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67"/>
  </p:notesMasterIdLst>
  <p:handoutMasterIdLst>
    <p:handoutMasterId r:id="rId68"/>
  </p:handoutMasterIdLst>
  <p:sldIdLst>
    <p:sldId id="1579" r:id="rId2"/>
    <p:sldId id="1479" r:id="rId3"/>
    <p:sldId id="1549" r:id="rId4"/>
    <p:sldId id="1550" r:id="rId5"/>
    <p:sldId id="1552" r:id="rId6"/>
    <p:sldId id="1553" r:id="rId7"/>
    <p:sldId id="1620" r:id="rId8"/>
    <p:sldId id="1627" r:id="rId9"/>
    <p:sldId id="1581" r:id="rId10"/>
    <p:sldId id="1611" r:id="rId11"/>
    <p:sldId id="1584" r:id="rId12"/>
    <p:sldId id="1583" r:id="rId13"/>
    <p:sldId id="1582" r:id="rId14"/>
    <p:sldId id="1591" r:id="rId15"/>
    <p:sldId id="1592" r:id="rId16"/>
    <p:sldId id="1585" r:id="rId17"/>
    <p:sldId id="1586" r:id="rId18"/>
    <p:sldId id="1587" r:id="rId19"/>
    <p:sldId id="1628" r:id="rId20"/>
    <p:sldId id="1590" r:id="rId21"/>
    <p:sldId id="1495" r:id="rId22"/>
    <p:sldId id="1629" r:id="rId23"/>
    <p:sldId id="1594" r:id="rId24"/>
    <p:sldId id="1600" r:id="rId25"/>
    <p:sldId id="1596" r:id="rId26"/>
    <p:sldId id="1531" r:id="rId27"/>
    <p:sldId id="1532" r:id="rId28"/>
    <p:sldId id="1599" r:id="rId29"/>
    <p:sldId id="1603" r:id="rId30"/>
    <p:sldId id="1604" r:id="rId31"/>
    <p:sldId id="1481" r:id="rId32"/>
    <p:sldId id="1482" r:id="rId33"/>
    <p:sldId id="1601" r:id="rId34"/>
    <p:sldId id="1625" r:id="rId35"/>
    <p:sldId id="1606" r:id="rId36"/>
    <p:sldId id="1607" r:id="rId37"/>
    <p:sldId id="1608" r:id="rId38"/>
    <p:sldId id="1640" r:id="rId39"/>
    <p:sldId id="1621" r:id="rId40"/>
    <p:sldId id="1598" r:id="rId41"/>
    <p:sldId id="1626" r:id="rId42"/>
    <p:sldId id="1616" r:id="rId43"/>
    <p:sldId id="1614" r:id="rId44"/>
    <p:sldId id="1617" r:id="rId45"/>
    <p:sldId id="1618" r:id="rId46"/>
    <p:sldId id="1619" r:id="rId47"/>
    <p:sldId id="1642" r:id="rId48"/>
    <p:sldId id="1643" r:id="rId49"/>
    <p:sldId id="1644" r:id="rId50"/>
    <p:sldId id="1645" r:id="rId51"/>
    <p:sldId id="1646" r:id="rId52"/>
    <p:sldId id="1623" r:id="rId53"/>
    <p:sldId id="1556" r:id="rId54"/>
    <p:sldId id="1630" r:id="rId55"/>
    <p:sldId id="1631" r:id="rId56"/>
    <p:sldId id="1632" r:id="rId57"/>
    <p:sldId id="1641" r:id="rId58"/>
    <p:sldId id="1634" r:id="rId59"/>
    <p:sldId id="1633" r:id="rId60"/>
    <p:sldId id="1636" r:id="rId61"/>
    <p:sldId id="1637" r:id="rId62"/>
    <p:sldId id="1638" r:id="rId63"/>
    <p:sldId id="1639" r:id="rId64"/>
    <p:sldId id="1538" r:id="rId65"/>
    <p:sldId id="1546" r:id="rId66"/>
  </p:sldIdLst>
  <p:sldSz cx="9601200" cy="7315200"/>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1600" b="1" kern="1200">
        <a:solidFill>
          <a:schemeClr val="hlink"/>
        </a:solidFill>
        <a:latin typeface="Times New Roman" pitchFamily="18" charset="0"/>
        <a:ea typeface="+mn-ea"/>
        <a:cs typeface="+mn-cs"/>
      </a:defRPr>
    </a:lvl1pPr>
    <a:lvl2pPr marL="457200" algn="l" rtl="0" eaLnBrk="0" fontAlgn="base" hangingPunct="0">
      <a:spcBef>
        <a:spcPct val="0"/>
      </a:spcBef>
      <a:spcAft>
        <a:spcPct val="0"/>
      </a:spcAft>
      <a:defRPr sz="1600" b="1" kern="1200">
        <a:solidFill>
          <a:schemeClr val="hlink"/>
        </a:solidFill>
        <a:latin typeface="Times New Roman" pitchFamily="18" charset="0"/>
        <a:ea typeface="+mn-ea"/>
        <a:cs typeface="+mn-cs"/>
      </a:defRPr>
    </a:lvl2pPr>
    <a:lvl3pPr marL="914400" algn="l" rtl="0" eaLnBrk="0" fontAlgn="base" hangingPunct="0">
      <a:spcBef>
        <a:spcPct val="0"/>
      </a:spcBef>
      <a:spcAft>
        <a:spcPct val="0"/>
      </a:spcAft>
      <a:defRPr sz="1600" b="1" kern="1200">
        <a:solidFill>
          <a:schemeClr val="hlink"/>
        </a:solidFill>
        <a:latin typeface="Times New Roman" pitchFamily="18" charset="0"/>
        <a:ea typeface="+mn-ea"/>
        <a:cs typeface="+mn-cs"/>
      </a:defRPr>
    </a:lvl3pPr>
    <a:lvl4pPr marL="1371600" algn="l" rtl="0" eaLnBrk="0" fontAlgn="base" hangingPunct="0">
      <a:spcBef>
        <a:spcPct val="0"/>
      </a:spcBef>
      <a:spcAft>
        <a:spcPct val="0"/>
      </a:spcAft>
      <a:defRPr sz="1600" b="1" kern="1200">
        <a:solidFill>
          <a:schemeClr val="hlink"/>
        </a:solidFill>
        <a:latin typeface="Times New Roman" pitchFamily="18" charset="0"/>
        <a:ea typeface="+mn-ea"/>
        <a:cs typeface="+mn-cs"/>
      </a:defRPr>
    </a:lvl4pPr>
    <a:lvl5pPr marL="1828800" algn="l" rtl="0" eaLnBrk="0" fontAlgn="base" hangingPunct="0">
      <a:spcBef>
        <a:spcPct val="0"/>
      </a:spcBef>
      <a:spcAft>
        <a:spcPct val="0"/>
      </a:spcAft>
      <a:defRPr sz="1600" b="1" kern="1200">
        <a:solidFill>
          <a:schemeClr val="hlink"/>
        </a:solidFill>
        <a:latin typeface="Times New Roman" pitchFamily="18" charset="0"/>
        <a:ea typeface="+mn-ea"/>
        <a:cs typeface="+mn-cs"/>
      </a:defRPr>
    </a:lvl5pPr>
    <a:lvl6pPr marL="2286000" algn="l" defTabSz="914400" rtl="0" eaLnBrk="1" latinLnBrk="0" hangingPunct="1">
      <a:defRPr sz="1600" b="1" kern="1200">
        <a:solidFill>
          <a:schemeClr val="hlink"/>
        </a:solidFill>
        <a:latin typeface="Times New Roman" pitchFamily="18" charset="0"/>
        <a:ea typeface="+mn-ea"/>
        <a:cs typeface="+mn-cs"/>
      </a:defRPr>
    </a:lvl6pPr>
    <a:lvl7pPr marL="2743200" algn="l" defTabSz="914400" rtl="0" eaLnBrk="1" latinLnBrk="0" hangingPunct="1">
      <a:defRPr sz="1600" b="1" kern="1200">
        <a:solidFill>
          <a:schemeClr val="hlink"/>
        </a:solidFill>
        <a:latin typeface="Times New Roman" pitchFamily="18" charset="0"/>
        <a:ea typeface="+mn-ea"/>
        <a:cs typeface="+mn-cs"/>
      </a:defRPr>
    </a:lvl7pPr>
    <a:lvl8pPr marL="3200400" algn="l" defTabSz="914400" rtl="0" eaLnBrk="1" latinLnBrk="0" hangingPunct="1">
      <a:defRPr sz="1600" b="1" kern="1200">
        <a:solidFill>
          <a:schemeClr val="hlink"/>
        </a:solidFill>
        <a:latin typeface="Times New Roman" pitchFamily="18" charset="0"/>
        <a:ea typeface="+mn-ea"/>
        <a:cs typeface="+mn-cs"/>
      </a:defRPr>
    </a:lvl8pPr>
    <a:lvl9pPr marL="3657600" algn="l" defTabSz="914400" rtl="0" eaLnBrk="1" latinLnBrk="0" hangingPunct="1">
      <a:defRPr sz="1600" b="1" kern="1200">
        <a:solidFill>
          <a:schemeClr val="hlink"/>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DE8"/>
    <a:srgbClr val="00CC00"/>
    <a:srgbClr val="FF9933"/>
    <a:srgbClr val="0099CC"/>
    <a:srgbClr val="9719FF"/>
    <a:srgbClr val="500093"/>
    <a:srgbClr val="336699"/>
    <a:srgbClr val="66FF99"/>
    <a:srgbClr val="00CC99"/>
    <a:srgbClr val="11ED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99" autoAdjust="0"/>
    <p:restoredTop sz="90929"/>
  </p:normalViewPr>
  <p:slideViewPr>
    <p:cSldViewPr snapToGrid="0">
      <p:cViewPr varScale="1">
        <p:scale>
          <a:sx n="84" d="100"/>
          <a:sy n="84" d="100"/>
        </p:scale>
        <p:origin x="-1712" y="-104"/>
      </p:cViewPr>
      <p:guideLst>
        <p:guide orient="horz" pos="2304"/>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96"/>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12368" y="9185279"/>
            <a:ext cx="428220" cy="325431"/>
          </a:xfrm>
          <a:prstGeom prst="rect">
            <a:avLst/>
          </a:prstGeom>
          <a:noFill/>
          <a:ln w="12700">
            <a:noFill/>
            <a:miter lim="800000"/>
            <a:headEnd/>
            <a:tailEnd/>
          </a:ln>
          <a:effectLst/>
        </p:spPr>
        <p:txBody>
          <a:bodyPr wrap="none" lIns="95358" tIns="46842" rIns="95358" bIns="46842" anchor="ctr">
            <a:spAutoFit/>
          </a:bodyPr>
          <a:lstStyle/>
          <a:p>
            <a:pPr algn="r" defTabSz="963590">
              <a:defRPr/>
            </a:pPr>
            <a:fld id="{69912485-480B-450B-B2A9-D6959DE99F5C}" type="slidenum">
              <a:rPr lang="en-US" sz="1500" b="0">
                <a:solidFill>
                  <a:schemeClr val="tx1"/>
                </a:solidFill>
                <a:latin typeface="Helvetica" pitchFamily="34" charset="0"/>
              </a:rPr>
              <a:pPr algn="r" defTabSz="963590">
                <a:defRPr/>
              </a:pPr>
              <a:t>‹#›</a:t>
            </a:fld>
            <a:endParaRPr lang="en-US" sz="1500" b="0" dirty="0">
              <a:solidFill>
                <a:schemeClr val="tx1"/>
              </a:solidFill>
              <a:latin typeface="Helvetica" pitchFamily="34" charset="0"/>
            </a:endParaRPr>
          </a:p>
        </p:txBody>
      </p:sp>
    </p:spTree>
    <p:extLst>
      <p:ext uri="{BB962C8B-B14F-4D97-AF65-F5344CB8AC3E}">
        <p14:creationId xmlns:p14="http://schemas.microsoft.com/office/powerpoint/2010/main" val="2735896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6314" y="4557713"/>
            <a:ext cx="5362575" cy="4322762"/>
          </a:xfrm>
          <a:prstGeom prst="rect">
            <a:avLst/>
          </a:prstGeom>
          <a:noFill/>
          <a:ln w="12700">
            <a:noFill/>
            <a:miter lim="800000"/>
            <a:headEnd/>
            <a:tailEnd/>
          </a:ln>
          <a:effectLst/>
        </p:spPr>
        <p:txBody>
          <a:bodyPr vert="horz" wrap="square" lIns="95358" tIns="46842" rIns="95358" bIns="46842"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163" name="Rectangle 3"/>
          <p:cNvSpPr>
            <a:spLocks noGrp="1" noRot="1" noChangeAspect="1" noChangeArrowheads="1" noTextEdit="1"/>
          </p:cNvSpPr>
          <p:nvPr>
            <p:ph type="sldImg" idx="2"/>
          </p:nvPr>
        </p:nvSpPr>
        <p:spPr bwMode="auto">
          <a:xfrm>
            <a:off x="1300163" y="725488"/>
            <a:ext cx="4708525" cy="358775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812368" y="9184485"/>
            <a:ext cx="428220" cy="325431"/>
          </a:xfrm>
          <a:prstGeom prst="rect">
            <a:avLst/>
          </a:prstGeom>
          <a:noFill/>
          <a:ln w="12700">
            <a:noFill/>
            <a:miter lim="800000"/>
            <a:headEnd/>
            <a:tailEnd/>
          </a:ln>
          <a:effectLst/>
        </p:spPr>
        <p:txBody>
          <a:bodyPr wrap="none" lIns="95358" tIns="46842" rIns="95358" bIns="46842" anchor="ctr">
            <a:spAutoFit/>
          </a:bodyPr>
          <a:lstStyle/>
          <a:p>
            <a:pPr algn="r" defTabSz="963590">
              <a:defRPr/>
            </a:pPr>
            <a:fld id="{C159EEEF-DCAB-4DFB-89D8-A369DA8759C6}" type="slidenum">
              <a:rPr lang="en-US" sz="1500" b="0">
                <a:solidFill>
                  <a:schemeClr val="tx1"/>
                </a:solidFill>
                <a:latin typeface="Helvetica" pitchFamily="34" charset="0"/>
              </a:rPr>
              <a:pPr algn="r" defTabSz="963590">
                <a:defRPr/>
              </a:pPr>
              <a:t>‹#›</a:t>
            </a:fld>
            <a:endParaRPr lang="en-US" sz="1500" b="0" dirty="0">
              <a:solidFill>
                <a:schemeClr val="tx1"/>
              </a:solidFill>
              <a:latin typeface="Helvetica" pitchFamily="34" charset="0"/>
            </a:endParaRPr>
          </a:p>
        </p:txBody>
      </p:sp>
    </p:spTree>
    <p:extLst>
      <p:ext uri="{BB962C8B-B14F-4D97-AF65-F5344CB8AC3E}">
        <p14:creationId xmlns:p14="http://schemas.microsoft.com/office/powerpoint/2010/main" val="1154353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Helvetic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5"/>
          </p:nvPr>
        </p:nvSpPr>
        <p:spPr>
          <a:xfrm>
            <a:off x="4143064" y="9120156"/>
            <a:ext cx="3170475" cy="479403"/>
          </a:xfrm>
          <a:prstGeom prst="rect">
            <a:avLst/>
          </a:prstGeom>
          <a:noFill/>
        </p:spPr>
        <p:txBody>
          <a:bodyPr lIns="95079" tIns="47540" rIns="95079" bIns="47540"/>
          <a:lstStyle/>
          <a:p>
            <a:fld id="{12E01F41-064C-429C-9787-02F0E1F47FFB}" type="slidenum">
              <a:rPr lang="en-US" smtClean="0"/>
              <a:pPr/>
              <a:t>54</a:t>
            </a:fld>
            <a:endParaRPr lang="en-US" smtClean="0"/>
          </a:p>
        </p:txBody>
      </p:sp>
      <p:sp>
        <p:nvSpPr>
          <p:cNvPr id="31747" name="Rectangle 2"/>
          <p:cNvSpPr>
            <a:spLocks noGrp="1" noRot="1" noChangeAspect="1" noChangeArrowheads="1" noTextEdit="1"/>
          </p:cNvSpPr>
          <p:nvPr>
            <p:ph type="sldImg"/>
          </p:nvPr>
        </p:nvSpPr>
        <p:spPr>
          <a:xfrm>
            <a:off x="1300163" y="723900"/>
            <a:ext cx="4710112" cy="3589338"/>
          </a:xfrm>
          <a:ln/>
        </p:spPr>
      </p:sp>
      <p:sp>
        <p:nvSpPr>
          <p:cNvPr id="31748" name="Rectangle 3"/>
          <p:cNvSpPr>
            <a:spLocks noGrp="1" noChangeArrowheads="1"/>
          </p:cNvSpPr>
          <p:nvPr>
            <p:ph type="body" idx="1"/>
          </p:nvPr>
        </p:nvSpPr>
        <p:spPr>
          <a:xfrm>
            <a:off x="975692" y="4557947"/>
            <a:ext cx="5363818" cy="4323492"/>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5"/>
          </p:nvPr>
        </p:nvSpPr>
        <p:spPr>
          <a:xfrm>
            <a:off x="4143064" y="9120156"/>
            <a:ext cx="3170475" cy="479403"/>
          </a:xfrm>
          <a:prstGeom prst="rect">
            <a:avLst/>
          </a:prstGeom>
          <a:noFill/>
        </p:spPr>
        <p:txBody>
          <a:bodyPr lIns="95079" tIns="47540" rIns="95079" bIns="47540"/>
          <a:lstStyle/>
          <a:p>
            <a:fld id="{12E01F41-064C-429C-9787-02F0E1F47FFB}" type="slidenum">
              <a:rPr lang="en-US" smtClean="0"/>
              <a:pPr/>
              <a:t>55</a:t>
            </a:fld>
            <a:endParaRPr lang="en-US" smtClean="0"/>
          </a:p>
        </p:txBody>
      </p:sp>
      <p:sp>
        <p:nvSpPr>
          <p:cNvPr id="31747" name="Rectangle 2"/>
          <p:cNvSpPr>
            <a:spLocks noGrp="1" noRot="1" noChangeAspect="1" noChangeArrowheads="1" noTextEdit="1"/>
          </p:cNvSpPr>
          <p:nvPr>
            <p:ph type="sldImg"/>
          </p:nvPr>
        </p:nvSpPr>
        <p:spPr>
          <a:xfrm>
            <a:off x="1300163" y="723900"/>
            <a:ext cx="4710112" cy="3589338"/>
          </a:xfrm>
          <a:ln/>
        </p:spPr>
      </p:sp>
      <p:sp>
        <p:nvSpPr>
          <p:cNvPr id="31748" name="Rectangle 3"/>
          <p:cNvSpPr>
            <a:spLocks noGrp="1" noChangeArrowheads="1"/>
          </p:cNvSpPr>
          <p:nvPr>
            <p:ph type="body" idx="1"/>
          </p:nvPr>
        </p:nvSpPr>
        <p:spPr>
          <a:xfrm>
            <a:off x="975692" y="4557947"/>
            <a:ext cx="5363818" cy="4323492"/>
          </a:xfrm>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271713"/>
            <a:ext cx="815975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39863" y="4144963"/>
            <a:ext cx="6721475"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5463" y="0"/>
            <a:ext cx="2105025" cy="6953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0388" y="0"/>
            <a:ext cx="6162675" cy="6953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745288" cy="741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0388" y="968375"/>
            <a:ext cx="4133850" cy="598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46638" y="968375"/>
            <a:ext cx="4133850" cy="598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745288" cy="7413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0388" y="968375"/>
            <a:ext cx="4133850" cy="598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46638" y="968375"/>
            <a:ext cx="4133850" cy="2916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46638" y="4037013"/>
            <a:ext cx="4133850" cy="2916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09800" y="0"/>
            <a:ext cx="6745288" cy="7413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60388" y="968375"/>
            <a:ext cx="4133850" cy="2916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46638" y="968375"/>
            <a:ext cx="4133850" cy="2916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0388" y="4037013"/>
            <a:ext cx="4133850" cy="2916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46638" y="4037013"/>
            <a:ext cx="4133850" cy="2916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0"/>
            <a:ext cx="6745288" cy="741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0388" y="968375"/>
            <a:ext cx="4133850" cy="5984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46638" y="968375"/>
            <a:ext cx="4133850" cy="2916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46638" y="4037013"/>
            <a:ext cx="4133850" cy="2916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700588"/>
            <a:ext cx="8161338"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3100388"/>
            <a:ext cx="8161338"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0388" y="968375"/>
            <a:ext cx="4133850" cy="598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46638" y="968375"/>
            <a:ext cx="4133850" cy="5984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93688"/>
            <a:ext cx="864235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636713"/>
            <a:ext cx="424338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319338"/>
            <a:ext cx="42433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0" y="1636713"/>
            <a:ext cx="4244975"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319338"/>
            <a:ext cx="42449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90513"/>
            <a:ext cx="3159125" cy="1239837"/>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754438" y="290513"/>
            <a:ext cx="5367337"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79425" y="1530350"/>
            <a:ext cx="3159125"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xmlns:p14="http://schemas.microsoft.com/office/powerpoint/2010/mai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5121275"/>
            <a:ext cx="5761037" cy="603250"/>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81188" y="654050"/>
            <a:ext cx="5761037"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881188" y="5724525"/>
            <a:ext cx="5761037"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xmlns:p14="http://schemas.microsoft.com/office/powerpoint/2010/main">
    <p:wipe dir="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209800" y="0"/>
            <a:ext cx="6745288" cy="741363"/>
          </a:xfrm>
          <a:prstGeom prst="rect">
            <a:avLst/>
          </a:prstGeom>
          <a:noFill/>
          <a:ln w="12700">
            <a:noFill/>
            <a:miter lim="800000"/>
            <a:headEnd/>
            <a:tailEnd/>
          </a:ln>
        </p:spPr>
        <p:txBody>
          <a:bodyPr vert="horz" wrap="square" lIns="95647" tIns="46984" rIns="95647" bIns="46984" numCol="1" anchor="ctr" anchorCtr="0" compatLnSpc="1">
            <a:prstTxWarp prst="textNoShape">
              <a:avLst/>
            </a:prstTxWarp>
          </a:bodyPr>
          <a:lstStyle/>
          <a:p>
            <a:pPr lvl="0"/>
            <a:r>
              <a:rPr lang="en-US" smtClean="0"/>
              <a:t>One line title (two lines possible)</a:t>
            </a:r>
          </a:p>
        </p:txBody>
      </p:sp>
      <p:sp>
        <p:nvSpPr>
          <p:cNvPr id="9219" name="Rectangle 3"/>
          <p:cNvSpPr>
            <a:spLocks noGrp="1" noChangeArrowheads="1"/>
          </p:cNvSpPr>
          <p:nvPr>
            <p:ph type="body" idx="1"/>
          </p:nvPr>
        </p:nvSpPr>
        <p:spPr bwMode="auto">
          <a:xfrm>
            <a:off x="560388" y="968375"/>
            <a:ext cx="8420100" cy="5984875"/>
          </a:xfrm>
          <a:prstGeom prst="rect">
            <a:avLst/>
          </a:prstGeom>
          <a:noFill/>
          <a:ln w="12700">
            <a:noFill/>
            <a:miter lim="800000"/>
            <a:headEnd/>
            <a:tailEnd/>
          </a:ln>
        </p:spPr>
        <p:txBody>
          <a:bodyPr vert="horz" wrap="square" lIns="95647" tIns="46984" rIns="95647" bIns="4698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(suggestion:  avoid going beyond third level for the On Site Review Presentation- your stuff may be too detailed for the audience and hard to read in the back of the room)</a:t>
            </a:r>
          </a:p>
          <a:p>
            <a:pPr lvl="3"/>
            <a:r>
              <a:rPr lang="en-US" smtClean="0"/>
              <a:t>Fourth level</a:t>
            </a:r>
          </a:p>
        </p:txBody>
      </p:sp>
      <p:sp>
        <p:nvSpPr>
          <p:cNvPr id="1041" name="Line 17"/>
          <p:cNvSpPr>
            <a:spLocks noChangeShapeType="1"/>
          </p:cNvSpPr>
          <p:nvPr/>
        </p:nvSpPr>
        <p:spPr bwMode="auto">
          <a:xfrm flipH="1" flipV="1">
            <a:off x="609600" y="912813"/>
            <a:ext cx="8361363" cy="1587"/>
          </a:xfrm>
          <a:prstGeom prst="line">
            <a:avLst/>
          </a:prstGeom>
          <a:noFill/>
          <a:ln w="76200">
            <a:solidFill>
              <a:srgbClr val="00279F"/>
            </a:solidFill>
            <a:round/>
            <a:headEnd/>
            <a:tailEnd/>
          </a:ln>
          <a:effectLst/>
        </p:spPr>
        <p:txBody>
          <a:bodyPr wrap="none" anchor="ctr"/>
          <a:lstStyle/>
          <a:p>
            <a:pPr>
              <a:defRPr/>
            </a:pPr>
            <a:endParaRPr lang="en-US" b="0"/>
          </a:p>
        </p:txBody>
      </p:sp>
      <p:pic>
        <p:nvPicPr>
          <p:cNvPr id="9221" name="Picture 34" descr="sm3"/>
          <p:cNvPicPr>
            <a:picLocks noChangeAspect="1" noChangeArrowheads="1"/>
          </p:cNvPicPr>
          <p:nvPr/>
        </p:nvPicPr>
        <p:blipFill>
          <a:blip r:embed="rId17" cstate="print"/>
          <a:srcRect/>
          <a:stretch>
            <a:fillRect/>
          </a:stretch>
        </p:blipFill>
        <p:spPr bwMode="auto">
          <a:xfrm>
            <a:off x="609600" y="0"/>
            <a:ext cx="1543050" cy="933450"/>
          </a:xfrm>
          <a:prstGeom prst="rect">
            <a:avLst/>
          </a:prstGeom>
          <a:noFill/>
          <a:ln w="9525">
            <a:noFill/>
            <a:miter lim="800000"/>
            <a:headEnd/>
            <a:tailEnd/>
          </a:ln>
        </p:spPr>
      </p:pic>
      <p:sp>
        <p:nvSpPr>
          <p:cNvPr id="6" name="Text Box 19"/>
          <p:cNvSpPr txBox="1">
            <a:spLocks noChangeArrowheads="1"/>
          </p:cNvSpPr>
          <p:nvPr userDrawn="1"/>
        </p:nvSpPr>
        <p:spPr bwMode="auto">
          <a:xfrm>
            <a:off x="8205520" y="6924130"/>
            <a:ext cx="1323975" cy="307777"/>
          </a:xfrm>
          <a:prstGeom prst="rect">
            <a:avLst/>
          </a:prstGeom>
          <a:noFill/>
          <a:ln w="9525">
            <a:noFill/>
            <a:miter lim="800000"/>
            <a:headEnd/>
            <a:tailEnd/>
          </a:ln>
          <a:effectLst/>
        </p:spPr>
        <p:txBody>
          <a:bodyPr lIns="0" tIns="0" rIns="0" bIns="0">
            <a:spAutoFit/>
          </a:bodyPr>
          <a:lstStyle/>
          <a:p>
            <a:pPr algn="l"/>
            <a:r>
              <a:rPr lang="en-US" sz="1000" dirty="0" smtClean="0">
                <a:solidFill>
                  <a:srgbClr val="00437D"/>
                </a:solidFill>
              </a:rPr>
              <a:t>EDIT 2018 </a:t>
            </a:r>
            <a:fld id="{FCB2ED66-0C37-434B-951A-D4BACE70D3DB}" type="slidenum">
              <a:rPr lang="en-US" sz="1000" smtClean="0">
                <a:solidFill>
                  <a:srgbClr val="00437D"/>
                </a:solidFill>
              </a:rPr>
              <a:pPr algn="l"/>
              <a:t>‹#›</a:t>
            </a:fld>
            <a:endParaRPr lang="en-US" sz="1000" dirty="0">
              <a:solidFill>
                <a:srgbClr val="00437D"/>
              </a:solidFill>
            </a:endParaRPr>
          </a:p>
          <a:p>
            <a:pPr algn="l"/>
            <a:r>
              <a:rPr lang="en-US" sz="1000" baseline="0" dirty="0" smtClean="0">
                <a:solidFill>
                  <a:srgbClr val="00437D"/>
                </a:solidFill>
              </a:rPr>
              <a:t>March 9</a:t>
            </a:r>
            <a:r>
              <a:rPr lang="en-US" sz="1000" baseline="30000" dirty="0" smtClean="0">
                <a:solidFill>
                  <a:srgbClr val="00437D"/>
                </a:solidFill>
              </a:rPr>
              <a:t>th</a:t>
            </a:r>
            <a:r>
              <a:rPr lang="en-US" sz="1000" baseline="0" dirty="0" smtClean="0">
                <a:solidFill>
                  <a:srgbClr val="00437D"/>
                </a:solidFill>
              </a:rPr>
              <a:t> , 2018</a:t>
            </a:r>
            <a:endParaRPr lang="en-US" sz="1000" dirty="0">
              <a:solidFill>
                <a:srgbClr val="00437D"/>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p:wipe dir="d"/>
  </p:transition>
  <p:hf hdr="0" ftr="0" dt="0"/>
  <p:txStyles>
    <p:titleStyle>
      <a:lvl1pPr algn="l" defTabSz="966788" rtl="0" eaLnBrk="0" fontAlgn="base" hangingPunct="0">
        <a:lnSpc>
          <a:spcPct val="85000"/>
        </a:lnSpc>
        <a:spcBef>
          <a:spcPct val="0"/>
        </a:spcBef>
        <a:spcAft>
          <a:spcPct val="0"/>
        </a:spcAft>
        <a:defRPr sz="2700" b="1">
          <a:solidFill>
            <a:schemeClr val="accent2"/>
          </a:solidFill>
          <a:latin typeface="+mj-lt"/>
          <a:ea typeface="+mj-ea"/>
          <a:cs typeface="+mj-cs"/>
        </a:defRPr>
      </a:lvl1pPr>
      <a:lvl2pPr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2pPr>
      <a:lvl3pPr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3pPr>
      <a:lvl4pPr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4pPr>
      <a:lvl5pPr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5pPr>
      <a:lvl6pPr marL="457200"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6pPr>
      <a:lvl7pPr marL="914400"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7pPr>
      <a:lvl8pPr marL="1371600"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8pPr>
      <a:lvl9pPr marL="1828800" algn="l" defTabSz="966788" rtl="0" eaLnBrk="0" fontAlgn="base" hangingPunct="0">
        <a:lnSpc>
          <a:spcPct val="85000"/>
        </a:lnSpc>
        <a:spcBef>
          <a:spcPct val="0"/>
        </a:spcBef>
        <a:spcAft>
          <a:spcPct val="0"/>
        </a:spcAft>
        <a:defRPr sz="2700" b="1">
          <a:solidFill>
            <a:schemeClr val="accent2"/>
          </a:solidFill>
          <a:latin typeface="Times New Roman" pitchFamily="18" charset="0"/>
        </a:defRPr>
      </a:lvl9pPr>
    </p:titleStyle>
    <p:bodyStyle>
      <a:lvl1pPr marL="361950" indent="-361950" algn="l" defTabSz="966788" rtl="0" eaLnBrk="0" fontAlgn="base" hangingPunct="0">
        <a:spcBef>
          <a:spcPct val="20000"/>
        </a:spcBef>
        <a:spcAft>
          <a:spcPct val="0"/>
        </a:spcAft>
        <a:buSzPct val="100000"/>
        <a:buChar char="•"/>
        <a:defRPr sz="1900" b="1">
          <a:solidFill>
            <a:srgbClr val="00279F"/>
          </a:solidFill>
          <a:latin typeface="+mn-lt"/>
          <a:ea typeface="+mn-ea"/>
          <a:cs typeface="+mn-cs"/>
        </a:defRPr>
      </a:lvl1pPr>
      <a:lvl2pPr marL="785813" indent="-303213" algn="l" defTabSz="966788" rtl="0" eaLnBrk="0" fontAlgn="base" hangingPunct="0">
        <a:spcBef>
          <a:spcPct val="20000"/>
        </a:spcBef>
        <a:spcAft>
          <a:spcPct val="0"/>
        </a:spcAft>
        <a:buSzPct val="100000"/>
        <a:buChar char="—"/>
        <a:defRPr sz="1700" b="1">
          <a:solidFill>
            <a:srgbClr val="00279F"/>
          </a:solidFill>
          <a:latin typeface="+mn-lt"/>
        </a:defRPr>
      </a:lvl2pPr>
      <a:lvl3pPr marL="1208088" indent="-241300" algn="l" defTabSz="966788" rtl="0" eaLnBrk="0" fontAlgn="base" hangingPunct="0">
        <a:spcBef>
          <a:spcPct val="20000"/>
        </a:spcBef>
        <a:spcAft>
          <a:spcPct val="0"/>
        </a:spcAft>
        <a:buSzPct val="100000"/>
        <a:buChar char="•"/>
        <a:defRPr sz="1700" b="1">
          <a:solidFill>
            <a:srgbClr val="00279F"/>
          </a:solidFill>
          <a:latin typeface="+mn-lt"/>
        </a:defRPr>
      </a:lvl3pPr>
      <a:lvl4pPr marL="1692275" indent="-242888" algn="l" defTabSz="966788" rtl="0" eaLnBrk="0" fontAlgn="base" hangingPunct="0">
        <a:spcBef>
          <a:spcPct val="20000"/>
        </a:spcBef>
        <a:spcAft>
          <a:spcPct val="0"/>
        </a:spcAft>
        <a:buSzPct val="100000"/>
        <a:buChar char="—"/>
        <a:defRPr sz="1700" b="1">
          <a:solidFill>
            <a:srgbClr val="00279F"/>
          </a:solidFill>
          <a:latin typeface="+mn-lt"/>
        </a:defRPr>
      </a:lvl4pPr>
      <a:lvl5pPr marL="2174875" indent="-241300" algn="l" defTabSz="966788" rtl="0" eaLnBrk="0" fontAlgn="base" hangingPunct="0">
        <a:spcBef>
          <a:spcPct val="20000"/>
        </a:spcBef>
        <a:spcAft>
          <a:spcPct val="0"/>
        </a:spcAft>
        <a:buChar char="»"/>
        <a:defRPr sz="2100">
          <a:solidFill>
            <a:schemeClr val="tx1"/>
          </a:solidFill>
          <a:latin typeface="+mn-lt"/>
        </a:defRPr>
      </a:lvl5pPr>
      <a:lvl6pPr marL="2632075" indent="-241300" algn="l" defTabSz="966788" rtl="0" eaLnBrk="0" fontAlgn="base" hangingPunct="0">
        <a:spcBef>
          <a:spcPct val="20000"/>
        </a:spcBef>
        <a:spcAft>
          <a:spcPct val="0"/>
        </a:spcAft>
        <a:buChar char="»"/>
        <a:defRPr sz="2100">
          <a:solidFill>
            <a:schemeClr val="tx1"/>
          </a:solidFill>
          <a:latin typeface="+mn-lt"/>
        </a:defRPr>
      </a:lvl6pPr>
      <a:lvl7pPr marL="3089275" indent="-241300" algn="l" defTabSz="966788" rtl="0" eaLnBrk="0" fontAlgn="base" hangingPunct="0">
        <a:spcBef>
          <a:spcPct val="20000"/>
        </a:spcBef>
        <a:spcAft>
          <a:spcPct val="0"/>
        </a:spcAft>
        <a:buChar char="»"/>
        <a:defRPr sz="2100">
          <a:solidFill>
            <a:schemeClr val="tx1"/>
          </a:solidFill>
          <a:latin typeface="+mn-lt"/>
        </a:defRPr>
      </a:lvl7pPr>
      <a:lvl8pPr marL="3546475" indent="-241300" algn="l" defTabSz="966788" rtl="0" eaLnBrk="0" fontAlgn="base" hangingPunct="0">
        <a:spcBef>
          <a:spcPct val="20000"/>
        </a:spcBef>
        <a:spcAft>
          <a:spcPct val="0"/>
        </a:spcAft>
        <a:buChar char="»"/>
        <a:defRPr sz="2100">
          <a:solidFill>
            <a:schemeClr val="tx1"/>
          </a:solidFill>
          <a:latin typeface="+mn-lt"/>
        </a:defRPr>
      </a:lvl8pPr>
      <a:lvl9pPr marL="4003675" indent="-241300" algn="l" defTabSz="966788" rtl="0" eaLnBrk="0" fontAlgn="base" hangingPunct="0">
        <a:spcBef>
          <a:spcPct val="20000"/>
        </a:spcBef>
        <a:spcAft>
          <a:spcPct val="0"/>
        </a:spcAft>
        <a:buChar char="»"/>
        <a:defRPr sz="2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hyperlink" Target="http://aip.scitation.org/doi/full/10.1063/1.357863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gif"/></Relationships>
</file>

<file path=ppt/slides/_rels/slide15.xml.rels><?xml version="1.0" encoding="UTF-8" standalone="yes"?>
<Relationships xmlns="http://schemas.openxmlformats.org/package/2006/relationships"><Relationship Id="rId3" Type="http://schemas.openxmlformats.org/officeDocument/2006/relationships/hyperlink" Target="http://ieeexplore.ieee.org/document/1477813/" TargetMode="External"/><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hyperlink" Target="https://www2.eecs.berkeley.edu/Faculty/Homepages/sequin.html" TargetMode="External"/><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adsabs.harvard.edu/abs/1992ASPC...23....1J" TargetMode="External"/><Relationship Id="rId4" Type="http://schemas.openxmlformats.org/officeDocument/2006/relationships/image" Target="../media/image30.jpeg"/><Relationship Id="rId5" Type="http://schemas.openxmlformats.org/officeDocument/2006/relationships/hyperlink" Target="http://spie.org/Publications/Book/374903?SSO=1" TargetMode="External"/><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atents.google.com/patent/US3781574" TargetMode="External"/><Relationship Id="rId3" Type="http://schemas.openxmlformats.org/officeDocument/2006/relationships/hyperlink" Target="http://ieeexplore.ieee.org/document/105044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hyperlink" Target="https://ece.osu.edu/news/2010/10/marvin-white-joins-ece-faculty" TargetMode="External"/><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4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tiff"/></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piedigitallibrary.org/conference-proceedings-of-spie/1242/0000/Sub-electron-noise-charge-coupled-devices/10.1117/12.19457.full?SSO=1" TargetMode="External"/><Relationship Id="rId3" Type="http://schemas.openxmlformats.org/officeDocument/2006/relationships/hyperlink" Target="https://www.spiedigitallibrary.org/conference-proceedings-of-spie/1242/0000/New-advancements-in-charge-coupled-device-technology--subelectron-noise/10.1117/12.19452.ful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hyperlink" Target="http://subarutelescope.org/Topics/2016/05/12/"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journals.aps.org/prl/abstract/10.1103/PhysRevLett.119.131802" TargetMode="Externa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hipworks.com/about-chipworks/overview/blog/samsung-galaxy-s7-edge-teardown" TargetMode="External"/><Relationship Id="rId3" Type="http://schemas.openxmlformats.org/officeDocument/2006/relationships/image" Target="../media/image7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dpi.com/journal/sensors/special_issues/PCIS" TargetMode="External"/><Relationship Id="rId3"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eeexplore.ieee.org/document/7273747/" TargetMode="External"/><Relationship Id="rId3"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hyperlink" Target="https://www.osapublishing.org/optica/abstract.cfm?uri=optica-4-12-1474" TargetMode="External"/><Relationship Id="rId4" Type="http://schemas.openxmlformats.org/officeDocument/2006/relationships/hyperlink" Target="http://image-sensors-world.blogspot.com/2018/02/funding-news-gigajot-mantis-vision.html" TargetMode="External"/><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dpi.com/1424-8220/18/1/118" TargetMode="External"/><Relationship Id="rId3" Type="http://schemas.openxmlformats.org/officeDocument/2006/relationships/image" Target="../media/image8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0576" y="6130006"/>
            <a:ext cx="9370795" cy="1044514"/>
          </a:xfrm>
          <a:prstGeom prst="rect">
            <a:avLst/>
          </a:prstGeom>
        </p:spPr>
        <p:txBody>
          <a:bodyPr/>
          <a:lstStyle/>
          <a:p>
            <a:pPr marL="0" marR="0" lvl="0" indent="0" algn="ctr" defTabSz="966788" rtl="0" eaLnBrk="0" fontAlgn="base" latinLnBrk="0" hangingPunct="0">
              <a:lnSpc>
                <a:spcPct val="85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Charge-Coupled Devices</a:t>
            </a:r>
            <a:br>
              <a:rPr kumimoji="0" lang="en-US" sz="36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br>
            <a:r>
              <a:rPr kumimoji="0" lang="en-US" sz="24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Steve</a:t>
            </a:r>
            <a:r>
              <a:rPr kumimoji="0" lang="en-US" sz="2400" b="1" i="0" u="none" strike="noStrike" kern="0" cap="none" spc="0" normalizeH="0" noProof="0" dirty="0" smtClean="0">
                <a:ln>
                  <a:noFill/>
                </a:ln>
                <a:solidFill>
                  <a:schemeClr val="accent2"/>
                </a:solidFill>
                <a:effectLst/>
                <a:uLnTx/>
                <a:uFillTx/>
                <a:latin typeface="Arial" pitchFamily="34" charset="0"/>
                <a:ea typeface="+mj-ea"/>
                <a:cs typeface="Arial" pitchFamily="34" charset="0"/>
              </a:rPr>
              <a:t> Holland / Lawrence Berkeley National Laboratory</a:t>
            </a:r>
            <a:endParaRPr kumimoji="0" lang="en-US" sz="2400" b="1" i="0" u="none" strike="noStrike" kern="0" cap="none" spc="0" normalizeH="0" baseline="0" noProof="0" dirty="0">
              <a:ln>
                <a:noFill/>
              </a:ln>
              <a:solidFill>
                <a:schemeClr val="accent2"/>
              </a:solidFill>
              <a:effectLst/>
              <a:uLnTx/>
              <a:uFillTx/>
              <a:latin typeface="Arial" pitchFamily="34" charset="0"/>
              <a:ea typeface="+mj-ea"/>
              <a:cs typeface="Arial" pitchFamily="34" charset="0"/>
            </a:endParaRPr>
          </a:p>
        </p:txBody>
      </p:sp>
      <p:grpSp>
        <p:nvGrpSpPr>
          <p:cNvPr id="6" name="Group 5"/>
          <p:cNvGrpSpPr/>
          <p:nvPr/>
        </p:nvGrpSpPr>
        <p:grpSpPr>
          <a:xfrm>
            <a:off x="234042" y="10048"/>
            <a:ext cx="9065686" cy="6119439"/>
            <a:chOff x="234042" y="0"/>
            <a:chExt cx="9065686" cy="6119439"/>
          </a:xfrm>
        </p:grpSpPr>
        <p:sp>
          <p:nvSpPr>
            <p:cNvPr id="4" name="Rectangle 3"/>
            <p:cNvSpPr/>
            <p:nvPr/>
          </p:nvSpPr>
          <p:spPr bwMode="auto">
            <a:xfrm>
              <a:off x="562708" y="0"/>
              <a:ext cx="8541099" cy="10550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pic>
          <p:nvPicPr>
            <p:cNvPr id="5" name="Picture 2"/>
            <p:cNvPicPr>
              <a:picLocks noChangeAspect="1" noChangeArrowheads="1"/>
            </p:cNvPicPr>
            <p:nvPr/>
          </p:nvPicPr>
          <p:blipFill>
            <a:blip r:embed="rId2"/>
            <a:srcRect/>
            <a:stretch>
              <a:fillRect/>
            </a:stretch>
          </p:blipFill>
          <p:spPr bwMode="auto">
            <a:xfrm>
              <a:off x="234042" y="221282"/>
              <a:ext cx="9065686" cy="5898157"/>
            </a:xfrm>
            <a:prstGeom prst="rect">
              <a:avLst/>
            </a:prstGeom>
            <a:noFill/>
            <a:ln w="9525">
              <a:noFill/>
              <a:miter lim="800000"/>
              <a:headEnd/>
              <a:tailEnd/>
            </a:ln>
          </p:spPr>
        </p:pic>
      </p:gr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40677"/>
            <a:ext cx="7034684" cy="697523"/>
          </a:xfrm>
        </p:spPr>
        <p:txBody>
          <a:bodyPr/>
          <a:lstStyle/>
          <a:p>
            <a:r>
              <a:rPr lang="en-US" sz="3200" dirty="0" smtClean="0">
                <a:latin typeface="Arial" pitchFamily="34" charset="0"/>
                <a:cs typeface="Arial" pitchFamily="34" charset="0"/>
              </a:rPr>
              <a:t>Invention (Innovation meets need)</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2800" b="0" dirty="0" smtClean="0">
                <a:solidFill>
                  <a:srgbClr val="063DE8"/>
                </a:solidFill>
                <a:latin typeface="Arial" pitchFamily="34" charset="0"/>
                <a:cs typeface="Arial" pitchFamily="34" charset="0"/>
              </a:rPr>
              <a:t>Invented by Boyle and Smith (Bell Laboratories) on September 8</a:t>
            </a:r>
            <a:r>
              <a:rPr lang="en-US" sz="2800" b="0" baseline="30000" dirty="0" smtClean="0">
                <a:solidFill>
                  <a:srgbClr val="063DE8"/>
                </a:solidFill>
                <a:latin typeface="Arial" pitchFamily="34" charset="0"/>
                <a:cs typeface="Arial" pitchFamily="34" charset="0"/>
              </a:rPr>
              <a:t>th</a:t>
            </a:r>
            <a:r>
              <a:rPr lang="en-US" sz="2800" b="0" dirty="0" smtClean="0">
                <a:solidFill>
                  <a:srgbClr val="063DE8"/>
                </a:solidFill>
                <a:latin typeface="Arial" pitchFamily="34" charset="0"/>
                <a:cs typeface="Arial" pitchFamily="34" charset="0"/>
              </a:rPr>
              <a:t>, 1969 (Nobel Prize in Physics 2009)</a:t>
            </a:r>
          </a:p>
          <a:p>
            <a:r>
              <a:rPr lang="en-US" sz="2800" b="0" dirty="0" smtClean="0">
                <a:solidFill>
                  <a:srgbClr val="063DE8"/>
                </a:solidFill>
                <a:latin typeface="Arial" pitchFamily="34" charset="0"/>
                <a:cs typeface="Arial" pitchFamily="34" charset="0"/>
              </a:rPr>
              <a:t>Tasked to find a semiconductor analogy to the magnetic “bubble memory”</a:t>
            </a:r>
          </a:p>
          <a:p>
            <a:r>
              <a:rPr lang="en-US" sz="2800" b="0" dirty="0" smtClean="0">
                <a:solidFill>
                  <a:srgbClr val="063DE8"/>
                </a:solidFill>
                <a:latin typeface="Arial" pitchFamily="34" charset="0"/>
                <a:cs typeface="Arial" pitchFamily="34" charset="0"/>
              </a:rPr>
              <a:t>The basic concepts were conceived in a discussion session between Boyle and Smith “lasting not more than an hour” </a:t>
            </a:r>
            <a:r>
              <a:rPr lang="en-US" sz="2800" b="0" baseline="30000" dirty="0" smtClean="0">
                <a:solidFill>
                  <a:srgbClr val="063DE8"/>
                </a:solidFill>
                <a:latin typeface="Arial" pitchFamily="34" charset="0"/>
                <a:cs typeface="Arial" pitchFamily="34" charset="0"/>
              </a:rPr>
              <a:t>1,2</a:t>
            </a:r>
            <a:r>
              <a:rPr lang="en-US" sz="2800" b="0" dirty="0" smtClean="0">
                <a:solidFill>
                  <a:srgbClr val="063DE8"/>
                </a:solidFill>
                <a:latin typeface="Arial" pitchFamily="34" charset="0"/>
                <a:cs typeface="Arial" pitchFamily="34" charset="0"/>
              </a:rPr>
              <a:t> </a:t>
            </a:r>
          </a:p>
          <a:p>
            <a:endParaRPr lang="en-US" sz="2800" b="0" dirty="0" smtClean="0">
              <a:solidFill>
                <a:srgbClr val="063DE8"/>
              </a:solidFill>
            </a:endParaRPr>
          </a:p>
          <a:p>
            <a:pPr lvl="2"/>
            <a:endParaRPr lang="en-US" sz="2800" b="0" dirty="0" smtClean="0">
              <a:solidFill>
                <a:srgbClr val="063DE8"/>
              </a:solidFill>
            </a:endParaRPr>
          </a:p>
        </p:txBody>
      </p:sp>
      <p:pic>
        <p:nvPicPr>
          <p:cNvPr id="4" name="Picture 2" descr="C:\My Documents\Steve Holland\2005 Instrumentation Talk\86-300253_boyle_and_smith.jpg"/>
          <p:cNvPicPr>
            <a:picLocks noChangeAspect="1" noChangeArrowheads="1"/>
          </p:cNvPicPr>
          <p:nvPr/>
        </p:nvPicPr>
        <p:blipFill>
          <a:blip r:embed="rId2" cstate="print"/>
          <a:srcRect/>
          <a:stretch>
            <a:fillRect/>
          </a:stretch>
        </p:blipFill>
        <p:spPr bwMode="auto">
          <a:xfrm>
            <a:off x="5467350" y="4191000"/>
            <a:ext cx="3905250" cy="2676525"/>
          </a:xfrm>
          <a:prstGeom prst="rect">
            <a:avLst/>
          </a:prstGeom>
          <a:noFill/>
        </p:spPr>
      </p:pic>
      <p:sp>
        <p:nvSpPr>
          <p:cNvPr id="5" name="Rectangle 4"/>
          <p:cNvSpPr/>
          <p:nvPr/>
        </p:nvSpPr>
        <p:spPr>
          <a:xfrm>
            <a:off x="152400" y="6172200"/>
            <a:ext cx="5257800" cy="954107"/>
          </a:xfrm>
          <a:prstGeom prst="rect">
            <a:avLst/>
          </a:prstGeom>
        </p:spPr>
        <p:txBody>
          <a:bodyPr wrap="square">
            <a:spAutoFit/>
          </a:bodyPr>
          <a:lstStyle/>
          <a:p>
            <a:r>
              <a:rPr lang="en-US" sz="1400" b="0" dirty="0" smtClean="0">
                <a:solidFill>
                  <a:schemeClr val="tx1"/>
                </a:solidFill>
              </a:rPr>
              <a:t>[1] W.S. Boyle and G.E. Smith, “The inception of charge-coupled devices,” IEEE Trans. Elec. Dev., 23, 661, 1976.</a:t>
            </a:r>
          </a:p>
          <a:p>
            <a:r>
              <a:rPr lang="en-US" sz="1400" b="0" dirty="0" smtClean="0">
                <a:solidFill>
                  <a:schemeClr val="tx1"/>
                </a:solidFill>
              </a:rPr>
              <a:t>[2] G.E. Smith, “The invention of the CCD”, </a:t>
            </a:r>
            <a:r>
              <a:rPr lang="en-US" sz="1400" b="0" dirty="0" err="1" smtClean="0">
                <a:solidFill>
                  <a:schemeClr val="tx1"/>
                </a:solidFill>
              </a:rPr>
              <a:t>Nucl</a:t>
            </a:r>
            <a:r>
              <a:rPr lang="en-US" sz="1400" b="0" dirty="0" smtClean="0">
                <a:solidFill>
                  <a:schemeClr val="tx1"/>
                </a:solidFill>
              </a:rPr>
              <a:t>. </a:t>
            </a:r>
            <a:r>
              <a:rPr lang="en-US" sz="1400" b="0" dirty="0" err="1" smtClean="0">
                <a:solidFill>
                  <a:schemeClr val="tx1"/>
                </a:solidFill>
              </a:rPr>
              <a:t>Instrum</a:t>
            </a:r>
            <a:r>
              <a:rPr lang="en-US" sz="1400" b="0" dirty="0" smtClean="0">
                <a:solidFill>
                  <a:schemeClr val="tx1"/>
                </a:solidFill>
              </a:rPr>
              <a:t>. Meth. A, 471, 1, 2001.</a:t>
            </a:r>
            <a:endParaRPr lang="en-US" sz="1400" b="0" dirty="0">
              <a:solidFill>
                <a:schemeClr val="tx1"/>
              </a:solidFill>
            </a:endParaRPr>
          </a:p>
        </p:txBody>
      </p:sp>
      <p:pic>
        <p:nvPicPr>
          <p:cNvPr id="6" name="Picture 8"/>
          <p:cNvPicPr>
            <a:picLocks noChangeAspect="1" noChangeArrowheads="1"/>
          </p:cNvPicPr>
          <p:nvPr/>
        </p:nvPicPr>
        <p:blipFill>
          <a:blip r:embed="rId3" cstate="print"/>
          <a:srcRect/>
          <a:stretch>
            <a:fillRect/>
          </a:stretch>
        </p:blipFill>
        <p:spPr bwMode="auto">
          <a:xfrm>
            <a:off x="396828" y="4547428"/>
            <a:ext cx="4708572" cy="1548572"/>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Motivating Innovation</a:t>
            </a:r>
            <a:endParaRPr lang="en-US" sz="3200" baseline="30000" dirty="0">
              <a:latin typeface="Arial" pitchFamily="34" charset="0"/>
              <a:cs typeface="Arial" pitchFamily="34" charset="0"/>
            </a:endParaRPr>
          </a:p>
        </p:txBody>
      </p:sp>
      <p:pic>
        <p:nvPicPr>
          <p:cNvPr id="3075" name="Picture 3"/>
          <p:cNvPicPr>
            <a:picLocks noChangeAspect="1" noChangeArrowheads="1"/>
          </p:cNvPicPr>
          <p:nvPr/>
        </p:nvPicPr>
        <p:blipFill>
          <a:blip r:embed="rId2"/>
          <a:srcRect/>
          <a:stretch>
            <a:fillRect/>
          </a:stretch>
        </p:blipFill>
        <p:spPr bwMode="auto">
          <a:xfrm>
            <a:off x="638175" y="4742863"/>
            <a:ext cx="8324850" cy="1466850"/>
          </a:xfrm>
          <a:prstGeom prst="rect">
            <a:avLst/>
          </a:prstGeom>
          <a:solidFill>
            <a:schemeClr val="bg1"/>
          </a:solidFill>
          <a:ln w="9525">
            <a:noFill/>
            <a:miter lim="800000"/>
            <a:headEnd/>
            <a:tailEnd/>
          </a:ln>
        </p:spPr>
      </p:pic>
      <p:sp>
        <p:nvSpPr>
          <p:cNvPr id="8" name="Rectangle 7"/>
          <p:cNvSpPr/>
          <p:nvPr/>
        </p:nvSpPr>
        <p:spPr>
          <a:xfrm>
            <a:off x="320300" y="1269565"/>
            <a:ext cx="8522258" cy="3416320"/>
          </a:xfrm>
          <a:prstGeom prst="rect">
            <a:avLst/>
          </a:prstGeom>
        </p:spPr>
        <p:txBody>
          <a:bodyPr wrap="square">
            <a:spAutoFit/>
          </a:bodyPr>
          <a:lstStyle/>
          <a:p>
            <a:r>
              <a:rPr lang="en-US" sz="1800" b="0" dirty="0" smtClean="0">
                <a:solidFill>
                  <a:schemeClr val="tx1"/>
                </a:solidFill>
              </a:rPr>
              <a:t>“To understand the atmosphere at the time, one must look at the structure of the Electronics Division at Bell Labs which was under Vice President Jack Morton. This was split into two divisions, one for semiconductor devices and one for all others. Bill Boyle was Executive Director of the semiconductor part and I was a department head under him. </a:t>
            </a:r>
            <a:r>
              <a:rPr lang="en-US" sz="1800" b="0" dirty="0" smtClean="0">
                <a:solidFill>
                  <a:srgbClr val="FF0000"/>
                </a:solidFill>
              </a:rPr>
              <a:t>Jack Morton was anxious to speed up the development of magnetic bubbles as a major memory technology and </a:t>
            </a:r>
            <a:r>
              <a:rPr lang="en-US" sz="1800" b="0" u="sng" dirty="0" smtClean="0">
                <a:solidFill>
                  <a:srgbClr val="FF0000"/>
                </a:solidFill>
              </a:rPr>
              <a:t>there was talk of transferring resources </a:t>
            </a:r>
            <a:r>
              <a:rPr lang="en-US" sz="1800" b="0" dirty="0" smtClean="0">
                <a:solidFill>
                  <a:srgbClr val="FF0000"/>
                </a:solidFill>
              </a:rPr>
              <a:t>from Bill’s division to the other where the bubble work was being done</a:t>
            </a:r>
            <a:r>
              <a:rPr lang="en-US" sz="1800" b="0" dirty="0" smtClean="0">
                <a:solidFill>
                  <a:schemeClr val="tx1"/>
                </a:solidFill>
              </a:rPr>
              <a:t>. </a:t>
            </a:r>
            <a:r>
              <a:rPr lang="en-US" sz="1800" b="0" dirty="0" smtClean="0">
                <a:solidFill>
                  <a:srgbClr val="FF0000"/>
                </a:solidFill>
              </a:rPr>
              <a:t>For this not to happen, Morton demanded that Bill’s division come up with a semiconductor device to compete with bubbles</a:t>
            </a:r>
            <a:r>
              <a:rPr lang="en-US" sz="1800" b="0" dirty="0" smtClean="0">
                <a:solidFill>
                  <a:schemeClr val="tx1"/>
                </a:solidFill>
              </a:rPr>
              <a:t>. To address this demand, on 17 October 1969, Bill and I got together in his office. In a discussion lasting not much more than an hour, the basic structure of the CCD was sketched out on the blackboard, the principles of operation defined, and some preliminary ideas concerning applications were developed.”</a:t>
            </a:r>
            <a:endParaRPr lang="en-US" sz="1800" b="0" dirty="0">
              <a:solidFill>
                <a:schemeClr val="tx1"/>
              </a:solidFill>
            </a:endParaRPr>
          </a:p>
        </p:txBody>
      </p:sp>
      <p:sp>
        <p:nvSpPr>
          <p:cNvPr id="10" name="TextBox 9"/>
          <p:cNvSpPr txBox="1"/>
          <p:nvPr/>
        </p:nvSpPr>
        <p:spPr>
          <a:xfrm>
            <a:off x="934497" y="6551525"/>
            <a:ext cx="5710218" cy="400110"/>
          </a:xfrm>
          <a:prstGeom prst="rect">
            <a:avLst/>
          </a:prstGeom>
          <a:noFill/>
        </p:spPr>
        <p:txBody>
          <a:bodyPr wrap="none" rtlCol="0">
            <a:spAutoFit/>
          </a:bodyPr>
          <a:lstStyle/>
          <a:p>
            <a:r>
              <a:rPr lang="en-US" sz="2000" b="0" dirty="0" smtClean="0">
                <a:latin typeface="Arial" pitchFamily="34" charset="0"/>
                <a:cs typeface="Arial" pitchFamily="34" charset="0"/>
                <a:hlinkClick r:id="rId3"/>
              </a:rPr>
              <a:t>http://aip.scitation.org/doi/full/10.1063/1.3578638</a:t>
            </a:r>
            <a:endParaRPr lang="en-US" sz="2000" b="0" dirty="0">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247833" y="1105317"/>
            <a:ext cx="8936365" cy="5037420"/>
          </a:xfrm>
          <a:prstGeom prst="rect">
            <a:avLst/>
          </a:prstGeom>
          <a:noFill/>
          <a:ln w="9525">
            <a:noFill/>
            <a:miter lim="800000"/>
            <a:headEnd/>
            <a:tailEnd/>
          </a:ln>
          <a:effectLst/>
        </p:spPr>
        <p:txBody>
          <a:bodyPr wrap="square" lIns="96661" tIns="48331" rIns="96661" bIns="48331">
            <a:spAutoFit/>
          </a:bodyPr>
          <a:lstStyle/>
          <a:p>
            <a:r>
              <a:rPr lang="en-US" sz="1800" b="0" dirty="0" smtClean="0">
                <a:solidFill>
                  <a:srgbClr val="063DE8"/>
                </a:solidFill>
                <a:latin typeface="Arial" pitchFamily="34" charset="0"/>
                <a:cs typeface="Arial" pitchFamily="34" charset="0"/>
              </a:rPr>
              <a:t>“</a:t>
            </a:r>
            <a:r>
              <a:rPr lang="en-US" sz="1800" b="0" dirty="0" err="1" smtClean="0">
                <a:solidFill>
                  <a:srgbClr val="063DE8"/>
                </a:solidFill>
                <a:latin typeface="Arial" pitchFamily="34" charset="0"/>
                <a:cs typeface="Arial" pitchFamily="34" charset="0"/>
              </a:rPr>
              <a:t>Picturephone</a:t>
            </a:r>
            <a:r>
              <a:rPr lang="en-US" sz="1800" b="0" dirty="0" smtClean="0">
                <a:solidFill>
                  <a:srgbClr val="063DE8"/>
                </a:solidFill>
                <a:latin typeface="Arial" pitchFamily="34" charset="0"/>
                <a:cs typeface="Arial" pitchFamily="34" charset="0"/>
              </a:rPr>
              <a:t>” (1970’s </a:t>
            </a:r>
            <a:r>
              <a:rPr lang="en-US" sz="1800" b="0" dirty="0" err="1" smtClean="0">
                <a:solidFill>
                  <a:srgbClr val="063DE8"/>
                </a:solidFill>
                <a:latin typeface="Arial" pitchFamily="34" charset="0"/>
                <a:cs typeface="Arial" pitchFamily="34" charset="0"/>
              </a:rPr>
              <a:t>Facetime</a:t>
            </a:r>
            <a:r>
              <a:rPr lang="en-US" sz="1800" b="0" dirty="0" smtClean="0">
                <a:solidFill>
                  <a:srgbClr val="063DE8"/>
                </a:solidFill>
                <a:latin typeface="Arial" pitchFamily="34" charset="0"/>
                <a:cs typeface="Arial" pitchFamily="34" charset="0"/>
              </a:rPr>
              <a:t>) conversation:  Jack Morton / Bell Labs VP, W. Boyle</a:t>
            </a:r>
            <a:endParaRPr lang="en-US" sz="1800" b="0" dirty="0">
              <a:solidFill>
                <a:srgbClr val="063DE8"/>
              </a:solidFill>
              <a:latin typeface="Arial" pitchFamily="34" charset="0"/>
              <a:cs typeface="Arial" pitchFamily="34" charset="0"/>
            </a:endParaRPr>
          </a:p>
          <a:p>
            <a:endParaRPr lang="en-US" sz="1500" dirty="0"/>
          </a:p>
          <a:p>
            <a:r>
              <a:rPr lang="en-US" sz="1800" b="0" dirty="0">
                <a:latin typeface="Arial" pitchFamily="34" charset="0"/>
                <a:cs typeface="Arial" pitchFamily="34" charset="0"/>
              </a:rPr>
              <a:t>"Boyle?" </a:t>
            </a:r>
            <a:br>
              <a:rPr lang="en-US" sz="1800" b="0" dirty="0">
                <a:latin typeface="Arial" pitchFamily="34" charset="0"/>
                <a:cs typeface="Arial" pitchFamily="34" charset="0"/>
              </a:rPr>
            </a:br>
            <a:r>
              <a:rPr lang="en-US" sz="1800" b="0" dirty="0">
                <a:latin typeface="Arial" pitchFamily="34" charset="0"/>
                <a:cs typeface="Arial" pitchFamily="34" charset="0"/>
              </a:rPr>
              <a:t>"Hello Jack." </a:t>
            </a:r>
            <a:br>
              <a:rPr lang="en-US" sz="1800" b="0" dirty="0">
                <a:latin typeface="Arial" pitchFamily="34" charset="0"/>
                <a:cs typeface="Arial" pitchFamily="34" charset="0"/>
              </a:rPr>
            </a:br>
            <a:r>
              <a:rPr lang="en-US" sz="1800" b="0" dirty="0">
                <a:latin typeface="Arial" pitchFamily="34" charset="0"/>
                <a:cs typeface="Arial" pitchFamily="34" charset="0"/>
              </a:rPr>
              <a:t>"So what happened yesterday?" came the familiar refrain. </a:t>
            </a:r>
            <a:br>
              <a:rPr lang="en-US" sz="1800" b="0" dirty="0">
                <a:latin typeface="Arial" pitchFamily="34" charset="0"/>
                <a:cs typeface="Arial" pitchFamily="34" charset="0"/>
              </a:rPr>
            </a:br>
            <a:r>
              <a:rPr lang="en-US" sz="1800" b="0" dirty="0">
                <a:latin typeface="Arial" pitchFamily="34" charset="0"/>
                <a:cs typeface="Arial" pitchFamily="34" charset="0"/>
              </a:rPr>
              <a:t/>
            </a:r>
            <a:br>
              <a:rPr lang="en-US" sz="1800" b="0" dirty="0">
                <a:latin typeface="Arial" pitchFamily="34" charset="0"/>
                <a:cs typeface="Arial" pitchFamily="34" charset="0"/>
              </a:rPr>
            </a:br>
            <a:r>
              <a:rPr lang="en-US" sz="1800" b="0" dirty="0">
                <a:latin typeface="Arial" pitchFamily="34" charset="0"/>
                <a:cs typeface="Arial" pitchFamily="34" charset="0"/>
              </a:rPr>
              <a:t>Boyle shifted a little more in his chair. </a:t>
            </a:r>
            <a:br>
              <a:rPr lang="en-US" sz="1800" b="0" dirty="0">
                <a:latin typeface="Arial" pitchFamily="34" charset="0"/>
                <a:cs typeface="Arial" pitchFamily="34" charset="0"/>
              </a:rPr>
            </a:br>
            <a:endParaRPr lang="en-US" sz="1800" b="0" dirty="0">
              <a:latin typeface="Arial" pitchFamily="34" charset="0"/>
              <a:cs typeface="Arial" pitchFamily="34" charset="0"/>
            </a:endParaRPr>
          </a:p>
          <a:p>
            <a:r>
              <a:rPr lang="en-US" sz="1800" b="0" dirty="0">
                <a:latin typeface="Arial" pitchFamily="34" charset="0"/>
                <a:cs typeface="Arial" pitchFamily="34" charset="0"/>
              </a:rPr>
              <a:t>"I can't see you, Bill," said Morton. </a:t>
            </a:r>
            <a:br>
              <a:rPr lang="en-US" sz="1800" b="0" dirty="0">
                <a:latin typeface="Arial" pitchFamily="34" charset="0"/>
                <a:cs typeface="Arial" pitchFamily="34" charset="0"/>
              </a:rPr>
            </a:br>
            <a:r>
              <a:rPr lang="en-US" sz="1800" b="0" dirty="0">
                <a:latin typeface="Arial" pitchFamily="34" charset="0"/>
                <a:cs typeface="Arial" pitchFamily="34" charset="0"/>
              </a:rPr>
              <a:t>"Right here, Jack." </a:t>
            </a:r>
          </a:p>
          <a:p>
            <a:r>
              <a:rPr lang="en-US" sz="1800" b="0" dirty="0">
                <a:latin typeface="Arial" pitchFamily="34" charset="0"/>
                <a:cs typeface="Arial" pitchFamily="34" charset="0"/>
              </a:rPr>
              <a:t/>
            </a:r>
            <a:br>
              <a:rPr lang="en-US" sz="1800" b="0" dirty="0">
                <a:latin typeface="Arial" pitchFamily="34" charset="0"/>
                <a:cs typeface="Arial" pitchFamily="34" charset="0"/>
              </a:rPr>
            </a:br>
            <a:r>
              <a:rPr lang="en-US" sz="1800" b="0" dirty="0">
                <a:latin typeface="Arial" pitchFamily="34" charset="0"/>
                <a:cs typeface="Arial" pitchFamily="34" charset="0"/>
              </a:rPr>
              <a:t>"So what'd you guys do yesterday?" </a:t>
            </a:r>
            <a:br>
              <a:rPr lang="en-US" sz="1800" b="0" dirty="0">
                <a:latin typeface="Arial" pitchFamily="34" charset="0"/>
                <a:cs typeface="Arial" pitchFamily="34" charset="0"/>
              </a:rPr>
            </a:br>
            <a:r>
              <a:rPr lang="en-US" sz="1800" b="0" dirty="0">
                <a:latin typeface="Arial" pitchFamily="34" charset="0"/>
                <a:cs typeface="Arial" pitchFamily="34" charset="0"/>
              </a:rPr>
              <a:t>"You know, more of the same. We're still working on those new transistors," said Boyle. </a:t>
            </a:r>
            <a:br>
              <a:rPr lang="en-US" sz="1800" b="0" dirty="0">
                <a:latin typeface="Arial" pitchFamily="34" charset="0"/>
                <a:cs typeface="Arial" pitchFamily="34" charset="0"/>
              </a:rPr>
            </a:br>
            <a:r>
              <a:rPr lang="en-US" sz="1800" b="0" dirty="0">
                <a:latin typeface="Arial" pitchFamily="34" charset="0"/>
                <a:cs typeface="Arial" pitchFamily="34" charset="0"/>
              </a:rPr>
              <a:t/>
            </a:r>
            <a:br>
              <a:rPr lang="en-US" sz="1800" b="0" dirty="0">
                <a:latin typeface="Arial" pitchFamily="34" charset="0"/>
                <a:cs typeface="Arial" pitchFamily="34" charset="0"/>
              </a:rPr>
            </a:br>
            <a:r>
              <a:rPr lang="en-US" sz="1800" b="0" dirty="0">
                <a:latin typeface="Arial" pitchFamily="34" charset="0"/>
                <a:cs typeface="Arial" pitchFamily="34" charset="0"/>
              </a:rPr>
              <a:t>"Look Bill, the other guys are doing great stuff with magnetic bubbles. It's terrific. What are you </a:t>
            </a:r>
            <a:r>
              <a:rPr lang="en-US" sz="1800" b="0" dirty="0" smtClean="0">
                <a:latin typeface="Arial" pitchFamily="34" charset="0"/>
                <a:cs typeface="Arial" pitchFamily="34" charset="0"/>
              </a:rPr>
              <a:t>semiconductor </a:t>
            </a:r>
            <a:r>
              <a:rPr lang="en-US" sz="1800" b="0" dirty="0">
                <a:latin typeface="Arial" pitchFamily="34" charset="0"/>
                <a:cs typeface="Arial" pitchFamily="34" charset="0"/>
              </a:rPr>
              <a:t>guys doing? The hell with transistors. Try and come up with something different. I'll call tomorrow." And he hung up. </a:t>
            </a:r>
          </a:p>
        </p:txBody>
      </p:sp>
      <p:pic>
        <p:nvPicPr>
          <p:cNvPr id="44037" name="Picture 5" descr="C:\My Documents\Steve Holland\2005 Instrumentation Talk\picphone.jpg"/>
          <p:cNvPicPr>
            <a:picLocks noChangeAspect="1" noChangeArrowheads="1"/>
          </p:cNvPicPr>
          <p:nvPr/>
        </p:nvPicPr>
        <p:blipFill>
          <a:blip r:embed="rId2"/>
          <a:srcRect/>
          <a:stretch>
            <a:fillRect/>
          </a:stretch>
        </p:blipFill>
        <p:spPr bwMode="auto">
          <a:xfrm>
            <a:off x="6985101" y="1494417"/>
            <a:ext cx="1978029" cy="2838771"/>
          </a:xfrm>
          <a:prstGeom prst="rect">
            <a:avLst/>
          </a:prstGeom>
          <a:noFill/>
          <a:ln w="9525">
            <a:noFill/>
            <a:miter lim="800000"/>
            <a:headEnd/>
            <a:tailEnd/>
          </a:ln>
        </p:spPr>
      </p:pic>
      <p:pic>
        <p:nvPicPr>
          <p:cNvPr id="2050" name="Picture 2"/>
          <p:cNvPicPr>
            <a:picLocks noChangeAspect="1" noChangeArrowheads="1"/>
          </p:cNvPicPr>
          <p:nvPr/>
        </p:nvPicPr>
        <p:blipFill>
          <a:blip r:embed="rId3"/>
          <a:srcRect l="470" t="14637" r="85479" b="76484"/>
          <a:stretch>
            <a:fillRect/>
          </a:stretch>
        </p:blipFill>
        <p:spPr bwMode="auto">
          <a:xfrm>
            <a:off x="4165569" y="6470456"/>
            <a:ext cx="1367518" cy="615585"/>
          </a:xfrm>
          <a:prstGeom prst="rect">
            <a:avLst/>
          </a:prstGeom>
          <a:noFill/>
          <a:ln w="9525">
            <a:noFill/>
            <a:miter lim="800000"/>
            <a:headEnd/>
            <a:tailEnd/>
          </a:ln>
        </p:spPr>
      </p:pic>
      <p:sp>
        <p:nvSpPr>
          <p:cNvPr id="9"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Recollections of Willard Boyle</a:t>
            </a:r>
            <a:endParaRPr lang="en-US" sz="3200" dirty="0">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7162800" cy="893763"/>
          </a:xfrm>
        </p:spPr>
        <p:txBody>
          <a:bodyPr/>
          <a:lstStyle/>
          <a:p>
            <a:r>
              <a:rPr lang="en-US" sz="3200" dirty="0" smtClean="0">
                <a:latin typeface="Arial" pitchFamily="34" charset="0"/>
                <a:cs typeface="Arial" pitchFamily="34" charset="0"/>
              </a:rPr>
              <a:t>Boyle/Smith notebook entry</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08640" y="990600"/>
            <a:ext cx="8812212" cy="5984875"/>
          </a:xfrm>
        </p:spPr>
        <p:txBody>
          <a:bodyPr/>
          <a:lstStyle/>
          <a:p>
            <a:pPr>
              <a:buNone/>
            </a:pPr>
            <a:r>
              <a:rPr lang="en-US" sz="2800" b="0" dirty="0" smtClean="0">
                <a:solidFill>
                  <a:srgbClr val="063DE8"/>
                </a:solidFill>
              </a:rPr>
              <a:t>	</a:t>
            </a:r>
            <a:r>
              <a:rPr lang="en-US" sz="2400" b="0" dirty="0" smtClean="0">
                <a:solidFill>
                  <a:srgbClr val="063DE8"/>
                </a:solidFill>
                <a:latin typeface="Arial" pitchFamily="34" charset="0"/>
                <a:cs typeface="Arial" pitchFamily="34" charset="0"/>
              </a:rPr>
              <a:t>Relies on collection, storage and transport of </a:t>
            </a:r>
            <a:r>
              <a:rPr lang="en-US" sz="2400" b="0" dirty="0" err="1" smtClean="0">
                <a:solidFill>
                  <a:srgbClr val="063DE8"/>
                </a:solidFill>
                <a:latin typeface="Arial" pitchFamily="34" charset="0"/>
                <a:cs typeface="Arial" pitchFamily="34" charset="0"/>
              </a:rPr>
              <a:t>photogenerated</a:t>
            </a:r>
            <a:r>
              <a:rPr lang="en-US" sz="2400" b="0" dirty="0" smtClean="0">
                <a:solidFill>
                  <a:srgbClr val="063DE8"/>
                </a:solidFill>
                <a:latin typeface="Arial" pitchFamily="34" charset="0"/>
                <a:cs typeface="Arial" pitchFamily="34" charset="0"/>
              </a:rPr>
              <a:t> electrons or holes in potential wells formed by depletion regions under closely-spaced MOS</a:t>
            </a:r>
            <a:r>
              <a:rPr lang="en-US" sz="2400" b="0" baseline="30000" dirty="0" smtClean="0">
                <a:solidFill>
                  <a:srgbClr val="063DE8"/>
                </a:solidFill>
                <a:latin typeface="Arial" pitchFamily="34" charset="0"/>
                <a:cs typeface="Arial" pitchFamily="34" charset="0"/>
              </a:rPr>
              <a:t>1</a:t>
            </a:r>
            <a:r>
              <a:rPr lang="en-US" sz="2400" b="0" dirty="0" smtClean="0">
                <a:solidFill>
                  <a:srgbClr val="063DE8"/>
                </a:solidFill>
                <a:latin typeface="Arial" pitchFamily="34" charset="0"/>
                <a:cs typeface="Arial" pitchFamily="34" charset="0"/>
              </a:rPr>
              <a:t> capacitors</a:t>
            </a:r>
          </a:p>
          <a:p>
            <a:endParaRPr lang="en-US" sz="2800" b="0" dirty="0" smtClean="0">
              <a:solidFill>
                <a:srgbClr val="063DE8"/>
              </a:solidFill>
            </a:endParaRPr>
          </a:p>
          <a:p>
            <a:pPr lvl="2"/>
            <a:endParaRPr lang="en-US" sz="2800" b="0" dirty="0" smtClean="0">
              <a:solidFill>
                <a:srgbClr val="063DE8"/>
              </a:solidFill>
            </a:endParaRPr>
          </a:p>
        </p:txBody>
      </p:sp>
      <p:sp>
        <p:nvSpPr>
          <p:cNvPr id="7" name="Rectangle 2"/>
          <p:cNvSpPr txBox="1">
            <a:spLocks noChangeArrowheads="1"/>
          </p:cNvSpPr>
          <p:nvPr/>
        </p:nvSpPr>
        <p:spPr bwMode="auto">
          <a:xfrm>
            <a:off x="888440" y="5936912"/>
            <a:ext cx="8597202" cy="614624"/>
          </a:xfrm>
          <a:prstGeom prst="rect">
            <a:avLst/>
          </a:prstGeom>
          <a:noFill/>
          <a:ln w="12700">
            <a:noFill/>
            <a:miter lim="800000"/>
            <a:headEnd/>
            <a:tailEnd/>
          </a:ln>
        </p:spPr>
        <p:txBody>
          <a:bodyPr vert="horz" wrap="square" lIns="95647" tIns="46984" rIns="95647" bIns="46984" numCol="1" anchor="ctr" anchorCtr="0" compatLnSpc="1">
            <a:prstTxWarp prst="textNoShape">
              <a:avLst/>
            </a:prstTxWarp>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Arial" pitchFamily="34" charset="0"/>
                <a:ea typeface="+mj-ea"/>
                <a:cs typeface="Arial" pitchFamily="34" charset="0"/>
              </a:rPr>
              <a:t>3-phase CCD diagram (lab notebook drawing Sept. 1969)</a:t>
            </a:r>
            <a:endParaRPr kumimoji="0" lang="en-US" sz="2400" b="1" i="0" u="none" strike="noStrike" kern="0" cap="none" spc="0" normalizeH="0" baseline="0" noProof="0" dirty="0">
              <a:ln>
                <a:noFill/>
              </a:ln>
              <a:solidFill>
                <a:schemeClr val="tx1"/>
              </a:solidFill>
              <a:effectLst/>
              <a:uLnTx/>
              <a:uFillTx/>
              <a:latin typeface="Arial" pitchFamily="34" charset="0"/>
              <a:ea typeface="+mj-ea"/>
              <a:cs typeface="Arial" pitchFamily="34" charset="0"/>
            </a:endParaRPr>
          </a:p>
        </p:txBody>
      </p:sp>
      <p:grpSp>
        <p:nvGrpSpPr>
          <p:cNvPr id="12" name="Group 11"/>
          <p:cNvGrpSpPr/>
          <p:nvPr/>
        </p:nvGrpSpPr>
        <p:grpSpPr>
          <a:xfrm>
            <a:off x="624656" y="2291864"/>
            <a:ext cx="7956624" cy="3684588"/>
            <a:chOff x="272976" y="2362200"/>
            <a:chExt cx="7956624" cy="3684588"/>
          </a:xfrm>
        </p:grpSpPr>
        <p:pic>
          <p:nvPicPr>
            <p:cNvPr id="6" name="Picture 3" descr="C:\My Documents\Steve Holland\2005 Instrumentation Talk\CCD history\original_3phase_drawing_bell_labs.tif"/>
            <p:cNvPicPr>
              <a:picLocks noChangeAspect="1" noChangeArrowheads="1"/>
            </p:cNvPicPr>
            <p:nvPr/>
          </p:nvPicPr>
          <p:blipFill>
            <a:blip r:embed="rId2" cstate="print"/>
            <a:srcRect/>
            <a:stretch>
              <a:fillRect/>
            </a:stretch>
          </p:blipFill>
          <p:spPr bwMode="auto">
            <a:xfrm>
              <a:off x="895350" y="2362200"/>
              <a:ext cx="7334250" cy="3684588"/>
            </a:xfrm>
            <a:prstGeom prst="rect">
              <a:avLst/>
            </a:prstGeom>
            <a:noFill/>
          </p:spPr>
        </p:pic>
        <p:sp>
          <p:nvSpPr>
            <p:cNvPr id="8" name="Text Box 5"/>
            <p:cNvSpPr txBox="1">
              <a:spLocks noChangeArrowheads="1"/>
            </p:cNvSpPr>
            <p:nvPr/>
          </p:nvSpPr>
          <p:spPr bwMode="auto">
            <a:xfrm>
              <a:off x="1277808" y="2427464"/>
              <a:ext cx="441325" cy="1069975"/>
            </a:xfrm>
            <a:prstGeom prst="rect">
              <a:avLst/>
            </a:prstGeom>
            <a:noFill/>
            <a:ln w="9525">
              <a:noFill/>
              <a:miter lim="800000"/>
              <a:headEnd/>
              <a:tailEnd/>
            </a:ln>
            <a:effectLst/>
          </p:spPr>
          <p:txBody>
            <a:bodyPr wrap="none">
              <a:spAutoFit/>
            </a:bodyPr>
            <a:lstStyle/>
            <a:p>
              <a:r>
                <a:rPr lang="en-US" sz="1600" dirty="0">
                  <a:solidFill>
                    <a:srgbClr val="FF0000"/>
                  </a:solidFill>
                  <a:latin typeface="Symbol" pitchFamily="18" charset="2"/>
                </a:rPr>
                <a:t>F</a:t>
              </a:r>
              <a:r>
                <a:rPr lang="en-US" sz="1600" dirty="0">
                  <a:solidFill>
                    <a:srgbClr val="FF0000"/>
                  </a:solidFill>
                </a:rPr>
                <a:t>1</a:t>
              </a:r>
            </a:p>
            <a:p>
              <a:r>
                <a:rPr lang="en-US" sz="1600" dirty="0">
                  <a:solidFill>
                    <a:srgbClr val="FF0000"/>
                  </a:solidFill>
                  <a:latin typeface="Symbol" pitchFamily="18" charset="2"/>
                </a:rPr>
                <a:t>F</a:t>
              </a:r>
              <a:r>
                <a:rPr lang="en-US" sz="1600" dirty="0">
                  <a:solidFill>
                    <a:srgbClr val="FF0000"/>
                  </a:solidFill>
                </a:rPr>
                <a:t>2</a:t>
              </a:r>
            </a:p>
            <a:p>
              <a:r>
                <a:rPr lang="en-US" sz="1600" dirty="0">
                  <a:solidFill>
                    <a:srgbClr val="FF0000"/>
                  </a:solidFill>
                  <a:latin typeface="Symbol" pitchFamily="18" charset="2"/>
                </a:rPr>
                <a:t>F</a:t>
              </a:r>
              <a:r>
                <a:rPr lang="en-US" sz="1600" dirty="0">
                  <a:solidFill>
                    <a:srgbClr val="FF0000"/>
                  </a:solidFill>
                </a:rPr>
                <a:t>3</a:t>
              </a:r>
            </a:p>
            <a:p>
              <a:endParaRPr lang="en-US" sz="1600" dirty="0">
                <a:solidFill>
                  <a:srgbClr val="FF0000"/>
                </a:solidFill>
              </a:endParaRPr>
            </a:p>
          </p:txBody>
        </p:sp>
        <p:sp>
          <p:nvSpPr>
            <p:cNvPr id="9" name="Text Box 7"/>
            <p:cNvSpPr txBox="1">
              <a:spLocks noChangeArrowheads="1"/>
            </p:cNvSpPr>
            <p:nvPr/>
          </p:nvSpPr>
          <p:spPr bwMode="auto">
            <a:xfrm>
              <a:off x="272976" y="3534456"/>
              <a:ext cx="803425" cy="338554"/>
            </a:xfrm>
            <a:prstGeom prst="rect">
              <a:avLst/>
            </a:prstGeom>
            <a:noFill/>
            <a:ln w="9525">
              <a:noFill/>
              <a:miter lim="800000"/>
              <a:headEnd/>
              <a:tailEnd/>
            </a:ln>
            <a:effectLst/>
          </p:spPr>
          <p:txBody>
            <a:bodyPr wrap="none">
              <a:spAutoFit/>
            </a:bodyPr>
            <a:lstStyle/>
            <a:p>
              <a:r>
                <a:rPr lang="en-US" sz="1600" dirty="0">
                  <a:solidFill>
                    <a:srgbClr val="FF0000"/>
                  </a:solidFill>
                  <a:latin typeface="Symbol" pitchFamily="18" charset="2"/>
                </a:rPr>
                <a:t>F</a:t>
              </a:r>
              <a:r>
                <a:rPr lang="en-US" sz="1600" dirty="0">
                  <a:solidFill>
                    <a:srgbClr val="FF0000"/>
                  </a:solidFill>
                </a:rPr>
                <a:t>2 </a:t>
              </a:r>
              <a:r>
                <a:rPr lang="en-US" sz="1600" dirty="0" smtClean="0">
                  <a:solidFill>
                    <a:srgbClr val="FF0000"/>
                  </a:solidFill>
                </a:rPr>
                <a:t>low</a:t>
              </a:r>
              <a:endParaRPr lang="en-US" sz="1600" dirty="0">
                <a:solidFill>
                  <a:srgbClr val="FF0000"/>
                </a:solidFill>
              </a:endParaRPr>
            </a:p>
          </p:txBody>
        </p:sp>
        <p:sp>
          <p:nvSpPr>
            <p:cNvPr id="10" name="Text Box 7"/>
            <p:cNvSpPr txBox="1">
              <a:spLocks noChangeArrowheads="1"/>
            </p:cNvSpPr>
            <p:nvPr/>
          </p:nvSpPr>
          <p:spPr bwMode="auto">
            <a:xfrm>
              <a:off x="274320" y="3978262"/>
              <a:ext cx="854721" cy="830997"/>
            </a:xfrm>
            <a:prstGeom prst="rect">
              <a:avLst/>
            </a:prstGeom>
            <a:noFill/>
            <a:ln w="9525">
              <a:noFill/>
              <a:miter lim="800000"/>
              <a:headEnd/>
              <a:tailEnd/>
            </a:ln>
            <a:effectLst/>
          </p:spPr>
          <p:txBody>
            <a:bodyPr wrap="none">
              <a:spAutoFit/>
            </a:bodyPr>
            <a:lstStyle/>
            <a:p>
              <a:endParaRPr lang="en-US" sz="1600" dirty="0">
                <a:solidFill>
                  <a:srgbClr val="FF0000"/>
                </a:solidFill>
              </a:endParaRPr>
            </a:p>
            <a:p>
              <a:r>
                <a:rPr lang="en-US" sz="1600" dirty="0">
                  <a:solidFill>
                    <a:srgbClr val="FF0000"/>
                  </a:solidFill>
                  <a:latin typeface="Symbol" pitchFamily="18" charset="2"/>
                </a:rPr>
                <a:t>F</a:t>
              </a:r>
              <a:r>
                <a:rPr lang="en-US" sz="1600" dirty="0">
                  <a:solidFill>
                    <a:srgbClr val="FF0000"/>
                  </a:solidFill>
                </a:rPr>
                <a:t>1 low </a:t>
              </a:r>
            </a:p>
            <a:p>
              <a:r>
                <a:rPr lang="en-US" sz="1600" dirty="0">
                  <a:solidFill>
                    <a:srgbClr val="FF0000"/>
                  </a:solidFill>
                  <a:latin typeface="Symbol" pitchFamily="18" charset="2"/>
                </a:rPr>
                <a:t>F</a:t>
              </a:r>
              <a:r>
                <a:rPr lang="en-US" sz="1600" dirty="0">
                  <a:solidFill>
                    <a:srgbClr val="FF0000"/>
                  </a:solidFill>
                </a:rPr>
                <a:t>2 </a:t>
              </a:r>
              <a:r>
                <a:rPr lang="en-US" sz="1600" dirty="0" smtClean="0">
                  <a:solidFill>
                    <a:srgbClr val="FF0000"/>
                  </a:solidFill>
                </a:rPr>
                <a:t>low</a:t>
              </a:r>
              <a:endParaRPr lang="en-US" sz="1600" dirty="0">
                <a:solidFill>
                  <a:srgbClr val="FF0000"/>
                </a:solidFill>
              </a:endParaRPr>
            </a:p>
          </p:txBody>
        </p:sp>
        <p:sp>
          <p:nvSpPr>
            <p:cNvPr id="11" name="Text Box 7"/>
            <p:cNvSpPr txBox="1">
              <a:spLocks noChangeArrowheads="1"/>
            </p:cNvSpPr>
            <p:nvPr/>
          </p:nvSpPr>
          <p:spPr bwMode="auto">
            <a:xfrm>
              <a:off x="276326" y="4854149"/>
              <a:ext cx="883575" cy="830997"/>
            </a:xfrm>
            <a:prstGeom prst="rect">
              <a:avLst/>
            </a:prstGeom>
            <a:noFill/>
            <a:ln w="9525">
              <a:noFill/>
              <a:miter lim="800000"/>
              <a:headEnd/>
              <a:tailEnd/>
            </a:ln>
            <a:effectLst/>
          </p:spPr>
          <p:txBody>
            <a:bodyPr wrap="none">
              <a:spAutoFit/>
            </a:bodyPr>
            <a:lstStyle/>
            <a:p>
              <a:endParaRPr lang="en-US" sz="1600" dirty="0">
                <a:solidFill>
                  <a:srgbClr val="FF0000"/>
                </a:solidFill>
              </a:endParaRPr>
            </a:p>
            <a:p>
              <a:r>
                <a:rPr lang="en-US" sz="1600" dirty="0">
                  <a:solidFill>
                    <a:srgbClr val="FF0000"/>
                  </a:solidFill>
                  <a:latin typeface="Symbol" pitchFamily="18" charset="2"/>
                </a:rPr>
                <a:t>F</a:t>
              </a:r>
              <a:r>
                <a:rPr lang="en-US" sz="1600" dirty="0">
                  <a:solidFill>
                    <a:srgbClr val="FF0000"/>
                  </a:solidFill>
                </a:rPr>
                <a:t>2 high</a:t>
              </a:r>
            </a:p>
            <a:p>
              <a:r>
                <a:rPr lang="en-US" sz="1600" dirty="0">
                  <a:solidFill>
                    <a:srgbClr val="FF0000"/>
                  </a:solidFill>
                  <a:latin typeface="Symbol" pitchFamily="18" charset="2"/>
                </a:rPr>
                <a:t>F</a:t>
              </a:r>
              <a:r>
                <a:rPr lang="en-US" sz="1600" dirty="0">
                  <a:solidFill>
                    <a:srgbClr val="FF0000"/>
                  </a:solidFill>
                </a:rPr>
                <a:t>1 low</a:t>
              </a:r>
            </a:p>
          </p:txBody>
        </p:sp>
      </p:grpSp>
      <p:sp>
        <p:nvSpPr>
          <p:cNvPr id="13" name="TextBox 12"/>
          <p:cNvSpPr txBox="1"/>
          <p:nvPr/>
        </p:nvSpPr>
        <p:spPr>
          <a:xfrm>
            <a:off x="934502" y="6772595"/>
            <a:ext cx="2738250" cy="338554"/>
          </a:xfrm>
          <a:prstGeom prst="rect">
            <a:avLst/>
          </a:prstGeom>
          <a:noFill/>
        </p:spPr>
        <p:txBody>
          <a:bodyPr wrap="none" rtlCol="0">
            <a:spAutoFit/>
          </a:bodyPr>
          <a:lstStyle/>
          <a:p>
            <a:r>
              <a:rPr lang="en-US" b="0" baseline="30000" dirty="0" smtClean="0">
                <a:solidFill>
                  <a:srgbClr val="063DE8"/>
                </a:solidFill>
                <a:latin typeface="Arial" pitchFamily="34" charset="0"/>
                <a:cs typeface="Arial" pitchFamily="34" charset="0"/>
              </a:rPr>
              <a:t>1</a:t>
            </a:r>
            <a:r>
              <a:rPr lang="en-US" b="0" dirty="0" smtClean="0">
                <a:solidFill>
                  <a:srgbClr val="063DE8"/>
                </a:solidFill>
                <a:latin typeface="Arial" pitchFamily="34" charset="0"/>
                <a:cs typeface="Arial" pitchFamily="34" charset="0"/>
              </a:rPr>
              <a:t>Metal oxide semiconductor</a:t>
            </a:r>
            <a:endParaRPr lang="en-US" b="0" dirty="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eholland\Documents\CCD folders\Charge multiplying CCDs\revE cell\movies\4p9_2p6_153K_-25V_420keV_v2\movie_charge_shift_to_storage\movie_780-840ns_30ms_144x144.gif"/>
          <p:cNvPicPr>
            <a:picLocks noChangeAspect="1" noChangeArrowheads="1" noCrop="1"/>
          </p:cNvPicPr>
          <p:nvPr/>
        </p:nvPicPr>
        <p:blipFill>
          <a:blip r:embed="rId2"/>
          <a:srcRect/>
          <a:stretch>
            <a:fillRect/>
          </a:stretch>
        </p:blipFill>
        <p:spPr bwMode="auto">
          <a:xfrm>
            <a:off x="2714790" y="1253861"/>
            <a:ext cx="3646170" cy="5234940"/>
          </a:xfrm>
          <a:prstGeom prst="rect">
            <a:avLst/>
          </a:prstGeom>
          <a:noFill/>
        </p:spPr>
      </p:pic>
      <p:sp>
        <p:nvSpPr>
          <p:cNvPr id="3" name="Title 1"/>
          <p:cNvSpPr txBox="1">
            <a:spLocks/>
          </p:cNvSpPr>
          <p:nvPr/>
        </p:nvSpPr>
        <p:spPr>
          <a:xfrm>
            <a:off x="2209800" y="337989"/>
            <a:ext cx="7162800" cy="893763"/>
          </a:xfrm>
          <a:prstGeom prst="rect">
            <a:avLst/>
          </a:prstGeom>
        </p:spPr>
        <p:txBody>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2-D simulation of </a:t>
            </a:r>
            <a:r>
              <a:rPr kumimoji="0" lang="en-US" sz="3200" b="1" i="0" u="none" strike="noStrike" kern="0" cap="none" spc="0" normalizeH="0" baseline="0" noProof="0" dirty="0" err="1" smtClean="0">
                <a:ln>
                  <a:noFill/>
                </a:ln>
                <a:solidFill>
                  <a:schemeClr val="accent2"/>
                </a:solidFill>
                <a:effectLst/>
                <a:uLnTx/>
                <a:uFillTx/>
                <a:latin typeface="Arial" pitchFamily="34" charset="0"/>
                <a:ea typeface="+mj-ea"/>
                <a:cs typeface="Arial" pitchFamily="34" charset="0"/>
              </a:rPr>
              <a:t>charg</a:t>
            </a:r>
            <a:r>
              <a:rPr lang="en-US" sz="3200" kern="0" dirty="0" smtClean="0">
                <a:solidFill>
                  <a:schemeClr val="accent2"/>
                </a:solidFill>
                <a:latin typeface="Arial" pitchFamily="34" charset="0"/>
                <a:ea typeface="+mj-ea"/>
                <a:cs typeface="Arial" pitchFamily="34" charset="0"/>
              </a:rPr>
              <a:t>e transfer</a:t>
            </a:r>
            <a:endParaRPr kumimoji="0" lang="en-US" sz="3200" b="1" i="0" u="none" strike="noStrike" kern="0" cap="none" spc="0" normalizeH="0" baseline="0" noProof="0" dirty="0">
              <a:ln>
                <a:noFill/>
              </a:ln>
              <a:solidFill>
                <a:schemeClr val="accent2"/>
              </a:solidFill>
              <a:effectLst/>
              <a:uLnTx/>
              <a:uFillTx/>
              <a:latin typeface="Arial" pitchFamily="34" charset="0"/>
              <a:ea typeface="+mj-ea"/>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09800" y="337989"/>
            <a:ext cx="7162800" cy="893763"/>
          </a:xfrm>
          <a:prstGeom prst="rect">
            <a:avLst/>
          </a:prstGeom>
        </p:spPr>
        <p:txBody>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Triple </a:t>
            </a:r>
            <a:r>
              <a:rPr kumimoji="0" lang="en-US" sz="3200" b="1" i="0" u="none" strike="noStrike" kern="0" cap="none" spc="0" normalizeH="0" baseline="0" noProof="0" dirty="0" err="1" smtClean="0">
                <a:ln>
                  <a:noFill/>
                </a:ln>
                <a:solidFill>
                  <a:schemeClr val="accent2"/>
                </a:solidFill>
                <a:effectLst/>
                <a:uLnTx/>
                <a:uFillTx/>
                <a:latin typeface="Arial" pitchFamily="34" charset="0"/>
                <a:ea typeface="+mj-ea"/>
                <a:cs typeface="Arial" pitchFamily="34" charset="0"/>
              </a:rPr>
              <a:t>polysilicon</a:t>
            </a:r>
            <a:r>
              <a:rPr kumimoji="0" lang="en-US" sz="32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 CCD pixel</a:t>
            </a:r>
            <a:endParaRPr kumimoji="0" lang="en-US" sz="3200" b="1" i="0" u="none" strike="noStrike" kern="0" cap="none" spc="0" normalizeH="0" baseline="0" noProof="0" dirty="0">
              <a:ln>
                <a:noFill/>
              </a:ln>
              <a:solidFill>
                <a:schemeClr val="accent2"/>
              </a:solidFill>
              <a:effectLst/>
              <a:uLnTx/>
              <a:uFillTx/>
              <a:latin typeface="Arial" pitchFamily="34" charset="0"/>
              <a:ea typeface="+mj-ea"/>
              <a:cs typeface="Arial" pitchFamily="34" charset="0"/>
            </a:endParaRPr>
          </a:p>
        </p:txBody>
      </p:sp>
      <p:grpSp>
        <p:nvGrpSpPr>
          <p:cNvPr id="4" name="Group 3"/>
          <p:cNvGrpSpPr/>
          <p:nvPr/>
        </p:nvGrpSpPr>
        <p:grpSpPr>
          <a:xfrm>
            <a:off x="274655" y="3565446"/>
            <a:ext cx="8943892" cy="3000375"/>
            <a:chOff x="446088" y="4221162"/>
            <a:chExt cx="8943892" cy="3000375"/>
          </a:xfrm>
        </p:grpSpPr>
        <p:pic>
          <p:nvPicPr>
            <p:cNvPr id="5" name="Picture 3" descr="C:\My Documents\Steve Holland\Figures for talks\m_cross_section.tif"/>
            <p:cNvPicPr>
              <a:picLocks noChangeAspect="1" noChangeArrowheads="1"/>
            </p:cNvPicPr>
            <p:nvPr/>
          </p:nvPicPr>
          <p:blipFill>
            <a:blip r:embed="rId2" cstate="print"/>
            <a:srcRect t="31880" b="7085"/>
            <a:stretch>
              <a:fillRect/>
            </a:stretch>
          </p:blipFill>
          <p:spPr bwMode="auto">
            <a:xfrm>
              <a:off x="1503363" y="4267200"/>
              <a:ext cx="6594475" cy="2954337"/>
            </a:xfrm>
            <a:prstGeom prst="rect">
              <a:avLst/>
            </a:prstGeom>
            <a:noFill/>
            <a:ln w="9525">
              <a:noFill/>
              <a:miter lim="800000"/>
              <a:headEnd/>
              <a:tailEnd/>
            </a:ln>
          </p:spPr>
        </p:pic>
        <p:sp>
          <p:nvSpPr>
            <p:cNvPr id="6" name="Text Box 4"/>
            <p:cNvSpPr txBox="1">
              <a:spLocks noChangeArrowheads="1"/>
            </p:cNvSpPr>
            <p:nvPr/>
          </p:nvSpPr>
          <p:spPr bwMode="auto">
            <a:xfrm>
              <a:off x="446088" y="6507162"/>
              <a:ext cx="795337" cy="374650"/>
            </a:xfrm>
            <a:prstGeom prst="rect">
              <a:avLst/>
            </a:prstGeom>
            <a:noFill/>
            <a:ln w="9525">
              <a:noFill/>
              <a:miter lim="800000"/>
              <a:headEnd/>
              <a:tailEnd/>
            </a:ln>
            <a:effectLst/>
          </p:spPr>
          <p:txBody>
            <a:bodyPr wrap="none" lIns="86493" tIns="43247" rIns="86493" bIns="43247">
              <a:spAutoFit/>
            </a:bodyPr>
            <a:lstStyle/>
            <a:p>
              <a:pPr defTabSz="865188" eaLnBrk="0" hangingPunct="0"/>
              <a:r>
                <a:rPr lang="en-US" sz="1900">
                  <a:solidFill>
                    <a:schemeClr val="accent2"/>
                  </a:solidFill>
                </a:rPr>
                <a:t>Poly 1</a:t>
              </a:r>
            </a:p>
          </p:txBody>
        </p:sp>
        <p:sp>
          <p:nvSpPr>
            <p:cNvPr id="7" name="Text Box 5"/>
            <p:cNvSpPr txBox="1">
              <a:spLocks noChangeArrowheads="1"/>
            </p:cNvSpPr>
            <p:nvPr/>
          </p:nvSpPr>
          <p:spPr bwMode="auto">
            <a:xfrm>
              <a:off x="8572500" y="4649787"/>
              <a:ext cx="817480" cy="379726"/>
            </a:xfrm>
            <a:prstGeom prst="rect">
              <a:avLst/>
            </a:prstGeom>
            <a:noFill/>
            <a:ln w="9525">
              <a:noFill/>
              <a:miter lim="800000"/>
              <a:headEnd/>
              <a:tailEnd/>
            </a:ln>
            <a:effectLst/>
          </p:spPr>
          <p:txBody>
            <a:bodyPr wrap="none" lIns="86493" tIns="43247" rIns="86493" bIns="43247">
              <a:spAutoFit/>
            </a:bodyPr>
            <a:lstStyle/>
            <a:p>
              <a:pPr defTabSz="865188" eaLnBrk="0" hangingPunct="0"/>
              <a:r>
                <a:rPr lang="en-US" sz="1900" dirty="0">
                  <a:solidFill>
                    <a:srgbClr val="FF0000"/>
                  </a:solidFill>
                </a:rPr>
                <a:t>Poly 3</a:t>
              </a:r>
            </a:p>
          </p:txBody>
        </p:sp>
        <p:sp>
          <p:nvSpPr>
            <p:cNvPr id="8" name="Text Box 6"/>
            <p:cNvSpPr txBox="1">
              <a:spLocks noChangeArrowheads="1"/>
            </p:cNvSpPr>
            <p:nvPr/>
          </p:nvSpPr>
          <p:spPr bwMode="auto">
            <a:xfrm>
              <a:off x="446088" y="4221162"/>
              <a:ext cx="800100" cy="371475"/>
            </a:xfrm>
            <a:prstGeom prst="rect">
              <a:avLst/>
            </a:prstGeom>
            <a:noFill/>
            <a:ln w="9525">
              <a:noFill/>
              <a:miter lim="800000"/>
              <a:headEnd/>
              <a:tailEnd/>
            </a:ln>
            <a:effectLst/>
          </p:spPr>
          <p:txBody>
            <a:bodyPr wrap="none" lIns="86493" tIns="43247" rIns="86493" bIns="43247">
              <a:spAutoFit/>
            </a:bodyPr>
            <a:lstStyle/>
            <a:p>
              <a:pPr defTabSz="865188" eaLnBrk="0" hangingPunct="0"/>
              <a:r>
                <a:rPr lang="en-US" sz="1900">
                  <a:solidFill>
                    <a:srgbClr val="063DE8"/>
                  </a:solidFill>
                </a:rPr>
                <a:t>Poly 2</a:t>
              </a:r>
            </a:p>
          </p:txBody>
        </p:sp>
        <p:sp>
          <p:nvSpPr>
            <p:cNvPr id="9" name="Line 8"/>
            <p:cNvSpPr>
              <a:spLocks noChangeShapeType="1"/>
            </p:cNvSpPr>
            <p:nvPr/>
          </p:nvSpPr>
          <p:spPr bwMode="auto">
            <a:xfrm flipV="1">
              <a:off x="1317625" y="5435600"/>
              <a:ext cx="2757488" cy="1143000"/>
            </a:xfrm>
            <a:prstGeom prst="line">
              <a:avLst/>
            </a:prstGeom>
            <a:noFill/>
            <a:ln w="25400">
              <a:solidFill>
                <a:schemeClr val="accent2"/>
              </a:solidFill>
              <a:round/>
              <a:headEnd/>
              <a:tailEnd type="triangle" w="med" len="med"/>
            </a:ln>
            <a:effectLst/>
          </p:spPr>
          <p:txBody>
            <a:bodyPr/>
            <a:lstStyle/>
            <a:p>
              <a:endParaRPr lang="en-US"/>
            </a:p>
          </p:txBody>
        </p:sp>
        <p:sp>
          <p:nvSpPr>
            <p:cNvPr id="10" name="Line 9"/>
            <p:cNvSpPr>
              <a:spLocks noChangeShapeType="1"/>
            </p:cNvSpPr>
            <p:nvPr/>
          </p:nvSpPr>
          <p:spPr bwMode="auto">
            <a:xfrm>
              <a:off x="1100138" y="4578350"/>
              <a:ext cx="942975" cy="857250"/>
            </a:xfrm>
            <a:prstGeom prst="line">
              <a:avLst/>
            </a:prstGeom>
            <a:noFill/>
            <a:ln w="25400">
              <a:solidFill>
                <a:srgbClr val="0000FF"/>
              </a:solidFill>
              <a:round/>
              <a:headEnd/>
              <a:tailEnd type="triangle" w="med" len="med"/>
            </a:ln>
            <a:effectLst/>
          </p:spPr>
          <p:txBody>
            <a:bodyPr/>
            <a:lstStyle/>
            <a:p>
              <a:endParaRPr lang="en-US"/>
            </a:p>
          </p:txBody>
        </p:sp>
        <p:sp>
          <p:nvSpPr>
            <p:cNvPr id="11" name="Line 10"/>
            <p:cNvSpPr>
              <a:spLocks noChangeShapeType="1"/>
            </p:cNvSpPr>
            <p:nvPr/>
          </p:nvSpPr>
          <p:spPr bwMode="auto">
            <a:xfrm flipH="1">
              <a:off x="7485063" y="4935537"/>
              <a:ext cx="1016000" cy="500063"/>
            </a:xfrm>
            <a:prstGeom prst="line">
              <a:avLst/>
            </a:prstGeom>
            <a:noFill/>
            <a:ln w="25400">
              <a:solidFill>
                <a:srgbClr val="FF0000"/>
              </a:solidFill>
              <a:round/>
              <a:headEnd/>
              <a:tailEnd type="triangle" w="med" len="med"/>
            </a:ln>
            <a:effectLst/>
          </p:spPr>
          <p:txBody>
            <a:bodyPr/>
            <a:lstStyle/>
            <a:p>
              <a:endParaRPr lang="en-US"/>
            </a:p>
          </p:txBody>
        </p:sp>
      </p:grpSp>
      <p:sp>
        <p:nvSpPr>
          <p:cNvPr id="13" name="Rectangle 12"/>
          <p:cNvSpPr/>
          <p:nvPr/>
        </p:nvSpPr>
        <p:spPr>
          <a:xfrm>
            <a:off x="265892" y="1157110"/>
            <a:ext cx="3441950" cy="2246769"/>
          </a:xfrm>
          <a:prstGeom prst="rect">
            <a:avLst/>
          </a:prstGeom>
        </p:spPr>
        <p:txBody>
          <a:bodyPr wrap="square">
            <a:spAutoFit/>
          </a:bodyPr>
          <a:lstStyle/>
          <a:p>
            <a:r>
              <a:rPr lang="en-US" sz="2000" b="0" dirty="0" smtClean="0">
                <a:solidFill>
                  <a:srgbClr val="063DE8"/>
                </a:solidFill>
                <a:latin typeface="Arial" pitchFamily="34" charset="0"/>
                <a:cs typeface="Arial" pitchFamily="34" charset="0"/>
              </a:rPr>
              <a:t>Overlapping </a:t>
            </a:r>
            <a:r>
              <a:rPr lang="en-US" sz="2000" b="0" dirty="0" err="1" smtClean="0">
                <a:solidFill>
                  <a:srgbClr val="063DE8"/>
                </a:solidFill>
                <a:latin typeface="Arial" pitchFamily="34" charset="0"/>
                <a:cs typeface="Arial" pitchFamily="34" charset="0"/>
              </a:rPr>
              <a:t>polysilicon</a:t>
            </a:r>
            <a:r>
              <a:rPr lang="en-US" sz="2000" b="0" dirty="0" smtClean="0">
                <a:solidFill>
                  <a:srgbClr val="063DE8"/>
                </a:solidFill>
                <a:latin typeface="Arial" pitchFamily="34" charset="0"/>
                <a:cs typeface="Arial" pitchFamily="34" charset="0"/>
              </a:rPr>
              <a:t> gates used in modern scientific CCDs</a:t>
            </a:r>
          </a:p>
          <a:p>
            <a:endParaRPr lang="en-US" sz="2000" b="0" dirty="0" smtClean="0">
              <a:solidFill>
                <a:srgbClr val="063DE8"/>
              </a:solidFill>
              <a:latin typeface="Arial" pitchFamily="34" charset="0"/>
              <a:cs typeface="Arial" pitchFamily="34" charset="0"/>
            </a:endParaRPr>
          </a:p>
          <a:p>
            <a:r>
              <a:rPr lang="en-US" sz="2000" b="0" dirty="0" smtClean="0">
                <a:solidFill>
                  <a:srgbClr val="063DE8"/>
                </a:solidFill>
                <a:latin typeface="Arial" pitchFamily="34" charset="0"/>
                <a:cs typeface="Arial" pitchFamily="34" charset="0"/>
              </a:rPr>
              <a:t>Also invented at Bell Labs</a:t>
            </a:r>
          </a:p>
          <a:p>
            <a:endParaRPr lang="en-US" sz="2000" b="0" dirty="0" smtClean="0">
              <a:solidFill>
                <a:srgbClr val="063DE8"/>
              </a:solidFill>
              <a:latin typeface="Arial" pitchFamily="34" charset="0"/>
              <a:cs typeface="Arial" pitchFamily="34" charset="0"/>
            </a:endParaRPr>
          </a:p>
          <a:p>
            <a:r>
              <a:rPr lang="en-US" sz="2000" b="0" dirty="0" smtClean="0">
                <a:solidFill>
                  <a:srgbClr val="063DE8"/>
                </a:solidFill>
                <a:latin typeface="Arial" pitchFamily="34" charset="0"/>
                <a:cs typeface="Arial" pitchFamily="34" charset="0"/>
                <a:hlinkClick r:id="rId3"/>
              </a:rPr>
              <a:t>Sequin et al, 1974</a:t>
            </a:r>
            <a:endParaRPr lang="en-US" sz="2000" dirty="0"/>
          </a:p>
        </p:txBody>
      </p:sp>
      <p:pic>
        <p:nvPicPr>
          <p:cNvPr id="9218" name="Picture 2"/>
          <p:cNvPicPr>
            <a:picLocks noChangeAspect="1" noChangeArrowheads="1"/>
          </p:cNvPicPr>
          <p:nvPr/>
        </p:nvPicPr>
        <p:blipFill>
          <a:blip r:embed="rId4"/>
          <a:srcRect/>
          <a:stretch>
            <a:fillRect/>
          </a:stretch>
        </p:blipFill>
        <p:spPr bwMode="auto">
          <a:xfrm>
            <a:off x="3748036" y="1452614"/>
            <a:ext cx="5184949" cy="1128331"/>
          </a:xfrm>
          <a:prstGeom prst="rect">
            <a:avLst/>
          </a:prstGeom>
          <a:noFill/>
          <a:ln w="9525">
            <a:noFill/>
            <a:miter lim="800000"/>
            <a:headEnd/>
            <a:tailEnd/>
          </a:ln>
        </p:spPr>
      </p:pic>
      <p:pic>
        <p:nvPicPr>
          <p:cNvPr id="9219" name="Picture 3"/>
          <p:cNvPicPr>
            <a:picLocks noChangeAspect="1" noChangeArrowheads="1"/>
          </p:cNvPicPr>
          <p:nvPr/>
        </p:nvPicPr>
        <p:blipFill>
          <a:blip r:embed="rId5"/>
          <a:srcRect/>
          <a:stretch>
            <a:fillRect/>
          </a:stretch>
        </p:blipFill>
        <p:spPr bwMode="auto">
          <a:xfrm>
            <a:off x="4046345" y="2547415"/>
            <a:ext cx="4766059" cy="260331"/>
          </a:xfrm>
          <a:prstGeom prst="rect">
            <a:avLst/>
          </a:prstGeom>
          <a:noFill/>
          <a:ln w="9525">
            <a:noFill/>
            <a:miter lim="800000"/>
            <a:headEnd/>
            <a:tailEnd/>
          </a:ln>
        </p:spPr>
      </p:pic>
      <p:sp>
        <p:nvSpPr>
          <p:cNvPr id="16" name="TextBox 15"/>
          <p:cNvSpPr txBox="1"/>
          <p:nvPr/>
        </p:nvSpPr>
        <p:spPr>
          <a:xfrm>
            <a:off x="3707848" y="2833638"/>
            <a:ext cx="3318537" cy="338554"/>
          </a:xfrm>
          <a:prstGeom prst="rect">
            <a:avLst/>
          </a:prstGeom>
          <a:noFill/>
        </p:spPr>
        <p:txBody>
          <a:bodyPr wrap="none" rtlCol="0">
            <a:spAutoFit/>
          </a:bodyPr>
          <a:lstStyle/>
          <a:p>
            <a:r>
              <a:rPr lang="en-US" b="0" dirty="0" smtClean="0">
                <a:latin typeface="Arial" pitchFamily="34" charset="0"/>
                <a:cs typeface="Arial" pitchFamily="34" charset="0"/>
                <a:hlinkClick r:id="rId6"/>
              </a:rPr>
              <a:t>Prof. Emeritus UC-Berkeley EECS</a:t>
            </a:r>
            <a:endParaRPr lang="en-US" b="0" dirty="0">
              <a:latin typeface="Arial" pitchFamily="34" charset="0"/>
              <a:cs typeface="Arial" pitchFamily="34" charset="0"/>
            </a:endParaRPr>
          </a:p>
        </p:txBody>
      </p:sp>
      <p:cxnSp>
        <p:nvCxnSpPr>
          <p:cNvPr id="18" name="Straight Arrow Connector 17"/>
          <p:cNvCxnSpPr/>
          <p:nvPr/>
        </p:nvCxnSpPr>
        <p:spPr bwMode="auto">
          <a:xfrm>
            <a:off x="3979147" y="2321169"/>
            <a:ext cx="10049" cy="542611"/>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My Documents\Steve Holland\2005 Instrumentation Talk\CCD history\sony_ccd_production.tif"/>
          <p:cNvPicPr>
            <a:picLocks noChangeAspect="1" noChangeArrowheads="1"/>
          </p:cNvPicPr>
          <p:nvPr/>
        </p:nvPicPr>
        <p:blipFill>
          <a:blip r:embed="rId2"/>
          <a:srcRect/>
          <a:stretch>
            <a:fillRect/>
          </a:stretch>
        </p:blipFill>
        <p:spPr bwMode="auto">
          <a:xfrm>
            <a:off x="578767" y="3125024"/>
            <a:ext cx="8110537" cy="3594100"/>
          </a:xfrm>
          <a:prstGeom prst="rect">
            <a:avLst/>
          </a:prstGeom>
          <a:noFill/>
        </p:spPr>
      </p:pic>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CCD early history</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7" y="1185705"/>
            <a:ext cx="9040813" cy="5977095"/>
          </a:xfrm>
        </p:spPr>
        <p:txBody>
          <a:bodyPr/>
          <a:lstStyle/>
          <a:p>
            <a:r>
              <a:rPr lang="en-US" sz="2800" b="0" dirty="0" smtClean="0">
                <a:solidFill>
                  <a:srgbClr val="063DE8"/>
                </a:solidFill>
                <a:latin typeface="Arial" pitchFamily="34" charset="0"/>
                <a:cs typeface="Arial" pitchFamily="34" charset="0"/>
              </a:rPr>
              <a:t>Early adopters of CCDs were Sony (commercial manufacturing) and the Jet Propulsion Laboratory (scientific applications for NASA)</a:t>
            </a:r>
          </a:p>
          <a:p>
            <a:pPr lvl="1"/>
            <a:r>
              <a:rPr lang="en-US" sz="2600" b="0" dirty="0" smtClean="0">
                <a:solidFill>
                  <a:srgbClr val="063DE8"/>
                </a:solidFill>
                <a:latin typeface="Arial" pitchFamily="34" charset="0"/>
                <a:cs typeface="Arial" pitchFamily="34" charset="0"/>
              </a:rPr>
              <a:t> JPL effort with Texas Instruments for Hubble</a:t>
            </a:r>
          </a:p>
        </p:txBody>
      </p:sp>
      <p:sp>
        <p:nvSpPr>
          <p:cNvPr id="8" name="Rectangle 2"/>
          <p:cNvSpPr txBox="1">
            <a:spLocks noChangeArrowheads="1"/>
          </p:cNvSpPr>
          <p:nvPr/>
        </p:nvSpPr>
        <p:spPr bwMode="auto">
          <a:xfrm>
            <a:off x="1531508" y="6508733"/>
            <a:ext cx="6517213" cy="655742"/>
          </a:xfrm>
          <a:prstGeom prst="rect">
            <a:avLst/>
          </a:prstGeom>
          <a:noFill/>
          <a:ln w="12700">
            <a:noFill/>
            <a:miter lim="800000"/>
            <a:headEnd/>
            <a:tailEnd/>
          </a:ln>
        </p:spPr>
        <p:txBody>
          <a:bodyPr vert="horz" wrap="square" lIns="95647" tIns="46984" rIns="95647" bIns="46984" numCol="1" anchor="ctr" anchorCtr="0" compatLnSpc="1">
            <a:prstTxWarp prst="textNoShape">
              <a:avLst/>
            </a:prstTxWarp>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1"/>
                </a:solidFill>
                <a:effectLst/>
                <a:uLnTx/>
                <a:uFillTx/>
                <a:latin typeface="+mj-lt"/>
                <a:ea typeface="+mj-ea"/>
                <a:cs typeface="+mj-cs"/>
              </a:rPr>
              <a:t>Sony CCD production through 1999</a:t>
            </a:r>
            <a:endParaRPr kumimoji="0" lang="en-US" sz="32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623888" y="1171575"/>
            <a:ext cx="8353425" cy="4972050"/>
          </a:xfrm>
          <a:prstGeom prst="rect">
            <a:avLst/>
          </a:prstGeom>
          <a:noFill/>
          <a:ln w="9525">
            <a:noFill/>
            <a:miter lim="800000"/>
            <a:headEnd/>
            <a:tailEnd/>
          </a:ln>
        </p:spPr>
      </p:pic>
      <p:sp>
        <p:nvSpPr>
          <p:cNvPr id="3" name="TextBox 2"/>
          <p:cNvSpPr txBox="1"/>
          <p:nvPr/>
        </p:nvSpPr>
        <p:spPr>
          <a:xfrm>
            <a:off x="5124660" y="5657222"/>
            <a:ext cx="1665841" cy="400110"/>
          </a:xfrm>
          <a:prstGeom prst="rect">
            <a:avLst/>
          </a:prstGeom>
          <a:noFill/>
        </p:spPr>
        <p:txBody>
          <a:bodyPr wrap="none" rtlCol="0">
            <a:spAutoFit/>
          </a:bodyPr>
          <a:lstStyle/>
          <a:p>
            <a:r>
              <a:rPr lang="en-US" sz="2000" b="0" dirty="0" smtClean="0">
                <a:latin typeface="Arial" pitchFamily="34" charset="0"/>
                <a:cs typeface="Arial" pitchFamily="34" charset="0"/>
                <a:hlinkClick r:id="rId3"/>
              </a:rPr>
              <a:t>Link to paper</a:t>
            </a:r>
            <a:endParaRPr lang="en-US" sz="2000" b="0" dirty="0">
              <a:latin typeface="Arial" pitchFamily="34" charset="0"/>
              <a:cs typeface="Arial" pitchFamily="34" charset="0"/>
            </a:endParaRPr>
          </a:p>
        </p:txBody>
      </p:sp>
      <p:sp>
        <p:nvSpPr>
          <p:cNvPr id="5" name="Title 1"/>
          <p:cNvSpPr txBox="1">
            <a:spLocks/>
          </p:cNvSpPr>
          <p:nvPr/>
        </p:nvSpPr>
        <p:spPr>
          <a:xfrm>
            <a:off x="2209800" y="317893"/>
            <a:ext cx="6745288" cy="741363"/>
          </a:xfrm>
          <a:prstGeom prst="rect">
            <a:avLst/>
          </a:prstGeom>
        </p:spPr>
        <p:txBody>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Early CCD development at JPL</a:t>
            </a:r>
            <a:endParaRPr kumimoji="0" lang="en-US" sz="3200" b="1" i="0" u="none" strike="noStrike" kern="0" cap="none" spc="0" normalizeH="0" baseline="30000" noProof="0" dirty="0">
              <a:ln>
                <a:noFill/>
              </a:ln>
              <a:solidFill>
                <a:schemeClr val="accent2"/>
              </a:solidFill>
              <a:effectLst/>
              <a:uLnTx/>
              <a:uFillTx/>
              <a:latin typeface="Arial" pitchFamily="34" charset="0"/>
              <a:ea typeface="+mj-ea"/>
              <a:cs typeface="Arial" pitchFamily="34" charset="0"/>
            </a:endParaRPr>
          </a:p>
        </p:txBody>
      </p:sp>
      <p:pic>
        <p:nvPicPr>
          <p:cNvPr id="56324" name="Picture 4" descr="cover"/>
          <p:cNvPicPr>
            <a:picLocks noChangeAspect="1" noChangeArrowheads="1"/>
          </p:cNvPicPr>
          <p:nvPr/>
        </p:nvPicPr>
        <p:blipFill>
          <a:blip r:embed="rId4"/>
          <a:srcRect/>
          <a:stretch>
            <a:fillRect/>
          </a:stretch>
        </p:blipFill>
        <p:spPr bwMode="auto">
          <a:xfrm>
            <a:off x="698175" y="2661117"/>
            <a:ext cx="1600200" cy="2286001"/>
          </a:xfrm>
          <a:prstGeom prst="rect">
            <a:avLst/>
          </a:prstGeom>
          <a:noFill/>
        </p:spPr>
      </p:pic>
      <p:sp>
        <p:nvSpPr>
          <p:cNvPr id="7" name="TextBox 6"/>
          <p:cNvSpPr txBox="1"/>
          <p:nvPr/>
        </p:nvSpPr>
        <p:spPr>
          <a:xfrm>
            <a:off x="763675" y="5395965"/>
            <a:ext cx="1428596" cy="369332"/>
          </a:xfrm>
          <a:prstGeom prst="rect">
            <a:avLst/>
          </a:prstGeom>
          <a:noFill/>
        </p:spPr>
        <p:txBody>
          <a:bodyPr wrap="none" rtlCol="0">
            <a:spAutoFit/>
          </a:bodyPr>
          <a:lstStyle/>
          <a:p>
            <a:r>
              <a:rPr lang="en-US" sz="1800" b="0" dirty="0" smtClean="0">
                <a:latin typeface="Arial" pitchFamily="34" charset="0"/>
                <a:cs typeface="Arial" pitchFamily="34" charset="0"/>
                <a:hlinkClick r:id="rId5"/>
              </a:rPr>
              <a:t>Link to book</a:t>
            </a:r>
            <a:endParaRPr lang="en-US" sz="1800" b="0" dirty="0">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7391400" cy="817563"/>
          </a:xfrm>
        </p:spPr>
        <p:txBody>
          <a:bodyPr/>
          <a:lstStyle/>
          <a:p>
            <a:r>
              <a:rPr lang="en-US" sz="3200" dirty="0" smtClean="0">
                <a:latin typeface="Arial" pitchFamily="34" charset="0"/>
                <a:cs typeface="Arial" pitchFamily="34" charset="0"/>
              </a:rPr>
              <a:t>Scientific CCD typical operation</a:t>
            </a:r>
            <a:endParaRPr lang="en-US" sz="26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pPr>
              <a:buNone/>
            </a:pPr>
            <a:r>
              <a:rPr lang="en-US" sz="2800" b="0" dirty="0" smtClean="0">
                <a:solidFill>
                  <a:srgbClr val="063DE8"/>
                </a:solidFill>
              </a:rPr>
              <a:t>	</a:t>
            </a:r>
            <a:r>
              <a:rPr lang="en-US" sz="2800" b="0" dirty="0" smtClean="0">
                <a:solidFill>
                  <a:srgbClr val="063DE8"/>
                </a:solidFill>
                <a:latin typeface="Arial" pitchFamily="34" charset="0"/>
                <a:cs typeface="Arial" pitchFamily="34" charset="0"/>
              </a:rPr>
              <a:t>Charge is transferred from the imaging area a row at a time into serial registers where the charge is shifted to source follower amplifiers that convert the charge to voltage (noise determined at this step)</a:t>
            </a:r>
          </a:p>
          <a:p>
            <a:endParaRPr lang="en-US" sz="2800" b="0" dirty="0" smtClean="0">
              <a:solidFill>
                <a:srgbClr val="063DE8"/>
              </a:solidFill>
            </a:endParaRPr>
          </a:p>
          <a:p>
            <a:pPr lvl="2"/>
            <a:endParaRPr lang="en-US" sz="2800" b="0" dirty="0" smtClean="0">
              <a:solidFill>
                <a:srgbClr val="063DE8"/>
              </a:solidFill>
            </a:endParaRPr>
          </a:p>
        </p:txBody>
      </p:sp>
      <p:pic>
        <p:nvPicPr>
          <p:cNvPr id="12" name="Picture 11" descr="amp_schematic.png"/>
          <p:cNvPicPr>
            <a:picLocks noChangeAspect="1"/>
          </p:cNvPicPr>
          <p:nvPr/>
        </p:nvPicPr>
        <p:blipFill>
          <a:blip r:embed="rId2"/>
          <a:stretch>
            <a:fillRect/>
          </a:stretch>
        </p:blipFill>
        <p:spPr>
          <a:xfrm>
            <a:off x="130545" y="2973185"/>
            <a:ext cx="9320014" cy="3699966"/>
          </a:xfrm>
          <a:prstGeom prst="rect">
            <a:avLst/>
          </a:prstGeom>
        </p:spPr>
      </p:pic>
      <p:sp>
        <p:nvSpPr>
          <p:cNvPr id="4" name="TextBox 3"/>
          <p:cNvSpPr txBox="1"/>
          <p:nvPr/>
        </p:nvSpPr>
        <p:spPr>
          <a:xfrm>
            <a:off x="6683040" y="5593643"/>
            <a:ext cx="2082621" cy="646331"/>
          </a:xfrm>
          <a:prstGeom prst="rect">
            <a:avLst/>
          </a:prstGeom>
          <a:noFill/>
        </p:spPr>
        <p:txBody>
          <a:bodyPr wrap="none" rtlCol="0">
            <a:spAutoFit/>
          </a:bodyPr>
          <a:lstStyle/>
          <a:p>
            <a:r>
              <a:rPr lang="en-US" sz="1800" b="0" dirty="0" smtClean="0">
                <a:solidFill>
                  <a:srgbClr val="063DE8"/>
                </a:solidFill>
                <a:latin typeface="Arial"/>
                <a:cs typeface="Arial"/>
              </a:rPr>
              <a:t>Diode sense node</a:t>
            </a:r>
          </a:p>
          <a:p>
            <a:r>
              <a:rPr lang="en-US" sz="1800" b="0" dirty="0" smtClean="0">
                <a:solidFill>
                  <a:srgbClr val="063DE8"/>
                </a:solidFill>
                <a:latin typeface="Arial"/>
                <a:cs typeface="Arial"/>
              </a:rPr>
              <a:t>“Floating diffusion”</a:t>
            </a:r>
            <a:endParaRPr lang="en-US" sz="1800" b="0" dirty="0">
              <a:solidFill>
                <a:srgbClr val="063DE8"/>
              </a:solidFill>
              <a:latin typeface="Arial"/>
              <a:cs typeface="Aria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7391400" cy="817563"/>
          </a:xfrm>
        </p:spPr>
        <p:txBody>
          <a:bodyPr/>
          <a:lstStyle/>
          <a:p>
            <a:r>
              <a:rPr lang="en-US" sz="3200" dirty="0" smtClean="0">
                <a:latin typeface="Arial" pitchFamily="34" charset="0"/>
                <a:cs typeface="Arial" pitchFamily="34" charset="0"/>
              </a:rPr>
              <a:t>Correlated double sampling</a:t>
            </a:r>
            <a:endParaRPr lang="en-US" sz="26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pPr>
              <a:buNone/>
            </a:pPr>
            <a:r>
              <a:rPr lang="en-US" sz="2800" b="0" dirty="0" smtClean="0">
                <a:solidFill>
                  <a:srgbClr val="063DE8"/>
                </a:solidFill>
              </a:rPr>
              <a:t>	</a:t>
            </a:r>
            <a:r>
              <a:rPr lang="en-US" sz="3200" b="0" dirty="0" smtClean="0">
                <a:solidFill>
                  <a:srgbClr val="063DE8"/>
                </a:solidFill>
                <a:latin typeface="Arial" pitchFamily="34" charset="0"/>
                <a:cs typeface="Arial" pitchFamily="34" charset="0"/>
              </a:rPr>
              <a:t>Another key invention from the 1970’s:</a:t>
            </a:r>
          </a:p>
          <a:p>
            <a:pPr lvl="1">
              <a:buNone/>
            </a:pPr>
            <a:r>
              <a:rPr lang="en-US" sz="2800" b="0" dirty="0" smtClean="0">
                <a:solidFill>
                  <a:srgbClr val="063DE8"/>
                </a:solidFill>
                <a:latin typeface="Arial" pitchFamily="34" charset="0"/>
                <a:cs typeface="Arial" pitchFamily="34" charset="0"/>
              </a:rPr>
              <a:t>	Correlated Double Sampling: </a:t>
            </a:r>
          </a:p>
          <a:p>
            <a:pPr lvl="1">
              <a:buNone/>
            </a:pPr>
            <a:r>
              <a:rPr lang="en-US" sz="2800" b="0" dirty="0" smtClean="0">
                <a:solidFill>
                  <a:srgbClr val="063DE8"/>
                </a:solidFill>
                <a:latin typeface="Arial" pitchFamily="34" charset="0"/>
                <a:cs typeface="Arial" pitchFamily="34" charset="0"/>
              </a:rPr>
              <a:t>			Eliminate </a:t>
            </a:r>
            <a:r>
              <a:rPr lang="en-US" sz="2800" b="0" dirty="0" err="1" smtClean="0">
                <a:solidFill>
                  <a:srgbClr val="063DE8"/>
                </a:solidFill>
                <a:latin typeface="Arial" pitchFamily="34" charset="0"/>
                <a:cs typeface="Arial" pitchFamily="34" charset="0"/>
              </a:rPr>
              <a:t>kTC</a:t>
            </a:r>
            <a:r>
              <a:rPr lang="en-US" sz="2800" b="0" dirty="0" smtClean="0">
                <a:solidFill>
                  <a:srgbClr val="063DE8"/>
                </a:solidFill>
                <a:latin typeface="Arial" pitchFamily="34" charset="0"/>
                <a:cs typeface="Arial" pitchFamily="34" charset="0"/>
              </a:rPr>
              <a:t> noise from the reset switch</a:t>
            </a:r>
          </a:p>
          <a:p>
            <a:pPr>
              <a:buNone/>
            </a:pPr>
            <a:r>
              <a:rPr lang="en-US" sz="2800" b="0" dirty="0" smtClean="0">
                <a:solidFill>
                  <a:srgbClr val="063DE8"/>
                </a:solidFill>
                <a:latin typeface="Arial" pitchFamily="34" charset="0"/>
                <a:cs typeface="Arial" pitchFamily="34" charset="0"/>
              </a:rPr>
              <a:t>				</a:t>
            </a:r>
            <a:r>
              <a:rPr lang="en-US" sz="2400" b="0" dirty="0" smtClean="0">
                <a:solidFill>
                  <a:srgbClr val="063DE8"/>
                </a:solidFill>
                <a:latin typeface="Arial" pitchFamily="34" charset="0"/>
                <a:cs typeface="Arial" pitchFamily="34" charset="0"/>
              </a:rPr>
              <a:t>10 </a:t>
            </a:r>
            <a:r>
              <a:rPr lang="en-US" sz="2400" b="0" dirty="0" smtClean="0">
                <a:solidFill>
                  <a:srgbClr val="063DE8"/>
                </a:solidFill>
                <a:latin typeface="Arial" pitchFamily="34" charset="0"/>
                <a:cs typeface="Arial" pitchFamily="34" charset="0"/>
                <a:sym typeface="Symbol"/>
              </a:rPr>
              <a:t></a:t>
            </a:r>
            <a:r>
              <a:rPr lang="en-US" sz="2400" b="0" dirty="0" smtClean="0">
                <a:solidFill>
                  <a:srgbClr val="063DE8"/>
                </a:solidFill>
                <a:latin typeface="Arial" pitchFamily="34" charset="0"/>
                <a:cs typeface="Arial" pitchFamily="34" charset="0"/>
              </a:rPr>
              <a:t>V/e- conversion factor implies 15 </a:t>
            </a:r>
            <a:r>
              <a:rPr lang="en-US" sz="2400" b="0" dirty="0" err="1" smtClean="0">
                <a:solidFill>
                  <a:srgbClr val="063DE8"/>
                </a:solidFill>
                <a:latin typeface="Arial" pitchFamily="34" charset="0"/>
                <a:cs typeface="Arial" pitchFamily="34" charset="0"/>
              </a:rPr>
              <a:t>fF</a:t>
            </a:r>
            <a:endParaRPr lang="en-US" sz="2400" b="0" dirty="0" smtClean="0">
              <a:solidFill>
                <a:srgbClr val="063DE8"/>
              </a:solidFill>
              <a:latin typeface="Arial" pitchFamily="34" charset="0"/>
              <a:cs typeface="Arial" pitchFamily="34" charset="0"/>
            </a:endParaRPr>
          </a:p>
          <a:p>
            <a:pPr>
              <a:buNone/>
            </a:pPr>
            <a:r>
              <a:rPr lang="en-US" sz="2400" b="0" dirty="0" smtClean="0">
                <a:solidFill>
                  <a:srgbClr val="063DE8"/>
                </a:solidFill>
                <a:latin typeface="Arial" pitchFamily="34" charset="0"/>
                <a:cs typeface="Arial" pitchFamily="34" charset="0"/>
              </a:rPr>
              <a:t>				</a:t>
            </a:r>
            <a:r>
              <a:rPr lang="en-US" sz="2400" b="0" dirty="0" err="1" smtClean="0">
                <a:solidFill>
                  <a:srgbClr val="063DE8"/>
                </a:solidFill>
                <a:latin typeface="Arial" pitchFamily="34" charset="0"/>
                <a:cs typeface="Arial" pitchFamily="34" charset="0"/>
              </a:rPr>
              <a:t>kTC</a:t>
            </a:r>
            <a:r>
              <a:rPr lang="en-US" sz="2400" b="0" dirty="0" smtClean="0">
                <a:solidFill>
                  <a:srgbClr val="063DE8"/>
                </a:solidFill>
                <a:latin typeface="Arial" pitchFamily="34" charset="0"/>
                <a:cs typeface="Arial" pitchFamily="34" charset="0"/>
              </a:rPr>
              <a:t> noise would be about 49 electrons!</a:t>
            </a:r>
          </a:p>
          <a:p>
            <a:pPr>
              <a:buNone/>
            </a:pPr>
            <a:r>
              <a:rPr lang="en-US" sz="2400" b="0" dirty="0" smtClean="0">
                <a:solidFill>
                  <a:srgbClr val="063DE8"/>
                </a:solidFill>
                <a:latin typeface="Arial" pitchFamily="34" charset="0"/>
                <a:cs typeface="Arial" pitchFamily="34" charset="0"/>
              </a:rPr>
              <a:t>				Scientific CCDs achieve a few e- noise</a:t>
            </a:r>
          </a:p>
          <a:p>
            <a:pPr lvl="1">
              <a:buNone/>
            </a:pPr>
            <a:r>
              <a:rPr lang="en-US" sz="2800" b="0" dirty="0" smtClean="0">
                <a:solidFill>
                  <a:srgbClr val="063DE8"/>
                </a:solidFill>
                <a:latin typeface="Arial" pitchFamily="34" charset="0"/>
                <a:cs typeface="Arial" pitchFamily="34" charset="0"/>
              </a:rPr>
              <a:t>			Method:</a:t>
            </a:r>
          </a:p>
          <a:p>
            <a:pPr>
              <a:buNone/>
            </a:pPr>
            <a:r>
              <a:rPr lang="en-US" sz="2800" b="0" dirty="0" smtClean="0">
                <a:solidFill>
                  <a:srgbClr val="063DE8"/>
                </a:solidFill>
                <a:latin typeface="Arial" pitchFamily="34" charset="0"/>
                <a:cs typeface="Arial" pitchFamily="34" charset="0"/>
              </a:rPr>
              <a:t>			</a:t>
            </a:r>
            <a:r>
              <a:rPr lang="en-US" sz="2400" b="0" dirty="0" smtClean="0">
                <a:solidFill>
                  <a:srgbClr val="063DE8"/>
                </a:solidFill>
                <a:latin typeface="Arial" pitchFamily="34" charset="0"/>
                <a:cs typeface="Arial" pitchFamily="34" charset="0"/>
              </a:rPr>
              <a:t>1) Measure reset level</a:t>
            </a:r>
          </a:p>
          <a:p>
            <a:pPr>
              <a:buNone/>
            </a:pPr>
            <a:r>
              <a:rPr lang="en-US" sz="2400" b="0" dirty="0" smtClean="0">
                <a:solidFill>
                  <a:srgbClr val="063DE8"/>
                </a:solidFill>
                <a:latin typeface="Arial" pitchFamily="34" charset="0"/>
                <a:cs typeface="Arial" pitchFamily="34" charset="0"/>
              </a:rPr>
              <a:t>			2) Transfer charge to the sense node</a:t>
            </a:r>
          </a:p>
          <a:p>
            <a:pPr>
              <a:buNone/>
            </a:pPr>
            <a:r>
              <a:rPr lang="en-US" sz="2400" b="0" dirty="0" smtClean="0">
                <a:solidFill>
                  <a:srgbClr val="063DE8"/>
                </a:solidFill>
                <a:latin typeface="Arial" pitchFamily="34" charset="0"/>
                <a:cs typeface="Arial" pitchFamily="34" charset="0"/>
              </a:rPr>
              <a:t>			3) Measure signal</a:t>
            </a:r>
          </a:p>
          <a:p>
            <a:pPr>
              <a:buNone/>
            </a:pPr>
            <a:r>
              <a:rPr lang="en-US" sz="2400" b="0" dirty="0" smtClean="0">
                <a:solidFill>
                  <a:srgbClr val="063DE8"/>
                </a:solidFill>
                <a:latin typeface="Arial" pitchFamily="34" charset="0"/>
                <a:cs typeface="Arial" pitchFamily="34" charset="0"/>
              </a:rPr>
              <a:t>			4) Subtract reset from signal</a:t>
            </a:r>
          </a:p>
          <a:p>
            <a:pPr>
              <a:buNone/>
            </a:pPr>
            <a:endParaRPr lang="en-US" sz="2400" b="0" dirty="0" smtClean="0">
              <a:solidFill>
                <a:srgbClr val="063DE8"/>
              </a:solidFill>
              <a:latin typeface="Arial" pitchFamily="34" charset="0"/>
              <a:cs typeface="Arial" pitchFamily="34" charset="0"/>
            </a:endParaRPr>
          </a:p>
        </p:txBody>
      </p:sp>
      <p:sp>
        <p:nvSpPr>
          <p:cNvPr id="7" name="Text Box 4"/>
          <p:cNvSpPr txBox="1">
            <a:spLocks noChangeArrowheads="1"/>
          </p:cNvSpPr>
          <p:nvPr/>
        </p:nvSpPr>
        <p:spPr bwMode="auto">
          <a:xfrm>
            <a:off x="288925" y="6636500"/>
            <a:ext cx="7051289" cy="523220"/>
          </a:xfrm>
          <a:prstGeom prst="rect">
            <a:avLst/>
          </a:prstGeom>
          <a:noFill/>
          <a:ln w="9525">
            <a:noFill/>
            <a:miter lim="800000"/>
            <a:headEnd/>
            <a:tailEnd/>
          </a:ln>
          <a:effectLst/>
        </p:spPr>
        <p:txBody>
          <a:bodyPr wrap="none">
            <a:spAutoFit/>
          </a:bodyPr>
          <a:lstStyle/>
          <a:p>
            <a:r>
              <a:rPr lang="en-US" sz="1400" b="0" baseline="30000" dirty="0" smtClean="0">
                <a:solidFill>
                  <a:srgbClr val="063DE8"/>
                </a:solidFill>
                <a:latin typeface="Arial" pitchFamily="34" charset="0"/>
                <a:cs typeface="Arial" pitchFamily="34" charset="0"/>
              </a:rPr>
              <a:t>1</a:t>
            </a:r>
            <a:r>
              <a:rPr lang="en-US" sz="1400" b="0" dirty="0" smtClean="0">
                <a:solidFill>
                  <a:srgbClr val="063DE8"/>
                </a:solidFill>
                <a:latin typeface="Arial" pitchFamily="34" charset="0"/>
                <a:cs typeface="Arial" pitchFamily="34" charset="0"/>
              </a:rPr>
              <a:t>M.H</a:t>
            </a:r>
            <a:r>
              <a:rPr lang="en-US" sz="1400" b="0" dirty="0">
                <a:solidFill>
                  <a:srgbClr val="063DE8"/>
                </a:solidFill>
                <a:latin typeface="Arial" pitchFamily="34" charset="0"/>
                <a:cs typeface="Arial" pitchFamily="34" charset="0"/>
              </a:rPr>
              <a:t>. White, D.H. McCann, I.A.G. Mack, F.C. </a:t>
            </a:r>
            <a:r>
              <a:rPr lang="en-US" sz="1400" b="0" dirty="0" err="1">
                <a:solidFill>
                  <a:srgbClr val="063DE8"/>
                </a:solidFill>
                <a:latin typeface="Arial" pitchFamily="34" charset="0"/>
                <a:cs typeface="Arial" pitchFamily="34" charset="0"/>
              </a:rPr>
              <a:t>Blaha</a:t>
            </a:r>
            <a:r>
              <a:rPr lang="en-US" sz="1400" b="0" dirty="0">
                <a:solidFill>
                  <a:srgbClr val="063DE8"/>
                </a:solidFill>
                <a:latin typeface="Arial" pitchFamily="34" charset="0"/>
                <a:cs typeface="Arial" pitchFamily="34" charset="0"/>
              </a:rPr>
              <a:t>, U.S. Patent 3,781,574, Dec. </a:t>
            </a:r>
            <a:r>
              <a:rPr lang="en-US" sz="1400" b="0" dirty="0" smtClean="0">
                <a:solidFill>
                  <a:srgbClr val="063DE8"/>
                </a:solidFill>
                <a:latin typeface="Arial" pitchFamily="34" charset="0"/>
                <a:cs typeface="Arial" pitchFamily="34" charset="0"/>
              </a:rPr>
              <a:t>1973</a:t>
            </a:r>
          </a:p>
          <a:p>
            <a:r>
              <a:rPr lang="en-US" sz="1400" b="0" dirty="0" smtClean="0">
                <a:solidFill>
                  <a:srgbClr val="063DE8"/>
                </a:solidFill>
                <a:latin typeface="Arial" pitchFamily="34" charset="0"/>
                <a:cs typeface="Arial" pitchFamily="34" charset="0"/>
              </a:rPr>
              <a:t>	Link to </a:t>
            </a:r>
            <a:r>
              <a:rPr lang="en-US" sz="1400" b="0" dirty="0" smtClean="0">
                <a:solidFill>
                  <a:srgbClr val="063DE8"/>
                </a:solidFill>
                <a:latin typeface="Arial" pitchFamily="34" charset="0"/>
                <a:cs typeface="Arial" pitchFamily="34" charset="0"/>
                <a:hlinkClick r:id="rId2"/>
              </a:rPr>
              <a:t>patent</a:t>
            </a:r>
            <a:r>
              <a:rPr lang="en-US" sz="1400" b="0" dirty="0" smtClean="0">
                <a:solidFill>
                  <a:srgbClr val="063DE8"/>
                </a:solidFill>
                <a:latin typeface="Arial" pitchFamily="34" charset="0"/>
                <a:cs typeface="Arial" pitchFamily="34" charset="0"/>
              </a:rPr>
              <a:t> and </a:t>
            </a:r>
            <a:r>
              <a:rPr lang="en-US" sz="1400" b="0" dirty="0" smtClean="0">
                <a:solidFill>
                  <a:srgbClr val="063DE8"/>
                </a:solidFill>
                <a:latin typeface="Arial" pitchFamily="34" charset="0"/>
                <a:cs typeface="Arial" pitchFamily="34" charset="0"/>
                <a:hlinkClick r:id="rId3"/>
              </a:rPr>
              <a:t>paper</a:t>
            </a:r>
            <a:endParaRPr lang="en-US" sz="1400" b="0" dirty="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400" dirty="0" smtClean="0">
                <a:latin typeface="Arial" pitchFamily="34" charset="0"/>
                <a:cs typeface="Arial" pitchFamily="34" charset="0"/>
              </a:rPr>
              <a:t>Examples of astronomical CCD cameras</a:t>
            </a:r>
            <a:endParaRPr lang="en-US" sz="2400" dirty="0">
              <a:latin typeface="Arial" pitchFamily="34" charset="0"/>
              <a:cs typeface="Arial" pitchFamily="34" charset="0"/>
            </a:endParaRPr>
          </a:p>
        </p:txBody>
      </p:sp>
      <p:pic>
        <p:nvPicPr>
          <p:cNvPr id="3" name="Picture 3"/>
          <p:cNvPicPr>
            <a:picLocks noChangeAspect="1" noChangeArrowheads="1"/>
          </p:cNvPicPr>
          <p:nvPr/>
        </p:nvPicPr>
        <p:blipFill>
          <a:blip r:embed="rId2" cstate="print"/>
          <a:srcRect/>
          <a:stretch>
            <a:fillRect/>
          </a:stretch>
        </p:blipFill>
        <p:spPr bwMode="auto">
          <a:xfrm>
            <a:off x="4492841" y="1238085"/>
            <a:ext cx="4629912" cy="3082671"/>
          </a:xfrm>
          <a:prstGeom prst="rect">
            <a:avLst/>
          </a:prstGeom>
          <a:noFill/>
          <a:ln w="12700" cap="flat" cmpd="sng">
            <a:noFill/>
            <a:prstDash val="solid"/>
            <a:miter lim="800000"/>
            <a:headEnd type="none" w="sm" len="sm"/>
            <a:tailEnd type="none" w="sm" len="sm"/>
          </a:ln>
        </p:spPr>
      </p:pic>
      <p:sp>
        <p:nvSpPr>
          <p:cNvPr id="4" name="TextBox 3"/>
          <p:cNvSpPr txBox="1"/>
          <p:nvPr/>
        </p:nvSpPr>
        <p:spPr>
          <a:xfrm>
            <a:off x="4346897" y="4400943"/>
            <a:ext cx="5186756" cy="830972"/>
          </a:xfrm>
          <a:prstGeom prst="rect">
            <a:avLst/>
          </a:prstGeom>
          <a:noFill/>
        </p:spPr>
        <p:txBody>
          <a:bodyPr wrap="none" lIns="91416" tIns="45708" rIns="91416" bIns="45708" rtlCol="0">
            <a:spAutoFit/>
          </a:bodyPr>
          <a:lstStyle/>
          <a:p>
            <a:pPr algn="ctr"/>
            <a:r>
              <a:rPr lang="en-US" b="0" dirty="0" err="1" smtClean="0">
                <a:solidFill>
                  <a:srgbClr val="063DE8"/>
                </a:solidFill>
                <a:latin typeface="Arial" pitchFamily="34" charset="0"/>
                <a:cs typeface="Arial" pitchFamily="34" charset="0"/>
              </a:rPr>
              <a:t>HyperSuprimeCam</a:t>
            </a:r>
            <a:r>
              <a:rPr lang="en-US" b="0" dirty="0" smtClean="0">
                <a:solidFill>
                  <a:srgbClr val="063DE8"/>
                </a:solidFill>
                <a:latin typeface="Arial" pitchFamily="34" charset="0"/>
                <a:cs typeface="Arial" pitchFamily="34" charset="0"/>
              </a:rPr>
              <a:t> – 116 2k x 4k, (15 µm)</a:t>
            </a:r>
            <a:r>
              <a:rPr lang="en-US" b="0" baseline="30000" dirty="0" smtClean="0">
                <a:solidFill>
                  <a:srgbClr val="063DE8"/>
                </a:solidFill>
                <a:latin typeface="Arial" pitchFamily="34" charset="0"/>
                <a:cs typeface="Arial" pitchFamily="34" charset="0"/>
              </a:rPr>
              <a:t>2</a:t>
            </a:r>
            <a:r>
              <a:rPr lang="en-US" b="0" dirty="0" smtClean="0">
                <a:solidFill>
                  <a:srgbClr val="063DE8"/>
                </a:solidFill>
                <a:latin typeface="Arial" pitchFamily="34" charset="0"/>
                <a:cs typeface="Arial" pitchFamily="34" charset="0"/>
              </a:rPr>
              <a:t>-pixel CCDs</a:t>
            </a:r>
          </a:p>
          <a:p>
            <a:pPr algn="ctr"/>
            <a:r>
              <a:rPr lang="en-US" b="0" dirty="0" smtClean="0">
                <a:solidFill>
                  <a:srgbClr val="063DE8"/>
                </a:solidFill>
                <a:latin typeface="Arial" pitchFamily="34" charset="0"/>
                <a:cs typeface="Arial" pitchFamily="34" charset="0"/>
              </a:rPr>
              <a:t>CCDs from Hamamatsu Corporation</a:t>
            </a:r>
          </a:p>
          <a:p>
            <a:pPr algn="ctr"/>
            <a:r>
              <a:rPr lang="en-US" b="0" i="1" dirty="0" smtClean="0">
                <a:solidFill>
                  <a:srgbClr val="063DE8"/>
                </a:solidFill>
                <a:latin typeface="Arial" pitchFamily="34" charset="0"/>
                <a:cs typeface="Arial" pitchFamily="34" charset="0"/>
              </a:rPr>
              <a:t>Subaru 8-m Telescope</a:t>
            </a:r>
          </a:p>
        </p:txBody>
      </p:sp>
      <p:sp>
        <p:nvSpPr>
          <p:cNvPr id="5" name="TextBox 4"/>
          <p:cNvSpPr txBox="1"/>
          <p:nvPr/>
        </p:nvSpPr>
        <p:spPr>
          <a:xfrm>
            <a:off x="7446355" y="1390482"/>
            <a:ext cx="1241045" cy="338554"/>
          </a:xfrm>
          <a:prstGeom prst="rect">
            <a:avLst/>
          </a:prstGeom>
          <a:solidFill>
            <a:schemeClr val="accent1"/>
          </a:solidFill>
        </p:spPr>
        <p:txBody>
          <a:bodyPr wrap="none" lIns="91416" tIns="45708" rIns="91416" bIns="45708" rtlCol="0">
            <a:spAutoFit/>
          </a:bodyPr>
          <a:lstStyle/>
          <a:p>
            <a:r>
              <a:rPr lang="en-US" dirty="0" smtClean="0">
                <a:solidFill>
                  <a:schemeClr val="bg1"/>
                </a:solidFill>
              </a:rPr>
              <a:t>870 </a:t>
            </a:r>
            <a:r>
              <a:rPr lang="en-US" dirty="0" err="1" smtClean="0">
                <a:solidFill>
                  <a:schemeClr val="bg1"/>
                </a:solidFill>
              </a:rPr>
              <a:t>Mpixels</a:t>
            </a:r>
            <a:endParaRPr lang="en-US" dirty="0">
              <a:solidFill>
                <a:schemeClr val="bg1"/>
              </a:solidFill>
            </a:endParaRPr>
          </a:p>
        </p:txBody>
      </p:sp>
      <p:pic>
        <p:nvPicPr>
          <p:cNvPr id="6" name="Picture 5"/>
          <p:cNvPicPr>
            <a:picLocks noChangeAspect="1"/>
          </p:cNvPicPr>
          <p:nvPr/>
        </p:nvPicPr>
        <p:blipFill>
          <a:blip r:embed="rId3" cstate="print"/>
          <a:srcRect b="11992"/>
          <a:stretch>
            <a:fillRect/>
          </a:stretch>
        </p:blipFill>
        <p:spPr>
          <a:xfrm>
            <a:off x="937327" y="1122870"/>
            <a:ext cx="3047619" cy="4026599"/>
          </a:xfrm>
          <a:prstGeom prst="rect">
            <a:avLst/>
          </a:prstGeom>
        </p:spPr>
      </p:pic>
      <p:sp>
        <p:nvSpPr>
          <p:cNvPr id="7" name="TextBox 6"/>
          <p:cNvSpPr txBox="1"/>
          <p:nvPr/>
        </p:nvSpPr>
        <p:spPr>
          <a:xfrm>
            <a:off x="289560" y="5217786"/>
            <a:ext cx="4642569" cy="1077194"/>
          </a:xfrm>
          <a:prstGeom prst="rect">
            <a:avLst/>
          </a:prstGeom>
          <a:noFill/>
        </p:spPr>
        <p:txBody>
          <a:bodyPr wrap="none" lIns="91416" tIns="45708" rIns="91416" bIns="45708" rtlCol="0">
            <a:spAutoFit/>
          </a:bodyPr>
          <a:lstStyle/>
          <a:p>
            <a:pPr algn="ctr"/>
            <a:r>
              <a:rPr lang="en-US" b="0" dirty="0" err="1" smtClean="0">
                <a:solidFill>
                  <a:srgbClr val="063DE8"/>
                </a:solidFill>
                <a:latin typeface="Arial" pitchFamily="34" charset="0"/>
                <a:cs typeface="Arial" pitchFamily="34" charset="0"/>
              </a:rPr>
              <a:t>FermiLab</a:t>
            </a:r>
            <a:r>
              <a:rPr lang="en-US" b="0" dirty="0" smtClean="0">
                <a:solidFill>
                  <a:srgbClr val="063DE8"/>
                </a:solidFill>
                <a:latin typeface="Arial" pitchFamily="34" charset="0"/>
                <a:cs typeface="Arial" pitchFamily="34" charset="0"/>
              </a:rPr>
              <a:t> Dark Energy Survey Camera (</a:t>
            </a:r>
            <a:r>
              <a:rPr lang="en-US" b="0" dirty="0" err="1" smtClean="0">
                <a:solidFill>
                  <a:srgbClr val="063DE8"/>
                </a:solidFill>
                <a:latin typeface="Arial" pitchFamily="34" charset="0"/>
                <a:cs typeface="Arial" pitchFamily="34" charset="0"/>
              </a:rPr>
              <a:t>DECam</a:t>
            </a:r>
            <a:r>
              <a:rPr lang="en-US" b="0" dirty="0" smtClean="0">
                <a:solidFill>
                  <a:srgbClr val="063DE8"/>
                </a:solidFill>
                <a:latin typeface="Arial" pitchFamily="34" charset="0"/>
                <a:cs typeface="Arial" pitchFamily="34" charset="0"/>
              </a:rPr>
              <a:t>)</a:t>
            </a:r>
          </a:p>
          <a:p>
            <a:pPr algn="ctr"/>
            <a:r>
              <a:rPr lang="en-US" b="0" dirty="0" smtClean="0">
                <a:solidFill>
                  <a:srgbClr val="063DE8"/>
                </a:solidFill>
                <a:latin typeface="Arial" pitchFamily="34" charset="0"/>
                <a:cs typeface="Arial" pitchFamily="34" charset="0"/>
              </a:rPr>
              <a:t>62 2k x 4k, (15 µm)</a:t>
            </a:r>
            <a:r>
              <a:rPr lang="en-US" b="0" baseline="30000" dirty="0" smtClean="0">
                <a:solidFill>
                  <a:srgbClr val="063DE8"/>
                </a:solidFill>
                <a:latin typeface="Arial" pitchFamily="34" charset="0"/>
                <a:cs typeface="Arial" pitchFamily="34" charset="0"/>
              </a:rPr>
              <a:t>2</a:t>
            </a:r>
            <a:r>
              <a:rPr lang="en-US" b="0" dirty="0" smtClean="0">
                <a:solidFill>
                  <a:srgbClr val="063DE8"/>
                </a:solidFill>
                <a:latin typeface="Arial" pitchFamily="34" charset="0"/>
                <a:cs typeface="Arial" pitchFamily="34" charset="0"/>
              </a:rPr>
              <a:t>-pixel CCDs</a:t>
            </a:r>
          </a:p>
          <a:p>
            <a:pPr algn="ctr"/>
            <a:r>
              <a:rPr lang="en-US" b="0" dirty="0" smtClean="0">
                <a:solidFill>
                  <a:srgbClr val="063DE8"/>
                </a:solidFill>
                <a:latin typeface="Arial" pitchFamily="34" charset="0"/>
                <a:cs typeface="Arial" pitchFamily="34" charset="0"/>
              </a:rPr>
              <a:t>CCDs from DALSA Semiconductor / LBNL</a:t>
            </a:r>
          </a:p>
          <a:p>
            <a:pPr algn="ctr"/>
            <a:r>
              <a:rPr lang="en-US" b="0" i="1" dirty="0" smtClean="0">
                <a:solidFill>
                  <a:srgbClr val="063DE8"/>
                </a:solidFill>
                <a:latin typeface="Arial" pitchFamily="34" charset="0"/>
                <a:cs typeface="Arial" pitchFamily="34" charset="0"/>
              </a:rPr>
              <a:t>NOAO Cerro </a:t>
            </a:r>
            <a:r>
              <a:rPr lang="en-US" b="0" i="1" dirty="0" err="1" smtClean="0">
                <a:solidFill>
                  <a:srgbClr val="063DE8"/>
                </a:solidFill>
                <a:latin typeface="Arial" pitchFamily="34" charset="0"/>
                <a:cs typeface="Arial" pitchFamily="34" charset="0"/>
              </a:rPr>
              <a:t>Tololo</a:t>
            </a:r>
            <a:r>
              <a:rPr lang="en-US" b="0" i="1" dirty="0" smtClean="0">
                <a:solidFill>
                  <a:srgbClr val="063DE8"/>
                </a:solidFill>
                <a:latin typeface="Arial" pitchFamily="34" charset="0"/>
                <a:cs typeface="Arial" pitchFamily="34" charset="0"/>
              </a:rPr>
              <a:t> Blanco 4-m Telescope</a:t>
            </a:r>
            <a:endParaRPr lang="en-US" b="0" dirty="0">
              <a:solidFill>
                <a:srgbClr val="063DE8"/>
              </a:solidFill>
              <a:latin typeface="Arial" pitchFamily="34" charset="0"/>
              <a:cs typeface="Arial" pitchFamily="34" charset="0"/>
            </a:endParaRPr>
          </a:p>
        </p:txBody>
      </p:sp>
      <p:sp>
        <p:nvSpPr>
          <p:cNvPr id="8" name="TextBox 7"/>
          <p:cNvSpPr txBox="1"/>
          <p:nvPr/>
        </p:nvSpPr>
        <p:spPr>
          <a:xfrm>
            <a:off x="1717499" y="6270173"/>
            <a:ext cx="6361349" cy="954107"/>
          </a:xfrm>
          <a:prstGeom prst="rect">
            <a:avLst/>
          </a:prstGeom>
          <a:noFill/>
        </p:spPr>
        <p:txBody>
          <a:bodyPr wrap="square" rtlCol="0">
            <a:spAutoFit/>
          </a:bodyPr>
          <a:lstStyle/>
          <a:p>
            <a:pPr algn="ctr"/>
            <a:r>
              <a:rPr lang="en-US" sz="2800" b="0" dirty="0" smtClean="0">
                <a:solidFill>
                  <a:srgbClr val="063DE8"/>
                </a:solidFill>
                <a:latin typeface="Arial" pitchFamily="34" charset="0"/>
                <a:cs typeface="Arial" pitchFamily="34" charset="0"/>
              </a:rPr>
              <a:t>Both use fully depleted CCDs, and have been operating since 2012</a:t>
            </a:r>
          </a:p>
        </p:txBody>
      </p:sp>
      <p:sp>
        <p:nvSpPr>
          <p:cNvPr id="9" name="TextBox 8"/>
          <p:cNvSpPr txBox="1"/>
          <p:nvPr/>
        </p:nvSpPr>
        <p:spPr>
          <a:xfrm>
            <a:off x="2538733" y="1261528"/>
            <a:ext cx="1241045" cy="338554"/>
          </a:xfrm>
          <a:prstGeom prst="rect">
            <a:avLst/>
          </a:prstGeom>
          <a:solidFill>
            <a:schemeClr val="accent1"/>
          </a:solidFill>
        </p:spPr>
        <p:txBody>
          <a:bodyPr wrap="none" lIns="91416" tIns="45708" rIns="91416" bIns="45708" rtlCol="0">
            <a:spAutoFit/>
          </a:bodyPr>
          <a:lstStyle/>
          <a:p>
            <a:r>
              <a:rPr lang="en-US" dirty="0" smtClean="0">
                <a:solidFill>
                  <a:schemeClr val="bg1"/>
                </a:solidFill>
              </a:rPr>
              <a:t>520 </a:t>
            </a:r>
            <a:r>
              <a:rPr lang="en-US" dirty="0" err="1" smtClean="0">
                <a:solidFill>
                  <a:schemeClr val="bg1"/>
                </a:solidFill>
              </a:rPr>
              <a:t>Mpixels</a:t>
            </a:r>
            <a:endParaRPr lang="en-US" dirty="0">
              <a:solidFill>
                <a:schemeClr val="bg1"/>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7391400" cy="817563"/>
          </a:xfrm>
        </p:spPr>
        <p:txBody>
          <a:bodyPr/>
          <a:lstStyle/>
          <a:p>
            <a:r>
              <a:rPr lang="en-US" sz="3200" dirty="0" smtClean="0">
                <a:latin typeface="Arial" pitchFamily="34" charset="0"/>
                <a:cs typeface="Arial" pitchFamily="34" charset="0"/>
              </a:rPr>
              <a:t>Correlated double sampling</a:t>
            </a:r>
            <a:endParaRPr lang="en-US" sz="2600" dirty="0">
              <a:latin typeface="Arial" pitchFamily="34" charset="0"/>
              <a:cs typeface="Arial" pitchFamily="34" charset="0"/>
            </a:endParaRPr>
          </a:p>
        </p:txBody>
      </p:sp>
      <p:grpSp>
        <p:nvGrpSpPr>
          <p:cNvPr id="7" name="Group 6"/>
          <p:cNvGrpSpPr/>
          <p:nvPr/>
        </p:nvGrpSpPr>
        <p:grpSpPr>
          <a:xfrm>
            <a:off x="2028825" y="1024932"/>
            <a:ext cx="5758648" cy="3863929"/>
            <a:chOff x="2028825" y="1024932"/>
            <a:chExt cx="5758648" cy="3863929"/>
          </a:xfrm>
        </p:grpSpPr>
        <p:pic>
          <p:nvPicPr>
            <p:cNvPr id="6146" name="Picture 2"/>
            <p:cNvPicPr>
              <a:picLocks noChangeAspect="1" noChangeArrowheads="1"/>
            </p:cNvPicPr>
            <p:nvPr/>
          </p:nvPicPr>
          <p:blipFill>
            <a:blip r:embed="rId2"/>
            <a:srcRect/>
            <a:stretch>
              <a:fillRect/>
            </a:stretch>
          </p:blipFill>
          <p:spPr bwMode="auto">
            <a:xfrm>
              <a:off x="2028825" y="1059811"/>
              <a:ext cx="5543550" cy="3829050"/>
            </a:xfrm>
            <a:prstGeom prst="rect">
              <a:avLst/>
            </a:prstGeom>
            <a:noFill/>
            <a:ln w="9525">
              <a:noFill/>
              <a:miter lim="800000"/>
              <a:headEnd/>
              <a:tailEnd/>
            </a:ln>
          </p:spPr>
        </p:pic>
        <p:sp>
          <p:nvSpPr>
            <p:cNvPr id="6" name="Rectangle 5"/>
            <p:cNvSpPr/>
            <p:nvPr/>
          </p:nvSpPr>
          <p:spPr bwMode="auto">
            <a:xfrm>
              <a:off x="6702251" y="1024932"/>
              <a:ext cx="1085222" cy="27030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grpSp>
      <p:grpSp>
        <p:nvGrpSpPr>
          <p:cNvPr id="12" name="Group 11"/>
          <p:cNvGrpSpPr/>
          <p:nvPr/>
        </p:nvGrpSpPr>
        <p:grpSpPr>
          <a:xfrm>
            <a:off x="301448" y="4934001"/>
            <a:ext cx="7857805" cy="2165871"/>
            <a:chOff x="301448" y="4934001"/>
            <a:chExt cx="7857805" cy="2165871"/>
          </a:xfrm>
        </p:grpSpPr>
        <p:pic>
          <p:nvPicPr>
            <p:cNvPr id="7170" name="Picture 2"/>
            <p:cNvPicPr>
              <a:picLocks noChangeAspect="1" noChangeArrowheads="1"/>
            </p:cNvPicPr>
            <p:nvPr/>
          </p:nvPicPr>
          <p:blipFill>
            <a:blip r:embed="rId3"/>
            <a:srcRect/>
            <a:stretch>
              <a:fillRect/>
            </a:stretch>
          </p:blipFill>
          <p:spPr bwMode="auto">
            <a:xfrm>
              <a:off x="792294" y="4934001"/>
              <a:ext cx="7366959" cy="2165871"/>
            </a:xfrm>
            <a:prstGeom prst="rect">
              <a:avLst/>
            </a:prstGeom>
            <a:noFill/>
            <a:ln w="9525">
              <a:noFill/>
              <a:miter lim="800000"/>
              <a:headEnd/>
              <a:tailEnd/>
            </a:ln>
          </p:spPr>
        </p:pic>
        <p:sp>
          <p:nvSpPr>
            <p:cNvPr id="9" name="TextBox 8"/>
            <p:cNvSpPr txBox="1"/>
            <p:nvPr/>
          </p:nvSpPr>
          <p:spPr>
            <a:xfrm>
              <a:off x="301448" y="6209883"/>
              <a:ext cx="1154483" cy="830997"/>
            </a:xfrm>
            <a:prstGeom prst="rect">
              <a:avLst/>
            </a:prstGeom>
            <a:noFill/>
          </p:spPr>
          <p:txBody>
            <a:bodyPr wrap="none" rtlCol="0">
              <a:spAutoFit/>
            </a:bodyPr>
            <a:lstStyle/>
            <a:p>
              <a:r>
                <a:rPr lang="en-US" b="0" dirty="0" smtClean="0">
                  <a:solidFill>
                    <a:srgbClr val="FF0000"/>
                  </a:solidFill>
                  <a:latin typeface="Arial" pitchFamily="34" charset="0"/>
                  <a:cs typeface="Arial" pitchFamily="34" charset="0"/>
                  <a:hlinkClick r:id="rId4"/>
                </a:rPr>
                <a:t>Presently</a:t>
              </a:r>
            </a:p>
            <a:p>
              <a:r>
                <a:rPr lang="en-US" b="0" dirty="0" smtClean="0">
                  <a:solidFill>
                    <a:srgbClr val="FF0000"/>
                  </a:solidFill>
                  <a:latin typeface="Arial" pitchFamily="34" charset="0"/>
                  <a:cs typeface="Arial" pitchFamily="34" charset="0"/>
                  <a:hlinkClick r:id="rId4"/>
                </a:rPr>
                <a:t>Ohio State</a:t>
              </a:r>
            </a:p>
            <a:p>
              <a:r>
                <a:rPr lang="en-US" b="0" dirty="0" smtClean="0">
                  <a:solidFill>
                    <a:srgbClr val="FF0000"/>
                  </a:solidFill>
                  <a:latin typeface="Arial" pitchFamily="34" charset="0"/>
                  <a:cs typeface="Arial" pitchFamily="34" charset="0"/>
                  <a:hlinkClick r:id="rId4"/>
                </a:rPr>
                <a:t>ECE Prof.</a:t>
              </a:r>
              <a:endParaRPr lang="en-US" b="0" dirty="0">
                <a:solidFill>
                  <a:srgbClr val="FF0000"/>
                </a:solidFill>
                <a:latin typeface="Arial" pitchFamily="34" charset="0"/>
                <a:cs typeface="Arial" pitchFamily="34" charset="0"/>
              </a:endParaRPr>
            </a:p>
          </p:txBody>
        </p:sp>
        <p:cxnSp>
          <p:nvCxnSpPr>
            <p:cNvPr id="11" name="Straight Arrow Connector 10"/>
            <p:cNvCxnSpPr/>
            <p:nvPr/>
          </p:nvCxnSpPr>
          <p:spPr bwMode="auto">
            <a:xfrm flipH="1">
              <a:off x="1326382" y="6400800"/>
              <a:ext cx="512466" cy="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gr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EDIT 2018 CCD talk</a:t>
            </a:r>
            <a:endParaRPr lang="en-US" sz="2800" dirty="0">
              <a:latin typeface="Arial" pitchFamily="34" charset="0"/>
              <a:cs typeface="Arial" pitchFamily="34" charset="0"/>
            </a:endParaRPr>
          </a:p>
        </p:txBody>
      </p:sp>
      <p:sp>
        <p:nvSpPr>
          <p:cNvPr id="9" name="Content Placeholder 2"/>
          <p:cNvSpPr txBox="1">
            <a:spLocks/>
          </p:cNvSpPr>
          <p:nvPr/>
        </p:nvSpPr>
        <p:spPr>
          <a:xfrm>
            <a:off x="560388" y="1215851"/>
            <a:ext cx="9040812" cy="6099349"/>
          </a:xfrm>
          <a:prstGeom prst="rect">
            <a:avLst/>
          </a:prstGeom>
        </p:spPr>
        <p:txBody>
          <a:bodyPr/>
          <a:lstStyle/>
          <a:p>
            <a:pPr marL="361950" marR="0" lvl="0" indent="-361950" algn="l" defTabSz="966788" rtl="0" eaLnBrk="0" fontAlgn="base" latinLnBrk="0" hangingPunct="0">
              <a:lnSpc>
                <a:spcPct val="100000"/>
              </a:lnSpc>
              <a:spcBef>
                <a:spcPct val="20000"/>
              </a:spcBef>
              <a:spcAft>
                <a:spcPct val="0"/>
              </a:spcAft>
              <a:buClrTx/>
              <a:buSzPct val="100000"/>
              <a:buFontTx/>
              <a:buNone/>
              <a:tabLst/>
              <a:defRPr/>
            </a:pPr>
            <a:r>
              <a:rPr kumimoji="0" lang="en-US" sz="3200" b="0" i="0" u="none" strike="noStrike" kern="0" cap="none" spc="0" normalizeH="0" baseline="0" noProof="0" dirty="0" smtClean="0">
                <a:ln>
                  <a:noFill/>
                </a:ln>
                <a:solidFill>
                  <a:srgbClr val="063DE8"/>
                </a:solidFill>
                <a:effectLst/>
                <a:uLnTx/>
                <a:uFillTx/>
                <a:latin typeface="Arial" pitchFamily="34" charset="0"/>
                <a:ea typeface="+mn-ea"/>
                <a:cs typeface="Arial" pitchFamily="34" charset="0"/>
              </a:rPr>
              <a:t>Remainder of the talk</a:t>
            </a:r>
          </a:p>
          <a:p>
            <a:pPr marL="785813" marR="0" lvl="1" indent="-303213" algn="l" defTabSz="966788" rtl="0" eaLnBrk="0" fontAlgn="base" latinLnBrk="0" hangingPunct="0">
              <a:lnSpc>
                <a:spcPct val="100000"/>
              </a:lnSpc>
              <a:spcBef>
                <a:spcPct val="20000"/>
              </a:spcBef>
              <a:spcAft>
                <a:spcPct val="0"/>
              </a:spcAft>
              <a:buClrTx/>
              <a:buSzPct val="100000"/>
              <a:buFont typeface="Wingdings" pitchFamily="2" charset="2"/>
              <a:buChar char="q"/>
              <a:tabLst/>
              <a:defRPr/>
            </a:pPr>
            <a:r>
              <a:rPr kumimoji="0" lang="en-US" sz="3000" b="0" i="0" u="none" strike="noStrike" kern="0" cap="none" spc="0" normalizeH="0" baseline="0" noProof="0" dirty="0" smtClean="0">
                <a:ln>
                  <a:noFill/>
                </a:ln>
                <a:solidFill>
                  <a:srgbClr val="063DE8"/>
                </a:solidFill>
                <a:effectLst/>
                <a:uLnTx/>
                <a:uFillTx/>
                <a:latin typeface="Arial" pitchFamily="34" charset="0"/>
                <a:cs typeface="Arial" pitchFamily="34" charset="0"/>
              </a:rPr>
              <a:t> Thinned and fully depleted CCDs</a:t>
            </a:r>
          </a:p>
          <a:p>
            <a:pPr marL="785813" marR="0" lvl="1" indent="-303213" algn="l" defTabSz="966788" rtl="0" eaLnBrk="0" fontAlgn="base" latinLnBrk="0" hangingPunct="0">
              <a:lnSpc>
                <a:spcPct val="100000"/>
              </a:lnSpc>
              <a:spcBef>
                <a:spcPct val="20000"/>
              </a:spcBef>
              <a:spcAft>
                <a:spcPct val="0"/>
              </a:spcAft>
              <a:buClrTx/>
              <a:buSzPct val="100000"/>
              <a:buFont typeface="Wingdings" pitchFamily="2" charset="2"/>
              <a:buChar char="q"/>
              <a:tabLst/>
              <a:defRPr/>
            </a:pPr>
            <a:r>
              <a:rPr kumimoji="0" lang="en-US" sz="3000" b="0" i="0" u="none" strike="noStrike" kern="0" cap="none" spc="0" normalizeH="0" baseline="0" noProof="0" dirty="0" smtClean="0">
                <a:ln>
                  <a:noFill/>
                </a:ln>
                <a:solidFill>
                  <a:srgbClr val="063DE8"/>
                </a:solidFill>
                <a:effectLst/>
                <a:uLnTx/>
                <a:uFillTx/>
                <a:latin typeface="Arial" pitchFamily="34" charset="0"/>
                <a:cs typeface="Arial" pitchFamily="34" charset="0"/>
              </a:rPr>
              <a:t> CCD</a:t>
            </a:r>
            <a:r>
              <a:rPr kumimoji="0" lang="en-US" sz="3000" b="0" i="0" u="none" strike="noStrike" kern="0" cap="none" spc="0" normalizeH="0" noProof="0" dirty="0" smtClean="0">
                <a:ln>
                  <a:noFill/>
                </a:ln>
                <a:solidFill>
                  <a:srgbClr val="063DE8"/>
                </a:solidFill>
                <a:effectLst/>
                <a:uLnTx/>
                <a:uFillTx/>
                <a:latin typeface="Arial" pitchFamily="34" charset="0"/>
                <a:cs typeface="Arial" pitchFamily="34" charset="0"/>
              </a:rPr>
              <a:t> performance parameters</a:t>
            </a:r>
          </a:p>
          <a:p>
            <a:pPr marL="785813" marR="0" lvl="1" indent="-303213" algn="l" defTabSz="966788" rtl="0" eaLnBrk="0" fontAlgn="base" latinLnBrk="0" hangingPunct="0">
              <a:lnSpc>
                <a:spcPct val="100000"/>
              </a:lnSpc>
              <a:spcBef>
                <a:spcPct val="20000"/>
              </a:spcBef>
              <a:spcAft>
                <a:spcPct val="0"/>
              </a:spcAft>
              <a:buClrTx/>
              <a:buSzPct val="100000"/>
              <a:buFont typeface="Wingdings" pitchFamily="2" charset="2"/>
              <a:buChar char="q"/>
              <a:tabLst/>
              <a:defRPr/>
            </a:pPr>
            <a:r>
              <a:rPr lang="en-US" sz="3000" b="0" kern="0" baseline="0" dirty="0" smtClean="0">
                <a:solidFill>
                  <a:srgbClr val="063DE8"/>
                </a:solidFill>
                <a:latin typeface="Arial" pitchFamily="34" charset="0"/>
                <a:cs typeface="Arial" pitchFamily="34" charset="0"/>
              </a:rPr>
              <a:t> Future</a:t>
            </a:r>
            <a:r>
              <a:rPr lang="en-US" sz="3000" b="0" kern="0" dirty="0" smtClean="0">
                <a:solidFill>
                  <a:srgbClr val="063DE8"/>
                </a:solidFill>
                <a:latin typeface="Arial" pitchFamily="34" charset="0"/>
                <a:cs typeface="Arial" pitchFamily="34" charset="0"/>
              </a:rPr>
              <a:t> prospects</a:t>
            </a:r>
            <a:endParaRPr kumimoji="0" lang="en-US" sz="3000" b="0" i="0" u="none" strike="noStrike" kern="0" cap="none" spc="0" normalizeH="0" baseline="0" noProof="0" dirty="0" smtClean="0">
              <a:ln>
                <a:noFill/>
              </a:ln>
              <a:solidFill>
                <a:srgbClr val="063DE8"/>
              </a:solidFill>
              <a:effectLst/>
              <a:uLnTx/>
              <a:uFillTx/>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inned_cross_section_modified.png"/>
          <p:cNvPicPr>
            <a:picLocks noChangeAspect="1"/>
          </p:cNvPicPr>
          <p:nvPr/>
        </p:nvPicPr>
        <p:blipFill>
          <a:blip r:embed="rId2"/>
          <a:srcRect l="724"/>
          <a:stretch>
            <a:fillRect/>
          </a:stretch>
        </p:blipFill>
        <p:spPr>
          <a:xfrm>
            <a:off x="5736740" y="1350174"/>
            <a:ext cx="3763980" cy="1901795"/>
          </a:xfrm>
          <a:prstGeom prst="rect">
            <a:avLst/>
          </a:prstGeom>
        </p:spPr>
      </p:pic>
      <p:pic>
        <p:nvPicPr>
          <p:cNvPr id="24" name="Picture 23" descr="fd_cross_mod2.png"/>
          <p:cNvPicPr>
            <a:picLocks noChangeAspect="1"/>
          </p:cNvPicPr>
          <p:nvPr/>
        </p:nvPicPr>
        <p:blipFill>
          <a:blip r:embed="rId3"/>
          <a:stretch>
            <a:fillRect/>
          </a:stretch>
        </p:blipFill>
        <p:spPr>
          <a:xfrm>
            <a:off x="5949998" y="3100661"/>
            <a:ext cx="3651202" cy="3364714"/>
          </a:xfrm>
          <a:prstGeom prst="rect">
            <a:avLst/>
          </a:prstGeom>
        </p:spPr>
      </p:pic>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CCDs for Astronomy</a:t>
            </a:r>
            <a:endParaRPr lang="en-US" sz="2800" dirty="0">
              <a:latin typeface="Arial" pitchFamily="34" charset="0"/>
              <a:cs typeface="Arial" pitchFamily="34" charset="0"/>
            </a:endParaRPr>
          </a:p>
        </p:txBody>
      </p:sp>
      <p:sp>
        <p:nvSpPr>
          <p:cNvPr id="8" name="Content Placeholder 2"/>
          <p:cNvSpPr txBox="1">
            <a:spLocks/>
          </p:cNvSpPr>
          <p:nvPr/>
        </p:nvSpPr>
        <p:spPr>
          <a:xfrm>
            <a:off x="27844" y="1185705"/>
            <a:ext cx="6885424" cy="5977095"/>
          </a:xfrm>
          <a:prstGeom prst="rect">
            <a:avLst/>
          </a:prstGeom>
        </p:spPr>
        <p:txBody>
          <a:bodyPr/>
          <a:lstStyle/>
          <a:p>
            <a:pPr marL="361950" marR="0" lvl="0" indent="-361950" algn="l" defTabSz="966788" rtl="0" eaLnBrk="0" fontAlgn="base" latinLnBrk="0" hangingPunct="0">
              <a:lnSpc>
                <a:spcPct val="100000"/>
              </a:lnSpc>
              <a:spcBef>
                <a:spcPct val="20000"/>
              </a:spcBef>
              <a:spcAft>
                <a:spcPct val="0"/>
              </a:spcAft>
              <a:buClrTx/>
              <a:buSzPct val="100000"/>
              <a:buFontTx/>
              <a:buChar char="•"/>
              <a:tabLst/>
              <a:defRPr/>
            </a:pPr>
            <a:r>
              <a:rPr lang="en-US" sz="2800" b="0" kern="0" dirty="0" smtClean="0">
                <a:solidFill>
                  <a:srgbClr val="063DE8"/>
                </a:solidFill>
                <a:latin typeface="Arial" pitchFamily="34" charset="0"/>
                <a:cs typeface="Arial" pitchFamily="34" charset="0"/>
              </a:rPr>
              <a:t>Two main types of astronomical CCDs</a:t>
            </a:r>
          </a:p>
          <a:p>
            <a:pPr marL="819150" lvl="1" indent="-361950" defTabSz="966788">
              <a:spcBef>
                <a:spcPct val="20000"/>
              </a:spcBef>
              <a:buSzPct val="100000"/>
              <a:buFontTx/>
              <a:buChar char="•"/>
            </a:pPr>
            <a:r>
              <a:rPr kumimoji="0" lang="en-US" sz="2600" b="0" i="0" u="none" strike="noStrike" kern="0" cap="none" spc="0" normalizeH="0" baseline="0" noProof="0" dirty="0" smtClean="0">
                <a:ln>
                  <a:noFill/>
                </a:ln>
                <a:solidFill>
                  <a:srgbClr val="063DE8"/>
                </a:solidFill>
                <a:effectLst/>
                <a:uLnTx/>
                <a:uFillTx/>
                <a:latin typeface="Arial" pitchFamily="34" charset="0"/>
                <a:cs typeface="Arial" pitchFamily="34" charset="0"/>
              </a:rPr>
              <a:t>Thinned</a:t>
            </a:r>
            <a:r>
              <a:rPr kumimoji="0" lang="en-US" sz="2600" b="0" i="0" u="none" strike="noStrike" kern="0" cap="none" spc="0" normalizeH="0" noProof="0" dirty="0" smtClean="0">
                <a:ln>
                  <a:noFill/>
                </a:ln>
                <a:solidFill>
                  <a:srgbClr val="063DE8"/>
                </a:solidFill>
                <a:effectLst/>
                <a:uLnTx/>
                <a:uFillTx/>
                <a:latin typeface="Arial" pitchFamily="34" charset="0"/>
                <a:cs typeface="Arial" pitchFamily="34" charset="0"/>
              </a:rPr>
              <a:t> and back-illuminated</a:t>
            </a:r>
          </a:p>
          <a:p>
            <a:pPr marL="1276350" lvl="2" indent="-361950" defTabSz="966788">
              <a:spcBef>
                <a:spcPct val="20000"/>
              </a:spcBef>
              <a:buSzPct val="100000"/>
              <a:buFontTx/>
              <a:buChar char="•"/>
            </a:pPr>
            <a:r>
              <a:rPr lang="en-US" sz="2600" b="0" kern="0" noProof="0" dirty="0" smtClean="0">
                <a:solidFill>
                  <a:srgbClr val="063DE8"/>
                </a:solidFill>
                <a:latin typeface="Arial" pitchFamily="34" charset="0"/>
                <a:cs typeface="Arial" pitchFamily="34" charset="0"/>
              </a:rPr>
              <a:t>10 – 20 microns thick</a:t>
            </a:r>
            <a:endParaRPr kumimoji="0" lang="en-US" sz="2600" b="0" i="0" u="none" strike="noStrike" kern="0" cap="none" spc="0" normalizeH="0" noProof="0" dirty="0" smtClean="0">
              <a:ln>
                <a:noFill/>
              </a:ln>
              <a:solidFill>
                <a:srgbClr val="063DE8"/>
              </a:solidFill>
              <a:effectLst/>
              <a:uLnTx/>
              <a:uFillTx/>
              <a:latin typeface="Arial" pitchFamily="34" charset="0"/>
              <a:cs typeface="Arial" pitchFamily="34" charset="0"/>
            </a:endParaRPr>
          </a:p>
          <a:p>
            <a:pPr marL="819150" lvl="1" indent="-361950" defTabSz="966788">
              <a:spcBef>
                <a:spcPct val="20000"/>
              </a:spcBef>
              <a:buSzPct val="100000"/>
              <a:buFontTx/>
              <a:buChar char="•"/>
            </a:pPr>
            <a:r>
              <a:rPr lang="en-US" sz="2600" b="0" kern="0" baseline="0" dirty="0" smtClean="0">
                <a:solidFill>
                  <a:srgbClr val="063DE8"/>
                </a:solidFill>
                <a:latin typeface="Arial" pitchFamily="34" charset="0"/>
                <a:cs typeface="Arial" pitchFamily="34" charset="0"/>
              </a:rPr>
              <a:t>Thick</a:t>
            </a:r>
            <a:r>
              <a:rPr lang="en-US" sz="2600" b="0" kern="0" dirty="0" smtClean="0">
                <a:solidFill>
                  <a:srgbClr val="063DE8"/>
                </a:solidFill>
                <a:latin typeface="Arial" pitchFamily="34" charset="0"/>
                <a:cs typeface="Arial" pitchFamily="34" charset="0"/>
              </a:rPr>
              <a:t> and fully depleted</a:t>
            </a:r>
          </a:p>
          <a:p>
            <a:pPr marL="1276350" lvl="2" indent="-361950" defTabSz="966788">
              <a:spcBef>
                <a:spcPct val="20000"/>
              </a:spcBef>
              <a:buSzPct val="100000"/>
              <a:buFontTx/>
              <a:buChar char="•"/>
            </a:pPr>
            <a:r>
              <a:rPr lang="en-US" sz="2600" b="0" kern="0" noProof="0" dirty="0" smtClean="0">
                <a:solidFill>
                  <a:srgbClr val="063DE8"/>
                </a:solidFill>
                <a:latin typeface="Arial" pitchFamily="34" charset="0"/>
                <a:cs typeface="Arial" pitchFamily="34" charset="0"/>
              </a:rPr>
              <a:t>250 – 650 microns thick</a:t>
            </a:r>
          </a:p>
          <a:p>
            <a:pPr marL="1276350" lvl="2" indent="-361950" defTabSz="966788">
              <a:spcBef>
                <a:spcPct val="20000"/>
              </a:spcBef>
              <a:buSzPct val="100000"/>
              <a:buFontTx/>
              <a:buChar char="•"/>
            </a:pPr>
            <a:r>
              <a:rPr kumimoji="0" lang="en-US" sz="2600" b="0" i="0" u="none" strike="noStrike" kern="0" cap="none" spc="0" normalizeH="0" baseline="0" dirty="0" smtClean="0">
                <a:ln>
                  <a:noFill/>
                </a:ln>
                <a:solidFill>
                  <a:srgbClr val="063DE8"/>
                </a:solidFill>
                <a:effectLst/>
                <a:uLnTx/>
                <a:uFillTx/>
                <a:latin typeface="Arial" pitchFamily="34" charset="0"/>
                <a:cs typeface="Arial" pitchFamily="34" charset="0"/>
              </a:rPr>
              <a:t>Fully</a:t>
            </a:r>
            <a:r>
              <a:rPr kumimoji="0" lang="en-US" sz="2600" b="0" i="0" u="none" strike="noStrike" kern="0" cap="none" spc="0" normalizeH="0" dirty="0" smtClean="0">
                <a:ln>
                  <a:noFill/>
                </a:ln>
                <a:solidFill>
                  <a:srgbClr val="063DE8"/>
                </a:solidFill>
                <a:effectLst/>
                <a:uLnTx/>
                <a:uFillTx/>
                <a:latin typeface="Arial" pitchFamily="34" charset="0"/>
                <a:cs typeface="Arial" pitchFamily="34" charset="0"/>
              </a:rPr>
              <a:t> depleted with bias voltage</a:t>
            </a:r>
          </a:p>
          <a:p>
            <a:pPr marL="1276350" lvl="2" indent="-361950" defTabSz="966788">
              <a:spcBef>
                <a:spcPct val="20000"/>
              </a:spcBef>
              <a:buSzPct val="100000"/>
              <a:buFontTx/>
              <a:buChar char="•"/>
            </a:pPr>
            <a:endParaRPr lang="en-US" sz="2600" b="0" kern="0" baseline="0" noProof="0" dirty="0" smtClean="0">
              <a:solidFill>
                <a:srgbClr val="063DE8"/>
              </a:solidFill>
              <a:latin typeface="Arial" pitchFamily="34" charset="0"/>
              <a:cs typeface="Arial" pitchFamily="34" charset="0"/>
            </a:endParaRPr>
          </a:p>
          <a:p>
            <a:pPr marL="819150" lvl="1" indent="-361950" defTabSz="966788">
              <a:spcBef>
                <a:spcPct val="20000"/>
              </a:spcBef>
              <a:buSzPct val="100000"/>
              <a:buFontTx/>
              <a:buChar char="•"/>
            </a:pPr>
            <a:r>
              <a:rPr lang="en-US" sz="2600" b="0" kern="0" dirty="0" smtClean="0">
                <a:solidFill>
                  <a:srgbClr val="063DE8"/>
                </a:solidFill>
                <a:latin typeface="Arial" pitchFamily="34" charset="0"/>
                <a:cs typeface="Arial" pitchFamily="34" charset="0"/>
              </a:rPr>
              <a:t>Spectrographs often use thin CCDs for the blue wavelengths and FD CCDs for the red wavelengths</a:t>
            </a:r>
          </a:p>
          <a:p>
            <a:pPr marL="819150" lvl="1" indent="-361950" defTabSz="966788">
              <a:spcBef>
                <a:spcPct val="20000"/>
              </a:spcBef>
              <a:buSzPct val="100000"/>
              <a:buFontTx/>
              <a:buChar char="•"/>
            </a:pPr>
            <a:r>
              <a:rPr kumimoji="0" lang="en-US" sz="2600" b="0" i="0" u="none" strike="noStrike" kern="0" cap="none" spc="0" normalizeH="0" dirty="0" smtClean="0">
                <a:ln>
                  <a:noFill/>
                </a:ln>
                <a:solidFill>
                  <a:srgbClr val="063DE8"/>
                </a:solidFill>
                <a:effectLst/>
                <a:uLnTx/>
                <a:uFillTx/>
                <a:latin typeface="Arial" pitchFamily="34" charset="0"/>
                <a:cs typeface="Arial" pitchFamily="34" charset="0"/>
              </a:rPr>
              <a:t>Imaging cameras use fully depleted CCDs when red response is important, </a:t>
            </a:r>
            <a:r>
              <a:rPr kumimoji="0" lang="en-US" sz="2600" b="0" i="0" u="none" strike="noStrike" kern="0" cap="none" spc="0" normalizeH="0" dirty="0" err="1" smtClean="0">
                <a:ln>
                  <a:noFill/>
                </a:ln>
                <a:solidFill>
                  <a:srgbClr val="063DE8"/>
                </a:solidFill>
                <a:effectLst/>
                <a:uLnTx/>
                <a:uFillTx/>
                <a:latin typeface="Arial" pitchFamily="34" charset="0"/>
                <a:cs typeface="Arial" pitchFamily="34" charset="0"/>
              </a:rPr>
              <a:t>DECam</a:t>
            </a:r>
            <a:r>
              <a:rPr kumimoji="0" lang="en-US" sz="2600" b="0" i="0" u="none" strike="noStrike" kern="0" cap="none" spc="0" normalizeH="0" dirty="0" smtClean="0">
                <a:ln>
                  <a:noFill/>
                </a:ln>
                <a:solidFill>
                  <a:srgbClr val="063DE8"/>
                </a:solidFill>
                <a:effectLst/>
                <a:uLnTx/>
                <a:uFillTx/>
                <a:latin typeface="Arial" pitchFamily="34" charset="0"/>
                <a:cs typeface="Arial" pitchFamily="34" charset="0"/>
              </a:rPr>
              <a:t>, </a:t>
            </a:r>
            <a:r>
              <a:rPr kumimoji="0" lang="en-US" sz="2600" b="0" i="0" u="none" strike="noStrike" kern="0" cap="none" spc="0" normalizeH="0" dirty="0" err="1" smtClean="0">
                <a:ln>
                  <a:noFill/>
                </a:ln>
                <a:solidFill>
                  <a:srgbClr val="063DE8"/>
                </a:solidFill>
                <a:effectLst/>
                <a:uLnTx/>
                <a:uFillTx/>
                <a:latin typeface="Arial" pitchFamily="34" charset="0"/>
                <a:cs typeface="Arial" pitchFamily="34" charset="0"/>
              </a:rPr>
              <a:t>HyperSuprime</a:t>
            </a:r>
            <a:r>
              <a:rPr kumimoji="0" lang="en-US" sz="2600" b="0" i="0" u="none" strike="noStrike" kern="0" cap="none" spc="0" normalizeH="0" dirty="0" smtClean="0">
                <a:ln>
                  <a:noFill/>
                </a:ln>
                <a:solidFill>
                  <a:srgbClr val="063DE8"/>
                </a:solidFill>
                <a:effectLst/>
                <a:uLnTx/>
                <a:uFillTx/>
                <a:latin typeface="Arial" pitchFamily="34" charset="0"/>
                <a:cs typeface="Arial" pitchFamily="34" charset="0"/>
              </a:rPr>
              <a:t> CAM, LSST</a:t>
            </a:r>
          </a:p>
        </p:txBody>
      </p:sp>
      <p:cxnSp>
        <p:nvCxnSpPr>
          <p:cNvPr id="28" name="Straight Arrow Connector 27"/>
          <p:cNvCxnSpPr/>
          <p:nvPr/>
        </p:nvCxnSpPr>
        <p:spPr bwMode="auto">
          <a:xfrm>
            <a:off x="4511710" y="2914022"/>
            <a:ext cx="2130250" cy="974690"/>
          </a:xfrm>
          <a:prstGeom prst="straightConnector1">
            <a:avLst/>
          </a:prstGeom>
          <a:solidFill>
            <a:schemeClr val="accent1"/>
          </a:solidFill>
          <a:ln w="19050" cap="flat" cmpd="sng" algn="ctr">
            <a:solidFill>
              <a:srgbClr val="063DE8"/>
            </a:solidFill>
            <a:prstDash val="solid"/>
            <a:round/>
            <a:headEnd type="none" w="med" len="med"/>
            <a:tailEnd type="arrow"/>
          </a:ln>
          <a:effectLst/>
        </p:spPr>
      </p:cxnSp>
      <p:cxnSp>
        <p:nvCxnSpPr>
          <p:cNvPr id="29" name="Straight Arrow Connector 28"/>
          <p:cNvCxnSpPr/>
          <p:nvPr/>
        </p:nvCxnSpPr>
        <p:spPr bwMode="auto">
          <a:xfrm flipV="1">
            <a:off x="5347398" y="1919235"/>
            <a:ext cx="269631" cy="11724"/>
          </a:xfrm>
          <a:prstGeom prst="straightConnector1">
            <a:avLst/>
          </a:prstGeom>
          <a:solidFill>
            <a:schemeClr val="accent1"/>
          </a:solidFill>
          <a:ln w="19050" cap="flat" cmpd="sng" algn="ctr">
            <a:solidFill>
              <a:srgbClr val="063DE8"/>
            </a:solidFill>
            <a:prstDash val="solid"/>
            <a:round/>
            <a:headEnd type="none" w="med" len="med"/>
            <a:tailEnd type="arrow"/>
          </a:ln>
          <a:effectLst/>
        </p:spPr>
      </p:cxn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hinned_cross_section_modified.png"/>
          <p:cNvPicPr>
            <a:picLocks noChangeAspect="1"/>
          </p:cNvPicPr>
          <p:nvPr/>
        </p:nvPicPr>
        <p:blipFill>
          <a:blip r:embed="rId3"/>
          <a:stretch>
            <a:fillRect/>
          </a:stretch>
        </p:blipFill>
        <p:spPr>
          <a:xfrm>
            <a:off x="3589001" y="4983712"/>
            <a:ext cx="2584491" cy="1889604"/>
          </a:xfrm>
          <a:prstGeom prst="rect">
            <a:avLst/>
          </a:prstGeom>
        </p:spPr>
      </p:pic>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CCDs for Astronomy</a:t>
            </a:r>
            <a:endParaRPr lang="en-US" sz="2800" dirty="0">
              <a:latin typeface="Arial" pitchFamily="34" charset="0"/>
              <a:cs typeface="Arial" pitchFamily="34" charset="0"/>
            </a:endParaRPr>
          </a:p>
        </p:txBody>
      </p:sp>
      <p:sp>
        <p:nvSpPr>
          <p:cNvPr id="8" name="Content Placeholder 2"/>
          <p:cNvSpPr txBox="1">
            <a:spLocks/>
          </p:cNvSpPr>
          <p:nvPr/>
        </p:nvSpPr>
        <p:spPr>
          <a:xfrm>
            <a:off x="27843" y="1105319"/>
            <a:ext cx="9317123" cy="6057481"/>
          </a:xfrm>
          <a:prstGeom prst="rect">
            <a:avLst/>
          </a:prstGeom>
        </p:spPr>
        <p:txBody>
          <a:bodyPr/>
          <a:lstStyle/>
          <a:p>
            <a:pPr marL="361950" marR="0" lvl="0" indent="-361950" algn="l" defTabSz="966788" rtl="0" eaLnBrk="0" fontAlgn="base" latinLnBrk="0" hangingPunct="0">
              <a:lnSpc>
                <a:spcPct val="100000"/>
              </a:lnSpc>
              <a:spcBef>
                <a:spcPct val="20000"/>
              </a:spcBef>
              <a:spcAft>
                <a:spcPct val="0"/>
              </a:spcAft>
              <a:buClrTx/>
              <a:buSzPct val="100000"/>
              <a:buFontTx/>
              <a:buChar char="•"/>
              <a:tabLst/>
              <a:defRPr/>
            </a:pPr>
            <a:r>
              <a:rPr lang="en-US" sz="2800" b="0" kern="0" dirty="0" smtClean="0">
                <a:solidFill>
                  <a:srgbClr val="063DE8"/>
                </a:solidFill>
                <a:latin typeface="Arial" pitchFamily="34" charset="0"/>
                <a:cs typeface="Arial" pitchFamily="34" charset="0"/>
              </a:rPr>
              <a:t>Thinned CCDs</a:t>
            </a:r>
          </a:p>
          <a:p>
            <a:pPr marL="819150" lvl="1" indent="-361950" defTabSz="966788">
              <a:spcBef>
                <a:spcPct val="20000"/>
              </a:spcBef>
              <a:buSzPct val="100000"/>
              <a:buFontTx/>
              <a:buChar char="•"/>
            </a:pPr>
            <a:r>
              <a:rPr kumimoji="0" lang="en-US" sz="2600" b="0" i="0" u="none" strike="noStrike" kern="0" cap="none" spc="0" normalizeH="0" baseline="0" noProof="0" dirty="0" smtClean="0">
                <a:ln>
                  <a:noFill/>
                </a:ln>
                <a:solidFill>
                  <a:srgbClr val="063DE8"/>
                </a:solidFill>
                <a:effectLst/>
                <a:uLnTx/>
                <a:uFillTx/>
                <a:latin typeface="Arial" pitchFamily="34" charset="0"/>
                <a:cs typeface="Arial" pitchFamily="34" charset="0"/>
              </a:rPr>
              <a:t>Selective</a:t>
            </a:r>
            <a:r>
              <a:rPr kumimoji="0" lang="en-US" sz="2600" b="0" i="0" u="none" strike="noStrike" kern="0" cap="none" spc="0" normalizeH="0" noProof="0" dirty="0" smtClean="0">
                <a:ln>
                  <a:noFill/>
                </a:ln>
                <a:solidFill>
                  <a:srgbClr val="063DE8"/>
                </a:solidFill>
                <a:effectLst/>
                <a:uLnTx/>
                <a:uFillTx/>
                <a:latin typeface="Arial" pitchFamily="34" charset="0"/>
                <a:cs typeface="Arial" pitchFamily="34" charset="0"/>
              </a:rPr>
              <a:t> etch stops on the lightly doped epitaxial layer</a:t>
            </a:r>
          </a:p>
          <a:p>
            <a:pPr marL="819150" lvl="1" indent="-361950" defTabSz="966788">
              <a:spcBef>
                <a:spcPct val="20000"/>
              </a:spcBef>
              <a:buSzPct val="100000"/>
              <a:buFontTx/>
              <a:buChar char="•"/>
            </a:pPr>
            <a:r>
              <a:rPr lang="en-US" sz="2600" b="0" kern="0" baseline="0" dirty="0" smtClean="0">
                <a:solidFill>
                  <a:srgbClr val="063DE8"/>
                </a:solidFill>
                <a:latin typeface="Arial" pitchFamily="34" charset="0"/>
                <a:cs typeface="Arial" pitchFamily="34" charset="0"/>
              </a:rPr>
              <a:t>Backside treatment for high blue quantum efficiency</a:t>
            </a:r>
            <a:endParaRPr lang="en-US" sz="2600" b="0" kern="0" dirty="0" smtClean="0">
              <a:solidFill>
                <a:srgbClr val="063DE8"/>
              </a:solidFill>
              <a:latin typeface="Arial" pitchFamily="34" charset="0"/>
              <a:cs typeface="Arial" pitchFamily="34" charset="0"/>
            </a:endParaRPr>
          </a:p>
          <a:p>
            <a:pPr marL="819150" lvl="1" indent="-361950" defTabSz="966788">
              <a:spcBef>
                <a:spcPct val="20000"/>
              </a:spcBef>
              <a:buSzPct val="100000"/>
              <a:buFontTx/>
              <a:buChar char="•"/>
            </a:pPr>
            <a:r>
              <a:rPr lang="en-US" sz="2600" b="0" kern="0" baseline="0" dirty="0" smtClean="0">
                <a:solidFill>
                  <a:srgbClr val="063DE8"/>
                </a:solidFill>
                <a:latin typeface="Arial" pitchFamily="34" charset="0"/>
                <a:cs typeface="Arial" pitchFamily="34" charset="0"/>
              </a:rPr>
              <a:t>Depletion</a:t>
            </a:r>
            <a:r>
              <a:rPr lang="en-US" sz="2600" b="0" kern="0" dirty="0" smtClean="0">
                <a:solidFill>
                  <a:srgbClr val="063DE8"/>
                </a:solidFill>
                <a:latin typeface="Arial" pitchFamily="34" charset="0"/>
                <a:cs typeface="Arial" pitchFamily="34" charset="0"/>
              </a:rPr>
              <a:t> depth limited by resistivity</a:t>
            </a:r>
          </a:p>
          <a:p>
            <a:pPr marL="1276350" lvl="2" indent="-361950" defTabSz="966788">
              <a:spcBef>
                <a:spcPct val="20000"/>
              </a:spcBef>
              <a:buSzPct val="100000"/>
              <a:buFontTx/>
              <a:buChar char="•"/>
            </a:pPr>
            <a:r>
              <a:rPr lang="en-US" sz="2600" b="0" kern="0" baseline="0" dirty="0" smtClean="0">
                <a:solidFill>
                  <a:srgbClr val="063DE8"/>
                </a:solidFill>
                <a:latin typeface="Arial" pitchFamily="34" charset="0"/>
                <a:cs typeface="Arial" pitchFamily="34" charset="0"/>
              </a:rPr>
              <a:t>10</a:t>
            </a:r>
            <a:r>
              <a:rPr lang="en-US" sz="2600" b="0" kern="0" dirty="0" smtClean="0">
                <a:solidFill>
                  <a:srgbClr val="063DE8"/>
                </a:solidFill>
                <a:latin typeface="Arial" pitchFamily="34" charset="0"/>
                <a:cs typeface="Arial" pitchFamily="34" charset="0"/>
              </a:rPr>
              <a:t> – 20 </a:t>
            </a:r>
            <a:r>
              <a:rPr lang="en-US" sz="3200" b="0" kern="0" dirty="0" smtClean="0">
                <a:solidFill>
                  <a:srgbClr val="063DE8"/>
                </a:solidFill>
                <a:latin typeface="Arial" pitchFamily="34" charset="0"/>
                <a:cs typeface="Arial" pitchFamily="34" charset="0"/>
                <a:sym typeface="Symbol"/>
              </a:rPr>
              <a:t></a:t>
            </a:r>
            <a:r>
              <a:rPr lang="en-US" sz="2600" b="0" kern="0" dirty="0" smtClean="0">
                <a:solidFill>
                  <a:srgbClr val="063DE8"/>
                </a:solidFill>
                <a:latin typeface="Arial" pitchFamily="34" charset="0"/>
                <a:cs typeface="Arial" pitchFamily="34" charset="0"/>
              </a:rPr>
              <a:t>m typically, “Deep depletion” ~ 50 </a:t>
            </a:r>
            <a:r>
              <a:rPr lang="en-US" sz="3200" b="0" kern="0" dirty="0" smtClean="0">
                <a:solidFill>
                  <a:srgbClr val="063DE8"/>
                </a:solidFill>
                <a:latin typeface="Arial" pitchFamily="34" charset="0"/>
                <a:cs typeface="Arial" pitchFamily="34" charset="0"/>
                <a:sym typeface="Symbol"/>
              </a:rPr>
              <a:t></a:t>
            </a:r>
            <a:r>
              <a:rPr lang="en-US" sz="2600" b="0" kern="0" dirty="0" smtClean="0">
                <a:solidFill>
                  <a:srgbClr val="063DE8"/>
                </a:solidFill>
                <a:latin typeface="Arial" pitchFamily="34" charset="0"/>
                <a:cs typeface="Arial" pitchFamily="34" charset="0"/>
              </a:rPr>
              <a:t>m</a:t>
            </a:r>
          </a:p>
          <a:p>
            <a:pPr marL="819150" lvl="1" indent="-361950" defTabSz="966788">
              <a:spcBef>
                <a:spcPct val="20000"/>
              </a:spcBef>
              <a:buSzPct val="100000"/>
              <a:buFontTx/>
              <a:buChar char="•"/>
            </a:pPr>
            <a:r>
              <a:rPr lang="en-US" sz="2600" b="0" kern="0" dirty="0" smtClean="0">
                <a:solidFill>
                  <a:srgbClr val="063DE8"/>
                </a:solidFill>
                <a:latin typeface="Arial" pitchFamily="34" charset="0"/>
                <a:cs typeface="Arial" pitchFamily="34" charset="0"/>
              </a:rPr>
              <a:t>Drawbacks include poor QE and fringing at red wavelengths, and possible spatial resolution degradation due to field-free (</a:t>
            </a:r>
            <a:r>
              <a:rPr lang="en-US" sz="2600" b="0" kern="0" dirty="0" err="1" smtClean="0">
                <a:solidFill>
                  <a:srgbClr val="063DE8"/>
                </a:solidFill>
                <a:latin typeface="Arial" pitchFamily="34" charset="0"/>
                <a:cs typeface="Arial" pitchFamily="34" charset="0"/>
              </a:rPr>
              <a:t>undepleted</a:t>
            </a:r>
            <a:r>
              <a:rPr lang="en-US" sz="2600" b="0" kern="0" dirty="0" smtClean="0">
                <a:solidFill>
                  <a:srgbClr val="063DE8"/>
                </a:solidFill>
                <a:latin typeface="Arial" pitchFamily="34" charset="0"/>
                <a:cs typeface="Arial" pitchFamily="34" charset="0"/>
              </a:rPr>
              <a:t>) region at the back surface</a:t>
            </a:r>
          </a:p>
          <a:p>
            <a:pPr marL="1276350" lvl="2" indent="-361950" defTabSz="966788">
              <a:spcBef>
                <a:spcPct val="20000"/>
              </a:spcBef>
              <a:buSzPct val="100000"/>
              <a:buFontTx/>
              <a:buChar char="•"/>
            </a:pPr>
            <a:endParaRPr lang="en-US" sz="2600" b="0" kern="0" baseline="0" dirty="0" smtClean="0">
              <a:solidFill>
                <a:srgbClr val="063DE8"/>
              </a:solidFill>
              <a:latin typeface="Arial" pitchFamily="34" charset="0"/>
              <a:cs typeface="Arial" pitchFamily="34" charset="0"/>
            </a:endParaRPr>
          </a:p>
          <a:p>
            <a:pPr marL="1276350" lvl="2" indent="-361950" defTabSz="966788">
              <a:spcBef>
                <a:spcPct val="20000"/>
              </a:spcBef>
              <a:buSzPct val="100000"/>
              <a:buFontTx/>
              <a:buChar char="•"/>
            </a:pPr>
            <a:endParaRPr lang="en-US" sz="2600" b="0" kern="0" baseline="0" dirty="0" smtClean="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50292" y="2145484"/>
            <a:ext cx="7396925" cy="5037773"/>
            <a:chOff x="721132" y="2095244"/>
            <a:chExt cx="7396925" cy="5037773"/>
          </a:xfrm>
        </p:grpSpPr>
        <p:pic>
          <p:nvPicPr>
            <p:cNvPr id="10242" name="Picture 2"/>
            <p:cNvPicPr>
              <a:picLocks noChangeAspect="1" noChangeArrowheads="1"/>
            </p:cNvPicPr>
            <p:nvPr/>
          </p:nvPicPr>
          <p:blipFill>
            <a:blip r:embed="rId3"/>
            <a:srcRect/>
            <a:stretch>
              <a:fillRect/>
            </a:stretch>
          </p:blipFill>
          <p:spPr bwMode="auto">
            <a:xfrm>
              <a:off x="721132" y="2095244"/>
              <a:ext cx="7396925" cy="5037773"/>
            </a:xfrm>
            <a:prstGeom prst="rect">
              <a:avLst/>
            </a:prstGeom>
            <a:noFill/>
            <a:ln w="9525">
              <a:noFill/>
              <a:miter lim="800000"/>
              <a:headEnd/>
              <a:tailEnd/>
            </a:ln>
          </p:spPr>
        </p:pic>
        <p:pic>
          <p:nvPicPr>
            <p:cNvPr id="5" name="Picture 4" descr="thinned_cross_section_modified.png"/>
            <p:cNvPicPr>
              <a:picLocks noChangeAspect="1"/>
            </p:cNvPicPr>
            <p:nvPr/>
          </p:nvPicPr>
          <p:blipFill>
            <a:blip r:embed="rId4"/>
            <a:stretch>
              <a:fillRect/>
            </a:stretch>
          </p:blipFill>
          <p:spPr>
            <a:xfrm rot="-5400000">
              <a:off x="3327745" y="2672591"/>
              <a:ext cx="2584491" cy="1889604"/>
            </a:xfrm>
            <a:prstGeom prst="rect">
              <a:avLst/>
            </a:prstGeom>
          </p:spPr>
        </p:pic>
      </p:grpSp>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CCDs for Astronomy</a:t>
            </a:r>
            <a:endParaRPr lang="en-US" sz="2800" dirty="0">
              <a:latin typeface="Arial" pitchFamily="34" charset="0"/>
              <a:cs typeface="Arial" pitchFamily="34" charset="0"/>
            </a:endParaRPr>
          </a:p>
        </p:txBody>
      </p:sp>
      <p:sp>
        <p:nvSpPr>
          <p:cNvPr id="8" name="Content Placeholder 2"/>
          <p:cNvSpPr txBox="1">
            <a:spLocks/>
          </p:cNvSpPr>
          <p:nvPr/>
        </p:nvSpPr>
        <p:spPr>
          <a:xfrm>
            <a:off x="68035" y="1165607"/>
            <a:ext cx="9317123" cy="6057481"/>
          </a:xfrm>
          <a:prstGeom prst="rect">
            <a:avLst/>
          </a:prstGeom>
        </p:spPr>
        <p:txBody>
          <a:bodyPr/>
          <a:lstStyle/>
          <a:p>
            <a:pPr marL="361950" marR="0" lvl="0" indent="-361950" algn="l" defTabSz="966788" rtl="0" eaLnBrk="0" fontAlgn="base" latinLnBrk="0" hangingPunct="0">
              <a:lnSpc>
                <a:spcPct val="100000"/>
              </a:lnSpc>
              <a:spcBef>
                <a:spcPct val="20000"/>
              </a:spcBef>
              <a:spcAft>
                <a:spcPct val="0"/>
              </a:spcAft>
              <a:buClrTx/>
              <a:buSzPct val="100000"/>
              <a:buFontTx/>
              <a:buChar char="•"/>
              <a:tabLst/>
              <a:defRPr/>
            </a:pPr>
            <a:r>
              <a:rPr lang="en-US" sz="2800" b="0" kern="0" dirty="0" smtClean="0">
                <a:solidFill>
                  <a:srgbClr val="063DE8"/>
                </a:solidFill>
                <a:latin typeface="Arial" pitchFamily="34" charset="0"/>
                <a:cs typeface="Arial" pitchFamily="34" charset="0"/>
              </a:rPr>
              <a:t>Thinned CCDs: Electrostatic potential at surface</a:t>
            </a:r>
          </a:p>
          <a:p>
            <a:pPr marL="819150" lvl="1" indent="-361950" defTabSz="966788">
              <a:spcBef>
                <a:spcPct val="20000"/>
              </a:spcBef>
              <a:buSzPct val="100000"/>
              <a:buFontTx/>
              <a:buChar char="•"/>
            </a:pPr>
            <a:r>
              <a:rPr lang="en-US" sz="2800" b="0" kern="0" dirty="0" smtClean="0">
                <a:solidFill>
                  <a:srgbClr val="063DE8"/>
                </a:solidFill>
                <a:latin typeface="Arial" pitchFamily="34" charset="0"/>
                <a:cs typeface="Arial" pitchFamily="34" charset="0"/>
              </a:rPr>
              <a:t>1-D simulation of the Poisson </a:t>
            </a:r>
            <a:r>
              <a:rPr lang="en-US" sz="2800" b="0" kern="0" dirty="0" err="1" smtClean="0">
                <a:solidFill>
                  <a:srgbClr val="063DE8"/>
                </a:solidFill>
                <a:latin typeface="Arial" pitchFamily="34" charset="0"/>
                <a:cs typeface="Arial" pitchFamily="34" charset="0"/>
              </a:rPr>
              <a:t>Eq</a:t>
            </a:r>
            <a:r>
              <a:rPr lang="en-US" sz="2800" b="0" kern="0" dirty="0" smtClean="0">
                <a:solidFill>
                  <a:srgbClr val="063DE8"/>
                </a:solidFill>
                <a:latin typeface="Arial" pitchFamily="34" charset="0"/>
                <a:cs typeface="Arial" pitchFamily="34" charset="0"/>
              </a:rPr>
              <a:t> (depletion approx)</a:t>
            </a:r>
            <a:endParaRPr lang="en-US" sz="2600" b="0" kern="0" baseline="0" dirty="0" smtClean="0">
              <a:solidFill>
                <a:srgbClr val="063DE8"/>
              </a:solidFill>
              <a:latin typeface="Arial" pitchFamily="34" charset="0"/>
              <a:cs typeface="Arial" pitchFamily="34" charset="0"/>
            </a:endParaRPr>
          </a:p>
          <a:p>
            <a:pPr marL="1276350" lvl="2" indent="-361950" defTabSz="966788">
              <a:spcBef>
                <a:spcPct val="20000"/>
              </a:spcBef>
              <a:buSzPct val="100000"/>
              <a:buFontTx/>
              <a:buChar char="•"/>
            </a:pPr>
            <a:endParaRPr lang="en-US" sz="2600" b="0" kern="0" baseline="0" dirty="0" smtClean="0">
              <a:solidFill>
                <a:srgbClr val="063DE8"/>
              </a:solidFill>
              <a:latin typeface="Arial" pitchFamily="34" charset="0"/>
              <a:cs typeface="Arial" pitchFamily="34" charset="0"/>
            </a:endParaRPr>
          </a:p>
        </p:txBody>
      </p:sp>
      <p:sp>
        <p:nvSpPr>
          <p:cNvPr id="7" name="TextBox 6"/>
          <p:cNvSpPr txBox="1"/>
          <p:nvPr/>
        </p:nvSpPr>
        <p:spPr>
          <a:xfrm>
            <a:off x="5556738" y="2512084"/>
            <a:ext cx="3587261" cy="1323439"/>
          </a:xfrm>
          <a:prstGeom prst="rect">
            <a:avLst/>
          </a:prstGeom>
          <a:solidFill>
            <a:schemeClr val="bg1"/>
          </a:solidFill>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r>
              <a:rPr lang="en-US" b="0" dirty="0" smtClean="0">
                <a:latin typeface="Arial" pitchFamily="34" charset="0"/>
                <a:cs typeface="Arial" pitchFamily="34" charset="0"/>
              </a:rPr>
              <a:t>Potential maximum some distance into the silicon bulk and away from trapping sites at the surface / due to the buried channel that is doped opposite to that of the substrate</a:t>
            </a:r>
            <a:endParaRPr lang="en-US" b="0" dirty="0">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CCDs for Astronomy</a:t>
            </a:r>
            <a:endParaRPr lang="en-US" sz="2800" dirty="0">
              <a:latin typeface="Arial" pitchFamily="34" charset="0"/>
              <a:cs typeface="Arial" pitchFamily="34" charset="0"/>
            </a:endParaRPr>
          </a:p>
        </p:txBody>
      </p:sp>
      <p:sp>
        <p:nvSpPr>
          <p:cNvPr id="8" name="Content Placeholder 2"/>
          <p:cNvSpPr txBox="1">
            <a:spLocks/>
          </p:cNvSpPr>
          <p:nvPr/>
        </p:nvSpPr>
        <p:spPr>
          <a:xfrm>
            <a:off x="27843" y="1105319"/>
            <a:ext cx="9317123" cy="6057481"/>
          </a:xfrm>
          <a:prstGeom prst="rect">
            <a:avLst/>
          </a:prstGeom>
        </p:spPr>
        <p:txBody>
          <a:bodyPr/>
          <a:lstStyle/>
          <a:p>
            <a:pPr marL="361950" marR="0" lvl="0" indent="-361950" algn="l" defTabSz="966788" rtl="0" eaLnBrk="0" fontAlgn="base" latinLnBrk="0" hangingPunct="0">
              <a:lnSpc>
                <a:spcPct val="100000"/>
              </a:lnSpc>
              <a:spcBef>
                <a:spcPct val="20000"/>
              </a:spcBef>
              <a:spcAft>
                <a:spcPct val="0"/>
              </a:spcAft>
              <a:buClrTx/>
              <a:buSzPct val="100000"/>
              <a:buFontTx/>
              <a:buChar char="•"/>
              <a:tabLst/>
              <a:defRPr/>
            </a:pPr>
            <a:r>
              <a:rPr lang="en-US" sz="2800" b="0" kern="0" dirty="0" smtClean="0">
                <a:solidFill>
                  <a:srgbClr val="063DE8"/>
                </a:solidFill>
                <a:latin typeface="Arial" pitchFamily="34" charset="0"/>
                <a:cs typeface="Arial" pitchFamily="34" charset="0"/>
              </a:rPr>
              <a:t>Fully depleted CCDs</a:t>
            </a:r>
          </a:p>
          <a:p>
            <a:pPr marL="819150" lvl="1" indent="-361950" defTabSz="966788">
              <a:spcBef>
                <a:spcPct val="20000"/>
              </a:spcBef>
              <a:buSzPct val="100000"/>
              <a:buFontTx/>
              <a:buChar char="•"/>
            </a:pPr>
            <a:r>
              <a:rPr kumimoji="0" lang="en-US" sz="2600" b="0" i="0" u="none" strike="noStrike" kern="0" cap="none" spc="0" normalizeH="0" baseline="0" noProof="0" dirty="0" smtClean="0">
                <a:ln>
                  <a:noFill/>
                </a:ln>
                <a:solidFill>
                  <a:srgbClr val="063DE8"/>
                </a:solidFill>
                <a:effectLst/>
                <a:uLnTx/>
                <a:uFillTx/>
                <a:latin typeface="Arial" pitchFamily="34" charset="0"/>
                <a:cs typeface="Arial" pitchFamily="34" charset="0"/>
              </a:rPr>
              <a:t>Merging of CCD /</a:t>
            </a:r>
            <a:r>
              <a:rPr kumimoji="0" lang="en-US" sz="2600" b="0" i="0" u="none" strike="noStrike" kern="0" cap="none" spc="0" normalizeH="0" noProof="0" dirty="0" smtClean="0">
                <a:ln>
                  <a:noFill/>
                </a:ln>
                <a:solidFill>
                  <a:srgbClr val="063DE8"/>
                </a:solidFill>
                <a:effectLst/>
                <a:uLnTx/>
                <a:uFillTx/>
                <a:latin typeface="Arial" pitchFamily="34" charset="0"/>
                <a:cs typeface="Arial" pitchFamily="34" charset="0"/>
              </a:rPr>
              <a:t> pin diode from High-Energy Physics</a:t>
            </a:r>
          </a:p>
          <a:p>
            <a:pPr marL="1276350" lvl="2" indent="-361950" defTabSz="966788">
              <a:spcBef>
                <a:spcPct val="20000"/>
              </a:spcBef>
              <a:buSzPct val="100000"/>
              <a:buFontTx/>
              <a:buChar char="•"/>
            </a:pPr>
            <a:r>
              <a:rPr lang="en-US" sz="2600" b="0" kern="0" dirty="0" smtClean="0">
                <a:solidFill>
                  <a:srgbClr val="063DE8"/>
                </a:solidFill>
                <a:latin typeface="Arial" pitchFamily="34" charset="0"/>
                <a:cs typeface="Arial" pitchFamily="34" charset="0"/>
              </a:rPr>
              <a:t>See Sally Seidel’s talk next week describing HEP tracking detectors based on fully depleted, pin diodes</a:t>
            </a:r>
            <a:endParaRPr kumimoji="0" lang="en-US" sz="2600" b="0" i="0" u="none" strike="noStrike" kern="0" cap="none" spc="0" normalizeH="0" noProof="0" dirty="0" smtClean="0">
              <a:ln>
                <a:noFill/>
              </a:ln>
              <a:solidFill>
                <a:srgbClr val="063DE8"/>
              </a:solidFill>
              <a:effectLst/>
              <a:uLnTx/>
              <a:uFillTx/>
              <a:latin typeface="Arial" pitchFamily="34" charset="0"/>
              <a:cs typeface="Arial" pitchFamily="34" charset="0"/>
            </a:endParaRPr>
          </a:p>
          <a:p>
            <a:pPr marL="819150" lvl="1" indent="-361950" defTabSz="966788">
              <a:spcBef>
                <a:spcPct val="20000"/>
              </a:spcBef>
              <a:buSzPct val="100000"/>
              <a:buFontTx/>
              <a:buChar char="•"/>
            </a:pPr>
            <a:r>
              <a:rPr lang="en-US" sz="2600" b="0" kern="0" baseline="0" dirty="0" smtClean="0">
                <a:solidFill>
                  <a:srgbClr val="063DE8"/>
                </a:solidFill>
                <a:latin typeface="Arial" pitchFamily="34" charset="0"/>
                <a:cs typeface="Arial" pitchFamily="34" charset="0"/>
              </a:rPr>
              <a:t>Excellent red response due to thickness</a:t>
            </a:r>
            <a:endParaRPr lang="en-US" sz="2600" b="0" kern="0" dirty="0" smtClean="0">
              <a:solidFill>
                <a:srgbClr val="063DE8"/>
              </a:solidFill>
              <a:latin typeface="Arial" pitchFamily="34" charset="0"/>
              <a:cs typeface="Arial" pitchFamily="34" charset="0"/>
            </a:endParaRPr>
          </a:p>
          <a:p>
            <a:pPr marL="819150" lvl="1" indent="-361950" defTabSz="966788">
              <a:spcBef>
                <a:spcPct val="20000"/>
              </a:spcBef>
              <a:buSzPct val="100000"/>
              <a:buFontTx/>
              <a:buChar char="•"/>
            </a:pPr>
            <a:r>
              <a:rPr lang="en-US" sz="2600" b="0" kern="0" baseline="0" dirty="0" smtClean="0">
                <a:solidFill>
                  <a:srgbClr val="063DE8"/>
                </a:solidFill>
                <a:latin typeface="Arial" pitchFamily="34" charset="0"/>
                <a:cs typeface="Arial" pitchFamily="34" charset="0"/>
              </a:rPr>
              <a:t>Spatial</a:t>
            </a:r>
            <a:r>
              <a:rPr lang="en-US" sz="2600" b="0" kern="0" dirty="0" smtClean="0">
                <a:solidFill>
                  <a:srgbClr val="063DE8"/>
                </a:solidFill>
                <a:latin typeface="Arial" pitchFamily="34" charset="0"/>
                <a:cs typeface="Arial" pitchFamily="34" charset="0"/>
              </a:rPr>
              <a:t> resolution a tradeoff between thickness and substrate bias voltage</a:t>
            </a:r>
          </a:p>
          <a:p>
            <a:pPr marL="819150" lvl="1" indent="-361950" defTabSz="966788">
              <a:spcBef>
                <a:spcPct val="20000"/>
              </a:spcBef>
              <a:buSzPct val="100000"/>
              <a:buFontTx/>
              <a:buChar char="•"/>
            </a:pPr>
            <a:endParaRPr lang="en-US" sz="2600" b="0" kern="0" dirty="0" smtClean="0">
              <a:solidFill>
                <a:srgbClr val="063DE8"/>
              </a:solidFill>
              <a:latin typeface="Arial" pitchFamily="34" charset="0"/>
              <a:cs typeface="Arial" pitchFamily="34" charset="0"/>
            </a:endParaRPr>
          </a:p>
          <a:p>
            <a:pPr marL="819150" lvl="1" indent="-361950" defTabSz="966788">
              <a:spcBef>
                <a:spcPct val="20000"/>
              </a:spcBef>
              <a:buSzPct val="100000"/>
              <a:buFontTx/>
              <a:buChar char="•"/>
            </a:pPr>
            <a:r>
              <a:rPr lang="en-US" sz="2600" b="0" kern="0" dirty="0" smtClean="0">
                <a:solidFill>
                  <a:srgbClr val="063DE8"/>
                </a:solidFill>
                <a:latin typeface="Arial" pitchFamily="34" charset="0"/>
                <a:cs typeface="Arial" pitchFamily="34" charset="0"/>
              </a:rPr>
              <a:t>Drawbacks include long tracks from cosmic rays and background radiation, and exacerbated effects due to lateral electric fields that affect precision </a:t>
            </a:r>
            <a:r>
              <a:rPr lang="en-US" sz="2600" b="0" kern="0" dirty="0" smtClean="0">
                <a:solidFill>
                  <a:srgbClr val="063DE8"/>
                </a:solidFill>
                <a:latin typeface="Arial" pitchFamily="34" charset="0"/>
                <a:cs typeface="Arial" pitchFamily="34" charset="0"/>
              </a:rPr>
              <a:t>measurements</a:t>
            </a:r>
          </a:p>
          <a:p>
            <a:pPr lvl="2" defTabSz="966788">
              <a:spcBef>
                <a:spcPct val="20000"/>
              </a:spcBef>
              <a:buSzPct val="100000"/>
            </a:pPr>
            <a:endParaRPr lang="en-US" sz="2600" b="0" kern="0" baseline="0" dirty="0" smtClean="0">
              <a:solidFill>
                <a:srgbClr val="063DE8"/>
              </a:solidFill>
              <a:latin typeface="Arial" pitchFamily="34" charset="0"/>
              <a:cs typeface="Arial" pitchFamily="34" charset="0"/>
            </a:endParaRPr>
          </a:p>
          <a:p>
            <a:pPr marL="1276350" lvl="2" indent="-361950" defTabSz="966788">
              <a:spcBef>
                <a:spcPct val="20000"/>
              </a:spcBef>
              <a:buSzPct val="100000"/>
              <a:buFontTx/>
              <a:buChar char="•"/>
            </a:pPr>
            <a:endParaRPr lang="en-US" sz="2600" b="0" kern="0" baseline="0" dirty="0" smtClean="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ross_section2"/>
          <p:cNvPicPr>
            <a:picLocks noChangeAspect="1" noChangeArrowheads="1"/>
          </p:cNvPicPr>
          <p:nvPr/>
        </p:nvPicPr>
        <p:blipFill>
          <a:blip r:embed="rId2" cstate="print"/>
          <a:srcRect l="5243"/>
          <a:stretch>
            <a:fillRect/>
          </a:stretch>
        </p:blipFill>
        <p:spPr bwMode="auto">
          <a:xfrm>
            <a:off x="168275" y="1066800"/>
            <a:ext cx="3717925" cy="577215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3379788" y="1371600"/>
            <a:ext cx="6069012" cy="4149725"/>
          </a:xfrm>
          <a:prstGeom prst="rect">
            <a:avLst/>
          </a:prstGeom>
          <a:noFill/>
          <a:ln w="9525">
            <a:noFill/>
            <a:miter lim="800000"/>
            <a:headEnd/>
            <a:tailEnd/>
          </a:ln>
        </p:spPr>
      </p:pic>
      <p:sp>
        <p:nvSpPr>
          <p:cNvPr id="4" name="Text Box 5"/>
          <p:cNvSpPr txBox="1">
            <a:spLocks noChangeArrowheads="1"/>
          </p:cNvSpPr>
          <p:nvPr/>
        </p:nvSpPr>
        <p:spPr bwMode="auto">
          <a:xfrm>
            <a:off x="5318125" y="2590800"/>
            <a:ext cx="1066800" cy="336550"/>
          </a:xfrm>
          <a:prstGeom prst="rect">
            <a:avLst/>
          </a:prstGeom>
          <a:noFill/>
          <a:ln w="9525">
            <a:noFill/>
            <a:miter lim="800000"/>
            <a:headEnd/>
            <a:tailEnd/>
          </a:ln>
        </p:spPr>
        <p:txBody>
          <a:bodyPr wrap="none">
            <a:spAutoFit/>
          </a:bodyPr>
          <a:lstStyle/>
          <a:p>
            <a:r>
              <a:rPr lang="en-US" b="0" i="1">
                <a:solidFill>
                  <a:schemeClr val="tx1"/>
                </a:solidFill>
              </a:rPr>
              <a:t>V</a:t>
            </a:r>
            <a:r>
              <a:rPr lang="en-US" b="0" baseline="-25000">
                <a:solidFill>
                  <a:schemeClr val="tx1"/>
                </a:solidFill>
              </a:rPr>
              <a:t>sub</a:t>
            </a:r>
            <a:r>
              <a:rPr lang="en-US" b="0">
                <a:solidFill>
                  <a:schemeClr val="tx1"/>
                </a:solidFill>
              </a:rPr>
              <a:t> = 80V</a:t>
            </a:r>
          </a:p>
        </p:txBody>
      </p:sp>
      <p:sp>
        <p:nvSpPr>
          <p:cNvPr id="6" name="Text Box 7"/>
          <p:cNvSpPr txBox="1">
            <a:spLocks noChangeArrowheads="1"/>
          </p:cNvSpPr>
          <p:nvPr/>
        </p:nvSpPr>
        <p:spPr bwMode="auto">
          <a:xfrm>
            <a:off x="7239000" y="3581400"/>
            <a:ext cx="1066800" cy="336550"/>
          </a:xfrm>
          <a:prstGeom prst="rect">
            <a:avLst/>
          </a:prstGeom>
          <a:noFill/>
          <a:ln w="9525">
            <a:noFill/>
            <a:miter lim="800000"/>
            <a:headEnd/>
            <a:tailEnd/>
          </a:ln>
        </p:spPr>
        <p:txBody>
          <a:bodyPr wrap="none">
            <a:spAutoFit/>
          </a:bodyPr>
          <a:lstStyle/>
          <a:p>
            <a:r>
              <a:rPr lang="en-US" b="0" i="1"/>
              <a:t>V</a:t>
            </a:r>
            <a:r>
              <a:rPr lang="en-US" b="0" baseline="-25000"/>
              <a:t>sub</a:t>
            </a:r>
            <a:r>
              <a:rPr lang="en-US" b="0"/>
              <a:t> = 30V</a:t>
            </a:r>
          </a:p>
        </p:txBody>
      </p:sp>
      <p:sp>
        <p:nvSpPr>
          <p:cNvPr id="7" name="Line 8"/>
          <p:cNvSpPr>
            <a:spLocks noChangeShapeType="1"/>
          </p:cNvSpPr>
          <p:nvPr/>
        </p:nvSpPr>
        <p:spPr bwMode="auto">
          <a:xfrm flipH="1" flipV="1">
            <a:off x="4038600" y="4724400"/>
            <a:ext cx="457200" cy="914400"/>
          </a:xfrm>
          <a:prstGeom prst="line">
            <a:avLst/>
          </a:prstGeom>
          <a:noFill/>
          <a:ln w="15875">
            <a:solidFill>
              <a:srgbClr val="063DE8"/>
            </a:solidFill>
            <a:round/>
            <a:headEnd/>
            <a:tailEnd type="triangle" w="med" len="med"/>
          </a:ln>
        </p:spPr>
        <p:txBody>
          <a:bodyPr/>
          <a:lstStyle/>
          <a:p>
            <a:endParaRPr lang="en-US"/>
          </a:p>
        </p:txBody>
      </p:sp>
      <p:sp>
        <p:nvSpPr>
          <p:cNvPr id="8" name="Line 9"/>
          <p:cNvSpPr>
            <a:spLocks noChangeShapeType="1"/>
          </p:cNvSpPr>
          <p:nvPr/>
        </p:nvSpPr>
        <p:spPr bwMode="auto">
          <a:xfrm flipH="1">
            <a:off x="1219200" y="5791200"/>
            <a:ext cx="3200400" cy="152400"/>
          </a:xfrm>
          <a:prstGeom prst="line">
            <a:avLst/>
          </a:prstGeom>
          <a:noFill/>
          <a:ln w="15875">
            <a:solidFill>
              <a:srgbClr val="063DE8"/>
            </a:solidFill>
            <a:round/>
            <a:headEnd/>
            <a:tailEnd type="triangle" w="med" len="med"/>
          </a:ln>
        </p:spPr>
        <p:txBody>
          <a:bodyPr/>
          <a:lstStyle/>
          <a:p>
            <a:endParaRPr lang="en-US"/>
          </a:p>
        </p:txBody>
      </p:sp>
      <p:sp>
        <p:nvSpPr>
          <p:cNvPr id="9" name="Text Box 10"/>
          <p:cNvSpPr txBox="1">
            <a:spLocks noChangeArrowheads="1"/>
          </p:cNvSpPr>
          <p:nvPr/>
        </p:nvSpPr>
        <p:spPr bwMode="auto">
          <a:xfrm>
            <a:off x="4479925" y="5548313"/>
            <a:ext cx="4374916" cy="400110"/>
          </a:xfrm>
          <a:prstGeom prst="rect">
            <a:avLst/>
          </a:prstGeom>
          <a:noFill/>
          <a:ln w="9525">
            <a:noFill/>
            <a:miter lim="800000"/>
            <a:headEnd/>
            <a:tailEnd/>
          </a:ln>
        </p:spPr>
        <p:txBody>
          <a:bodyPr wrap="none">
            <a:spAutoFit/>
          </a:bodyPr>
          <a:lstStyle/>
          <a:p>
            <a:r>
              <a:rPr lang="en-US" sz="2000" b="0" dirty="0">
                <a:solidFill>
                  <a:srgbClr val="063DE8"/>
                </a:solidFill>
                <a:latin typeface="Arial" pitchFamily="34" charset="0"/>
                <a:cs typeface="Arial" pitchFamily="34" charset="0"/>
              </a:rPr>
              <a:t>Potential </a:t>
            </a:r>
            <a:r>
              <a:rPr lang="en-US" sz="2000" b="0" dirty="0" smtClean="0">
                <a:solidFill>
                  <a:srgbClr val="063DE8"/>
                </a:solidFill>
                <a:latin typeface="Arial" pitchFamily="34" charset="0"/>
                <a:cs typeface="Arial" pitchFamily="34" charset="0"/>
              </a:rPr>
              <a:t>minimum (collecting </a:t>
            </a:r>
            <a:r>
              <a:rPr lang="en-US" sz="2000" b="0" dirty="0">
                <a:solidFill>
                  <a:srgbClr val="063DE8"/>
                </a:solidFill>
                <a:latin typeface="Arial" pitchFamily="34" charset="0"/>
                <a:cs typeface="Arial" pitchFamily="34" charset="0"/>
              </a:rPr>
              <a:t>phase)</a:t>
            </a:r>
          </a:p>
        </p:txBody>
      </p:sp>
      <p:sp>
        <p:nvSpPr>
          <p:cNvPr id="10" name="Text Box 6"/>
          <p:cNvSpPr txBox="1">
            <a:spLocks noChangeArrowheads="1"/>
          </p:cNvSpPr>
          <p:nvPr/>
        </p:nvSpPr>
        <p:spPr bwMode="auto">
          <a:xfrm>
            <a:off x="7477299" y="5337420"/>
            <a:ext cx="1898650" cy="336550"/>
          </a:xfrm>
          <a:prstGeom prst="rect">
            <a:avLst/>
          </a:prstGeom>
          <a:noFill/>
          <a:ln w="9525">
            <a:noFill/>
            <a:miter lim="800000"/>
            <a:headEnd/>
            <a:tailEnd/>
          </a:ln>
        </p:spPr>
        <p:txBody>
          <a:bodyPr wrap="none">
            <a:spAutoFit/>
          </a:bodyPr>
          <a:lstStyle/>
          <a:p>
            <a:r>
              <a:rPr lang="en-US" b="0" dirty="0">
                <a:solidFill>
                  <a:schemeClr val="tx1"/>
                </a:solidFill>
              </a:rPr>
              <a:t>MEDICI simulations</a:t>
            </a:r>
          </a:p>
        </p:txBody>
      </p:sp>
      <p:sp>
        <p:nvSpPr>
          <p:cNvPr id="12" name="Title 1"/>
          <p:cNvSpPr txBox="1">
            <a:spLocks/>
          </p:cNvSpPr>
          <p:nvPr/>
        </p:nvSpPr>
        <p:spPr>
          <a:xfrm>
            <a:off x="2094609" y="310813"/>
            <a:ext cx="7314591" cy="585201"/>
          </a:xfrm>
          <a:prstGeom prst="rect">
            <a:avLst/>
          </a:prstGeom>
        </p:spPr>
        <p:txBody>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27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Fully depleted CCDs / 2D simulations</a:t>
            </a:r>
            <a:endParaRPr kumimoji="0" lang="en-US" sz="2700" b="1" i="0" u="none" strike="noStrike" kern="0" cap="none" spc="0" normalizeH="0" baseline="0" noProof="0" dirty="0">
              <a:ln>
                <a:noFill/>
              </a:ln>
              <a:solidFill>
                <a:schemeClr val="accent2"/>
              </a:solidFill>
              <a:effectLst/>
              <a:uLnTx/>
              <a:uFillTx/>
              <a:latin typeface="Arial" pitchFamily="34" charset="0"/>
              <a:ea typeface="+mj-ea"/>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ross_section2"/>
          <p:cNvPicPr>
            <a:picLocks noChangeAspect="1" noChangeArrowheads="1"/>
          </p:cNvPicPr>
          <p:nvPr/>
        </p:nvPicPr>
        <p:blipFill>
          <a:blip r:embed="rId2" cstate="print"/>
          <a:srcRect l="5243"/>
          <a:stretch>
            <a:fillRect/>
          </a:stretch>
        </p:blipFill>
        <p:spPr bwMode="auto">
          <a:xfrm>
            <a:off x="168275" y="1066800"/>
            <a:ext cx="3717925" cy="5772150"/>
          </a:xfrm>
          <a:prstGeom prst="rect">
            <a:avLst/>
          </a:prstGeom>
          <a:noFill/>
          <a:ln w="9525">
            <a:noFill/>
            <a:miter lim="800000"/>
            <a:headEnd/>
            <a:tailEnd/>
          </a:ln>
        </p:spPr>
      </p:pic>
      <p:sp>
        <p:nvSpPr>
          <p:cNvPr id="5" name="Text Box 6"/>
          <p:cNvSpPr txBox="1">
            <a:spLocks noChangeArrowheads="1"/>
          </p:cNvSpPr>
          <p:nvPr/>
        </p:nvSpPr>
        <p:spPr bwMode="auto">
          <a:xfrm>
            <a:off x="7477299" y="5337420"/>
            <a:ext cx="1898650" cy="336550"/>
          </a:xfrm>
          <a:prstGeom prst="rect">
            <a:avLst/>
          </a:prstGeom>
          <a:noFill/>
          <a:ln w="9525">
            <a:noFill/>
            <a:miter lim="800000"/>
            <a:headEnd/>
            <a:tailEnd/>
          </a:ln>
        </p:spPr>
        <p:txBody>
          <a:bodyPr wrap="none">
            <a:spAutoFit/>
          </a:bodyPr>
          <a:lstStyle/>
          <a:p>
            <a:r>
              <a:rPr lang="en-US" b="0" dirty="0">
                <a:solidFill>
                  <a:schemeClr val="tx1"/>
                </a:solidFill>
              </a:rPr>
              <a:t>MEDICI simulations</a:t>
            </a:r>
          </a:p>
        </p:txBody>
      </p:sp>
      <p:sp>
        <p:nvSpPr>
          <p:cNvPr id="8" name="Line 9"/>
          <p:cNvSpPr>
            <a:spLocks noChangeShapeType="1"/>
          </p:cNvSpPr>
          <p:nvPr/>
        </p:nvSpPr>
        <p:spPr bwMode="auto">
          <a:xfrm flipH="1">
            <a:off x="1219200" y="5791200"/>
            <a:ext cx="3200400" cy="152400"/>
          </a:xfrm>
          <a:prstGeom prst="line">
            <a:avLst/>
          </a:prstGeom>
          <a:noFill/>
          <a:ln w="15875">
            <a:solidFill>
              <a:srgbClr val="063DE8"/>
            </a:solidFill>
            <a:round/>
            <a:headEnd/>
            <a:tailEnd type="triangle" w="med" len="med"/>
          </a:ln>
        </p:spPr>
        <p:txBody>
          <a:bodyPr/>
          <a:lstStyle/>
          <a:p>
            <a:endParaRPr lang="en-US"/>
          </a:p>
        </p:txBody>
      </p:sp>
      <p:sp>
        <p:nvSpPr>
          <p:cNvPr id="9" name="Text Box 10"/>
          <p:cNvSpPr txBox="1">
            <a:spLocks noChangeArrowheads="1"/>
          </p:cNvSpPr>
          <p:nvPr/>
        </p:nvSpPr>
        <p:spPr bwMode="auto">
          <a:xfrm>
            <a:off x="4479925" y="5548313"/>
            <a:ext cx="4374916" cy="1323439"/>
          </a:xfrm>
          <a:prstGeom prst="rect">
            <a:avLst/>
          </a:prstGeom>
          <a:noFill/>
          <a:ln w="9525">
            <a:noFill/>
            <a:miter lim="800000"/>
            <a:headEnd/>
            <a:tailEnd/>
          </a:ln>
        </p:spPr>
        <p:txBody>
          <a:bodyPr wrap="none">
            <a:spAutoFit/>
          </a:bodyPr>
          <a:lstStyle/>
          <a:p>
            <a:r>
              <a:rPr lang="en-US" sz="2000" b="0" dirty="0">
                <a:solidFill>
                  <a:srgbClr val="063DE8"/>
                </a:solidFill>
                <a:latin typeface="Arial" pitchFamily="34" charset="0"/>
                <a:cs typeface="Arial" pitchFamily="34" charset="0"/>
              </a:rPr>
              <a:t>Potential </a:t>
            </a:r>
            <a:r>
              <a:rPr lang="en-US" sz="2000" b="0" dirty="0" smtClean="0">
                <a:solidFill>
                  <a:srgbClr val="063DE8"/>
                </a:solidFill>
                <a:latin typeface="Arial" pitchFamily="34" charset="0"/>
                <a:cs typeface="Arial" pitchFamily="34" charset="0"/>
              </a:rPr>
              <a:t>minimum (collecting </a:t>
            </a:r>
            <a:r>
              <a:rPr lang="en-US" sz="2000" b="0" dirty="0">
                <a:solidFill>
                  <a:srgbClr val="063DE8"/>
                </a:solidFill>
                <a:latin typeface="Arial" pitchFamily="34" charset="0"/>
                <a:cs typeface="Arial" pitchFamily="34" charset="0"/>
              </a:rPr>
              <a:t>phase</a:t>
            </a:r>
            <a:r>
              <a:rPr lang="en-US" sz="2000" b="0" dirty="0" smtClean="0">
                <a:solidFill>
                  <a:srgbClr val="063DE8"/>
                </a:solidFill>
                <a:latin typeface="Arial" pitchFamily="34" charset="0"/>
                <a:cs typeface="Arial" pitchFamily="34" charset="0"/>
              </a:rPr>
              <a:t>)</a:t>
            </a:r>
          </a:p>
          <a:p>
            <a:pPr>
              <a:buFont typeface="Arial" pitchFamily="34" charset="0"/>
              <a:buChar char="•"/>
            </a:pPr>
            <a:r>
              <a:rPr lang="en-US" sz="2000" b="0" dirty="0" smtClean="0">
                <a:solidFill>
                  <a:srgbClr val="063DE8"/>
                </a:solidFill>
                <a:latin typeface="Arial" pitchFamily="34" charset="0"/>
                <a:cs typeface="Arial" pitchFamily="34" charset="0"/>
              </a:rPr>
              <a:t> Relatively insensitive to </a:t>
            </a:r>
            <a:r>
              <a:rPr lang="en-US" sz="2000" b="0" dirty="0" err="1" smtClean="0">
                <a:solidFill>
                  <a:srgbClr val="063DE8"/>
                </a:solidFill>
                <a:latin typeface="Arial" pitchFamily="34" charset="0"/>
                <a:cs typeface="Arial" pitchFamily="34" charset="0"/>
              </a:rPr>
              <a:t>V</a:t>
            </a:r>
            <a:r>
              <a:rPr lang="en-US" sz="2000" b="0" baseline="-25000" dirty="0" err="1" smtClean="0">
                <a:solidFill>
                  <a:srgbClr val="063DE8"/>
                </a:solidFill>
                <a:latin typeface="Arial" pitchFamily="34" charset="0"/>
                <a:cs typeface="Arial" pitchFamily="34" charset="0"/>
              </a:rPr>
              <a:t>sub</a:t>
            </a:r>
            <a:endParaRPr lang="en-US" sz="2000" b="0" baseline="-25000" dirty="0" smtClean="0">
              <a:solidFill>
                <a:srgbClr val="063DE8"/>
              </a:solidFill>
              <a:latin typeface="Arial" pitchFamily="34" charset="0"/>
              <a:cs typeface="Arial" pitchFamily="34" charset="0"/>
            </a:endParaRPr>
          </a:p>
          <a:p>
            <a:pPr>
              <a:buFont typeface="Arial" pitchFamily="34" charset="0"/>
              <a:buChar char="•"/>
            </a:pPr>
            <a:r>
              <a:rPr lang="en-US" sz="2000" b="0" dirty="0" smtClean="0">
                <a:solidFill>
                  <a:srgbClr val="063DE8"/>
                </a:solidFill>
                <a:latin typeface="Arial" pitchFamily="34" charset="0"/>
                <a:cs typeface="Arial" pitchFamily="34" charset="0"/>
              </a:rPr>
              <a:t> Wide range of </a:t>
            </a:r>
            <a:r>
              <a:rPr lang="en-US" sz="2000" b="0" dirty="0" err="1" smtClean="0">
                <a:solidFill>
                  <a:srgbClr val="063DE8"/>
                </a:solidFill>
                <a:latin typeface="Arial" pitchFamily="34" charset="0"/>
                <a:cs typeface="Arial" pitchFamily="34" charset="0"/>
              </a:rPr>
              <a:t>V</a:t>
            </a:r>
            <a:r>
              <a:rPr lang="en-US" sz="2000" b="0" baseline="-25000" dirty="0" err="1" smtClean="0">
                <a:solidFill>
                  <a:srgbClr val="063DE8"/>
                </a:solidFill>
                <a:latin typeface="Arial" pitchFamily="34" charset="0"/>
                <a:cs typeface="Arial" pitchFamily="34" charset="0"/>
              </a:rPr>
              <a:t>sub</a:t>
            </a:r>
            <a:r>
              <a:rPr lang="en-US" sz="2000" b="0" dirty="0" smtClean="0">
                <a:solidFill>
                  <a:srgbClr val="063DE8"/>
                </a:solidFill>
                <a:latin typeface="Arial" pitchFamily="34" charset="0"/>
                <a:cs typeface="Arial" pitchFamily="34" charset="0"/>
              </a:rPr>
              <a:t> possible</a:t>
            </a:r>
          </a:p>
          <a:p>
            <a:pPr>
              <a:buFont typeface="Arial" pitchFamily="34" charset="0"/>
              <a:buChar char="•"/>
            </a:pPr>
            <a:r>
              <a:rPr lang="en-US" sz="2000" b="0" dirty="0" smtClean="0">
                <a:solidFill>
                  <a:srgbClr val="063DE8"/>
                </a:solidFill>
                <a:latin typeface="Arial" pitchFamily="34" charset="0"/>
                <a:cs typeface="Arial" pitchFamily="34" charset="0"/>
              </a:rPr>
              <a:t> Capacitor voltage divider effect</a:t>
            </a:r>
          </a:p>
        </p:txBody>
      </p:sp>
      <p:sp>
        <p:nvSpPr>
          <p:cNvPr id="10" name="Text Box 4"/>
          <p:cNvSpPr txBox="1">
            <a:spLocks noChangeArrowheads="1"/>
          </p:cNvSpPr>
          <p:nvPr/>
        </p:nvSpPr>
        <p:spPr bwMode="auto">
          <a:xfrm>
            <a:off x="5715000" y="2590800"/>
            <a:ext cx="1066800" cy="336550"/>
          </a:xfrm>
          <a:prstGeom prst="rect">
            <a:avLst/>
          </a:prstGeom>
          <a:noFill/>
          <a:ln w="9525">
            <a:noFill/>
            <a:miter lim="800000"/>
            <a:headEnd/>
            <a:tailEnd/>
          </a:ln>
        </p:spPr>
        <p:txBody>
          <a:bodyPr wrap="none">
            <a:spAutoFit/>
          </a:bodyPr>
          <a:lstStyle/>
          <a:p>
            <a:r>
              <a:rPr lang="en-US" b="0" i="1">
                <a:solidFill>
                  <a:schemeClr val="tx1"/>
                </a:solidFill>
              </a:rPr>
              <a:t>V</a:t>
            </a:r>
            <a:r>
              <a:rPr lang="en-US" b="0" baseline="-25000">
                <a:solidFill>
                  <a:schemeClr val="tx1"/>
                </a:solidFill>
              </a:rPr>
              <a:t>sub</a:t>
            </a:r>
            <a:r>
              <a:rPr lang="en-US" b="0">
                <a:solidFill>
                  <a:schemeClr val="tx1"/>
                </a:solidFill>
              </a:rPr>
              <a:t> = 80V</a:t>
            </a:r>
          </a:p>
        </p:txBody>
      </p:sp>
      <p:sp>
        <p:nvSpPr>
          <p:cNvPr id="11" name="Text Box 6"/>
          <p:cNvSpPr txBox="1">
            <a:spLocks noChangeArrowheads="1"/>
          </p:cNvSpPr>
          <p:nvPr/>
        </p:nvSpPr>
        <p:spPr bwMode="auto">
          <a:xfrm>
            <a:off x="7696200" y="2895600"/>
            <a:ext cx="1066800" cy="336550"/>
          </a:xfrm>
          <a:prstGeom prst="rect">
            <a:avLst/>
          </a:prstGeom>
          <a:noFill/>
          <a:ln w="9525">
            <a:noFill/>
            <a:miter lim="800000"/>
            <a:headEnd/>
            <a:tailEnd/>
          </a:ln>
        </p:spPr>
        <p:txBody>
          <a:bodyPr wrap="none">
            <a:spAutoFit/>
          </a:bodyPr>
          <a:lstStyle/>
          <a:p>
            <a:r>
              <a:rPr lang="en-US" b="0" i="1"/>
              <a:t>V</a:t>
            </a:r>
            <a:r>
              <a:rPr lang="en-US" b="0" baseline="-25000"/>
              <a:t>sub</a:t>
            </a:r>
            <a:r>
              <a:rPr lang="en-US" b="0"/>
              <a:t> = 30V</a:t>
            </a:r>
          </a:p>
        </p:txBody>
      </p:sp>
      <p:sp>
        <p:nvSpPr>
          <p:cNvPr id="12" name="Line 9"/>
          <p:cNvSpPr>
            <a:spLocks noChangeShapeType="1"/>
          </p:cNvSpPr>
          <p:nvPr/>
        </p:nvSpPr>
        <p:spPr bwMode="auto">
          <a:xfrm flipV="1">
            <a:off x="4495800" y="4343400"/>
            <a:ext cx="0" cy="1219200"/>
          </a:xfrm>
          <a:prstGeom prst="line">
            <a:avLst/>
          </a:prstGeom>
          <a:noFill/>
          <a:ln w="15875">
            <a:solidFill>
              <a:srgbClr val="063DE8"/>
            </a:solidFill>
            <a:round/>
            <a:headEnd/>
            <a:tailEnd type="triangle" w="med" len="med"/>
          </a:ln>
        </p:spPr>
        <p:txBody>
          <a:bodyPr/>
          <a:lstStyle/>
          <a:p>
            <a:endParaRPr lang="en-US"/>
          </a:p>
        </p:txBody>
      </p:sp>
      <p:pic>
        <p:nvPicPr>
          <p:cNvPr id="13" name="Picture 10"/>
          <p:cNvPicPr>
            <a:picLocks noChangeAspect="1" noChangeArrowheads="1"/>
          </p:cNvPicPr>
          <p:nvPr/>
        </p:nvPicPr>
        <p:blipFill>
          <a:blip r:embed="rId3" cstate="print"/>
          <a:srcRect/>
          <a:stretch>
            <a:fillRect/>
          </a:stretch>
        </p:blipFill>
        <p:spPr bwMode="auto">
          <a:xfrm>
            <a:off x="3379788" y="1371600"/>
            <a:ext cx="6069012" cy="4149725"/>
          </a:xfrm>
          <a:prstGeom prst="rect">
            <a:avLst/>
          </a:prstGeom>
          <a:noFill/>
          <a:ln w="9525">
            <a:noFill/>
            <a:miter lim="800000"/>
            <a:headEnd/>
            <a:tailEnd/>
          </a:ln>
        </p:spPr>
      </p:pic>
      <p:sp>
        <p:nvSpPr>
          <p:cNvPr id="15" name="Title 1"/>
          <p:cNvSpPr txBox="1">
            <a:spLocks/>
          </p:cNvSpPr>
          <p:nvPr/>
        </p:nvSpPr>
        <p:spPr>
          <a:xfrm>
            <a:off x="2094609" y="310813"/>
            <a:ext cx="7314591" cy="585201"/>
          </a:xfrm>
          <a:prstGeom prst="rect">
            <a:avLst/>
          </a:prstGeom>
        </p:spPr>
        <p:txBody>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2700" b="1" i="0" u="none" strike="noStrike" kern="0" cap="none" spc="0" normalizeH="0" baseline="0" noProof="0" dirty="0" smtClean="0">
                <a:ln>
                  <a:noFill/>
                </a:ln>
                <a:solidFill>
                  <a:schemeClr val="accent2"/>
                </a:solidFill>
                <a:effectLst/>
                <a:uLnTx/>
                <a:uFillTx/>
                <a:latin typeface="Arial" pitchFamily="34" charset="0"/>
                <a:ea typeface="+mj-ea"/>
                <a:cs typeface="Arial" pitchFamily="34" charset="0"/>
              </a:rPr>
              <a:t>Fully depleted CCDs / 2D simulations</a:t>
            </a:r>
            <a:endParaRPr kumimoji="0" lang="en-US" sz="2700" b="1" i="0" u="none" strike="noStrike" kern="0" cap="none" spc="0" normalizeH="0" baseline="0" noProof="0" dirty="0">
              <a:ln>
                <a:noFill/>
              </a:ln>
              <a:solidFill>
                <a:schemeClr val="accent2"/>
              </a:solidFill>
              <a:effectLst/>
              <a:uLnTx/>
              <a:uFillTx/>
              <a:latin typeface="Arial" pitchFamily="34" charset="0"/>
              <a:ea typeface="+mj-ea"/>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CCD performance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3600" b="0" dirty="0" smtClean="0">
                <a:solidFill>
                  <a:srgbClr val="063DE8"/>
                </a:solidFill>
                <a:latin typeface="Arial" pitchFamily="34" charset="0"/>
                <a:cs typeface="Arial" pitchFamily="34" charset="0"/>
              </a:rPr>
              <a:t>Key CCD performance parameters</a:t>
            </a:r>
          </a:p>
          <a:p>
            <a:endParaRPr lang="en-US" sz="3600" b="0" dirty="0" smtClean="0">
              <a:solidFill>
                <a:srgbClr val="063DE8"/>
              </a:solidFill>
              <a:latin typeface="Arial" pitchFamily="34" charset="0"/>
              <a:cs typeface="Arial" pitchFamily="34" charset="0"/>
            </a:endParaRPr>
          </a:p>
          <a:p>
            <a:pPr lvl="2"/>
            <a:r>
              <a:rPr lang="en-US" sz="3200" b="0" dirty="0" smtClean="0">
                <a:solidFill>
                  <a:srgbClr val="063DE8"/>
                </a:solidFill>
                <a:latin typeface="Arial" pitchFamily="34" charset="0"/>
                <a:cs typeface="Arial" pitchFamily="34" charset="0"/>
              </a:rPr>
              <a:t>Quantum efficiency</a:t>
            </a:r>
          </a:p>
          <a:p>
            <a:pPr lvl="1"/>
            <a:endParaRPr lang="en-US" sz="3200" b="0" dirty="0" smtClean="0">
              <a:solidFill>
                <a:srgbClr val="063DE8"/>
              </a:solidFill>
              <a:latin typeface="Arial" pitchFamily="34" charset="0"/>
              <a:cs typeface="Arial" pitchFamily="34" charset="0"/>
            </a:endParaRPr>
          </a:p>
          <a:p>
            <a:pPr lvl="2"/>
            <a:r>
              <a:rPr lang="en-US" sz="3200" b="0" dirty="0" smtClean="0">
                <a:solidFill>
                  <a:srgbClr val="063DE8"/>
                </a:solidFill>
                <a:latin typeface="Arial" pitchFamily="34" charset="0"/>
                <a:cs typeface="Arial" pitchFamily="34" charset="0"/>
              </a:rPr>
              <a:t>Dark current</a:t>
            </a:r>
          </a:p>
          <a:p>
            <a:pPr lvl="1"/>
            <a:endParaRPr lang="en-US" sz="3200" b="0" dirty="0" smtClean="0">
              <a:solidFill>
                <a:srgbClr val="063DE8"/>
              </a:solidFill>
              <a:latin typeface="Arial" pitchFamily="34" charset="0"/>
              <a:cs typeface="Arial" pitchFamily="34" charset="0"/>
            </a:endParaRPr>
          </a:p>
          <a:p>
            <a:pPr lvl="2"/>
            <a:r>
              <a:rPr lang="en-US" sz="3200" b="0" dirty="0" smtClean="0">
                <a:solidFill>
                  <a:srgbClr val="063DE8"/>
                </a:solidFill>
                <a:latin typeface="Arial" pitchFamily="34" charset="0"/>
                <a:cs typeface="Arial" pitchFamily="34" charset="0"/>
              </a:rPr>
              <a:t>Noise</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Optical properties of Si / </a:t>
            </a:r>
            <a:r>
              <a:rPr lang="en-US" sz="3200" dirty="0" err="1" smtClean="0">
                <a:latin typeface="Arial" pitchFamily="34" charset="0"/>
                <a:cs typeface="Arial" pitchFamily="34" charset="0"/>
              </a:rPr>
              <a:t>Ge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976965"/>
            <a:ext cx="8812212" cy="5984875"/>
          </a:xfrm>
        </p:spPr>
        <p:txBody>
          <a:bodyPr/>
          <a:lstStyle/>
          <a:p>
            <a:r>
              <a:rPr lang="en-US" sz="3600" b="0" dirty="0" smtClean="0">
                <a:solidFill>
                  <a:srgbClr val="063DE8"/>
                </a:solidFill>
                <a:latin typeface="Arial" pitchFamily="34" charset="0"/>
                <a:cs typeface="Arial" pitchFamily="34" charset="0"/>
              </a:rPr>
              <a:t>Absorption in semiconductors</a:t>
            </a:r>
          </a:p>
          <a:p>
            <a:pPr lvl="1"/>
            <a:r>
              <a:rPr lang="en-US" sz="3000" b="0" dirty="0" smtClean="0">
                <a:solidFill>
                  <a:srgbClr val="063DE8"/>
                </a:solidFill>
                <a:latin typeface="Arial" pitchFamily="34" charset="0"/>
                <a:cs typeface="Arial" pitchFamily="34" charset="0"/>
              </a:rPr>
              <a:t> Si and </a:t>
            </a:r>
            <a:r>
              <a:rPr lang="en-US" sz="3000" b="0" dirty="0" err="1" smtClean="0">
                <a:solidFill>
                  <a:srgbClr val="063DE8"/>
                </a:solidFill>
                <a:latin typeface="Arial" pitchFamily="34" charset="0"/>
                <a:cs typeface="Arial" pitchFamily="34" charset="0"/>
              </a:rPr>
              <a:t>Ge</a:t>
            </a:r>
            <a:r>
              <a:rPr lang="en-US" sz="3000" b="0" dirty="0" smtClean="0">
                <a:solidFill>
                  <a:srgbClr val="063DE8"/>
                </a:solidFill>
                <a:latin typeface="Arial" pitchFamily="34" charset="0"/>
                <a:cs typeface="Arial" pitchFamily="34" charset="0"/>
              </a:rPr>
              <a:t> are indirect gap semiconductors</a:t>
            </a:r>
          </a:p>
          <a:p>
            <a:pPr lvl="1"/>
            <a:r>
              <a:rPr lang="en-US" sz="3000" b="0" dirty="0" smtClean="0">
                <a:solidFill>
                  <a:srgbClr val="063DE8"/>
                </a:solidFill>
                <a:latin typeface="Arial" pitchFamily="34" charset="0"/>
                <a:cs typeface="Arial" pitchFamily="34" charset="0"/>
              </a:rPr>
              <a:t> Valence band maximum and conduction band minimum do not correspond to the same “crystal” momentum</a:t>
            </a:r>
          </a:p>
          <a:p>
            <a:pPr lvl="2"/>
            <a:r>
              <a:rPr lang="en-US" sz="3000" b="0" dirty="0" smtClean="0">
                <a:solidFill>
                  <a:srgbClr val="063DE8"/>
                </a:solidFill>
                <a:latin typeface="Arial" pitchFamily="34" charset="0"/>
                <a:cs typeface="Arial" pitchFamily="34" charset="0"/>
              </a:rPr>
              <a:t>Quantum mechanics calculations for an electron in a periodic potential</a:t>
            </a:r>
          </a:p>
          <a:p>
            <a:pPr lvl="1"/>
            <a:r>
              <a:rPr lang="en-US" sz="3000" b="0" dirty="0" smtClean="0">
                <a:solidFill>
                  <a:srgbClr val="063DE8"/>
                </a:solidFill>
                <a:latin typeface="Arial" pitchFamily="34" charset="0"/>
                <a:cs typeface="Arial" pitchFamily="34" charset="0"/>
              </a:rPr>
              <a:t> For photon energies less than the direct </a:t>
            </a:r>
            <a:r>
              <a:rPr lang="en-US" sz="3000" b="0" dirty="0" err="1" smtClean="0">
                <a:solidFill>
                  <a:srgbClr val="063DE8"/>
                </a:solidFill>
                <a:latin typeface="Arial" pitchFamily="34" charset="0"/>
                <a:cs typeface="Arial" pitchFamily="34" charset="0"/>
              </a:rPr>
              <a:t>bandgap</a:t>
            </a:r>
            <a:r>
              <a:rPr lang="en-US" sz="3000" b="0" dirty="0" smtClean="0">
                <a:solidFill>
                  <a:srgbClr val="063DE8"/>
                </a:solidFill>
                <a:latin typeface="Arial" pitchFamily="34" charset="0"/>
                <a:cs typeface="Arial" pitchFamily="34" charset="0"/>
              </a:rPr>
              <a:t>, phonons (lattice vibrations) are required to conserve momentum</a:t>
            </a:r>
          </a:p>
          <a:p>
            <a:pPr lvl="2"/>
            <a:r>
              <a:rPr lang="en-US" sz="3000" b="0" dirty="0" smtClean="0">
                <a:solidFill>
                  <a:srgbClr val="063DE8"/>
                </a:solidFill>
                <a:latin typeface="Arial" pitchFamily="34" charset="0"/>
                <a:cs typeface="Arial" pitchFamily="34" charset="0"/>
              </a:rPr>
              <a:t>Inefficient and temperature-dependent</a:t>
            </a:r>
          </a:p>
          <a:p>
            <a:endParaRPr lang="en-US" sz="3200" b="0" dirty="0" smtClean="0">
              <a:solidFill>
                <a:srgbClr val="063DE8"/>
              </a:solidFill>
              <a:latin typeface="Arial" pitchFamily="34" charset="0"/>
              <a:cs typeface="Arial" pitchFamily="34" charset="0"/>
            </a:endParaRPr>
          </a:p>
          <a:p>
            <a:pPr lvl="2"/>
            <a:endParaRPr lang="en-US" sz="2800" b="0" dirty="0" smtClean="0">
              <a:solidFill>
                <a:srgbClr val="063DE8"/>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400" dirty="0" smtClean="0">
                <a:latin typeface="Arial" pitchFamily="34" charset="0"/>
                <a:cs typeface="Arial" pitchFamily="34" charset="0"/>
              </a:rPr>
              <a:t>Astronomical cameras with fully depleted CCDs</a:t>
            </a:r>
            <a:endParaRPr lang="en-US" sz="2400" dirty="0"/>
          </a:p>
        </p:txBody>
      </p:sp>
      <p:sp>
        <p:nvSpPr>
          <p:cNvPr id="7" name="TextBox 6"/>
          <p:cNvSpPr txBox="1"/>
          <p:nvPr/>
        </p:nvSpPr>
        <p:spPr>
          <a:xfrm>
            <a:off x="2192464" y="6423935"/>
            <a:ext cx="4642569" cy="830972"/>
          </a:xfrm>
          <a:prstGeom prst="rect">
            <a:avLst/>
          </a:prstGeom>
          <a:noFill/>
        </p:spPr>
        <p:txBody>
          <a:bodyPr wrap="none" lIns="91416" tIns="45708" rIns="91416" bIns="45708" rtlCol="0">
            <a:spAutoFit/>
          </a:bodyPr>
          <a:lstStyle/>
          <a:p>
            <a:pPr algn="ctr"/>
            <a:r>
              <a:rPr lang="en-US" b="0" dirty="0" err="1" smtClean="0">
                <a:solidFill>
                  <a:srgbClr val="063DE8"/>
                </a:solidFill>
                <a:latin typeface="Arial" pitchFamily="34" charset="0"/>
                <a:cs typeface="Arial" pitchFamily="34" charset="0"/>
              </a:rPr>
              <a:t>FermiLab</a:t>
            </a:r>
            <a:r>
              <a:rPr lang="en-US" b="0" dirty="0" smtClean="0">
                <a:solidFill>
                  <a:srgbClr val="063DE8"/>
                </a:solidFill>
                <a:latin typeface="Arial" pitchFamily="34" charset="0"/>
                <a:cs typeface="Arial" pitchFamily="34" charset="0"/>
              </a:rPr>
              <a:t> Dark Energy Survey Camera (</a:t>
            </a:r>
            <a:r>
              <a:rPr lang="en-US" b="0" dirty="0" err="1" smtClean="0">
                <a:solidFill>
                  <a:srgbClr val="063DE8"/>
                </a:solidFill>
                <a:latin typeface="Arial" pitchFamily="34" charset="0"/>
                <a:cs typeface="Arial" pitchFamily="34" charset="0"/>
              </a:rPr>
              <a:t>DECam</a:t>
            </a:r>
            <a:r>
              <a:rPr lang="en-US" b="0" dirty="0" smtClean="0">
                <a:solidFill>
                  <a:srgbClr val="063DE8"/>
                </a:solidFill>
                <a:latin typeface="Arial" pitchFamily="34" charset="0"/>
                <a:cs typeface="Arial" pitchFamily="34" charset="0"/>
              </a:rPr>
              <a:t>)</a:t>
            </a:r>
          </a:p>
          <a:p>
            <a:pPr algn="ctr"/>
            <a:r>
              <a:rPr lang="en-US" b="0" dirty="0" smtClean="0">
                <a:solidFill>
                  <a:srgbClr val="063DE8"/>
                </a:solidFill>
                <a:latin typeface="Arial" pitchFamily="34" charset="0"/>
                <a:cs typeface="Arial" pitchFamily="34" charset="0"/>
              </a:rPr>
              <a:t>62 2k x 4k, (15 µm)</a:t>
            </a:r>
            <a:r>
              <a:rPr lang="en-US" b="0" baseline="30000" dirty="0" smtClean="0">
                <a:solidFill>
                  <a:srgbClr val="063DE8"/>
                </a:solidFill>
                <a:latin typeface="Arial" pitchFamily="34" charset="0"/>
                <a:cs typeface="Arial" pitchFamily="34" charset="0"/>
              </a:rPr>
              <a:t>2</a:t>
            </a:r>
            <a:r>
              <a:rPr lang="en-US" b="0" dirty="0" smtClean="0">
                <a:solidFill>
                  <a:srgbClr val="063DE8"/>
                </a:solidFill>
                <a:latin typeface="Arial" pitchFamily="34" charset="0"/>
                <a:cs typeface="Arial" pitchFamily="34" charset="0"/>
              </a:rPr>
              <a:t>-pixel CCDs (520 </a:t>
            </a:r>
            <a:r>
              <a:rPr lang="en-US" b="0" dirty="0" err="1" smtClean="0">
                <a:solidFill>
                  <a:srgbClr val="063DE8"/>
                </a:solidFill>
                <a:latin typeface="Arial" pitchFamily="34" charset="0"/>
                <a:cs typeface="Arial" pitchFamily="34" charset="0"/>
              </a:rPr>
              <a:t>Mpixels</a:t>
            </a:r>
            <a:r>
              <a:rPr lang="en-US" b="0" dirty="0" smtClean="0">
                <a:solidFill>
                  <a:srgbClr val="063DE8"/>
                </a:solidFill>
                <a:latin typeface="Arial" pitchFamily="34" charset="0"/>
                <a:cs typeface="Arial" pitchFamily="34" charset="0"/>
              </a:rPr>
              <a:t>)</a:t>
            </a:r>
          </a:p>
          <a:p>
            <a:pPr algn="ctr"/>
            <a:r>
              <a:rPr lang="en-US" b="0" i="1" dirty="0" smtClean="0">
                <a:solidFill>
                  <a:srgbClr val="FF0000"/>
                </a:solidFill>
                <a:latin typeface="Arial" pitchFamily="34" charset="0"/>
                <a:cs typeface="Arial" pitchFamily="34" charset="0"/>
              </a:rPr>
              <a:t>CCDs from DALSA Semiconductor / LBNL</a:t>
            </a:r>
            <a:endParaRPr lang="en-US" b="0" dirty="0">
              <a:solidFill>
                <a:srgbClr val="FF0000"/>
              </a:solidFill>
              <a:latin typeface="Arial" pitchFamily="34" charset="0"/>
              <a:cs typeface="Arial" pitchFamily="34" charset="0"/>
            </a:endParaRPr>
          </a:p>
        </p:txBody>
      </p:sp>
      <p:grpSp>
        <p:nvGrpSpPr>
          <p:cNvPr id="3" name="Group 30"/>
          <p:cNvGrpSpPr/>
          <p:nvPr/>
        </p:nvGrpSpPr>
        <p:grpSpPr>
          <a:xfrm>
            <a:off x="271301" y="984737"/>
            <a:ext cx="8983227" cy="5436158"/>
            <a:chOff x="150725" y="944545"/>
            <a:chExt cx="8983227" cy="5436158"/>
          </a:xfrm>
        </p:grpSpPr>
        <p:sp>
          <p:nvSpPr>
            <p:cNvPr id="20" name="Rectangle 19"/>
            <p:cNvSpPr/>
            <p:nvPr/>
          </p:nvSpPr>
          <p:spPr bwMode="auto">
            <a:xfrm>
              <a:off x="150725" y="944545"/>
              <a:ext cx="8983227" cy="5436158"/>
            </a:xfrm>
            <a:prstGeom prst="rect">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pic>
          <p:nvPicPr>
            <p:cNvPr id="13" name="Picture 12" descr="decam_v1.jpg"/>
            <p:cNvPicPr>
              <a:picLocks noChangeAspect="1"/>
            </p:cNvPicPr>
            <p:nvPr/>
          </p:nvPicPr>
          <p:blipFill>
            <a:blip r:embed="rId2">
              <a:lum bright="5000" contrast="5000"/>
            </a:blip>
            <a:stretch>
              <a:fillRect/>
            </a:stretch>
          </p:blipFill>
          <p:spPr>
            <a:xfrm>
              <a:off x="3336988" y="1024955"/>
              <a:ext cx="5696476" cy="5240758"/>
            </a:xfrm>
            <a:prstGeom prst="rect">
              <a:avLst/>
            </a:prstGeom>
          </p:spPr>
        </p:pic>
        <p:pic>
          <p:nvPicPr>
            <p:cNvPr id="16" name="Picture 6" descr="reu_kpno_8ccds"/>
            <p:cNvPicPr>
              <a:picLocks noChangeAspect="1" noChangeArrowheads="1"/>
            </p:cNvPicPr>
            <p:nvPr/>
          </p:nvPicPr>
          <p:blipFill>
            <a:blip r:embed="rId3" cstate="print">
              <a:lum contrast="6000"/>
            </a:blip>
            <a:srcRect/>
            <a:stretch>
              <a:fillRect/>
            </a:stretch>
          </p:blipFill>
          <p:spPr bwMode="auto">
            <a:xfrm>
              <a:off x="946635" y="1816042"/>
              <a:ext cx="1530085" cy="1562638"/>
            </a:xfrm>
            <a:prstGeom prst="rect">
              <a:avLst/>
            </a:prstGeom>
            <a:noFill/>
            <a:ln w="9525">
              <a:noFill/>
              <a:miter lim="800000"/>
              <a:headEnd/>
              <a:tailEnd/>
            </a:ln>
          </p:spPr>
        </p:pic>
        <p:sp>
          <p:nvSpPr>
            <p:cNvPr id="17" name="TextBox 16"/>
            <p:cNvSpPr txBox="1"/>
            <p:nvPr/>
          </p:nvSpPr>
          <p:spPr>
            <a:xfrm>
              <a:off x="1108737" y="3565367"/>
              <a:ext cx="1267188" cy="584751"/>
            </a:xfrm>
            <a:prstGeom prst="rect">
              <a:avLst/>
            </a:prstGeom>
            <a:noFill/>
          </p:spPr>
          <p:txBody>
            <a:bodyPr wrap="square" lIns="91416" tIns="45708" rIns="91416" bIns="45708" rtlCol="0">
              <a:spAutoFit/>
            </a:bodyPr>
            <a:lstStyle/>
            <a:p>
              <a:pPr algn="ctr"/>
              <a:r>
                <a:rPr lang="en-US" b="0" dirty="0" smtClean="0">
                  <a:solidFill>
                    <a:srgbClr val="063DE8"/>
                  </a:solidFill>
                  <a:latin typeface="Arial" pitchFamily="34" charset="0"/>
                  <a:cs typeface="Arial" pitchFamily="34" charset="0"/>
                </a:rPr>
                <a:t>Full moon for scale</a:t>
              </a:r>
              <a:endParaRPr lang="en-US" b="0" i="1" dirty="0" smtClean="0">
                <a:solidFill>
                  <a:srgbClr val="063DE8"/>
                </a:solidFill>
                <a:latin typeface="Arial" pitchFamily="34" charset="0"/>
                <a:cs typeface="Arial" pitchFamily="34" charset="0"/>
              </a:endParaRPr>
            </a:p>
          </p:txBody>
        </p:sp>
      </p:gr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Optical properties of Si / </a:t>
            </a:r>
            <a:r>
              <a:rPr lang="en-US" sz="3200" dirty="0" err="1" smtClean="0">
                <a:latin typeface="Arial" pitchFamily="34" charset="0"/>
                <a:cs typeface="Arial" pitchFamily="34" charset="0"/>
              </a:rPr>
              <a:t>Ge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976965"/>
            <a:ext cx="8812212" cy="5984875"/>
          </a:xfrm>
        </p:spPr>
        <p:txBody>
          <a:bodyPr/>
          <a:lstStyle/>
          <a:p>
            <a:r>
              <a:rPr lang="en-US" sz="3600" b="0" dirty="0" smtClean="0">
                <a:solidFill>
                  <a:srgbClr val="063DE8"/>
                </a:solidFill>
                <a:latin typeface="Arial" pitchFamily="34" charset="0"/>
                <a:cs typeface="Arial" pitchFamily="34" charset="0"/>
              </a:rPr>
              <a:t>Absorption in semiconductors cont’</a:t>
            </a:r>
          </a:p>
          <a:p>
            <a:pPr>
              <a:buNone/>
            </a:pPr>
            <a:endParaRPr lang="en-US" sz="3000" b="0" dirty="0" smtClean="0">
              <a:solidFill>
                <a:srgbClr val="063DE8"/>
              </a:solidFill>
              <a:latin typeface="Arial" pitchFamily="34" charset="0"/>
              <a:cs typeface="Arial" pitchFamily="34" charset="0"/>
            </a:endParaRPr>
          </a:p>
          <a:p>
            <a:pPr lvl="1"/>
            <a:endParaRPr lang="en-US" sz="3000" b="0" dirty="0" smtClean="0">
              <a:solidFill>
                <a:srgbClr val="063DE8"/>
              </a:solidFill>
              <a:latin typeface="Arial" pitchFamily="34" charset="0"/>
              <a:cs typeface="Arial" pitchFamily="34" charset="0"/>
            </a:endParaRPr>
          </a:p>
          <a:p>
            <a:endParaRPr lang="en-US" sz="3200" b="0" dirty="0" smtClean="0">
              <a:solidFill>
                <a:srgbClr val="063DE8"/>
              </a:solidFill>
              <a:latin typeface="Arial" pitchFamily="34" charset="0"/>
              <a:cs typeface="Arial" pitchFamily="34" charset="0"/>
            </a:endParaRPr>
          </a:p>
          <a:p>
            <a:pPr lvl="2"/>
            <a:endParaRPr lang="en-US" sz="2800" b="0" dirty="0" smtClean="0">
              <a:solidFill>
                <a:srgbClr val="063DE8"/>
              </a:solidFill>
            </a:endParaRPr>
          </a:p>
        </p:txBody>
      </p:sp>
      <p:pic>
        <p:nvPicPr>
          <p:cNvPr id="4" name="Picture 3" descr="C:\My Documents\Steve Holland\Figures for talks\phonons_pankove.tif"/>
          <p:cNvPicPr>
            <a:picLocks noChangeAspect="1" noChangeArrowheads="1"/>
          </p:cNvPicPr>
          <p:nvPr/>
        </p:nvPicPr>
        <p:blipFill>
          <a:blip r:embed="rId2"/>
          <a:srcRect/>
          <a:stretch>
            <a:fillRect/>
          </a:stretch>
        </p:blipFill>
        <p:spPr bwMode="auto">
          <a:xfrm>
            <a:off x="6200976" y="1643426"/>
            <a:ext cx="3063875" cy="3255962"/>
          </a:xfrm>
          <a:prstGeom prst="rect">
            <a:avLst/>
          </a:prstGeom>
          <a:noFill/>
          <a:ln w="9525">
            <a:noFill/>
            <a:miter lim="800000"/>
            <a:headEnd/>
            <a:tailEnd/>
          </a:ln>
        </p:spPr>
      </p:pic>
      <p:sp>
        <p:nvSpPr>
          <p:cNvPr id="5" name="Text Box 5"/>
          <p:cNvSpPr txBox="1">
            <a:spLocks noChangeArrowheads="1"/>
          </p:cNvSpPr>
          <p:nvPr/>
        </p:nvSpPr>
        <p:spPr bwMode="auto">
          <a:xfrm>
            <a:off x="489024" y="6430927"/>
            <a:ext cx="8775556" cy="841391"/>
          </a:xfrm>
          <a:prstGeom prst="rect">
            <a:avLst/>
          </a:prstGeom>
          <a:noFill/>
          <a:ln w="9525">
            <a:noFill/>
            <a:miter lim="800000"/>
            <a:headEnd/>
            <a:tailEnd/>
          </a:ln>
          <a:effectLst/>
        </p:spPr>
        <p:txBody>
          <a:bodyPr wrap="square" lIns="86493" tIns="43247" rIns="86493" bIns="43247">
            <a:spAutoFit/>
          </a:bodyPr>
          <a:lstStyle/>
          <a:p>
            <a:pPr defTabSz="865188" eaLnBrk="0" hangingPunct="0"/>
            <a:r>
              <a:rPr lang="en-US" b="0" dirty="0">
                <a:solidFill>
                  <a:srgbClr val="063DE8"/>
                </a:solidFill>
                <a:latin typeface="Arial" pitchFamily="34" charset="0"/>
                <a:cs typeface="Arial" pitchFamily="34" charset="0"/>
              </a:rPr>
              <a:t>T.S. Moss, “</a:t>
            </a:r>
            <a:r>
              <a:rPr lang="en-US" b="0" i="1" dirty="0">
                <a:solidFill>
                  <a:srgbClr val="063DE8"/>
                </a:solidFill>
                <a:latin typeface="Arial" pitchFamily="34" charset="0"/>
                <a:cs typeface="Arial" pitchFamily="34" charset="0"/>
              </a:rPr>
              <a:t>Optical properties of semi-conductors</a:t>
            </a:r>
            <a:r>
              <a:rPr lang="en-US" b="0" dirty="0">
                <a:solidFill>
                  <a:srgbClr val="063DE8"/>
                </a:solidFill>
                <a:latin typeface="Arial" pitchFamily="34" charset="0"/>
                <a:cs typeface="Arial" pitchFamily="34" charset="0"/>
              </a:rPr>
              <a:t>,” </a:t>
            </a:r>
            <a:r>
              <a:rPr lang="en-US" b="0" dirty="0" err="1">
                <a:solidFill>
                  <a:srgbClr val="063DE8"/>
                </a:solidFill>
                <a:latin typeface="Arial" pitchFamily="34" charset="0"/>
                <a:cs typeface="Arial" pitchFamily="34" charset="0"/>
              </a:rPr>
              <a:t>Butterworths</a:t>
            </a:r>
            <a:r>
              <a:rPr lang="en-US" b="0" dirty="0">
                <a:solidFill>
                  <a:srgbClr val="063DE8"/>
                </a:solidFill>
                <a:latin typeface="Arial" pitchFamily="34" charset="0"/>
                <a:cs typeface="Arial" pitchFamily="34" charset="0"/>
              </a:rPr>
              <a:t> Scientific Publications, </a:t>
            </a:r>
            <a:r>
              <a:rPr lang="en-US" b="0" dirty="0" smtClean="0">
                <a:solidFill>
                  <a:srgbClr val="063DE8"/>
                </a:solidFill>
                <a:latin typeface="Arial" pitchFamily="34" charset="0"/>
                <a:cs typeface="Arial" pitchFamily="34" charset="0"/>
              </a:rPr>
              <a:t>1959 </a:t>
            </a:r>
            <a:r>
              <a:rPr lang="en-US" b="0" dirty="0">
                <a:solidFill>
                  <a:srgbClr val="063DE8"/>
                </a:solidFill>
                <a:latin typeface="Arial" pitchFamily="34" charset="0"/>
                <a:cs typeface="Arial" pitchFamily="34" charset="0"/>
              </a:rPr>
              <a:t>and  J.I. </a:t>
            </a:r>
            <a:r>
              <a:rPr lang="en-US" b="0" dirty="0" err="1">
                <a:solidFill>
                  <a:srgbClr val="063DE8"/>
                </a:solidFill>
                <a:latin typeface="Arial" pitchFamily="34" charset="0"/>
                <a:cs typeface="Arial" pitchFamily="34" charset="0"/>
              </a:rPr>
              <a:t>Pankove</a:t>
            </a:r>
            <a:r>
              <a:rPr lang="en-US" b="0" dirty="0">
                <a:solidFill>
                  <a:srgbClr val="063DE8"/>
                </a:solidFill>
                <a:latin typeface="Arial" pitchFamily="34" charset="0"/>
                <a:cs typeface="Arial" pitchFamily="34" charset="0"/>
              </a:rPr>
              <a:t>, “</a:t>
            </a:r>
            <a:r>
              <a:rPr lang="en-US" b="0" i="1" dirty="0">
                <a:solidFill>
                  <a:srgbClr val="063DE8"/>
                </a:solidFill>
                <a:latin typeface="Arial" pitchFamily="34" charset="0"/>
                <a:cs typeface="Arial" pitchFamily="34" charset="0"/>
              </a:rPr>
              <a:t>Optical processes in Semiconductors</a:t>
            </a:r>
            <a:r>
              <a:rPr lang="en-US" b="0" dirty="0">
                <a:solidFill>
                  <a:srgbClr val="063DE8"/>
                </a:solidFill>
                <a:latin typeface="Arial" pitchFamily="34" charset="0"/>
                <a:cs typeface="Arial" pitchFamily="34" charset="0"/>
              </a:rPr>
              <a:t>,” Prentice-Hall, Inc., 1971.</a:t>
            </a:r>
          </a:p>
          <a:p>
            <a:pPr defTabSz="865188" eaLnBrk="0" hangingPunct="0"/>
            <a:endParaRPr lang="en-US" sz="1700" dirty="0">
              <a:solidFill>
                <a:schemeClr val="accent2"/>
              </a:solidFill>
            </a:endParaRPr>
          </a:p>
        </p:txBody>
      </p:sp>
      <p:grpSp>
        <p:nvGrpSpPr>
          <p:cNvPr id="9" name="Group 8"/>
          <p:cNvGrpSpPr/>
          <p:nvPr/>
        </p:nvGrpSpPr>
        <p:grpSpPr>
          <a:xfrm>
            <a:off x="1321811" y="1636476"/>
            <a:ext cx="4448175" cy="3473201"/>
            <a:chOff x="3472159" y="1937919"/>
            <a:chExt cx="4448175" cy="3473201"/>
          </a:xfrm>
        </p:grpSpPr>
        <p:pic>
          <p:nvPicPr>
            <p:cNvPr id="6" name="Picture 3" descr="C:\My Documents\Steve Holland\Figures for talks\wang.tif"/>
            <p:cNvPicPr>
              <a:picLocks noChangeAspect="1" noChangeArrowheads="1"/>
            </p:cNvPicPr>
            <p:nvPr/>
          </p:nvPicPr>
          <p:blipFill>
            <a:blip r:embed="rId3"/>
            <a:srcRect t="22115"/>
            <a:stretch>
              <a:fillRect/>
            </a:stretch>
          </p:blipFill>
          <p:spPr bwMode="auto">
            <a:xfrm>
              <a:off x="3472159" y="1937919"/>
              <a:ext cx="4448175" cy="3082925"/>
            </a:xfrm>
            <a:prstGeom prst="rect">
              <a:avLst/>
            </a:prstGeom>
            <a:noFill/>
            <a:ln w="9525">
              <a:noFill/>
              <a:miter lim="800000"/>
              <a:headEnd/>
              <a:tailEnd/>
            </a:ln>
          </p:spPr>
        </p:pic>
        <p:sp>
          <p:nvSpPr>
            <p:cNvPr id="7" name="Text Box 4"/>
            <p:cNvSpPr txBox="1">
              <a:spLocks noChangeArrowheads="1"/>
            </p:cNvSpPr>
            <p:nvPr/>
          </p:nvSpPr>
          <p:spPr bwMode="auto">
            <a:xfrm>
              <a:off x="3773261" y="5062171"/>
              <a:ext cx="1314411" cy="348949"/>
            </a:xfrm>
            <a:prstGeom prst="rect">
              <a:avLst/>
            </a:prstGeom>
            <a:noFill/>
            <a:ln w="9525">
              <a:noFill/>
              <a:miter lim="800000"/>
              <a:headEnd/>
              <a:tailEnd/>
            </a:ln>
            <a:effectLst/>
          </p:spPr>
          <p:txBody>
            <a:bodyPr wrap="none" lIns="86493" tIns="43247" rIns="86493" bIns="43247">
              <a:spAutoFit/>
            </a:bodyPr>
            <a:lstStyle/>
            <a:p>
              <a:pPr defTabSz="865188" eaLnBrk="0" hangingPunct="0"/>
              <a:r>
                <a:rPr lang="en-US" sz="1700" b="0" dirty="0">
                  <a:solidFill>
                    <a:srgbClr val="063DE8"/>
                  </a:solidFill>
                  <a:latin typeface="Arial" pitchFamily="34" charset="0"/>
                  <a:cs typeface="Arial" pitchFamily="34" charset="0"/>
                </a:rPr>
                <a:t>Germanium</a:t>
              </a:r>
            </a:p>
          </p:txBody>
        </p:sp>
        <p:sp>
          <p:nvSpPr>
            <p:cNvPr id="8" name="Text Box 5"/>
            <p:cNvSpPr txBox="1">
              <a:spLocks noChangeArrowheads="1"/>
            </p:cNvSpPr>
            <p:nvPr/>
          </p:nvSpPr>
          <p:spPr bwMode="auto">
            <a:xfrm>
              <a:off x="6459311" y="5062171"/>
              <a:ext cx="775802" cy="333560"/>
            </a:xfrm>
            <a:prstGeom prst="rect">
              <a:avLst/>
            </a:prstGeom>
            <a:noFill/>
            <a:ln w="9525">
              <a:noFill/>
              <a:miter lim="800000"/>
              <a:headEnd/>
              <a:tailEnd/>
            </a:ln>
            <a:effectLst/>
          </p:spPr>
          <p:txBody>
            <a:bodyPr wrap="none" lIns="86493" tIns="43247" rIns="86493" bIns="43247">
              <a:spAutoFit/>
            </a:bodyPr>
            <a:lstStyle/>
            <a:p>
              <a:pPr defTabSz="865188" eaLnBrk="0" hangingPunct="0"/>
              <a:r>
                <a:rPr lang="en-US" b="0" dirty="0">
                  <a:solidFill>
                    <a:srgbClr val="063DE8"/>
                  </a:solidFill>
                  <a:latin typeface="Arial" pitchFamily="34" charset="0"/>
                  <a:cs typeface="Arial" pitchFamily="34" charset="0"/>
                </a:rPr>
                <a:t>Silicon</a:t>
              </a:r>
            </a:p>
          </p:txBody>
        </p:sp>
      </p:grpSp>
      <p:sp>
        <p:nvSpPr>
          <p:cNvPr id="10" name="Text Box 5"/>
          <p:cNvSpPr txBox="1">
            <a:spLocks noChangeArrowheads="1"/>
          </p:cNvSpPr>
          <p:nvPr/>
        </p:nvSpPr>
        <p:spPr bwMode="auto">
          <a:xfrm>
            <a:off x="309828" y="5166518"/>
            <a:ext cx="8775556" cy="1272278"/>
          </a:xfrm>
          <a:prstGeom prst="rect">
            <a:avLst/>
          </a:prstGeom>
          <a:noFill/>
          <a:ln w="9525">
            <a:noFill/>
            <a:miter lim="800000"/>
            <a:headEnd/>
            <a:tailEnd/>
          </a:ln>
          <a:effectLst/>
        </p:spPr>
        <p:txBody>
          <a:bodyPr wrap="square" lIns="86493" tIns="43247" rIns="86493" bIns="43247">
            <a:spAutoFit/>
          </a:bodyPr>
          <a:lstStyle/>
          <a:p>
            <a:pPr algn="ctr" defTabSz="865188" eaLnBrk="0" hangingPunct="0"/>
            <a:r>
              <a:rPr lang="en-US" sz="2000" b="0" dirty="0" smtClean="0">
                <a:solidFill>
                  <a:srgbClr val="063DE8"/>
                </a:solidFill>
                <a:latin typeface="Arial" pitchFamily="34" charset="0"/>
                <a:cs typeface="Arial" pitchFamily="34" charset="0"/>
              </a:rPr>
              <a:t>Strong absorption for </a:t>
            </a:r>
            <a:r>
              <a:rPr lang="en-US" sz="2000" b="0" i="1" dirty="0" smtClean="0">
                <a:solidFill>
                  <a:srgbClr val="063DE8"/>
                </a:solidFill>
                <a:latin typeface="Arial" pitchFamily="34" charset="0"/>
                <a:cs typeface="Arial" pitchFamily="34" charset="0"/>
              </a:rPr>
              <a:t>E</a:t>
            </a:r>
            <a:r>
              <a:rPr lang="en-US" sz="2000" b="0" baseline="-25000" dirty="0" smtClean="0">
                <a:solidFill>
                  <a:srgbClr val="063DE8"/>
                </a:solidFill>
                <a:latin typeface="Arial" pitchFamily="34" charset="0"/>
                <a:cs typeface="Arial" pitchFamily="34" charset="0"/>
              </a:rPr>
              <a:t>ph</a:t>
            </a:r>
            <a:r>
              <a:rPr lang="en-US" sz="2000" b="0" dirty="0" smtClean="0">
                <a:solidFill>
                  <a:srgbClr val="063DE8"/>
                </a:solidFill>
                <a:latin typeface="Arial" pitchFamily="34" charset="0"/>
                <a:cs typeface="Arial" pitchFamily="34" charset="0"/>
              </a:rPr>
              <a:t> &gt; </a:t>
            </a:r>
            <a:r>
              <a:rPr lang="en-US" sz="2000" b="0" i="1" dirty="0" err="1" smtClean="0">
                <a:solidFill>
                  <a:srgbClr val="063DE8"/>
                </a:solidFill>
                <a:latin typeface="Arial" pitchFamily="34" charset="0"/>
                <a:cs typeface="Arial" pitchFamily="34" charset="0"/>
              </a:rPr>
              <a:t>E</a:t>
            </a:r>
            <a:r>
              <a:rPr lang="en-US" sz="2000" b="0" i="1" baseline="-25000" dirty="0" err="1" smtClean="0">
                <a:solidFill>
                  <a:srgbClr val="063DE8"/>
                </a:solidFill>
                <a:latin typeface="Arial" pitchFamily="34" charset="0"/>
                <a:cs typeface="Arial" pitchFamily="34" charset="0"/>
              </a:rPr>
              <a:t>g</a:t>
            </a:r>
            <a:r>
              <a:rPr lang="en-US" sz="2000" b="0" baseline="-25000" dirty="0" err="1" smtClean="0">
                <a:solidFill>
                  <a:srgbClr val="063DE8"/>
                </a:solidFill>
                <a:latin typeface="Arial" pitchFamily="34" charset="0"/>
                <a:cs typeface="Arial" pitchFamily="34" charset="0"/>
              </a:rPr>
              <a:t>,direct</a:t>
            </a:r>
            <a:r>
              <a:rPr lang="en-US" sz="2000" b="0" dirty="0" smtClean="0">
                <a:solidFill>
                  <a:srgbClr val="063DE8"/>
                </a:solidFill>
                <a:latin typeface="Arial" pitchFamily="34" charset="0"/>
                <a:cs typeface="Arial" pitchFamily="34" charset="0"/>
              </a:rPr>
              <a:t> (</a:t>
            </a:r>
            <a:r>
              <a:rPr lang="en-US" sz="2000" b="0" dirty="0" smtClean="0">
                <a:solidFill>
                  <a:srgbClr val="063DE8"/>
                </a:solidFill>
                <a:latin typeface="Arial" pitchFamily="34" charset="0"/>
                <a:cs typeface="Arial" pitchFamily="34" charset="0"/>
                <a:sym typeface="Symbol"/>
              </a:rPr>
              <a:t></a:t>
            </a:r>
            <a:r>
              <a:rPr lang="en-US" sz="2000" b="0" dirty="0" smtClean="0">
                <a:solidFill>
                  <a:srgbClr val="063DE8"/>
                </a:solidFill>
                <a:latin typeface="Arial" pitchFamily="34" charset="0"/>
                <a:cs typeface="Arial" pitchFamily="34" charset="0"/>
              </a:rPr>
              <a:t> = 0.5 and 1.55 </a:t>
            </a:r>
            <a:r>
              <a:rPr lang="en-US" sz="2000" b="0" dirty="0" smtClean="0">
                <a:solidFill>
                  <a:srgbClr val="063DE8"/>
                </a:solidFill>
                <a:latin typeface="Arial" pitchFamily="34" charset="0"/>
                <a:cs typeface="Arial" pitchFamily="34" charset="0"/>
                <a:sym typeface="Symbol"/>
              </a:rPr>
              <a:t></a:t>
            </a:r>
            <a:r>
              <a:rPr lang="en-US" sz="2000" b="0" dirty="0" smtClean="0">
                <a:solidFill>
                  <a:srgbClr val="063DE8"/>
                </a:solidFill>
                <a:latin typeface="Arial" pitchFamily="34" charset="0"/>
                <a:cs typeface="Arial" pitchFamily="34" charset="0"/>
              </a:rPr>
              <a:t>m for Si, </a:t>
            </a:r>
            <a:r>
              <a:rPr lang="en-US" sz="2000" b="0" dirty="0" err="1" smtClean="0">
                <a:solidFill>
                  <a:srgbClr val="063DE8"/>
                </a:solidFill>
                <a:latin typeface="Arial" pitchFamily="34" charset="0"/>
                <a:cs typeface="Arial" pitchFamily="34" charset="0"/>
              </a:rPr>
              <a:t>Ge</a:t>
            </a:r>
            <a:r>
              <a:rPr lang="en-US" sz="2000" b="0" dirty="0" smtClean="0">
                <a:solidFill>
                  <a:srgbClr val="063DE8"/>
                </a:solidFill>
                <a:latin typeface="Arial" pitchFamily="34" charset="0"/>
                <a:cs typeface="Arial" pitchFamily="34" charset="0"/>
              </a:rPr>
              <a:t>)</a:t>
            </a:r>
          </a:p>
          <a:p>
            <a:pPr algn="ctr" defTabSz="865188"/>
            <a:r>
              <a:rPr lang="en-US" sz="2000" b="0" dirty="0" smtClean="0">
                <a:solidFill>
                  <a:srgbClr val="063DE8"/>
                </a:solidFill>
                <a:latin typeface="Arial" pitchFamily="34" charset="0"/>
                <a:cs typeface="Arial" pitchFamily="34" charset="0"/>
              </a:rPr>
              <a:t>Becoming transparent for </a:t>
            </a:r>
            <a:r>
              <a:rPr lang="en-US" sz="2000" b="0" i="1" dirty="0" smtClean="0">
                <a:solidFill>
                  <a:srgbClr val="063DE8"/>
                </a:solidFill>
                <a:latin typeface="Arial" pitchFamily="34" charset="0"/>
                <a:cs typeface="Arial" pitchFamily="34" charset="0"/>
              </a:rPr>
              <a:t>E</a:t>
            </a:r>
            <a:r>
              <a:rPr lang="en-US" sz="2000" b="0" baseline="-25000" dirty="0" smtClean="0">
                <a:solidFill>
                  <a:srgbClr val="063DE8"/>
                </a:solidFill>
                <a:latin typeface="Arial" pitchFamily="34" charset="0"/>
                <a:cs typeface="Arial" pitchFamily="34" charset="0"/>
              </a:rPr>
              <a:t>ph</a:t>
            </a:r>
            <a:r>
              <a:rPr lang="en-US" sz="2000" b="0" dirty="0" smtClean="0">
                <a:solidFill>
                  <a:srgbClr val="063DE8"/>
                </a:solidFill>
                <a:latin typeface="Arial" pitchFamily="34" charset="0"/>
                <a:cs typeface="Arial" pitchFamily="34" charset="0"/>
              </a:rPr>
              <a:t> </a:t>
            </a:r>
            <a:r>
              <a:rPr lang="en-US" sz="2000" b="0" dirty="0" smtClean="0">
                <a:solidFill>
                  <a:srgbClr val="063DE8"/>
                </a:solidFill>
                <a:latin typeface="Arial" pitchFamily="34" charset="0"/>
                <a:cs typeface="Arial" pitchFamily="34" charset="0"/>
                <a:sym typeface="Symbol"/>
              </a:rPr>
              <a:t></a:t>
            </a:r>
            <a:r>
              <a:rPr lang="en-US" sz="2000" b="0" dirty="0" smtClean="0">
                <a:solidFill>
                  <a:srgbClr val="063DE8"/>
                </a:solidFill>
                <a:latin typeface="Arial" pitchFamily="34" charset="0"/>
                <a:cs typeface="Arial" pitchFamily="34" charset="0"/>
              </a:rPr>
              <a:t> </a:t>
            </a:r>
            <a:r>
              <a:rPr lang="en-US" sz="2000" b="0" i="1" dirty="0" err="1" smtClean="0">
                <a:solidFill>
                  <a:srgbClr val="063DE8"/>
                </a:solidFill>
                <a:latin typeface="Arial" pitchFamily="34" charset="0"/>
                <a:cs typeface="Arial" pitchFamily="34" charset="0"/>
              </a:rPr>
              <a:t>E</a:t>
            </a:r>
            <a:r>
              <a:rPr lang="en-US" sz="2000" b="0" i="1" baseline="-25000" dirty="0" err="1" smtClean="0">
                <a:solidFill>
                  <a:srgbClr val="063DE8"/>
                </a:solidFill>
                <a:latin typeface="Arial" pitchFamily="34" charset="0"/>
                <a:cs typeface="Arial" pitchFamily="34" charset="0"/>
              </a:rPr>
              <a:t>g</a:t>
            </a:r>
            <a:r>
              <a:rPr lang="en-US" sz="2000" b="0" baseline="-25000" dirty="0" err="1" smtClean="0">
                <a:solidFill>
                  <a:srgbClr val="063DE8"/>
                </a:solidFill>
                <a:latin typeface="Arial" pitchFamily="34" charset="0"/>
                <a:cs typeface="Arial" pitchFamily="34" charset="0"/>
              </a:rPr>
              <a:t>,indirect</a:t>
            </a:r>
            <a:r>
              <a:rPr lang="en-US" sz="2000" b="0" dirty="0" smtClean="0">
                <a:solidFill>
                  <a:srgbClr val="063DE8"/>
                </a:solidFill>
                <a:latin typeface="Arial" pitchFamily="34" charset="0"/>
                <a:cs typeface="Arial" pitchFamily="34" charset="0"/>
              </a:rPr>
              <a:t> (</a:t>
            </a:r>
            <a:r>
              <a:rPr lang="en-US" sz="2000" b="0" dirty="0" smtClean="0">
                <a:solidFill>
                  <a:srgbClr val="063DE8"/>
                </a:solidFill>
                <a:latin typeface="Arial" pitchFamily="34" charset="0"/>
                <a:cs typeface="Arial" pitchFamily="34" charset="0"/>
                <a:sym typeface="Symbol"/>
              </a:rPr>
              <a:t></a:t>
            </a:r>
            <a:r>
              <a:rPr lang="en-US" sz="2000" b="0" dirty="0" smtClean="0">
                <a:solidFill>
                  <a:srgbClr val="063DE8"/>
                </a:solidFill>
                <a:latin typeface="Arial" pitchFamily="34" charset="0"/>
                <a:cs typeface="Arial" pitchFamily="34" charset="0"/>
              </a:rPr>
              <a:t> ~ 1.1 and 1.85 </a:t>
            </a:r>
            <a:r>
              <a:rPr lang="en-US" sz="2000" b="0" dirty="0" smtClean="0">
                <a:solidFill>
                  <a:srgbClr val="063DE8"/>
                </a:solidFill>
                <a:latin typeface="Arial" pitchFamily="34" charset="0"/>
                <a:cs typeface="Arial" pitchFamily="34" charset="0"/>
                <a:sym typeface="Symbol"/>
              </a:rPr>
              <a:t></a:t>
            </a:r>
            <a:r>
              <a:rPr lang="en-US" sz="2000" b="0" dirty="0" smtClean="0">
                <a:solidFill>
                  <a:srgbClr val="063DE8"/>
                </a:solidFill>
                <a:latin typeface="Arial" pitchFamily="34" charset="0"/>
                <a:cs typeface="Arial" pitchFamily="34" charset="0"/>
              </a:rPr>
              <a:t>m for Si, </a:t>
            </a:r>
            <a:r>
              <a:rPr lang="en-US" sz="2000" b="0" dirty="0" err="1" smtClean="0">
                <a:solidFill>
                  <a:srgbClr val="063DE8"/>
                </a:solidFill>
                <a:latin typeface="Arial" pitchFamily="34" charset="0"/>
                <a:cs typeface="Arial" pitchFamily="34" charset="0"/>
              </a:rPr>
              <a:t>Ge</a:t>
            </a:r>
            <a:r>
              <a:rPr lang="en-US" sz="2000" b="0" dirty="0" smtClean="0">
                <a:solidFill>
                  <a:srgbClr val="063DE8"/>
                </a:solidFill>
                <a:latin typeface="Arial" pitchFamily="34" charset="0"/>
                <a:cs typeface="Arial" pitchFamily="34" charset="0"/>
              </a:rPr>
              <a:t>)</a:t>
            </a:r>
          </a:p>
          <a:p>
            <a:pPr algn="ctr" defTabSz="865188"/>
            <a:r>
              <a:rPr lang="en-US" sz="2000" b="0" dirty="0" smtClean="0">
                <a:solidFill>
                  <a:srgbClr val="063DE8"/>
                </a:solidFill>
                <a:latin typeface="Arial" pitchFamily="34" charset="0"/>
                <a:cs typeface="Arial" pitchFamily="34" charset="0"/>
              </a:rPr>
              <a:t>Realistic cutoff for </a:t>
            </a:r>
            <a:r>
              <a:rPr lang="en-US" sz="2000" b="0" dirty="0" err="1" smtClean="0">
                <a:solidFill>
                  <a:srgbClr val="063DE8"/>
                </a:solidFill>
                <a:latin typeface="Arial" pitchFamily="34" charset="0"/>
                <a:cs typeface="Arial" pitchFamily="34" charset="0"/>
              </a:rPr>
              <a:t>Ge</a:t>
            </a:r>
            <a:r>
              <a:rPr lang="en-US" sz="2000" b="0" dirty="0" smtClean="0">
                <a:solidFill>
                  <a:srgbClr val="063DE8"/>
                </a:solidFill>
                <a:latin typeface="Arial" pitchFamily="34" charset="0"/>
                <a:cs typeface="Arial" pitchFamily="34" charset="0"/>
              </a:rPr>
              <a:t> more like 1.5 um</a:t>
            </a:r>
            <a:endParaRPr lang="en-US" sz="2000" b="0" dirty="0">
              <a:solidFill>
                <a:srgbClr val="063DE8"/>
              </a:solidFill>
              <a:latin typeface="Arial" pitchFamily="34" charset="0"/>
              <a:cs typeface="Arial" pitchFamily="34" charset="0"/>
            </a:endParaRPr>
          </a:p>
          <a:p>
            <a:pPr defTabSz="865188" eaLnBrk="0" hangingPunct="0"/>
            <a:endParaRPr lang="en-US" sz="1700" dirty="0">
              <a:solidFill>
                <a:schemeClr val="accent2"/>
              </a:solidFill>
            </a:endParaRPr>
          </a:p>
        </p:txBody>
      </p:sp>
      <p:sp>
        <p:nvSpPr>
          <p:cNvPr id="11" name="TextBox 10"/>
          <p:cNvSpPr txBox="1"/>
          <p:nvPr/>
        </p:nvSpPr>
        <p:spPr>
          <a:xfrm>
            <a:off x="8169311" y="3195375"/>
            <a:ext cx="1221809" cy="830997"/>
          </a:xfrm>
          <a:prstGeom prst="rect">
            <a:avLst/>
          </a:prstGeom>
          <a:noFill/>
        </p:spPr>
        <p:txBody>
          <a:bodyPr wrap="none" rtlCol="0">
            <a:spAutoFit/>
          </a:bodyPr>
          <a:lstStyle/>
          <a:p>
            <a:r>
              <a:rPr lang="en-US" b="0" dirty="0" smtClean="0">
                <a:solidFill>
                  <a:srgbClr val="063DE8"/>
                </a:solidFill>
                <a:latin typeface="Arial" pitchFamily="34" charset="0"/>
                <a:cs typeface="Arial" pitchFamily="34" charset="0"/>
              </a:rPr>
              <a:t>Indirect</a:t>
            </a:r>
          </a:p>
          <a:p>
            <a:r>
              <a:rPr lang="en-US" b="0" dirty="0" smtClean="0">
                <a:solidFill>
                  <a:srgbClr val="063DE8"/>
                </a:solidFill>
                <a:latin typeface="Arial" pitchFamily="34" charset="0"/>
                <a:cs typeface="Arial" pitchFamily="34" charset="0"/>
              </a:rPr>
              <a:t>absorption </a:t>
            </a:r>
          </a:p>
          <a:p>
            <a:r>
              <a:rPr lang="en-US" b="0" dirty="0" smtClean="0">
                <a:solidFill>
                  <a:srgbClr val="063DE8"/>
                </a:solidFill>
                <a:latin typeface="Arial" pitchFamily="34" charset="0"/>
                <a:cs typeface="Arial" pitchFamily="34" charset="0"/>
              </a:rPr>
              <a:t>process</a:t>
            </a:r>
            <a:endParaRPr lang="en-US" b="0" dirty="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Quantum efficiency</a:t>
            </a:r>
            <a:endParaRPr lang="en-US" sz="2800" dirty="0">
              <a:latin typeface="Arial" pitchFamily="34" charset="0"/>
              <a:cs typeface="Arial"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1143000" y="990600"/>
            <a:ext cx="7310914" cy="4979194"/>
          </a:xfrm>
          <a:prstGeom prst="rect">
            <a:avLst/>
          </a:prstGeom>
          <a:noFill/>
          <a:ln w="9525">
            <a:noFill/>
            <a:miter lim="800000"/>
            <a:headEnd/>
            <a:tailEnd/>
          </a:ln>
        </p:spPr>
      </p:pic>
      <p:sp>
        <p:nvSpPr>
          <p:cNvPr id="7" name="TextBox 6"/>
          <p:cNvSpPr txBox="1"/>
          <p:nvPr/>
        </p:nvSpPr>
        <p:spPr>
          <a:xfrm>
            <a:off x="557137" y="6019800"/>
            <a:ext cx="8485015" cy="830997"/>
          </a:xfrm>
          <a:prstGeom prst="rect">
            <a:avLst/>
          </a:prstGeom>
          <a:ln>
            <a:solidFill>
              <a:srgbClr val="7030A0"/>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0" dirty="0" smtClean="0">
                <a:solidFill>
                  <a:srgbClr val="063DE8"/>
                </a:solidFill>
                <a:latin typeface="Calibri" pitchFamily="34" charset="0"/>
                <a:cs typeface="Calibri" pitchFamily="34" charset="0"/>
              </a:rPr>
              <a:t>Near IR – Silicon becoming transparent, E</a:t>
            </a:r>
            <a:r>
              <a:rPr lang="en-US" sz="2400" b="0" baseline="-25000" dirty="0" smtClean="0">
                <a:solidFill>
                  <a:srgbClr val="063DE8"/>
                </a:solidFill>
                <a:latin typeface="Calibri" pitchFamily="34" charset="0"/>
                <a:cs typeface="Calibri" pitchFamily="34" charset="0"/>
              </a:rPr>
              <a:t>ph</a:t>
            </a:r>
            <a:r>
              <a:rPr lang="en-US" sz="2400" b="0" dirty="0" smtClean="0">
                <a:solidFill>
                  <a:srgbClr val="063DE8"/>
                </a:solidFill>
                <a:latin typeface="Arial" pitchFamily="34" charset="0"/>
                <a:cs typeface="Arial" pitchFamily="34" charset="0"/>
                <a:sym typeface="Symbol"/>
              </a:rPr>
              <a:t> </a:t>
            </a:r>
            <a:r>
              <a:rPr lang="en-US" sz="2400" b="0" dirty="0" smtClean="0">
                <a:solidFill>
                  <a:srgbClr val="063DE8"/>
                </a:solidFill>
                <a:latin typeface="Calibri" pitchFamily="34" charset="0"/>
                <a:cs typeface="Calibri" pitchFamily="34" charset="0"/>
              </a:rPr>
              <a:t> Si </a:t>
            </a:r>
            <a:r>
              <a:rPr lang="en-US" sz="2400" b="0" dirty="0" err="1" smtClean="0">
                <a:solidFill>
                  <a:srgbClr val="063DE8"/>
                </a:solidFill>
                <a:latin typeface="Calibri" pitchFamily="34" charset="0"/>
                <a:cs typeface="Calibri" pitchFamily="34" charset="0"/>
              </a:rPr>
              <a:t>bandgap</a:t>
            </a:r>
            <a:r>
              <a:rPr lang="en-US" sz="2400" b="0" dirty="0" smtClean="0">
                <a:solidFill>
                  <a:srgbClr val="063DE8"/>
                </a:solidFill>
                <a:latin typeface="Calibri" pitchFamily="34" charset="0"/>
                <a:cs typeface="Calibri" pitchFamily="34" charset="0"/>
              </a:rPr>
              <a:t> (~ 1.1 </a:t>
            </a:r>
            <a:r>
              <a:rPr lang="en-US" sz="2400" b="0" dirty="0" err="1" smtClean="0">
                <a:solidFill>
                  <a:srgbClr val="063DE8"/>
                </a:solidFill>
                <a:latin typeface="Calibri" pitchFamily="34" charset="0"/>
                <a:cs typeface="Calibri" pitchFamily="34" charset="0"/>
              </a:rPr>
              <a:t>eV</a:t>
            </a:r>
            <a:r>
              <a:rPr lang="en-US" sz="2400" b="0" dirty="0" smtClean="0">
                <a:solidFill>
                  <a:srgbClr val="063DE8"/>
                </a:solidFill>
                <a:latin typeface="Calibri" pitchFamily="34" charset="0"/>
                <a:cs typeface="Calibri" pitchFamily="34" charset="0"/>
              </a:rPr>
              <a:t>)</a:t>
            </a:r>
          </a:p>
          <a:p>
            <a:r>
              <a:rPr lang="en-US" sz="2400" b="0" dirty="0" smtClean="0">
                <a:solidFill>
                  <a:srgbClr val="063DE8"/>
                </a:solidFill>
                <a:latin typeface="Calibri" pitchFamily="34" charset="0"/>
                <a:cs typeface="Calibri" pitchFamily="34" charset="0"/>
              </a:rPr>
              <a:t>Blue end – Strong absorption in dead layers (n</a:t>
            </a:r>
            <a:r>
              <a:rPr lang="en-US" sz="2400" b="0" baseline="30000" dirty="0" smtClean="0">
                <a:solidFill>
                  <a:srgbClr val="063DE8"/>
                </a:solidFill>
                <a:latin typeface="Calibri" pitchFamily="34" charset="0"/>
                <a:cs typeface="Calibri" pitchFamily="34" charset="0"/>
              </a:rPr>
              <a:t>+</a:t>
            </a:r>
            <a:r>
              <a:rPr lang="en-US" sz="2400" b="0" dirty="0" smtClean="0">
                <a:solidFill>
                  <a:srgbClr val="063DE8"/>
                </a:solidFill>
                <a:latin typeface="Calibri" pitchFamily="34" charset="0"/>
                <a:cs typeface="Calibri" pitchFamily="34" charset="0"/>
              </a:rPr>
              <a:t> of p-</a:t>
            </a:r>
            <a:r>
              <a:rPr lang="en-US" sz="2400" b="0" dirty="0" err="1" smtClean="0">
                <a:solidFill>
                  <a:srgbClr val="063DE8"/>
                </a:solidFill>
                <a:latin typeface="Calibri" pitchFamily="34" charset="0"/>
                <a:cs typeface="Calibri" pitchFamily="34" charset="0"/>
              </a:rPr>
              <a:t>i</a:t>
            </a:r>
            <a:r>
              <a:rPr lang="en-US" sz="2400" b="0" dirty="0" smtClean="0">
                <a:solidFill>
                  <a:srgbClr val="063DE8"/>
                </a:solidFill>
                <a:latin typeface="Calibri" pitchFamily="34" charset="0"/>
                <a:cs typeface="Calibri" pitchFamily="34" charset="0"/>
              </a:rPr>
              <a:t>-n structure)</a:t>
            </a:r>
            <a:endParaRPr lang="en-US" sz="2400" dirty="0"/>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Quantum efficiency</a:t>
            </a:r>
            <a:endParaRPr lang="en-US" sz="2800" dirty="0">
              <a:latin typeface="Arial" pitchFamily="34" charset="0"/>
              <a:cs typeface="Arial"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1143000" y="990600"/>
            <a:ext cx="7310914" cy="4979194"/>
          </a:xfrm>
          <a:prstGeom prst="rect">
            <a:avLst/>
          </a:prstGeom>
          <a:noFill/>
          <a:ln w="9525">
            <a:noFill/>
            <a:miter lim="800000"/>
            <a:headEnd/>
            <a:tailEnd/>
          </a:ln>
        </p:spPr>
      </p:pic>
      <p:sp>
        <p:nvSpPr>
          <p:cNvPr id="5" name="TextBox 4"/>
          <p:cNvSpPr txBox="1"/>
          <p:nvPr/>
        </p:nvSpPr>
        <p:spPr>
          <a:xfrm>
            <a:off x="1536175" y="6077115"/>
            <a:ext cx="6893407" cy="830997"/>
          </a:xfrm>
          <a:prstGeom prst="rect">
            <a:avLst/>
          </a:prstGeom>
          <a:ln>
            <a:solidFill>
              <a:srgbClr val="7030A0"/>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0" dirty="0" smtClean="0">
                <a:solidFill>
                  <a:srgbClr val="063DE8"/>
                </a:solidFill>
                <a:latin typeface="Calibri" pitchFamily="34" charset="0"/>
                <a:cs typeface="Calibri" pitchFamily="34" charset="0"/>
              </a:rPr>
              <a:t>When the absorption length is &gt; the CCD thickness, </a:t>
            </a:r>
          </a:p>
          <a:p>
            <a:pPr algn="ctr"/>
            <a:r>
              <a:rPr lang="en-US" sz="2400" b="0" dirty="0" smtClean="0">
                <a:solidFill>
                  <a:srgbClr val="063DE8"/>
                </a:solidFill>
                <a:latin typeface="Calibri" pitchFamily="34" charset="0"/>
                <a:cs typeface="Calibri" pitchFamily="34" charset="0"/>
              </a:rPr>
              <a:t>multiply reflected light results in “fringing”</a:t>
            </a:r>
            <a:endParaRPr lang="en-US" sz="2400" dirty="0"/>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800" dirty="0" smtClean="0">
                <a:latin typeface="Arial" pitchFamily="34" charset="0"/>
                <a:cs typeface="Arial" pitchFamily="34" charset="0"/>
              </a:rPr>
              <a:t>Fringing in thinned CCDs</a:t>
            </a:r>
            <a:endParaRPr lang="en-US" dirty="0">
              <a:latin typeface="Arial" pitchFamily="34" charset="0"/>
              <a:cs typeface="Arial" pitchFamily="34" charset="0"/>
            </a:endParaRPr>
          </a:p>
        </p:txBody>
      </p:sp>
      <p:sp>
        <p:nvSpPr>
          <p:cNvPr id="7" name="TextBox 6"/>
          <p:cNvSpPr txBox="1"/>
          <p:nvPr/>
        </p:nvSpPr>
        <p:spPr>
          <a:xfrm>
            <a:off x="750062" y="6206243"/>
            <a:ext cx="7468583" cy="830997"/>
          </a:xfrm>
          <a:prstGeom prst="rect">
            <a:avLst/>
          </a:prstGeom>
          <a:ln>
            <a:solidFill>
              <a:srgbClr val="7030A0"/>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0" dirty="0" smtClean="0">
                <a:solidFill>
                  <a:srgbClr val="063DE8"/>
                </a:solidFill>
                <a:latin typeface="Calibri" pitchFamily="34" charset="0"/>
                <a:cs typeface="Calibri" pitchFamily="34" charset="0"/>
              </a:rPr>
              <a:t>Fringing – Multiply reflected light in 10 – 20 µm thick CCDs</a:t>
            </a:r>
          </a:p>
          <a:p>
            <a:r>
              <a:rPr lang="en-US" sz="2400" b="0" dirty="0" smtClean="0">
                <a:solidFill>
                  <a:srgbClr val="063DE8"/>
                </a:solidFill>
                <a:latin typeface="Calibri" pitchFamily="34" charset="0"/>
                <a:cs typeface="Calibri" pitchFamily="34" charset="0"/>
              </a:rPr>
              <a:t>Uniform illumination (R. Stover / M. Wei Lick Observatory)</a:t>
            </a:r>
          </a:p>
        </p:txBody>
      </p:sp>
      <p:grpSp>
        <p:nvGrpSpPr>
          <p:cNvPr id="3" name="Group 12"/>
          <p:cNvGrpSpPr/>
          <p:nvPr/>
        </p:nvGrpSpPr>
        <p:grpSpPr>
          <a:xfrm>
            <a:off x="229125" y="1045232"/>
            <a:ext cx="6875775" cy="4495041"/>
            <a:chOff x="229125" y="1045232"/>
            <a:chExt cx="6875775" cy="4495041"/>
          </a:xfrm>
        </p:grpSpPr>
        <p:pic>
          <p:nvPicPr>
            <p:cNvPr id="8" name="Picture 9" descr="neon8000A"/>
            <p:cNvPicPr>
              <a:picLocks noChangeAspect="1" noChangeArrowheads="1"/>
            </p:cNvPicPr>
            <p:nvPr/>
          </p:nvPicPr>
          <p:blipFill>
            <a:blip r:embed="rId2" cstate="print"/>
            <a:srcRect l="22772" t="6061" r="22772" b="11363"/>
            <a:stretch>
              <a:fillRect/>
            </a:stretch>
          </p:blipFill>
          <p:spPr bwMode="auto">
            <a:xfrm>
              <a:off x="229125" y="1046060"/>
              <a:ext cx="2266950" cy="4494213"/>
            </a:xfrm>
            <a:prstGeom prst="rect">
              <a:avLst/>
            </a:prstGeom>
            <a:noFill/>
            <a:ln w="9525">
              <a:noFill/>
              <a:miter lim="800000"/>
              <a:headEnd/>
              <a:tailEnd/>
            </a:ln>
          </p:spPr>
        </p:pic>
        <p:pic>
          <p:nvPicPr>
            <p:cNvPr id="9" name="Picture 10" descr="neon9000A"/>
            <p:cNvPicPr>
              <a:picLocks noChangeAspect="1" noChangeArrowheads="1"/>
            </p:cNvPicPr>
            <p:nvPr/>
          </p:nvPicPr>
          <p:blipFill>
            <a:blip r:embed="rId3" cstate="print"/>
            <a:srcRect l="22772" t="6061" r="22772" b="11363"/>
            <a:stretch>
              <a:fillRect/>
            </a:stretch>
          </p:blipFill>
          <p:spPr bwMode="auto">
            <a:xfrm>
              <a:off x="2496300" y="1046060"/>
              <a:ext cx="2266950" cy="4494213"/>
            </a:xfrm>
            <a:prstGeom prst="rect">
              <a:avLst/>
            </a:prstGeom>
            <a:noFill/>
            <a:ln w="9525">
              <a:noFill/>
              <a:miter lim="800000"/>
              <a:headEnd/>
              <a:tailEnd/>
            </a:ln>
          </p:spPr>
        </p:pic>
        <p:pic>
          <p:nvPicPr>
            <p:cNvPr id="10" name="Picture 11" descr="neon10000A"/>
            <p:cNvPicPr>
              <a:picLocks noChangeAspect="1" noChangeArrowheads="1"/>
            </p:cNvPicPr>
            <p:nvPr/>
          </p:nvPicPr>
          <p:blipFill>
            <a:blip r:embed="rId4" cstate="print"/>
            <a:srcRect l="22772" t="6061" r="22772" b="11363"/>
            <a:stretch>
              <a:fillRect/>
            </a:stretch>
          </p:blipFill>
          <p:spPr bwMode="auto">
            <a:xfrm>
              <a:off x="4837950" y="1045232"/>
              <a:ext cx="2266950" cy="4494213"/>
            </a:xfrm>
            <a:prstGeom prst="rect">
              <a:avLst/>
            </a:prstGeom>
            <a:noFill/>
            <a:ln w="9525">
              <a:noFill/>
              <a:miter lim="800000"/>
              <a:headEnd/>
              <a:tailEnd/>
            </a:ln>
          </p:spPr>
        </p:pic>
      </p:grpSp>
      <p:sp>
        <p:nvSpPr>
          <p:cNvPr id="11" name="Text Box 12"/>
          <p:cNvSpPr txBox="1">
            <a:spLocks noChangeArrowheads="1"/>
          </p:cNvSpPr>
          <p:nvPr/>
        </p:nvSpPr>
        <p:spPr bwMode="auto">
          <a:xfrm>
            <a:off x="268810" y="5616255"/>
            <a:ext cx="8103455" cy="461665"/>
          </a:xfrm>
          <a:prstGeom prst="rect">
            <a:avLst/>
          </a:prstGeom>
          <a:noFill/>
          <a:ln w="9525">
            <a:noFill/>
            <a:miter lim="800000"/>
            <a:headEnd/>
            <a:tailEnd/>
          </a:ln>
        </p:spPr>
        <p:txBody>
          <a:bodyPr wrap="square">
            <a:spAutoFit/>
          </a:bodyPr>
          <a:lstStyle/>
          <a:p>
            <a:pPr eaLnBrk="1" hangingPunct="1">
              <a:buFont typeface="Symbol" pitchFamily="18" charset="2"/>
              <a:buNone/>
            </a:pPr>
            <a:r>
              <a:rPr lang="en-US" sz="2400" b="0" dirty="0" smtClean="0">
                <a:solidFill>
                  <a:srgbClr val="FF0000"/>
                </a:solidFill>
                <a:latin typeface="Symbol" pitchFamily="18" charset="2"/>
              </a:rPr>
              <a:t>l</a:t>
            </a:r>
            <a:r>
              <a:rPr lang="en-US" sz="2400" b="0" dirty="0" smtClean="0">
                <a:solidFill>
                  <a:srgbClr val="FF0000"/>
                </a:solidFill>
              </a:rPr>
              <a:t> </a:t>
            </a:r>
            <a:r>
              <a:rPr lang="en-US" sz="2400" b="0" dirty="0">
                <a:solidFill>
                  <a:srgbClr val="FF0000"/>
                </a:solidFill>
              </a:rPr>
              <a:t>= </a:t>
            </a:r>
            <a:r>
              <a:rPr lang="en-US" sz="2400" b="0" dirty="0" smtClean="0">
                <a:solidFill>
                  <a:srgbClr val="FF0000"/>
                </a:solidFill>
              </a:rPr>
              <a:t>8000A                     9000A                 10,000A</a:t>
            </a:r>
            <a:endParaRPr lang="en-US" sz="2400" b="0" dirty="0">
              <a:solidFill>
                <a:srgbClr val="FF0000"/>
              </a:solidFill>
            </a:endParaRPr>
          </a:p>
        </p:txBody>
      </p:sp>
      <p:sp>
        <p:nvSpPr>
          <p:cNvPr id="12" name="TextBox 11"/>
          <p:cNvSpPr txBox="1"/>
          <p:nvPr/>
        </p:nvSpPr>
        <p:spPr>
          <a:xfrm>
            <a:off x="6996158" y="1732251"/>
            <a:ext cx="2534705" cy="2616101"/>
          </a:xfrm>
          <a:prstGeom prst="rect">
            <a:avLst/>
          </a:prstGeom>
          <a:noFill/>
        </p:spPr>
        <p:txBody>
          <a:bodyPr wrap="square" rtlCol="0">
            <a:spAutoFit/>
          </a:bodyPr>
          <a:lstStyle/>
          <a:p>
            <a:r>
              <a:rPr lang="en-US" sz="2400" b="0" dirty="0" smtClean="0">
                <a:solidFill>
                  <a:srgbClr val="063DE8"/>
                </a:solidFill>
                <a:latin typeface="Arial" pitchFamily="34" charset="0"/>
                <a:cs typeface="Arial" pitchFamily="34" charset="0"/>
              </a:rPr>
              <a:t>~</a:t>
            </a:r>
            <a:r>
              <a:rPr lang="en-US" sz="2400" dirty="0" smtClean="0">
                <a:solidFill>
                  <a:srgbClr val="063DE8"/>
                </a:solidFill>
                <a:latin typeface="Arial" pitchFamily="34" charset="0"/>
                <a:cs typeface="Arial" pitchFamily="34" charset="0"/>
              </a:rPr>
              <a:t> </a:t>
            </a:r>
            <a:r>
              <a:rPr lang="en-US" sz="2400" dirty="0" smtClean="0">
                <a:solidFill>
                  <a:srgbClr val="063DE8"/>
                </a:solidFill>
                <a:latin typeface="Arial" pitchFamily="34" charset="0"/>
                <a:cs typeface="Arial" pitchFamily="34" charset="0"/>
                <a:sym typeface="Symbol"/>
              </a:rPr>
              <a:t></a:t>
            </a:r>
            <a:r>
              <a:rPr lang="en-US" sz="2400" b="0" dirty="0" smtClean="0">
                <a:solidFill>
                  <a:srgbClr val="063DE8"/>
                </a:solidFill>
                <a:latin typeface="Arial" pitchFamily="34" charset="0"/>
                <a:cs typeface="Arial" pitchFamily="34" charset="0"/>
              </a:rPr>
              <a:t> 40%</a:t>
            </a:r>
          </a:p>
          <a:p>
            <a:r>
              <a:rPr lang="en-US" sz="2000" b="0" dirty="0" smtClean="0">
                <a:solidFill>
                  <a:srgbClr val="063DE8"/>
                </a:solidFill>
                <a:latin typeface="Arial" pitchFamily="34" charset="0"/>
                <a:cs typeface="Arial" pitchFamily="34" charset="0"/>
              </a:rPr>
              <a:t>(Laboratory)</a:t>
            </a:r>
          </a:p>
          <a:p>
            <a:endParaRPr lang="en-US" sz="2000" b="0" dirty="0" smtClean="0">
              <a:solidFill>
                <a:srgbClr val="063DE8"/>
              </a:solidFill>
              <a:latin typeface="Arial" pitchFamily="34" charset="0"/>
              <a:cs typeface="Arial" pitchFamily="34" charset="0"/>
            </a:endParaRPr>
          </a:p>
          <a:p>
            <a:endParaRPr lang="en-US" sz="2000" b="0" dirty="0" smtClean="0">
              <a:solidFill>
                <a:srgbClr val="063DE8"/>
              </a:solidFill>
              <a:latin typeface="Arial" pitchFamily="34" charset="0"/>
              <a:cs typeface="Arial" pitchFamily="34" charset="0"/>
            </a:endParaRPr>
          </a:p>
          <a:p>
            <a:endParaRPr lang="en-US" sz="2000" b="0" dirty="0" smtClean="0">
              <a:solidFill>
                <a:srgbClr val="063DE8"/>
              </a:solidFill>
              <a:latin typeface="Arial" pitchFamily="34" charset="0"/>
              <a:cs typeface="Arial" pitchFamily="34" charset="0"/>
            </a:endParaRPr>
          </a:p>
          <a:p>
            <a:r>
              <a:rPr lang="en-US" sz="2000" b="0" dirty="0" smtClean="0">
                <a:solidFill>
                  <a:srgbClr val="063DE8"/>
                </a:solidFill>
                <a:latin typeface="Arial" pitchFamily="34" charset="0"/>
                <a:cs typeface="Arial" pitchFamily="34" charset="0"/>
              </a:rPr>
              <a:t>For </a:t>
            </a:r>
            <a:r>
              <a:rPr lang="en-US" sz="2000" b="0" dirty="0">
                <a:solidFill>
                  <a:srgbClr val="063DE8"/>
                </a:solidFill>
                <a:latin typeface="Arial" pitchFamily="34" charset="0"/>
                <a:cs typeface="Arial" pitchFamily="34" charset="0"/>
              </a:rPr>
              <a:t>250 </a:t>
            </a:r>
            <a:r>
              <a:rPr lang="en-US" sz="2000" b="0" dirty="0">
                <a:solidFill>
                  <a:srgbClr val="063DE8"/>
                </a:solidFill>
                <a:latin typeface="Arial" pitchFamily="34" charset="0"/>
                <a:cs typeface="Arial" pitchFamily="34" charset="0"/>
                <a:sym typeface="Symbol"/>
              </a:rPr>
              <a:t></a:t>
            </a:r>
            <a:r>
              <a:rPr lang="en-US" sz="2000" b="0" dirty="0">
                <a:solidFill>
                  <a:srgbClr val="063DE8"/>
                </a:solidFill>
                <a:latin typeface="Arial" pitchFamily="34" charset="0"/>
                <a:cs typeface="Arial" pitchFamily="34" charset="0"/>
              </a:rPr>
              <a:t>m </a:t>
            </a:r>
            <a:r>
              <a:rPr lang="en-US" sz="2000" b="0" dirty="0" smtClean="0">
                <a:solidFill>
                  <a:srgbClr val="063DE8"/>
                </a:solidFill>
                <a:latin typeface="Arial" pitchFamily="34" charset="0"/>
                <a:cs typeface="Arial" pitchFamily="34" charset="0"/>
              </a:rPr>
              <a:t>thick </a:t>
            </a:r>
            <a:r>
              <a:rPr lang="en-US" sz="2000" b="0" dirty="0" err="1" smtClean="0">
                <a:solidFill>
                  <a:srgbClr val="063DE8"/>
                </a:solidFill>
                <a:latin typeface="Arial" pitchFamily="34" charset="0"/>
                <a:cs typeface="Arial" pitchFamily="34" charset="0"/>
              </a:rPr>
              <a:t>DECam</a:t>
            </a:r>
            <a:r>
              <a:rPr lang="en-US" sz="2000" b="0" dirty="0" smtClean="0">
                <a:solidFill>
                  <a:srgbClr val="063DE8"/>
                </a:solidFill>
                <a:latin typeface="Arial" pitchFamily="34" charset="0"/>
                <a:cs typeface="Arial" pitchFamily="34" charset="0"/>
              </a:rPr>
              <a:t> CCDs, the fringing is negligible</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CCD performance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3600" b="0" dirty="0" smtClean="0">
                <a:solidFill>
                  <a:srgbClr val="063DE8"/>
                </a:solidFill>
                <a:latin typeface="Arial" pitchFamily="34" charset="0"/>
                <a:cs typeface="Arial" pitchFamily="34" charset="0"/>
              </a:rPr>
              <a:t>Key CCD performance parameters</a:t>
            </a:r>
          </a:p>
          <a:p>
            <a:endParaRPr lang="en-US" sz="3600" b="0" dirty="0" smtClean="0">
              <a:solidFill>
                <a:srgbClr val="063DE8"/>
              </a:solidFill>
              <a:latin typeface="Arial" pitchFamily="34" charset="0"/>
              <a:cs typeface="Arial" pitchFamily="34" charset="0"/>
            </a:endParaRPr>
          </a:p>
          <a:p>
            <a:pPr lvl="2"/>
            <a:r>
              <a:rPr lang="en-US" sz="3200" b="0" dirty="0" smtClean="0">
                <a:solidFill>
                  <a:schemeClr val="bg1">
                    <a:lumMod val="85000"/>
                  </a:schemeClr>
                </a:solidFill>
                <a:latin typeface="Arial" pitchFamily="34" charset="0"/>
                <a:cs typeface="Arial" pitchFamily="34" charset="0"/>
              </a:rPr>
              <a:t>Quantum efficiency</a:t>
            </a:r>
          </a:p>
          <a:p>
            <a:pPr lvl="1"/>
            <a:endParaRPr lang="en-US" sz="3200" b="0" dirty="0" smtClean="0">
              <a:solidFill>
                <a:srgbClr val="063DE8"/>
              </a:solidFill>
              <a:latin typeface="Arial" pitchFamily="34" charset="0"/>
              <a:cs typeface="Arial" pitchFamily="34" charset="0"/>
            </a:endParaRPr>
          </a:p>
          <a:p>
            <a:pPr lvl="2"/>
            <a:r>
              <a:rPr lang="en-US" sz="3200" b="0" dirty="0" smtClean="0">
                <a:solidFill>
                  <a:srgbClr val="063DE8"/>
                </a:solidFill>
                <a:latin typeface="Arial" pitchFamily="34" charset="0"/>
                <a:cs typeface="Arial" pitchFamily="34" charset="0"/>
              </a:rPr>
              <a:t>Dark current</a:t>
            </a:r>
          </a:p>
          <a:p>
            <a:pPr lvl="1"/>
            <a:endParaRPr lang="en-US" sz="3200" b="0" dirty="0" smtClean="0">
              <a:solidFill>
                <a:srgbClr val="063DE8"/>
              </a:solidFill>
              <a:latin typeface="Arial" pitchFamily="34" charset="0"/>
              <a:cs typeface="Arial" pitchFamily="34" charset="0"/>
            </a:endParaRPr>
          </a:p>
          <a:p>
            <a:pPr lvl="2"/>
            <a:r>
              <a:rPr lang="en-US" sz="3200" b="0" dirty="0" smtClean="0">
                <a:solidFill>
                  <a:schemeClr val="bg1">
                    <a:lumMod val="85000"/>
                  </a:schemeClr>
                </a:solidFill>
                <a:latin typeface="Arial" pitchFamily="34" charset="0"/>
                <a:cs typeface="Arial" pitchFamily="34" charset="0"/>
              </a:rPr>
              <a:t>Noise</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Dark Current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934972" cy="5987985"/>
          </a:xfrm>
        </p:spPr>
        <p:txBody>
          <a:bodyPr/>
          <a:lstStyle/>
          <a:p>
            <a:r>
              <a:rPr lang="en-US" sz="2800" b="0" dirty="0" smtClean="0">
                <a:solidFill>
                  <a:srgbClr val="063DE8"/>
                </a:solidFill>
                <a:latin typeface="Arial" pitchFamily="34" charset="0"/>
                <a:cs typeface="Arial" pitchFamily="34" charset="0"/>
              </a:rPr>
              <a:t>Dark current from the substrate is determined by extremely low levels of unwanted impurities that have energy states near the center of the </a:t>
            </a:r>
            <a:r>
              <a:rPr lang="en-US" sz="2800" b="0" dirty="0" err="1" smtClean="0">
                <a:solidFill>
                  <a:srgbClr val="063DE8"/>
                </a:solidFill>
                <a:latin typeface="Arial" pitchFamily="34" charset="0"/>
                <a:cs typeface="Arial" pitchFamily="34" charset="0"/>
              </a:rPr>
              <a:t>bandgap</a:t>
            </a:r>
            <a:r>
              <a:rPr lang="en-US" sz="2800" b="0" dirty="0" smtClean="0">
                <a:solidFill>
                  <a:srgbClr val="063DE8"/>
                </a:solidFill>
                <a:latin typeface="Arial" pitchFamily="34" charset="0"/>
                <a:cs typeface="Arial" pitchFamily="34" charset="0"/>
              </a:rPr>
              <a:t> </a:t>
            </a:r>
          </a:p>
          <a:p>
            <a:endParaRPr lang="en-US" sz="2800" b="0" dirty="0" smtClean="0">
              <a:solidFill>
                <a:srgbClr val="063DE8"/>
              </a:solidFill>
              <a:latin typeface="Arial" pitchFamily="34" charset="0"/>
              <a:cs typeface="Arial" pitchFamily="34" charset="0"/>
            </a:endParaRPr>
          </a:p>
          <a:p>
            <a:endParaRPr lang="en-US" sz="2800" b="0" dirty="0" smtClean="0">
              <a:solidFill>
                <a:srgbClr val="063DE8"/>
              </a:solidFill>
              <a:latin typeface="Arial" pitchFamily="34" charset="0"/>
              <a:cs typeface="Arial" pitchFamily="34" charset="0"/>
            </a:endParaRPr>
          </a:p>
          <a:p>
            <a:endParaRPr lang="en-US" sz="2800" b="0" dirty="0" smtClean="0">
              <a:solidFill>
                <a:srgbClr val="063DE8"/>
              </a:solidFill>
              <a:latin typeface="Arial" pitchFamily="34" charset="0"/>
              <a:cs typeface="Arial" pitchFamily="34" charset="0"/>
            </a:endParaRPr>
          </a:p>
          <a:p>
            <a:endParaRPr lang="en-US" sz="2800" b="0" dirty="0" smtClean="0">
              <a:solidFill>
                <a:srgbClr val="063DE8"/>
              </a:solidFill>
              <a:latin typeface="Arial" pitchFamily="34" charset="0"/>
              <a:cs typeface="Arial" pitchFamily="34" charset="0"/>
            </a:endParaRPr>
          </a:p>
          <a:p>
            <a:endParaRPr lang="en-US" sz="2800" b="0" dirty="0" smtClean="0">
              <a:solidFill>
                <a:srgbClr val="063DE8"/>
              </a:solidFill>
              <a:latin typeface="Arial" pitchFamily="34" charset="0"/>
              <a:cs typeface="Arial" pitchFamily="34" charset="0"/>
            </a:endParaRPr>
          </a:p>
          <a:p>
            <a:endParaRPr lang="en-US" sz="2800" b="0" dirty="0" smtClean="0">
              <a:solidFill>
                <a:srgbClr val="063DE8"/>
              </a:solidFill>
              <a:latin typeface="Arial" pitchFamily="34" charset="0"/>
              <a:cs typeface="Arial" pitchFamily="34" charset="0"/>
            </a:endParaRPr>
          </a:p>
          <a:p>
            <a:r>
              <a:rPr lang="en-US" sz="2800" b="0" dirty="0" smtClean="0">
                <a:solidFill>
                  <a:srgbClr val="063DE8"/>
                </a:solidFill>
                <a:latin typeface="Arial" pitchFamily="34" charset="0"/>
                <a:cs typeface="Arial" pitchFamily="34" charset="0"/>
              </a:rPr>
              <a:t>10</a:t>
            </a:r>
            <a:r>
              <a:rPr lang="en-US" sz="2800" b="0" baseline="30000" dirty="0" smtClean="0">
                <a:solidFill>
                  <a:srgbClr val="063DE8"/>
                </a:solidFill>
                <a:latin typeface="Arial" pitchFamily="34" charset="0"/>
                <a:cs typeface="Arial" pitchFamily="34" charset="0"/>
              </a:rPr>
              <a:t>-5</a:t>
            </a:r>
            <a:r>
              <a:rPr lang="en-US" sz="2800" b="0" dirty="0" smtClean="0">
                <a:solidFill>
                  <a:srgbClr val="063DE8"/>
                </a:solidFill>
                <a:latin typeface="Arial" pitchFamily="34" charset="0"/>
                <a:cs typeface="Arial" pitchFamily="34" charset="0"/>
              </a:rPr>
              <a:t> of a monolayer is too much contamination</a:t>
            </a:r>
            <a:r>
              <a:rPr lang="en-US" sz="2800" b="0" dirty="0" smtClean="0">
                <a:solidFill>
                  <a:srgbClr val="063DE8"/>
                </a:solidFill>
                <a:latin typeface="Arial" pitchFamily="34" charset="0"/>
                <a:cs typeface="Arial" pitchFamily="34" charset="0"/>
              </a:rPr>
              <a:t>!</a:t>
            </a:r>
          </a:p>
          <a:p>
            <a:r>
              <a:rPr lang="en-US" sz="2800" b="0" dirty="0" smtClean="0">
                <a:solidFill>
                  <a:srgbClr val="063DE8"/>
                </a:solidFill>
                <a:latin typeface="Arial" pitchFamily="34" charset="0"/>
                <a:cs typeface="Arial" pitchFamily="34" charset="0"/>
              </a:rPr>
              <a:t>Special fabrication steps to maintain low dark current</a:t>
            </a:r>
            <a:endParaRPr lang="en-US" sz="2800" b="0" dirty="0" smtClean="0">
              <a:solidFill>
                <a:srgbClr val="063DE8"/>
              </a:solidFill>
              <a:latin typeface="Arial" pitchFamily="34" charset="0"/>
              <a:cs typeface="Arial" pitchFamily="34" charset="0"/>
            </a:endParaRPr>
          </a:p>
          <a:p>
            <a:endParaRPr lang="en-US" sz="3600" b="0" dirty="0" smtClean="0">
              <a:solidFill>
                <a:srgbClr val="063DE8"/>
              </a:solidFill>
              <a:latin typeface="Arial" pitchFamily="34" charset="0"/>
              <a:cs typeface="Arial" pitchFamily="34" charset="0"/>
            </a:endParaRPr>
          </a:p>
          <a:p>
            <a:pPr lvl="2"/>
            <a:endParaRPr lang="en-US" sz="3200" b="0" dirty="0" smtClean="0">
              <a:solidFill>
                <a:schemeClr val="bg1">
                  <a:lumMod val="85000"/>
                </a:schemeClr>
              </a:solidFill>
              <a:latin typeface="Arial" pitchFamily="34" charset="0"/>
              <a:cs typeface="Arial" pitchFamily="34" charset="0"/>
            </a:endParaRPr>
          </a:p>
          <a:p>
            <a:pPr lvl="2"/>
            <a:endParaRPr lang="en-US" sz="2800" b="0" dirty="0" smtClean="0">
              <a:solidFill>
                <a:srgbClr val="063DE8"/>
              </a:solidFill>
            </a:endParaRPr>
          </a:p>
        </p:txBody>
      </p:sp>
      <p:pic>
        <p:nvPicPr>
          <p:cNvPr id="6" name="Picture 5" descr="energy_levels.png"/>
          <p:cNvPicPr>
            <a:picLocks noChangeAspect="1"/>
          </p:cNvPicPr>
          <p:nvPr/>
        </p:nvPicPr>
        <p:blipFill>
          <a:blip r:embed="rId2"/>
          <a:stretch>
            <a:fillRect/>
          </a:stretch>
        </p:blipFill>
        <p:spPr>
          <a:xfrm>
            <a:off x="466702" y="2774186"/>
            <a:ext cx="8667796" cy="2755164"/>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Dark Current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2800" b="0" dirty="0" smtClean="0">
                <a:solidFill>
                  <a:srgbClr val="063DE8"/>
                </a:solidFill>
                <a:latin typeface="Arial" pitchFamily="34" charset="0"/>
                <a:cs typeface="Arial" pitchFamily="34" charset="0"/>
              </a:rPr>
              <a:t>Dark current measurements on a fully depleted LBNL CCD / line is the Shockley-Read-Hall model</a:t>
            </a:r>
            <a:endParaRPr lang="en-US" sz="3600" b="0" dirty="0" smtClean="0">
              <a:solidFill>
                <a:srgbClr val="063DE8"/>
              </a:solidFill>
              <a:latin typeface="Arial" pitchFamily="34" charset="0"/>
              <a:cs typeface="Arial" pitchFamily="34" charset="0"/>
            </a:endParaRPr>
          </a:p>
          <a:p>
            <a:pPr lvl="2"/>
            <a:endParaRPr lang="en-US" sz="3200" b="0" dirty="0" smtClean="0">
              <a:solidFill>
                <a:schemeClr val="bg1">
                  <a:lumMod val="85000"/>
                </a:schemeClr>
              </a:solidFill>
              <a:latin typeface="Arial" pitchFamily="34" charset="0"/>
              <a:cs typeface="Arial" pitchFamily="34" charset="0"/>
            </a:endParaRPr>
          </a:p>
          <a:p>
            <a:pPr lvl="2"/>
            <a:endParaRPr lang="en-US" sz="2800" b="0" dirty="0" smtClean="0">
              <a:solidFill>
                <a:srgbClr val="063DE8"/>
              </a:solidFill>
            </a:endParaRPr>
          </a:p>
        </p:txBody>
      </p:sp>
      <p:pic>
        <p:nvPicPr>
          <p:cNvPr id="8" name="Picture 7" descr="dark_current.png"/>
          <p:cNvPicPr>
            <a:picLocks noChangeAspect="1"/>
          </p:cNvPicPr>
          <p:nvPr/>
        </p:nvPicPr>
        <p:blipFill>
          <a:blip r:embed="rId2"/>
          <a:stretch>
            <a:fillRect/>
          </a:stretch>
        </p:blipFill>
        <p:spPr>
          <a:xfrm>
            <a:off x="1399313" y="2206933"/>
            <a:ext cx="6802574" cy="4730105"/>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Dark Current</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98180" y="1165609"/>
            <a:ext cx="9503020" cy="5997191"/>
          </a:xfrm>
        </p:spPr>
        <p:txBody>
          <a:bodyPr/>
          <a:lstStyle/>
          <a:p>
            <a:r>
              <a:rPr lang="en-US" sz="2800" b="0" dirty="0" smtClean="0">
                <a:solidFill>
                  <a:srgbClr val="063DE8"/>
                </a:solidFill>
                <a:latin typeface="Arial" pitchFamily="34" charset="0"/>
                <a:cs typeface="Arial" pitchFamily="34" charset="0"/>
              </a:rPr>
              <a:t>Leveling off at low temperatures is likely due to 300K blackbody radiation</a:t>
            </a:r>
          </a:p>
          <a:p>
            <a:pPr lvl="1"/>
            <a:r>
              <a:rPr lang="en-US" sz="2800" b="0" dirty="0" err="1" smtClean="0">
                <a:solidFill>
                  <a:srgbClr val="063DE8"/>
                </a:solidFill>
                <a:latin typeface="Arial" pitchFamily="34" charset="0"/>
                <a:cs typeface="Arial" pitchFamily="34" charset="0"/>
              </a:rPr>
              <a:t>FermiLab</a:t>
            </a:r>
            <a:r>
              <a:rPr lang="en-US" sz="2800" b="0" dirty="0" smtClean="0">
                <a:solidFill>
                  <a:srgbClr val="063DE8"/>
                </a:solidFill>
                <a:latin typeface="Arial" pitchFamily="34" charset="0"/>
                <a:cs typeface="Arial" pitchFamily="34" charset="0"/>
              </a:rPr>
              <a:t> </a:t>
            </a:r>
            <a:r>
              <a:rPr lang="en-US" sz="2800" b="0" dirty="0" smtClean="0">
                <a:solidFill>
                  <a:srgbClr val="063DE8"/>
                </a:solidFill>
                <a:latin typeface="Arial" pitchFamily="34" charset="0"/>
                <a:cs typeface="Arial" pitchFamily="34" charset="0"/>
              </a:rPr>
              <a:t>innovation</a:t>
            </a:r>
            <a:r>
              <a:rPr lang="en-US" sz="2800" b="0" baseline="30000" dirty="0" smtClean="0">
                <a:solidFill>
                  <a:srgbClr val="063DE8"/>
                </a:solidFill>
                <a:latin typeface="Arial" pitchFamily="34" charset="0"/>
                <a:cs typeface="Arial" pitchFamily="34" charset="0"/>
              </a:rPr>
              <a:t>1</a:t>
            </a:r>
            <a:r>
              <a:rPr lang="en-US" sz="2800" b="0" dirty="0" smtClean="0">
                <a:solidFill>
                  <a:srgbClr val="063DE8"/>
                </a:solidFill>
                <a:latin typeface="Arial" pitchFamily="34" charset="0"/>
                <a:cs typeface="Arial" pitchFamily="34" charset="0"/>
              </a:rPr>
              <a:t>:  Direct dark matter detection with CCDs / </a:t>
            </a:r>
            <a:r>
              <a:rPr lang="en-US" sz="2800" b="0" dirty="0" smtClean="0">
                <a:solidFill>
                  <a:srgbClr val="063DE8"/>
                </a:solidFill>
                <a:latin typeface="Arial" pitchFamily="34" charset="0"/>
                <a:cs typeface="Arial" pitchFamily="34" charset="0"/>
              </a:rPr>
              <a:t>~ 0.001 </a:t>
            </a:r>
            <a:r>
              <a:rPr lang="en-US" sz="2800" b="0" dirty="0">
                <a:solidFill>
                  <a:srgbClr val="063DE8"/>
                </a:solidFill>
                <a:latin typeface="Arial" pitchFamily="34" charset="0"/>
                <a:cs typeface="Arial" pitchFamily="34" charset="0"/>
              </a:rPr>
              <a:t>e-/pixel-day at </a:t>
            </a:r>
            <a:r>
              <a:rPr lang="en-US" sz="2800" b="0" dirty="0" smtClean="0">
                <a:solidFill>
                  <a:srgbClr val="063DE8"/>
                </a:solidFill>
                <a:latin typeface="Arial" pitchFamily="34" charset="0"/>
                <a:cs typeface="Arial" pitchFamily="34" charset="0"/>
              </a:rPr>
              <a:t>120K with the CCDs </a:t>
            </a:r>
            <a:r>
              <a:rPr lang="en-US" sz="2800" b="0" dirty="0" smtClean="0">
                <a:solidFill>
                  <a:srgbClr val="063DE8"/>
                </a:solidFill>
                <a:latin typeface="Arial" pitchFamily="34" charset="0"/>
                <a:cs typeface="Arial" pitchFamily="34" charset="0"/>
              </a:rPr>
              <a:t>in a cold </a:t>
            </a:r>
            <a:r>
              <a:rPr lang="en-US" sz="2800" b="0" dirty="0" smtClean="0">
                <a:solidFill>
                  <a:srgbClr val="063DE8"/>
                </a:solidFill>
                <a:latin typeface="Arial" pitchFamily="34" charset="0"/>
                <a:cs typeface="Arial" pitchFamily="34" charset="0"/>
              </a:rPr>
              <a:t>enclosure</a:t>
            </a:r>
            <a:endParaRPr lang="en-US" sz="2800" b="0" dirty="0" smtClean="0">
              <a:solidFill>
                <a:srgbClr val="063DE8"/>
              </a:solidFill>
              <a:latin typeface="Arial" pitchFamily="34" charset="0"/>
              <a:cs typeface="Arial" pitchFamily="34" charset="0"/>
            </a:endParaRPr>
          </a:p>
          <a:p>
            <a:pPr lvl="2"/>
            <a:endParaRPr lang="en-US" sz="3200" b="0" dirty="0" smtClean="0">
              <a:solidFill>
                <a:schemeClr val="bg1">
                  <a:lumMod val="85000"/>
                </a:schemeClr>
              </a:solidFill>
              <a:latin typeface="Arial" pitchFamily="34" charset="0"/>
              <a:cs typeface="Arial" pitchFamily="34" charset="0"/>
            </a:endParaRPr>
          </a:p>
          <a:p>
            <a:pPr lvl="2"/>
            <a:endParaRPr lang="en-US" sz="2800" b="0" dirty="0" smtClean="0">
              <a:solidFill>
                <a:srgbClr val="063DE8"/>
              </a:solidFill>
            </a:endParaRPr>
          </a:p>
        </p:txBody>
      </p:sp>
      <p:pic>
        <p:nvPicPr>
          <p:cNvPr id="5" name="Picture 4" descr="P1010366.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34596" y="3733765"/>
            <a:ext cx="4286281" cy="2851515"/>
          </a:xfrm>
          <a:prstGeom prst="rect">
            <a:avLst/>
          </a:prstGeom>
        </p:spPr>
      </p:pic>
      <p:sp>
        <p:nvSpPr>
          <p:cNvPr id="6" name="TextBox 5"/>
          <p:cNvSpPr txBox="1"/>
          <p:nvPr/>
        </p:nvSpPr>
        <p:spPr>
          <a:xfrm>
            <a:off x="190919" y="5727561"/>
            <a:ext cx="2783134" cy="369332"/>
          </a:xfrm>
          <a:prstGeom prst="rect">
            <a:avLst/>
          </a:prstGeom>
          <a:noFill/>
        </p:spPr>
        <p:txBody>
          <a:bodyPr wrap="none" rtlCol="0">
            <a:spAutoFit/>
          </a:bodyPr>
          <a:lstStyle/>
          <a:p>
            <a:r>
              <a:rPr lang="en-US" sz="1800" b="0" baseline="30000" dirty="0" smtClean="0">
                <a:solidFill>
                  <a:srgbClr val="063DE8"/>
                </a:solidFill>
                <a:latin typeface="Arial" pitchFamily="34" charset="0"/>
                <a:cs typeface="Arial" pitchFamily="34" charset="0"/>
              </a:rPr>
              <a:t>1</a:t>
            </a:r>
            <a:r>
              <a:rPr lang="en-US" sz="1800" b="0" dirty="0" smtClean="0">
                <a:solidFill>
                  <a:srgbClr val="063DE8"/>
                </a:solidFill>
                <a:latin typeface="Arial" pitchFamily="34" charset="0"/>
                <a:cs typeface="Arial" pitchFamily="34" charset="0"/>
              </a:rPr>
              <a:t>Juan Estrada and others</a:t>
            </a:r>
            <a:endParaRPr lang="en-US" sz="1800" b="0" dirty="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ark_current_expanded.png"/>
          <p:cNvPicPr>
            <a:picLocks noChangeAspect="1"/>
          </p:cNvPicPr>
          <p:nvPr/>
        </p:nvPicPr>
        <p:blipFill>
          <a:blip r:embed="rId2"/>
          <a:srcRect l="1123" t="1547" r="1123" b="13919"/>
          <a:stretch>
            <a:fillRect/>
          </a:stretch>
        </p:blipFill>
        <p:spPr>
          <a:xfrm>
            <a:off x="670789" y="1104177"/>
            <a:ext cx="7958182" cy="4998407"/>
          </a:xfrm>
          <a:prstGeom prst="rect">
            <a:avLst/>
          </a:prstGeom>
        </p:spPr>
      </p:pic>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Dark Current</a:t>
            </a:r>
            <a:endParaRPr lang="en-US" sz="3200" dirty="0">
              <a:latin typeface="Arial" pitchFamily="34" charset="0"/>
              <a:cs typeface="Arial" pitchFamily="34" charset="0"/>
            </a:endParaRPr>
          </a:p>
        </p:txBody>
      </p:sp>
      <p:sp>
        <p:nvSpPr>
          <p:cNvPr id="10" name="TextBox 9"/>
          <p:cNvSpPr txBox="1"/>
          <p:nvPr/>
        </p:nvSpPr>
        <p:spPr>
          <a:xfrm>
            <a:off x="1828821" y="6179722"/>
            <a:ext cx="6497291" cy="707886"/>
          </a:xfrm>
          <a:prstGeom prst="rect">
            <a:avLst/>
          </a:prstGeom>
          <a:noFill/>
        </p:spPr>
        <p:txBody>
          <a:bodyPr wrap="none" rtlCol="0">
            <a:spAutoFit/>
          </a:bodyPr>
          <a:lstStyle/>
          <a:p>
            <a:r>
              <a:rPr lang="en-US" sz="2000" b="0" dirty="0" smtClean="0">
                <a:solidFill>
                  <a:srgbClr val="063DE8"/>
                </a:solidFill>
                <a:latin typeface="Arial" pitchFamily="34" charset="0"/>
                <a:cs typeface="Arial" pitchFamily="34" charset="0"/>
              </a:rPr>
              <a:t>DAMIC roughly here with their cooled Cu box enclosure</a:t>
            </a:r>
          </a:p>
          <a:p>
            <a:pPr algn="ctr"/>
            <a:r>
              <a:rPr lang="en-US" sz="2000" b="0" dirty="0" smtClean="0">
                <a:solidFill>
                  <a:srgbClr val="063DE8"/>
                </a:solidFill>
                <a:latin typeface="Arial" pitchFamily="34" charset="0"/>
                <a:cs typeface="Arial" pitchFamily="34" charset="0"/>
              </a:rPr>
              <a:t>0.001 e- / pixel-day at 120K (4 x 10</a:t>
            </a:r>
            <a:r>
              <a:rPr lang="en-US" sz="2000" b="0" baseline="30000" dirty="0" smtClean="0">
                <a:solidFill>
                  <a:srgbClr val="063DE8"/>
                </a:solidFill>
                <a:latin typeface="Arial" pitchFamily="34" charset="0"/>
                <a:cs typeface="Arial" pitchFamily="34" charset="0"/>
              </a:rPr>
              <a:t>-5</a:t>
            </a:r>
            <a:r>
              <a:rPr lang="en-US" sz="2000" b="0" dirty="0" smtClean="0">
                <a:solidFill>
                  <a:srgbClr val="063DE8"/>
                </a:solidFill>
                <a:latin typeface="Arial" pitchFamily="34" charset="0"/>
                <a:cs typeface="Arial" pitchFamily="34" charset="0"/>
              </a:rPr>
              <a:t> e- / pixel-hr)</a:t>
            </a:r>
            <a:endParaRPr lang="en-US" sz="2000" b="0" dirty="0">
              <a:solidFill>
                <a:srgbClr val="063DE8"/>
              </a:solidFill>
              <a:latin typeface="Arial" pitchFamily="34" charset="0"/>
              <a:cs typeface="Arial" pitchFamily="34" charset="0"/>
            </a:endParaRPr>
          </a:p>
        </p:txBody>
      </p:sp>
      <p:cxnSp>
        <p:nvCxnSpPr>
          <p:cNvPr id="19" name="Straight Arrow Connector 18"/>
          <p:cNvCxnSpPr/>
          <p:nvPr/>
        </p:nvCxnSpPr>
        <p:spPr bwMode="auto">
          <a:xfrm flipH="1" flipV="1">
            <a:off x="2632668" y="5275385"/>
            <a:ext cx="452176" cy="874206"/>
          </a:xfrm>
          <a:prstGeom prst="straightConnector1">
            <a:avLst/>
          </a:prstGeom>
          <a:solidFill>
            <a:schemeClr val="accent1"/>
          </a:solidFill>
          <a:ln w="19050" cap="flat" cmpd="sng" algn="ctr">
            <a:solidFill>
              <a:srgbClr val="063DE8"/>
            </a:solidFill>
            <a:prstDash val="solid"/>
            <a:round/>
            <a:headEnd type="none" w="med" len="med"/>
            <a:tailEnd type="arrow"/>
          </a:ln>
          <a:effectLst/>
        </p:spPr>
      </p:cxnSp>
    </p:spTree>
    <p:extLst>
      <p:ext uri="{BB962C8B-B14F-4D97-AF65-F5344CB8AC3E}">
        <p14:creationId xmlns:p14="http://schemas.microsoft.com/office/powerpoint/2010/main" val="391971350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209800" y="173037"/>
            <a:ext cx="6745288" cy="741363"/>
          </a:xfrm>
        </p:spPr>
        <p:txBody>
          <a:bodyPr/>
          <a:lstStyle/>
          <a:p>
            <a:r>
              <a:rPr lang="en-US" sz="2800" dirty="0" smtClean="0">
                <a:latin typeface="Arial" pitchFamily="34" charset="0"/>
                <a:cs typeface="Arial" pitchFamily="34" charset="0"/>
              </a:rPr>
              <a:t>30 minute dark at -140C / 80V V</a:t>
            </a:r>
            <a:r>
              <a:rPr lang="en-US" sz="2800" baseline="-25000" dirty="0" smtClean="0">
                <a:latin typeface="Arial" pitchFamily="34" charset="0"/>
                <a:cs typeface="Arial" pitchFamily="34" charset="0"/>
              </a:rPr>
              <a:t>SUB</a:t>
            </a:r>
            <a:endParaRPr lang="en-US" sz="2800" baseline="-25000" dirty="0">
              <a:latin typeface="Arial" pitchFamily="34" charset="0"/>
              <a:cs typeface="Arial" pitchFamily="34" charset="0"/>
            </a:endParaRPr>
          </a:p>
        </p:txBody>
      </p:sp>
      <p:grpSp>
        <p:nvGrpSpPr>
          <p:cNvPr id="2" name="Group 20"/>
          <p:cNvGrpSpPr/>
          <p:nvPr/>
        </p:nvGrpSpPr>
        <p:grpSpPr>
          <a:xfrm>
            <a:off x="6232904" y="3949003"/>
            <a:ext cx="3232637" cy="3165230"/>
            <a:chOff x="6041992" y="3949003"/>
            <a:chExt cx="3232637" cy="3165230"/>
          </a:xfrm>
        </p:grpSpPr>
        <p:sp>
          <p:nvSpPr>
            <p:cNvPr id="20" name="Rectangle 19"/>
            <p:cNvSpPr/>
            <p:nvPr/>
          </p:nvSpPr>
          <p:spPr bwMode="auto">
            <a:xfrm>
              <a:off x="6041992" y="3949003"/>
              <a:ext cx="3232637" cy="3165230"/>
            </a:xfrm>
            <a:prstGeom prst="rect">
              <a:avLst/>
            </a:prstGeom>
            <a:solidFill>
              <a:schemeClr val="accent1">
                <a:alpha val="5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pic>
          <p:nvPicPr>
            <p:cNvPr id="686083" name="Picture 3"/>
            <p:cNvPicPr>
              <a:picLocks noChangeAspect="1" noChangeArrowheads="1"/>
            </p:cNvPicPr>
            <p:nvPr/>
          </p:nvPicPr>
          <p:blipFill>
            <a:blip r:embed="rId2"/>
            <a:srcRect l="4812" t="4892" r="3609" b="2446"/>
            <a:stretch>
              <a:fillRect/>
            </a:stretch>
          </p:blipFill>
          <p:spPr bwMode="auto">
            <a:xfrm>
              <a:off x="6158971" y="4052913"/>
              <a:ext cx="2993176" cy="2979235"/>
            </a:xfrm>
            <a:prstGeom prst="rect">
              <a:avLst/>
            </a:prstGeom>
            <a:noFill/>
            <a:ln w="9525">
              <a:noFill/>
              <a:miter lim="800000"/>
              <a:headEnd/>
              <a:tailEnd/>
            </a:ln>
          </p:spPr>
        </p:pic>
      </p:grpSp>
      <p:grpSp>
        <p:nvGrpSpPr>
          <p:cNvPr id="3" name="Group 21"/>
          <p:cNvGrpSpPr/>
          <p:nvPr/>
        </p:nvGrpSpPr>
        <p:grpSpPr>
          <a:xfrm>
            <a:off x="100480" y="1209803"/>
            <a:ext cx="5580416" cy="5482408"/>
            <a:chOff x="0" y="1601675"/>
            <a:chExt cx="5580416" cy="5482408"/>
          </a:xfrm>
        </p:grpSpPr>
        <p:pic>
          <p:nvPicPr>
            <p:cNvPr id="686082" name="Picture 2"/>
            <p:cNvPicPr>
              <a:picLocks noChangeAspect="1" noChangeArrowheads="1"/>
            </p:cNvPicPr>
            <p:nvPr/>
          </p:nvPicPr>
          <p:blipFill>
            <a:blip r:embed="rId3"/>
            <a:srcRect l="3609" t="4892" r="3609" b="2446"/>
            <a:stretch>
              <a:fillRect/>
            </a:stretch>
          </p:blipFill>
          <p:spPr bwMode="auto">
            <a:xfrm>
              <a:off x="0" y="1601675"/>
              <a:ext cx="5580416" cy="5482408"/>
            </a:xfrm>
            <a:prstGeom prst="rect">
              <a:avLst/>
            </a:prstGeom>
            <a:noFill/>
            <a:ln w="9525">
              <a:noFill/>
              <a:miter lim="800000"/>
              <a:headEnd/>
              <a:tailEnd/>
            </a:ln>
          </p:spPr>
        </p:pic>
        <p:sp>
          <p:nvSpPr>
            <p:cNvPr id="17" name="Rectangle 16"/>
            <p:cNvSpPr/>
            <p:nvPr/>
          </p:nvSpPr>
          <p:spPr bwMode="auto">
            <a:xfrm>
              <a:off x="4753718" y="5796799"/>
              <a:ext cx="365760" cy="366713"/>
            </a:xfrm>
            <a:prstGeom prst="rect">
              <a:avLst/>
            </a:prstGeom>
            <a:solidFill>
              <a:schemeClr val="accent1">
                <a:alpha val="5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grpSp>
      <p:sp>
        <p:nvSpPr>
          <p:cNvPr id="25" name="Right Arrow 24"/>
          <p:cNvSpPr/>
          <p:nvPr/>
        </p:nvSpPr>
        <p:spPr bwMode="auto">
          <a:xfrm>
            <a:off x="5365819" y="5345723"/>
            <a:ext cx="823965" cy="472273"/>
          </a:xfrm>
          <a:prstGeom prst="rightArrow">
            <a:avLst/>
          </a:prstGeom>
          <a:solidFill>
            <a:srgbClr val="FF0000">
              <a:alpha val="4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sp>
        <p:nvSpPr>
          <p:cNvPr id="26" name="Content Placeholder 18"/>
          <p:cNvSpPr>
            <a:spLocks noGrp="1"/>
          </p:cNvSpPr>
          <p:nvPr>
            <p:ph idx="4294967295"/>
          </p:nvPr>
        </p:nvSpPr>
        <p:spPr>
          <a:xfrm>
            <a:off x="5635314" y="1067946"/>
            <a:ext cx="3729752" cy="5594112"/>
          </a:xfrm>
          <a:prstGeom prst="rect">
            <a:avLst/>
          </a:prstGeom>
        </p:spPr>
        <p:txBody>
          <a:bodyPr lIns="96661" tIns="48331" rIns="96661" bIns="48331"/>
          <a:lstStyle/>
          <a:p>
            <a:pPr>
              <a:lnSpc>
                <a:spcPts val="2114"/>
              </a:lnSpc>
            </a:pPr>
            <a:r>
              <a:rPr lang="en-US" b="0" dirty="0" smtClean="0">
                <a:solidFill>
                  <a:srgbClr val="063DE8"/>
                </a:solidFill>
                <a:latin typeface="Arial" pitchFamily="34" charset="0"/>
                <a:cs typeface="Arial" pitchFamily="34" charset="0"/>
              </a:rPr>
              <a:t>Tracks are cosmic ray </a:t>
            </a:r>
            <a:r>
              <a:rPr lang="en-US" b="0" dirty="0" err="1" smtClean="0">
                <a:solidFill>
                  <a:srgbClr val="063DE8"/>
                </a:solidFill>
                <a:latin typeface="Arial" pitchFamily="34" charset="0"/>
                <a:cs typeface="Arial" pitchFamily="34" charset="0"/>
              </a:rPr>
              <a:t>muons</a:t>
            </a:r>
            <a:r>
              <a:rPr lang="en-US" b="0" dirty="0" smtClean="0">
                <a:solidFill>
                  <a:srgbClr val="063DE8"/>
                </a:solidFill>
                <a:latin typeface="Arial" pitchFamily="34" charset="0"/>
                <a:cs typeface="Arial" pitchFamily="34" charset="0"/>
              </a:rPr>
              <a:t> and Compton electrons from U / </a:t>
            </a:r>
            <a:r>
              <a:rPr lang="en-US" b="0" dirty="0" err="1" smtClean="0">
                <a:solidFill>
                  <a:srgbClr val="063DE8"/>
                </a:solidFill>
                <a:latin typeface="Arial" pitchFamily="34" charset="0"/>
                <a:cs typeface="Arial" pitchFamily="34" charset="0"/>
              </a:rPr>
              <a:t>Th</a:t>
            </a:r>
            <a:r>
              <a:rPr lang="en-US" b="0" dirty="0" smtClean="0">
                <a:solidFill>
                  <a:srgbClr val="063DE8"/>
                </a:solidFill>
                <a:latin typeface="Arial" pitchFamily="34" charset="0"/>
                <a:cs typeface="Arial" pitchFamily="34" charset="0"/>
              </a:rPr>
              <a:t> in the background environment</a:t>
            </a:r>
          </a:p>
          <a:p>
            <a:pPr>
              <a:lnSpc>
                <a:spcPts val="2114"/>
              </a:lnSpc>
            </a:pPr>
            <a:r>
              <a:rPr lang="en-US" b="0" dirty="0" smtClean="0">
                <a:solidFill>
                  <a:srgbClr val="063DE8"/>
                </a:solidFill>
                <a:latin typeface="Arial" pitchFamily="34" charset="0"/>
                <a:cs typeface="Arial" pitchFamily="34" charset="0"/>
              </a:rPr>
              <a:t>Ability to achieve ultra-low dark current and low noise being exploited in direct dark matter detection (DAMIC and SENSEI)</a:t>
            </a:r>
          </a:p>
          <a:p>
            <a:pPr lvl="1">
              <a:lnSpc>
                <a:spcPts val="2114"/>
              </a:lnSpc>
            </a:pPr>
            <a:endParaRPr lang="en-US" sz="1300" dirty="0"/>
          </a:p>
        </p:txBody>
      </p:sp>
      <p:sp>
        <p:nvSpPr>
          <p:cNvPr id="27" name="TextBox 26"/>
          <p:cNvSpPr txBox="1"/>
          <p:nvPr/>
        </p:nvSpPr>
        <p:spPr>
          <a:xfrm>
            <a:off x="683275" y="6752495"/>
            <a:ext cx="3568606" cy="276999"/>
          </a:xfrm>
          <a:prstGeom prst="rect">
            <a:avLst/>
          </a:prstGeom>
          <a:noFill/>
        </p:spPr>
        <p:txBody>
          <a:bodyPr wrap="none" rtlCol="0">
            <a:spAutoFit/>
          </a:bodyPr>
          <a:lstStyle/>
          <a:p>
            <a:r>
              <a:rPr lang="en-US" sz="1200" b="0" dirty="0" smtClean="0">
                <a:latin typeface="Arial" pitchFamily="34" charset="0"/>
                <a:cs typeface="Arial" pitchFamily="34" charset="0"/>
              </a:rPr>
              <a:t>169186.22.4/M1-28/dark1800s_Vsub80V_03.fits-f</a:t>
            </a:r>
            <a:endParaRPr lang="en-US" sz="1200" b="0" dirty="0">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400" dirty="0" smtClean="0">
                <a:latin typeface="Arial" pitchFamily="34" charset="0"/>
                <a:cs typeface="Arial" pitchFamily="34" charset="0"/>
              </a:rPr>
              <a:t>Astronomical cameras with fully depleted CCDs</a:t>
            </a:r>
            <a:endParaRPr lang="en-US" sz="2400" dirty="0">
              <a:latin typeface="Arial" pitchFamily="34" charset="0"/>
              <a:cs typeface="Arial" pitchFamily="34" charset="0"/>
            </a:endParaRPr>
          </a:p>
        </p:txBody>
      </p:sp>
      <p:sp>
        <p:nvSpPr>
          <p:cNvPr id="7" name="TextBox 6"/>
          <p:cNvSpPr txBox="1"/>
          <p:nvPr/>
        </p:nvSpPr>
        <p:spPr>
          <a:xfrm>
            <a:off x="2192464" y="6423935"/>
            <a:ext cx="4642569" cy="830972"/>
          </a:xfrm>
          <a:prstGeom prst="rect">
            <a:avLst/>
          </a:prstGeom>
          <a:noFill/>
        </p:spPr>
        <p:txBody>
          <a:bodyPr wrap="none" lIns="91416" tIns="45708" rIns="91416" bIns="45708" rtlCol="0">
            <a:spAutoFit/>
          </a:bodyPr>
          <a:lstStyle/>
          <a:p>
            <a:pPr algn="ctr"/>
            <a:r>
              <a:rPr lang="en-US" b="0" dirty="0" err="1" smtClean="0">
                <a:solidFill>
                  <a:srgbClr val="063DE8"/>
                </a:solidFill>
                <a:latin typeface="Arial" pitchFamily="34" charset="0"/>
                <a:cs typeface="Arial" pitchFamily="34" charset="0"/>
              </a:rPr>
              <a:t>FermiLab</a:t>
            </a:r>
            <a:r>
              <a:rPr lang="en-US" b="0" dirty="0" smtClean="0">
                <a:solidFill>
                  <a:srgbClr val="063DE8"/>
                </a:solidFill>
                <a:latin typeface="Arial" pitchFamily="34" charset="0"/>
                <a:cs typeface="Arial" pitchFamily="34" charset="0"/>
              </a:rPr>
              <a:t> Dark Energy Survey Camera (</a:t>
            </a:r>
            <a:r>
              <a:rPr lang="en-US" b="0" dirty="0" err="1" smtClean="0">
                <a:solidFill>
                  <a:srgbClr val="063DE8"/>
                </a:solidFill>
                <a:latin typeface="Arial" pitchFamily="34" charset="0"/>
                <a:cs typeface="Arial" pitchFamily="34" charset="0"/>
              </a:rPr>
              <a:t>DECam</a:t>
            </a:r>
            <a:r>
              <a:rPr lang="en-US" b="0" dirty="0" smtClean="0">
                <a:solidFill>
                  <a:srgbClr val="063DE8"/>
                </a:solidFill>
                <a:latin typeface="Arial" pitchFamily="34" charset="0"/>
                <a:cs typeface="Arial" pitchFamily="34" charset="0"/>
              </a:rPr>
              <a:t>)</a:t>
            </a:r>
          </a:p>
          <a:p>
            <a:pPr algn="ctr"/>
            <a:r>
              <a:rPr lang="en-US" b="0" dirty="0" smtClean="0">
                <a:solidFill>
                  <a:srgbClr val="063DE8"/>
                </a:solidFill>
                <a:latin typeface="Arial" pitchFamily="34" charset="0"/>
                <a:cs typeface="Arial" pitchFamily="34" charset="0"/>
              </a:rPr>
              <a:t>62 2k x 4k, (15 µm)</a:t>
            </a:r>
            <a:r>
              <a:rPr lang="en-US" b="0" baseline="30000" dirty="0" smtClean="0">
                <a:solidFill>
                  <a:srgbClr val="063DE8"/>
                </a:solidFill>
                <a:latin typeface="Arial" pitchFamily="34" charset="0"/>
                <a:cs typeface="Arial" pitchFamily="34" charset="0"/>
              </a:rPr>
              <a:t>2</a:t>
            </a:r>
            <a:r>
              <a:rPr lang="en-US" b="0" dirty="0" smtClean="0">
                <a:solidFill>
                  <a:srgbClr val="063DE8"/>
                </a:solidFill>
                <a:latin typeface="Arial" pitchFamily="34" charset="0"/>
                <a:cs typeface="Arial" pitchFamily="34" charset="0"/>
              </a:rPr>
              <a:t>-pixel CCDs (520 </a:t>
            </a:r>
            <a:r>
              <a:rPr lang="en-US" b="0" dirty="0" err="1" smtClean="0">
                <a:solidFill>
                  <a:srgbClr val="063DE8"/>
                </a:solidFill>
                <a:latin typeface="Arial" pitchFamily="34" charset="0"/>
                <a:cs typeface="Arial" pitchFamily="34" charset="0"/>
              </a:rPr>
              <a:t>Mpixels</a:t>
            </a:r>
            <a:r>
              <a:rPr lang="en-US" b="0" dirty="0" smtClean="0">
                <a:solidFill>
                  <a:srgbClr val="063DE8"/>
                </a:solidFill>
                <a:latin typeface="Arial" pitchFamily="34" charset="0"/>
                <a:cs typeface="Arial" pitchFamily="34" charset="0"/>
              </a:rPr>
              <a:t>)</a:t>
            </a:r>
          </a:p>
          <a:p>
            <a:pPr algn="ctr"/>
            <a:r>
              <a:rPr lang="en-US" b="0" i="1" dirty="0" smtClean="0">
                <a:solidFill>
                  <a:srgbClr val="FF0000"/>
                </a:solidFill>
                <a:latin typeface="Arial" pitchFamily="34" charset="0"/>
                <a:cs typeface="Arial" pitchFamily="34" charset="0"/>
              </a:rPr>
              <a:t>CCDs from DALSA Semiconductor / LBNL</a:t>
            </a:r>
            <a:endParaRPr lang="en-US" b="0" dirty="0">
              <a:solidFill>
                <a:srgbClr val="FF0000"/>
              </a:solidFill>
              <a:latin typeface="Arial" pitchFamily="34" charset="0"/>
              <a:cs typeface="Arial" pitchFamily="34" charset="0"/>
            </a:endParaRPr>
          </a:p>
        </p:txBody>
      </p:sp>
      <p:grpSp>
        <p:nvGrpSpPr>
          <p:cNvPr id="3" name="Group 30"/>
          <p:cNvGrpSpPr/>
          <p:nvPr/>
        </p:nvGrpSpPr>
        <p:grpSpPr>
          <a:xfrm>
            <a:off x="271301" y="984737"/>
            <a:ext cx="8983227" cy="5436158"/>
            <a:chOff x="150725" y="944545"/>
            <a:chExt cx="8983227" cy="5436158"/>
          </a:xfrm>
        </p:grpSpPr>
        <p:sp>
          <p:nvSpPr>
            <p:cNvPr id="20" name="Rectangle 19"/>
            <p:cNvSpPr/>
            <p:nvPr/>
          </p:nvSpPr>
          <p:spPr bwMode="auto">
            <a:xfrm>
              <a:off x="150725" y="944545"/>
              <a:ext cx="8983227" cy="5436158"/>
            </a:xfrm>
            <a:prstGeom prst="rect">
              <a:avLst/>
            </a:prstGeom>
            <a:solidFill>
              <a:schemeClr val="accent1">
                <a:alpha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hlink"/>
                </a:solidFill>
                <a:effectLst/>
                <a:latin typeface="Times New Roman" pitchFamily="18" charset="0"/>
              </a:endParaRPr>
            </a:p>
          </p:txBody>
        </p:sp>
        <p:pic>
          <p:nvPicPr>
            <p:cNvPr id="13" name="Picture 12" descr="decam_v1.jpg"/>
            <p:cNvPicPr>
              <a:picLocks noChangeAspect="1"/>
            </p:cNvPicPr>
            <p:nvPr/>
          </p:nvPicPr>
          <p:blipFill>
            <a:blip r:embed="rId2">
              <a:lum bright="5000" contrast="5000"/>
            </a:blip>
            <a:stretch>
              <a:fillRect/>
            </a:stretch>
          </p:blipFill>
          <p:spPr>
            <a:xfrm>
              <a:off x="3336988" y="1024955"/>
              <a:ext cx="5696476" cy="5240758"/>
            </a:xfrm>
            <a:prstGeom prst="rect">
              <a:avLst/>
            </a:prstGeom>
          </p:spPr>
        </p:pic>
        <p:pic>
          <p:nvPicPr>
            <p:cNvPr id="16" name="Picture 6" descr="reu_kpno_8ccds"/>
            <p:cNvPicPr>
              <a:picLocks noChangeAspect="1" noChangeArrowheads="1"/>
            </p:cNvPicPr>
            <p:nvPr/>
          </p:nvPicPr>
          <p:blipFill>
            <a:blip r:embed="rId3" cstate="print">
              <a:lum contrast="6000"/>
            </a:blip>
            <a:srcRect/>
            <a:stretch>
              <a:fillRect/>
            </a:stretch>
          </p:blipFill>
          <p:spPr bwMode="auto">
            <a:xfrm>
              <a:off x="946635" y="1816042"/>
              <a:ext cx="1530085" cy="1562638"/>
            </a:xfrm>
            <a:prstGeom prst="rect">
              <a:avLst/>
            </a:prstGeom>
            <a:noFill/>
            <a:ln w="9525">
              <a:noFill/>
              <a:miter lim="800000"/>
              <a:headEnd/>
              <a:tailEnd/>
            </a:ln>
          </p:spPr>
        </p:pic>
        <p:sp>
          <p:nvSpPr>
            <p:cNvPr id="17" name="TextBox 16"/>
            <p:cNvSpPr txBox="1"/>
            <p:nvPr/>
          </p:nvSpPr>
          <p:spPr>
            <a:xfrm>
              <a:off x="1108737" y="3565367"/>
              <a:ext cx="1267188" cy="584751"/>
            </a:xfrm>
            <a:prstGeom prst="rect">
              <a:avLst/>
            </a:prstGeom>
            <a:noFill/>
          </p:spPr>
          <p:txBody>
            <a:bodyPr wrap="square" lIns="91416" tIns="45708" rIns="91416" bIns="45708" rtlCol="0">
              <a:spAutoFit/>
            </a:bodyPr>
            <a:lstStyle/>
            <a:p>
              <a:pPr algn="ctr"/>
              <a:r>
                <a:rPr lang="en-US" b="0" dirty="0" smtClean="0">
                  <a:solidFill>
                    <a:srgbClr val="063DE8"/>
                  </a:solidFill>
                  <a:latin typeface="Arial" pitchFamily="34" charset="0"/>
                  <a:cs typeface="Arial" pitchFamily="34" charset="0"/>
                </a:rPr>
                <a:t>Full moon for scale</a:t>
              </a:r>
              <a:endParaRPr lang="en-US" b="0" i="1" dirty="0" smtClean="0">
                <a:solidFill>
                  <a:srgbClr val="063DE8"/>
                </a:solidFill>
                <a:latin typeface="Arial" pitchFamily="34" charset="0"/>
                <a:cs typeface="Arial" pitchFamily="34" charset="0"/>
              </a:endParaRPr>
            </a:p>
          </p:txBody>
        </p:sp>
        <p:sp>
          <p:nvSpPr>
            <p:cNvPr id="22" name="Rectangle 21"/>
            <p:cNvSpPr/>
            <p:nvPr/>
          </p:nvSpPr>
          <p:spPr bwMode="auto">
            <a:xfrm>
              <a:off x="6162675" y="5300663"/>
              <a:ext cx="790575" cy="423862"/>
            </a:xfrm>
            <a:prstGeom prst="rect">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grpSp>
      <p:pic>
        <p:nvPicPr>
          <p:cNvPr id="814082" name="Picture 2"/>
          <p:cNvPicPr>
            <a:picLocks noChangeAspect="1" noChangeArrowheads="1"/>
          </p:cNvPicPr>
          <p:nvPr/>
        </p:nvPicPr>
        <p:blipFill>
          <a:blip r:embed="rId4"/>
          <a:srcRect/>
          <a:stretch>
            <a:fillRect/>
          </a:stretch>
        </p:blipFill>
        <p:spPr bwMode="auto">
          <a:xfrm>
            <a:off x="1022943" y="1053770"/>
            <a:ext cx="8141154" cy="4019801"/>
          </a:xfrm>
          <a:prstGeom prst="rect">
            <a:avLst/>
          </a:prstGeom>
          <a:noFill/>
          <a:ln w="9525">
            <a:noFill/>
            <a:miter lim="800000"/>
            <a:headEnd/>
            <a:tailEnd/>
          </a:ln>
        </p:spPr>
      </p:pic>
      <p:sp>
        <p:nvSpPr>
          <p:cNvPr id="11" name="TextBox 10"/>
          <p:cNvSpPr txBox="1"/>
          <p:nvPr/>
        </p:nvSpPr>
        <p:spPr>
          <a:xfrm>
            <a:off x="301454" y="5215093"/>
            <a:ext cx="3114985" cy="1077218"/>
          </a:xfrm>
          <a:prstGeom prst="rect">
            <a:avLst/>
          </a:prstGeom>
          <a:noFill/>
        </p:spPr>
        <p:txBody>
          <a:bodyPr wrap="square" rtlCol="0">
            <a:spAutoFit/>
          </a:bodyPr>
          <a:lstStyle/>
          <a:p>
            <a:r>
              <a:rPr lang="en-US" b="0" dirty="0" smtClean="0">
                <a:latin typeface="Arial" pitchFamily="34" charset="0"/>
                <a:cs typeface="Arial" pitchFamily="34" charset="0"/>
              </a:rPr>
              <a:t>Roughly 50k galaxies per image</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Goal is 300M galaxies studied during the Dark Energy Survey</a:t>
            </a:r>
            <a:endParaRPr lang="en-US" b="0" dirty="0">
              <a:latin typeface="Arial" pitchFamily="34" charset="0"/>
              <a:cs typeface="Arial" pitchFamily="34" charset="0"/>
            </a:endParaRPr>
          </a:p>
        </p:txBody>
      </p:sp>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1368" y="20095"/>
            <a:ext cx="8903207" cy="7059893"/>
            <a:chOff x="361368" y="20095"/>
            <a:chExt cx="8903207" cy="7059893"/>
          </a:xfrm>
        </p:grpSpPr>
        <p:pic>
          <p:nvPicPr>
            <p:cNvPr id="3" name="Picture 2" descr="crab_cropped.png"/>
            <p:cNvPicPr>
              <a:picLocks noChangeAspect="1"/>
            </p:cNvPicPr>
            <p:nvPr/>
          </p:nvPicPr>
          <p:blipFill>
            <a:blip r:embed="rId2"/>
            <a:stretch>
              <a:fillRect/>
            </a:stretch>
          </p:blipFill>
          <p:spPr>
            <a:xfrm>
              <a:off x="361368" y="20095"/>
              <a:ext cx="8903207" cy="7059893"/>
            </a:xfrm>
            <a:prstGeom prst="rect">
              <a:avLst/>
            </a:prstGeom>
          </p:spPr>
        </p:pic>
        <p:sp>
          <p:nvSpPr>
            <p:cNvPr id="4" name="TextBox 3"/>
            <p:cNvSpPr txBox="1"/>
            <p:nvPr/>
          </p:nvSpPr>
          <p:spPr>
            <a:xfrm>
              <a:off x="4742833" y="6370658"/>
              <a:ext cx="3897221" cy="584775"/>
            </a:xfrm>
            <a:prstGeom prst="rect">
              <a:avLst/>
            </a:prstGeom>
            <a:noFill/>
          </p:spPr>
          <p:txBody>
            <a:bodyPr wrap="none" rtlCol="0">
              <a:spAutoFit/>
            </a:bodyPr>
            <a:lstStyle/>
            <a:p>
              <a:r>
                <a:rPr lang="en-US" b="0" dirty="0" smtClean="0">
                  <a:solidFill>
                    <a:srgbClr val="063DE8"/>
                  </a:solidFill>
                  <a:latin typeface="Arial" pitchFamily="34" charset="0"/>
                  <a:cs typeface="Arial" pitchFamily="34" charset="0"/>
                </a:rPr>
                <a:t>Cosmic rays</a:t>
              </a:r>
            </a:p>
            <a:p>
              <a:r>
                <a:rPr lang="en-US" b="0" dirty="0" smtClean="0">
                  <a:solidFill>
                    <a:srgbClr val="063DE8"/>
                  </a:solidFill>
                  <a:latin typeface="Arial" pitchFamily="34" charset="0"/>
                  <a:cs typeface="Arial" pitchFamily="34" charset="0"/>
                </a:rPr>
                <a:t>MOSAIC 3 Camera / 500 </a:t>
              </a:r>
              <a:r>
                <a:rPr lang="en-US" b="0" dirty="0" smtClean="0">
                  <a:solidFill>
                    <a:srgbClr val="063DE8"/>
                  </a:solidFill>
                  <a:latin typeface="Arial" pitchFamily="34" charset="0"/>
                  <a:cs typeface="Arial" pitchFamily="34" charset="0"/>
                  <a:sym typeface="Symbol"/>
                </a:rPr>
                <a:t></a:t>
              </a:r>
              <a:r>
                <a:rPr lang="en-US" b="0" dirty="0" smtClean="0">
                  <a:solidFill>
                    <a:srgbClr val="063DE8"/>
                  </a:solidFill>
                  <a:latin typeface="Arial" pitchFamily="34" charset="0"/>
                  <a:cs typeface="Arial" pitchFamily="34" charset="0"/>
                </a:rPr>
                <a:t>m thick CCDs</a:t>
              </a:r>
              <a:endParaRPr lang="en-US" b="0" dirty="0">
                <a:solidFill>
                  <a:srgbClr val="063DE8"/>
                </a:solidFill>
                <a:latin typeface="Arial" pitchFamily="34" charset="0"/>
                <a:cs typeface="Arial" pitchFamily="34" charset="0"/>
              </a:endParaRPr>
            </a:p>
          </p:txBody>
        </p:sp>
        <p:cxnSp>
          <p:nvCxnSpPr>
            <p:cNvPr id="6" name="Straight Arrow Connector 5"/>
            <p:cNvCxnSpPr/>
            <p:nvPr/>
          </p:nvCxnSpPr>
          <p:spPr bwMode="auto">
            <a:xfrm flipV="1">
              <a:off x="6089301" y="4893547"/>
              <a:ext cx="1125415" cy="1617785"/>
            </a:xfrm>
            <a:prstGeom prst="straightConnector1">
              <a:avLst/>
            </a:prstGeom>
            <a:solidFill>
              <a:schemeClr val="accent1"/>
            </a:solidFill>
            <a:ln w="15875" cap="flat" cmpd="sng" algn="ctr">
              <a:solidFill>
                <a:srgbClr val="063DE8"/>
              </a:solidFill>
              <a:prstDash val="solid"/>
              <a:round/>
              <a:headEnd type="none" w="med" len="med"/>
              <a:tailEnd type="arrow"/>
            </a:ln>
            <a:effectLst/>
          </p:spPr>
        </p:cxnSp>
      </p:gr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CCD performance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3600" b="0" dirty="0" smtClean="0">
                <a:solidFill>
                  <a:srgbClr val="063DE8"/>
                </a:solidFill>
                <a:latin typeface="Arial" pitchFamily="34" charset="0"/>
                <a:cs typeface="Arial" pitchFamily="34" charset="0"/>
              </a:rPr>
              <a:t>Key CCD performance parameters</a:t>
            </a:r>
          </a:p>
          <a:p>
            <a:endParaRPr lang="en-US" sz="3600" b="0" dirty="0" smtClean="0">
              <a:solidFill>
                <a:srgbClr val="063DE8"/>
              </a:solidFill>
              <a:latin typeface="Arial" pitchFamily="34" charset="0"/>
              <a:cs typeface="Arial" pitchFamily="34" charset="0"/>
            </a:endParaRPr>
          </a:p>
          <a:p>
            <a:pPr lvl="2"/>
            <a:r>
              <a:rPr lang="en-US" sz="3200" b="0" dirty="0" smtClean="0">
                <a:solidFill>
                  <a:schemeClr val="bg1">
                    <a:lumMod val="85000"/>
                  </a:schemeClr>
                </a:solidFill>
                <a:latin typeface="Arial" pitchFamily="34" charset="0"/>
                <a:cs typeface="Arial" pitchFamily="34" charset="0"/>
              </a:rPr>
              <a:t>Quantum efficiency</a:t>
            </a:r>
          </a:p>
          <a:p>
            <a:pPr lvl="1"/>
            <a:endParaRPr lang="en-US" sz="3200" b="0" dirty="0" smtClean="0">
              <a:solidFill>
                <a:schemeClr val="bg1">
                  <a:lumMod val="85000"/>
                </a:schemeClr>
              </a:solidFill>
              <a:latin typeface="Arial" pitchFamily="34" charset="0"/>
              <a:cs typeface="Arial" pitchFamily="34" charset="0"/>
            </a:endParaRPr>
          </a:p>
          <a:p>
            <a:pPr lvl="2"/>
            <a:r>
              <a:rPr lang="en-US" sz="3200" b="0" dirty="0" smtClean="0">
                <a:solidFill>
                  <a:schemeClr val="bg1">
                    <a:lumMod val="85000"/>
                  </a:schemeClr>
                </a:solidFill>
                <a:latin typeface="Arial" pitchFamily="34" charset="0"/>
                <a:cs typeface="Arial" pitchFamily="34" charset="0"/>
              </a:rPr>
              <a:t>Dark current</a:t>
            </a:r>
          </a:p>
          <a:p>
            <a:pPr lvl="1"/>
            <a:endParaRPr lang="en-US" sz="3200" b="0" dirty="0" smtClean="0">
              <a:solidFill>
                <a:srgbClr val="063DE8"/>
              </a:solidFill>
              <a:latin typeface="Arial" pitchFamily="34" charset="0"/>
              <a:cs typeface="Arial" pitchFamily="34" charset="0"/>
            </a:endParaRPr>
          </a:p>
          <a:p>
            <a:pPr lvl="2"/>
            <a:r>
              <a:rPr lang="en-US" sz="3200" b="0" dirty="0" smtClean="0">
                <a:solidFill>
                  <a:srgbClr val="063DE8"/>
                </a:solidFill>
                <a:latin typeface="Arial" pitchFamily="34" charset="0"/>
                <a:cs typeface="Arial" pitchFamily="34" charset="0"/>
              </a:rPr>
              <a:t>Noise</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0"/>
          <p:cNvGrpSpPr/>
          <p:nvPr/>
        </p:nvGrpSpPr>
        <p:grpSpPr>
          <a:xfrm>
            <a:off x="193830" y="1046060"/>
            <a:ext cx="6172200" cy="4154488"/>
            <a:chOff x="2048256" y="1271016"/>
            <a:chExt cx="6172200" cy="4154488"/>
          </a:xfrm>
        </p:grpSpPr>
        <p:grpSp>
          <p:nvGrpSpPr>
            <p:cNvPr id="3" name="Group 116"/>
            <p:cNvGrpSpPr/>
            <p:nvPr/>
          </p:nvGrpSpPr>
          <p:grpSpPr>
            <a:xfrm>
              <a:off x="2048256" y="1271016"/>
              <a:ext cx="6172200" cy="4154488"/>
              <a:chOff x="304800" y="457200"/>
              <a:chExt cx="6172200" cy="4154488"/>
            </a:xfrm>
          </p:grpSpPr>
          <p:pic>
            <p:nvPicPr>
              <p:cNvPr id="151" name="Picture 81"/>
              <p:cNvPicPr>
                <a:picLocks noChangeAspect="1" noChangeArrowheads="1"/>
              </p:cNvPicPr>
              <p:nvPr/>
            </p:nvPicPr>
            <p:blipFill>
              <a:blip r:embed="rId2" cstate="print"/>
              <a:srcRect/>
              <a:stretch>
                <a:fillRect/>
              </a:stretch>
            </p:blipFill>
            <p:spPr bwMode="auto">
              <a:xfrm flipH="1">
                <a:off x="304800" y="457200"/>
                <a:ext cx="6172200" cy="4154488"/>
              </a:xfrm>
              <a:prstGeom prst="rect">
                <a:avLst/>
              </a:prstGeom>
              <a:solidFill>
                <a:srgbClr val="FFFFFF"/>
              </a:solidFill>
            </p:spPr>
          </p:pic>
          <p:sp>
            <p:nvSpPr>
              <p:cNvPr id="152" name="Rectangle 83"/>
              <p:cNvSpPr>
                <a:spLocks noChangeArrowheads="1"/>
              </p:cNvSpPr>
              <p:nvPr/>
            </p:nvSpPr>
            <p:spPr bwMode="auto">
              <a:xfrm>
                <a:off x="3665948" y="1025805"/>
                <a:ext cx="2549114" cy="324139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153" name="AutoShape 85"/>
              <p:cNvCxnSpPr>
                <a:cxnSpLocks noChangeShapeType="1"/>
              </p:cNvCxnSpPr>
              <p:nvPr/>
            </p:nvCxnSpPr>
            <p:spPr bwMode="auto">
              <a:xfrm>
                <a:off x="2798043" y="3963696"/>
                <a:ext cx="867905" cy="635"/>
              </a:xfrm>
              <a:prstGeom prst="straightConnector1">
                <a:avLst/>
              </a:prstGeom>
              <a:noFill/>
              <a:ln w="38100">
                <a:solidFill>
                  <a:srgbClr val="FFFFFF"/>
                </a:solidFill>
                <a:round/>
                <a:headEnd/>
                <a:tailEnd/>
              </a:ln>
            </p:spPr>
          </p:cxnSp>
          <p:cxnSp>
            <p:nvCxnSpPr>
              <p:cNvPr id="154" name="AutoShape 86"/>
              <p:cNvCxnSpPr>
                <a:cxnSpLocks noChangeShapeType="1"/>
              </p:cNvCxnSpPr>
              <p:nvPr/>
            </p:nvCxnSpPr>
            <p:spPr bwMode="auto">
              <a:xfrm>
                <a:off x="2712966" y="1662020"/>
                <a:ext cx="1052660" cy="635"/>
              </a:xfrm>
              <a:prstGeom prst="straightConnector1">
                <a:avLst/>
              </a:prstGeom>
              <a:noFill/>
              <a:ln w="38100">
                <a:solidFill>
                  <a:srgbClr val="FFFFFF"/>
                </a:solidFill>
                <a:round/>
                <a:headEnd/>
                <a:tailEnd/>
              </a:ln>
            </p:spPr>
          </p:cxnSp>
          <p:sp>
            <p:nvSpPr>
              <p:cNvPr id="155" name="Text Box 87"/>
              <p:cNvSpPr txBox="1">
                <a:spLocks noChangeArrowheads="1"/>
              </p:cNvSpPr>
              <p:nvPr/>
            </p:nvSpPr>
            <p:spPr bwMode="auto">
              <a:xfrm>
                <a:off x="1565707" y="533087"/>
                <a:ext cx="719974" cy="33715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    V</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R</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6" name="Text Box 88"/>
              <p:cNvSpPr txBox="1">
                <a:spLocks noChangeArrowheads="1"/>
              </p:cNvSpPr>
              <p:nvPr/>
            </p:nvSpPr>
            <p:spPr bwMode="auto">
              <a:xfrm>
                <a:off x="1960460" y="1163105"/>
                <a:ext cx="495855" cy="57047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M</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R</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7" name="Text Box 89"/>
              <p:cNvSpPr txBox="1">
                <a:spLocks noChangeArrowheads="1"/>
              </p:cNvSpPr>
              <p:nvPr/>
            </p:nvSpPr>
            <p:spPr bwMode="auto">
              <a:xfrm>
                <a:off x="3227825" y="2066544"/>
                <a:ext cx="734575" cy="32918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100" b="1" dirty="0" smtClean="0">
                    <a:latin typeface="Calibri" pitchFamily="34" charset="0"/>
                    <a:cs typeface="Arial" pitchFamily="34" charset="0"/>
                  </a:rPr>
                  <a:t>    </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M</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1</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8" name="Text Box 90"/>
              <p:cNvSpPr txBox="1">
                <a:spLocks noChangeArrowheads="1"/>
              </p:cNvSpPr>
              <p:nvPr/>
            </p:nvSpPr>
            <p:spPr bwMode="auto">
              <a:xfrm>
                <a:off x="457175" y="762302"/>
                <a:ext cx="609502" cy="123560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    </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100" b="1"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alibri" pitchFamily="34" charset="0"/>
                    <a:cs typeface="Arial" pitchFamily="34" charset="0"/>
                  </a:rPr>
                  <a:t>       </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RG</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9" name="Freeform 92"/>
              <p:cNvSpPr>
                <a:spLocks/>
              </p:cNvSpPr>
              <p:nvPr/>
            </p:nvSpPr>
            <p:spPr bwMode="auto">
              <a:xfrm>
                <a:off x="1805698" y="2931910"/>
                <a:ext cx="2009451" cy="864160"/>
              </a:xfrm>
              <a:custGeom>
                <a:avLst/>
                <a:gdLst/>
                <a:ahLst/>
                <a:cxnLst>
                  <a:cxn ang="0">
                    <a:pos x="44" y="716"/>
                  </a:cxn>
                  <a:cxn ang="0">
                    <a:pos x="1117" y="742"/>
                  </a:cxn>
                  <a:cxn ang="0">
                    <a:pos x="1457" y="734"/>
                  </a:cxn>
                  <a:cxn ang="0">
                    <a:pos x="1484" y="725"/>
                  </a:cxn>
                  <a:cxn ang="0">
                    <a:pos x="1492" y="699"/>
                  </a:cxn>
                  <a:cxn ang="0">
                    <a:pos x="1536" y="646"/>
                  </a:cxn>
                  <a:cxn ang="0">
                    <a:pos x="1597" y="498"/>
                  </a:cxn>
                  <a:cxn ang="0">
                    <a:pos x="1614" y="463"/>
                  </a:cxn>
                  <a:cxn ang="0">
                    <a:pos x="1632" y="411"/>
                  </a:cxn>
                  <a:cxn ang="0">
                    <a:pos x="1676" y="0"/>
                  </a:cxn>
                  <a:cxn ang="0">
                    <a:pos x="2033" y="53"/>
                  </a:cxn>
                  <a:cxn ang="0">
                    <a:pos x="2051" y="70"/>
                  </a:cxn>
                  <a:cxn ang="0">
                    <a:pos x="2077" y="79"/>
                  </a:cxn>
                  <a:cxn ang="0">
                    <a:pos x="2103" y="131"/>
                  </a:cxn>
                  <a:cxn ang="0">
                    <a:pos x="2138" y="236"/>
                  </a:cxn>
                  <a:cxn ang="0">
                    <a:pos x="2190" y="271"/>
                  </a:cxn>
                  <a:cxn ang="0">
                    <a:pos x="2356" y="262"/>
                  </a:cxn>
                  <a:cxn ang="0">
                    <a:pos x="2828" y="323"/>
                  </a:cxn>
                  <a:cxn ang="0">
                    <a:pos x="2932" y="367"/>
                  </a:cxn>
                  <a:cxn ang="0">
                    <a:pos x="3116" y="376"/>
                  </a:cxn>
                  <a:cxn ang="0">
                    <a:pos x="3072" y="472"/>
                  </a:cxn>
                  <a:cxn ang="0">
                    <a:pos x="3028" y="576"/>
                  </a:cxn>
                  <a:cxn ang="0">
                    <a:pos x="3037" y="734"/>
                  </a:cxn>
                  <a:cxn ang="0">
                    <a:pos x="2976" y="1091"/>
                  </a:cxn>
                  <a:cxn ang="0">
                    <a:pos x="2932" y="1126"/>
                  </a:cxn>
                  <a:cxn ang="0">
                    <a:pos x="2810" y="1170"/>
                  </a:cxn>
                  <a:cxn ang="0">
                    <a:pos x="2461" y="1196"/>
                  </a:cxn>
                  <a:cxn ang="0">
                    <a:pos x="2391" y="1187"/>
                  </a:cxn>
                  <a:cxn ang="0">
                    <a:pos x="2382" y="1161"/>
                  </a:cxn>
                  <a:cxn ang="0">
                    <a:pos x="2356" y="1152"/>
                  </a:cxn>
                  <a:cxn ang="0">
                    <a:pos x="2286" y="1161"/>
                  </a:cxn>
                  <a:cxn ang="0">
                    <a:pos x="2199" y="1231"/>
                  </a:cxn>
                  <a:cxn ang="0">
                    <a:pos x="2033" y="1240"/>
                  </a:cxn>
                  <a:cxn ang="0">
                    <a:pos x="1981" y="1301"/>
                  </a:cxn>
                  <a:cxn ang="0">
                    <a:pos x="1955" y="1362"/>
                  </a:cxn>
                  <a:cxn ang="0">
                    <a:pos x="1798" y="1388"/>
                  </a:cxn>
                  <a:cxn ang="0">
                    <a:pos x="1649" y="1344"/>
                  </a:cxn>
                  <a:cxn ang="0">
                    <a:pos x="1065" y="1292"/>
                  </a:cxn>
                  <a:cxn ang="0">
                    <a:pos x="532" y="1301"/>
                  </a:cxn>
                  <a:cxn ang="0">
                    <a:pos x="87" y="1257"/>
                  </a:cxn>
                  <a:cxn ang="0">
                    <a:pos x="0" y="1205"/>
                  </a:cxn>
                  <a:cxn ang="0">
                    <a:pos x="26" y="1048"/>
                  </a:cxn>
                  <a:cxn ang="0">
                    <a:pos x="52" y="926"/>
                  </a:cxn>
                  <a:cxn ang="0">
                    <a:pos x="44" y="716"/>
                  </a:cxn>
                </a:cxnLst>
                <a:rect l="0" t="0" r="r" b="b"/>
                <a:pathLst>
                  <a:path w="3116" h="1388">
                    <a:moveTo>
                      <a:pt x="44" y="716"/>
                    </a:moveTo>
                    <a:cubicBezTo>
                      <a:pt x="426" y="720"/>
                      <a:pt x="756" y="705"/>
                      <a:pt x="1117" y="742"/>
                    </a:cubicBezTo>
                    <a:cubicBezTo>
                      <a:pt x="1227" y="770"/>
                      <a:pt x="1345" y="746"/>
                      <a:pt x="1457" y="734"/>
                    </a:cubicBezTo>
                    <a:cubicBezTo>
                      <a:pt x="1466" y="731"/>
                      <a:pt x="1477" y="732"/>
                      <a:pt x="1484" y="725"/>
                    </a:cubicBezTo>
                    <a:cubicBezTo>
                      <a:pt x="1490" y="719"/>
                      <a:pt x="1487" y="707"/>
                      <a:pt x="1492" y="699"/>
                    </a:cubicBezTo>
                    <a:cubicBezTo>
                      <a:pt x="1504" y="679"/>
                      <a:pt x="1522" y="664"/>
                      <a:pt x="1536" y="646"/>
                    </a:cubicBezTo>
                    <a:cubicBezTo>
                      <a:pt x="1554" y="595"/>
                      <a:pt x="1576" y="547"/>
                      <a:pt x="1597" y="498"/>
                    </a:cubicBezTo>
                    <a:cubicBezTo>
                      <a:pt x="1602" y="486"/>
                      <a:pt x="1609" y="475"/>
                      <a:pt x="1614" y="463"/>
                    </a:cubicBezTo>
                    <a:cubicBezTo>
                      <a:pt x="1621" y="446"/>
                      <a:pt x="1632" y="411"/>
                      <a:pt x="1632" y="411"/>
                    </a:cubicBezTo>
                    <a:cubicBezTo>
                      <a:pt x="1641" y="291"/>
                      <a:pt x="1636" y="120"/>
                      <a:pt x="1676" y="0"/>
                    </a:cubicBezTo>
                    <a:cubicBezTo>
                      <a:pt x="1795" y="21"/>
                      <a:pt x="1915" y="28"/>
                      <a:pt x="2033" y="53"/>
                    </a:cubicBezTo>
                    <a:cubicBezTo>
                      <a:pt x="2039" y="59"/>
                      <a:pt x="2044" y="66"/>
                      <a:pt x="2051" y="70"/>
                    </a:cubicBezTo>
                    <a:cubicBezTo>
                      <a:pt x="2059" y="75"/>
                      <a:pt x="2070" y="73"/>
                      <a:pt x="2077" y="79"/>
                    </a:cubicBezTo>
                    <a:cubicBezTo>
                      <a:pt x="2091" y="91"/>
                      <a:pt x="2097" y="115"/>
                      <a:pt x="2103" y="131"/>
                    </a:cubicBezTo>
                    <a:cubicBezTo>
                      <a:pt x="2088" y="175"/>
                      <a:pt x="2090" y="219"/>
                      <a:pt x="2138" y="236"/>
                    </a:cubicBezTo>
                    <a:cubicBezTo>
                      <a:pt x="2174" y="272"/>
                      <a:pt x="2141" y="288"/>
                      <a:pt x="2190" y="271"/>
                    </a:cubicBezTo>
                    <a:cubicBezTo>
                      <a:pt x="2248" y="283"/>
                      <a:pt x="2298" y="272"/>
                      <a:pt x="2356" y="262"/>
                    </a:cubicBezTo>
                    <a:cubicBezTo>
                      <a:pt x="2489" y="136"/>
                      <a:pt x="2689" y="282"/>
                      <a:pt x="2828" y="323"/>
                    </a:cubicBezTo>
                    <a:cubicBezTo>
                      <a:pt x="2861" y="346"/>
                      <a:pt x="2895" y="354"/>
                      <a:pt x="2932" y="367"/>
                    </a:cubicBezTo>
                    <a:cubicBezTo>
                      <a:pt x="2997" y="357"/>
                      <a:pt x="3052" y="363"/>
                      <a:pt x="3116" y="376"/>
                    </a:cubicBezTo>
                    <a:cubicBezTo>
                      <a:pt x="3103" y="415"/>
                      <a:pt x="3099" y="444"/>
                      <a:pt x="3072" y="472"/>
                    </a:cubicBezTo>
                    <a:cubicBezTo>
                      <a:pt x="3059" y="510"/>
                      <a:pt x="3051" y="543"/>
                      <a:pt x="3028" y="576"/>
                    </a:cubicBezTo>
                    <a:cubicBezTo>
                      <a:pt x="3016" y="630"/>
                      <a:pt x="3028" y="680"/>
                      <a:pt x="3037" y="734"/>
                    </a:cubicBezTo>
                    <a:cubicBezTo>
                      <a:pt x="3035" y="772"/>
                      <a:pt x="3040" y="1025"/>
                      <a:pt x="2976" y="1091"/>
                    </a:cubicBezTo>
                    <a:cubicBezTo>
                      <a:pt x="2963" y="1104"/>
                      <a:pt x="2946" y="1113"/>
                      <a:pt x="2932" y="1126"/>
                    </a:cubicBezTo>
                    <a:cubicBezTo>
                      <a:pt x="2917" y="1174"/>
                      <a:pt x="2855" y="1164"/>
                      <a:pt x="2810" y="1170"/>
                    </a:cubicBezTo>
                    <a:cubicBezTo>
                      <a:pt x="2695" y="1186"/>
                      <a:pt x="2577" y="1187"/>
                      <a:pt x="2461" y="1196"/>
                    </a:cubicBezTo>
                    <a:cubicBezTo>
                      <a:pt x="2438" y="1193"/>
                      <a:pt x="2413" y="1197"/>
                      <a:pt x="2391" y="1187"/>
                    </a:cubicBezTo>
                    <a:cubicBezTo>
                      <a:pt x="2383" y="1183"/>
                      <a:pt x="2388" y="1167"/>
                      <a:pt x="2382" y="1161"/>
                    </a:cubicBezTo>
                    <a:cubicBezTo>
                      <a:pt x="2376" y="1155"/>
                      <a:pt x="2365" y="1155"/>
                      <a:pt x="2356" y="1152"/>
                    </a:cubicBezTo>
                    <a:cubicBezTo>
                      <a:pt x="2333" y="1155"/>
                      <a:pt x="2308" y="1154"/>
                      <a:pt x="2286" y="1161"/>
                    </a:cubicBezTo>
                    <a:cubicBezTo>
                      <a:pt x="2256" y="1170"/>
                      <a:pt x="2233" y="1226"/>
                      <a:pt x="2199" y="1231"/>
                    </a:cubicBezTo>
                    <a:cubicBezTo>
                      <a:pt x="2144" y="1238"/>
                      <a:pt x="2088" y="1237"/>
                      <a:pt x="2033" y="1240"/>
                    </a:cubicBezTo>
                    <a:cubicBezTo>
                      <a:pt x="2023" y="1274"/>
                      <a:pt x="2010" y="1281"/>
                      <a:pt x="1981" y="1301"/>
                    </a:cubicBezTo>
                    <a:cubicBezTo>
                      <a:pt x="1971" y="1321"/>
                      <a:pt x="1971" y="1346"/>
                      <a:pt x="1955" y="1362"/>
                    </a:cubicBezTo>
                    <a:cubicBezTo>
                      <a:pt x="1934" y="1383"/>
                      <a:pt x="1834" y="1382"/>
                      <a:pt x="1798" y="1388"/>
                    </a:cubicBezTo>
                    <a:cubicBezTo>
                      <a:pt x="1748" y="1375"/>
                      <a:pt x="1699" y="1357"/>
                      <a:pt x="1649" y="1344"/>
                    </a:cubicBezTo>
                    <a:cubicBezTo>
                      <a:pt x="1529" y="1161"/>
                      <a:pt x="1361" y="1297"/>
                      <a:pt x="1065" y="1292"/>
                    </a:cubicBezTo>
                    <a:cubicBezTo>
                      <a:pt x="883" y="1301"/>
                      <a:pt x="716" y="1308"/>
                      <a:pt x="532" y="1301"/>
                    </a:cubicBezTo>
                    <a:cubicBezTo>
                      <a:pt x="384" y="1279"/>
                      <a:pt x="236" y="1266"/>
                      <a:pt x="87" y="1257"/>
                    </a:cubicBezTo>
                    <a:cubicBezTo>
                      <a:pt x="46" y="1246"/>
                      <a:pt x="30" y="1235"/>
                      <a:pt x="0" y="1205"/>
                    </a:cubicBezTo>
                    <a:cubicBezTo>
                      <a:pt x="6" y="1145"/>
                      <a:pt x="7" y="1102"/>
                      <a:pt x="26" y="1048"/>
                    </a:cubicBezTo>
                    <a:cubicBezTo>
                      <a:pt x="32" y="999"/>
                      <a:pt x="39" y="970"/>
                      <a:pt x="52" y="926"/>
                    </a:cubicBezTo>
                    <a:cubicBezTo>
                      <a:pt x="62" y="738"/>
                      <a:pt x="87" y="804"/>
                      <a:pt x="44" y="7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Text Box 93"/>
              <p:cNvSpPr txBox="1">
                <a:spLocks noChangeArrowheads="1"/>
              </p:cNvSpPr>
              <p:nvPr/>
            </p:nvSpPr>
            <p:spPr bwMode="auto">
              <a:xfrm>
                <a:off x="3151015" y="1086295"/>
                <a:ext cx="537670" cy="38452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DD</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1" name="Text Box 94"/>
              <p:cNvSpPr txBox="1">
                <a:spLocks noChangeArrowheads="1"/>
              </p:cNvSpPr>
              <p:nvPr/>
            </p:nvSpPr>
            <p:spPr bwMode="auto">
              <a:xfrm>
                <a:off x="3072384" y="3977640"/>
                <a:ext cx="658368" cy="36576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GND</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2" name="Text Box 95"/>
              <p:cNvSpPr txBox="1">
                <a:spLocks noChangeArrowheads="1"/>
              </p:cNvSpPr>
              <p:nvPr/>
            </p:nvSpPr>
            <p:spPr bwMode="auto">
              <a:xfrm>
                <a:off x="3621024" y="2624328"/>
                <a:ext cx="684940" cy="3385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OUT</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63" name="Rectangle 96"/>
              <p:cNvSpPr>
                <a:spLocks noChangeArrowheads="1"/>
              </p:cNvSpPr>
              <p:nvPr/>
            </p:nvSpPr>
            <p:spPr bwMode="auto">
              <a:xfrm>
                <a:off x="3260883" y="3169380"/>
                <a:ext cx="130154" cy="431763"/>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Text Box 104"/>
              <p:cNvSpPr txBox="1">
                <a:spLocks noChangeArrowheads="1"/>
              </p:cNvSpPr>
              <p:nvPr/>
            </p:nvSpPr>
            <p:spPr bwMode="auto">
              <a:xfrm>
                <a:off x="3401568" y="3209544"/>
                <a:ext cx="488871" cy="3385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R</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L</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165" name="AutoShape 105"/>
              <p:cNvCxnSpPr>
                <a:cxnSpLocks noChangeShapeType="1"/>
              </p:cNvCxnSpPr>
              <p:nvPr/>
            </p:nvCxnSpPr>
            <p:spPr bwMode="auto">
              <a:xfrm>
                <a:off x="1805698" y="1717260"/>
                <a:ext cx="155550" cy="0"/>
              </a:xfrm>
              <a:prstGeom prst="straightConnector1">
                <a:avLst/>
              </a:prstGeom>
              <a:noFill/>
              <a:ln w="15875">
                <a:solidFill>
                  <a:srgbClr val="000000"/>
                </a:solidFill>
                <a:round/>
                <a:headEnd/>
                <a:tailEnd type="triangle" w="med" len="med"/>
              </a:ln>
            </p:spPr>
          </p:cxnSp>
          <p:cxnSp>
            <p:nvCxnSpPr>
              <p:cNvPr id="166" name="AutoShape 106"/>
              <p:cNvCxnSpPr>
                <a:cxnSpLocks noChangeShapeType="1"/>
              </p:cNvCxnSpPr>
              <p:nvPr/>
            </p:nvCxnSpPr>
            <p:spPr bwMode="auto">
              <a:xfrm>
                <a:off x="1861569" y="1717260"/>
                <a:ext cx="166343" cy="0"/>
              </a:xfrm>
              <a:prstGeom prst="straightConnector1">
                <a:avLst/>
              </a:prstGeom>
              <a:noFill/>
              <a:ln w="15875">
                <a:solidFill>
                  <a:srgbClr val="000000"/>
                </a:solidFill>
                <a:round/>
                <a:headEnd/>
                <a:tailEnd/>
              </a:ln>
            </p:spPr>
          </p:cxnSp>
          <p:cxnSp>
            <p:nvCxnSpPr>
              <p:cNvPr id="167" name="AutoShape 107"/>
              <p:cNvCxnSpPr>
                <a:cxnSpLocks noChangeShapeType="1"/>
              </p:cNvCxnSpPr>
              <p:nvPr/>
            </p:nvCxnSpPr>
            <p:spPr bwMode="auto">
              <a:xfrm>
                <a:off x="3205012" y="2225216"/>
                <a:ext cx="155550" cy="0"/>
              </a:xfrm>
              <a:prstGeom prst="straightConnector1">
                <a:avLst/>
              </a:prstGeom>
              <a:noFill/>
              <a:ln w="15875">
                <a:solidFill>
                  <a:srgbClr val="000000"/>
                </a:solidFill>
                <a:round/>
                <a:headEnd/>
                <a:tailEnd type="triangle" w="med" len="med"/>
              </a:ln>
            </p:spPr>
          </p:cxnSp>
          <p:cxnSp>
            <p:nvCxnSpPr>
              <p:cNvPr id="168" name="AutoShape 108"/>
              <p:cNvCxnSpPr>
                <a:cxnSpLocks noChangeShapeType="1"/>
              </p:cNvCxnSpPr>
              <p:nvPr/>
            </p:nvCxnSpPr>
            <p:spPr bwMode="auto">
              <a:xfrm>
                <a:off x="3260883" y="2225216"/>
                <a:ext cx="166343" cy="0"/>
              </a:xfrm>
              <a:prstGeom prst="straightConnector1">
                <a:avLst/>
              </a:prstGeom>
              <a:noFill/>
              <a:ln w="15875">
                <a:solidFill>
                  <a:srgbClr val="000000"/>
                </a:solidFill>
                <a:round/>
                <a:headEnd/>
                <a:tailEnd/>
              </a:ln>
            </p:spPr>
          </p:cxnSp>
          <p:cxnSp>
            <p:nvCxnSpPr>
              <p:cNvPr id="169" name="AutoShape 109"/>
              <p:cNvCxnSpPr>
                <a:cxnSpLocks noChangeShapeType="1"/>
              </p:cNvCxnSpPr>
              <p:nvPr/>
            </p:nvCxnSpPr>
            <p:spPr bwMode="auto">
              <a:xfrm flipV="1">
                <a:off x="3336436" y="3601142"/>
                <a:ext cx="0" cy="125084"/>
              </a:xfrm>
              <a:prstGeom prst="straightConnector1">
                <a:avLst/>
              </a:prstGeom>
              <a:noFill/>
              <a:ln w="19050">
                <a:solidFill>
                  <a:srgbClr val="000000"/>
                </a:solidFill>
                <a:round/>
                <a:headEnd/>
                <a:tailEnd/>
              </a:ln>
            </p:spPr>
          </p:cxnSp>
          <p:cxnSp>
            <p:nvCxnSpPr>
              <p:cNvPr id="170" name="AutoShape 110"/>
              <p:cNvCxnSpPr>
                <a:cxnSpLocks noChangeShapeType="1"/>
              </p:cNvCxnSpPr>
              <p:nvPr/>
            </p:nvCxnSpPr>
            <p:spPr bwMode="auto">
              <a:xfrm>
                <a:off x="304800" y="2533799"/>
                <a:ext cx="635" cy="635"/>
              </a:xfrm>
              <a:prstGeom prst="straightConnector1">
                <a:avLst/>
              </a:prstGeom>
              <a:noFill/>
              <a:ln w="9525">
                <a:solidFill>
                  <a:srgbClr val="000000"/>
                </a:solidFill>
                <a:round/>
                <a:headEnd/>
                <a:tailEnd/>
              </a:ln>
            </p:spPr>
          </p:cxnSp>
          <p:cxnSp>
            <p:nvCxnSpPr>
              <p:cNvPr id="171" name="AutoShape 111"/>
              <p:cNvCxnSpPr>
                <a:cxnSpLocks noChangeShapeType="1"/>
              </p:cNvCxnSpPr>
              <p:nvPr/>
            </p:nvCxnSpPr>
            <p:spPr bwMode="auto">
              <a:xfrm>
                <a:off x="304800" y="2533799"/>
                <a:ext cx="635" cy="635"/>
              </a:xfrm>
              <a:prstGeom prst="straightConnector1">
                <a:avLst/>
              </a:prstGeom>
              <a:noFill/>
              <a:ln w="9525">
                <a:solidFill>
                  <a:srgbClr val="000000"/>
                </a:solidFill>
                <a:round/>
                <a:headEnd/>
                <a:tailEnd/>
              </a:ln>
            </p:spPr>
          </p:cxnSp>
          <p:cxnSp>
            <p:nvCxnSpPr>
              <p:cNvPr id="172" name="AutoShape 112"/>
              <p:cNvCxnSpPr>
                <a:cxnSpLocks noChangeShapeType="1"/>
              </p:cNvCxnSpPr>
              <p:nvPr/>
            </p:nvCxnSpPr>
            <p:spPr bwMode="auto">
              <a:xfrm>
                <a:off x="304800" y="2533799"/>
                <a:ext cx="635" cy="635"/>
              </a:xfrm>
              <a:prstGeom prst="straightConnector1">
                <a:avLst/>
              </a:prstGeom>
              <a:noFill/>
              <a:ln w="9525">
                <a:solidFill>
                  <a:srgbClr val="000000"/>
                </a:solidFill>
                <a:round/>
                <a:headEnd/>
                <a:tailEnd/>
              </a:ln>
            </p:spPr>
          </p:cxnSp>
          <p:cxnSp>
            <p:nvCxnSpPr>
              <p:cNvPr id="173" name="AutoShape 118"/>
              <p:cNvCxnSpPr>
                <a:cxnSpLocks noChangeShapeType="1"/>
              </p:cNvCxnSpPr>
              <p:nvPr/>
            </p:nvCxnSpPr>
            <p:spPr bwMode="auto">
              <a:xfrm>
                <a:off x="3330087" y="1462647"/>
                <a:ext cx="635" cy="231755"/>
              </a:xfrm>
              <a:prstGeom prst="straightConnector1">
                <a:avLst/>
              </a:prstGeom>
              <a:noFill/>
              <a:ln w="15875">
                <a:solidFill>
                  <a:srgbClr val="000000"/>
                </a:solidFill>
                <a:round/>
                <a:headEnd/>
                <a:tailEnd/>
              </a:ln>
            </p:spPr>
          </p:cxnSp>
          <p:sp>
            <p:nvSpPr>
              <p:cNvPr id="174" name="Text Box 130"/>
              <p:cNvSpPr txBox="1">
                <a:spLocks noChangeArrowheads="1"/>
              </p:cNvSpPr>
              <p:nvPr/>
            </p:nvSpPr>
            <p:spPr bwMode="auto">
              <a:xfrm>
                <a:off x="1682496" y="3941064"/>
                <a:ext cx="666008" cy="32572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V</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SUB</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175" name="AutoShape 131"/>
              <p:cNvCxnSpPr>
                <a:cxnSpLocks noChangeShapeType="1"/>
              </p:cNvCxnSpPr>
              <p:nvPr/>
            </p:nvCxnSpPr>
            <p:spPr bwMode="auto">
              <a:xfrm>
                <a:off x="1405712" y="4552761"/>
                <a:ext cx="347924" cy="6349"/>
              </a:xfrm>
              <a:prstGeom prst="straightConnector1">
                <a:avLst/>
              </a:prstGeom>
              <a:noFill/>
              <a:ln w="28575">
                <a:solidFill>
                  <a:srgbClr val="FFFFFF"/>
                </a:solidFill>
                <a:round/>
                <a:headEnd/>
                <a:tailEnd/>
              </a:ln>
            </p:spPr>
          </p:cxnSp>
          <p:sp>
            <p:nvSpPr>
              <p:cNvPr id="176" name="Text Box 135"/>
              <p:cNvSpPr txBox="1">
                <a:spLocks noChangeArrowheads="1"/>
              </p:cNvSpPr>
              <p:nvPr/>
            </p:nvSpPr>
            <p:spPr bwMode="auto">
              <a:xfrm>
                <a:off x="2414016" y="1344168"/>
                <a:ext cx="70306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C</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gd,M1</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177" name="AutoShape 139"/>
              <p:cNvCxnSpPr>
                <a:cxnSpLocks noChangeShapeType="1"/>
              </p:cNvCxnSpPr>
              <p:nvPr/>
            </p:nvCxnSpPr>
            <p:spPr bwMode="auto">
              <a:xfrm>
                <a:off x="3330087" y="2970007"/>
                <a:ext cx="6349" cy="199373"/>
              </a:xfrm>
              <a:prstGeom prst="straightConnector1">
                <a:avLst/>
              </a:prstGeom>
              <a:noFill/>
              <a:ln w="15875">
                <a:solidFill>
                  <a:srgbClr val="000000"/>
                </a:solidFill>
                <a:round/>
                <a:headEnd/>
                <a:tailEnd/>
              </a:ln>
            </p:spPr>
          </p:cxnSp>
          <p:sp>
            <p:nvSpPr>
              <p:cNvPr id="178" name="Text Box 140"/>
              <p:cNvSpPr txBox="1">
                <a:spLocks noChangeArrowheads="1"/>
              </p:cNvSpPr>
              <p:nvPr/>
            </p:nvSpPr>
            <p:spPr bwMode="auto">
              <a:xfrm>
                <a:off x="2706624" y="2478024"/>
                <a:ext cx="550938" cy="2939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C</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M</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grpSp>
            <p:nvGrpSpPr>
              <p:cNvPr id="4" name="Group 142"/>
              <p:cNvGrpSpPr>
                <a:grpSpLocks/>
              </p:cNvGrpSpPr>
              <p:nvPr/>
            </p:nvGrpSpPr>
            <p:grpSpPr bwMode="auto">
              <a:xfrm>
                <a:off x="1420950" y="1799168"/>
                <a:ext cx="538393" cy="576530"/>
                <a:chOff x="4757" y="12970"/>
                <a:chExt cx="848" cy="908"/>
              </a:xfrm>
            </p:grpSpPr>
            <p:grpSp>
              <p:nvGrpSpPr>
                <p:cNvPr id="5" name="Group 143"/>
                <p:cNvGrpSpPr>
                  <a:grpSpLocks/>
                </p:cNvGrpSpPr>
                <p:nvPr/>
              </p:nvGrpSpPr>
              <p:grpSpPr bwMode="auto">
                <a:xfrm>
                  <a:off x="5055" y="13604"/>
                  <a:ext cx="111" cy="274"/>
                  <a:chOff x="3732" y="13021"/>
                  <a:chExt cx="111" cy="274"/>
                </a:xfrm>
              </p:grpSpPr>
              <p:cxnSp>
                <p:nvCxnSpPr>
                  <p:cNvPr id="203" name="AutoShape 144"/>
                  <p:cNvCxnSpPr>
                    <a:cxnSpLocks noChangeShapeType="1"/>
                  </p:cNvCxnSpPr>
                  <p:nvPr/>
                </p:nvCxnSpPr>
                <p:spPr bwMode="auto">
                  <a:xfrm>
                    <a:off x="3732" y="13021"/>
                    <a:ext cx="0" cy="274"/>
                  </a:xfrm>
                  <a:prstGeom prst="straightConnector1">
                    <a:avLst/>
                  </a:prstGeom>
                  <a:noFill/>
                  <a:ln w="19050">
                    <a:solidFill>
                      <a:srgbClr val="000000"/>
                    </a:solidFill>
                    <a:round/>
                    <a:headEnd/>
                    <a:tailEnd/>
                  </a:ln>
                </p:spPr>
              </p:cxnSp>
              <p:cxnSp>
                <p:nvCxnSpPr>
                  <p:cNvPr id="204" name="AutoShape 145"/>
                  <p:cNvCxnSpPr>
                    <a:cxnSpLocks noChangeShapeType="1"/>
                  </p:cNvCxnSpPr>
                  <p:nvPr/>
                </p:nvCxnSpPr>
                <p:spPr bwMode="auto">
                  <a:xfrm>
                    <a:off x="3843" y="13021"/>
                    <a:ext cx="0" cy="274"/>
                  </a:xfrm>
                  <a:prstGeom prst="straightConnector1">
                    <a:avLst/>
                  </a:prstGeom>
                  <a:noFill/>
                  <a:ln w="19050">
                    <a:solidFill>
                      <a:srgbClr val="000000"/>
                    </a:solidFill>
                    <a:round/>
                    <a:headEnd/>
                    <a:tailEnd/>
                  </a:ln>
                </p:spPr>
              </p:cxnSp>
            </p:grpSp>
            <p:cxnSp>
              <p:nvCxnSpPr>
                <p:cNvPr id="200" name="AutoShape 146"/>
                <p:cNvCxnSpPr>
                  <a:cxnSpLocks noChangeShapeType="1"/>
                </p:cNvCxnSpPr>
                <p:nvPr/>
              </p:nvCxnSpPr>
              <p:spPr bwMode="auto">
                <a:xfrm>
                  <a:off x="4757" y="12970"/>
                  <a:ext cx="1" cy="791"/>
                </a:xfrm>
                <a:prstGeom prst="straightConnector1">
                  <a:avLst/>
                </a:prstGeom>
                <a:noFill/>
                <a:ln w="15875">
                  <a:solidFill>
                    <a:srgbClr val="000000"/>
                  </a:solidFill>
                  <a:round/>
                  <a:headEnd/>
                  <a:tailEnd/>
                </a:ln>
              </p:spPr>
            </p:cxnSp>
            <p:cxnSp>
              <p:nvCxnSpPr>
                <p:cNvPr id="201" name="AutoShape 147"/>
                <p:cNvCxnSpPr>
                  <a:cxnSpLocks noChangeShapeType="1"/>
                </p:cNvCxnSpPr>
                <p:nvPr/>
              </p:nvCxnSpPr>
              <p:spPr bwMode="auto">
                <a:xfrm flipH="1">
                  <a:off x="4757" y="13762"/>
                  <a:ext cx="298" cy="0"/>
                </a:xfrm>
                <a:prstGeom prst="straightConnector1">
                  <a:avLst/>
                </a:prstGeom>
                <a:noFill/>
                <a:ln w="15875">
                  <a:solidFill>
                    <a:srgbClr val="000000"/>
                  </a:solidFill>
                  <a:round/>
                  <a:headEnd/>
                  <a:tailEnd/>
                </a:ln>
              </p:spPr>
            </p:cxnSp>
            <p:cxnSp>
              <p:nvCxnSpPr>
                <p:cNvPr id="202" name="AutoShape 148"/>
                <p:cNvCxnSpPr>
                  <a:cxnSpLocks noChangeShapeType="1"/>
                </p:cNvCxnSpPr>
                <p:nvPr/>
              </p:nvCxnSpPr>
              <p:spPr bwMode="auto">
                <a:xfrm>
                  <a:off x="5146" y="13762"/>
                  <a:ext cx="459" cy="1"/>
                </a:xfrm>
                <a:prstGeom prst="straightConnector1">
                  <a:avLst/>
                </a:prstGeom>
                <a:noFill/>
                <a:ln w="15875">
                  <a:solidFill>
                    <a:srgbClr val="000000"/>
                  </a:solidFill>
                  <a:round/>
                  <a:headEnd/>
                  <a:tailEnd/>
                </a:ln>
              </p:spPr>
            </p:cxnSp>
          </p:grpSp>
          <p:sp>
            <p:nvSpPr>
              <p:cNvPr id="180" name="Text Box 149"/>
              <p:cNvSpPr txBox="1">
                <a:spLocks noChangeArrowheads="1"/>
              </p:cNvSpPr>
              <p:nvPr/>
            </p:nvSpPr>
            <p:spPr bwMode="auto">
              <a:xfrm>
                <a:off x="1219200" y="2295144"/>
                <a:ext cx="83457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err="1" smtClean="0">
                    <a:ln>
                      <a:noFill/>
                    </a:ln>
                    <a:solidFill>
                      <a:schemeClr val="tx1"/>
                    </a:solidFill>
                    <a:effectLst/>
                    <a:latin typeface="Times New Roman" pitchFamily="18" charset="0"/>
                    <a:cs typeface="Times New Roman" pitchFamily="18" charset="0"/>
                  </a:rPr>
                  <a:t>C</a:t>
                </a:r>
                <a:r>
                  <a:rPr kumimoji="0" lang="en-US" sz="1600" b="1" i="0" u="none" strike="noStrike" cap="none" normalizeH="0" baseline="-25000" dirty="0" err="1" smtClean="0">
                    <a:ln>
                      <a:noFill/>
                    </a:ln>
                    <a:solidFill>
                      <a:schemeClr val="tx1"/>
                    </a:solidFill>
                    <a:effectLst/>
                    <a:latin typeface="Times New Roman" pitchFamily="18" charset="0"/>
                    <a:cs typeface="Times New Roman" pitchFamily="18" charset="0"/>
                  </a:rPr>
                  <a:t>gd,MR</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81" name="Oval 151"/>
              <p:cNvSpPr>
                <a:spLocks noChangeAspect="1" noChangeArrowheads="1"/>
              </p:cNvSpPr>
              <p:nvPr/>
            </p:nvSpPr>
            <p:spPr bwMode="auto">
              <a:xfrm>
                <a:off x="1895218" y="837226"/>
                <a:ext cx="54601" cy="5460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Oval 152"/>
              <p:cNvSpPr>
                <a:spLocks noChangeAspect="1" noChangeArrowheads="1"/>
              </p:cNvSpPr>
              <p:nvPr/>
            </p:nvSpPr>
            <p:spPr bwMode="auto">
              <a:xfrm>
                <a:off x="3305961" y="1428360"/>
                <a:ext cx="54601" cy="5460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Oval 153"/>
              <p:cNvSpPr>
                <a:spLocks noChangeAspect="1" noChangeArrowheads="1"/>
              </p:cNvSpPr>
              <p:nvPr/>
            </p:nvSpPr>
            <p:spPr bwMode="auto">
              <a:xfrm>
                <a:off x="1012711" y="1768690"/>
                <a:ext cx="54601" cy="5460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Oval 154"/>
              <p:cNvSpPr>
                <a:spLocks noChangeAspect="1" noChangeArrowheads="1"/>
              </p:cNvSpPr>
              <p:nvPr/>
            </p:nvSpPr>
            <p:spPr bwMode="auto">
              <a:xfrm>
                <a:off x="3611347" y="2783333"/>
                <a:ext cx="54601" cy="54605"/>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Oval 155"/>
              <p:cNvSpPr>
                <a:spLocks noChangeAspect="1" noChangeArrowheads="1"/>
              </p:cNvSpPr>
              <p:nvPr/>
            </p:nvSpPr>
            <p:spPr bwMode="auto">
              <a:xfrm>
                <a:off x="1892808" y="3904488"/>
                <a:ext cx="45719" cy="45723"/>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156"/>
              <p:cNvGrpSpPr>
                <a:grpSpLocks/>
              </p:cNvGrpSpPr>
              <p:nvPr/>
            </p:nvGrpSpPr>
            <p:grpSpPr bwMode="auto">
              <a:xfrm>
                <a:off x="3260883" y="3941473"/>
                <a:ext cx="160629" cy="83178"/>
                <a:chOff x="6139" y="13846"/>
                <a:chExt cx="253" cy="131"/>
              </a:xfrm>
            </p:grpSpPr>
            <p:cxnSp>
              <p:nvCxnSpPr>
                <p:cNvPr id="196" name="AutoShape 157"/>
                <p:cNvCxnSpPr>
                  <a:cxnSpLocks noChangeShapeType="1"/>
                </p:cNvCxnSpPr>
                <p:nvPr/>
              </p:nvCxnSpPr>
              <p:spPr bwMode="auto">
                <a:xfrm>
                  <a:off x="6139" y="13846"/>
                  <a:ext cx="253" cy="0"/>
                </a:xfrm>
                <a:prstGeom prst="straightConnector1">
                  <a:avLst/>
                </a:prstGeom>
                <a:noFill/>
                <a:ln w="15875">
                  <a:solidFill>
                    <a:srgbClr val="000000"/>
                  </a:solidFill>
                  <a:round/>
                  <a:headEnd/>
                  <a:tailEnd/>
                </a:ln>
              </p:spPr>
            </p:cxnSp>
            <p:cxnSp>
              <p:nvCxnSpPr>
                <p:cNvPr id="197" name="AutoShape 158"/>
                <p:cNvCxnSpPr>
                  <a:cxnSpLocks noChangeAspect="1" noChangeShapeType="1"/>
                </p:cNvCxnSpPr>
                <p:nvPr/>
              </p:nvCxnSpPr>
              <p:spPr bwMode="auto">
                <a:xfrm>
                  <a:off x="6189" y="13913"/>
                  <a:ext cx="152" cy="1"/>
                </a:xfrm>
                <a:prstGeom prst="straightConnector1">
                  <a:avLst/>
                </a:prstGeom>
                <a:noFill/>
                <a:ln w="15875">
                  <a:solidFill>
                    <a:srgbClr val="000000"/>
                  </a:solidFill>
                  <a:round/>
                  <a:headEnd/>
                  <a:tailEnd/>
                </a:ln>
              </p:spPr>
            </p:cxnSp>
            <p:cxnSp>
              <p:nvCxnSpPr>
                <p:cNvPr id="198" name="AutoShape 159"/>
                <p:cNvCxnSpPr>
                  <a:cxnSpLocks noChangeAspect="1" noChangeShapeType="1"/>
                </p:cNvCxnSpPr>
                <p:nvPr/>
              </p:nvCxnSpPr>
              <p:spPr bwMode="auto">
                <a:xfrm>
                  <a:off x="6231" y="13977"/>
                  <a:ext cx="68" cy="0"/>
                </a:xfrm>
                <a:prstGeom prst="straightConnector1">
                  <a:avLst/>
                </a:prstGeom>
                <a:noFill/>
                <a:ln w="15875">
                  <a:solidFill>
                    <a:srgbClr val="000000"/>
                  </a:solidFill>
                  <a:round/>
                  <a:headEnd/>
                  <a:tailEnd/>
                </a:ln>
              </p:spPr>
            </p:cxnSp>
          </p:grpSp>
          <p:cxnSp>
            <p:nvCxnSpPr>
              <p:cNvPr id="187" name="AutoShape 157"/>
              <p:cNvCxnSpPr>
                <a:cxnSpLocks noChangeShapeType="1"/>
              </p:cNvCxnSpPr>
              <p:nvPr/>
            </p:nvCxnSpPr>
            <p:spPr bwMode="auto">
              <a:xfrm>
                <a:off x="2667000" y="3041022"/>
                <a:ext cx="160629" cy="0"/>
              </a:xfrm>
              <a:prstGeom prst="straightConnector1">
                <a:avLst/>
              </a:prstGeom>
              <a:noFill/>
              <a:ln w="15875">
                <a:solidFill>
                  <a:srgbClr val="000000"/>
                </a:solidFill>
                <a:round/>
                <a:headEnd/>
                <a:tailEnd/>
              </a:ln>
            </p:spPr>
          </p:cxnSp>
          <p:cxnSp>
            <p:nvCxnSpPr>
              <p:cNvPr id="188" name="AutoShape 158"/>
              <p:cNvCxnSpPr>
                <a:cxnSpLocks noChangeAspect="1" noChangeShapeType="1"/>
              </p:cNvCxnSpPr>
              <p:nvPr/>
            </p:nvCxnSpPr>
            <p:spPr bwMode="auto">
              <a:xfrm>
                <a:off x="2698745" y="3083563"/>
                <a:ext cx="96504" cy="635"/>
              </a:xfrm>
              <a:prstGeom prst="straightConnector1">
                <a:avLst/>
              </a:prstGeom>
              <a:noFill/>
              <a:ln w="15875">
                <a:solidFill>
                  <a:srgbClr val="000000"/>
                </a:solidFill>
                <a:round/>
                <a:headEnd/>
                <a:tailEnd/>
              </a:ln>
            </p:spPr>
          </p:cxnSp>
          <p:cxnSp>
            <p:nvCxnSpPr>
              <p:cNvPr id="189" name="AutoShape 159"/>
              <p:cNvCxnSpPr>
                <a:cxnSpLocks noChangeAspect="1" noChangeShapeType="1"/>
              </p:cNvCxnSpPr>
              <p:nvPr/>
            </p:nvCxnSpPr>
            <p:spPr bwMode="auto">
              <a:xfrm>
                <a:off x="2725411" y="3124200"/>
                <a:ext cx="43173" cy="0"/>
              </a:xfrm>
              <a:prstGeom prst="straightConnector1">
                <a:avLst/>
              </a:prstGeom>
              <a:noFill/>
              <a:ln w="15875">
                <a:solidFill>
                  <a:srgbClr val="000000"/>
                </a:solidFill>
                <a:round/>
                <a:headEnd/>
                <a:tailEnd/>
              </a:ln>
            </p:spPr>
          </p:cxnSp>
          <p:grpSp>
            <p:nvGrpSpPr>
              <p:cNvPr id="7" name="Group 115"/>
              <p:cNvGrpSpPr/>
              <p:nvPr/>
            </p:nvGrpSpPr>
            <p:grpSpPr>
              <a:xfrm>
                <a:off x="2421320" y="1694401"/>
                <a:ext cx="904323" cy="620853"/>
                <a:chOff x="2421320" y="1694402"/>
                <a:chExt cx="904323" cy="599720"/>
              </a:xfrm>
            </p:grpSpPr>
            <p:cxnSp>
              <p:nvCxnSpPr>
                <p:cNvPr id="191" name="AutoShape 113"/>
                <p:cNvCxnSpPr>
                  <a:cxnSpLocks noChangeShapeType="1"/>
                </p:cNvCxnSpPr>
                <p:nvPr/>
              </p:nvCxnSpPr>
              <p:spPr bwMode="auto">
                <a:xfrm flipV="1">
                  <a:off x="2742807" y="1694402"/>
                  <a:ext cx="0" cy="173975"/>
                </a:xfrm>
                <a:prstGeom prst="straightConnector1">
                  <a:avLst/>
                </a:prstGeom>
                <a:noFill/>
                <a:ln w="15875">
                  <a:solidFill>
                    <a:srgbClr val="000000"/>
                  </a:solidFill>
                  <a:round/>
                  <a:headEnd/>
                  <a:tailEnd/>
                </a:ln>
              </p:spPr>
            </p:cxnSp>
            <p:cxnSp>
              <p:nvCxnSpPr>
                <p:cNvPr id="192" name="AutoShape 114"/>
                <p:cNvCxnSpPr>
                  <a:cxnSpLocks noChangeShapeType="1"/>
                </p:cNvCxnSpPr>
                <p:nvPr/>
              </p:nvCxnSpPr>
              <p:spPr bwMode="auto">
                <a:xfrm flipV="1">
                  <a:off x="2810106" y="1694402"/>
                  <a:ext cx="0" cy="173975"/>
                </a:xfrm>
                <a:prstGeom prst="straightConnector1">
                  <a:avLst/>
                </a:prstGeom>
                <a:noFill/>
                <a:ln w="15875">
                  <a:solidFill>
                    <a:srgbClr val="000000"/>
                  </a:solidFill>
                  <a:round/>
                  <a:headEnd/>
                  <a:tailEnd/>
                </a:ln>
              </p:spPr>
            </p:cxnSp>
            <p:cxnSp>
              <p:nvCxnSpPr>
                <p:cNvPr id="193" name="AutoShape 116"/>
                <p:cNvCxnSpPr>
                  <a:cxnSpLocks noChangeShapeType="1"/>
                </p:cNvCxnSpPr>
                <p:nvPr/>
              </p:nvCxnSpPr>
              <p:spPr bwMode="auto">
                <a:xfrm flipV="1">
                  <a:off x="2798043" y="1767421"/>
                  <a:ext cx="527600" cy="635"/>
                </a:xfrm>
                <a:prstGeom prst="straightConnector1">
                  <a:avLst/>
                </a:prstGeom>
                <a:noFill/>
                <a:ln w="15875">
                  <a:solidFill>
                    <a:srgbClr val="000000"/>
                  </a:solidFill>
                  <a:round/>
                  <a:headEnd/>
                  <a:tailEnd/>
                </a:ln>
              </p:spPr>
            </p:cxnSp>
            <p:cxnSp>
              <p:nvCxnSpPr>
                <p:cNvPr id="194" name="AutoShape 119"/>
                <p:cNvCxnSpPr>
                  <a:cxnSpLocks noChangeShapeType="1"/>
                </p:cNvCxnSpPr>
                <p:nvPr/>
              </p:nvCxnSpPr>
              <p:spPr bwMode="auto">
                <a:xfrm flipV="1">
                  <a:off x="2421320" y="1777585"/>
                  <a:ext cx="0" cy="516537"/>
                </a:xfrm>
                <a:prstGeom prst="straightConnector1">
                  <a:avLst/>
                </a:prstGeom>
                <a:noFill/>
                <a:ln w="15875">
                  <a:solidFill>
                    <a:srgbClr val="000000"/>
                  </a:solidFill>
                  <a:round/>
                  <a:headEnd/>
                  <a:tailEnd/>
                </a:ln>
              </p:spPr>
            </p:cxnSp>
            <p:cxnSp>
              <p:nvCxnSpPr>
                <p:cNvPr id="195" name="Straight Connector 47"/>
                <p:cNvCxnSpPr/>
                <p:nvPr/>
              </p:nvCxnSpPr>
              <p:spPr>
                <a:xfrm>
                  <a:off x="2421320" y="1777585"/>
                  <a:ext cx="3072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18" name="Rectangle 117"/>
            <p:cNvSpPr/>
            <p:nvPr/>
          </p:nvSpPr>
          <p:spPr>
            <a:xfrm>
              <a:off x="5934464" y="4411783"/>
              <a:ext cx="1868274" cy="57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2460902" y="3492752"/>
              <a:ext cx="1869176" cy="576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9"/>
            <p:cNvGrpSpPr/>
            <p:nvPr/>
          </p:nvGrpSpPr>
          <p:grpSpPr>
            <a:xfrm>
              <a:off x="2490215" y="3795252"/>
              <a:ext cx="1920241" cy="621611"/>
              <a:chOff x="3011744" y="4966745"/>
              <a:chExt cx="1920241" cy="621611"/>
            </a:xfrm>
          </p:grpSpPr>
          <p:pic>
            <p:nvPicPr>
              <p:cNvPr id="149" name="Picture 81"/>
              <p:cNvPicPr>
                <a:picLocks noChangeAspect="1" noChangeArrowheads="1"/>
              </p:cNvPicPr>
              <p:nvPr/>
            </p:nvPicPr>
            <p:blipFill>
              <a:blip r:embed="rId2" cstate="print"/>
              <a:srcRect l="61728" t="52384" r="7161" b="32654"/>
              <a:stretch>
                <a:fillRect/>
              </a:stretch>
            </p:blipFill>
            <p:spPr bwMode="auto">
              <a:xfrm flipH="1">
                <a:off x="3011744" y="4966745"/>
                <a:ext cx="1920241" cy="621611"/>
              </a:xfrm>
              <a:prstGeom prst="rect">
                <a:avLst/>
              </a:prstGeom>
              <a:noFill/>
            </p:spPr>
          </p:pic>
          <p:sp>
            <p:nvSpPr>
              <p:cNvPr id="150" name="Text Box 91"/>
              <p:cNvSpPr txBox="1">
                <a:spLocks noChangeArrowheads="1"/>
              </p:cNvSpPr>
              <p:nvPr/>
            </p:nvSpPr>
            <p:spPr bwMode="auto">
              <a:xfrm>
                <a:off x="3916688" y="5020056"/>
                <a:ext cx="548640" cy="274320"/>
              </a:xfrm>
              <a:prstGeom prst="rect">
                <a:avLst/>
              </a:prstGeom>
              <a:solidFill>
                <a:srgbClr val="FFFFFF"/>
              </a:solidFill>
              <a:ln w="2540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u="none" strike="noStrike" cap="none" normalizeH="0" baseline="0" dirty="0" smtClean="0">
                    <a:ln>
                      <a:noFill/>
                    </a:ln>
                    <a:solidFill>
                      <a:schemeClr val="tx1"/>
                    </a:solidFill>
                    <a:effectLst/>
                    <a:latin typeface="Times New Roman" pitchFamily="18" charset="0"/>
                    <a:cs typeface="Times New Roman" pitchFamily="18" charset="0"/>
                  </a:rPr>
                  <a:t> FD</a:t>
                </a:r>
              </a:p>
            </p:txBody>
          </p:sp>
        </p:grpSp>
        <p:grpSp>
          <p:nvGrpSpPr>
            <p:cNvPr id="9" name="Group 62"/>
            <p:cNvGrpSpPr/>
            <p:nvPr/>
          </p:nvGrpSpPr>
          <p:grpSpPr>
            <a:xfrm>
              <a:off x="3846576" y="3291840"/>
              <a:ext cx="173975" cy="48279"/>
              <a:chOff x="717445" y="4567437"/>
              <a:chExt cx="173975" cy="48279"/>
            </a:xfrm>
          </p:grpSpPr>
          <p:cxnSp>
            <p:nvCxnSpPr>
              <p:cNvPr id="147" name="AutoShape 145"/>
              <p:cNvCxnSpPr>
                <a:cxnSpLocks noChangeShapeType="1"/>
              </p:cNvCxnSpPr>
              <p:nvPr/>
            </p:nvCxnSpPr>
            <p:spPr bwMode="auto">
              <a:xfrm rot="5400000">
                <a:off x="804433" y="4528728"/>
                <a:ext cx="0" cy="173975"/>
              </a:xfrm>
              <a:prstGeom prst="straightConnector1">
                <a:avLst/>
              </a:prstGeom>
              <a:noFill/>
              <a:ln w="19050">
                <a:solidFill>
                  <a:srgbClr val="000000"/>
                </a:solidFill>
                <a:round/>
                <a:headEnd/>
                <a:tailEnd/>
              </a:ln>
            </p:spPr>
          </p:cxnSp>
          <p:cxnSp>
            <p:nvCxnSpPr>
              <p:cNvPr id="148" name="AutoShape 145"/>
              <p:cNvCxnSpPr>
                <a:cxnSpLocks noChangeShapeType="1"/>
              </p:cNvCxnSpPr>
              <p:nvPr/>
            </p:nvCxnSpPr>
            <p:spPr bwMode="auto">
              <a:xfrm rot="5400000">
                <a:off x="804433" y="4480449"/>
                <a:ext cx="0" cy="173975"/>
              </a:xfrm>
              <a:prstGeom prst="straightConnector1">
                <a:avLst/>
              </a:prstGeom>
              <a:noFill/>
              <a:ln w="19050">
                <a:solidFill>
                  <a:srgbClr val="000000"/>
                </a:solidFill>
                <a:round/>
                <a:headEnd/>
                <a:tailEnd/>
              </a:ln>
            </p:spPr>
          </p:cxnSp>
        </p:grpSp>
        <p:grpSp>
          <p:nvGrpSpPr>
            <p:cNvPr id="10" name="Group 65"/>
            <p:cNvGrpSpPr/>
            <p:nvPr/>
          </p:nvGrpSpPr>
          <p:grpSpPr>
            <a:xfrm>
              <a:off x="3938016" y="3108960"/>
              <a:ext cx="0" cy="420624"/>
              <a:chOff x="804432" y="4379976"/>
              <a:chExt cx="0" cy="420624"/>
            </a:xfrm>
          </p:grpSpPr>
          <p:cxnSp>
            <p:nvCxnSpPr>
              <p:cNvPr id="145" name="Straight Connector 144"/>
              <p:cNvCxnSpPr/>
              <p:nvPr/>
            </p:nvCxnSpPr>
            <p:spPr>
              <a:xfrm>
                <a:off x="804432" y="4617720"/>
                <a:ext cx="0" cy="1828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804432" y="4379976"/>
                <a:ext cx="0" cy="1828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68"/>
            <p:cNvGrpSpPr/>
            <p:nvPr/>
          </p:nvGrpSpPr>
          <p:grpSpPr>
            <a:xfrm>
              <a:off x="4395216" y="3291840"/>
              <a:ext cx="173975" cy="48279"/>
              <a:chOff x="717445" y="4567437"/>
              <a:chExt cx="173975" cy="48279"/>
            </a:xfrm>
          </p:grpSpPr>
          <p:cxnSp>
            <p:nvCxnSpPr>
              <p:cNvPr id="143" name="AutoShape 145"/>
              <p:cNvCxnSpPr>
                <a:cxnSpLocks noChangeShapeType="1"/>
              </p:cNvCxnSpPr>
              <p:nvPr/>
            </p:nvCxnSpPr>
            <p:spPr bwMode="auto">
              <a:xfrm rot="5400000">
                <a:off x="804433" y="4528728"/>
                <a:ext cx="0" cy="173975"/>
              </a:xfrm>
              <a:prstGeom prst="straightConnector1">
                <a:avLst/>
              </a:prstGeom>
              <a:noFill/>
              <a:ln w="19050">
                <a:solidFill>
                  <a:srgbClr val="000000"/>
                </a:solidFill>
                <a:round/>
                <a:headEnd/>
                <a:tailEnd/>
              </a:ln>
            </p:spPr>
          </p:cxnSp>
          <p:cxnSp>
            <p:nvCxnSpPr>
              <p:cNvPr id="144" name="AutoShape 145"/>
              <p:cNvCxnSpPr>
                <a:cxnSpLocks noChangeShapeType="1"/>
              </p:cNvCxnSpPr>
              <p:nvPr/>
            </p:nvCxnSpPr>
            <p:spPr bwMode="auto">
              <a:xfrm rot="5400000">
                <a:off x="804433" y="4480449"/>
                <a:ext cx="0" cy="173975"/>
              </a:xfrm>
              <a:prstGeom prst="straightConnector1">
                <a:avLst/>
              </a:prstGeom>
              <a:noFill/>
              <a:ln w="19050">
                <a:solidFill>
                  <a:srgbClr val="000000"/>
                </a:solidFill>
                <a:round/>
                <a:headEnd/>
                <a:tailEnd/>
              </a:ln>
            </p:spPr>
          </p:cxnSp>
        </p:grpSp>
        <p:grpSp>
          <p:nvGrpSpPr>
            <p:cNvPr id="12" name="Group 71"/>
            <p:cNvGrpSpPr/>
            <p:nvPr/>
          </p:nvGrpSpPr>
          <p:grpSpPr>
            <a:xfrm>
              <a:off x="4486656" y="3118104"/>
              <a:ext cx="0" cy="420624"/>
              <a:chOff x="804432" y="4379976"/>
              <a:chExt cx="0" cy="420624"/>
            </a:xfrm>
          </p:grpSpPr>
          <p:cxnSp>
            <p:nvCxnSpPr>
              <p:cNvPr id="141" name="Straight Connector 140"/>
              <p:cNvCxnSpPr/>
              <p:nvPr/>
            </p:nvCxnSpPr>
            <p:spPr>
              <a:xfrm>
                <a:off x="804432" y="4617720"/>
                <a:ext cx="0" cy="1828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04432" y="4379976"/>
                <a:ext cx="0" cy="1828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74"/>
            <p:cNvGrpSpPr/>
            <p:nvPr/>
          </p:nvGrpSpPr>
          <p:grpSpPr>
            <a:xfrm>
              <a:off x="3572256" y="4133088"/>
              <a:ext cx="173975" cy="207529"/>
              <a:chOff x="5102352" y="5897880"/>
              <a:chExt cx="173975" cy="207529"/>
            </a:xfrm>
          </p:grpSpPr>
          <p:grpSp>
            <p:nvGrpSpPr>
              <p:cNvPr id="14" name="Group 273"/>
              <p:cNvGrpSpPr/>
              <p:nvPr/>
            </p:nvGrpSpPr>
            <p:grpSpPr>
              <a:xfrm>
                <a:off x="5102352" y="5980176"/>
                <a:ext cx="173975" cy="48279"/>
                <a:chOff x="717445" y="4567437"/>
                <a:chExt cx="173975" cy="48279"/>
              </a:xfrm>
            </p:grpSpPr>
            <p:cxnSp>
              <p:nvCxnSpPr>
                <p:cNvPr id="139" name="AutoShape 145"/>
                <p:cNvCxnSpPr>
                  <a:cxnSpLocks noChangeShapeType="1"/>
                </p:cNvCxnSpPr>
                <p:nvPr/>
              </p:nvCxnSpPr>
              <p:spPr bwMode="auto">
                <a:xfrm rot="5400000">
                  <a:off x="804433" y="4528728"/>
                  <a:ext cx="0" cy="173975"/>
                </a:xfrm>
                <a:prstGeom prst="straightConnector1">
                  <a:avLst/>
                </a:prstGeom>
                <a:noFill/>
                <a:ln w="19050">
                  <a:solidFill>
                    <a:srgbClr val="000000"/>
                  </a:solidFill>
                  <a:round/>
                  <a:headEnd/>
                  <a:tailEnd/>
                </a:ln>
              </p:spPr>
            </p:cxnSp>
            <p:cxnSp>
              <p:nvCxnSpPr>
                <p:cNvPr id="140" name="AutoShape 145"/>
                <p:cNvCxnSpPr>
                  <a:cxnSpLocks noChangeShapeType="1"/>
                </p:cNvCxnSpPr>
                <p:nvPr/>
              </p:nvCxnSpPr>
              <p:spPr bwMode="auto">
                <a:xfrm rot="5400000">
                  <a:off x="804433" y="4480449"/>
                  <a:ext cx="0" cy="173975"/>
                </a:xfrm>
                <a:prstGeom prst="straightConnector1">
                  <a:avLst/>
                </a:prstGeom>
                <a:noFill/>
                <a:ln w="19050">
                  <a:solidFill>
                    <a:srgbClr val="000000"/>
                  </a:solidFill>
                  <a:round/>
                  <a:headEnd/>
                  <a:tailEnd/>
                </a:ln>
              </p:spPr>
            </p:cxnSp>
          </p:grpSp>
          <p:cxnSp>
            <p:nvCxnSpPr>
              <p:cNvPr id="137" name="Straight Connector 136"/>
              <p:cNvCxnSpPr/>
              <p:nvPr/>
            </p:nvCxnSpPr>
            <p:spPr>
              <a:xfrm>
                <a:off x="5193792" y="6025896"/>
                <a:ext cx="0" cy="795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193792" y="5897880"/>
                <a:ext cx="0" cy="795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AutoShape 117"/>
            <p:cNvCxnSpPr>
              <a:cxnSpLocks noChangeShapeType="1"/>
            </p:cNvCxnSpPr>
            <p:nvPr/>
          </p:nvCxnSpPr>
          <p:spPr bwMode="auto">
            <a:xfrm>
              <a:off x="2657856" y="3986784"/>
              <a:ext cx="758952" cy="0"/>
            </a:xfrm>
            <a:prstGeom prst="straightConnector1">
              <a:avLst/>
            </a:prstGeom>
            <a:noFill/>
            <a:ln w="15875">
              <a:solidFill>
                <a:srgbClr val="000000"/>
              </a:solidFill>
              <a:round/>
              <a:headEnd/>
              <a:tailEnd/>
            </a:ln>
          </p:spPr>
        </p:cxnSp>
        <p:sp>
          <p:nvSpPr>
            <p:cNvPr id="127" name="Text Box 132"/>
            <p:cNvSpPr txBox="1">
              <a:spLocks noChangeArrowheads="1"/>
            </p:cNvSpPr>
            <p:nvPr/>
          </p:nvSpPr>
          <p:spPr bwMode="auto">
            <a:xfrm>
              <a:off x="2584704" y="3776472"/>
              <a:ext cx="824524" cy="261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cs typeface="Arial" pitchFamily="34" charset="0"/>
                </a:rPr>
                <a:t>  p-channel</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cxnSp>
          <p:nvCxnSpPr>
            <p:cNvPr id="128" name="Straight Connector 127"/>
            <p:cNvCxnSpPr/>
            <p:nvPr/>
          </p:nvCxnSpPr>
          <p:spPr>
            <a:xfrm>
              <a:off x="3938016" y="3529584"/>
              <a:ext cx="548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486656" y="3511296"/>
              <a:ext cx="0" cy="32918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 Box 140"/>
            <p:cNvSpPr txBox="1">
              <a:spLocks noChangeArrowheads="1"/>
            </p:cNvSpPr>
            <p:nvPr/>
          </p:nvSpPr>
          <p:spPr bwMode="auto">
            <a:xfrm>
              <a:off x="3974592" y="3145536"/>
              <a:ext cx="475488" cy="2939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C</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P</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131" name="Straight Connector 130"/>
            <p:cNvCxnSpPr/>
            <p:nvPr/>
          </p:nvCxnSpPr>
          <p:spPr>
            <a:xfrm>
              <a:off x="3681984" y="3767328"/>
              <a:ext cx="0" cy="7315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3663696" y="2743200"/>
              <a:ext cx="0" cy="10972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AutoShape 150"/>
            <p:cNvCxnSpPr>
              <a:cxnSpLocks noChangeShapeType="1"/>
            </p:cNvCxnSpPr>
            <p:nvPr/>
          </p:nvCxnSpPr>
          <p:spPr bwMode="auto">
            <a:xfrm>
              <a:off x="3663696" y="4315968"/>
              <a:ext cx="635" cy="457200"/>
            </a:xfrm>
            <a:prstGeom prst="straightConnector1">
              <a:avLst/>
            </a:prstGeom>
            <a:noFill/>
            <a:ln w="15875">
              <a:solidFill>
                <a:srgbClr val="000000"/>
              </a:solidFill>
              <a:round/>
              <a:headEnd/>
              <a:tailEnd/>
            </a:ln>
          </p:spPr>
        </p:cxnSp>
        <p:sp>
          <p:nvSpPr>
            <p:cNvPr id="134" name="Text Box 133"/>
            <p:cNvSpPr txBox="1">
              <a:spLocks noChangeArrowheads="1"/>
            </p:cNvSpPr>
            <p:nvPr/>
          </p:nvSpPr>
          <p:spPr bwMode="auto">
            <a:xfrm>
              <a:off x="3060192" y="4023360"/>
              <a:ext cx="553135"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C</a:t>
              </a:r>
              <a:r>
                <a:rPr kumimoji="0" lang="en-US" sz="1600" b="1" i="0" u="none" strike="noStrike" cap="none" normalizeH="0" baseline="-25000" dirty="0" smtClean="0">
                  <a:ln>
                    <a:noFill/>
                  </a:ln>
                  <a:solidFill>
                    <a:schemeClr val="tx1"/>
                  </a:solidFill>
                  <a:effectLst/>
                  <a:latin typeface="Times New Roman" pitchFamily="18" charset="0"/>
                  <a:cs typeface="Times New Roman" pitchFamily="18" charset="0"/>
                </a:rPr>
                <a:t>FD</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5" name="Rectangle 134"/>
            <p:cNvSpPr/>
            <p:nvPr/>
          </p:nvSpPr>
          <p:spPr>
            <a:xfrm>
              <a:off x="4498848" y="4489704"/>
              <a:ext cx="402336" cy="40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 name="Picture 204" descr="TL47-6_normal.tif"/>
          <p:cNvPicPr>
            <a:picLocks noChangeAspect="1"/>
          </p:cNvPicPr>
          <p:nvPr/>
        </p:nvPicPr>
        <p:blipFill>
          <a:blip r:embed="rId3" cstate="print"/>
          <a:srcRect l="39000" t="23437" r="21000" b="35625"/>
          <a:stretch>
            <a:fillRect/>
          </a:stretch>
        </p:blipFill>
        <p:spPr>
          <a:xfrm>
            <a:off x="4226355" y="1046060"/>
            <a:ext cx="4389120" cy="3593636"/>
          </a:xfrm>
          <a:prstGeom prst="rect">
            <a:avLst/>
          </a:prstGeom>
        </p:spPr>
      </p:pic>
      <p:sp>
        <p:nvSpPr>
          <p:cNvPr id="18" name="Title 17"/>
          <p:cNvSpPr>
            <a:spLocks noGrp="1"/>
          </p:cNvSpPr>
          <p:nvPr>
            <p:ph type="title"/>
          </p:nvPr>
        </p:nvSpPr>
        <p:spPr>
          <a:xfrm>
            <a:off x="2209800" y="151077"/>
            <a:ext cx="6745288" cy="741363"/>
          </a:xfrm>
        </p:spPr>
        <p:txBody>
          <a:bodyPr/>
          <a:lstStyle/>
          <a:p>
            <a:r>
              <a:rPr lang="en-US" sz="3200" dirty="0" smtClean="0">
                <a:latin typeface="Helvetica" pitchFamily="34" charset="0"/>
                <a:cs typeface="Helvetica" pitchFamily="34" charset="0"/>
              </a:rPr>
              <a:t>CCD amplifier noise</a:t>
            </a:r>
            <a:endParaRPr lang="en-US" sz="3200" dirty="0">
              <a:latin typeface="Helvetica" pitchFamily="34" charset="0"/>
              <a:cs typeface="Helvetica" pitchFamily="34" charset="0"/>
            </a:endParaRPr>
          </a:p>
        </p:txBody>
      </p:sp>
      <p:sp>
        <p:nvSpPr>
          <p:cNvPr id="207" name="TextBox 206"/>
          <p:cNvSpPr txBox="1"/>
          <p:nvPr/>
        </p:nvSpPr>
        <p:spPr>
          <a:xfrm>
            <a:off x="2841945" y="5001775"/>
            <a:ext cx="2665814" cy="1200328"/>
          </a:xfrm>
          <a:prstGeom prst="rect">
            <a:avLst/>
          </a:prstGeom>
          <a:noFill/>
        </p:spPr>
        <p:txBody>
          <a:bodyPr wrap="none" rtlCol="0">
            <a:spAutoFit/>
          </a:bodyPr>
          <a:lstStyle/>
          <a:p>
            <a:r>
              <a:rPr lang="en-US" sz="2400" b="0" dirty="0" smtClean="0">
                <a:solidFill>
                  <a:srgbClr val="0000FF"/>
                </a:solidFill>
                <a:latin typeface="Helvetica" pitchFamily="34" charset="0"/>
                <a:cs typeface="Helvetica" pitchFamily="34" charset="0"/>
              </a:rPr>
              <a:t>Floating </a:t>
            </a:r>
            <a:r>
              <a:rPr lang="en-US" sz="2400" b="0" dirty="0" smtClean="0">
                <a:solidFill>
                  <a:srgbClr val="0000FF"/>
                </a:solidFill>
                <a:latin typeface="Helvetica" pitchFamily="34" charset="0"/>
                <a:cs typeface="Helvetica" pitchFamily="34" charset="0"/>
              </a:rPr>
              <a:t>diffusion</a:t>
            </a:r>
          </a:p>
          <a:p>
            <a:r>
              <a:rPr lang="en-US" sz="2400" b="0" dirty="0" smtClean="0">
                <a:solidFill>
                  <a:srgbClr val="0000FF"/>
                </a:solidFill>
                <a:latin typeface="Helvetica" pitchFamily="34" charset="0"/>
                <a:cs typeface="Helvetica" pitchFamily="34" charset="0"/>
              </a:rPr>
              <a:t>Diode sense node</a:t>
            </a:r>
            <a:endParaRPr lang="en-US" sz="2400" b="0" dirty="0" smtClean="0">
              <a:solidFill>
                <a:srgbClr val="0000FF"/>
              </a:solidFill>
              <a:latin typeface="Helvetica" pitchFamily="34" charset="0"/>
              <a:cs typeface="Helvetica" pitchFamily="34" charset="0"/>
            </a:endParaRPr>
          </a:p>
          <a:p>
            <a:endParaRPr lang="en-US" sz="2400" b="0" dirty="0" smtClean="0">
              <a:solidFill>
                <a:srgbClr val="0000FF"/>
              </a:solidFill>
              <a:latin typeface="Helvetica" pitchFamily="34" charset="0"/>
              <a:cs typeface="Helvetica" pitchFamily="34" charset="0"/>
            </a:endParaRPr>
          </a:p>
        </p:txBody>
      </p:sp>
      <p:cxnSp>
        <p:nvCxnSpPr>
          <p:cNvPr id="210" name="Straight Arrow Connector 209"/>
          <p:cNvCxnSpPr/>
          <p:nvPr/>
        </p:nvCxnSpPr>
        <p:spPr bwMode="auto">
          <a:xfrm flipV="1">
            <a:off x="3763665" y="3158335"/>
            <a:ext cx="1382580" cy="1805035"/>
          </a:xfrm>
          <a:prstGeom prst="straightConnector1">
            <a:avLst/>
          </a:prstGeom>
          <a:solidFill>
            <a:schemeClr val="accent1"/>
          </a:solidFill>
          <a:ln w="25400" cap="flat" cmpd="sng" algn="ctr">
            <a:solidFill>
              <a:srgbClr val="063DE8"/>
            </a:solidFill>
            <a:prstDash val="solid"/>
            <a:round/>
            <a:headEnd type="none" w="med" len="med"/>
            <a:tailEnd type="arrow"/>
          </a:ln>
          <a:effectLst/>
        </p:spPr>
      </p:cxnSp>
      <p:sp>
        <p:nvSpPr>
          <p:cNvPr id="211" name="Rectangle 210"/>
          <p:cNvSpPr/>
          <p:nvPr/>
        </p:nvSpPr>
        <p:spPr bwMode="auto">
          <a:xfrm>
            <a:off x="6221585" y="2313425"/>
            <a:ext cx="2189085" cy="1536200"/>
          </a:xfrm>
          <a:prstGeom prst="rect">
            <a:avLst/>
          </a:prstGeom>
          <a:noFill/>
          <a:ln w="22225" cap="flat" cmpd="sng" algn="ctr">
            <a:solidFill>
              <a:schemeClr val="accent3"/>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cxnSp>
        <p:nvCxnSpPr>
          <p:cNvPr id="212" name="Straight Arrow Connector 211"/>
          <p:cNvCxnSpPr/>
          <p:nvPr/>
        </p:nvCxnSpPr>
        <p:spPr bwMode="auto">
          <a:xfrm flipV="1">
            <a:off x="6221585" y="3849625"/>
            <a:ext cx="1382580" cy="1805035"/>
          </a:xfrm>
          <a:prstGeom prst="straightConnector1">
            <a:avLst/>
          </a:prstGeom>
          <a:solidFill>
            <a:schemeClr val="accent1"/>
          </a:solidFill>
          <a:ln w="25400" cap="flat" cmpd="sng" algn="ctr">
            <a:solidFill>
              <a:srgbClr val="063DE8"/>
            </a:solidFill>
            <a:prstDash val="solid"/>
            <a:round/>
            <a:headEnd type="none" w="med" len="med"/>
            <a:tailEnd type="arrow"/>
          </a:ln>
          <a:effectLst/>
        </p:spPr>
      </p:cxnSp>
      <p:sp>
        <p:nvSpPr>
          <p:cNvPr id="213" name="TextBox 212"/>
          <p:cNvSpPr txBox="1"/>
          <p:nvPr/>
        </p:nvSpPr>
        <p:spPr>
          <a:xfrm>
            <a:off x="5540575" y="5599932"/>
            <a:ext cx="2972289" cy="830997"/>
          </a:xfrm>
          <a:prstGeom prst="rect">
            <a:avLst/>
          </a:prstGeom>
          <a:noFill/>
        </p:spPr>
        <p:txBody>
          <a:bodyPr wrap="none" rtlCol="0">
            <a:spAutoFit/>
          </a:bodyPr>
          <a:lstStyle/>
          <a:p>
            <a:r>
              <a:rPr lang="en-US" sz="2400" b="0" dirty="0" smtClean="0">
                <a:solidFill>
                  <a:srgbClr val="0000FF"/>
                </a:solidFill>
                <a:latin typeface="Helvetica" pitchFamily="34" charset="0"/>
                <a:cs typeface="Helvetica" pitchFamily="34" charset="0"/>
              </a:rPr>
              <a:t>Output transistor M1</a:t>
            </a:r>
          </a:p>
          <a:p>
            <a:endParaRPr lang="en-US" sz="2400" b="0" dirty="0" smtClean="0">
              <a:solidFill>
                <a:srgbClr val="0000FF"/>
              </a:solidFill>
              <a:latin typeface="Helvetica" pitchFamily="34" charset="0"/>
              <a:cs typeface="Helvetica"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2209800" y="151077"/>
            <a:ext cx="6745288" cy="741363"/>
          </a:xfrm>
        </p:spPr>
        <p:txBody>
          <a:bodyPr/>
          <a:lstStyle/>
          <a:p>
            <a:r>
              <a:rPr lang="en-US" sz="3200" dirty="0" smtClean="0">
                <a:latin typeface="Helvetica" pitchFamily="34" charset="0"/>
                <a:cs typeface="Helvetica" pitchFamily="34" charset="0"/>
              </a:rPr>
              <a:t>CCD amplifier noise</a:t>
            </a:r>
            <a:endParaRPr lang="en-US" sz="3200" dirty="0">
              <a:latin typeface="Helvetica" pitchFamily="34" charset="0"/>
              <a:cs typeface="Helvetica" pitchFamily="34" charset="0"/>
            </a:endParaRPr>
          </a:p>
        </p:txBody>
      </p:sp>
      <p:sp>
        <p:nvSpPr>
          <p:cNvPr id="207" name="TextBox 206"/>
          <p:cNvSpPr txBox="1"/>
          <p:nvPr/>
        </p:nvSpPr>
        <p:spPr>
          <a:xfrm>
            <a:off x="4383084" y="2049872"/>
            <a:ext cx="4891544" cy="4893647"/>
          </a:xfrm>
          <a:prstGeom prst="rect">
            <a:avLst/>
          </a:prstGeom>
          <a:noFill/>
        </p:spPr>
        <p:txBody>
          <a:bodyPr wrap="square" rtlCol="0">
            <a:spAutoFit/>
          </a:bodyPr>
          <a:lstStyle/>
          <a:p>
            <a:r>
              <a:rPr lang="en-US" sz="2400" b="0" dirty="0" smtClean="0">
                <a:solidFill>
                  <a:srgbClr val="0000FF"/>
                </a:solidFill>
                <a:latin typeface="Helvetica" pitchFamily="34" charset="0"/>
                <a:cs typeface="Helvetica" pitchFamily="34" charset="0"/>
                <a:sym typeface="Wingdings"/>
              </a:rPr>
              <a:t>Noise in electrons </a:t>
            </a:r>
            <a:r>
              <a:rPr lang="en-US" sz="2400" b="0" i="1" dirty="0" err="1" smtClean="0">
                <a:solidFill>
                  <a:srgbClr val="0000FF"/>
                </a:solidFill>
                <a:latin typeface="Helvetica" pitchFamily="34" charset="0"/>
                <a:cs typeface="Helvetica" pitchFamily="34" charset="0"/>
                <a:sym typeface="Wingdings"/>
              </a:rPr>
              <a:t>Q</a:t>
            </a:r>
            <a:r>
              <a:rPr lang="en-US" sz="2400" b="0" i="1" baseline="-25000" dirty="0" err="1" smtClean="0">
                <a:solidFill>
                  <a:srgbClr val="0000FF"/>
                </a:solidFill>
                <a:latin typeface="Helvetica" pitchFamily="34" charset="0"/>
                <a:cs typeface="Helvetica" pitchFamily="34" charset="0"/>
                <a:sym typeface="Wingdings"/>
              </a:rPr>
              <a:t>n</a:t>
            </a:r>
            <a:r>
              <a:rPr lang="en-US" sz="2400" b="0" dirty="0" smtClean="0">
                <a:solidFill>
                  <a:srgbClr val="0000FF"/>
                </a:solidFill>
                <a:latin typeface="Helvetica" pitchFamily="34" charset="0"/>
                <a:cs typeface="Helvetica" pitchFamily="34" charset="0"/>
                <a:sym typeface="Wingdings"/>
              </a:rPr>
              <a:t> depends on</a:t>
            </a:r>
            <a:endParaRPr lang="en-US" sz="2400" b="0" dirty="0" smtClean="0">
              <a:solidFill>
                <a:srgbClr val="0000FF"/>
              </a:solidFill>
              <a:latin typeface="Helvetica" pitchFamily="34" charset="0"/>
              <a:cs typeface="Helvetica" pitchFamily="34" charset="0"/>
            </a:endParaRPr>
          </a:p>
          <a:p>
            <a:r>
              <a:rPr lang="en-US" sz="2400" b="0" dirty="0" smtClean="0">
                <a:solidFill>
                  <a:srgbClr val="0000FF"/>
                </a:solidFill>
                <a:latin typeface="Helvetica" pitchFamily="34" charset="0"/>
                <a:cs typeface="Helvetica" pitchFamily="34" charset="0"/>
              </a:rPr>
              <a:t>	1) SF transistor M1 noise</a:t>
            </a:r>
          </a:p>
          <a:p>
            <a:r>
              <a:rPr lang="en-US" sz="2400" b="0" dirty="0" smtClean="0">
                <a:solidFill>
                  <a:srgbClr val="0000FF"/>
                </a:solidFill>
                <a:latin typeface="Helvetica" pitchFamily="34" charset="0"/>
                <a:cs typeface="Helvetica" pitchFamily="34" charset="0"/>
              </a:rPr>
              <a:t>	2) Total capacitance at the	floating diffusion</a:t>
            </a:r>
          </a:p>
          <a:p>
            <a:endParaRPr lang="en-US" sz="2400" b="0" dirty="0" smtClean="0">
              <a:solidFill>
                <a:srgbClr val="0000FF"/>
              </a:solidFill>
              <a:latin typeface="Helvetica" pitchFamily="34" charset="0"/>
              <a:cs typeface="Helvetica" pitchFamily="34" charset="0"/>
            </a:endParaRPr>
          </a:p>
          <a:p>
            <a:r>
              <a:rPr lang="en-US" sz="2400" b="0" dirty="0" smtClean="0">
                <a:solidFill>
                  <a:srgbClr val="0000FF"/>
                </a:solidFill>
                <a:latin typeface="Helvetica" pitchFamily="34" charset="0"/>
                <a:cs typeface="Helvetica" pitchFamily="34" charset="0"/>
              </a:rPr>
              <a:t>White noise in M1 is given by</a:t>
            </a:r>
          </a:p>
          <a:p>
            <a:endParaRPr lang="en-US" sz="2400" b="0" dirty="0" smtClean="0">
              <a:solidFill>
                <a:srgbClr val="0000FF"/>
              </a:solidFill>
              <a:latin typeface="Helvetica" pitchFamily="34" charset="0"/>
              <a:cs typeface="Helvetica" pitchFamily="34" charset="0"/>
            </a:endParaRPr>
          </a:p>
          <a:p>
            <a:endParaRPr lang="en-US" sz="2400" b="0" dirty="0" smtClean="0">
              <a:solidFill>
                <a:srgbClr val="0000FF"/>
              </a:solidFill>
              <a:latin typeface="Helvetica" pitchFamily="34" charset="0"/>
              <a:cs typeface="Helvetica" pitchFamily="34" charset="0"/>
            </a:endParaRPr>
          </a:p>
          <a:p>
            <a:endParaRPr lang="en-US" sz="2400" b="0" dirty="0" smtClean="0">
              <a:solidFill>
                <a:srgbClr val="0000FF"/>
              </a:solidFill>
              <a:latin typeface="Helvetica" pitchFamily="34" charset="0"/>
              <a:cs typeface="Helvetica" pitchFamily="34" charset="0"/>
            </a:endParaRPr>
          </a:p>
          <a:p>
            <a:endParaRPr lang="en-US" sz="2400" b="0" dirty="0" smtClean="0">
              <a:solidFill>
                <a:srgbClr val="0000FF"/>
              </a:solidFill>
              <a:latin typeface="Helvetica" pitchFamily="34" charset="0"/>
              <a:cs typeface="Helvetica" pitchFamily="34" charset="0"/>
            </a:endParaRPr>
          </a:p>
          <a:p>
            <a:r>
              <a:rPr lang="en-US" sz="2400" b="0" dirty="0" smtClean="0">
                <a:solidFill>
                  <a:srgbClr val="0000FF"/>
                </a:solidFill>
                <a:latin typeface="Helvetica" pitchFamily="34" charset="0"/>
                <a:cs typeface="Helvetica" pitchFamily="34" charset="0"/>
              </a:rPr>
              <a:t>Reduce </a:t>
            </a:r>
            <a:r>
              <a:rPr lang="en-US" sz="2400" b="0" i="1" dirty="0" smtClean="0">
                <a:solidFill>
                  <a:srgbClr val="0000FF"/>
                </a:solidFill>
                <a:latin typeface="Helvetica" pitchFamily="34" charset="0"/>
                <a:cs typeface="Helvetica" pitchFamily="34" charset="0"/>
              </a:rPr>
              <a:t>C</a:t>
            </a:r>
            <a:r>
              <a:rPr lang="en-US" sz="2400" b="0" i="1" baseline="-25000" dirty="0" smtClean="0">
                <a:solidFill>
                  <a:srgbClr val="0000FF"/>
                </a:solidFill>
                <a:latin typeface="Helvetica" pitchFamily="34" charset="0"/>
                <a:cs typeface="Helvetica" pitchFamily="34" charset="0"/>
              </a:rPr>
              <a:t>T</a:t>
            </a:r>
            <a:r>
              <a:rPr lang="en-US" sz="2400" b="0" dirty="0" smtClean="0">
                <a:solidFill>
                  <a:srgbClr val="0000FF"/>
                </a:solidFill>
                <a:latin typeface="Helvetica" pitchFamily="34" charset="0"/>
                <a:cs typeface="Helvetica" pitchFamily="34" charset="0"/>
              </a:rPr>
              <a:t> and/or improve the transistor (</a:t>
            </a:r>
            <a:r>
              <a:rPr lang="en-US" sz="2400" b="0" i="1" dirty="0" smtClean="0">
                <a:solidFill>
                  <a:srgbClr val="0000FF"/>
                </a:solidFill>
                <a:latin typeface="Helvetica" pitchFamily="34" charset="0"/>
                <a:cs typeface="Helvetica" pitchFamily="34" charset="0"/>
              </a:rPr>
              <a:t>g</a:t>
            </a:r>
            <a:r>
              <a:rPr lang="en-US" sz="2400" b="0" i="1" baseline="-25000" dirty="0" smtClean="0">
                <a:solidFill>
                  <a:srgbClr val="0000FF"/>
                </a:solidFill>
                <a:latin typeface="Helvetica" pitchFamily="34" charset="0"/>
                <a:cs typeface="Helvetica" pitchFamily="34" charset="0"/>
              </a:rPr>
              <a:t>m</a:t>
            </a:r>
            <a:r>
              <a:rPr lang="en-US" sz="2400" b="0" dirty="0" smtClean="0">
                <a:solidFill>
                  <a:srgbClr val="0000FF"/>
                </a:solidFill>
                <a:latin typeface="Helvetica" pitchFamily="34" charset="0"/>
                <a:cs typeface="Helvetica" pitchFamily="34" charset="0"/>
              </a:rPr>
              <a:t>) to reduce noise</a:t>
            </a:r>
          </a:p>
          <a:p>
            <a:r>
              <a:rPr lang="en-US" sz="2400" b="0" dirty="0" smtClean="0">
                <a:solidFill>
                  <a:srgbClr val="0000FF"/>
                </a:solidFill>
                <a:latin typeface="Helvetica" pitchFamily="34" charset="0"/>
                <a:cs typeface="Helvetica" pitchFamily="34" charset="0"/>
              </a:rPr>
              <a:t>		</a:t>
            </a:r>
          </a:p>
        </p:txBody>
      </p:sp>
      <p:pic>
        <p:nvPicPr>
          <p:cNvPr id="655364" name="Picture 4"/>
          <p:cNvPicPr>
            <a:picLocks noChangeAspect="1" noChangeArrowheads="1"/>
          </p:cNvPicPr>
          <p:nvPr/>
        </p:nvPicPr>
        <p:blipFill>
          <a:blip r:embed="rId2"/>
          <a:srcRect/>
          <a:stretch>
            <a:fillRect/>
          </a:stretch>
        </p:blipFill>
        <p:spPr bwMode="auto">
          <a:xfrm>
            <a:off x="384447" y="5238157"/>
            <a:ext cx="2891790" cy="450533"/>
          </a:xfrm>
          <a:prstGeom prst="rect">
            <a:avLst/>
          </a:prstGeom>
          <a:noFill/>
          <a:ln w="9525">
            <a:noFill/>
            <a:miter lim="800000"/>
            <a:headEnd/>
            <a:tailEnd/>
          </a:ln>
        </p:spPr>
      </p:pic>
      <p:pic>
        <p:nvPicPr>
          <p:cNvPr id="662530" name="Picture 2"/>
          <p:cNvPicPr>
            <a:picLocks noChangeAspect="1" noChangeArrowheads="1"/>
          </p:cNvPicPr>
          <p:nvPr/>
        </p:nvPicPr>
        <p:blipFill>
          <a:blip r:embed="rId3"/>
          <a:srcRect/>
          <a:stretch>
            <a:fillRect/>
          </a:stretch>
        </p:blipFill>
        <p:spPr bwMode="auto">
          <a:xfrm>
            <a:off x="5359733" y="1130262"/>
            <a:ext cx="2237423" cy="1002983"/>
          </a:xfrm>
          <a:prstGeom prst="rect">
            <a:avLst/>
          </a:prstGeom>
          <a:noFill/>
          <a:ln w="9525">
            <a:noFill/>
            <a:miter lim="800000"/>
            <a:headEnd/>
            <a:tailEnd/>
          </a:ln>
        </p:spPr>
      </p:pic>
      <p:pic>
        <p:nvPicPr>
          <p:cNvPr id="662532" name="Picture 4"/>
          <p:cNvPicPr>
            <a:picLocks noChangeAspect="1" noChangeArrowheads="1"/>
          </p:cNvPicPr>
          <p:nvPr/>
        </p:nvPicPr>
        <p:blipFill>
          <a:blip r:embed="rId4"/>
          <a:srcRect/>
          <a:stretch>
            <a:fillRect/>
          </a:stretch>
        </p:blipFill>
        <p:spPr bwMode="auto">
          <a:xfrm>
            <a:off x="5076606" y="4457118"/>
            <a:ext cx="3544389" cy="1005840"/>
          </a:xfrm>
          <a:prstGeom prst="rect">
            <a:avLst/>
          </a:prstGeom>
          <a:noFill/>
          <a:ln w="9525">
            <a:noFill/>
            <a:miter lim="800000"/>
            <a:headEnd/>
            <a:tailEnd/>
          </a:ln>
        </p:spPr>
      </p:pic>
      <p:pic>
        <p:nvPicPr>
          <p:cNvPr id="98" name="Picture 97" descr="sf_schematic.png"/>
          <p:cNvPicPr>
            <a:picLocks noChangeAspect="1"/>
          </p:cNvPicPr>
          <p:nvPr/>
        </p:nvPicPr>
        <p:blipFill>
          <a:blip r:embed="rId5"/>
          <a:stretch>
            <a:fillRect/>
          </a:stretch>
        </p:blipFill>
        <p:spPr>
          <a:xfrm>
            <a:off x="423853" y="1057444"/>
            <a:ext cx="4010837" cy="4175415"/>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14400" y="1097280"/>
            <a:ext cx="7913656" cy="5755386"/>
          </a:xfrm>
          <a:prstGeom prst="rect">
            <a:avLst/>
          </a:prstGeom>
          <a:noFill/>
          <a:ln w="9525">
            <a:noFill/>
            <a:miter lim="800000"/>
            <a:headEnd/>
            <a:tailEnd/>
          </a:ln>
        </p:spPr>
      </p:pic>
      <p:sp>
        <p:nvSpPr>
          <p:cNvPr id="3" name="Title 17"/>
          <p:cNvSpPr txBox="1">
            <a:spLocks/>
          </p:cNvSpPr>
          <p:nvPr/>
        </p:nvSpPr>
        <p:spPr>
          <a:xfrm>
            <a:off x="2209800" y="151077"/>
            <a:ext cx="6745288" cy="741363"/>
          </a:xfrm>
          <a:prstGeom prst="rect">
            <a:avLst/>
          </a:prstGeom>
        </p:spPr>
        <p:txBody>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accent2"/>
                </a:solidFill>
                <a:effectLst/>
                <a:uLnTx/>
                <a:uFillTx/>
                <a:latin typeface="Helvetica" pitchFamily="34" charset="0"/>
                <a:ea typeface="+mj-ea"/>
                <a:cs typeface="Helvetica" pitchFamily="34" charset="0"/>
              </a:rPr>
              <a:t>CCD amplifier noise</a:t>
            </a:r>
            <a:endParaRPr kumimoji="0" lang="en-US" sz="3200" b="1" i="0" u="none" strike="noStrike" kern="0" cap="none" spc="0" normalizeH="0" baseline="0" noProof="0" dirty="0">
              <a:ln>
                <a:noFill/>
              </a:ln>
              <a:solidFill>
                <a:schemeClr val="accent2"/>
              </a:solidFill>
              <a:effectLst/>
              <a:uLnTx/>
              <a:uFillTx/>
              <a:latin typeface="Helvetica" pitchFamily="34" charset="0"/>
              <a:ea typeface="+mj-ea"/>
              <a:cs typeface="Helvetica" pitchFamily="34" charset="0"/>
            </a:endParaRPr>
          </a:p>
        </p:txBody>
      </p:sp>
      <p:sp>
        <p:nvSpPr>
          <p:cNvPr id="4" name="TextBox 3"/>
          <p:cNvSpPr txBox="1"/>
          <p:nvPr/>
        </p:nvSpPr>
        <p:spPr>
          <a:xfrm>
            <a:off x="1457011" y="1165615"/>
            <a:ext cx="5878532" cy="369332"/>
          </a:xfrm>
          <a:prstGeom prst="rect">
            <a:avLst/>
          </a:prstGeom>
          <a:noFill/>
        </p:spPr>
        <p:txBody>
          <a:bodyPr wrap="none" rtlCol="0">
            <a:spAutoFit/>
          </a:bodyPr>
          <a:lstStyle/>
          <a:p>
            <a:r>
              <a:rPr lang="en-US" sz="1800" b="0" dirty="0" smtClean="0">
                <a:solidFill>
                  <a:srgbClr val="063DE8"/>
                </a:solidFill>
                <a:latin typeface="Arial" pitchFamily="34" charset="0"/>
                <a:cs typeface="Arial" pitchFamily="34" charset="0"/>
              </a:rPr>
              <a:t>Measured conversion gain versus transistor dimensions</a:t>
            </a:r>
            <a:endParaRPr lang="en-US" sz="1800" b="0" dirty="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14400" y="1097280"/>
            <a:ext cx="7896525" cy="5751576"/>
          </a:xfrm>
          <a:prstGeom prst="rect">
            <a:avLst/>
          </a:prstGeom>
          <a:noFill/>
          <a:ln w="9525">
            <a:noFill/>
            <a:miter lim="800000"/>
            <a:headEnd/>
            <a:tailEnd/>
          </a:ln>
        </p:spPr>
      </p:pic>
      <p:sp>
        <p:nvSpPr>
          <p:cNvPr id="3" name="TextBox 2"/>
          <p:cNvSpPr txBox="1"/>
          <p:nvPr/>
        </p:nvSpPr>
        <p:spPr>
          <a:xfrm>
            <a:off x="1024947" y="1165615"/>
            <a:ext cx="7936788" cy="369332"/>
          </a:xfrm>
          <a:prstGeom prst="rect">
            <a:avLst/>
          </a:prstGeom>
          <a:noFill/>
        </p:spPr>
        <p:txBody>
          <a:bodyPr wrap="none" rtlCol="0">
            <a:spAutoFit/>
          </a:bodyPr>
          <a:lstStyle/>
          <a:p>
            <a:r>
              <a:rPr lang="en-US" sz="1800" b="0" dirty="0" smtClean="0">
                <a:solidFill>
                  <a:srgbClr val="063DE8"/>
                </a:solidFill>
                <a:latin typeface="Arial" pitchFamily="34" charset="0"/>
                <a:cs typeface="Arial" pitchFamily="34" charset="0"/>
              </a:rPr>
              <a:t>Measured read noise versus transistor dimensions (70 </a:t>
            </a:r>
            <a:r>
              <a:rPr lang="en-US" sz="1800" b="0" dirty="0" err="1" smtClean="0">
                <a:solidFill>
                  <a:srgbClr val="063DE8"/>
                </a:solidFill>
                <a:latin typeface="Arial" pitchFamily="34" charset="0"/>
                <a:cs typeface="Arial" pitchFamily="34" charset="0"/>
              </a:rPr>
              <a:t>kpixels</a:t>
            </a:r>
            <a:r>
              <a:rPr lang="en-US" sz="1800" b="0" dirty="0" smtClean="0">
                <a:solidFill>
                  <a:srgbClr val="063DE8"/>
                </a:solidFill>
                <a:latin typeface="Arial" pitchFamily="34" charset="0"/>
                <a:cs typeface="Arial" pitchFamily="34" charset="0"/>
              </a:rPr>
              <a:t>/sec, -140</a:t>
            </a:r>
            <a:r>
              <a:rPr lang="en-US" sz="1800" b="0" dirty="0" smtClean="0">
                <a:solidFill>
                  <a:srgbClr val="063DE8"/>
                </a:solidFill>
                <a:latin typeface="Arial" pitchFamily="34" charset="0"/>
                <a:cs typeface="Arial" pitchFamily="34" charset="0"/>
                <a:sym typeface="Symbol"/>
              </a:rPr>
              <a:t></a:t>
            </a:r>
            <a:r>
              <a:rPr lang="en-US" sz="1800" b="0" dirty="0" smtClean="0">
                <a:solidFill>
                  <a:srgbClr val="063DE8"/>
                </a:solidFill>
                <a:latin typeface="Arial" pitchFamily="34" charset="0"/>
                <a:cs typeface="Arial" pitchFamily="34" charset="0"/>
              </a:rPr>
              <a:t>C)</a:t>
            </a:r>
            <a:endParaRPr lang="en-US" sz="1800" b="0" dirty="0">
              <a:solidFill>
                <a:srgbClr val="063DE8"/>
              </a:solidFill>
              <a:latin typeface="Arial" pitchFamily="34" charset="0"/>
              <a:cs typeface="Arial" pitchFamily="34" charset="0"/>
            </a:endParaRPr>
          </a:p>
        </p:txBody>
      </p:sp>
      <p:sp>
        <p:nvSpPr>
          <p:cNvPr id="4" name="Title 17"/>
          <p:cNvSpPr txBox="1">
            <a:spLocks/>
          </p:cNvSpPr>
          <p:nvPr/>
        </p:nvSpPr>
        <p:spPr>
          <a:xfrm>
            <a:off x="2209800" y="151077"/>
            <a:ext cx="6745288" cy="741363"/>
          </a:xfrm>
          <a:prstGeom prst="rect">
            <a:avLst/>
          </a:prstGeom>
        </p:spPr>
        <p:txBody>
          <a:bodyPr/>
          <a:lstStyle/>
          <a:p>
            <a:pPr marL="0" marR="0" lvl="0" indent="0" algn="l" defTabSz="966788"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accent2"/>
                </a:solidFill>
                <a:effectLst/>
                <a:uLnTx/>
                <a:uFillTx/>
                <a:latin typeface="Helvetica" pitchFamily="34" charset="0"/>
                <a:ea typeface="+mj-ea"/>
                <a:cs typeface="Helvetica" pitchFamily="34" charset="0"/>
              </a:rPr>
              <a:t>CCD amplifier noise</a:t>
            </a:r>
            <a:endParaRPr kumimoji="0" lang="en-US" sz="3200" b="1" i="0" u="none" strike="noStrike" kern="0" cap="none" spc="0" normalizeH="0" baseline="0" noProof="0" dirty="0">
              <a:ln>
                <a:noFill/>
              </a:ln>
              <a:solidFill>
                <a:schemeClr val="accent2"/>
              </a:solidFill>
              <a:effectLst/>
              <a:uLnTx/>
              <a:uFillTx/>
              <a:latin typeface="Helvetica" pitchFamily="34" charset="0"/>
              <a:ea typeface="+mj-ea"/>
              <a:cs typeface="Helvetica" pitchFamily="34" charset="0"/>
            </a:endParaRPr>
          </a:p>
        </p:txBody>
      </p:sp>
      <p:sp>
        <p:nvSpPr>
          <p:cNvPr id="5" name="TextBox 4"/>
          <p:cNvSpPr txBox="1"/>
          <p:nvPr/>
        </p:nvSpPr>
        <p:spPr>
          <a:xfrm>
            <a:off x="926140" y="6462769"/>
            <a:ext cx="6000232" cy="369332"/>
          </a:xfrm>
          <a:prstGeom prst="rect">
            <a:avLst/>
          </a:prstGeom>
          <a:noFill/>
        </p:spPr>
        <p:txBody>
          <a:bodyPr wrap="none" rtlCol="0">
            <a:spAutoFit/>
          </a:bodyPr>
          <a:lstStyle/>
          <a:p>
            <a:r>
              <a:rPr lang="en-US" sz="1800" b="0" dirty="0" smtClean="0">
                <a:solidFill>
                  <a:srgbClr val="063DE8"/>
                </a:solidFill>
                <a:latin typeface="Arial" pitchFamily="34" charset="0"/>
                <a:cs typeface="Arial" pitchFamily="34" charset="0"/>
              </a:rPr>
              <a:t>Transistor used in LBNL CCDs for DESI has W/L = 20/6</a:t>
            </a:r>
            <a:endParaRPr lang="en-US" sz="1800" b="0" dirty="0">
              <a:solidFill>
                <a:srgbClr val="063DE8"/>
              </a:solidFill>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5" name="Picture 3"/>
          <p:cNvPicPr>
            <a:picLocks noChangeAspect="1" noChangeArrowheads="1"/>
          </p:cNvPicPr>
          <p:nvPr/>
        </p:nvPicPr>
        <p:blipFill>
          <a:blip r:embed="rId2"/>
          <a:srcRect l="3154" t="4331" r="1051" b="1444"/>
          <a:stretch>
            <a:fillRect/>
          </a:stretch>
        </p:blipFill>
        <p:spPr bwMode="auto">
          <a:xfrm>
            <a:off x="4764024" y="1636776"/>
            <a:ext cx="4748468" cy="3401948"/>
          </a:xfrm>
          <a:prstGeom prst="rect">
            <a:avLst/>
          </a:prstGeom>
          <a:noFill/>
          <a:ln w="9525">
            <a:noFill/>
            <a:miter lim="800000"/>
            <a:headEnd/>
            <a:tailEnd/>
          </a:ln>
        </p:spPr>
      </p:pic>
      <p:pic>
        <p:nvPicPr>
          <p:cNvPr id="612354" name="Picture 2"/>
          <p:cNvPicPr>
            <a:picLocks noChangeAspect="1" noChangeArrowheads="1"/>
          </p:cNvPicPr>
          <p:nvPr/>
        </p:nvPicPr>
        <p:blipFill>
          <a:blip r:embed="rId3"/>
          <a:srcRect l="3154" t="4337" r="526" b="1446"/>
          <a:stretch>
            <a:fillRect/>
          </a:stretch>
        </p:blipFill>
        <p:spPr bwMode="auto">
          <a:xfrm>
            <a:off x="36576" y="1755648"/>
            <a:ext cx="4774491" cy="3396532"/>
          </a:xfrm>
          <a:prstGeom prst="rect">
            <a:avLst/>
          </a:prstGeom>
          <a:noFill/>
          <a:ln w="9525">
            <a:noFill/>
            <a:miter lim="800000"/>
            <a:headEnd/>
            <a:tailEnd/>
          </a:ln>
        </p:spPr>
      </p:pic>
      <p:sp>
        <p:nvSpPr>
          <p:cNvPr id="8" name="Title 1"/>
          <p:cNvSpPr>
            <a:spLocks noGrp="1"/>
          </p:cNvSpPr>
          <p:nvPr>
            <p:ph type="title"/>
          </p:nvPr>
        </p:nvSpPr>
        <p:spPr>
          <a:xfrm>
            <a:off x="2209800" y="173736"/>
            <a:ext cx="6745288" cy="741363"/>
          </a:xfrm>
        </p:spPr>
        <p:txBody>
          <a:bodyPr/>
          <a:lstStyle/>
          <a:p>
            <a:r>
              <a:rPr lang="en-US" sz="3200" dirty="0" smtClean="0">
                <a:latin typeface="Helvetica" pitchFamily="34" charset="0"/>
                <a:cs typeface="Helvetica" pitchFamily="34" charset="0"/>
              </a:rPr>
              <a:t>Transistor amplifier size study</a:t>
            </a:r>
            <a:endParaRPr lang="en-US" sz="3200" dirty="0"/>
          </a:p>
        </p:txBody>
      </p:sp>
      <p:sp>
        <p:nvSpPr>
          <p:cNvPr id="9" name="TextBox 8"/>
          <p:cNvSpPr txBox="1"/>
          <p:nvPr/>
        </p:nvSpPr>
        <p:spPr>
          <a:xfrm>
            <a:off x="657077" y="1199680"/>
            <a:ext cx="8151590" cy="461665"/>
          </a:xfrm>
          <a:prstGeom prst="rect">
            <a:avLst/>
          </a:prstGeom>
          <a:noFill/>
        </p:spPr>
        <p:txBody>
          <a:bodyPr wrap="none" rtlCol="0">
            <a:spAutoFit/>
          </a:bodyPr>
          <a:lstStyle/>
          <a:p>
            <a:r>
              <a:rPr lang="en-US" sz="2400" b="0" dirty="0" smtClean="0">
                <a:solidFill>
                  <a:srgbClr val="063DE8"/>
                </a:solidFill>
                <a:latin typeface="Helvetica" pitchFamily="34" charset="0"/>
                <a:cs typeface="Helvetica" pitchFamily="34" charset="0"/>
              </a:rPr>
              <a:t>  R&amp;D transistor with 22 nm gate insulator (SiO</a:t>
            </a:r>
            <a:r>
              <a:rPr lang="en-US" sz="2400" b="0" baseline="-25000" dirty="0" smtClean="0">
                <a:solidFill>
                  <a:srgbClr val="063DE8"/>
                </a:solidFill>
                <a:latin typeface="Helvetica" pitchFamily="34" charset="0"/>
                <a:cs typeface="Helvetica" pitchFamily="34" charset="0"/>
              </a:rPr>
              <a:t>2</a:t>
            </a:r>
            <a:r>
              <a:rPr lang="en-US" sz="2400" b="0" dirty="0" smtClean="0">
                <a:solidFill>
                  <a:srgbClr val="063DE8"/>
                </a:solidFill>
                <a:latin typeface="Helvetica" pitchFamily="34" charset="0"/>
                <a:cs typeface="Helvetica" pitchFamily="34" charset="0"/>
              </a:rPr>
              <a:t>) thickness</a:t>
            </a:r>
            <a:endParaRPr lang="en-US" sz="2400" b="0" dirty="0">
              <a:solidFill>
                <a:srgbClr val="063DE8"/>
              </a:solidFill>
              <a:latin typeface="Helvetica" pitchFamily="34" charset="0"/>
              <a:cs typeface="Helvetica" pitchFamily="34" charset="0"/>
            </a:endParaRPr>
          </a:p>
        </p:txBody>
      </p:sp>
      <p:sp>
        <p:nvSpPr>
          <p:cNvPr id="10" name="TextBox 9"/>
          <p:cNvSpPr txBox="1"/>
          <p:nvPr/>
        </p:nvSpPr>
        <p:spPr>
          <a:xfrm>
            <a:off x="485226" y="5346615"/>
            <a:ext cx="3816109" cy="830997"/>
          </a:xfrm>
          <a:prstGeom prst="rect">
            <a:avLst/>
          </a:prstGeom>
          <a:noFill/>
        </p:spPr>
        <p:txBody>
          <a:bodyPr wrap="none" rtlCol="0">
            <a:spAutoFit/>
          </a:bodyPr>
          <a:lstStyle/>
          <a:p>
            <a:pPr algn="ctr"/>
            <a:r>
              <a:rPr lang="en-US" sz="2400" b="0" dirty="0" smtClean="0">
                <a:solidFill>
                  <a:srgbClr val="063DE8"/>
                </a:solidFill>
                <a:latin typeface="Helvetica" pitchFamily="34" charset="0"/>
                <a:cs typeface="Helvetica" pitchFamily="34" charset="0"/>
              </a:rPr>
              <a:t>Conversion gain in ADU/e-</a:t>
            </a:r>
          </a:p>
          <a:p>
            <a:pPr algn="ctr"/>
            <a:r>
              <a:rPr lang="en-US" sz="2400" b="0" baseline="30000" dirty="0" smtClean="0">
                <a:solidFill>
                  <a:srgbClr val="063DE8"/>
                </a:solidFill>
                <a:latin typeface="Helvetica" pitchFamily="34" charset="0"/>
                <a:cs typeface="Helvetica" pitchFamily="34" charset="0"/>
              </a:rPr>
              <a:t>55</a:t>
            </a:r>
            <a:r>
              <a:rPr lang="en-US" sz="2400" b="0" dirty="0" smtClean="0">
                <a:solidFill>
                  <a:srgbClr val="063DE8"/>
                </a:solidFill>
                <a:latin typeface="Helvetica" pitchFamily="34" charset="0"/>
                <a:cs typeface="Helvetica" pitchFamily="34" charset="0"/>
              </a:rPr>
              <a:t>Fe x-rays</a:t>
            </a:r>
            <a:endParaRPr lang="en-US" sz="2400" b="0" dirty="0">
              <a:solidFill>
                <a:srgbClr val="063DE8"/>
              </a:solidFill>
              <a:latin typeface="Helvetica" pitchFamily="34" charset="0"/>
              <a:cs typeface="Helvetica" pitchFamily="34" charset="0"/>
            </a:endParaRPr>
          </a:p>
        </p:txBody>
      </p:sp>
      <p:sp>
        <p:nvSpPr>
          <p:cNvPr id="11" name="TextBox 10"/>
          <p:cNvSpPr txBox="1"/>
          <p:nvPr/>
        </p:nvSpPr>
        <p:spPr>
          <a:xfrm>
            <a:off x="5821242" y="5347420"/>
            <a:ext cx="3129382" cy="1200329"/>
          </a:xfrm>
          <a:prstGeom prst="rect">
            <a:avLst/>
          </a:prstGeom>
          <a:noFill/>
        </p:spPr>
        <p:txBody>
          <a:bodyPr wrap="none" rtlCol="0">
            <a:spAutoFit/>
          </a:bodyPr>
          <a:lstStyle/>
          <a:p>
            <a:pPr algn="ctr"/>
            <a:r>
              <a:rPr lang="en-US" sz="2400" b="0" dirty="0" smtClean="0">
                <a:solidFill>
                  <a:srgbClr val="063DE8"/>
                </a:solidFill>
                <a:latin typeface="Helvetica" pitchFamily="34" charset="0"/>
                <a:cs typeface="Helvetica" pitchFamily="34" charset="0"/>
              </a:rPr>
              <a:t>Read noise in e- </a:t>
            </a:r>
            <a:r>
              <a:rPr lang="en-US" sz="2400" b="0" dirty="0" err="1" smtClean="0">
                <a:solidFill>
                  <a:srgbClr val="063DE8"/>
                </a:solidFill>
                <a:latin typeface="Helvetica" pitchFamily="34" charset="0"/>
                <a:cs typeface="Helvetica" pitchFamily="34" charset="0"/>
              </a:rPr>
              <a:t>rms</a:t>
            </a:r>
            <a:endParaRPr lang="en-US" sz="2400" b="0" dirty="0" smtClean="0">
              <a:solidFill>
                <a:srgbClr val="063DE8"/>
              </a:solidFill>
              <a:latin typeface="Helvetica" pitchFamily="34" charset="0"/>
              <a:cs typeface="Helvetica" pitchFamily="34" charset="0"/>
            </a:endParaRPr>
          </a:p>
          <a:p>
            <a:pPr algn="ctr"/>
            <a:r>
              <a:rPr lang="en-US" sz="2400" b="0" dirty="0" smtClean="0">
                <a:solidFill>
                  <a:srgbClr val="063DE8"/>
                </a:solidFill>
                <a:latin typeface="Helvetica" pitchFamily="34" charset="0"/>
                <a:cs typeface="Helvetica" pitchFamily="34" charset="0"/>
              </a:rPr>
              <a:t>70 </a:t>
            </a:r>
            <a:r>
              <a:rPr lang="en-US" sz="2400" b="0" dirty="0" err="1" smtClean="0">
                <a:solidFill>
                  <a:srgbClr val="063DE8"/>
                </a:solidFill>
                <a:latin typeface="Helvetica" pitchFamily="34" charset="0"/>
                <a:cs typeface="Helvetica" pitchFamily="34" charset="0"/>
              </a:rPr>
              <a:t>kpixels</a:t>
            </a:r>
            <a:r>
              <a:rPr lang="en-US" sz="2400" b="0" dirty="0" smtClean="0">
                <a:solidFill>
                  <a:srgbClr val="063DE8"/>
                </a:solidFill>
                <a:latin typeface="Helvetica" pitchFamily="34" charset="0"/>
                <a:cs typeface="Helvetica" pitchFamily="34" charset="0"/>
              </a:rPr>
              <a:t>/sec, -140C</a:t>
            </a:r>
          </a:p>
          <a:p>
            <a:pPr algn="ctr"/>
            <a:r>
              <a:rPr lang="en-US" sz="2400" b="0" dirty="0" smtClean="0">
                <a:solidFill>
                  <a:srgbClr val="063DE8"/>
                </a:solidFill>
                <a:latin typeface="Helvetica" pitchFamily="34" charset="0"/>
                <a:cs typeface="Helvetica" pitchFamily="34" charset="0"/>
              </a:rPr>
              <a:t>JFET buffers</a:t>
            </a:r>
            <a:endParaRPr lang="en-US" sz="2400" b="0" dirty="0">
              <a:solidFill>
                <a:srgbClr val="063DE8"/>
              </a:solidFill>
              <a:latin typeface="Helvetica" pitchFamily="34" charset="0"/>
              <a:cs typeface="Helvetica"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594" y="1004835"/>
            <a:ext cx="9322002" cy="1095270"/>
          </a:xfrm>
        </p:spPr>
        <p:txBody>
          <a:bodyPr/>
          <a:lstStyle/>
          <a:p>
            <a:r>
              <a:rPr lang="en-US" sz="3200" b="0" dirty="0" smtClean="0">
                <a:solidFill>
                  <a:srgbClr val="063DE8"/>
                </a:solidFill>
                <a:latin typeface="Arial" pitchFamily="34" charset="0"/>
                <a:cs typeface="Arial" pitchFamily="34" charset="0"/>
              </a:rPr>
              <a:t>DESI CCD noise (Production lot #1)</a:t>
            </a:r>
          </a:p>
          <a:p>
            <a:pPr lvl="1"/>
            <a:r>
              <a:rPr lang="en-US" sz="3000" b="0" dirty="0" smtClean="0">
                <a:solidFill>
                  <a:srgbClr val="063DE8"/>
                </a:solidFill>
                <a:latin typeface="Arial" pitchFamily="34" charset="0"/>
                <a:cs typeface="Arial" pitchFamily="34" charset="0"/>
              </a:rPr>
              <a:t> Noise </a:t>
            </a:r>
            <a:r>
              <a:rPr lang="en-US" sz="3000" b="0" dirty="0" err="1" smtClean="0">
                <a:solidFill>
                  <a:srgbClr val="063DE8"/>
                </a:solidFill>
                <a:latin typeface="Arial" pitchFamily="34" charset="0"/>
                <a:cs typeface="Arial" pitchFamily="34" charset="0"/>
              </a:rPr>
              <a:t>vs</a:t>
            </a:r>
            <a:r>
              <a:rPr lang="en-US" sz="3000" b="0" dirty="0" smtClean="0">
                <a:solidFill>
                  <a:srgbClr val="063DE8"/>
                </a:solidFill>
                <a:latin typeface="Arial" pitchFamily="34" charset="0"/>
                <a:cs typeface="Arial" pitchFamily="34" charset="0"/>
              </a:rPr>
              <a:t> Integration Time</a:t>
            </a:r>
            <a:endParaRPr lang="en-US" sz="3000" b="0" baseline="30000" dirty="0" smtClean="0">
              <a:solidFill>
                <a:srgbClr val="063DE8"/>
              </a:solidFill>
              <a:latin typeface="Arial" pitchFamily="34" charset="0"/>
              <a:cs typeface="Arial" pitchFamily="34" charset="0"/>
            </a:endParaRPr>
          </a:p>
        </p:txBody>
      </p:sp>
      <p:sp>
        <p:nvSpPr>
          <p:cNvPr id="8" name="Title 1"/>
          <p:cNvSpPr>
            <a:spLocks noGrp="1"/>
          </p:cNvSpPr>
          <p:nvPr>
            <p:ph type="title"/>
          </p:nvPr>
        </p:nvSpPr>
        <p:spPr>
          <a:xfrm>
            <a:off x="2209800" y="173037"/>
            <a:ext cx="6745288" cy="741363"/>
          </a:xfrm>
        </p:spPr>
        <p:txBody>
          <a:bodyPr/>
          <a:lstStyle/>
          <a:p>
            <a:pPr lvl="0">
              <a:defRPr/>
            </a:pPr>
            <a:r>
              <a:rPr lang="en-US" sz="3200" dirty="0" smtClean="0">
                <a:latin typeface="Arial" pitchFamily="34" charset="0"/>
                <a:cs typeface="Arial" pitchFamily="34" charset="0"/>
              </a:rPr>
              <a:t>CCD Noise</a:t>
            </a:r>
            <a:endParaRPr lang="en-US" sz="3200" dirty="0">
              <a:latin typeface="Arial" pitchFamily="34" charset="0"/>
              <a:cs typeface="Arial" pitchFamily="34" charset="0"/>
            </a:endParaRPr>
          </a:p>
        </p:txBody>
      </p:sp>
      <p:pic>
        <p:nvPicPr>
          <p:cNvPr id="662530" name="Picture 2"/>
          <p:cNvPicPr>
            <a:picLocks noChangeAspect="1" noChangeArrowheads="1"/>
          </p:cNvPicPr>
          <p:nvPr/>
        </p:nvPicPr>
        <p:blipFill>
          <a:blip r:embed="rId2"/>
          <a:srcRect/>
          <a:stretch>
            <a:fillRect/>
          </a:stretch>
        </p:blipFill>
        <p:spPr bwMode="auto">
          <a:xfrm>
            <a:off x="1234440" y="2148840"/>
            <a:ext cx="6789420" cy="4937760"/>
          </a:xfrm>
          <a:prstGeom prst="rect">
            <a:avLst/>
          </a:prstGeom>
          <a:noFill/>
          <a:ln w="9525">
            <a:noFill/>
            <a:miter lim="800000"/>
            <a:headEnd/>
            <a:tailEnd/>
          </a:ln>
        </p:spPr>
      </p:pic>
    </p:spTree>
    <p:extLst>
      <p:ext uri="{BB962C8B-B14F-4D97-AF65-F5344CB8AC3E}">
        <p14:creationId xmlns:p14="http://schemas.microsoft.com/office/powerpoint/2010/main" val="439544846"/>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0629"/>
            <a:ext cx="7054780" cy="707571"/>
          </a:xfrm>
        </p:spPr>
        <p:txBody>
          <a:bodyPr/>
          <a:lstStyle/>
          <a:p>
            <a:r>
              <a:rPr lang="en-US" sz="3200" dirty="0" smtClean="0">
                <a:latin typeface="Arial" pitchFamily="34" charset="0"/>
                <a:cs typeface="Arial" pitchFamily="34" charset="0"/>
              </a:rPr>
              <a:t>Skipper CCDs / sub-electron noise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037253"/>
            <a:ext cx="8812212" cy="5984875"/>
          </a:xfrm>
        </p:spPr>
        <p:txBody>
          <a:bodyPr/>
          <a:lstStyle/>
          <a:p>
            <a:r>
              <a:rPr lang="en-US" sz="2800" b="0" dirty="0" smtClean="0">
                <a:solidFill>
                  <a:srgbClr val="063DE8"/>
                </a:solidFill>
                <a:latin typeface="Arial" pitchFamily="34" charset="0"/>
                <a:cs typeface="Arial" pitchFamily="34" charset="0"/>
              </a:rPr>
              <a:t>Conventional CCDs nearing 1 e- read noise</a:t>
            </a:r>
          </a:p>
          <a:p>
            <a:endParaRPr lang="en-US" sz="2800" b="0" dirty="0" smtClean="0">
              <a:solidFill>
                <a:srgbClr val="063DE8"/>
              </a:solidFill>
              <a:latin typeface="Arial" pitchFamily="34" charset="0"/>
              <a:cs typeface="Arial" pitchFamily="34" charset="0"/>
            </a:endParaRPr>
          </a:p>
          <a:p>
            <a:r>
              <a:rPr lang="en-US" sz="2800" b="0" dirty="0" smtClean="0">
                <a:solidFill>
                  <a:srgbClr val="063DE8"/>
                </a:solidFill>
                <a:latin typeface="Arial" pitchFamily="34" charset="0"/>
                <a:cs typeface="Arial" pitchFamily="34" charset="0"/>
              </a:rPr>
              <a:t>Skipper CCDs take advantage of multiple sampling of the signal charge by use of a non-destructive readout amplifier (floating-gate)</a:t>
            </a:r>
          </a:p>
          <a:p>
            <a:pPr lvl="1"/>
            <a:r>
              <a:rPr lang="en-US" sz="2600" b="0" dirty="0" smtClean="0">
                <a:solidFill>
                  <a:srgbClr val="063DE8"/>
                </a:solidFill>
                <a:latin typeface="Arial" pitchFamily="34" charset="0"/>
                <a:cs typeface="Arial" pitchFamily="34" charset="0"/>
              </a:rPr>
              <a:t>The noise is reduced by the square root on the number of samples</a:t>
            </a:r>
            <a:endParaRPr lang="en-US" sz="2800" b="0" dirty="0" smtClean="0">
              <a:solidFill>
                <a:srgbClr val="063DE8"/>
              </a:solidFill>
              <a:latin typeface="Arial" pitchFamily="34" charset="0"/>
              <a:cs typeface="Arial" pitchFamily="34" charset="0"/>
            </a:endParaRPr>
          </a:p>
          <a:p>
            <a:r>
              <a:rPr lang="en-US" sz="2800" b="0" dirty="0" smtClean="0">
                <a:solidFill>
                  <a:srgbClr val="063DE8"/>
                </a:solidFill>
                <a:latin typeface="Arial" pitchFamily="34" charset="0"/>
                <a:cs typeface="Arial" pitchFamily="34" charset="0"/>
              </a:rPr>
              <a:t>0.5 e- noise reported in 1990</a:t>
            </a:r>
          </a:p>
          <a:p>
            <a:pPr lvl="1"/>
            <a:r>
              <a:rPr lang="en-US" sz="2800" b="0" dirty="0" smtClean="0">
                <a:solidFill>
                  <a:srgbClr val="063DE8"/>
                </a:solidFill>
                <a:latin typeface="Arial" pitchFamily="34" charset="0"/>
                <a:cs typeface="Arial" pitchFamily="34" charset="0"/>
              </a:rPr>
              <a:t> </a:t>
            </a:r>
            <a:r>
              <a:rPr lang="en-US" sz="2000" b="0" dirty="0" smtClean="0">
                <a:solidFill>
                  <a:srgbClr val="063DE8"/>
                </a:solidFill>
                <a:latin typeface="Arial" pitchFamily="34" charset="0"/>
                <a:cs typeface="Arial" pitchFamily="34" charset="0"/>
              </a:rPr>
              <a:t>Chandler et al, SPIE 1242, 238, 1990 (</a:t>
            </a:r>
            <a:r>
              <a:rPr lang="en-US" sz="2000" b="0" dirty="0" smtClean="0">
                <a:solidFill>
                  <a:srgbClr val="063DE8"/>
                </a:solidFill>
                <a:latin typeface="Arial" pitchFamily="34" charset="0"/>
                <a:cs typeface="Arial" pitchFamily="34" charset="0"/>
                <a:hlinkClick r:id="rId2"/>
              </a:rPr>
              <a:t>Link</a:t>
            </a:r>
            <a:r>
              <a:rPr lang="en-US" sz="2000" b="0" dirty="0" smtClean="0">
                <a:solidFill>
                  <a:srgbClr val="063DE8"/>
                </a:solidFill>
                <a:latin typeface="Arial" pitchFamily="34" charset="0"/>
                <a:cs typeface="Arial" pitchFamily="34" charset="0"/>
              </a:rPr>
              <a:t>)</a:t>
            </a:r>
          </a:p>
          <a:p>
            <a:pPr lvl="1"/>
            <a:r>
              <a:rPr lang="en-US" sz="2000" b="0" dirty="0" smtClean="0">
                <a:solidFill>
                  <a:srgbClr val="063DE8"/>
                </a:solidFill>
                <a:latin typeface="Arial" pitchFamily="34" charset="0"/>
                <a:cs typeface="Arial" pitchFamily="34" charset="0"/>
              </a:rPr>
              <a:t> </a:t>
            </a:r>
            <a:r>
              <a:rPr lang="en-US" sz="2000" b="0" dirty="0" err="1" smtClean="0">
                <a:solidFill>
                  <a:srgbClr val="063DE8"/>
                </a:solidFill>
                <a:latin typeface="Arial" pitchFamily="34" charset="0"/>
                <a:cs typeface="Arial" pitchFamily="34" charset="0"/>
              </a:rPr>
              <a:t>Janesick</a:t>
            </a:r>
            <a:r>
              <a:rPr lang="en-US" sz="2000" b="0" dirty="0" smtClean="0">
                <a:solidFill>
                  <a:srgbClr val="063DE8"/>
                </a:solidFill>
                <a:latin typeface="Arial" pitchFamily="34" charset="0"/>
                <a:cs typeface="Arial" pitchFamily="34" charset="0"/>
              </a:rPr>
              <a:t> et al, SPIE 1242, 223, 1990  (</a:t>
            </a:r>
            <a:r>
              <a:rPr lang="en-US" sz="2000" b="0" dirty="0" smtClean="0">
                <a:solidFill>
                  <a:srgbClr val="063DE8"/>
                </a:solidFill>
                <a:latin typeface="Arial" pitchFamily="34" charset="0"/>
                <a:cs typeface="Arial" pitchFamily="34" charset="0"/>
                <a:hlinkClick r:id="rId3"/>
              </a:rPr>
              <a:t>Link</a:t>
            </a:r>
            <a:r>
              <a:rPr lang="en-US" sz="2000" b="0" dirty="0" smtClean="0">
                <a:solidFill>
                  <a:srgbClr val="063DE8"/>
                </a:solidFill>
                <a:latin typeface="Arial" pitchFamily="34" charset="0"/>
                <a:cs typeface="Arial" pitchFamily="34" charset="0"/>
              </a:rPr>
              <a:t>)</a:t>
            </a:r>
          </a:p>
          <a:p>
            <a:pPr lvl="1"/>
            <a:r>
              <a:rPr lang="en-US" sz="2800" b="0" dirty="0" smtClean="0">
                <a:solidFill>
                  <a:srgbClr val="063DE8"/>
                </a:solidFill>
                <a:latin typeface="Arial" pitchFamily="34" charset="0"/>
                <a:cs typeface="Arial" pitchFamily="34" charset="0"/>
              </a:rPr>
              <a:t> Field was dormant for about 20 years</a:t>
            </a:r>
          </a:p>
          <a:p>
            <a:pPr lvl="1"/>
            <a:r>
              <a:rPr lang="en-US" sz="2800" b="0" dirty="0" smtClean="0">
                <a:solidFill>
                  <a:srgbClr val="063DE8"/>
                </a:solidFill>
                <a:latin typeface="Arial" pitchFamily="34" charset="0"/>
                <a:cs typeface="Arial" pitchFamily="34" charset="0"/>
              </a:rPr>
              <a:t> </a:t>
            </a:r>
            <a:r>
              <a:rPr lang="en-US" sz="2800" b="0" dirty="0" err="1" smtClean="0">
                <a:solidFill>
                  <a:srgbClr val="063DE8"/>
                </a:solidFill>
                <a:latin typeface="Arial" pitchFamily="34" charset="0"/>
                <a:cs typeface="Arial" pitchFamily="34" charset="0"/>
              </a:rPr>
              <a:t>FermiLab</a:t>
            </a:r>
            <a:r>
              <a:rPr lang="en-US" sz="2800" b="0" dirty="0" smtClean="0">
                <a:solidFill>
                  <a:srgbClr val="063DE8"/>
                </a:solidFill>
                <a:latin typeface="Arial" pitchFamily="34" charset="0"/>
                <a:cs typeface="Arial" pitchFamily="34" charset="0"/>
              </a:rPr>
              <a:t> / LBNL collaboration for dark matter</a:t>
            </a:r>
          </a:p>
          <a:p>
            <a:pPr lvl="1"/>
            <a:endParaRPr lang="en-US" sz="2800" b="0" dirty="0" smtClean="0">
              <a:solidFill>
                <a:srgbClr val="063DE8"/>
              </a:solidFill>
              <a:latin typeface="Arial" pitchFamily="34" charset="0"/>
              <a:cs typeface="Arial" pitchFamily="34" charset="0"/>
            </a:endParaRPr>
          </a:p>
          <a:p>
            <a:pPr lvl="2"/>
            <a:endParaRPr lang="en-US" sz="3200" b="0" dirty="0" smtClean="0">
              <a:solidFill>
                <a:schemeClr val="bg1">
                  <a:lumMod val="85000"/>
                </a:schemeClr>
              </a:solidFill>
              <a:latin typeface="Arial" pitchFamily="34" charset="0"/>
              <a:cs typeface="Arial" pitchFamily="34" charset="0"/>
            </a:endParaRPr>
          </a:p>
          <a:p>
            <a:pPr lvl="2"/>
            <a:endParaRPr lang="en-US" sz="2800" b="0" dirty="0" smtClean="0">
              <a:solidFill>
                <a:srgbClr val="063DE8"/>
              </a:solidFill>
            </a:endParaRPr>
          </a:p>
        </p:txBody>
      </p:sp>
    </p:spTree>
    <p:extLst>
      <p:ext uri="{BB962C8B-B14F-4D97-AF65-F5344CB8AC3E}">
        <p14:creationId xmlns:p14="http://schemas.microsoft.com/office/powerpoint/2010/main" val="1742741788"/>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30629"/>
            <a:ext cx="7054780" cy="707571"/>
          </a:xfrm>
        </p:spPr>
        <p:txBody>
          <a:bodyPr/>
          <a:lstStyle/>
          <a:p>
            <a:r>
              <a:rPr lang="en-US" sz="3200" dirty="0" smtClean="0">
                <a:latin typeface="Arial" pitchFamily="34" charset="0"/>
                <a:cs typeface="Arial" pitchFamily="34" charset="0"/>
              </a:rPr>
              <a:t>Skipper CCDs / sub-electron noise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2800" b="0" dirty="0" smtClean="0">
                <a:solidFill>
                  <a:srgbClr val="063DE8"/>
                </a:solidFill>
                <a:latin typeface="Arial" pitchFamily="34" charset="0"/>
                <a:cs typeface="Arial" pitchFamily="34" charset="0"/>
              </a:rPr>
              <a:t>From Chandler et al, SPIE 1242, 238, 1990 </a:t>
            </a:r>
          </a:p>
        </p:txBody>
      </p:sp>
      <p:pic>
        <p:nvPicPr>
          <p:cNvPr id="4" name="Picture 2"/>
          <p:cNvPicPr>
            <a:picLocks noChangeAspect="1" noChangeArrowheads="1"/>
          </p:cNvPicPr>
          <p:nvPr/>
        </p:nvPicPr>
        <p:blipFill>
          <a:blip r:embed="rId2" cstate="print"/>
          <a:srcRect b="2133"/>
          <a:stretch>
            <a:fillRect/>
          </a:stretch>
        </p:blipFill>
        <p:spPr bwMode="auto">
          <a:xfrm>
            <a:off x="354309" y="1860829"/>
            <a:ext cx="8734425" cy="4194810"/>
          </a:xfrm>
          <a:prstGeom prst="rect">
            <a:avLst/>
          </a:prstGeom>
          <a:noFill/>
          <a:ln w="9525">
            <a:noFill/>
            <a:miter lim="800000"/>
            <a:headEnd/>
            <a:tailEnd/>
          </a:ln>
        </p:spPr>
      </p:pic>
      <p:sp>
        <p:nvSpPr>
          <p:cNvPr id="5" name="TextBox 4"/>
          <p:cNvSpPr txBox="1"/>
          <p:nvPr/>
        </p:nvSpPr>
        <p:spPr>
          <a:xfrm>
            <a:off x="7455870" y="5094507"/>
            <a:ext cx="1828801" cy="646331"/>
          </a:xfrm>
          <a:prstGeom prst="rect">
            <a:avLst/>
          </a:prstGeom>
          <a:noFill/>
        </p:spPr>
        <p:txBody>
          <a:bodyPr wrap="square" rtlCol="0">
            <a:spAutoFit/>
          </a:bodyPr>
          <a:lstStyle/>
          <a:p>
            <a:r>
              <a:rPr lang="en-US" sz="1800" b="0" dirty="0" smtClean="0">
                <a:solidFill>
                  <a:srgbClr val="0000FF"/>
                </a:solidFill>
                <a:latin typeface="Arial" pitchFamily="34" charset="0"/>
                <a:cs typeface="Arial" pitchFamily="34" charset="0"/>
              </a:rPr>
              <a:t>Floating Gate sense node</a:t>
            </a:r>
            <a:endParaRPr lang="en-US" sz="1800" b="0" dirty="0">
              <a:solidFill>
                <a:srgbClr val="0000FF"/>
              </a:solidFill>
              <a:latin typeface="Arial" pitchFamily="34" charset="0"/>
              <a:cs typeface="Arial" pitchFamily="34" charset="0"/>
            </a:endParaRPr>
          </a:p>
        </p:txBody>
      </p:sp>
      <p:cxnSp>
        <p:nvCxnSpPr>
          <p:cNvPr id="7" name="Straight Arrow Connector 6"/>
          <p:cNvCxnSpPr/>
          <p:nvPr/>
        </p:nvCxnSpPr>
        <p:spPr bwMode="auto">
          <a:xfrm flipH="1" flipV="1">
            <a:off x="5385921" y="4602132"/>
            <a:ext cx="2009670" cy="663192"/>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spTree>
    <p:extLst>
      <p:ext uri="{BB962C8B-B14F-4D97-AF65-F5344CB8AC3E}">
        <p14:creationId xmlns:p14="http://schemas.microsoft.com/office/powerpoint/2010/main" val="3047963803"/>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400" dirty="0" smtClean="0">
                <a:latin typeface="Arial" pitchFamily="34" charset="0"/>
                <a:cs typeface="Arial" pitchFamily="34" charset="0"/>
              </a:rPr>
              <a:t>Astronomical cameras with fully depleted CCDs</a:t>
            </a:r>
            <a:endParaRPr lang="en-US" sz="2400" dirty="0">
              <a:latin typeface="Arial" pitchFamily="34" charset="0"/>
              <a:cs typeface="Arial" pitchFamily="34" charset="0"/>
            </a:endParaRPr>
          </a:p>
        </p:txBody>
      </p:sp>
      <p:sp>
        <p:nvSpPr>
          <p:cNvPr id="4" name="TextBox 3"/>
          <p:cNvSpPr txBox="1"/>
          <p:nvPr/>
        </p:nvSpPr>
        <p:spPr>
          <a:xfrm>
            <a:off x="1383929" y="6323379"/>
            <a:ext cx="6475570" cy="830972"/>
          </a:xfrm>
          <a:prstGeom prst="rect">
            <a:avLst/>
          </a:prstGeom>
          <a:noFill/>
        </p:spPr>
        <p:txBody>
          <a:bodyPr wrap="none" lIns="91416" tIns="45708" rIns="91416" bIns="45708" rtlCol="0">
            <a:spAutoFit/>
          </a:bodyPr>
          <a:lstStyle/>
          <a:p>
            <a:pPr algn="ctr"/>
            <a:r>
              <a:rPr lang="en-US" b="0" dirty="0" err="1" smtClean="0">
                <a:solidFill>
                  <a:srgbClr val="063DE8"/>
                </a:solidFill>
                <a:latin typeface="Arial" pitchFamily="34" charset="0"/>
                <a:cs typeface="Arial" pitchFamily="34" charset="0"/>
              </a:rPr>
              <a:t>HyperSuprimeCam</a:t>
            </a:r>
            <a:r>
              <a:rPr lang="en-US" b="0" dirty="0" smtClean="0">
                <a:solidFill>
                  <a:srgbClr val="063DE8"/>
                </a:solidFill>
                <a:latin typeface="Arial" pitchFamily="34" charset="0"/>
                <a:cs typeface="Arial" pitchFamily="34" charset="0"/>
              </a:rPr>
              <a:t> – 116 2k x 4k, (15 µm)</a:t>
            </a:r>
            <a:r>
              <a:rPr lang="en-US" b="0" baseline="30000" dirty="0" smtClean="0">
                <a:solidFill>
                  <a:srgbClr val="063DE8"/>
                </a:solidFill>
                <a:latin typeface="Arial" pitchFamily="34" charset="0"/>
                <a:cs typeface="Arial" pitchFamily="34" charset="0"/>
              </a:rPr>
              <a:t>2</a:t>
            </a:r>
            <a:r>
              <a:rPr lang="en-US" b="0" dirty="0" smtClean="0">
                <a:solidFill>
                  <a:srgbClr val="063DE8"/>
                </a:solidFill>
                <a:latin typeface="Arial" pitchFamily="34" charset="0"/>
                <a:cs typeface="Arial" pitchFamily="34" charset="0"/>
              </a:rPr>
              <a:t>-pixel CCDs (870 </a:t>
            </a:r>
            <a:r>
              <a:rPr lang="en-US" b="0" dirty="0" err="1" smtClean="0">
                <a:solidFill>
                  <a:srgbClr val="063DE8"/>
                </a:solidFill>
                <a:latin typeface="Arial" pitchFamily="34" charset="0"/>
                <a:cs typeface="Arial" pitchFamily="34" charset="0"/>
              </a:rPr>
              <a:t>Mpixels</a:t>
            </a:r>
            <a:r>
              <a:rPr lang="en-US" b="0" dirty="0" smtClean="0">
                <a:solidFill>
                  <a:srgbClr val="063DE8"/>
                </a:solidFill>
                <a:latin typeface="Arial" pitchFamily="34" charset="0"/>
                <a:cs typeface="Arial" pitchFamily="34" charset="0"/>
              </a:rPr>
              <a:t>)</a:t>
            </a:r>
          </a:p>
          <a:p>
            <a:pPr algn="ctr"/>
            <a:r>
              <a:rPr lang="en-US" b="0" i="1" dirty="0" smtClean="0">
                <a:solidFill>
                  <a:srgbClr val="063DE8"/>
                </a:solidFill>
                <a:latin typeface="Arial" pitchFamily="34" charset="0"/>
                <a:cs typeface="Arial" pitchFamily="34" charset="0"/>
              </a:rPr>
              <a:t>CCDs from Hamamatsu Corporation / Subaru 8-m Telescope</a:t>
            </a:r>
          </a:p>
          <a:p>
            <a:pPr algn="ctr"/>
            <a:r>
              <a:rPr lang="en-US" b="0" i="1" dirty="0" smtClean="0">
                <a:solidFill>
                  <a:srgbClr val="063DE8"/>
                </a:solidFill>
                <a:latin typeface="Arial" pitchFamily="34" charset="0"/>
                <a:cs typeface="Arial" pitchFamily="34" charset="0"/>
                <a:hlinkClick r:id="rId2"/>
              </a:rPr>
              <a:t>http://subarutelescope.org/Topics/2016/05/12/</a:t>
            </a:r>
            <a:endParaRPr lang="en-US" b="0" i="1" dirty="0" smtClean="0">
              <a:solidFill>
                <a:srgbClr val="063DE8"/>
              </a:solidFill>
              <a:latin typeface="Arial" pitchFamily="34" charset="0"/>
              <a:cs typeface="Arial" pitchFamily="34" charset="0"/>
            </a:endParaRPr>
          </a:p>
        </p:txBody>
      </p:sp>
      <p:sp>
        <p:nvSpPr>
          <p:cNvPr id="14" name="Rectangle 13"/>
          <p:cNvSpPr/>
          <p:nvPr/>
        </p:nvSpPr>
        <p:spPr bwMode="auto">
          <a:xfrm>
            <a:off x="5095875" y="2933719"/>
            <a:ext cx="366712" cy="17145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hlink"/>
              </a:solidFill>
              <a:effectLst/>
              <a:latin typeface="Times New Roman" pitchFamily="18" charset="0"/>
            </a:endParaRPr>
          </a:p>
        </p:txBody>
      </p:sp>
      <p:grpSp>
        <p:nvGrpSpPr>
          <p:cNvPr id="3" name="Group 17"/>
          <p:cNvGrpSpPr/>
          <p:nvPr/>
        </p:nvGrpSpPr>
        <p:grpSpPr>
          <a:xfrm>
            <a:off x="1557488" y="1105321"/>
            <a:ext cx="7717141" cy="5137299"/>
            <a:chOff x="1557488" y="1105321"/>
            <a:chExt cx="7717141" cy="5137299"/>
          </a:xfrm>
        </p:grpSpPr>
        <p:pic>
          <p:nvPicPr>
            <p:cNvPr id="13" name="Picture 12" descr="fig2e_s.jpg"/>
            <p:cNvPicPr>
              <a:picLocks noChangeAspect="1"/>
            </p:cNvPicPr>
            <p:nvPr/>
          </p:nvPicPr>
          <p:blipFill>
            <a:blip r:embed="rId3"/>
            <a:stretch>
              <a:fillRect/>
            </a:stretch>
          </p:blipFill>
          <p:spPr>
            <a:xfrm>
              <a:off x="1557488" y="1105321"/>
              <a:ext cx="6192908" cy="5137299"/>
            </a:xfrm>
            <a:prstGeom prst="rect">
              <a:avLst/>
            </a:prstGeom>
          </p:spPr>
        </p:pic>
        <p:sp>
          <p:nvSpPr>
            <p:cNvPr id="17" name="TextBox 16"/>
            <p:cNvSpPr txBox="1"/>
            <p:nvPr/>
          </p:nvSpPr>
          <p:spPr>
            <a:xfrm>
              <a:off x="8007441" y="2888516"/>
              <a:ext cx="1267188" cy="584751"/>
            </a:xfrm>
            <a:prstGeom prst="rect">
              <a:avLst/>
            </a:prstGeom>
            <a:noFill/>
          </p:spPr>
          <p:txBody>
            <a:bodyPr wrap="square" lIns="91416" tIns="45708" rIns="91416" bIns="45708" rtlCol="0">
              <a:spAutoFit/>
            </a:bodyPr>
            <a:lstStyle/>
            <a:p>
              <a:pPr algn="ctr"/>
              <a:r>
                <a:rPr lang="en-US" b="0" dirty="0" smtClean="0">
                  <a:solidFill>
                    <a:srgbClr val="063DE8"/>
                  </a:solidFill>
                  <a:latin typeface="Arial" pitchFamily="34" charset="0"/>
                  <a:cs typeface="Arial" pitchFamily="34" charset="0"/>
                </a:rPr>
                <a:t>Full moon for scale</a:t>
              </a:r>
              <a:endParaRPr lang="en-US" b="0" i="1" dirty="0" smtClean="0">
                <a:solidFill>
                  <a:srgbClr val="063DE8"/>
                </a:solidFill>
                <a:latin typeface="Arial" pitchFamily="34" charset="0"/>
                <a:cs typeface="Arial" pitchFamily="34" charset="0"/>
              </a:endParaRPr>
            </a:p>
          </p:txBody>
        </p:sp>
      </p:grpSp>
      <p:sp>
        <p:nvSpPr>
          <p:cNvPr id="19" name="Rectangle 18"/>
          <p:cNvSpPr/>
          <p:nvPr/>
        </p:nvSpPr>
        <p:spPr bwMode="auto">
          <a:xfrm>
            <a:off x="4700588" y="1423988"/>
            <a:ext cx="3014661" cy="266223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hlink"/>
              </a:solidFill>
              <a:effectLst/>
              <a:latin typeface="Times New Roman" pitchFamily="18" charset="0"/>
            </a:endParaRPr>
          </a:p>
        </p:txBody>
      </p:sp>
      <p:pic>
        <p:nvPicPr>
          <p:cNvPr id="20" name="Picture 6" descr="reu_kpno_8ccds"/>
          <p:cNvPicPr>
            <a:picLocks noChangeAspect="1" noChangeArrowheads="1"/>
          </p:cNvPicPr>
          <p:nvPr/>
        </p:nvPicPr>
        <p:blipFill>
          <a:blip r:embed="rId4" cstate="print">
            <a:lum contrast="6000"/>
          </a:blip>
          <a:srcRect/>
          <a:stretch>
            <a:fillRect/>
          </a:stretch>
        </p:blipFill>
        <p:spPr bwMode="auto">
          <a:xfrm>
            <a:off x="8151447" y="1811705"/>
            <a:ext cx="931165" cy="950976"/>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holland\Documents\CCD folders\Skipper CCD\135961-23 Skipper amp pictures\135961-23_skipper_u1_amp-himag.jpg"/>
          <p:cNvPicPr>
            <a:picLocks noChangeAspect="1" noChangeArrowheads="1"/>
          </p:cNvPicPr>
          <p:nvPr/>
        </p:nvPicPr>
        <p:blipFill>
          <a:blip r:embed="rId2"/>
          <a:srcRect l="3000" t="938" b="7500"/>
          <a:stretch>
            <a:fillRect/>
          </a:stretch>
        </p:blipFill>
        <p:spPr bwMode="auto">
          <a:xfrm rot="5400000">
            <a:off x="1727245" y="2380093"/>
            <a:ext cx="5440070" cy="4108072"/>
          </a:xfrm>
          <a:prstGeom prst="rect">
            <a:avLst/>
          </a:prstGeom>
          <a:noFill/>
        </p:spPr>
      </p:pic>
      <p:sp>
        <p:nvSpPr>
          <p:cNvPr id="2" name="Title 1"/>
          <p:cNvSpPr>
            <a:spLocks noGrp="1"/>
          </p:cNvSpPr>
          <p:nvPr>
            <p:ph type="title"/>
          </p:nvPr>
        </p:nvSpPr>
        <p:spPr>
          <a:xfrm>
            <a:off x="2209800" y="130629"/>
            <a:ext cx="7054780" cy="707571"/>
          </a:xfrm>
        </p:spPr>
        <p:txBody>
          <a:bodyPr/>
          <a:lstStyle/>
          <a:p>
            <a:r>
              <a:rPr lang="en-US" sz="3200" dirty="0" smtClean="0">
                <a:latin typeface="Arial" pitchFamily="34" charset="0"/>
                <a:cs typeface="Arial" pitchFamily="34" charset="0"/>
              </a:rPr>
              <a:t>Skipper CCDs / sub-electron noise</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2800" b="0" dirty="0" smtClean="0">
                <a:solidFill>
                  <a:srgbClr val="063DE8"/>
                </a:solidFill>
                <a:latin typeface="Arial" pitchFamily="34" charset="0"/>
                <a:cs typeface="Arial" pitchFamily="34" charset="0"/>
              </a:rPr>
              <a:t>Implementation on LBNL fully depleted CCD</a:t>
            </a:r>
          </a:p>
        </p:txBody>
      </p:sp>
      <p:sp>
        <p:nvSpPr>
          <p:cNvPr id="5" name="TextBox 4"/>
          <p:cNvSpPr txBox="1"/>
          <p:nvPr/>
        </p:nvSpPr>
        <p:spPr>
          <a:xfrm>
            <a:off x="7455870" y="5375851"/>
            <a:ext cx="1828801" cy="646331"/>
          </a:xfrm>
          <a:prstGeom prst="rect">
            <a:avLst/>
          </a:prstGeom>
          <a:noFill/>
          <a:ln w="25400">
            <a:solidFill>
              <a:srgbClr val="FF0000"/>
            </a:solidFill>
          </a:ln>
        </p:spPr>
        <p:txBody>
          <a:bodyPr wrap="square" rtlCol="0">
            <a:spAutoFit/>
          </a:bodyPr>
          <a:lstStyle/>
          <a:p>
            <a:r>
              <a:rPr lang="en-US" sz="1800" b="0" dirty="0" smtClean="0">
                <a:solidFill>
                  <a:srgbClr val="0000FF"/>
                </a:solidFill>
                <a:latin typeface="Arial" pitchFamily="34" charset="0"/>
                <a:cs typeface="Arial" pitchFamily="34" charset="0"/>
              </a:rPr>
              <a:t>Floating Gate sense node</a:t>
            </a:r>
            <a:endParaRPr lang="en-US" sz="1800" b="0" dirty="0">
              <a:solidFill>
                <a:srgbClr val="0000FF"/>
              </a:solidFill>
              <a:latin typeface="Arial" pitchFamily="34" charset="0"/>
              <a:cs typeface="Arial" pitchFamily="34" charset="0"/>
            </a:endParaRPr>
          </a:p>
        </p:txBody>
      </p:sp>
      <p:cxnSp>
        <p:nvCxnSpPr>
          <p:cNvPr id="7" name="Straight Arrow Connector 6"/>
          <p:cNvCxnSpPr/>
          <p:nvPr/>
        </p:nvCxnSpPr>
        <p:spPr bwMode="auto">
          <a:xfrm flipH="1">
            <a:off x="4541855" y="5546668"/>
            <a:ext cx="2853736" cy="10061"/>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9" name="TextBox 8"/>
          <p:cNvSpPr txBox="1"/>
          <p:nvPr/>
        </p:nvSpPr>
        <p:spPr>
          <a:xfrm>
            <a:off x="7427406" y="3428219"/>
            <a:ext cx="1828801" cy="646331"/>
          </a:xfrm>
          <a:prstGeom prst="rect">
            <a:avLst/>
          </a:prstGeom>
          <a:noFill/>
          <a:ln w="25400">
            <a:solidFill>
              <a:srgbClr val="FF0000"/>
            </a:solidFill>
          </a:ln>
        </p:spPr>
        <p:txBody>
          <a:bodyPr wrap="square" rtlCol="0">
            <a:spAutoFit/>
          </a:bodyPr>
          <a:lstStyle/>
          <a:p>
            <a:r>
              <a:rPr lang="en-US" sz="1800" b="0" dirty="0" smtClean="0">
                <a:solidFill>
                  <a:srgbClr val="0000FF"/>
                </a:solidFill>
                <a:latin typeface="Arial" pitchFamily="34" charset="0"/>
                <a:cs typeface="Arial" pitchFamily="34" charset="0"/>
              </a:rPr>
              <a:t>Source follower transistor</a:t>
            </a:r>
            <a:endParaRPr lang="en-US" sz="1800" b="0" dirty="0">
              <a:solidFill>
                <a:srgbClr val="0000FF"/>
              </a:solidFill>
              <a:latin typeface="Arial" pitchFamily="34" charset="0"/>
              <a:cs typeface="Arial" pitchFamily="34" charset="0"/>
            </a:endParaRPr>
          </a:p>
        </p:txBody>
      </p:sp>
      <p:cxnSp>
        <p:nvCxnSpPr>
          <p:cNvPr id="10" name="Straight Arrow Connector 9"/>
          <p:cNvCxnSpPr/>
          <p:nvPr/>
        </p:nvCxnSpPr>
        <p:spPr bwMode="auto">
          <a:xfrm flipH="1">
            <a:off x="4513391" y="3599036"/>
            <a:ext cx="2853736" cy="10061"/>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V="1">
            <a:off x="3748035" y="5345723"/>
            <a:ext cx="753627" cy="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19" name="Straight Arrow Connector 18"/>
          <p:cNvCxnSpPr/>
          <p:nvPr/>
        </p:nvCxnSpPr>
        <p:spPr bwMode="auto">
          <a:xfrm flipV="1">
            <a:off x="3729619" y="5538315"/>
            <a:ext cx="753627" cy="2"/>
          </a:xfrm>
          <a:prstGeom prst="straightConnector1">
            <a:avLst/>
          </a:prstGeom>
          <a:solidFill>
            <a:schemeClr val="accent1"/>
          </a:solidFill>
          <a:ln w="19050" cap="flat" cmpd="sng" algn="ctr">
            <a:solidFill>
              <a:schemeClr val="bg1"/>
            </a:solidFill>
            <a:prstDash val="solid"/>
            <a:round/>
            <a:headEnd type="arrow" w="med" len="med"/>
            <a:tailEnd type="none"/>
          </a:ln>
          <a:effectLst/>
        </p:spPr>
      </p:cxnSp>
    </p:spTree>
    <p:extLst>
      <p:ext uri="{BB962C8B-B14F-4D97-AF65-F5344CB8AC3E}">
        <p14:creationId xmlns:p14="http://schemas.microsoft.com/office/powerpoint/2010/main" val="41044339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Skipper CCDs</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2800" b="0" dirty="0" smtClean="0">
                <a:solidFill>
                  <a:srgbClr val="063DE8"/>
                </a:solidFill>
                <a:latin typeface="Arial" pitchFamily="34" charset="0"/>
                <a:cs typeface="Arial" pitchFamily="34" charset="0"/>
              </a:rPr>
              <a:t>Results from the SENSEI group based at </a:t>
            </a:r>
            <a:r>
              <a:rPr lang="en-US" sz="2800" b="0" dirty="0" err="1" smtClean="0">
                <a:solidFill>
                  <a:srgbClr val="063DE8"/>
                </a:solidFill>
                <a:latin typeface="Arial" pitchFamily="34" charset="0"/>
                <a:cs typeface="Arial" pitchFamily="34" charset="0"/>
              </a:rPr>
              <a:t>FermiLab</a:t>
            </a:r>
            <a:endParaRPr lang="en-US" sz="2800" b="0" dirty="0" smtClean="0">
              <a:solidFill>
                <a:srgbClr val="063DE8"/>
              </a:solidFill>
              <a:latin typeface="Arial" pitchFamily="34" charset="0"/>
              <a:cs typeface="Arial" pitchFamily="34" charset="0"/>
            </a:endParaRPr>
          </a:p>
          <a:p>
            <a:pPr lvl="2"/>
            <a:endParaRPr lang="en-US" sz="3200" b="0" dirty="0" smtClean="0">
              <a:solidFill>
                <a:schemeClr val="bg1">
                  <a:lumMod val="85000"/>
                </a:schemeClr>
              </a:solidFill>
              <a:latin typeface="Arial" pitchFamily="34" charset="0"/>
              <a:cs typeface="Arial" pitchFamily="34" charset="0"/>
            </a:endParaRPr>
          </a:p>
          <a:p>
            <a:pPr lvl="2"/>
            <a:endParaRPr lang="en-US" sz="2800" b="0" dirty="0" smtClean="0">
              <a:solidFill>
                <a:srgbClr val="063DE8"/>
              </a:solidFill>
            </a:endParaRPr>
          </a:p>
        </p:txBody>
      </p:sp>
      <p:pic>
        <p:nvPicPr>
          <p:cNvPr id="4098" name="Picture 2"/>
          <p:cNvPicPr>
            <a:picLocks noChangeAspect="1" noChangeArrowheads="1"/>
          </p:cNvPicPr>
          <p:nvPr/>
        </p:nvPicPr>
        <p:blipFill>
          <a:blip r:embed="rId2"/>
          <a:srcRect/>
          <a:stretch>
            <a:fillRect/>
          </a:stretch>
        </p:blipFill>
        <p:spPr bwMode="auto">
          <a:xfrm>
            <a:off x="90079" y="1777984"/>
            <a:ext cx="4768345" cy="5004653"/>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4863036" y="1886533"/>
            <a:ext cx="4590171" cy="4443935"/>
          </a:xfrm>
          <a:prstGeom prst="rect">
            <a:avLst/>
          </a:prstGeom>
          <a:noFill/>
          <a:ln w="9525">
            <a:noFill/>
            <a:miter lim="800000"/>
            <a:headEnd/>
            <a:tailEnd/>
          </a:ln>
        </p:spPr>
      </p:pic>
      <p:sp>
        <p:nvSpPr>
          <p:cNvPr id="6" name="TextBox 5"/>
          <p:cNvSpPr txBox="1"/>
          <p:nvPr/>
        </p:nvSpPr>
        <p:spPr>
          <a:xfrm>
            <a:off x="3587270" y="6400808"/>
            <a:ext cx="3916457" cy="646331"/>
          </a:xfrm>
          <a:prstGeom prst="rect">
            <a:avLst/>
          </a:prstGeom>
          <a:noFill/>
        </p:spPr>
        <p:txBody>
          <a:bodyPr wrap="none" rtlCol="0">
            <a:spAutoFit/>
          </a:bodyPr>
          <a:lstStyle/>
          <a:p>
            <a:pPr algn="ctr"/>
            <a:r>
              <a:rPr lang="en-US" sz="1800" b="0" dirty="0" smtClean="0">
                <a:solidFill>
                  <a:srgbClr val="0000FF"/>
                </a:solidFill>
                <a:latin typeface="Arial" pitchFamily="34" charset="0"/>
                <a:cs typeface="Arial" pitchFamily="34" charset="0"/>
              </a:rPr>
              <a:t>0.068 e- </a:t>
            </a:r>
            <a:r>
              <a:rPr lang="en-US" sz="1800" b="0" dirty="0" err="1" smtClean="0">
                <a:solidFill>
                  <a:srgbClr val="0000FF"/>
                </a:solidFill>
                <a:latin typeface="Arial" pitchFamily="34" charset="0"/>
                <a:cs typeface="Arial" pitchFamily="34" charset="0"/>
              </a:rPr>
              <a:t>rms</a:t>
            </a:r>
            <a:r>
              <a:rPr lang="en-US" sz="1800" b="0" dirty="0" smtClean="0">
                <a:solidFill>
                  <a:srgbClr val="0000FF"/>
                </a:solidFill>
                <a:latin typeface="Arial" pitchFamily="34" charset="0"/>
                <a:cs typeface="Arial" pitchFamily="34" charset="0"/>
              </a:rPr>
              <a:t> after 4000 samples</a:t>
            </a:r>
          </a:p>
          <a:p>
            <a:pPr algn="ctr"/>
            <a:r>
              <a:rPr lang="en-US" sz="1800" b="0" dirty="0" smtClean="0">
                <a:solidFill>
                  <a:srgbClr val="0000FF"/>
                </a:solidFill>
                <a:latin typeface="Arial" pitchFamily="34" charset="0"/>
                <a:cs typeface="Arial" pitchFamily="34" charset="0"/>
              </a:rPr>
              <a:t>Used for direct dark matter detection</a:t>
            </a:r>
            <a:endParaRPr lang="en-US" sz="1800" b="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05609668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Skipper CCDs</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2800" b="0" dirty="0" smtClean="0">
                <a:solidFill>
                  <a:srgbClr val="063DE8"/>
                </a:solidFill>
                <a:latin typeface="Arial" pitchFamily="34" charset="0"/>
                <a:cs typeface="Arial" pitchFamily="34" charset="0"/>
                <a:hlinkClick r:id="rId2"/>
              </a:rPr>
              <a:t>Link to paper</a:t>
            </a:r>
            <a:endParaRPr lang="en-US" sz="2800" b="0" dirty="0" smtClean="0">
              <a:solidFill>
                <a:srgbClr val="063DE8"/>
              </a:solidFill>
              <a:latin typeface="Arial" pitchFamily="34" charset="0"/>
              <a:cs typeface="Arial" pitchFamily="34" charset="0"/>
            </a:endParaRPr>
          </a:p>
          <a:p>
            <a:pPr lvl="1"/>
            <a:endParaRPr lang="en-US" sz="2800" b="0" dirty="0" smtClean="0">
              <a:solidFill>
                <a:srgbClr val="063DE8"/>
              </a:solidFill>
              <a:latin typeface="Arial" pitchFamily="34" charset="0"/>
              <a:cs typeface="Arial" pitchFamily="34" charset="0"/>
            </a:endParaRPr>
          </a:p>
          <a:p>
            <a:pPr lvl="2"/>
            <a:endParaRPr lang="en-US" sz="3200" b="0" dirty="0" smtClean="0">
              <a:solidFill>
                <a:schemeClr val="bg1">
                  <a:lumMod val="85000"/>
                </a:schemeClr>
              </a:solidFill>
              <a:latin typeface="Arial" pitchFamily="34" charset="0"/>
              <a:cs typeface="Arial" pitchFamily="34" charset="0"/>
            </a:endParaRPr>
          </a:p>
          <a:p>
            <a:pPr lvl="2"/>
            <a:endParaRPr lang="en-US" sz="2800" b="0" dirty="0" smtClean="0">
              <a:solidFill>
                <a:srgbClr val="063DE8"/>
              </a:solidFill>
            </a:endParaRPr>
          </a:p>
        </p:txBody>
      </p:sp>
      <p:pic>
        <p:nvPicPr>
          <p:cNvPr id="3074" name="Picture 2"/>
          <p:cNvPicPr>
            <a:picLocks noChangeAspect="1" noChangeArrowheads="1"/>
          </p:cNvPicPr>
          <p:nvPr/>
        </p:nvPicPr>
        <p:blipFill>
          <a:blip r:embed="rId3"/>
          <a:srcRect/>
          <a:stretch>
            <a:fillRect/>
          </a:stretch>
        </p:blipFill>
        <p:spPr bwMode="auto">
          <a:xfrm>
            <a:off x="306011" y="1785648"/>
            <a:ext cx="8871631" cy="2863487"/>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45" y="1023893"/>
            <a:ext cx="9054465" cy="5540587"/>
          </a:xfrm>
        </p:spPr>
        <p:txBody>
          <a:bodyPr/>
          <a:lstStyle/>
          <a:p>
            <a:pPr algn="ctr"/>
            <a:r>
              <a:rPr lang="en-US" sz="3400" b="0" dirty="0" smtClean="0">
                <a:solidFill>
                  <a:srgbClr val="0000FF"/>
                </a:solidFill>
                <a:latin typeface="Arial" pitchFamily="34" charset="0"/>
                <a:cs typeface="Arial" pitchFamily="34" charset="0"/>
              </a:rPr>
              <a:t>Increase wavelength reach to ~ 1.4 </a:t>
            </a:r>
            <a:r>
              <a:rPr lang="en-US" sz="3400" b="0" dirty="0" smtClean="0">
                <a:solidFill>
                  <a:srgbClr val="0000FF"/>
                </a:solidFill>
                <a:latin typeface="Arial" pitchFamily="34" charset="0"/>
                <a:cs typeface="Arial" pitchFamily="34" charset="0"/>
                <a:sym typeface="Symbol"/>
              </a:rPr>
              <a:t></a:t>
            </a:r>
            <a:r>
              <a:rPr lang="en-US" sz="3400" b="0" dirty="0" smtClean="0">
                <a:solidFill>
                  <a:srgbClr val="0000FF"/>
                </a:solidFill>
                <a:latin typeface="Arial" pitchFamily="34" charset="0"/>
                <a:cs typeface="Arial" pitchFamily="34" charset="0"/>
              </a:rPr>
              <a:t>m </a:t>
            </a:r>
            <a:r>
              <a:rPr lang="en-US" sz="3200" b="0" dirty="0" smtClean="0">
                <a:solidFill>
                  <a:srgbClr val="0000FF"/>
                </a:solidFill>
                <a:latin typeface="Arial" pitchFamily="34" charset="0"/>
                <a:cs typeface="Arial" pitchFamily="34" charset="0"/>
              </a:rPr>
              <a:t>Germanium CCDs</a:t>
            </a:r>
          </a:p>
          <a:p>
            <a:pPr lvl="1"/>
            <a:r>
              <a:rPr lang="en-US" sz="2800" b="0" dirty="0" smtClean="0">
                <a:solidFill>
                  <a:srgbClr val="0000FF"/>
                </a:solidFill>
                <a:latin typeface="Arial" pitchFamily="34" charset="0"/>
                <a:cs typeface="Arial" pitchFamily="34" charset="0"/>
              </a:rPr>
              <a:t> Cosmic Visions 2016 and 2018 reports</a:t>
            </a:r>
          </a:p>
          <a:p>
            <a:pPr lvl="1"/>
            <a:r>
              <a:rPr lang="en-US" sz="2800" b="0" dirty="0" smtClean="0">
                <a:solidFill>
                  <a:srgbClr val="0000FF"/>
                </a:solidFill>
                <a:latin typeface="Arial" pitchFamily="34" charset="0"/>
                <a:cs typeface="Arial" pitchFamily="34" charset="0"/>
              </a:rPr>
              <a:t> Work underway at Lincoln Laboratory</a:t>
            </a:r>
          </a:p>
          <a:p>
            <a:pPr lvl="1"/>
            <a:r>
              <a:rPr lang="en-US" sz="2800" b="0" dirty="0" smtClean="0">
                <a:solidFill>
                  <a:srgbClr val="0000FF"/>
                </a:solidFill>
                <a:latin typeface="Arial" pitchFamily="34" charset="0"/>
                <a:cs typeface="Arial" pitchFamily="34" charset="0"/>
              </a:rPr>
              <a:t> LDRD effort started at LBNL</a:t>
            </a:r>
          </a:p>
          <a:p>
            <a:pPr lvl="1"/>
            <a:endParaRPr lang="en-US" sz="2500" b="0" dirty="0" smtClean="0">
              <a:solidFill>
                <a:srgbClr val="0000FF"/>
              </a:solidFill>
            </a:endParaRPr>
          </a:p>
          <a:p>
            <a:pPr lvl="1">
              <a:buNone/>
            </a:pPr>
            <a:endParaRPr lang="en-US" sz="2500" b="0" dirty="0" smtClean="0">
              <a:solidFill>
                <a:srgbClr val="0000FF"/>
              </a:solidFill>
            </a:endParaRPr>
          </a:p>
          <a:p>
            <a:pPr lvl="1">
              <a:buNone/>
            </a:pPr>
            <a:endParaRPr lang="en-US" sz="2500" b="0" dirty="0" smtClean="0">
              <a:solidFill>
                <a:srgbClr val="0000FF"/>
              </a:solidFill>
            </a:endParaRPr>
          </a:p>
        </p:txBody>
      </p:sp>
      <p:grpSp>
        <p:nvGrpSpPr>
          <p:cNvPr id="4" name="Group 3"/>
          <p:cNvGrpSpPr>
            <a:grpSpLocks noChangeAspect="1"/>
          </p:cNvGrpSpPr>
          <p:nvPr/>
        </p:nvGrpSpPr>
        <p:grpSpPr>
          <a:xfrm>
            <a:off x="2431545" y="3693240"/>
            <a:ext cx="4739179" cy="3501384"/>
            <a:chOff x="1307575" y="1889138"/>
            <a:chExt cx="6394668" cy="4650667"/>
          </a:xfrm>
        </p:grpSpPr>
        <p:pic>
          <p:nvPicPr>
            <p:cNvPr id="5" name="Picture 2"/>
            <p:cNvPicPr>
              <a:picLocks noChangeAspect="1" noChangeArrowheads="1"/>
            </p:cNvPicPr>
            <p:nvPr/>
          </p:nvPicPr>
          <p:blipFill>
            <a:blip r:embed="rId2" cstate="print"/>
            <a:srcRect/>
            <a:stretch>
              <a:fillRect/>
            </a:stretch>
          </p:blipFill>
          <p:spPr bwMode="auto">
            <a:xfrm>
              <a:off x="1307575" y="1889138"/>
              <a:ext cx="6394668" cy="4650667"/>
            </a:xfrm>
            <a:prstGeom prst="rect">
              <a:avLst/>
            </a:prstGeom>
            <a:noFill/>
            <a:ln w="9525">
              <a:noFill/>
              <a:miter lim="800000"/>
              <a:headEnd/>
              <a:tailEnd/>
            </a:ln>
          </p:spPr>
        </p:pic>
        <p:cxnSp>
          <p:nvCxnSpPr>
            <p:cNvPr id="6" name="Straight Connector 5"/>
            <p:cNvCxnSpPr/>
            <p:nvPr/>
          </p:nvCxnSpPr>
          <p:spPr bwMode="auto">
            <a:xfrm flipV="1">
              <a:off x="4533595" y="4504340"/>
              <a:ext cx="0" cy="1420985"/>
            </a:xfrm>
            <a:prstGeom prst="line">
              <a:avLst/>
            </a:prstGeom>
            <a:solidFill>
              <a:schemeClr val="accent1"/>
            </a:solidFill>
            <a:ln w="22225" cap="flat" cmpd="sng" algn="ctr">
              <a:solidFill>
                <a:schemeClr val="tx1"/>
              </a:solidFill>
              <a:prstDash val="sysDash"/>
              <a:round/>
              <a:headEnd type="none" w="sm" len="sm"/>
              <a:tailEnd type="none" w="sm" len="sm"/>
            </a:ln>
            <a:effectLst/>
          </p:spPr>
        </p:cxnSp>
        <p:cxnSp>
          <p:nvCxnSpPr>
            <p:cNvPr id="7" name="Straight Connector 6"/>
            <p:cNvCxnSpPr/>
            <p:nvPr/>
          </p:nvCxnSpPr>
          <p:spPr bwMode="auto">
            <a:xfrm flipV="1">
              <a:off x="5532125" y="4504340"/>
              <a:ext cx="0" cy="1420985"/>
            </a:xfrm>
            <a:prstGeom prst="line">
              <a:avLst/>
            </a:prstGeom>
            <a:solidFill>
              <a:schemeClr val="accent1"/>
            </a:solidFill>
            <a:ln w="22225" cap="flat" cmpd="sng" algn="ctr">
              <a:solidFill>
                <a:schemeClr val="tx1"/>
              </a:solidFill>
              <a:prstDash val="sysDash"/>
              <a:round/>
              <a:headEnd type="none" w="sm" len="sm"/>
              <a:tailEnd type="none" w="sm" len="sm"/>
            </a:ln>
            <a:effectLst/>
          </p:spPr>
        </p:cxnSp>
        <p:sp>
          <p:nvSpPr>
            <p:cNvPr id="8" name="TextBox 7"/>
            <p:cNvSpPr txBox="1"/>
            <p:nvPr/>
          </p:nvSpPr>
          <p:spPr>
            <a:xfrm>
              <a:off x="4461267" y="5417893"/>
              <a:ext cx="1140314" cy="449680"/>
            </a:xfrm>
            <a:prstGeom prst="rect">
              <a:avLst/>
            </a:prstGeom>
            <a:noFill/>
          </p:spPr>
          <p:txBody>
            <a:bodyPr wrap="none" rtlCol="0">
              <a:spAutoFit/>
            </a:bodyPr>
            <a:lstStyle/>
            <a:p>
              <a:r>
                <a:rPr lang="en-US" dirty="0" smtClean="0">
                  <a:latin typeface="Arial" pitchFamily="34" charset="0"/>
                  <a:cs typeface="Arial" pitchFamily="34" charset="0"/>
                </a:rPr>
                <a:t>J band</a:t>
              </a:r>
              <a:endParaRPr lang="en-US" dirty="0">
                <a:latin typeface="Arial" pitchFamily="34" charset="0"/>
                <a:cs typeface="Arial" pitchFamily="34" charset="0"/>
              </a:endParaRPr>
            </a:p>
          </p:txBody>
        </p:sp>
      </p:grpSp>
      <p:sp>
        <p:nvSpPr>
          <p:cNvPr id="10" name="Title 1"/>
          <p:cNvSpPr>
            <a:spLocks noGrp="1"/>
          </p:cNvSpPr>
          <p:nvPr>
            <p:ph type="title"/>
          </p:nvPr>
        </p:nvSpPr>
        <p:spPr>
          <a:xfrm>
            <a:off x="2209800" y="173038"/>
            <a:ext cx="5960224" cy="774834"/>
          </a:xfrm>
        </p:spPr>
        <p:txBody>
          <a:bodyPr/>
          <a:lstStyle/>
          <a:p>
            <a:pPr algn="ctr"/>
            <a:r>
              <a:rPr lang="en-US" sz="3600" dirty="0" smtClean="0">
                <a:latin typeface="Arial" pitchFamily="34" charset="0"/>
                <a:cs typeface="Arial" pitchFamily="34" charset="0"/>
              </a:rPr>
              <a:t>Future directions</a:t>
            </a:r>
            <a:endParaRPr lang="en-US" sz="3600" dirty="0">
              <a:latin typeface="Arial" pitchFamily="34" charset="0"/>
              <a:cs typeface="Arial" pitchFamily="34" charset="0"/>
            </a:endParaRPr>
          </a:p>
        </p:txBody>
      </p:sp>
      <p:sp>
        <p:nvSpPr>
          <p:cNvPr id="13" name="Rectangle 12"/>
          <p:cNvSpPr/>
          <p:nvPr/>
        </p:nvSpPr>
        <p:spPr bwMode="auto">
          <a:xfrm>
            <a:off x="9217176" y="2735880"/>
            <a:ext cx="153620" cy="1920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sp>
        <p:nvSpPr>
          <p:cNvPr id="16" name="Rectangle 15"/>
          <p:cNvSpPr/>
          <p:nvPr/>
        </p:nvSpPr>
        <p:spPr bwMode="auto">
          <a:xfrm>
            <a:off x="9217176" y="2735880"/>
            <a:ext cx="153620" cy="1920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hlink"/>
              </a:solidFill>
              <a:effectLst/>
              <a:latin typeface="Times New Roman" pitchFamily="18" charset="0"/>
            </a:endParaRPr>
          </a:p>
        </p:txBody>
      </p:sp>
    </p:spTree>
    <p:extLst>
      <p:ext uri="{BB962C8B-B14F-4D97-AF65-F5344CB8AC3E}">
        <p14:creationId xmlns:p14="http://schemas.microsoft.com/office/powerpoint/2010/main" val="1690616875"/>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9" name="Rectangle 3"/>
          <p:cNvSpPr>
            <a:spLocks noGrp="1" noChangeArrowheads="1"/>
          </p:cNvSpPr>
          <p:nvPr>
            <p:ph type="body" idx="1"/>
          </p:nvPr>
        </p:nvSpPr>
        <p:spPr>
          <a:xfrm>
            <a:off x="307612" y="710565"/>
            <a:ext cx="8948690" cy="6221471"/>
          </a:xfrm>
        </p:spPr>
        <p:txBody>
          <a:bodyPr/>
          <a:lstStyle/>
          <a:p>
            <a:pPr marL="805510" lvl="1" indent="-382617" defTabSz="1021992">
              <a:buNone/>
              <a:defRPr/>
            </a:pPr>
            <a:endParaRPr lang="en-US" b="1" dirty="0" smtClean="0">
              <a:solidFill>
                <a:srgbClr val="063DE8"/>
              </a:solidFill>
            </a:endParaRPr>
          </a:p>
          <a:p>
            <a:pPr marL="382617" lvl="1" indent="-382617" defTabSz="1021992">
              <a:buFontTx/>
              <a:buChar char="•"/>
              <a:defRPr/>
            </a:pPr>
            <a:r>
              <a:rPr lang="en-US" sz="2800" b="0" dirty="0" smtClean="0">
                <a:solidFill>
                  <a:srgbClr val="0000FF"/>
                </a:solidFill>
                <a:latin typeface="Arial" pitchFamily="34" charset="0"/>
                <a:cs typeface="Arial" pitchFamily="34" charset="0"/>
              </a:rPr>
              <a:t>Mask design / partially processed </a:t>
            </a:r>
            <a:r>
              <a:rPr lang="en-US" sz="2800" b="0" dirty="0" err="1" smtClean="0">
                <a:solidFill>
                  <a:srgbClr val="0000FF"/>
                </a:solidFill>
                <a:latin typeface="Arial" pitchFamily="34" charset="0"/>
                <a:cs typeface="Arial" pitchFamily="34" charset="0"/>
              </a:rPr>
              <a:t>Ge</a:t>
            </a:r>
            <a:r>
              <a:rPr lang="en-US" sz="2800" b="0" dirty="0" smtClean="0">
                <a:solidFill>
                  <a:srgbClr val="0000FF"/>
                </a:solidFill>
                <a:latin typeface="Arial" pitchFamily="34" charset="0"/>
                <a:cs typeface="Arial" pitchFamily="34" charset="0"/>
              </a:rPr>
              <a:t> wafer shown</a:t>
            </a:r>
          </a:p>
          <a:p>
            <a:pPr marL="382617" indent="-382617" defTabSz="1021992">
              <a:defRPr/>
            </a:pPr>
            <a:r>
              <a:rPr lang="en-US" sz="2800" b="0" dirty="0" smtClean="0">
                <a:solidFill>
                  <a:srgbClr val="0000FF"/>
                </a:solidFill>
                <a:latin typeface="Arial" pitchFamily="34" charset="0"/>
                <a:cs typeface="Arial" pitchFamily="34" charset="0"/>
              </a:rPr>
              <a:t>Fabrication efforts at LBNL and UC-Berkeley</a:t>
            </a:r>
          </a:p>
          <a:p>
            <a:pPr marL="382617" indent="-382617" defTabSz="1021992">
              <a:defRPr/>
            </a:pPr>
            <a:r>
              <a:rPr lang="en-US" sz="2800" b="0" dirty="0" smtClean="0">
                <a:solidFill>
                  <a:srgbClr val="0000FF"/>
                </a:solidFill>
                <a:latin typeface="Arial" pitchFamily="34" charset="0"/>
                <a:cs typeface="Arial" pitchFamily="34" charset="0"/>
              </a:rPr>
              <a:t>Not nearly as straightforward as silicon</a:t>
            </a:r>
          </a:p>
          <a:p>
            <a:pPr marL="1228403" lvl="2" indent="-382617" defTabSz="1021992">
              <a:defRPr/>
            </a:pPr>
            <a:endParaRPr lang="en-US" sz="2500" dirty="0" smtClean="0">
              <a:solidFill>
                <a:srgbClr val="063DE8"/>
              </a:solidFill>
            </a:endParaRPr>
          </a:p>
          <a:p>
            <a:pPr marL="1228403" lvl="2" indent="-382617" defTabSz="1021992">
              <a:defRPr/>
            </a:pPr>
            <a:endParaRPr lang="en-US" sz="2500" dirty="0" smtClean="0">
              <a:solidFill>
                <a:srgbClr val="063DE8"/>
              </a:solidFill>
            </a:endParaRPr>
          </a:p>
          <a:p>
            <a:pPr marL="1228403" lvl="2" indent="-382617" defTabSz="1021992">
              <a:defRPr/>
            </a:pPr>
            <a:endParaRPr lang="en-US" sz="2500" dirty="0" smtClean="0">
              <a:solidFill>
                <a:srgbClr val="063DE8"/>
              </a:solidFill>
            </a:endParaRPr>
          </a:p>
          <a:p>
            <a:pPr marL="1228403" lvl="2" indent="-382617" defTabSz="1021992">
              <a:defRPr/>
            </a:pPr>
            <a:endParaRPr lang="en-US" sz="2500" dirty="0" smtClean="0">
              <a:solidFill>
                <a:srgbClr val="063DE8"/>
              </a:solidFill>
            </a:endParaRPr>
          </a:p>
        </p:txBody>
      </p:sp>
      <p:pic>
        <p:nvPicPr>
          <p:cNvPr id="12290" name="Picture 2"/>
          <p:cNvPicPr>
            <a:picLocks noChangeAspect="1" noChangeArrowheads="1"/>
          </p:cNvPicPr>
          <p:nvPr/>
        </p:nvPicPr>
        <p:blipFill>
          <a:blip r:embed="rId3" cstate="print"/>
          <a:srcRect l="24014" r="24586"/>
          <a:stretch>
            <a:fillRect/>
          </a:stretch>
        </p:blipFill>
        <p:spPr bwMode="auto">
          <a:xfrm rot="10800000">
            <a:off x="158746" y="2851513"/>
            <a:ext cx="4142794" cy="4023360"/>
          </a:xfrm>
          <a:prstGeom prst="rect">
            <a:avLst/>
          </a:prstGeom>
          <a:noFill/>
          <a:ln w="9525">
            <a:noFill/>
            <a:miter lim="800000"/>
            <a:headEnd/>
            <a:tailEnd/>
          </a:ln>
        </p:spPr>
      </p:pic>
      <p:sp>
        <p:nvSpPr>
          <p:cNvPr id="9" name="Rectangle 3"/>
          <p:cNvSpPr txBox="1">
            <a:spLocks noChangeArrowheads="1"/>
          </p:cNvSpPr>
          <p:nvPr/>
        </p:nvSpPr>
        <p:spPr bwMode="auto">
          <a:xfrm>
            <a:off x="4004003" y="2194249"/>
            <a:ext cx="5351012" cy="1382962"/>
          </a:xfrm>
          <a:prstGeom prst="rect">
            <a:avLst/>
          </a:prstGeom>
          <a:noFill/>
          <a:ln w="9525">
            <a:noFill/>
            <a:miter lim="800000"/>
            <a:headEnd/>
            <a:tailEnd/>
          </a:ln>
        </p:spPr>
        <p:txBody>
          <a:bodyPr vert="horz" wrap="square" lIns="97332" tIns="48667" rIns="97332" bIns="48667" numCol="1" anchor="t" anchorCtr="0" compatLnSpc="1">
            <a:prstTxWarp prst="textNoShape">
              <a:avLst/>
            </a:prstTxWarp>
          </a:bodyPr>
          <a:lstStyle/>
          <a:p>
            <a:pPr marL="805510" lvl="1" indent="-382617" defTabSz="1021992">
              <a:spcBef>
                <a:spcPct val="20000"/>
              </a:spcBef>
              <a:buClr>
                <a:schemeClr val="tx2"/>
              </a:buClr>
              <a:buSzPct val="100000"/>
              <a:defRPr/>
            </a:pPr>
            <a:endParaRPr lang="en-US" sz="1700" kern="0" dirty="0" smtClean="0">
              <a:solidFill>
                <a:srgbClr val="063DE8"/>
              </a:solidFill>
              <a:latin typeface="+mn-lt"/>
            </a:endParaRPr>
          </a:p>
          <a:p>
            <a:pPr marL="382617" indent="-382617" defTabSz="1021992">
              <a:spcBef>
                <a:spcPct val="20000"/>
              </a:spcBef>
              <a:buClr>
                <a:schemeClr val="tx2"/>
              </a:buClr>
              <a:buSzPct val="75000"/>
              <a:defRPr/>
            </a:pPr>
            <a:r>
              <a:rPr lang="en-US" sz="2000" b="0" kern="0" dirty="0" smtClean="0">
                <a:solidFill>
                  <a:srgbClr val="0000FF"/>
                </a:solidFill>
                <a:latin typeface="Arial" pitchFamily="34" charset="0"/>
                <a:cs typeface="Arial" pitchFamily="34" charset="0"/>
              </a:rPr>
              <a:t>	</a:t>
            </a:r>
            <a:r>
              <a:rPr lang="en-US" sz="2000" b="0" kern="0" dirty="0" err="1" smtClean="0">
                <a:solidFill>
                  <a:srgbClr val="0000FF"/>
                </a:solidFill>
                <a:latin typeface="Arial" pitchFamily="34" charset="0"/>
                <a:cs typeface="Arial" pitchFamily="34" charset="0"/>
              </a:rPr>
              <a:t>Ge</a:t>
            </a:r>
            <a:r>
              <a:rPr lang="en-US" sz="2000" b="0" kern="0" dirty="0" smtClean="0">
                <a:solidFill>
                  <a:srgbClr val="0000FF"/>
                </a:solidFill>
                <a:latin typeface="Arial" pitchFamily="34" charset="0"/>
                <a:cs typeface="Arial" pitchFamily="34" charset="0"/>
              </a:rPr>
              <a:t> wafer after 4 masks / 2 implants</a:t>
            </a:r>
          </a:p>
        </p:txBody>
      </p:sp>
      <p:pic>
        <p:nvPicPr>
          <p:cNvPr id="8" name="Picture 3" descr="C:\Users\seholland\Downloads\IMG_5913 (2).JPG"/>
          <p:cNvPicPr>
            <a:picLocks noChangeAspect="1" noChangeArrowheads="1"/>
          </p:cNvPicPr>
          <p:nvPr/>
        </p:nvPicPr>
        <p:blipFill>
          <a:blip r:embed="rId4" cstate="print"/>
          <a:srcRect l="11579" t="11029" b="22591"/>
          <a:stretch>
            <a:fillRect/>
          </a:stretch>
        </p:blipFill>
        <p:spPr bwMode="auto">
          <a:xfrm>
            <a:off x="4505702" y="2866171"/>
            <a:ext cx="3970267" cy="4037150"/>
          </a:xfrm>
          <a:prstGeom prst="rect">
            <a:avLst/>
          </a:prstGeom>
          <a:noFill/>
        </p:spPr>
      </p:pic>
      <p:sp>
        <p:nvSpPr>
          <p:cNvPr id="11" name="Title 1"/>
          <p:cNvSpPr>
            <a:spLocks noGrp="1"/>
          </p:cNvSpPr>
          <p:nvPr>
            <p:ph type="title"/>
          </p:nvPr>
        </p:nvSpPr>
        <p:spPr>
          <a:xfrm>
            <a:off x="2209800" y="173038"/>
            <a:ext cx="5960224" cy="774834"/>
          </a:xfrm>
        </p:spPr>
        <p:txBody>
          <a:bodyPr/>
          <a:lstStyle/>
          <a:p>
            <a:pPr algn="ctr"/>
            <a:r>
              <a:rPr lang="en-US" sz="3600" dirty="0" err="1" smtClean="0">
                <a:latin typeface="Arial" pitchFamily="34" charset="0"/>
                <a:cs typeface="Arial" pitchFamily="34" charset="0"/>
              </a:rPr>
              <a:t>Ge</a:t>
            </a:r>
            <a:r>
              <a:rPr lang="en-US" sz="3600" dirty="0" smtClean="0">
                <a:latin typeface="Arial" pitchFamily="34" charset="0"/>
                <a:cs typeface="Arial" pitchFamily="34" charset="0"/>
              </a:rPr>
              <a:t> CCD effort at LBNL</a:t>
            </a:r>
            <a:endParaRPr lang="en-US" sz="3600" dirty="0">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9" name="Rectangle 3"/>
          <p:cNvSpPr>
            <a:spLocks noGrp="1" noChangeArrowheads="1"/>
          </p:cNvSpPr>
          <p:nvPr>
            <p:ph type="body" idx="1"/>
          </p:nvPr>
        </p:nvSpPr>
        <p:spPr>
          <a:xfrm>
            <a:off x="307612" y="710565"/>
            <a:ext cx="8948690" cy="6221471"/>
          </a:xfrm>
        </p:spPr>
        <p:txBody>
          <a:bodyPr/>
          <a:lstStyle/>
          <a:p>
            <a:pPr marL="805510" lvl="1" indent="-382617" defTabSz="1021992">
              <a:buNone/>
              <a:defRPr/>
            </a:pPr>
            <a:endParaRPr lang="en-US" b="1" dirty="0" smtClean="0">
              <a:solidFill>
                <a:srgbClr val="063DE8"/>
              </a:solidFill>
            </a:endParaRPr>
          </a:p>
          <a:p>
            <a:pPr marL="382617" lvl="1" indent="-382617" defTabSz="1021992">
              <a:buFontTx/>
              <a:buChar char="•"/>
              <a:defRPr/>
            </a:pPr>
            <a:r>
              <a:rPr lang="en-US" sz="3200" b="0" dirty="0" smtClean="0">
                <a:solidFill>
                  <a:srgbClr val="0000FF"/>
                </a:solidFill>
                <a:latin typeface="Arial" pitchFamily="34" charset="0"/>
                <a:cs typeface="Arial" pitchFamily="34" charset="0"/>
              </a:rPr>
              <a:t>CMOS image sensors</a:t>
            </a:r>
          </a:p>
          <a:p>
            <a:pPr marL="804892" lvl="2" indent="-382617" defTabSz="1021992">
              <a:defRPr/>
            </a:pPr>
            <a:r>
              <a:rPr lang="en-US" sz="3200" b="0" dirty="0" smtClean="0">
                <a:solidFill>
                  <a:srgbClr val="0000FF"/>
                </a:solidFill>
                <a:latin typeface="Arial" pitchFamily="34" charset="0"/>
                <a:cs typeface="Arial" pitchFamily="34" charset="0"/>
              </a:rPr>
              <a:t>Have been back-illuminated since iPhone4</a:t>
            </a:r>
          </a:p>
          <a:p>
            <a:pPr marL="804892" lvl="2" indent="-382617" defTabSz="1021992">
              <a:defRPr/>
            </a:pPr>
            <a:r>
              <a:rPr lang="en-US" sz="3200" b="0" dirty="0" smtClean="0">
                <a:solidFill>
                  <a:srgbClr val="0000FF"/>
                </a:solidFill>
                <a:latin typeface="Arial" pitchFamily="34" charset="0"/>
                <a:cs typeface="Arial" pitchFamily="34" charset="0"/>
              </a:rPr>
              <a:t>Commercial CCDs are on the endangered list with the exception of compact digital cameras (20 </a:t>
            </a:r>
            <a:r>
              <a:rPr lang="en-US" sz="3200" b="0" dirty="0" err="1" smtClean="0">
                <a:solidFill>
                  <a:srgbClr val="0000FF"/>
                </a:solidFill>
                <a:latin typeface="Arial" pitchFamily="34" charset="0"/>
                <a:cs typeface="Arial" pitchFamily="34" charset="0"/>
              </a:rPr>
              <a:t>Mpixel</a:t>
            </a:r>
            <a:r>
              <a:rPr lang="en-US" sz="3200" b="0" dirty="0" smtClean="0">
                <a:solidFill>
                  <a:srgbClr val="0000FF"/>
                </a:solidFill>
                <a:latin typeface="Arial" pitchFamily="34" charset="0"/>
                <a:cs typeface="Arial" pitchFamily="34" charset="0"/>
              </a:rPr>
              <a:t> version shown)</a:t>
            </a:r>
          </a:p>
          <a:p>
            <a:pPr marL="1228403" lvl="2" indent="-382617" defTabSz="1021992">
              <a:defRPr/>
            </a:pPr>
            <a:endParaRPr lang="en-US" sz="2500" dirty="0" smtClean="0">
              <a:solidFill>
                <a:srgbClr val="063DE8"/>
              </a:solidFill>
            </a:endParaRPr>
          </a:p>
          <a:p>
            <a:pPr marL="1228403" lvl="2" indent="-382617" defTabSz="1021992">
              <a:defRPr/>
            </a:pPr>
            <a:endParaRPr lang="en-US" sz="2500" dirty="0" smtClean="0">
              <a:solidFill>
                <a:srgbClr val="063DE8"/>
              </a:solidFill>
            </a:endParaRPr>
          </a:p>
          <a:p>
            <a:pPr marL="1228403" lvl="2" indent="-382617" defTabSz="1021992">
              <a:defRPr/>
            </a:pPr>
            <a:endParaRPr lang="en-US" sz="2500" dirty="0" smtClean="0">
              <a:solidFill>
                <a:srgbClr val="063DE8"/>
              </a:solidFill>
            </a:endParaRPr>
          </a:p>
          <a:p>
            <a:pPr marL="1228403" lvl="2" indent="-382617" defTabSz="1021992">
              <a:defRPr/>
            </a:pPr>
            <a:endParaRPr lang="en-US" sz="2500" dirty="0" smtClean="0">
              <a:solidFill>
                <a:srgbClr val="063DE8"/>
              </a:solidFill>
            </a:endParaRPr>
          </a:p>
        </p:txBody>
      </p:sp>
      <p:sp>
        <p:nvSpPr>
          <p:cNvPr id="11" name="Title 1"/>
          <p:cNvSpPr>
            <a:spLocks noGrp="1"/>
          </p:cNvSpPr>
          <p:nvPr>
            <p:ph type="title"/>
          </p:nvPr>
        </p:nvSpPr>
        <p:spPr>
          <a:xfrm>
            <a:off x="2209800" y="173038"/>
            <a:ext cx="5960224" cy="774834"/>
          </a:xfrm>
        </p:spPr>
        <p:txBody>
          <a:bodyPr/>
          <a:lstStyle/>
          <a:p>
            <a:pPr algn="ctr"/>
            <a:r>
              <a:rPr lang="en-US" sz="3600" dirty="0" smtClean="0">
                <a:latin typeface="Arial" pitchFamily="34" charset="0"/>
                <a:cs typeface="Arial" pitchFamily="34" charset="0"/>
              </a:rPr>
              <a:t>Future directions</a:t>
            </a:r>
            <a:endParaRPr lang="en-US" sz="3600" dirty="0">
              <a:latin typeface="Arial" pitchFamily="34" charset="0"/>
              <a:cs typeface="Arial" pitchFamily="34" charset="0"/>
            </a:endParaRPr>
          </a:p>
        </p:txBody>
      </p:sp>
      <p:pic>
        <p:nvPicPr>
          <p:cNvPr id="89090" name="Picture 2" descr="C:\Users\seholland\Downloads\IMG_5993.JPG"/>
          <p:cNvPicPr>
            <a:picLocks noChangeAspect="1" noChangeArrowheads="1"/>
          </p:cNvPicPr>
          <p:nvPr/>
        </p:nvPicPr>
        <p:blipFill>
          <a:blip r:embed="rId3"/>
          <a:srcRect b="16765"/>
          <a:stretch>
            <a:fillRect/>
          </a:stretch>
        </p:blipFill>
        <p:spPr bwMode="auto">
          <a:xfrm>
            <a:off x="3464162" y="3808326"/>
            <a:ext cx="2926590" cy="3247935"/>
          </a:xfrm>
          <a:prstGeom prst="rect">
            <a:avLst/>
          </a:prstGeom>
          <a:noFill/>
        </p:spPr>
      </p:pic>
      <p:sp>
        <p:nvSpPr>
          <p:cNvPr id="10" name="TextBox 9"/>
          <p:cNvSpPr txBox="1"/>
          <p:nvPr/>
        </p:nvSpPr>
        <p:spPr>
          <a:xfrm>
            <a:off x="612945" y="4933778"/>
            <a:ext cx="2763297" cy="830997"/>
          </a:xfrm>
          <a:prstGeom prst="rect">
            <a:avLst/>
          </a:prstGeom>
          <a:noFill/>
        </p:spPr>
        <p:txBody>
          <a:bodyPr wrap="square" rtlCol="0">
            <a:spAutoFit/>
          </a:bodyPr>
          <a:lstStyle/>
          <a:p>
            <a:r>
              <a:rPr lang="en-US" b="0" dirty="0" smtClean="0">
                <a:solidFill>
                  <a:srgbClr val="063DE8"/>
                </a:solidFill>
                <a:latin typeface="Arial" pitchFamily="34" charset="0"/>
                <a:ea typeface="NSimSun" pitchFamily="49" charset="-122"/>
                <a:cs typeface="Arial" pitchFamily="34" charset="0"/>
              </a:rPr>
              <a:t>Picture taken Jan 2018 with a back illuminated CMOS image sensor (iPhone6)</a:t>
            </a:r>
            <a:endParaRPr lang="en-US" b="0" dirty="0">
              <a:solidFill>
                <a:srgbClr val="063DE8"/>
              </a:solidFill>
              <a:latin typeface="Arial" pitchFamily="34" charset="0"/>
              <a:ea typeface="NSimSun" pitchFamily="49" charset="-122"/>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4T CMOS image sensor</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r>
              <a:rPr lang="en-US" sz="2800" b="0" dirty="0" smtClean="0">
                <a:solidFill>
                  <a:srgbClr val="063DE8"/>
                </a:solidFill>
                <a:latin typeface="Arial" pitchFamily="34" charset="0"/>
                <a:cs typeface="Arial" pitchFamily="34" charset="0"/>
              </a:rPr>
              <a:t>CMOS image sensors have an source follower amplifier in each pixel </a:t>
            </a:r>
          </a:p>
          <a:p>
            <a:r>
              <a:rPr lang="en-US" sz="2800" b="0" dirty="0" smtClean="0">
                <a:solidFill>
                  <a:srgbClr val="063DE8"/>
                </a:solidFill>
                <a:latin typeface="Arial" pitchFamily="34" charset="0"/>
                <a:cs typeface="Arial" pitchFamily="34" charset="0"/>
              </a:rPr>
              <a:t>A transfer gate is included to take advantage of </a:t>
            </a:r>
            <a:r>
              <a:rPr lang="en-US" sz="2800" b="0" dirty="0" err="1" smtClean="0">
                <a:solidFill>
                  <a:srgbClr val="063DE8"/>
                </a:solidFill>
                <a:latin typeface="Arial" pitchFamily="34" charset="0"/>
                <a:cs typeface="Arial" pitchFamily="34" charset="0"/>
              </a:rPr>
              <a:t>kTC</a:t>
            </a:r>
            <a:r>
              <a:rPr lang="en-US" sz="2800" b="0" dirty="0" smtClean="0">
                <a:solidFill>
                  <a:srgbClr val="063DE8"/>
                </a:solidFill>
                <a:latin typeface="Arial" pitchFamily="34" charset="0"/>
                <a:cs typeface="Arial" pitchFamily="34" charset="0"/>
              </a:rPr>
              <a:t> noise reduction via double-correlated sampling</a:t>
            </a:r>
          </a:p>
          <a:p>
            <a:endParaRPr lang="en-US" sz="2800" b="0" dirty="0" smtClean="0">
              <a:solidFill>
                <a:srgbClr val="063DE8"/>
              </a:solidFill>
            </a:endParaRPr>
          </a:p>
          <a:p>
            <a:pPr lvl="2"/>
            <a:endParaRPr lang="en-US" sz="2800" b="0" dirty="0" smtClean="0">
              <a:solidFill>
                <a:srgbClr val="063DE8"/>
              </a:solidFill>
            </a:endParaRPr>
          </a:p>
        </p:txBody>
      </p:sp>
      <p:pic>
        <p:nvPicPr>
          <p:cNvPr id="822276" name="Picture 4"/>
          <p:cNvPicPr>
            <a:picLocks noChangeAspect="1" noChangeArrowheads="1"/>
          </p:cNvPicPr>
          <p:nvPr/>
        </p:nvPicPr>
        <p:blipFill>
          <a:blip r:embed="rId2" cstate="print"/>
          <a:srcRect/>
          <a:stretch>
            <a:fillRect/>
          </a:stretch>
        </p:blipFill>
        <p:spPr bwMode="auto">
          <a:xfrm>
            <a:off x="4901565" y="2953702"/>
            <a:ext cx="4013835" cy="3447098"/>
          </a:xfrm>
          <a:prstGeom prst="rect">
            <a:avLst/>
          </a:prstGeom>
          <a:noFill/>
          <a:ln w="9525">
            <a:noFill/>
            <a:miter lim="800000"/>
            <a:headEnd/>
            <a:tailEnd/>
          </a:ln>
        </p:spPr>
      </p:pic>
      <p:pic>
        <p:nvPicPr>
          <p:cNvPr id="822277" name="Picture 5"/>
          <p:cNvPicPr>
            <a:picLocks noChangeAspect="1" noChangeArrowheads="1"/>
          </p:cNvPicPr>
          <p:nvPr/>
        </p:nvPicPr>
        <p:blipFill>
          <a:blip r:embed="rId3" cstate="print"/>
          <a:srcRect/>
          <a:stretch>
            <a:fillRect/>
          </a:stretch>
        </p:blipFill>
        <p:spPr bwMode="auto">
          <a:xfrm>
            <a:off x="990600" y="2895600"/>
            <a:ext cx="3535680" cy="3360420"/>
          </a:xfrm>
          <a:prstGeom prst="rect">
            <a:avLst/>
          </a:prstGeom>
          <a:noFill/>
          <a:ln w="9525">
            <a:noFill/>
            <a:miter lim="800000"/>
            <a:headEnd/>
            <a:tailEnd/>
          </a:ln>
        </p:spPr>
      </p:pic>
      <p:sp>
        <p:nvSpPr>
          <p:cNvPr id="10" name="TextBox 9"/>
          <p:cNvSpPr txBox="1"/>
          <p:nvPr/>
        </p:nvSpPr>
        <p:spPr>
          <a:xfrm>
            <a:off x="2241717" y="6519446"/>
            <a:ext cx="5911683" cy="338554"/>
          </a:xfrm>
          <a:prstGeom prst="rect">
            <a:avLst/>
          </a:prstGeom>
          <a:noFill/>
        </p:spPr>
        <p:txBody>
          <a:bodyPr wrap="none" rtlCol="0">
            <a:spAutoFit/>
          </a:bodyPr>
          <a:lstStyle/>
          <a:p>
            <a:r>
              <a:rPr lang="en-US" b="0" dirty="0" smtClean="0">
                <a:solidFill>
                  <a:srgbClr val="063DE8"/>
                </a:solidFill>
              </a:rPr>
              <a:t>A. </a:t>
            </a:r>
            <a:r>
              <a:rPr lang="en-US" b="0" dirty="0" err="1" smtClean="0">
                <a:solidFill>
                  <a:srgbClr val="063DE8"/>
                </a:solidFill>
              </a:rPr>
              <a:t>Theuwissen</a:t>
            </a:r>
            <a:r>
              <a:rPr lang="en-US" b="0" dirty="0" smtClean="0">
                <a:solidFill>
                  <a:srgbClr val="063DE8"/>
                </a:solidFill>
              </a:rPr>
              <a:t>, IEEE Solid-State Circuits Magazine, 22, Spring 2010</a:t>
            </a:r>
            <a:endParaRPr lang="en-US" b="0" dirty="0">
              <a:solidFill>
                <a:srgbClr val="063DE8"/>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6858000" cy="762000"/>
          </a:xfrm>
        </p:spPr>
        <p:txBody>
          <a:bodyPr/>
          <a:lstStyle/>
          <a:p>
            <a:r>
              <a:rPr lang="en-US" sz="2800" dirty="0" smtClean="0">
                <a:latin typeface="Arial" pitchFamily="34" charset="0"/>
                <a:cs typeface="Arial" pitchFamily="34" charset="0"/>
              </a:rPr>
              <a:t>Front </a:t>
            </a:r>
            <a:r>
              <a:rPr lang="en-US" sz="2800" dirty="0" err="1" smtClean="0">
                <a:latin typeface="Arial" pitchFamily="34" charset="0"/>
                <a:cs typeface="Arial" pitchFamily="34" charset="0"/>
              </a:rPr>
              <a:t>vs</a:t>
            </a:r>
            <a:r>
              <a:rPr lang="en-US" sz="2800" dirty="0" smtClean="0">
                <a:latin typeface="Arial" pitchFamily="34" charset="0"/>
                <a:cs typeface="Arial" pitchFamily="34" charset="0"/>
              </a:rPr>
              <a:t> back illumination – CMOS</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84188" y="990600"/>
            <a:ext cx="8964612" cy="6019800"/>
          </a:xfrm>
        </p:spPr>
        <p:txBody>
          <a:bodyPr/>
          <a:lstStyle/>
          <a:p>
            <a:r>
              <a:rPr lang="en-US" sz="2800" b="0" dirty="0" smtClean="0">
                <a:solidFill>
                  <a:srgbClr val="063DE8"/>
                </a:solidFill>
                <a:latin typeface="Arial" pitchFamily="34" charset="0"/>
                <a:cs typeface="Arial" pitchFamily="34" charset="0"/>
              </a:rPr>
              <a:t>CMOS image sensors with small pixels need back illumination simply to get the light into the pixel</a:t>
            </a:r>
          </a:p>
          <a:p>
            <a:endParaRPr lang="en-US" sz="2800" b="0" dirty="0" smtClean="0">
              <a:solidFill>
                <a:srgbClr val="063DE8"/>
              </a:solidFill>
            </a:endParaRPr>
          </a:p>
          <a:p>
            <a:pPr lvl="2"/>
            <a:endParaRPr lang="en-US" sz="2800" b="0" dirty="0" smtClean="0">
              <a:solidFill>
                <a:srgbClr val="063DE8"/>
              </a:solidFill>
            </a:endParaRPr>
          </a:p>
        </p:txBody>
      </p:sp>
      <p:pic>
        <p:nvPicPr>
          <p:cNvPr id="868354" name="Picture 2"/>
          <p:cNvPicPr>
            <a:picLocks noChangeAspect="1" noChangeArrowheads="1"/>
          </p:cNvPicPr>
          <p:nvPr/>
        </p:nvPicPr>
        <p:blipFill>
          <a:blip r:embed="rId2" cstate="print"/>
          <a:srcRect/>
          <a:stretch>
            <a:fillRect/>
          </a:stretch>
        </p:blipFill>
        <p:spPr bwMode="auto">
          <a:xfrm>
            <a:off x="381000" y="2200275"/>
            <a:ext cx="4391025" cy="3133725"/>
          </a:xfrm>
          <a:prstGeom prst="rect">
            <a:avLst/>
          </a:prstGeom>
          <a:noFill/>
          <a:ln w="9525">
            <a:noFill/>
            <a:miter lim="800000"/>
            <a:headEnd/>
            <a:tailEnd/>
          </a:ln>
        </p:spPr>
      </p:pic>
      <p:sp>
        <p:nvSpPr>
          <p:cNvPr id="12" name="TextBox 11"/>
          <p:cNvSpPr txBox="1"/>
          <p:nvPr/>
        </p:nvSpPr>
        <p:spPr>
          <a:xfrm>
            <a:off x="152400" y="5562600"/>
            <a:ext cx="4724400" cy="923330"/>
          </a:xfrm>
          <a:prstGeom prst="rect">
            <a:avLst/>
          </a:prstGeom>
          <a:noFill/>
        </p:spPr>
        <p:txBody>
          <a:bodyPr wrap="square" rtlCol="0">
            <a:spAutoFit/>
          </a:bodyPr>
          <a:lstStyle/>
          <a:p>
            <a:pPr algn="ctr"/>
            <a:r>
              <a:rPr lang="en-US" sz="1800" b="0" dirty="0" smtClean="0">
                <a:solidFill>
                  <a:srgbClr val="063DE8"/>
                </a:solidFill>
                <a:latin typeface="Arial" pitchFamily="34" charset="0"/>
                <a:cs typeface="Arial" pitchFamily="34" charset="0"/>
              </a:rPr>
              <a:t>IBM front illuminated CMOS image sensor</a:t>
            </a:r>
          </a:p>
          <a:p>
            <a:pPr algn="ctr"/>
            <a:r>
              <a:rPr lang="en-US" sz="1800" b="0" dirty="0" smtClean="0">
                <a:solidFill>
                  <a:srgbClr val="063DE8"/>
                </a:solidFill>
                <a:latin typeface="Arial" pitchFamily="34" charset="0"/>
                <a:cs typeface="Arial" pitchFamily="34" charset="0"/>
              </a:rPr>
              <a:t> 2.2 µm pixel</a:t>
            </a:r>
          </a:p>
          <a:p>
            <a:pPr algn="ctr"/>
            <a:r>
              <a:rPr lang="en-US" sz="1800" b="0" dirty="0" smtClean="0">
                <a:solidFill>
                  <a:srgbClr val="063DE8"/>
                </a:solidFill>
                <a:latin typeface="Arial" pitchFamily="34" charset="0"/>
                <a:cs typeface="Arial" pitchFamily="34" charset="0"/>
              </a:rPr>
              <a:t> 2006 IDEM (</a:t>
            </a:r>
            <a:r>
              <a:rPr lang="en-US" sz="1800" b="0" dirty="0" err="1" smtClean="0">
                <a:solidFill>
                  <a:srgbClr val="063DE8"/>
                </a:solidFill>
                <a:latin typeface="Arial" pitchFamily="34" charset="0"/>
                <a:cs typeface="Arial" pitchFamily="34" charset="0"/>
              </a:rPr>
              <a:t>Gambino</a:t>
            </a:r>
            <a:r>
              <a:rPr lang="en-US" sz="1800" b="0" dirty="0" smtClean="0">
                <a:solidFill>
                  <a:srgbClr val="063DE8"/>
                </a:solidFill>
                <a:latin typeface="Arial" pitchFamily="34" charset="0"/>
                <a:cs typeface="Arial" pitchFamily="34" charset="0"/>
              </a:rPr>
              <a:t> et al)</a:t>
            </a:r>
            <a:endParaRPr lang="en-US" sz="1800" b="0" dirty="0">
              <a:solidFill>
                <a:srgbClr val="063DE8"/>
              </a:solidFill>
              <a:latin typeface="Arial" pitchFamily="34" charset="0"/>
              <a:cs typeface="Arial" pitchFamily="34" charset="0"/>
            </a:endParaRPr>
          </a:p>
        </p:txBody>
      </p:sp>
      <p:pic>
        <p:nvPicPr>
          <p:cNvPr id="868355" name="Picture 3"/>
          <p:cNvPicPr>
            <a:picLocks noChangeAspect="1" noChangeArrowheads="1"/>
          </p:cNvPicPr>
          <p:nvPr/>
        </p:nvPicPr>
        <p:blipFill>
          <a:blip r:embed="rId3" cstate="print"/>
          <a:srcRect/>
          <a:stretch>
            <a:fillRect/>
          </a:stretch>
        </p:blipFill>
        <p:spPr bwMode="auto">
          <a:xfrm>
            <a:off x="5227320" y="2057400"/>
            <a:ext cx="3688080" cy="3307080"/>
          </a:xfrm>
          <a:prstGeom prst="rect">
            <a:avLst/>
          </a:prstGeom>
          <a:noFill/>
          <a:ln w="9525">
            <a:noFill/>
            <a:miter lim="800000"/>
            <a:headEnd/>
            <a:tailEnd/>
          </a:ln>
        </p:spPr>
      </p:pic>
      <p:sp>
        <p:nvSpPr>
          <p:cNvPr id="13" name="TextBox 12"/>
          <p:cNvSpPr txBox="1"/>
          <p:nvPr/>
        </p:nvSpPr>
        <p:spPr>
          <a:xfrm>
            <a:off x="4800600" y="5562600"/>
            <a:ext cx="4724400" cy="923330"/>
          </a:xfrm>
          <a:prstGeom prst="rect">
            <a:avLst/>
          </a:prstGeom>
          <a:noFill/>
        </p:spPr>
        <p:txBody>
          <a:bodyPr wrap="square" rtlCol="0">
            <a:spAutoFit/>
          </a:bodyPr>
          <a:lstStyle/>
          <a:p>
            <a:pPr algn="ctr"/>
            <a:r>
              <a:rPr lang="en-US" sz="1800" b="0" dirty="0" smtClean="0">
                <a:solidFill>
                  <a:srgbClr val="063DE8"/>
                </a:solidFill>
                <a:latin typeface="Arial" pitchFamily="34" charset="0"/>
                <a:cs typeface="Arial" pitchFamily="34" charset="0"/>
              </a:rPr>
              <a:t>Sony back illuminated CMOS image sensor</a:t>
            </a:r>
          </a:p>
          <a:p>
            <a:pPr algn="ctr"/>
            <a:r>
              <a:rPr lang="en-US" sz="1800" b="0" dirty="0" smtClean="0">
                <a:solidFill>
                  <a:srgbClr val="063DE8"/>
                </a:solidFill>
                <a:latin typeface="Arial" pitchFamily="34" charset="0"/>
                <a:cs typeface="Arial" pitchFamily="34" charset="0"/>
              </a:rPr>
              <a:t> 1.65 µm pixel</a:t>
            </a:r>
          </a:p>
          <a:p>
            <a:pPr algn="ctr"/>
            <a:r>
              <a:rPr lang="en-US" sz="1800" b="0" dirty="0" smtClean="0">
                <a:solidFill>
                  <a:srgbClr val="063DE8"/>
                </a:solidFill>
                <a:latin typeface="Arial" pitchFamily="34" charset="0"/>
                <a:cs typeface="Arial" pitchFamily="34" charset="0"/>
              </a:rPr>
              <a:t> 2010 ISSCC (Wakabayashi et al)</a:t>
            </a:r>
            <a:endParaRPr lang="en-US" sz="1800" b="0" dirty="0">
              <a:solidFill>
                <a:srgbClr val="063DE8"/>
              </a:solidFill>
              <a:latin typeface="Arial" pitchFamily="34" charset="0"/>
              <a:cs typeface="Arial" pitchFamily="34" charset="0"/>
            </a:endParaRPr>
          </a:p>
        </p:txBody>
      </p:sp>
    </p:spTree>
    <p:extLst>
      <p:ext uri="{BB962C8B-B14F-4D97-AF65-F5344CB8AC3E}">
        <p14:creationId xmlns:p14="http://schemas.microsoft.com/office/powerpoint/2010/main" val="2258195209"/>
      </p:ext>
    </p:extLst>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4T CMOS image sensor</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r>
              <a:rPr lang="en-US" sz="2800" b="0" dirty="0" smtClean="0">
                <a:solidFill>
                  <a:srgbClr val="063DE8"/>
                </a:solidFill>
                <a:latin typeface="Arial" pitchFamily="34" charset="0"/>
                <a:cs typeface="Arial" pitchFamily="34" charset="0"/>
              </a:rPr>
              <a:t>Sony back-illuminated CMOS image sensor used in the Samsung Galaxy S7 (</a:t>
            </a:r>
            <a:r>
              <a:rPr lang="en-US" sz="2800" b="0" dirty="0" err="1" smtClean="0">
                <a:solidFill>
                  <a:srgbClr val="063DE8"/>
                </a:solidFill>
                <a:latin typeface="Arial" pitchFamily="34" charset="0"/>
                <a:cs typeface="Arial" pitchFamily="34" charset="0"/>
              </a:rPr>
              <a:t>microlens</a:t>
            </a:r>
            <a:r>
              <a:rPr lang="en-US" sz="2800" b="0" dirty="0" smtClean="0">
                <a:solidFill>
                  <a:srgbClr val="063DE8"/>
                </a:solidFill>
                <a:latin typeface="Arial" pitchFamily="34" charset="0"/>
                <a:cs typeface="Arial" pitchFamily="34" charset="0"/>
              </a:rPr>
              <a:t> at top of image)</a:t>
            </a:r>
          </a:p>
        </p:txBody>
      </p:sp>
      <p:sp>
        <p:nvSpPr>
          <p:cNvPr id="10" name="TextBox 9"/>
          <p:cNvSpPr txBox="1"/>
          <p:nvPr/>
        </p:nvSpPr>
        <p:spPr>
          <a:xfrm>
            <a:off x="1900085" y="6660118"/>
            <a:ext cx="1351652" cy="338554"/>
          </a:xfrm>
          <a:prstGeom prst="rect">
            <a:avLst/>
          </a:prstGeom>
          <a:noFill/>
        </p:spPr>
        <p:txBody>
          <a:bodyPr wrap="none" rtlCol="0">
            <a:spAutoFit/>
          </a:bodyPr>
          <a:lstStyle/>
          <a:p>
            <a:r>
              <a:rPr lang="en-US" b="0" dirty="0" smtClean="0">
                <a:solidFill>
                  <a:srgbClr val="063DE8"/>
                </a:solidFill>
                <a:hlinkClick r:id="rId2"/>
              </a:rPr>
              <a:t>Link to article</a:t>
            </a:r>
            <a:endParaRPr lang="en-US" b="0" dirty="0">
              <a:solidFill>
                <a:srgbClr val="063DE8"/>
              </a:solidFill>
            </a:endParaRPr>
          </a:p>
        </p:txBody>
      </p:sp>
      <p:pic>
        <p:nvPicPr>
          <p:cNvPr id="90114" name="Picture 2" descr="http://www.chipworks.com/sites/default/files/03-Samsung-Galaxy-S7-Teardown-Camera-Update-Sony-IMX260-pixel-array-TOV.jpg"/>
          <p:cNvPicPr>
            <a:picLocks noChangeAspect="1" noChangeArrowheads="1"/>
          </p:cNvPicPr>
          <p:nvPr/>
        </p:nvPicPr>
        <p:blipFill>
          <a:blip r:embed="rId3"/>
          <a:srcRect/>
          <a:stretch>
            <a:fillRect/>
          </a:stretch>
        </p:blipFill>
        <p:spPr bwMode="auto">
          <a:xfrm>
            <a:off x="1471908" y="2080004"/>
            <a:ext cx="6797884" cy="4531923"/>
          </a:xfrm>
          <a:prstGeom prst="rect">
            <a:avLst/>
          </a:prstGeom>
          <a:noFill/>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CMOS image sensors</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r>
              <a:rPr lang="en-US" sz="3200" b="0" dirty="0" smtClean="0">
                <a:solidFill>
                  <a:srgbClr val="063DE8"/>
                </a:solidFill>
                <a:latin typeface="Arial" pitchFamily="34" charset="0"/>
                <a:cs typeface="Arial" pitchFamily="34" charset="0"/>
              </a:rPr>
              <a:t>There is R&amp;D underway in single-photon detection in CMOS image sensors</a:t>
            </a:r>
          </a:p>
          <a:p>
            <a:pPr lvl="1"/>
            <a:r>
              <a:rPr lang="en-US" sz="2600" b="0" dirty="0" smtClean="0">
                <a:solidFill>
                  <a:srgbClr val="063DE8"/>
                </a:solidFill>
                <a:latin typeface="Arial" pitchFamily="34" charset="0"/>
                <a:cs typeface="Arial" pitchFamily="34" charset="0"/>
              </a:rPr>
              <a:t> Extremely low capacitance achievable in the advanced CMOS technologies, sub-electron noise possible</a:t>
            </a:r>
          </a:p>
          <a:p>
            <a:pPr lvl="1"/>
            <a:r>
              <a:rPr lang="en-US" sz="2600" b="0" dirty="0" smtClean="0">
                <a:solidFill>
                  <a:srgbClr val="063DE8"/>
                </a:solidFill>
                <a:latin typeface="Arial" pitchFamily="34" charset="0"/>
                <a:cs typeface="Arial" pitchFamily="34" charset="0"/>
              </a:rPr>
              <a:t> </a:t>
            </a:r>
            <a:r>
              <a:rPr lang="en-US" sz="2600" b="0" dirty="0" smtClean="0">
                <a:solidFill>
                  <a:srgbClr val="063DE8"/>
                </a:solidFill>
                <a:latin typeface="Arial" pitchFamily="34" charset="0"/>
                <a:cs typeface="Arial" pitchFamily="34" charset="0"/>
                <a:hlinkClick r:id="rId2"/>
              </a:rPr>
              <a:t>Link</a:t>
            </a:r>
            <a:r>
              <a:rPr lang="en-US" sz="2600" b="0" dirty="0" smtClean="0">
                <a:solidFill>
                  <a:srgbClr val="063DE8"/>
                </a:solidFill>
                <a:latin typeface="Arial" pitchFamily="34" charset="0"/>
                <a:cs typeface="Arial" pitchFamily="34" charset="0"/>
              </a:rPr>
              <a:t> to special issue of “Sensors” journal</a:t>
            </a:r>
          </a:p>
          <a:p>
            <a:endParaRPr lang="en-US" sz="2800" b="0" dirty="0" smtClean="0">
              <a:solidFill>
                <a:srgbClr val="063DE8"/>
              </a:solidFill>
            </a:endParaRPr>
          </a:p>
          <a:p>
            <a:pPr lvl="2"/>
            <a:endParaRPr lang="en-US" sz="2800" b="0" dirty="0" smtClean="0">
              <a:solidFill>
                <a:srgbClr val="063DE8"/>
              </a:solidFill>
            </a:endParaRPr>
          </a:p>
        </p:txBody>
      </p:sp>
      <p:pic>
        <p:nvPicPr>
          <p:cNvPr id="8" name="Picture 7" descr="sensors_issue.png"/>
          <p:cNvPicPr>
            <a:picLocks noChangeAspect="1"/>
          </p:cNvPicPr>
          <p:nvPr/>
        </p:nvPicPr>
        <p:blipFill>
          <a:blip r:embed="rId3"/>
          <a:stretch>
            <a:fillRect/>
          </a:stretch>
        </p:blipFill>
        <p:spPr>
          <a:xfrm>
            <a:off x="1195753" y="3995101"/>
            <a:ext cx="7244742" cy="2841964"/>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609" y="230429"/>
            <a:ext cx="7314591" cy="585201"/>
          </a:xfrm>
        </p:spPr>
        <p:txBody>
          <a:bodyPr/>
          <a:lstStyle/>
          <a:p>
            <a:r>
              <a:rPr lang="en-US" sz="2400" dirty="0" smtClean="0">
                <a:latin typeface="Arial" pitchFamily="34" charset="0"/>
                <a:cs typeface="Arial" pitchFamily="34" charset="0"/>
              </a:rPr>
              <a:t>Astronomical cameras with fully depleted CCDs</a:t>
            </a:r>
            <a:endParaRPr lang="en-US" sz="2400" dirty="0">
              <a:latin typeface="Arial" pitchFamily="34" charset="0"/>
              <a:cs typeface="Arial" pitchFamily="34" charset="0"/>
            </a:endParaRPr>
          </a:p>
        </p:txBody>
      </p:sp>
      <p:sp>
        <p:nvSpPr>
          <p:cNvPr id="4" name="TextBox 3"/>
          <p:cNvSpPr txBox="1"/>
          <p:nvPr/>
        </p:nvSpPr>
        <p:spPr>
          <a:xfrm>
            <a:off x="2268153" y="6323379"/>
            <a:ext cx="5384759" cy="584751"/>
          </a:xfrm>
          <a:prstGeom prst="rect">
            <a:avLst/>
          </a:prstGeom>
          <a:noFill/>
        </p:spPr>
        <p:txBody>
          <a:bodyPr wrap="none" lIns="91416" tIns="45708" rIns="91416" bIns="45708" rtlCol="0">
            <a:spAutoFit/>
          </a:bodyPr>
          <a:lstStyle/>
          <a:p>
            <a:r>
              <a:rPr lang="en-US" b="0" dirty="0" err="1" smtClean="0">
                <a:solidFill>
                  <a:srgbClr val="063DE8"/>
                </a:solidFill>
                <a:latin typeface="Arial" pitchFamily="34" charset="0"/>
                <a:cs typeface="Arial" pitchFamily="34" charset="0"/>
              </a:rPr>
              <a:t>HyperSuprimeCam</a:t>
            </a:r>
            <a:r>
              <a:rPr lang="en-US" b="0" dirty="0" smtClean="0">
                <a:solidFill>
                  <a:srgbClr val="063DE8"/>
                </a:solidFill>
                <a:latin typeface="Arial" pitchFamily="34" charset="0"/>
                <a:cs typeface="Arial" pitchFamily="34" charset="0"/>
              </a:rPr>
              <a:t> –  </a:t>
            </a:r>
            <a:r>
              <a:rPr lang="en-US" b="0" i="1" dirty="0" smtClean="0">
                <a:solidFill>
                  <a:srgbClr val="063DE8"/>
                </a:solidFill>
                <a:latin typeface="Arial" pitchFamily="34" charset="0"/>
                <a:cs typeface="Arial" pitchFamily="34" charset="0"/>
              </a:rPr>
              <a:t>8 degrees x 3 degrees field of view</a:t>
            </a:r>
          </a:p>
          <a:p>
            <a:r>
              <a:rPr lang="en-US" b="0" i="1" dirty="0" smtClean="0">
                <a:solidFill>
                  <a:srgbClr val="063DE8"/>
                </a:solidFill>
                <a:latin typeface="Arial" pitchFamily="34" charset="0"/>
                <a:cs typeface="Arial" pitchFamily="34" charset="0"/>
              </a:rPr>
              <a:t>Video courtesy of Satoshi Miyazaki / Subaru Telescope</a:t>
            </a:r>
          </a:p>
        </p:txBody>
      </p:sp>
      <p:pic>
        <p:nvPicPr>
          <p:cNvPr id="3" name="140530_HSC-Gal_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7263"/>
            <a:ext cx="9601200" cy="5400675"/>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CMOS image sensors</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r>
              <a:rPr lang="en-US" sz="3200" b="0" dirty="0" smtClean="0">
                <a:solidFill>
                  <a:srgbClr val="063DE8"/>
                </a:solidFill>
                <a:latin typeface="Arial" pitchFamily="34" charset="0"/>
                <a:cs typeface="Arial" pitchFamily="34" charset="0"/>
              </a:rPr>
              <a:t>2015 publication shows “golden” pixel with 0.22 e- noise, 423 </a:t>
            </a:r>
            <a:r>
              <a:rPr lang="en-US" sz="3600" b="0" dirty="0" smtClean="0">
                <a:solidFill>
                  <a:srgbClr val="063DE8"/>
                </a:solidFill>
                <a:latin typeface="Arial" pitchFamily="34" charset="0"/>
                <a:cs typeface="Arial" pitchFamily="34" charset="0"/>
                <a:sym typeface="Symbol"/>
              </a:rPr>
              <a:t></a:t>
            </a:r>
            <a:r>
              <a:rPr lang="en-US" sz="3200" b="0" dirty="0" smtClean="0">
                <a:solidFill>
                  <a:srgbClr val="063DE8"/>
                </a:solidFill>
                <a:latin typeface="Arial" pitchFamily="34" charset="0"/>
                <a:cs typeface="Arial" pitchFamily="34" charset="0"/>
              </a:rPr>
              <a:t>V/e- conversion gain</a:t>
            </a:r>
          </a:p>
          <a:p>
            <a:pPr lvl="1"/>
            <a:r>
              <a:rPr lang="en-US" sz="2600" b="0" dirty="0" smtClean="0">
                <a:solidFill>
                  <a:srgbClr val="063DE8"/>
                </a:solidFill>
                <a:latin typeface="Arial" pitchFamily="34" charset="0"/>
                <a:cs typeface="Arial" pitchFamily="34" charset="0"/>
              </a:rPr>
              <a:t> Ma et al, J. Elec. Dev. Soc., </a:t>
            </a:r>
            <a:r>
              <a:rPr lang="en-US" sz="2600" dirty="0" smtClean="0">
                <a:solidFill>
                  <a:srgbClr val="063DE8"/>
                </a:solidFill>
                <a:latin typeface="Arial" pitchFamily="34" charset="0"/>
                <a:cs typeface="Arial" pitchFamily="34" charset="0"/>
              </a:rPr>
              <a:t>3</a:t>
            </a:r>
            <a:r>
              <a:rPr lang="en-US" sz="2600" b="0" dirty="0" smtClean="0">
                <a:solidFill>
                  <a:srgbClr val="063DE8"/>
                </a:solidFill>
                <a:latin typeface="Arial" pitchFamily="34" charset="0"/>
                <a:cs typeface="Arial" pitchFamily="34" charset="0"/>
              </a:rPr>
              <a:t>, 472, 2015 (</a:t>
            </a:r>
            <a:r>
              <a:rPr lang="en-US" sz="2600" b="0" dirty="0" smtClean="0">
                <a:solidFill>
                  <a:srgbClr val="063DE8"/>
                </a:solidFill>
                <a:latin typeface="Arial" pitchFamily="34" charset="0"/>
                <a:cs typeface="Arial" pitchFamily="34" charset="0"/>
                <a:hlinkClick r:id="rId2"/>
              </a:rPr>
              <a:t>link</a:t>
            </a:r>
            <a:r>
              <a:rPr lang="en-US" sz="2600" b="0" dirty="0" smtClean="0">
                <a:solidFill>
                  <a:srgbClr val="063DE8"/>
                </a:solidFill>
                <a:latin typeface="Arial" pitchFamily="34" charset="0"/>
                <a:cs typeface="Arial" pitchFamily="34" charset="0"/>
              </a:rPr>
              <a:t>)</a:t>
            </a:r>
          </a:p>
          <a:p>
            <a:endParaRPr lang="en-US" sz="2800" b="0" dirty="0" smtClean="0">
              <a:solidFill>
                <a:srgbClr val="063DE8"/>
              </a:solidFill>
            </a:endParaRPr>
          </a:p>
          <a:p>
            <a:pPr lvl="2"/>
            <a:endParaRPr lang="en-US" sz="2800" b="0" dirty="0" smtClean="0">
              <a:solidFill>
                <a:srgbClr val="063DE8"/>
              </a:solidFill>
            </a:endParaRPr>
          </a:p>
        </p:txBody>
      </p:sp>
      <p:pic>
        <p:nvPicPr>
          <p:cNvPr id="99330" name="Picture 2"/>
          <p:cNvPicPr>
            <a:picLocks noChangeAspect="1" noChangeArrowheads="1"/>
          </p:cNvPicPr>
          <p:nvPr/>
        </p:nvPicPr>
        <p:blipFill>
          <a:blip r:embed="rId3"/>
          <a:srcRect/>
          <a:stretch>
            <a:fillRect/>
          </a:stretch>
        </p:blipFill>
        <p:spPr bwMode="auto">
          <a:xfrm>
            <a:off x="2114550" y="2688990"/>
            <a:ext cx="5372100" cy="4429125"/>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jot2.png"/>
          <p:cNvPicPr>
            <a:picLocks noChangeAspect="1"/>
          </p:cNvPicPr>
          <p:nvPr/>
        </p:nvPicPr>
        <p:blipFill>
          <a:blip r:embed="rId2"/>
          <a:stretch>
            <a:fillRect/>
          </a:stretch>
        </p:blipFill>
        <p:spPr>
          <a:xfrm>
            <a:off x="1205802" y="2331065"/>
            <a:ext cx="7690078" cy="4491162"/>
          </a:xfrm>
          <a:prstGeom prst="rect">
            <a:avLst/>
          </a:prstGeom>
        </p:spPr>
      </p:pic>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CMOS image sensors</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r>
              <a:rPr lang="en-US" sz="3200" b="0" dirty="0" smtClean="0">
                <a:solidFill>
                  <a:srgbClr val="063DE8"/>
                </a:solidFill>
                <a:latin typeface="Arial" pitchFamily="34" charset="0"/>
                <a:cs typeface="Arial" pitchFamily="34" charset="0"/>
              </a:rPr>
              <a:t>2017 publication from the same group</a:t>
            </a:r>
          </a:p>
          <a:p>
            <a:pPr lvl="1"/>
            <a:r>
              <a:rPr lang="en-US" sz="2600" b="0" dirty="0" smtClean="0">
                <a:solidFill>
                  <a:srgbClr val="063DE8"/>
                </a:solidFill>
                <a:latin typeface="Arial" pitchFamily="34" charset="0"/>
                <a:cs typeface="Arial" pitchFamily="34" charset="0"/>
              </a:rPr>
              <a:t> Ma et al, </a:t>
            </a:r>
            <a:r>
              <a:rPr lang="en-US" sz="2600" b="0" dirty="0" err="1" smtClean="0">
                <a:solidFill>
                  <a:srgbClr val="063DE8"/>
                </a:solidFill>
                <a:latin typeface="Arial" pitchFamily="34" charset="0"/>
                <a:cs typeface="Arial" pitchFamily="34" charset="0"/>
              </a:rPr>
              <a:t>Optica</a:t>
            </a:r>
            <a:r>
              <a:rPr lang="en-US" sz="2600" b="0" dirty="0" smtClean="0">
                <a:solidFill>
                  <a:srgbClr val="063DE8"/>
                </a:solidFill>
                <a:latin typeface="Arial" pitchFamily="34" charset="0"/>
                <a:cs typeface="Arial" pitchFamily="34" charset="0"/>
              </a:rPr>
              <a:t>., </a:t>
            </a:r>
            <a:r>
              <a:rPr lang="en-US" sz="2600" dirty="0" smtClean="0">
                <a:solidFill>
                  <a:srgbClr val="063DE8"/>
                </a:solidFill>
                <a:latin typeface="Arial" pitchFamily="34" charset="0"/>
                <a:cs typeface="Arial" pitchFamily="34" charset="0"/>
              </a:rPr>
              <a:t>4</a:t>
            </a:r>
            <a:r>
              <a:rPr lang="en-US" sz="2600" b="0" dirty="0" smtClean="0">
                <a:solidFill>
                  <a:srgbClr val="063DE8"/>
                </a:solidFill>
                <a:latin typeface="Arial" pitchFamily="34" charset="0"/>
                <a:cs typeface="Arial" pitchFamily="34" charset="0"/>
              </a:rPr>
              <a:t>, 1474, 2017 (</a:t>
            </a:r>
            <a:r>
              <a:rPr lang="en-US" sz="2600" b="0" dirty="0" smtClean="0">
                <a:solidFill>
                  <a:srgbClr val="063DE8"/>
                </a:solidFill>
                <a:latin typeface="Arial" pitchFamily="34" charset="0"/>
                <a:cs typeface="Arial" pitchFamily="34" charset="0"/>
                <a:hlinkClick r:id="rId3"/>
              </a:rPr>
              <a:t>link</a:t>
            </a:r>
            <a:r>
              <a:rPr lang="en-US" sz="2600" b="0" dirty="0" smtClean="0">
                <a:solidFill>
                  <a:srgbClr val="063DE8"/>
                </a:solidFill>
                <a:latin typeface="Arial" pitchFamily="34" charset="0"/>
                <a:cs typeface="Arial" pitchFamily="34" charset="0"/>
              </a:rPr>
              <a:t>)</a:t>
            </a:r>
          </a:p>
          <a:p>
            <a:pPr lvl="1"/>
            <a:r>
              <a:rPr lang="en-US" sz="2600" b="0" dirty="0" smtClean="0">
                <a:solidFill>
                  <a:srgbClr val="063DE8"/>
                </a:solidFill>
                <a:latin typeface="Arial" pitchFamily="34" charset="0"/>
                <a:cs typeface="Arial" pitchFamily="34" charset="0"/>
              </a:rPr>
              <a:t> NSF SBIR Phase I awarded (</a:t>
            </a:r>
            <a:r>
              <a:rPr lang="en-US" sz="2600" b="0" dirty="0" smtClean="0">
                <a:solidFill>
                  <a:srgbClr val="063DE8"/>
                </a:solidFill>
                <a:latin typeface="Arial" pitchFamily="34" charset="0"/>
                <a:cs typeface="Arial" pitchFamily="34" charset="0"/>
                <a:hlinkClick r:id="rId4"/>
              </a:rPr>
              <a:t>link</a:t>
            </a:r>
            <a:r>
              <a:rPr lang="en-US" sz="2600" b="0" dirty="0" smtClean="0">
                <a:solidFill>
                  <a:srgbClr val="063DE8"/>
                </a:solidFill>
                <a:latin typeface="Arial" pitchFamily="34" charset="0"/>
                <a:cs typeface="Arial" pitchFamily="34" charset="0"/>
              </a:rPr>
              <a:t>)</a:t>
            </a:r>
          </a:p>
          <a:p>
            <a:endParaRPr lang="en-US" sz="2800" b="0" dirty="0" smtClean="0">
              <a:solidFill>
                <a:srgbClr val="063DE8"/>
              </a:solidFill>
            </a:endParaRPr>
          </a:p>
          <a:p>
            <a:pPr lvl="2"/>
            <a:endParaRPr lang="en-US" sz="2800" b="0" dirty="0" smtClean="0">
              <a:solidFill>
                <a:srgbClr val="063DE8"/>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6837"/>
            <a:ext cx="6745288" cy="741363"/>
          </a:xfrm>
        </p:spPr>
        <p:txBody>
          <a:bodyPr/>
          <a:lstStyle/>
          <a:p>
            <a:r>
              <a:rPr lang="en-US" sz="3200" dirty="0" smtClean="0">
                <a:latin typeface="Arial" pitchFamily="34" charset="0"/>
                <a:cs typeface="Arial" pitchFamily="34" charset="0"/>
              </a:rPr>
              <a:t>CMOS image sensors</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484188" y="990600"/>
            <a:ext cx="8812212" cy="5984875"/>
          </a:xfrm>
        </p:spPr>
        <p:txBody>
          <a:bodyPr/>
          <a:lstStyle/>
          <a:p>
            <a:r>
              <a:rPr lang="en-US" sz="3200" b="0" dirty="0" smtClean="0">
                <a:solidFill>
                  <a:srgbClr val="063DE8"/>
                </a:solidFill>
                <a:latin typeface="Arial" pitchFamily="34" charset="0"/>
                <a:cs typeface="Arial" pitchFamily="34" charset="0"/>
              </a:rPr>
              <a:t>R&amp;D on fully depleted CMOS image sensors</a:t>
            </a:r>
          </a:p>
          <a:p>
            <a:pPr lvl="1"/>
            <a:r>
              <a:rPr lang="en-US" sz="2600" b="0" dirty="0" smtClean="0">
                <a:solidFill>
                  <a:srgbClr val="063DE8"/>
                </a:solidFill>
                <a:latin typeface="Arial" pitchFamily="34" charset="0"/>
                <a:cs typeface="Arial" pitchFamily="34" charset="0"/>
              </a:rPr>
              <a:t> </a:t>
            </a:r>
            <a:r>
              <a:rPr lang="en-US" sz="2600" b="0" dirty="0" err="1" smtClean="0">
                <a:solidFill>
                  <a:srgbClr val="063DE8"/>
                </a:solidFill>
                <a:latin typeface="Arial" pitchFamily="34" charset="0"/>
                <a:cs typeface="Arial" pitchFamily="34" charset="0"/>
              </a:rPr>
              <a:t>Stefanov</a:t>
            </a:r>
            <a:r>
              <a:rPr lang="en-US" sz="2600" b="0" dirty="0" smtClean="0">
                <a:solidFill>
                  <a:srgbClr val="063DE8"/>
                </a:solidFill>
                <a:latin typeface="Arial" pitchFamily="34" charset="0"/>
                <a:cs typeface="Arial" pitchFamily="34" charset="0"/>
              </a:rPr>
              <a:t> et al, Sensors, </a:t>
            </a:r>
            <a:r>
              <a:rPr lang="en-US" sz="2600" dirty="0" smtClean="0">
                <a:solidFill>
                  <a:srgbClr val="063DE8"/>
                </a:solidFill>
                <a:latin typeface="Arial" pitchFamily="34" charset="0"/>
                <a:cs typeface="Arial" pitchFamily="34" charset="0"/>
              </a:rPr>
              <a:t>18</a:t>
            </a:r>
            <a:r>
              <a:rPr lang="en-US" sz="2600" b="0" dirty="0" smtClean="0">
                <a:solidFill>
                  <a:srgbClr val="063DE8"/>
                </a:solidFill>
                <a:latin typeface="Arial" pitchFamily="34" charset="0"/>
                <a:cs typeface="Arial" pitchFamily="34" charset="0"/>
              </a:rPr>
              <a:t>, 118, 2018 (</a:t>
            </a:r>
            <a:r>
              <a:rPr lang="en-US" sz="2600" b="0" dirty="0" smtClean="0">
                <a:solidFill>
                  <a:srgbClr val="063DE8"/>
                </a:solidFill>
                <a:latin typeface="Arial" pitchFamily="34" charset="0"/>
                <a:cs typeface="Arial" pitchFamily="34" charset="0"/>
                <a:hlinkClick r:id="rId2"/>
              </a:rPr>
              <a:t>link</a:t>
            </a:r>
            <a:r>
              <a:rPr lang="en-US" sz="2600" b="0" dirty="0" smtClean="0">
                <a:solidFill>
                  <a:srgbClr val="063DE8"/>
                </a:solidFill>
                <a:latin typeface="Arial" pitchFamily="34" charset="0"/>
                <a:cs typeface="Arial" pitchFamily="34" charset="0"/>
              </a:rPr>
              <a:t>)</a:t>
            </a:r>
            <a:endParaRPr lang="en-US" sz="2800" b="0" dirty="0" smtClean="0">
              <a:solidFill>
                <a:srgbClr val="063DE8"/>
              </a:solidFill>
            </a:endParaRPr>
          </a:p>
          <a:p>
            <a:pPr lvl="2"/>
            <a:endParaRPr lang="en-US" sz="2800" b="0" dirty="0" smtClean="0">
              <a:solidFill>
                <a:srgbClr val="063DE8"/>
              </a:solidFill>
            </a:endParaRPr>
          </a:p>
        </p:txBody>
      </p:sp>
      <p:pic>
        <p:nvPicPr>
          <p:cNvPr id="101378" name="Picture 2"/>
          <p:cNvPicPr>
            <a:picLocks noChangeAspect="1" noChangeArrowheads="1"/>
          </p:cNvPicPr>
          <p:nvPr/>
        </p:nvPicPr>
        <p:blipFill>
          <a:blip r:embed="rId3"/>
          <a:srcRect/>
          <a:stretch>
            <a:fillRect/>
          </a:stretch>
        </p:blipFill>
        <p:spPr bwMode="auto">
          <a:xfrm>
            <a:off x="365982" y="2310751"/>
            <a:ext cx="8634324" cy="4441737"/>
          </a:xfrm>
          <a:prstGeom prst="rect">
            <a:avLst/>
          </a:prstGeom>
          <a:noFill/>
          <a:ln w="9525">
            <a:noFill/>
            <a:miter lim="800000"/>
            <a:headEnd/>
            <a:tailEnd/>
          </a:ln>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40677"/>
            <a:ext cx="7034684" cy="697523"/>
          </a:xfrm>
        </p:spPr>
        <p:txBody>
          <a:bodyPr/>
          <a:lstStyle/>
          <a:p>
            <a:r>
              <a:rPr lang="en-US" sz="3200" dirty="0" smtClean="0">
                <a:latin typeface="Arial" pitchFamily="34" charset="0"/>
                <a:cs typeface="Arial" pitchFamily="34" charset="0"/>
              </a:rPr>
              <a:t>Summary</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3200" b="0" dirty="0" smtClean="0">
                <a:solidFill>
                  <a:srgbClr val="063DE8"/>
                </a:solidFill>
                <a:latin typeface="Arial" pitchFamily="34" charset="0"/>
                <a:cs typeface="Arial" pitchFamily="34" charset="0"/>
              </a:rPr>
              <a:t>The invention of the CCD in 1970 by Boyle and Smith has had enormous impact on society and in scientific applications, particularly astronomy and astrophysics</a:t>
            </a:r>
          </a:p>
          <a:p>
            <a:endParaRPr lang="en-US" sz="3200" b="0" dirty="0" smtClean="0">
              <a:solidFill>
                <a:srgbClr val="063DE8"/>
              </a:solidFill>
              <a:latin typeface="Arial" pitchFamily="34" charset="0"/>
              <a:cs typeface="Arial" pitchFamily="34" charset="0"/>
            </a:endParaRPr>
          </a:p>
          <a:p>
            <a:r>
              <a:rPr lang="en-US" sz="3200" b="0" dirty="0" smtClean="0">
                <a:solidFill>
                  <a:srgbClr val="063DE8"/>
                </a:solidFill>
                <a:latin typeface="Arial" pitchFamily="34" charset="0"/>
                <a:cs typeface="Arial" pitchFamily="34" charset="0"/>
              </a:rPr>
              <a:t>Clever researchers continue to find new applications, e.g. direct dark matter detection and direct detection of x-rays for light sources</a:t>
            </a:r>
          </a:p>
          <a:p>
            <a:endParaRPr lang="en-US" sz="3200" b="0" dirty="0" smtClean="0">
              <a:solidFill>
                <a:srgbClr val="063DE8"/>
              </a:solidFill>
              <a:latin typeface="Arial" pitchFamily="34" charset="0"/>
              <a:cs typeface="Arial" pitchFamily="34" charset="0"/>
            </a:endParaRPr>
          </a:p>
          <a:p>
            <a:r>
              <a:rPr lang="en-US" sz="3200" b="0" dirty="0" smtClean="0">
                <a:solidFill>
                  <a:srgbClr val="063DE8"/>
                </a:solidFill>
                <a:latin typeface="Arial" pitchFamily="34" charset="0"/>
                <a:cs typeface="Arial" pitchFamily="34" charset="0"/>
              </a:rPr>
              <a:t>We look forward to innovations from the next generation of instrumentation experts</a:t>
            </a:r>
          </a:p>
          <a:p>
            <a:pPr lvl="2"/>
            <a:endParaRPr lang="en-US" sz="2800" b="0" dirty="0" smtClean="0">
              <a:solidFill>
                <a:srgbClr val="063DE8"/>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2246312" y="152400"/>
            <a:ext cx="6932458" cy="816850"/>
          </a:xfrm>
        </p:spPr>
        <p:txBody>
          <a:bodyPr/>
          <a:lstStyle/>
          <a:p>
            <a:r>
              <a:rPr lang="en-US" sz="3200" dirty="0" smtClean="0">
                <a:latin typeface="Calibri" pitchFamily="34" charset="0"/>
                <a:cs typeface="Calibri" pitchFamily="34" charset="0"/>
              </a:rPr>
              <a:t>Acknowledgements</a:t>
            </a:r>
            <a:endParaRPr lang="en-US" sz="3200" i="1" baseline="-25000" dirty="0">
              <a:latin typeface="Calibri" pitchFamily="34" charset="0"/>
              <a:cs typeface="Calibri" pitchFamily="34" charset="0"/>
            </a:endParaRPr>
          </a:p>
        </p:txBody>
      </p:sp>
      <p:sp>
        <p:nvSpPr>
          <p:cNvPr id="43" name="TextBox 42"/>
          <p:cNvSpPr txBox="1"/>
          <p:nvPr/>
        </p:nvSpPr>
        <p:spPr>
          <a:xfrm>
            <a:off x="2726730" y="1276490"/>
            <a:ext cx="5453510" cy="507807"/>
          </a:xfrm>
          <a:prstGeom prst="rect">
            <a:avLst/>
          </a:prstGeom>
          <a:noFill/>
        </p:spPr>
        <p:txBody>
          <a:bodyPr wrap="square" lIns="91416" tIns="45708" rIns="91416" bIns="45708" rtlCol="0">
            <a:spAutoFit/>
          </a:bodyPr>
          <a:lstStyle/>
          <a:p>
            <a:r>
              <a:rPr lang="en-US" sz="2700" b="0" dirty="0" smtClean="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R. Stover / M. Wei</a:t>
            </a:r>
            <a:r>
              <a:rPr lang="en-US" sz="2000" b="0" dirty="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 W. Brown / C. </a:t>
            </a:r>
            <a:r>
              <a:rPr lang="en-US" sz="2000" b="0" dirty="0" err="1" smtClean="0">
                <a:solidFill>
                  <a:srgbClr val="063DE8"/>
                </a:solidFill>
                <a:latin typeface="Calibri" pitchFamily="34" charset="0"/>
                <a:cs typeface="Calibri" pitchFamily="34" charset="0"/>
              </a:rPr>
              <a:t>Rockosi</a:t>
            </a:r>
            <a:endParaRPr lang="en-US" sz="2000" b="0" dirty="0" smtClean="0">
              <a:solidFill>
                <a:srgbClr val="063DE8"/>
              </a:solidFill>
              <a:latin typeface="Calibri" pitchFamily="34" charset="0"/>
              <a:cs typeface="Calibri" pitchFamily="34" charset="0"/>
            </a:endParaRPr>
          </a:p>
        </p:txBody>
      </p:sp>
      <p:pic>
        <p:nvPicPr>
          <p:cNvPr id="3" name="Picture 2"/>
          <p:cNvPicPr>
            <a:picLocks noChangeAspect="1"/>
          </p:cNvPicPr>
          <p:nvPr/>
        </p:nvPicPr>
        <p:blipFill>
          <a:blip r:embed="rId2" cstate="print"/>
          <a:stretch>
            <a:fillRect/>
          </a:stretch>
        </p:blipFill>
        <p:spPr>
          <a:xfrm>
            <a:off x="499240" y="1122870"/>
            <a:ext cx="1320800" cy="1143000"/>
          </a:xfrm>
          <a:prstGeom prst="rect">
            <a:avLst/>
          </a:prstGeom>
        </p:spPr>
      </p:pic>
      <p:pic>
        <p:nvPicPr>
          <p:cNvPr id="5" name="Picture 4"/>
          <p:cNvPicPr>
            <a:picLocks noChangeAspect="1"/>
          </p:cNvPicPr>
          <p:nvPr/>
        </p:nvPicPr>
        <p:blipFill>
          <a:blip r:embed="rId3" cstate="print"/>
          <a:stretch>
            <a:fillRect/>
          </a:stretch>
        </p:blipFill>
        <p:spPr>
          <a:xfrm>
            <a:off x="2112250" y="1929375"/>
            <a:ext cx="7023100" cy="304800"/>
          </a:xfrm>
          <a:prstGeom prst="rect">
            <a:avLst/>
          </a:prstGeom>
        </p:spPr>
      </p:pic>
      <p:pic>
        <p:nvPicPr>
          <p:cNvPr id="6" name="Picture 5"/>
          <p:cNvPicPr>
            <a:picLocks noChangeAspect="1"/>
          </p:cNvPicPr>
          <p:nvPr/>
        </p:nvPicPr>
        <p:blipFill>
          <a:blip r:embed="rId4" cstate="print"/>
          <a:stretch>
            <a:fillRect/>
          </a:stretch>
        </p:blipFill>
        <p:spPr>
          <a:xfrm>
            <a:off x="422430" y="2697475"/>
            <a:ext cx="2019300" cy="1054100"/>
          </a:xfrm>
          <a:prstGeom prst="rect">
            <a:avLst/>
          </a:prstGeom>
        </p:spPr>
      </p:pic>
      <p:sp>
        <p:nvSpPr>
          <p:cNvPr id="44" name="TextBox 43"/>
          <p:cNvSpPr txBox="1"/>
          <p:nvPr/>
        </p:nvSpPr>
        <p:spPr>
          <a:xfrm>
            <a:off x="2534704" y="2774285"/>
            <a:ext cx="1958655" cy="507807"/>
          </a:xfrm>
          <a:prstGeom prst="rect">
            <a:avLst/>
          </a:prstGeom>
          <a:noFill/>
        </p:spPr>
        <p:txBody>
          <a:bodyPr wrap="square" lIns="91416" tIns="45708" rIns="91416" bIns="45708" rtlCol="0">
            <a:spAutoFit/>
          </a:bodyPr>
          <a:lstStyle/>
          <a:p>
            <a:r>
              <a:rPr lang="en-US" sz="2700" b="0" dirty="0" smtClean="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A. </a:t>
            </a:r>
            <a:r>
              <a:rPr lang="en-US" sz="2000" b="0" dirty="0" err="1" smtClean="0">
                <a:solidFill>
                  <a:srgbClr val="063DE8"/>
                </a:solidFill>
                <a:latin typeface="Calibri" pitchFamily="34" charset="0"/>
                <a:cs typeface="Calibri" pitchFamily="34" charset="0"/>
              </a:rPr>
              <a:t>Dey</a:t>
            </a:r>
            <a:r>
              <a:rPr lang="en-US" sz="2000" b="0" dirty="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 R. Reed</a:t>
            </a:r>
          </a:p>
        </p:txBody>
      </p:sp>
      <p:pic>
        <p:nvPicPr>
          <p:cNvPr id="7" name="Picture 6"/>
          <p:cNvPicPr>
            <a:picLocks noChangeAspect="1"/>
          </p:cNvPicPr>
          <p:nvPr/>
        </p:nvPicPr>
        <p:blipFill>
          <a:blip r:embed="rId5" cstate="print"/>
          <a:stretch>
            <a:fillRect/>
          </a:stretch>
        </p:blipFill>
        <p:spPr>
          <a:xfrm>
            <a:off x="4685397" y="2428640"/>
            <a:ext cx="1398397" cy="1193038"/>
          </a:xfrm>
          <a:prstGeom prst="rect">
            <a:avLst/>
          </a:prstGeom>
        </p:spPr>
      </p:pic>
      <p:sp>
        <p:nvSpPr>
          <p:cNvPr id="48" name="TextBox 47"/>
          <p:cNvSpPr txBox="1"/>
          <p:nvPr/>
        </p:nvSpPr>
        <p:spPr>
          <a:xfrm>
            <a:off x="6298395" y="2774285"/>
            <a:ext cx="1843440" cy="507807"/>
          </a:xfrm>
          <a:prstGeom prst="rect">
            <a:avLst/>
          </a:prstGeom>
          <a:noFill/>
        </p:spPr>
        <p:txBody>
          <a:bodyPr wrap="square" lIns="91416" tIns="45708" rIns="91416" bIns="45708" rtlCol="0">
            <a:spAutoFit/>
          </a:bodyPr>
          <a:lstStyle/>
          <a:p>
            <a:r>
              <a:rPr lang="en-US" sz="2700" b="0" dirty="0" smtClean="0">
                <a:solidFill>
                  <a:srgbClr val="063DE8"/>
                </a:solidFill>
                <a:latin typeface="Calibri" pitchFamily="34" charset="0"/>
                <a:cs typeface="Calibri" pitchFamily="34" charset="0"/>
              </a:rPr>
              <a:t> </a:t>
            </a:r>
            <a:r>
              <a:rPr lang="en-US" sz="2000" b="0" dirty="0" err="1" smtClean="0">
                <a:solidFill>
                  <a:srgbClr val="063DE8"/>
                </a:solidFill>
                <a:latin typeface="Calibri" pitchFamily="34" charset="0"/>
                <a:cs typeface="Calibri" pitchFamily="34" charset="0"/>
              </a:rPr>
              <a:t>DECam</a:t>
            </a:r>
            <a:r>
              <a:rPr lang="en-US" sz="2000" b="0" dirty="0" smtClean="0">
                <a:solidFill>
                  <a:srgbClr val="063DE8"/>
                </a:solidFill>
                <a:latin typeface="Calibri" pitchFamily="34" charset="0"/>
                <a:cs typeface="Calibri" pitchFamily="34" charset="0"/>
              </a:rPr>
              <a:t> staff</a:t>
            </a:r>
          </a:p>
        </p:txBody>
      </p:sp>
      <p:pic>
        <p:nvPicPr>
          <p:cNvPr id="49" name="Picture 48"/>
          <p:cNvPicPr>
            <a:picLocks noChangeAspect="1"/>
          </p:cNvPicPr>
          <p:nvPr/>
        </p:nvPicPr>
        <p:blipFill>
          <a:blip r:embed="rId6" cstate="print"/>
          <a:stretch>
            <a:fillRect/>
          </a:stretch>
        </p:blipFill>
        <p:spPr>
          <a:xfrm>
            <a:off x="384025" y="4848155"/>
            <a:ext cx="1307592" cy="891540"/>
          </a:xfrm>
          <a:prstGeom prst="rect">
            <a:avLst/>
          </a:prstGeom>
        </p:spPr>
      </p:pic>
      <p:sp>
        <p:nvSpPr>
          <p:cNvPr id="50" name="TextBox 49"/>
          <p:cNvSpPr txBox="1"/>
          <p:nvPr/>
        </p:nvSpPr>
        <p:spPr>
          <a:xfrm>
            <a:off x="1689795" y="5116990"/>
            <a:ext cx="2726756" cy="507807"/>
          </a:xfrm>
          <a:prstGeom prst="rect">
            <a:avLst/>
          </a:prstGeom>
          <a:noFill/>
        </p:spPr>
        <p:txBody>
          <a:bodyPr wrap="square" lIns="91416" tIns="45708" rIns="91416" bIns="45708" rtlCol="0">
            <a:spAutoFit/>
          </a:bodyPr>
          <a:lstStyle/>
          <a:p>
            <a:r>
              <a:rPr lang="en-US" sz="2700" b="0" dirty="0" smtClean="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H. </a:t>
            </a:r>
            <a:r>
              <a:rPr lang="en-US" sz="2000" b="0" dirty="0" err="1" smtClean="0">
                <a:solidFill>
                  <a:srgbClr val="063DE8"/>
                </a:solidFill>
                <a:latin typeface="Calibri" pitchFamily="34" charset="0"/>
                <a:cs typeface="Calibri" pitchFamily="34" charset="0"/>
              </a:rPr>
              <a:t>Padmore</a:t>
            </a:r>
            <a:r>
              <a:rPr lang="en-US" sz="2000" b="0" dirty="0" smtClean="0">
                <a:solidFill>
                  <a:srgbClr val="063DE8"/>
                </a:solidFill>
                <a:latin typeface="Calibri" pitchFamily="34" charset="0"/>
                <a:cs typeface="Calibri" pitchFamily="34" charset="0"/>
              </a:rPr>
              <a:t> / P. Denes</a:t>
            </a:r>
          </a:p>
        </p:txBody>
      </p:sp>
      <p:pic>
        <p:nvPicPr>
          <p:cNvPr id="51" name="Picture 50"/>
          <p:cNvPicPr>
            <a:picLocks noChangeAspect="1"/>
          </p:cNvPicPr>
          <p:nvPr/>
        </p:nvPicPr>
        <p:blipFill>
          <a:blip r:embed="rId7" cstate="print"/>
          <a:stretch>
            <a:fillRect/>
          </a:stretch>
        </p:blipFill>
        <p:spPr>
          <a:xfrm>
            <a:off x="384025" y="6000305"/>
            <a:ext cx="1231900" cy="825500"/>
          </a:xfrm>
          <a:prstGeom prst="rect">
            <a:avLst/>
          </a:prstGeom>
        </p:spPr>
      </p:pic>
      <p:sp>
        <p:nvSpPr>
          <p:cNvPr id="52" name="TextBox 51"/>
          <p:cNvSpPr txBox="1"/>
          <p:nvPr/>
        </p:nvSpPr>
        <p:spPr>
          <a:xfrm>
            <a:off x="1612984" y="6230735"/>
            <a:ext cx="7565785" cy="507807"/>
          </a:xfrm>
          <a:prstGeom prst="rect">
            <a:avLst/>
          </a:prstGeom>
          <a:noFill/>
        </p:spPr>
        <p:txBody>
          <a:bodyPr wrap="square" lIns="91416" tIns="45708" rIns="91416" bIns="45708" rtlCol="0">
            <a:spAutoFit/>
          </a:bodyPr>
          <a:lstStyle/>
          <a:p>
            <a:r>
              <a:rPr lang="en-US" sz="2700" b="0" dirty="0" smtClean="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CCD group leaders – C. </a:t>
            </a:r>
            <a:r>
              <a:rPr lang="en-US" sz="2000" b="0" dirty="0" err="1" smtClean="0">
                <a:solidFill>
                  <a:srgbClr val="063DE8"/>
                </a:solidFill>
                <a:latin typeface="Calibri" pitchFamily="34" charset="0"/>
                <a:cs typeface="Calibri" pitchFamily="34" charset="0"/>
              </a:rPr>
              <a:t>Bebek</a:t>
            </a:r>
            <a:r>
              <a:rPr lang="en-US" sz="2000" b="0" dirty="0" smtClean="0">
                <a:solidFill>
                  <a:srgbClr val="063DE8"/>
                </a:solidFill>
                <a:latin typeface="Calibri" pitchFamily="34" charset="0"/>
                <a:cs typeface="Calibri" pitchFamily="34" charset="0"/>
              </a:rPr>
              <a:t> / N. Roe / M. Levi / S. </a:t>
            </a:r>
            <a:r>
              <a:rPr lang="en-US" sz="2000" b="0" dirty="0" err="1" smtClean="0">
                <a:solidFill>
                  <a:srgbClr val="063DE8"/>
                </a:solidFill>
                <a:latin typeface="Calibri" pitchFamily="34" charset="0"/>
                <a:cs typeface="Calibri" pitchFamily="34" charset="0"/>
              </a:rPr>
              <a:t>Perlmutter</a:t>
            </a:r>
            <a:endParaRPr lang="en-US" sz="2000" b="0" dirty="0" smtClean="0">
              <a:solidFill>
                <a:srgbClr val="063DE8"/>
              </a:solidFill>
              <a:latin typeface="Calibri" pitchFamily="34" charset="0"/>
              <a:cs typeface="Calibri" pitchFamily="34" charset="0"/>
            </a:endParaRPr>
          </a:p>
        </p:txBody>
      </p:sp>
      <p:pic>
        <p:nvPicPr>
          <p:cNvPr id="53" name="Picture 52"/>
          <p:cNvPicPr>
            <a:picLocks noChangeAspect="1"/>
          </p:cNvPicPr>
          <p:nvPr/>
        </p:nvPicPr>
        <p:blipFill>
          <a:blip r:embed="rId8" cstate="print"/>
          <a:stretch>
            <a:fillRect/>
          </a:stretch>
        </p:blipFill>
        <p:spPr>
          <a:xfrm>
            <a:off x="384025" y="4041650"/>
            <a:ext cx="2565400" cy="482600"/>
          </a:xfrm>
          <a:prstGeom prst="rect">
            <a:avLst/>
          </a:prstGeom>
        </p:spPr>
      </p:pic>
      <p:sp>
        <p:nvSpPr>
          <p:cNvPr id="54" name="TextBox 53"/>
          <p:cNvSpPr txBox="1"/>
          <p:nvPr/>
        </p:nvSpPr>
        <p:spPr>
          <a:xfrm>
            <a:off x="3110779" y="3994703"/>
            <a:ext cx="6307684" cy="507807"/>
          </a:xfrm>
          <a:prstGeom prst="rect">
            <a:avLst/>
          </a:prstGeom>
          <a:noFill/>
        </p:spPr>
        <p:txBody>
          <a:bodyPr wrap="square" lIns="91416" tIns="45708" rIns="91416" bIns="45708" rtlCol="0">
            <a:spAutoFit/>
          </a:bodyPr>
          <a:lstStyle/>
          <a:p>
            <a:r>
              <a:rPr lang="en-US" sz="2700" b="0" dirty="0" smtClean="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B. </a:t>
            </a:r>
            <a:r>
              <a:rPr lang="en-US" sz="2000" b="0" dirty="0" err="1" smtClean="0">
                <a:solidFill>
                  <a:srgbClr val="063DE8"/>
                </a:solidFill>
                <a:latin typeface="Calibri" pitchFamily="34" charset="0"/>
                <a:cs typeface="Calibri" pitchFamily="34" charset="0"/>
              </a:rPr>
              <a:t>Flaugher</a:t>
            </a:r>
            <a:r>
              <a:rPr lang="en-US" sz="2000" b="0" dirty="0" smtClean="0">
                <a:solidFill>
                  <a:srgbClr val="063DE8"/>
                </a:solidFill>
                <a:latin typeface="Calibri" pitchFamily="34" charset="0"/>
                <a:cs typeface="Calibri" pitchFamily="34" charset="0"/>
              </a:rPr>
              <a:t> / T. Diehl / J. Estrada / D. </a:t>
            </a:r>
            <a:r>
              <a:rPr lang="en-US" sz="2000" b="0" dirty="0" err="1" smtClean="0">
                <a:solidFill>
                  <a:srgbClr val="063DE8"/>
                </a:solidFill>
                <a:latin typeface="Calibri" pitchFamily="34" charset="0"/>
                <a:cs typeface="Calibri" pitchFamily="34" charset="0"/>
              </a:rPr>
              <a:t>Kubik</a:t>
            </a:r>
            <a:r>
              <a:rPr lang="en-US" sz="2000" b="0" dirty="0" smtClean="0">
                <a:solidFill>
                  <a:srgbClr val="063DE8"/>
                </a:solidFill>
                <a:latin typeface="Calibri" pitchFamily="34" charset="0"/>
                <a:cs typeface="Calibri" pitchFamily="34" charset="0"/>
              </a:rPr>
              <a:t> / J. </a:t>
            </a:r>
            <a:r>
              <a:rPr lang="en-US" sz="2000" b="0" dirty="0" err="1" smtClean="0">
                <a:solidFill>
                  <a:srgbClr val="063DE8"/>
                </a:solidFill>
                <a:latin typeface="Calibri" pitchFamily="34" charset="0"/>
                <a:cs typeface="Calibri" pitchFamily="34" charset="0"/>
              </a:rPr>
              <a:t>Tiffenberg</a:t>
            </a:r>
            <a:endParaRPr lang="en-US" sz="2000" b="0" dirty="0" smtClean="0">
              <a:solidFill>
                <a:srgbClr val="063DE8"/>
              </a:solidFill>
              <a:latin typeface="Calibri" pitchFamily="34" charset="0"/>
              <a:cs typeface="Calibri" pitchFamily="34" charset="0"/>
            </a:endParaRPr>
          </a:p>
        </p:txBody>
      </p:sp>
      <p:pic>
        <p:nvPicPr>
          <p:cNvPr id="1522690" name="Picture 2"/>
          <p:cNvPicPr>
            <a:picLocks noChangeAspect="1" noChangeArrowheads="1"/>
          </p:cNvPicPr>
          <p:nvPr/>
        </p:nvPicPr>
        <p:blipFill>
          <a:blip r:embed="rId9" cstate="print"/>
          <a:srcRect t="29091" b="29091"/>
          <a:stretch>
            <a:fillRect/>
          </a:stretch>
        </p:blipFill>
        <p:spPr bwMode="auto">
          <a:xfrm>
            <a:off x="4280315" y="5116990"/>
            <a:ext cx="2171700" cy="525791"/>
          </a:xfrm>
          <a:prstGeom prst="rect">
            <a:avLst/>
          </a:prstGeom>
          <a:noFill/>
          <a:ln w="9525">
            <a:noFill/>
            <a:miter lim="800000"/>
            <a:headEnd/>
            <a:tailEnd/>
          </a:ln>
        </p:spPr>
      </p:pic>
      <p:sp>
        <p:nvSpPr>
          <p:cNvPr id="17" name="TextBox 16"/>
          <p:cNvSpPr txBox="1"/>
          <p:nvPr/>
        </p:nvSpPr>
        <p:spPr>
          <a:xfrm>
            <a:off x="6336800" y="5116990"/>
            <a:ext cx="3149210" cy="507807"/>
          </a:xfrm>
          <a:prstGeom prst="rect">
            <a:avLst/>
          </a:prstGeom>
          <a:noFill/>
        </p:spPr>
        <p:txBody>
          <a:bodyPr wrap="square" lIns="91416" tIns="45708" rIns="91416" bIns="45708" rtlCol="0">
            <a:spAutoFit/>
          </a:bodyPr>
          <a:lstStyle/>
          <a:p>
            <a:r>
              <a:rPr lang="en-US" sz="2700" b="0" dirty="0" smtClean="0">
                <a:solidFill>
                  <a:srgbClr val="063DE8"/>
                </a:solidFill>
                <a:latin typeface="Calibri" pitchFamily="34" charset="0"/>
                <a:cs typeface="Calibri" pitchFamily="34" charset="0"/>
              </a:rPr>
              <a:t> </a:t>
            </a:r>
            <a:r>
              <a:rPr lang="en-US" sz="2000" b="0" dirty="0" smtClean="0">
                <a:solidFill>
                  <a:srgbClr val="063DE8"/>
                </a:solidFill>
                <a:latin typeface="Calibri" pitchFamily="34" charset="0"/>
                <a:cs typeface="Calibri" pitchFamily="34" charset="0"/>
              </a:rPr>
              <a:t>R. </a:t>
            </a:r>
            <a:r>
              <a:rPr lang="en-US" sz="2000" b="0" dirty="0" err="1" smtClean="0">
                <a:solidFill>
                  <a:srgbClr val="063DE8"/>
                </a:solidFill>
                <a:latin typeface="Calibri" pitchFamily="34" charset="0"/>
                <a:cs typeface="Calibri" pitchFamily="34" charset="0"/>
              </a:rPr>
              <a:t>Groulx</a:t>
            </a:r>
            <a:r>
              <a:rPr lang="en-US" sz="2000" b="0" dirty="0" smtClean="0">
                <a:solidFill>
                  <a:srgbClr val="063DE8"/>
                </a:solidFill>
                <a:latin typeface="Calibri" pitchFamily="34" charset="0"/>
                <a:cs typeface="Calibri" pitchFamily="34" charset="0"/>
              </a:rPr>
              <a:t> / R. Frost / F. Dion</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2246312" y="152400"/>
            <a:ext cx="6932458" cy="816850"/>
          </a:xfrm>
        </p:spPr>
        <p:txBody>
          <a:bodyPr/>
          <a:lstStyle/>
          <a:p>
            <a:r>
              <a:rPr lang="en-US" sz="3200" dirty="0" smtClean="0">
                <a:latin typeface="Calibri" pitchFamily="34" charset="0"/>
                <a:cs typeface="Calibri" pitchFamily="34" charset="0"/>
              </a:rPr>
              <a:t>Acknowledgements</a:t>
            </a:r>
            <a:endParaRPr lang="en-US" sz="3200" i="1" baseline="-25000" dirty="0">
              <a:latin typeface="Calibri" pitchFamily="34" charset="0"/>
              <a:cs typeface="Calibri" pitchFamily="34" charset="0"/>
            </a:endParaRPr>
          </a:p>
        </p:txBody>
      </p:sp>
      <p:sp>
        <p:nvSpPr>
          <p:cNvPr id="18" name="Content Placeholder 2"/>
          <p:cNvSpPr>
            <a:spLocks noGrp="1"/>
          </p:cNvSpPr>
          <p:nvPr>
            <p:ph idx="1"/>
          </p:nvPr>
        </p:nvSpPr>
        <p:spPr>
          <a:xfrm>
            <a:off x="27844" y="1027078"/>
            <a:ext cx="8995576" cy="5916333"/>
          </a:xfrm>
        </p:spPr>
        <p:txBody>
          <a:bodyPr/>
          <a:lstStyle/>
          <a:p>
            <a:r>
              <a:rPr lang="en-US" sz="3200" b="0" dirty="0" smtClean="0">
                <a:solidFill>
                  <a:srgbClr val="063DE8"/>
                </a:solidFill>
                <a:latin typeface="Arial" pitchFamily="34" charset="0"/>
                <a:cs typeface="Arial" pitchFamily="34" charset="0"/>
              </a:rPr>
              <a:t>Early grant from the NSF</a:t>
            </a:r>
          </a:p>
          <a:p>
            <a:pPr lvl="1"/>
            <a:r>
              <a:rPr lang="en-US" sz="3000" b="0" dirty="0" smtClean="0">
                <a:solidFill>
                  <a:srgbClr val="063DE8"/>
                </a:solidFill>
                <a:latin typeface="Arial" pitchFamily="34" charset="0"/>
                <a:cs typeface="Arial" pitchFamily="34" charset="0"/>
              </a:rPr>
              <a:t> Award #9876605 (1999 – 2003)</a:t>
            </a:r>
          </a:p>
          <a:p>
            <a:r>
              <a:rPr lang="en-US" sz="3200" b="0" dirty="0" smtClean="0">
                <a:solidFill>
                  <a:srgbClr val="063DE8"/>
                </a:solidFill>
                <a:latin typeface="Arial" pitchFamily="34" charset="0"/>
                <a:cs typeface="Arial" pitchFamily="34" charset="0"/>
              </a:rPr>
              <a:t>Lawrence Berkeley National Laboratory</a:t>
            </a:r>
          </a:p>
          <a:p>
            <a:pPr lvl="1"/>
            <a:r>
              <a:rPr lang="en-US" sz="3000" b="0" dirty="0" smtClean="0">
                <a:solidFill>
                  <a:srgbClr val="063DE8"/>
                </a:solidFill>
                <a:latin typeface="Arial" pitchFamily="34" charset="0"/>
                <a:cs typeface="Arial" pitchFamily="34" charset="0"/>
              </a:rPr>
              <a:t> MSL equipment upgrades / LDRD</a:t>
            </a:r>
          </a:p>
          <a:p>
            <a:r>
              <a:rPr lang="en-US" sz="3200" b="0" dirty="0" smtClean="0">
                <a:solidFill>
                  <a:srgbClr val="063DE8"/>
                </a:solidFill>
                <a:latin typeface="Arial" pitchFamily="34" charset="0"/>
                <a:cs typeface="Arial" pitchFamily="34" charset="0"/>
              </a:rPr>
              <a:t>Other support</a:t>
            </a:r>
          </a:p>
          <a:p>
            <a:pPr lvl="1"/>
            <a:r>
              <a:rPr lang="en-US" sz="3000" b="0" dirty="0" smtClean="0">
                <a:solidFill>
                  <a:srgbClr val="063DE8"/>
                </a:solidFill>
                <a:latin typeface="Arial" pitchFamily="34" charset="0"/>
                <a:cs typeface="Arial" pitchFamily="34" charset="0"/>
              </a:rPr>
              <a:t> Keck Telescope / USAF / NNSA / NASA</a:t>
            </a:r>
            <a:endParaRPr lang="en-US" sz="3200" b="0" dirty="0" smtClean="0">
              <a:solidFill>
                <a:srgbClr val="063DE8"/>
              </a:solidFill>
              <a:latin typeface="Arial" pitchFamily="34" charset="0"/>
              <a:cs typeface="Arial" pitchFamily="34" charset="0"/>
            </a:endParaRPr>
          </a:p>
          <a:p>
            <a:r>
              <a:rPr lang="en-US" sz="3200" b="0" dirty="0" smtClean="0">
                <a:solidFill>
                  <a:srgbClr val="063DE8"/>
                </a:solidFill>
                <a:latin typeface="Arial" pitchFamily="34" charset="0"/>
                <a:cs typeface="Arial" pitchFamily="34" charset="0"/>
              </a:rPr>
              <a:t>Long term funding from the U.S. Department of Energy for sustained R&amp;D</a:t>
            </a:r>
          </a:p>
        </p:txBody>
      </p:sp>
      <p:pic>
        <p:nvPicPr>
          <p:cNvPr id="687106" name="Picture 2" descr="Image result for department of energy logo"/>
          <p:cNvPicPr>
            <a:picLocks noChangeAspect="1" noChangeArrowheads="1"/>
          </p:cNvPicPr>
          <p:nvPr/>
        </p:nvPicPr>
        <p:blipFill>
          <a:blip r:embed="rId2"/>
          <a:srcRect/>
          <a:stretch>
            <a:fillRect/>
          </a:stretch>
        </p:blipFill>
        <p:spPr bwMode="auto">
          <a:xfrm>
            <a:off x="1120792" y="5480054"/>
            <a:ext cx="1570843" cy="1554480"/>
          </a:xfrm>
          <a:prstGeom prst="rect">
            <a:avLst/>
          </a:prstGeom>
          <a:noFill/>
        </p:spPr>
      </p:pic>
      <p:pic>
        <p:nvPicPr>
          <p:cNvPr id="687107" name="Picture 3"/>
          <p:cNvPicPr>
            <a:picLocks noChangeAspect="1" noChangeArrowheads="1"/>
          </p:cNvPicPr>
          <p:nvPr/>
        </p:nvPicPr>
        <p:blipFill>
          <a:blip r:embed="rId3"/>
          <a:srcRect/>
          <a:stretch>
            <a:fillRect/>
          </a:stretch>
        </p:blipFill>
        <p:spPr bwMode="auto">
          <a:xfrm>
            <a:off x="3821159" y="5747919"/>
            <a:ext cx="3964734" cy="1097280"/>
          </a:xfrm>
          <a:prstGeom prst="rect">
            <a:avLst/>
          </a:prstGeom>
          <a:noFill/>
          <a:ln w="9525">
            <a:noFill/>
            <a:miter lim="800000"/>
            <a:headEnd/>
            <a:tailEnd/>
          </a:ln>
        </p:spPr>
      </p:pic>
      <p:pic>
        <p:nvPicPr>
          <p:cNvPr id="687109" name="Picture 5" descr="Image result for nsf logo"/>
          <p:cNvPicPr>
            <a:picLocks noChangeAspect="1" noChangeArrowheads="1"/>
          </p:cNvPicPr>
          <p:nvPr/>
        </p:nvPicPr>
        <p:blipFill>
          <a:blip r:embed="rId4"/>
          <a:srcRect/>
          <a:stretch>
            <a:fillRect/>
          </a:stretch>
        </p:blipFill>
        <p:spPr bwMode="auto">
          <a:xfrm>
            <a:off x="7024136" y="1009442"/>
            <a:ext cx="1104970" cy="1104970"/>
          </a:xfrm>
          <a:prstGeom prst="rect">
            <a:avLst/>
          </a:prstGeom>
          <a:noFill/>
        </p:spPr>
      </p:pic>
      <p:pic>
        <p:nvPicPr>
          <p:cNvPr id="7" name="Picture 6"/>
          <p:cNvPicPr>
            <a:picLocks noChangeAspect="1"/>
          </p:cNvPicPr>
          <p:nvPr/>
        </p:nvPicPr>
        <p:blipFill>
          <a:blip r:embed="rId5" cstate="print"/>
          <a:stretch>
            <a:fillRect/>
          </a:stretch>
        </p:blipFill>
        <p:spPr>
          <a:xfrm>
            <a:off x="7831662" y="2171993"/>
            <a:ext cx="1495017" cy="1001816"/>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209800" y="173037"/>
            <a:ext cx="6745288" cy="741363"/>
          </a:xfrm>
        </p:spPr>
        <p:txBody>
          <a:bodyPr/>
          <a:lstStyle/>
          <a:p>
            <a:r>
              <a:rPr lang="en-US" sz="3200" dirty="0" smtClean="0">
                <a:latin typeface="Arial" pitchFamily="34" charset="0"/>
                <a:cs typeface="Arial" pitchFamily="34" charset="0"/>
              </a:rPr>
              <a:t>DESI CCDs (in production)</a:t>
            </a:r>
            <a:endParaRPr lang="en-US" sz="3200" dirty="0">
              <a:latin typeface="Arial" pitchFamily="34" charset="0"/>
              <a:cs typeface="Arial" pitchFamily="34" charset="0"/>
            </a:endParaRPr>
          </a:p>
        </p:txBody>
      </p:sp>
      <p:sp>
        <p:nvSpPr>
          <p:cNvPr id="7" name="Content Placeholder 2"/>
          <p:cNvSpPr>
            <a:spLocks noGrp="1"/>
          </p:cNvSpPr>
          <p:nvPr>
            <p:ph idx="1"/>
          </p:nvPr>
        </p:nvSpPr>
        <p:spPr>
          <a:xfrm>
            <a:off x="560388" y="1215851"/>
            <a:ext cx="9040812" cy="6099349"/>
          </a:xfrm>
        </p:spPr>
        <p:txBody>
          <a:bodyPr/>
          <a:lstStyle/>
          <a:p>
            <a:pPr>
              <a:buNone/>
            </a:pPr>
            <a:r>
              <a:rPr lang="en-US" sz="3200" b="0" dirty="0" smtClean="0">
                <a:solidFill>
                  <a:srgbClr val="063DE8"/>
                </a:solidFill>
                <a:latin typeface="Arial" pitchFamily="34" charset="0"/>
                <a:cs typeface="Arial" pitchFamily="34" charset="0"/>
              </a:rPr>
              <a:t>DESI CCDs are 16 </a:t>
            </a:r>
            <a:r>
              <a:rPr lang="en-US" sz="3200" b="0" dirty="0" err="1" smtClean="0">
                <a:solidFill>
                  <a:srgbClr val="063DE8"/>
                </a:solidFill>
                <a:latin typeface="Arial" pitchFamily="34" charset="0"/>
                <a:cs typeface="Arial" pitchFamily="34" charset="0"/>
              </a:rPr>
              <a:t>Mpixel</a:t>
            </a:r>
            <a:r>
              <a:rPr lang="en-US" sz="3200" b="0" dirty="0" smtClean="0">
                <a:solidFill>
                  <a:srgbClr val="063DE8"/>
                </a:solidFill>
                <a:latin typeface="Arial" pitchFamily="34" charset="0"/>
                <a:cs typeface="Arial" pitchFamily="34" charset="0"/>
              </a:rPr>
              <a:t> imagers with</a:t>
            </a:r>
          </a:p>
          <a:p>
            <a:pPr lvl="1">
              <a:buFont typeface="Wingdings" pitchFamily="2" charset="2"/>
              <a:buChar char="q"/>
            </a:pPr>
            <a:r>
              <a:rPr lang="en-US" sz="3000" b="0" dirty="0" smtClean="0">
                <a:solidFill>
                  <a:srgbClr val="063DE8"/>
                </a:solidFill>
                <a:latin typeface="Arial" pitchFamily="34" charset="0"/>
                <a:cs typeface="Arial" pitchFamily="34" charset="0"/>
              </a:rPr>
              <a:t> Dark currents at -140C of about ~1 e-/pixel-hr (limited by 300K blackbody radiation)</a:t>
            </a:r>
          </a:p>
          <a:p>
            <a:pPr lvl="1">
              <a:buFont typeface="Wingdings" pitchFamily="2" charset="2"/>
              <a:buChar char="q"/>
            </a:pPr>
            <a:r>
              <a:rPr lang="en-US" sz="3000" b="0" dirty="0" smtClean="0">
                <a:solidFill>
                  <a:srgbClr val="063DE8"/>
                </a:solidFill>
                <a:latin typeface="Arial" pitchFamily="34" charset="0"/>
                <a:cs typeface="Arial" pitchFamily="34" charset="0"/>
              </a:rPr>
              <a:t> Noise levels approaching 1 e- </a:t>
            </a:r>
            <a:r>
              <a:rPr lang="en-US" sz="3000" b="0" dirty="0" err="1" smtClean="0">
                <a:solidFill>
                  <a:srgbClr val="063DE8"/>
                </a:solidFill>
                <a:latin typeface="Arial" pitchFamily="34" charset="0"/>
                <a:cs typeface="Arial" pitchFamily="34" charset="0"/>
              </a:rPr>
              <a:t>rms</a:t>
            </a:r>
            <a:r>
              <a:rPr lang="en-US" sz="3000" b="0" dirty="0" smtClean="0">
                <a:solidFill>
                  <a:srgbClr val="063DE8"/>
                </a:solidFill>
                <a:latin typeface="Arial" pitchFamily="34" charset="0"/>
                <a:cs typeface="Arial" pitchFamily="34" charset="0"/>
              </a:rPr>
              <a:t> at slow readout speeds</a:t>
            </a:r>
          </a:p>
          <a:p>
            <a:pPr lvl="1">
              <a:buFont typeface="Wingdings" pitchFamily="2" charset="2"/>
              <a:buChar char="q"/>
            </a:pPr>
            <a:r>
              <a:rPr lang="en-US" sz="3000" b="0" dirty="0" smtClean="0">
                <a:solidFill>
                  <a:srgbClr val="063DE8"/>
                </a:solidFill>
                <a:latin typeface="Arial" pitchFamily="34" charset="0"/>
                <a:cs typeface="Arial" pitchFamily="34" charset="0"/>
              </a:rPr>
              <a:t> PSF ~ 4 – 5 </a:t>
            </a:r>
            <a:r>
              <a:rPr lang="en-US" sz="3000" b="0" dirty="0" smtClean="0">
                <a:solidFill>
                  <a:srgbClr val="063DE8"/>
                </a:solidFill>
                <a:latin typeface="Arial" pitchFamily="34" charset="0"/>
                <a:cs typeface="Arial" pitchFamily="34" charset="0"/>
                <a:sym typeface="Symbol"/>
              </a:rPr>
              <a:t></a:t>
            </a:r>
            <a:r>
              <a:rPr lang="en-US" sz="3000" b="0" dirty="0" smtClean="0">
                <a:solidFill>
                  <a:srgbClr val="063DE8"/>
                </a:solidFill>
                <a:latin typeface="Arial" pitchFamily="34" charset="0"/>
                <a:cs typeface="Arial" pitchFamily="34" charset="0"/>
              </a:rPr>
              <a:t>m </a:t>
            </a:r>
            <a:r>
              <a:rPr lang="en-US" sz="3000" b="0" dirty="0" err="1" smtClean="0">
                <a:solidFill>
                  <a:srgbClr val="063DE8"/>
                </a:solidFill>
                <a:latin typeface="Arial" pitchFamily="34" charset="0"/>
                <a:cs typeface="Arial" pitchFamily="34" charset="0"/>
              </a:rPr>
              <a:t>rms</a:t>
            </a:r>
            <a:endParaRPr lang="en-US" sz="3000" b="0" dirty="0" smtClean="0">
              <a:solidFill>
                <a:srgbClr val="063DE8"/>
              </a:solidFill>
              <a:latin typeface="Arial" pitchFamily="34" charset="0"/>
              <a:cs typeface="Arial" pitchFamily="34" charset="0"/>
            </a:endParaRPr>
          </a:p>
          <a:p>
            <a:pPr lvl="1">
              <a:buFont typeface="Wingdings" pitchFamily="2" charset="2"/>
              <a:buChar char="q"/>
            </a:pPr>
            <a:r>
              <a:rPr lang="en-US" sz="3000" b="0" dirty="0" smtClean="0">
                <a:solidFill>
                  <a:srgbClr val="063DE8"/>
                </a:solidFill>
                <a:latin typeface="Arial" pitchFamily="34" charset="0"/>
                <a:cs typeface="Arial" pitchFamily="34" charset="0"/>
              </a:rPr>
              <a:t> 150 mm wafers</a:t>
            </a:r>
          </a:p>
          <a:p>
            <a:pPr lvl="2">
              <a:buFont typeface="Wingdings" pitchFamily="2" charset="2"/>
              <a:buChar char="q"/>
            </a:pPr>
            <a:r>
              <a:rPr lang="en-US" sz="3000" b="0" dirty="0" smtClean="0">
                <a:solidFill>
                  <a:srgbClr val="063DE8"/>
                </a:solidFill>
                <a:latin typeface="Arial" pitchFamily="34" charset="0"/>
                <a:cs typeface="Arial" pitchFamily="34" charset="0"/>
              </a:rPr>
              <a:t>DALSA Semiconductor</a:t>
            </a:r>
          </a:p>
          <a:p>
            <a:pPr lvl="2">
              <a:buFont typeface="Wingdings" pitchFamily="2" charset="2"/>
              <a:buChar char="q"/>
            </a:pPr>
            <a:r>
              <a:rPr lang="en-US" sz="3000" b="0" dirty="0" smtClean="0">
                <a:solidFill>
                  <a:srgbClr val="063DE8"/>
                </a:solidFill>
                <a:latin typeface="Arial" pitchFamily="34" charset="0"/>
                <a:cs typeface="Arial" pitchFamily="34" charset="0"/>
              </a:rPr>
              <a:t>Finishing at LBNL</a:t>
            </a:r>
          </a:p>
        </p:txBody>
      </p:sp>
      <p:pic>
        <p:nvPicPr>
          <p:cNvPr id="14" name="Picture 13" descr="DESI.png.tif"/>
          <p:cNvPicPr>
            <a:picLocks noChangeAspect="1"/>
          </p:cNvPicPr>
          <p:nvPr/>
        </p:nvPicPr>
        <p:blipFill>
          <a:blip r:embed="rId2"/>
          <a:srcRect l="12983" t="5982" r="25965" b="4487"/>
          <a:stretch>
            <a:fillRect/>
          </a:stretch>
        </p:blipFill>
        <p:spPr>
          <a:xfrm>
            <a:off x="5960851" y="3580790"/>
            <a:ext cx="3400570" cy="3330092"/>
          </a:xfrm>
          <a:prstGeom prst="rect">
            <a:avLst/>
          </a:prstGeom>
        </p:spPr>
      </p:pic>
      <p:sp>
        <p:nvSpPr>
          <p:cNvPr id="5" name="TextBox 4"/>
          <p:cNvSpPr txBox="1"/>
          <p:nvPr/>
        </p:nvSpPr>
        <p:spPr>
          <a:xfrm>
            <a:off x="120587" y="6451045"/>
            <a:ext cx="5684569" cy="400110"/>
          </a:xfrm>
          <a:prstGeom prst="rect">
            <a:avLst/>
          </a:prstGeom>
          <a:noFill/>
        </p:spPr>
        <p:txBody>
          <a:bodyPr wrap="none" rtlCol="0">
            <a:spAutoFit/>
          </a:bodyPr>
          <a:lstStyle/>
          <a:p>
            <a:r>
              <a:rPr lang="en-US" sz="2000" dirty="0" smtClean="0">
                <a:latin typeface="Arial" pitchFamily="34" charset="0"/>
                <a:cs typeface="Arial" pitchFamily="34" charset="0"/>
              </a:rPr>
              <a:t>DESI: Dark Energy Spectroscopic Instrument</a:t>
            </a:r>
            <a:endParaRPr lang="en-US" sz="2000" dirty="0">
              <a:latin typeface="Arial" pitchFamily="34" charset="0"/>
              <a:cs typeface="Arial" pitchFamily="34"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209800" y="173037"/>
            <a:ext cx="6745288" cy="741363"/>
          </a:xfrm>
        </p:spPr>
        <p:txBody>
          <a:bodyPr/>
          <a:lstStyle/>
          <a:p>
            <a:r>
              <a:rPr lang="en-US" sz="3200" dirty="0" smtClean="0">
                <a:latin typeface="Arial" pitchFamily="34" charset="0"/>
                <a:cs typeface="Arial" pitchFamily="34" charset="0"/>
              </a:rPr>
              <a:t>LSST CCDs (in production)</a:t>
            </a:r>
            <a:endParaRPr lang="en-US" sz="3200" dirty="0">
              <a:latin typeface="Arial" pitchFamily="34" charset="0"/>
              <a:cs typeface="Arial" pitchFamily="34" charset="0"/>
            </a:endParaRPr>
          </a:p>
        </p:txBody>
      </p:sp>
      <p:grpSp>
        <p:nvGrpSpPr>
          <p:cNvPr id="9" name="Group 8"/>
          <p:cNvGrpSpPr/>
          <p:nvPr/>
        </p:nvGrpSpPr>
        <p:grpSpPr>
          <a:xfrm>
            <a:off x="281351" y="1009418"/>
            <a:ext cx="6693410" cy="5781357"/>
            <a:chOff x="1889504" y="958232"/>
            <a:chExt cx="8499572" cy="5420022"/>
          </a:xfrm>
        </p:grpSpPr>
        <p:pic>
          <p:nvPicPr>
            <p:cNvPr id="10" name="Picture 8" descr="target1 smal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07666" y="1390971"/>
              <a:ext cx="234696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3" cstate="screen">
              <a:lum contrast="24000"/>
              <a:extLst>
                <a:ext uri="{28A0092B-C50C-407E-A947-70E740481C1C}">
                  <a14:useLocalDpi xmlns:a14="http://schemas.microsoft.com/office/drawing/2010/main"/>
                </a:ext>
              </a:extLst>
            </a:blip>
            <a:srcRect l="56" t="1505"/>
            <a:stretch/>
          </p:blipFill>
          <p:spPr bwMode="auto">
            <a:xfrm>
              <a:off x="8032818" y="3981771"/>
              <a:ext cx="235625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78392" y="1390971"/>
              <a:ext cx="24251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54827" y="3981771"/>
              <a:ext cx="244475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155585" y="958232"/>
              <a:ext cx="2807444" cy="346249"/>
            </a:xfrm>
            <a:prstGeom prst="rect">
              <a:avLst/>
            </a:prstGeom>
            <a:noFill/>
          </p:spPr>
          <p:txBody>
            <a:bodyPr wrap="none" rtlCol="0">
              <a:spAutoFit/>
            </a:bodyPr>
            <a:lstStyle/>
            <a:p>
              <a:r>
                <a:rPr lang="en-US" sz="1800" b="0" dirty="0">
                  <a:solidFill>
                    <a:srgbClr val="063DE8"/>
                  </a:solidFill>
                  <a:latin typeface="Arial" pitchFamily="34" charset="0"/>
                  <a:cs typeface="Arial" pitchFamily="34" charset="0"/>
                </a:rPr>
                <a:t>Uniform illumination</a:t>
              </a:r>
            </a:p>
          </p:txBody>
        </p:sp>
        <p:sp>
          <p:nvSpPr>
            <p:cNvPr id="17" name="TextBox 16"/>
            <p:cNvSpPr txBox="1"/>
            <p:nvPr/>
          </p:nvSpPr>
          <p:spPr>
            <a:xfrm>
              <a:off x="7889552" y="958232"/>
              <a:ext cx="2481836" cy="346249"/>
            </a:xfrm>
            <a:prstGeom prst="rect">
              <a:avLst/>
            </a:prstGeom>
            <a:noFill/>
          </p:spPr>
          <p:txBody>
            <a:bodyPr wrap="none" rtlCol="0">
              <a:spAutoFit/>
            </a:bodyPr>
            <a:lstStyle/>
            <a:p>
              <a:r>
                <a:rPr lang="en-US" sz="1800" b="0" dirty="0">
                  <a:solidFill>
                    <a:srgbClr val="063DE8"/>
                  </a:solidFill>
                  <a:latin typeface="Arial" pitchFamily="34" charset="0"/>
                  <a:cs typeface="Arial" pitchFamily="34" charset="0"/>
                </a:rPr>
                <a:t>Test target image</a:t>
              </a:r>
            </a:p>
          </p:txBody>
        </p:sp>
        <p:sp>
          <p:nvSpPr>
            <p:cNvPr id="18" name="TextBox 17"/>
            <p:cNvSpPr txBox="1"/>
            <p:nvPr/>
          </p:nvSpPr>
          <p:spPr>
            <a:xfrm>
              <a:off x="2326673" y="958232"/>
              <a:ext cx="2612028" cy="346249"/>
            </a:xfrm>
            <a:prstGeom prst="rect">
              <a:avLst/>
            </a:prstGeom>
            <a:noFill/>
          </p:spPr>
          <p:txBody>
            <a:bodyPr wrap="none" rtlCol="0">
              <a:spAutoFit/>
            </a:bodyPr>
            <a:lstStyle/>
            <a:p>
              <a:r>
                <a:rPr lang="en-US" sz="1800" b="0" dirty="0">
                  <a:solidFill>
                    <a:srgbClr val="063DE8"/>
                  </a:solidFill>
                  <a:latin typeface="Arial" pitchFamily="34" charset="0"/>
                  <a:cs typeface="Arial" pitchFamily="34" charset="0"/>
                </a:rPr>
                <a:t>CCD in test fixture</a:t>
              </a:r>
            </a:p>
          </p:txBody>
        </p:sp>
        <p:sp>
          <p:nvSpPr>
            <p:cNvPr id="19" name="TextBox 18"/>
            <p:cNvSpPr txBox="1"/>
            <p:nvPr/>
          </p:nvSpPr>
          <p:spPr>
            <a:xfrm rot="16200000">
              <a:off x="1304035" y="2337044"/>
              <a:ext cx="1639932" cy="468993"/>
            </a:xfrm>
            <a:prstGeom prst="rect">
              <a:avLst/>
            </a:prstGeom>
            <a:noFill/>
          </p:spPr>
          <p:txBody>
            <a:bodyPr wrap="none" rtlCol="0">
              <a:spAutoFit/>
            </a:bodyPr>
            <a:lstStyle/>
            <a:p>
              <a:r>
                <a:rPr lang="en-US" sz="1800" b="0" dirty="0">
                  <a:solidFill>
                    <a:srgbClr val="063DE8"/>
                  </a:solidFill>
                  <a:latin typeface="Arial" pitchFamily="34" charset="0"/>
                  <a:cs typeface="Arial" pitchFamily="34" charset="0"/>
                </a:rPr>
                <a:t>T-E2v CCD250</a:t>
              </a:r>
            </a:p>
          </p:txBody>
        </p:sp>
        <p:sp>
          <p:nvSpPr>
            <p:cNvPr id="20" name="TextBox 19"/>
            <p:cNvSpPr txBox="1"/>
            <p:nvPr/>
          </p:nvSpPr>
          <p:spPr>
            <a:xfrm rot="16200000">
              <a:off x="833847" y="4840847"/>
              <a:ext cx="2605821" cy="468993"/>
            </a:xfrm>
            <a:prstGeom prst="rect">
              <a:avLst/>
            </a:prstGeom>
            <a:noFill/>
          </p:spPr>
          <p:txBody>
            <a:bodyPr wrap="none" rtlCol="0">
              <a:spAutoFit/>
            </a:bodyPr>
            <a:lstStyle/>
            <a:p>
              <a:r>
                <a:rPr lang="en-US" sz="1800" b="0" dirty="0">
                  <a:solidFill>
                    <a:srgbClr val="063DE8"/>
                  </a:solidFill>
                  <a:latin typeface="Arial" pitchFamily="34" charset="0"/>
                  <a:cs typeface="Arial" pitchFamily="34" charset="0"/>
                </a:rPr>
                <a:t>T-DALSA/ITL STA3800C</a:t>
              </a:r>
            </a:p>
          </p:txBody>
        </p:sp>
        <p:pic>
          <p:nvPicPr>
            <p:cNvPr id="21" name="Picture 2" descr="\\bnl.gov\bnlfiles\LSST\Pictures\sensor accecptance walk throughs\8-15-2015\DSC_0090.JPG"/>
            <p:cNvPicPr>
              <a:picLocks noChangeAspect="1" noChangeArrowheads="1"/>
            </p:cNvPicPr>
            <p:nvPr/>
          </p:nvPicPr>
          <p:blipFill rotWithShape="1">
            <a:blip r:embed="rId6" cstate="print"/>
            <a:srcRect l="12362" r="8425"/>
            <a:stretch/>
          </p:blipFill>
          <p:spPr bwMode="auto">
            <a:xfrm>
              <a:off x="2487365" y="3981771"/>
              <a:ext cx="2723537" cy="2286000"/>
            </a:xfrm>
            <a:prstGeom prst="rect">
              <a:avLst/>
            </a:prstGeom>
            <a:noFill/>
          </p:spPr>
        </p:pic>
      </p:grpSp>
      <p:sp>
        <p:nvSpPr>
          <p:cNvPr id="32" name="Content Placeholder 2"/>
          <p:cNvSpPr txBox="1">
            <a:spLocks/>
          </p:cNvSpPr>
          <p:nvPr/>
        </p:nvSpPr>
        <p:spPr>
          <a:xfrm>
            <a:off x="7091835" y="1105319"/>
            <a:ext cx="2267922" cy="5696174"/>
          </a:xfrm>
          <a:prstGeom prst="rect">
            <a:avLst/>
          </a:prstGeom>
        </p:spPr>
        <p:txBody>
          <a:bodyPr/>
          <a:lstStyle/>
          <a:p>
            <a:pPr marL="361950" marR="0" lvl="0" indent="-361950" algn="l" defTabSz="966788" rtl="0" eaLnBrk="0" fontAlgn="base" latinLnBrk="0" hangingPunct="0">
              <a:lnSpc>
                <a:spcPct val="100000"/>
              </a:lnSpc>
              <a:spcBef>
                <a:spcPct val="20000"/>
              </a:spcBef>
              <a:spcAft>
                <a:spcPct val="0"/>
              </a:spcAft>
              <a:buClrTx/>
              <a:buSzPct val="100000"/>
              <a:buFont typeface="Wingdings" pitchFamily="2" charset="2"/>
              <a:buChar char="q"/>
              <a:tabLst/>
              <a:defRPr/>
            </a:pPr>
            <a:r>
              <a:rPr lang="en-US" sz="1800" b="0" kern="0" dirty="0" smtClean="0">
                <a:solidFill>
                  <a:srgbClr val="063DE8"/>
                </a:solidFill>
                <a:latin typeface="Arial" pitchFamily="34" charset="0"/>
                <a:cs typeface="Arial" pitchFamily="34" charset="0"/>
              </a:rPr>
              <a:t>100 </a:t>
            </a:r>
            <a:r>
              <a:rPr lang="en-US" sz="2000" b="0" kern="0" dirty="0" smtClean="0">
                <a:solidFill>
                  <a:srgbClr val="063DE8"/>
                </a:solidFill>
                <a:latin typeface="Arial" pitchFamily="34" charset="0"/>
                <a:cs typeface="Arial" pitchFamily="34" charset="0"/>
                <a:sym typeface="Symbol"/>
              </a:rPr>
              <a:t></a:t>
            </a:r>
            <a:r>
              <a:rPr lang="en-US" sz="1800" b="0" kern="0" dirty="0" smtClean="0">
                <a:solidFill>
                  <a:srgbClr val="063DE8"/>
                </a:solidFill>
                <a:latin typeface="Arial" pitchFamily="34" charset="0"/>
                <a:cs typeface="Arial" pitchFamily="34" charset="0"/>
              </a:rPr>
              <a:t>m thick</a:t>
            </a:r>
          </a:p>
          <a:p>
            <a:pPr marL="361950" marR="0" lvl="0" indent="-361950" algn="l" defTabSz="966788" rtl="0" eaLnBrk="0" fontAlgn="base" latinLnBrk="0" hangingPunct="0">
              <a:lnSpc>
                <a:spcPct val="100000"/>
              </a:lnSpc>
              <a:spcBef>
                <a:spcPct val="20000"/>
              </a:spcBef>
              <a:spcAft>
                <a:spcPct val="0"/>
              </a:spcAft>
              <a:buClrTx/>
              <a:buSzPct val="100000"/>
              <a:buFont typeface="Wingdings" pitchFamily="2" charset="2"/>
              <a:buChar char="q"/>
              <a:tabLst/>
              <a:defRPr/>
            </a:pPr>
            <a:r>
              <a:rPr lang="en-US" sz="1800" b="0" kern="0" dirty="0" smtClean="0">
                <a:solidFill>
                  <a:srgbClr val="063DE8"/>
                </a:solidFill>
                <a:latin typeface="Arial" pitchFamily="34" charset="0"/>
                <a:cs typeface="Arial" pitchFamily="34" charset="0"/>
              </a:rPr>
              <a:t>Fully depleted</a:t>
            </a:r>
          </a:p>
          <a:p>
            <a:pPr marL="361950" marR="0" lvl="0" indent="-361950" algn="l" defTabSz="966788" rtl="0" eaLnBrk="0" fontAlgn="base" latinLnBrk="0" hangingPunct="0">
              <a:lnSpc>
                <a:spcPct val="100000"/>
              </a:lnSpc>
              <a:spcBef>
                <a:spcPct val="20000"/>
              </a:spcBef>
              <a:spcAft>
                <a:spcPct val="0"/>
              </a:spcAft>
              <a:buClrTx/>
              <a:buSzPct val="100000"/>
              <a:buFont typeface="Wingdings" pitchFamily="2" charset="2"/>
              <a:buChar char="q"/>
              <a:tabLst/>
              <a:defRPr/>
            </a:pPr>
            <a:r>
              <a:rPr lang="en-US" sz="1800" b="0" kern="0" dirty="0" smtClean="0">
                <a:solidFill>
                  <a:srgbClr val="063DE8"/>
                </a:solidFill>
                <a:latin typeface="Arial" pitchFamily="34" charset="0"/>
                <a:cs typeface="Arial" pitchFamily="34" charset="0"/>
              </a:rPr>
              <a:t>4k x 4k</a:t>
            </a:r>
          </a:p>
          <a:p>
            <a:pPr marL="361950" lvl="0" indent="-361950" defTabSz="966788">
              <a:spcBef>
                <a:spcPct val="20000"/>
              </a:spcBef>
              <a:buSzPct val="100000"/>
              <a:buFont typeface="Wingdings" pitchFamily="2" charset="2"/>
              <a:buChar char="q"/>
              <a:defRPr/>
            </a:pPr>
            <a:r>
              <a:rPr lang="en-US" sz="1800" b="0" kern="0" dirty="0" smtClean="0">
                <a:solidFill>
                  <a:srgbClr val="063DE8"/>
                </a:solidFill>
                <a:latin typeface="Arial" pitchFamily="34" charset="0"/>
                <a:cs typeface="Arial" pitchFamily="34" charset="0"/>
              </a:rPr>
              <a:t>10 </a:t>
            </a:r>
            <a:r>
              <a:rPr lang="en-US" sz="2000" b="0" kern="0" dirty="0" smtClean="0">
                <a:solidFill>
                  <a:srgbClr val="063DE8"/>
                </a:solidFill>
                <a:latin typeface="Arial" pitchFamily="34" charset="0"/>
                <a:cs typeface="Arial" pitchFamily="34" charset="0"/>
                <a:sym typeface="Symbol"/>
              </a:rPr>
              <a:t></a:t>
            </a:r>
            <a:r>
              <a:rPr lang="en-US" sz="1800" b="0" kern="0" dirty="0" smtClean="0">
                <a:solidFill>
                  <a:srgbClr val="063DE8"/>
                </a:solidFill>
                <a:latin typeface="Arial" pitchFamily="34" charset="0"/>
                <a:cs typeface="Arial" pitchFamily="34" charset="0"/>
              </a:rPr>
              <a:t>m pixels</a:t>
            </a:r>
          </a:p>
          <a:p>
            <a:pPr marL="361950" lvl="0" indent="-361950" defTabSz="966788">
              <a:spcBef>
                <a:spcPct val="20000"/>
              </a:spcBef>
              <a:buSzPct val="100000"/>
              <a:buFont typeface="Wingdings" pitchFamily="2" charset="2"/>
              <a:buChar char="q"/>
              <a:defRPr/>
            </a:pPr>
            <a:r>
              <a:rPr lang="en-US" sz="1800" b="0" kern="0" dirty="0" smtClean="0">
                <a:solidFill>
                  <a:srgbClr val="063DE8"/>
                </a:solidFill>
                <a:latin typeface="Arial" pitchFamily="34" charset="0"/>
                <a:cs typeface="Arial" pitchFamily="34" charset="0"/>
              </a:rPr>
              <a:t>16 amplifiers</a:t>
            </a:r>
          </a:p>
          <a:p>
            <a:pPr marL="361950" lvl="0" indent="-361950" defTabSz="966788">
              <a:spcBef>
                <a:spcPct val="20000"/>
              </a:spcBef>
              <a:buSzPct val="100000"/>
              <a:buFont typeface="Wingdings" pitchFamily="2" charset="2"/>
              <a:buChar char="q"/>
              <a:defRPr/>
            </a:pPr>
            <a:endParaRPr lang="en-US" sz="1800" b="0" kern="0" dirty="0" smtClean="0">
              <a:solidFill>
                <a:srgbClr val="063DE8"/>
              </a:solidFill>
              <a:latin typeface="Arial" pitchFamily="34" charset="0"/>
              <a:cs typeface="Arial" pitchFamily="34" charset="0"/>
            </a:endParaRPr>
          </a:p>
          <a:p>
            <a:pPr marL="361950" lvl="0" indent="-361950" defTabSz="966788">
              <a:spcBef>
                <a:spcPct val="20000"/>
              </a:spcBef>
              <a:buSzPct val="100000"/>
              <a:buFont typeface="Wingdings" pitchFamily="2" charset="2"/>
              <a:buChar char="q"/>
              <a:defRPr/>
            </a:pPr>
            <a:r>
              <a:rPr lang="en-US" sz="1800" b="0" kern="0" dirty="0" smtClean="0">
                <a:solidFill>
                  <a:srgbClr val="063DE8"/>
                </a:solidFill>
                <a:latin typeface="Arial" pitchFamily="34" charset="0"/>
                <a:cs typeface="Arial" pitchFamily="34" charset="0"/>
              </a:rPr>
              <a:t>189 CCDs</a:t>
            </a:r>
          </a:p>
          <a:p>
            <a:pPr marL="361950" lvl="0" indent="-361950" defTabSz="966788">
              <a:spcBef>
                <a:spcPct val="20000"/>
              </a:spcBef>
              <a:buSzPct val="100000"/>
              <a:buFont typeface="Wingdings" pitchFamily="2" charset="2"/>
              <a:buChar char="q"/>
              <a:defRPr/>
            </a:pPr>
            <a:r>
              <a:rPr lang="en-US" sz="1800" b="0" kern="0" dirty="0" smtClean="0">
                <a:solidFill>
                  <a:srgbClr val="063DE8"/>
                </a:solidFill>
                <a:latin typeface="Arial" pitchFamily="34" charset="0"/>
                <a:cs typeface="Arial" pitchFamily="34" charset="0"/>
              </a:rPr>
              <a:t>3.2 </a:t>
            </a:r>
            <a:r>
              <a:rPr lang="en-US" sz="1800" b="0" kern="0" dirty="0" err="1" smtClean="0">
                <a:solidFill>
                  <a:srgbClr val="063DE8"/>
                </a:solidFill>
                <a:latin typeface="Arial" pitchFamily="34" charset="0"/>
                <a:cs typeface="Arial" pitchFamily="34" charset="0"/>
              </a:rPr>
              <a:t>Gpixels</a:t>
            </a:r>
            <a:endParaRPr lang="en-US" sz="1800" b="0" kern="0" dirty="0" smtClean="0">
              <a:solidFill>
                <a:srgbClr val="063DE8"/>
              </a:solidFill>
              <a:latin typeface="Arial" pitchFamily="34" charset="0"/>
              <a:cs typeface="Arial" pitchFamily="34" charset="0"/>
            </a:endParaRPr>
          </a:p>
          <a:p>
            <a:pPr marL="361950" marR="0" lvl="0" indent="-361950" algn="l" defTabSz="966788" rtl="0" eaLnBrk="0" fontAlgn="base" latinLnBrk="0" hangingPunct="0">
              <a:lnSpc>
                <a:spcPct val="100000"/>
              </a:lnSpc>
              <a:spcBef>
                <a:spcPct val="20000"/>
              </a:spcBef>
              <a:spcAft>
                <a:spcPct val="0"/>
              </a:spcAft>
              <a:buClrTx/>
              <a:buSzPct val="100000"/>
              <a:buFontTx/>
              <a:buChar char="•"/>
              <a:tabLst/>
              <a:defRPr/>
            </a:pPr>
            <a:endParaRPr lang="en-US" sz="2800" b="0" kern="0" dirty="0" smtClean="0">
              <a:solidFill>
                <a:srgbClr val="063DE8"/>
              </a:solidFill>
              <a:latin typeface="Arial" pitchFamily="34" charset="0"/>
              <a:cs typeface="Arial" pitchFamily="34" charset="0"/>
            </a:endParaRPr>
          </a:p>
        </p:txBody>
      </p:sp>
      <p:pic>
        <p:nvPicPr>
          <p:cNvPr id="33" name="Picture 32"/>
          <p:cNvPicPr>
            <a:picLocks noChangeAspect="1"/>
          </p:cNvPicPr>
          <p:nvPr/>
        </p:nvPicPr>
        <p:blipFill>
          <a:blip r:embed="rId7" cstate="print"/>
          <a:stretch>
            <a:fillRect/>
          </a:stretch>
        </p:blipFill>
        <p:spPr>
          <a:xfrm>
            <a:off x="7054798" y="3938079"/>
            <a:ext cx="2465739" cy="2412483"/>
          </a:xfrm>
          <a:prstGeom prst="rect">
            <a:avLst/>
          </a:prstGeom>
          <a:solidFill>
            <a:schemeClr val="bg1">
              <a:lumMod val="85000"/>
            </a:schemeClr>
          </a:solidFill>
        </p:spPr>
      </p:pic>
      <p:sp>
        <p:nvSpPr>
          <p:cNvPr id="34" name="TextBox 33"/>
          <p:cNvSpPr txBox="1"/>
          <p:nvPr/>
        </p:nvSpPr>
        <p:spPr>
          <a:xfrm>
            <a:off x="742481" y="6832721"/>
            <a:ext cx="5139548" cy="307777"/>
          </a:xfrm>
          <a:prstGeom prst="rect">
            <a:avLst/>
          </a:prstGeom>
          <a:noFill/>
        </p:spPr>
        <p:txBody>
          <a:bodyPr wrap="none" rtlCol="0">
            <a:spAutoFit/>
          </a:bodyPr>
          <a:lstStyle/>
          <a:p>
            <a:r>
              <a:rPr lang="en-US" sz="1400" b="0" dirty="0" smtClean="0">
                <a:solidFill>
                  <a:srgbClr val="063DE8"/>
                </a:solidFill>
                <a:latin typeface="Arial" pitchFamily="34" charset="0"/>
                <a:cs typeface="Arial" pitchFamily="34" charset="0"/>
              </a:rPr>
              <a:t>Courtesy of Paul O’Connor of Brookhaven National Laboratory</a:t>
            </a:r>
            <a:endParaRPr lang="en-US" sz="1400" b="0" dirty="0">
              <a:solidFill>
                <a:srgbClr val="063DE8"/>
              </a:solidFill>
              <a:latin typeface="Arial" pitchFamily="34" charset="0"/>
              <a:cs typeface="Arial" pitchFamily="34" charset="0"/>
            </a:endParaRPr>
          </a:p>
        </p:txBody>
      </p:sp>
      <p:pic>
        <p:nvPicPr>
          <p:cNvPr id="2" name="Picture 1"/>
          <p:cNvPicPr>
            <a:picLocks noChangeAspect="1"/>
          </p:cNvPicPr>
          <p:nvPr/>
        </p:nvPicPr>
        <p:blipFill>
          <a:blip r:embed="rId8"/>
          <a:stretch>
            <a:fillRect/>
          </a:stretch>
        </p:blipFill>
        <p:spPr>
          <a:xfrm rot="16200000">
            <a:off x="352875" y="1914301"/>
            <a:ext cx="2926310" cy="1975884"/>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40677"/>
            <a:ext cx="7034684" cy="697523"/>
          </a:xfrm>
        </p:spPr>
        <p:txBody>
          <a:bodyPr/>
          <a:lstStyle/>
          <a:p>
            <a:r>
              <a:rPr lang="en-US" sz="3200" dirty="0" smtClean="0">
                <a:latin typeface="Arial" pitchFamily="34" charset="0"/>
                <a:cs typeface="Arial" pitchFamily="34" charset="0"/>
              </a:rPr>
              <a:t>Invention (Innovation meets need)</a:t>
            </a:r>
            <a:endParaRPr lang="en-US" sz="3200" dirty="0">
              <a:latin typeface="Arial" pitchFamily="34" charset="0"/>
              <a:cs typeface="Arial" pitchFamily="34" charset="0"/>
            </a:endParaRPr>
          </a:p>
        </p:txBody>
      </p:sp>
      <p:sp>
        <p:nvSpPr>
          <p:cNvPr id="3" name="Content Placeholder 2"/>
          <p:cNvSpPr>
            <a:spLocks noGrp="1"/>
          </p:cNvSpPr>
          <p:nvPr>
            <p:ph idx="1"/>
          </p:nvPr>
        </p:nvSpPr>
        <p:spPr>
          <a:xfrm>
            <a:off x="560388" y="1177925"/>
            <a:ext cx="8812212" cy="5984875"/>
          </a:xfrm>
        </p:spPr>
        <p:txBody>
          <a:bodyPr/>
          <a:lstStyle/>
          <a:p>
            <a:r>
              <a:rPr lang="en-US" sz="3200" b="0" dirty="0" smtClean="0">
                <a:solidFill>
                  <a:srgbClr val="063DE8"/>
                </a:solidFill>
                <a:latin typeface="Arial" pitchFamily="34" charset="0"/>
                <a:cs typeface="Arial" pitchFamily="34" charset="0"/>
              </a:rPr>
              <a:t>Brief history of the CCD follows as well as innovations from the early era (1970’s) that have led to where we are today </a:t>
            </a:r>
          </a:p>
          <a:p>
            <a:pPr lvl="1"/>
            <a:r>
              <a:rPr lang="en-US" sz="3200" b="0" dirty="0" smtClean="0">
                <a:solidFill>
                  <a:srgbClr val="063DE8"/>
                </a:solidFill>
                <a:latin typeface="Arial" pitchFamily="34" charset="0"/>
                <a:cs typeface="Arial" pitchFamily="34" charset="0"/>
              </a:rPr>
              <a:t> CCD invention</a:t>
            </a:r>
          </a:p>
          <a:p>
            <a:pPr lvl="1"/>
            <a:r>
              <a:rPr lang="en-US" sz="3200" b="0" dirty="0" smtClean="0">
                <a:solidFill>
                  <a:srgbClr val="063DE8"/>
                </a:solidFill>
                <a:latin typeface="Arial" pitchFamily="34" charset="0"/>
                <a:cs typeface="Arial" pitchFamily="34" charset="0"/>
              </a:rPr>
              <a:t> </a:t>
            </a:r>
            <a:r>
              <a:rPr lang="en-US" sz="3200" b="0" dirty="0" err="1" smtClean="0">
                <a:solidFill>
                  <a:srgbClr val="063DE8"/>
                </a:solidFill>
                <a:latin typeface="Arial" pitchFamily="34" charset="0"/>
                <a:cs typeface="Arial" pitchFamily="34" charset="0"/>
              </a:rPr>
              <a:t>Polysilicon</a:t>
            </a:r>
            <a:r>
              <a:rPr lang="en-US" sz="3200" b="0" dirty="0" smtClean="0">
                <a:solidFill>
                  <a:srgbClr val="063DE8"/>
                </a:solidFill>
                <a:latin typeface="Arial" pitchFamily="34" charset="0"/>
                <a:cs typeface="Arial" pitchFamily="34" charset="0"/>
              </a:rPr>
              <a:t> gate electrodes</a:t>
            </a:r>
          </a:p>
          <a:p>
            <a:pPr lvl="1"/>
            <a:r>
              <a:rPr lang="en-US" sz="3200" b="0" dirty="0" smtClean="0">
                <a:solidFill>
                  <a:srgbClr val="063DE8"/>
                </a:solidFill>
                <a:latin typeface="Arial" pitchFamily="34" charset="0"/>
                <a:cs typeface="Arial" pitchFamily="34" charset="0"/>
              </a:rPr>
              <a:t> Correlated double sampling</a:t>
            </a:r>
          </a:p>
          <a:p>
            <a:endParaRPr lang="en-US" sz="3200" b="0" dirty="0" smtClean="0">
              <a:solidFill>
                <a:srgbClr val="063DE8"/>
              </a:solidFill>
              <a:latin typeface="Arial" pitchFamily="34" charset="0"/>
              <a:cs typeface="Arial" pitchFamily="34" charset="0"/>
            </a:endParaRPr>
          </a:p>
          <a:p>
            <a:pPr lvl="2"/>
            <a:endParaRPr lang="en-US" sz="2800" b="0" dirty="0" smtClean="0">
              <a:solidFill>
                <a:srgbClr val="063DE8"/>
              </a:solidFill>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hlink"/>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0" i="0" u="none" strike="noStrike" cap="none" normalizeH="0" baseline="0" smtClean="0">
            <a:ln>
              <a:noFill/>
            </a:ln>
            <a:solidFill>
              <a:schemeClr val="hlink"/>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44621</TotalTime>
  <Pages>1</Pages>
  <Words>2743</Words>
  <Application>Microsoft Macintosh PowerPoint</Application>
  <PresentationFormat>Custom</PresentationFormat>
  <Paragraphs>416</Paragraphs>
  <Slides>65</Slides>
  <Notes>5</Notes>
  <HiddenSlides>0</HiddenSlides>
  <MMClips>1</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Default Design</vt:lpstr>
      <vt:lpstr>PowerPoint Presentation</vt:lpstr>
      <vt:lpstr>Examples of astronomical CCD cameras</vt:lpstr>
      <vt:lpstr>Astronomical cameras with fully depleted CCDs</vt:lpstr>
      <vt:lpstr>Astronomical cameras with fully depleted CCDs</vt:lpstr>
      <vt:lpstr>Astronomical cameras with fully depleted CCDs</vt:lpstr>
      <vt:lpstr>Astronomical cameras with fully depleted CCDs</vt:lpstr>
      <vt:lpstr>DESI CCDs (in production)</vt:lpstr>
      <vt:lpstr>LSST CCDs (in production)</vt:lpstr>
      <vt:lpstr>Invention (Innovation meets need)</vt:lpstr>
      <vt:lpstr>Invention (Innovation meets need)</vt:lpstr>
      <vt:lpstr>Motivating Innovation</vt:lpstr>
      <vt:lpstr>Recollections of Willard Boyle</vt:lpstr>
      <vt:lpstr>Boyle/Smith notebook entry</vt:lpstr>
      <vt:lpstr>PowerPoint Presentation</vt:lpstr>
      <vt:lpstr>PowerPoint Presentation</vt:lpstr>
      <vt:lpstr>CCD early history</vt:lpstr>
      <vt:lpstr>PowerPoint Presentation</vt:lpstr>
      <vt:lpstr>Scientific CCD typical operation</vt:lpstr>
      <vt:lpstr>Correlated double sampling</vt:lpstr>
      <vt:lpstr>Correlated double sampling</vt:lpstr>
      <vt:lpstr>EDIT 2018 CCD talk</vt:lpstr>
      <vt:lpstr>CCDs for Astronomy</vt:lpstr>
      <vt:lpstr>CCDs for Astronomy</vt:lpstr>
      <vt:lpstr>CCDs for Astronomy</vt:lpstr>
      <vt:lpstr>CCDs for Astronomy</vt:lpstr>
      <vt:lpstr>PowerPoint Presentation</vt:lpstr>
      <vt:lpstr>PowerPoint Presentation</vt:lpstr>
      <vt:lpstr>CCD performance</vt:lpstr>
      <vt:lpstr>Optical properties of Si / Ge</vt:lpstr>
      <vt:lpstr>Optical properties of Si / Ge</vt:lpstr>
      <vt:lpstr>Quantum efficiency</vt:lpstr>
      <vt:lpstr>Quantum efficiency</vt:lpstr>
      <vt:lpstr>Fringing in thinned CCDs</vt:lpstr>
      <vt:lpstr>CCD performance</vt:lpstr>
      <vt:lpstr>Dark Current</vt:lpstr>
      <vt:lpstr>Dark Current</vt:lpstr>
      <vt:lpstr>Dark Current</vt:lpstr>
      <vt:lpstr>Dark Current</vt:lpstr>
      <vt:lpstr>30 minute dark at -140C / 80V VSUB</vt:lpstr>
      <vt:lpstr>PowerPoint Presentation</vt:lpstr>
      <vt:lpstr>CCD performance</vt:lpstr>
      <vt:lpstr>CCD amplifier noise</vt:lpstr>
      <vt:lpstr>CCD amplifier noise</vt:lpstr>
      <vt:lpstr>PowerPoint Presentation</vt:lpstr>
      <vt:lpstr>PowerPoint Presentation</vt:lpstr>
      <vt:lpstr>Transistor amplifier size study</vt:lpstr>
      <vt:lpstr>CCD Noise</vt:lpstr>
      <vt:lpstr>Skipper CCDs / sub-electron noise</vt:lpstr>
      <vt:lpstr>Skipper CCDs / sub-electron noise</vt:lpstr>
      <vt:lpstr>Skipper CCDs / sub-electron noise</vt:lpstr>
      <vt:lpstr>Skipper CCDs</vt:lpstr>
      <vt:lpstr>Skipper CCDs</vt:lpstr>
      <vt:lpstr>Future directions</vt:lpstr>
      <vt:lpstr>Ge CCD effort at LBNL</vt:lpstr>
      <vt:lpstr>Future directions</vt:lpstr>
      <vt:lpstr>4T CMOS image sensor</vt:lpstr>
      <vt:lpstr>Front vs back illumination – CMOS</vt:lpstr>
      <vt:lpstr>4T CMOS image sensor</vt:lpstr>
      <vt:lpstr>CMOS image sensors</vt:lpstr>
      <vt:lpstr>CMOS image sensors</vt:lpstr>
      <vt:lpstr>CMOS image sensors</vt:lpstr>
      <vt:lpstr>CMOS image sensors</vt:lpstr>
      <vt:lpstr>Summary</vt:lpstr>
      <vt:lpstr>Acknowledgements</vt:lpstr>
      <vt:lpstr>Acknowledgements</vt:lpstr>
    </vt:vector>
  </TitlesOfParts>
  <Company>Micron Electronics,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 “Baseline”</dc:title>
  <dc:creator>Chris Bebek</dc:creator>
  <cp:lastModifiedBy>Steve Holland</cp:lastModifiedBy>
  <cp:revision>1657</cp:revision>
  <cp:lastPrinted>2001-01-24T23:14:07Z</cp:lastPrinted>
  <dcterms:created xsi:type="dcterms:W3CDTF">2001-01-29T22:28:54Z</dcterms:created>
  <dcterms:modified xsi:type="dcterms:W3CDTF">2018-03-08T00:54:57Z</dcterms:modified>
</cp:coreProperties>
</file>