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BCACA"/>
          </a:solidFill>
        </a:fill>
      </a:tcStyle>
    </a:wholeTbl>
    <a:band2H>
      <a:tcTxStyle/>
      <a:tcStyle>
        <a:tcBdr/>
        <a:fill>
          <a:solidFill>
            <a:srgbClr val="F5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ECEF6"/>
          </a:solidFill>
        </a:fill>
      </a:tcStyle>
    </a:wholeTbl>
    <a:band2H>
      <a:tcTxStyle/>
      <a:tcStyle>
        <a:tcBdr/>
        <a:fill>
          <a:solidFill>
            <a:srgbClr val="E8E8FA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06"/>
  </p:normalViewPr>
  <p:slideViewPr>
    <p:cSldViewPr snapToGrid="0" snapToObjects="1">
      <p:cViewPr varScale="1">
        <p:scale>
          <a:sx n="112" d="100"/>
          <a:sy n="112" d="100"/>
        </p:scale>
        <p:origin x="16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5" name="Shape 18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03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9" descr="Picture 9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88900"/>
            <a:ext cx="1393825" cy="925513"/>
          </a:xfrm>
          <a:prstGeom prst="rect">
            <a:avLst/>
          </a:prstGeom>
          <a:ln w="12700">
            <a:miter lim="400000"/>
          </a:ln>
        </p:spPr>
      </p:pic>
      <p:sp>
        <p:nvSpPr>
          <p:cNvPr id="16" name="Title Text"/>
          <p:cNvSpPr txBox="1">
            <a:spLocks noGrp="1"/>
          </p:cNvSpPr>
          <p:nvPr>
            <p:ph type="title"/>
          </p:nvPr>
        </p:nvSpPr>
        <p:spPr>
          <a:xfrm>
            <a:off x="685800" y="2286000"/>
            <a:ext cx="77724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rgbClr val="111A99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647700" y="3886200"/>
            <a:ext cx="81280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spcBef>
                <a:spcPts val="500"/>
              </a:spcBef>
              <a:buClrTx/>
              <a:buSzTx/>
              <a:buFontTx/>
              <a:buNone/>
              <a:defRPr sz="2400">
                <a:solidFill>
                  <a:srgbClr val="111A99"/>
                </a:solidFill>
              </a:defRPr>
            </a:lvl1pPr>
            <a:lvl2pPr marL="702128" indent="-244928" algn="ctr">
              <a:spcBef>
                <a:spcPts val="500"/>
              </a:spcBef>
              <a:buClrTx/>
              <a:buFontTx/>
              <a:defRPr sz="2400">
                <a:solidFill>
                  <a:srgbClr val="111A99"/>
                </a:solidFill>
              </a:defRPr>
            </a:lvl2pPr>
            <a:lvl3pPr marL="1143000" indent="-228600" algn="ctr">
              <a:spcBef>
                <a:spcPts val="500"/>
              </a:spcBef>
              <a:buClrTx/>
              <a:buFontTx/>
              <a:defRPr sz="2400">
                <a:solidFill>
                  <a:srgbClr val="111A99"/>
                </a:solidFill>
              </a:defRPr>
            </a:lvl3pPr>
            <a:lvl4pPr marL="1645920" indent="-274320" algn="ctr">
              <a:spcBef>
                <a:spcPts val="500"/>
              </a:spcBef>
              <a:buClrTx/>
              <a:buFontTx/>
              <a:defRPr sz="2400">
                <a:solidFill>
                  <a:srgbClr val="111A99"/>
                </a:solidFill>
              </a:defRPr>
            </a:lvl4pPr>
            <a:lvl5pPr marL="2103120" indent="-274320" algn="ctr">
              <a:spcBef>
                <a:spcPts val="500"/>
              </a:spcBef>
              <a:buClrTx/>
              <a:buFontTx/>
              <a:defRPr sz="2400">
                <a:solidFill>
                  <a:srgbClr val="111A99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18" name="Picture 1" descr="Picture 1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140700" y="253997"/>
            <a:ext cx="1003300" cy="762001"/>
          </a:xfrm>
          <a:prstGeom prst="rect">
            <a:avLst/>
          </a:prstGeom>
          <a:ln w="12700">
            <a:miter lim="400000"/>
          </a:ln>
        </p:spPr>
      </p:pic>
      <p:sp>
        <p:nvSpPr>
          <p:cNvPr id="1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7010400" y="6489699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itle Text"/>
          <p:cNvSpPr txBox="1">
            <a:spLocks noGrp="1"/>
          </p:cNvSpPr>
          <p:nvPr>
            <p:ph type="title"/>
          </p:nvPr>
        </p:nvSpPr>
        <p:spPr>
          <a:xfrm>
            <a:off x="6581775" y="0"/>
            <a:ext cx="1965325" cy="6019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108" name="Body Level One…"/>
          <p:cNvSpPr txBox="1">
            <a:spLocks noGrp="1"/>
          </p:cNvSpPr>
          <p:nvPr>
            <p:ph type="body" idx="1"/>
          </p:nvPr>
        </p:nvSpPr>
        <p:spPr>
          <a:xfrm>
            <a:off x="685800" y="0"/>
            <a:ext cx="5743575" cy="60198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gradFill flip="none" rotWithShape="1">
          <a:gsLst>
            <a:gs pos="0">
              <a:srgbClr val="CACACD"/>
            </a:gs>
            <a:gs pos="40000">
              <a:srgbClr val="C2C2C5"/>
            </a:gs>
            <a:gs pos="100000">
              <a:srgbClr val="10101D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Picture 16" descr="Picture 16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0537" y="250825"/>
            <a:ext cx="1790701" cy="8001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17" name="Picture 9" descr="Picture 9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618162" y="6462712"/>
            <a:ext cx="1460501" cy="295276"/>
          </a:xfrm>
          <a:prstGeom prst="rect">
            <a:avLst/>
          </a:prstGeom>
          <a:ln w="12700">
            <a:miter lim="400000"/>
          </a:ln>
        </p:spPr>
      </p:pic>
      <p:sp>
        <p:nvSpPr>
          <p:cNvPr id="118" name="TextBox 11"/>
          <p:cNvSpPr txBox="1"/>
          <p:nvPr/>
        </p:nvSpPr>
        <p:spPr>
          <a:xfrm>
            <a:off x="7507288" y="6408737"/>
            <a:ext cx="1153810" cy="2435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587" tIns="45587" rIns="45587" bIns="45587">
            <a:spAutoFit/>
          </a:bodyPr>
          <a:lstStyle>
            <a:lvl1pPr defTabSz="455612">
              <a:defRPr sz="1100">
                <a:solidFill>
                  <a:srgbClr val="D9D9D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efi.uchicago.edu</a:t>
            </a:r>
          </a:p>
        </p:txBody>
      </p:sp>
      <p:sp>
        <p:nvSpPr>
          <p:cNvPr id="119" name="TextBox 12"/>
          <p:cNvSpPr txBox="1"/>
          <p:nvPr/>
        </p:nvSpPr>
        <p:spPr>
          <a:xfrm>
            <a:off x="7512050" y="6572250"/>
            <a:ext cx="1095146" cy="243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587" tIns="45587" rIns="45587" bIns="45587">
            <a:spAutoFit/>
          </a:bodyPr>
          <a:lstStyle>
            <a:lvl1pPr defTabSz="455612">
              <a:defRPr sz="1100">
                <a:solidFill>
                  <a:srgbClr val="D9D9D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ci.uchicago.edu</a:t>
            </a:r>
          </a:p>
        </p:txBody>
      </p:sp>
      <p:sp>
        <p:nvSpPr>
          <p:cNvPr id="120" name="Straight Connector 7"/>
          <p:cNvSpPr/>
          <p:nvPr/>
        </p:nvSpPr>
        <p:spPr>
          <a:xfrm flipH="1">
            <a:off x="7367588" y="6486524"/>
            <a:ext cx="1588" cy="304802"/>
          </a:xfrm>
          <a:prstGeom prst="line">
            <a:avLst/>
          </a:prstGeom>
          <a:ln>
            <a:solidFill>
              <a:srgbClr val="6E2619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121" name="Picture 14" descr="Picture 14"/>
          <p:cNvPicPr>
            <a:picLocks noChangeAspect="1"/>
          </p:cNvPicPr>
          <p:nvPr/>
        </p:nvPicPr>
        <p:blipFill>
          <a:blip r:embed="rId4">
            <a:alphaModFix amt="52999"/>
            <a:extLst/>
          </a:blip>
          <a:stretch>
            <a:fillRect/>
          </a:stretch>
        </p:blipFill>
        <p:spPr>
          <a:xfrm>
            <a:off x="5613400" y="838200"/>
            <a:ext cx="3530600" cy="5359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2" name="Picture 17" descr="Picture 17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864475" y="2857500"/>
            <a:ext cx="1179513" cy="1346200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Title Text"/>
          <p:cNvSpPr txBox="1">
            <a:spLocks noGrp="1"/>
          </p:cNvSpPr>
          <p:nvPr>
            <p:ph type="title"/>
          </p:nvPr>
        </p:nvSpPr>
        <p:spPr>
          <a:xfrm>
            <a:off x="457200" y="2130425"/>
            <a:ext cx="5943600" cy="917575"/>
          </a:xfrm>
          <a:prstGeom prst="rect">
            <a:avLst/>
          </a:prstGeom>
        </p:spPr>
        <p:txBody>
          <a:bodyPr lIns="45587" tIns="45587" rIns="45587" bIns="45587" anchor="t">
            <a:normAutofit/>
          </a:bodyPr>
          <a:lstStyle>
            <a:lvl1pPr algn="l" defTabSz="455612">
              <a:defRPr sz="3600">
                <a:solidFill>
                  <a:schemeClr val="accent3">
                    <a:lumOff val="4400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Title Text</a:t>
            </a:r>
          </a:p>
        </p:txBody>
      </p:sp>
      <p:sp>
        <p:nvSpPr>
          <p:cNvPr id="12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3048000"/>
            <a:ext cx="6400800" cy="1752600"/>
          </a:xfrm>
          <a:prstGeom prst="rect">
            <a:avLst/>
          </a:prstGeom>
        </p:spPr>
        <p:txBody>
          <a:bodyPr lIns="45587" tIns="45587" rIns="45587" bIns="45587">
            <a:normAutofit/>
          </a:bodyPr>
          <a:lstStyle>
            <a:lvl1pPr marL="0" indent="0" defTabSz="455612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C5C5D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indent="455868" defTabSz="455612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C5C5D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indent="911730" defTabSz="455612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C5C5D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indent="1367597" defTabSz="455612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C5C5D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indent="1823460" defTabSz="455612">
              <a:spcBef>
                <a:spcPts val="400"/>
              </a:spcBef>
              <a:buClrTx/>
              <a:buSzTx/>
              <a:buFontTx/>
              <a:buNone/>
              <a:defRPr sz="2000">
                <a:solidFill>
                  <a:srgbClr val="C5C5D1"/>
                </a:solidFill>
                <a:latin typeface="Calibri"/>
                <a:ea typeface="Calibri"/>
                <a:cs typeface="Calibri"/>
                <a:sym typeface="Calibr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4419600" y="5988050"/>
            <a:ext cx="2133600" cy="368301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2_Title Only">
    <p:bg>
      <p:bgPr>
        <a:gradFill flip="none" rotWithShape="1">
          <a:gsLst>
            <a:gs pos="0">
              <a:srgbClr val="CACACD"/>
            </a:gs>
            <a:gs pos="40000">
              <a:srgbClr val="C2C2C5"/>
            </a:gs>
            <a:gs pos="100000">
              <a:srgbClr val="10101D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Picture 14" descr="Picture 14"/>
          <p:cNvPicPr>
            <a:picLocks noChangeAspect="1"/>
          </p:cNvPicPr>
          <p:nvPr/>
        </p:nvPicPr>
        <p:blipFill>
          <a:blip r:embed="rId2">
            <a:alphaModFix amt="16000"/>
            <a:extLst/>
          </a:blip>
          <a:stretch>
            <a:fillRect/>
          </a:stretch>
        </p:blipFill>
        <p:spPr>
          <a:xfrm>
            <a:off x="5613400" y="838200"/>
            <a:ext cx="3530600" cy="5359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3" name="Picture 10" descr="Picture 10"/>
          <p:cNvPicPr>
            <a:picLocks noChangeAspect="1"/>
          </p:cNvPicPr>
          <p:nvPr/>
        </p:nvPicPr>
        <p:blipFill>
          <a:blip r:embed="rId3">
            <a:alphaModFix amt="33000"/>
            <a:extLst/>
          </a:blip>
          <a:stretch>
            <a:fillRect/>
          </a:stretch>
        </p:blipFill>
        <p:spPr>
          <a:xfrm>
            <a:off x="7864475" y="2857500"/>
            <a:ext cx="1179513" cy="1346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34" name="Picture 9" descr="Picture 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618162" y="6462712"/>
            <a:ext cx="1460501" cy="295276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TextBox 13"/>
          <p:cNvSpPr txBox="1"/>
          <p:nvPr/>
        </p:nvSpPr>
        <p:spPr>
          <a:xfrm>
            <a:off x="7507288" y="6408737"/>
            <a:ext cx="1153810" cy="2435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587" tIns="45587" rIns="45587" bIns="45587">
            <a:spAutoFit/>
          </a:bodyPr>
          <a:lstStyle>
            <a:lvl1pPr defTabSz="455612">
              <a:defRPr sz="1100">
                <a:solidFill>
                  <a:srgbClr val="E8E8ED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efi.uchicago.edu</a:t>
            </a:r>
          </a:p>
        </p:txBody>
      </p:sp>
      <p:sp>
        <p:nvSpPr>
          <p:cNvPr id="136" name="TextBox 15"/>
          <p:cNvSpPr txBox="1"/>
          <p:nvPr/>
        </p:nvSpPr>
        <p:spPr>
          <a:xfrm>
            <a:off x="7512050" y="6572250"/>
            <a:ext cx="1095146" cy="243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587" tIns="45587" rIns="45587" bIns="45587">
            <a:spAutoFit/>
          </a:bodyPr>
          <a:lstStyle>
            <a:lvl1pPr defTabSz="455612">
              <a:defRPr sz="1100">
                <a:solidFill>
                  <a:srgbClr val="D9D9D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ci.uchicago.edu</a:t>
            </a:r>
          </a:p>
        </p:txBody>
      </p:sp>
      <p:sp>
        <p:nvSpPr>
          <p:cNvPr id="137" name="Straight Connector 9"/>
          <p:cNvSpPr/>
          <p:nvPr/>
        </p:nvSpPr>
        <p:spPr>
          <a:xfrm flipH="1">
            <a:off x="7367588" y="6486524"/>
            <a:ext cx="1588" cy="304802"/>
          </a:xfrm>
          <a:prstGeom prst="line">
            <a:avLst/>
          </a:prstGeom>
          <a:ln>
            <a:solidFill>
              <a:srgbClr val="6E261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3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68275" y="6421437"/>
            <a:ext cx="263718" cy="268977"/>
          </a:xfrm>
          <a:prstGeom prst="rect">
            <a:avLst/>
          </a:prstGeom>
        </p:spPr>
        <p:txBody>
          <a:bodyPr lIns="45587" tIns="45587" rIns="45587" bIns="45587" anchor="t"/>
          <a:lstStyle>
            <a:lvl1pPr algn="l" defTabSz="455612">
              <a:defRPr sz="12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3_Title Only">
    <p:bg>
      <p:bgPr>
        <a:gradFill flip="none" rotWithShape="1">
          <a:gsLst>
            <a:gs pos="0">
              <a:srgbClr val="CACACD"/>
            </a:gs>
            <a:gs pos="40000">
              <a:srgbClr val="C2C2C5"/>
            </a:gs>
            <a:gs pos="100000">
              <a:srgbClr val="10101D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Picture 14" descr="Picture 1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613400" y="838200"/>
            <a:ext cx="3530600" cy="5359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6" name="Picture 10" descr="Picture 1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64475" y="2857500"/>
            <a:ext cx="1179513" cy="1346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7" name="Picture 9" descr="Picture 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618162" y="6462712"/>
            <a:ext cx="1460501" cy="295276"/>
          </a:xfrm>
          <a:prstGeom prst="rect">
            <a:avLst/>
          </a:prstGeom>
          <a:ln w="12700">
            <a:miter lim="400000"/>
          </a:ln>
        </p:spPr>
      </p:pic>
      <p:sp>
        <p:nvSpPr>
          <p:cNvPr id="148" name="TextBox 13"/>
          <p:cNvSpPr txBox="1"/>
          <p:nvPr/>
        </p:nvSpPr>
        <p:spPr>
          <a:xfrm>
            <a:off x="7507288" y="6408737"/>
            <a:ext cx="1153810" cy="2435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587" tIns="45587" rIns="45587" bIns="45587">
            <a:spAutoFit/>
          </a:bodyPr>
          <a:lstStyle>
            <a:lvl1pPr defTabSz="455612">
              <a:defRPr sz="1100">
                <a:solidFill>
                  <a:srgbClr val="E8E8ED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efi.uchicago.edu</a:t>
            </a:r>
          </a:p>
        </p:txBody>
      </p:sp>
      <p:sp>
        <p:nvSpPr>
          <p:cNvPr id="149" name="TextBox 15"/>
          <p:cNvSpPr txBox="1"/>
          <p:nvPr/>
        </p:nvSpPr>
        <p:spPr>
          <a:xfrm>
            <a:off x="7512050" y="6572250"/>
            <a:ext cx="1095146" cy="243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587" tIns="45587" rIns="45587" bIns="45587">
            <a:spAutoFit/>
          </a:bodyPr>
          <a:lstStyle>
            <a:lvl1pPr defTabSz="455612">
              <a:defRPr sz="1100">
                <a:solidFill>
                  <a:srgbClr val="D9D9D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ci.uchicago.edu</a:t>
            </a:r>
          </a:p>
        </p:txBody>
      </p:sp>
      <p:sp>
        <p:nvSpPr>
          <p:cNvPr id="150" name="Straight Connector 9"/>
          <p:cNvSpPr/>
          <p:nvPr/>
        </p:nvSpPr>
        <p:spPr>
          <a:xfrm flipH="1">
            <a:off x="7367588" y="6486524"/>
            <a:ext cx="1588" cy="304802"/>
          </a:xfrm>
          <a:prstGeom prst="line">
            <a:avLst/>
          </a:prstGeom>
          <a:ln>
            <a:solidFill>
              <a:srgbClr val="6E261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68275" y="6421437"/>
            <a:ext cx="263718" cy="268977"/>
          </a:xfrm>
          <a:prstGeom prst="rect">
            <a:avLst/>
          </a:prstGeom>
        </p:spPr>
        <p:txBody>
          <a:bodyPr lIns="45587" tIns="45587" rIns="45587" bIns="45587" anchor="t"/>
          <a:lstStyle>
            <a:lvl1pPr algn="l" defTabSz="455612">
              <a:defRPr sz="12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52" name="Title Text"/>
          <p:cNvSpPr txBox="1">
            <a:spLocks noGrp="1"/>
          </p:cNvSpPr>
          <p:nvPr>
            <p:ph type="title"/>
          </p:nvPr>
        </p:nvSpPr>
        <p:spPr>
          <a:xfrm>
            <a:off x="457200" y="2130427"/>
            <a:ext cx="5943600" cy="1762313"/>
          </a:xfrm>
          <a:prstGeom prst="rect">
            <a:avLst/>
          </a:prstGeom>
        </p:spPr>
        <p:txBody>
          <a:bodyPr lIns="45587" tIns="45587" rIns="45587" bIns="45587" anchor="t">
            <a:normAutofit/>
          </a:bodyPr>
          <a:lstStyle>
            <a:lvl1pPr algn="l" defTabSz="455612">
              <a:defRPr sz="4800">
                <a:solidFill>
                  <a:schemeClr val="accent3">
                    <a:lumOff val="4400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ustom Layout">
    <p:bg>
      <p:bgPr>
        <a:gradFill flip="none" rotWithShape="1">
          <a:gsLst>
            <a:gs pos="0">
              <a:srgbClr val="CACACD"/>
            </a:gs>
            <a:gs pos="40000">
              <a:srgbClr val="C2C2C5"/>
            </a:gs>
            <a:gs pos="100000">
              <a:srgbClr val="10101D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Picture 14" descr="Picture 1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613400" y="838200"/>
            <a:ext cx="3530600" cy="53594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0" name="Picture 10" descr="Picture 10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64475" y="2857500"/>
            <a:ext cx="1179513" cy="13462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61" name="Picture 9" descr="Picture 9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5618162" y="6462712"/>
            <a:ext cx="1460501" cy="295276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TextBox 13"/>
          <p:cNvSpPr txBox="1"/>
          <p:nvPr/>
        </p:nvSpPr>
        <p:spPr>
          <a:xfrm>
            <a:off x="7507288" y="6408737"/>
            <a:ext cx="1153810" cy="2435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587" tIns="45587" rIns="45587" bIns="45587">
            <a:spAutoFit/>
          </a:bodyPr>
          <a:lstStyle>
            <a:lvl1pPr defTabSz="455612">
              <a:defRPr sz="1100">
                <a:solidFill>
                  <a:srgbClr val="E8E8ED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efi.uchicago.edu</a:t>
            </a:r>
          </a:p>
        </p:txBody>
      </p:sp>
      <p:sp>
        <p:nvSpPr>
          <p:cNvPr id="163" name="TextBox 15"/>
          <p:cNvSpPr txBox="1"/>
          <p:nvPr/>
        </p:nvSpPr>
        <p:spPr>
          <a:xfrm>
            <a:off x="7512050" y="6572250"/>
            <a:ext cx="1095146" cy="2435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587" tIns="45587" rIns="45587" bIns="45587">
            <a:spAutoFit/>
          </a:bodyPr>
          <a:lstStyle>
            <a:lvl1pPr defTabSz="455612">
              <a:defRPr sz="1100">
                <a:solidFill>
                  <a:srgbClr val="D9D9D9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ci.uchicago.edu</a:t>
            </a:r>
          </a:p>
        </p:txBody>
      </p:sp>
      <p:sp>
        <p:nvSpPr>
          <p:cNvPr id="164" name="Straight Connector 9"/>
          <p:cNvSpPr/>
          <p:nvPr/>
        </p:nvSpPr>
        <p:spPr>
          <a:xfrm flipH="1">
            <a:off x="7367588" y="6486524"/>
            <a:ext cx="1588" cy="304802"/>
          </a:xfrm>
          <a:prstGeom prst="line">
            <a:avLst/>
          </a:prstGeom>
          <a:ln>
            <a:solidFill>
              <a:srgbClr val="6E261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6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68275" y="6421437"/>
            <a:ext cx="263718" cy="268977"/>
          </a:xfrm>
          <a:prstGeom prst="rect">
            <a:avLst/>
          </a:prstGeom>
        </p:spPr>
        <p:txBody>
          <a:bodyPr lIns="45587" tIns="45587" rIns="45587" bIns="45587" anchor="t"/>
          <a:lstStyle>
            <a:lvl1pPr algn="l" defTabSz="455612">
              <a:defRPr sz="1200">
                <a:solidFill>
                  <a:srgbClr val="F2F2F2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166" name="Title Text"/>
          <p:cNvSpPr txBox="1">
            <a:spLocks noGrp="1"/>
          </p:cNvSpPr>
          <p:nvPr>
            <p:ph type="title"/>
          </p:nvPr>
        </p:nvSpPr>
        <p:spPr>
          <a:xfrm>
            <a:off x="457510" y="274543"/>
            <a:ext cx="8229024" cy="1143001"/>
          </a:xfrm>
          <a:prstGeom prst="rect">
            <a:avLst/>
          </a:prstGeom>
        </p:spPr>
        <p:txBody>
          <a:bodyPr lIns="40929" tIns="40929" rIns="40929" bIns="40929" anchor="t">
            <a:normAutofit/>
          </a:bodyPr>
          <a:lstStyle>
            <a:lvl1pPr defTabSz="455612">
              <a:defRPr sz="4400">
                <a:solidFill>
                  <a:schemeClr val="accent3">
                    <a:lumOff val="44000"/>
                  </a:schemeClr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r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Text"/>
          <p:cNvSpPr txBox="1">
            <a:spLocks noGrp="1"/>
          </p:cNvSpPr>
          <p:nvPr>
            <p:ph type="title"/>
          </p:nvPr>
        </p:nvSpPr>
        <p:spPr>
          <a:xfrm>
            <a:off x="1260035" y="0"/>
            <a:ext cx="6946901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27" name="Body Level One…"/>
          <p:cNvSpPr txBox="1">
            <a:spLocks noGrp="1"/>
          </p:cNvSpPr>
          <p:nvPr>
            <p:ph type="body" idx="1"/>
          </p:nvPr>
        </p:nvSpPr>
        <p:spPr>
          <a:xfrm>
            <a:off x="441738" y="1333500"/>
            <a:ext cx="8437220" cy="46863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6569176"/>
            <a:ext cx="1260035" cy="288825"/>
          </a:xfrm>
          <a:prstGeom prst="rect">
            <a:avLst/>
          </a:prstGeom>
          <a:solidFill>
            <a:schemeClr val="bg1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Text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4000" cap="all"/>
            </a:lvl1pPr>
          </a:lstStyle>
          <a:p>
            <a:r>
              <a:t>Title Text</a:t>
            </a:r>
          </a:p>
        </p:txBody>
      </p:sp>
      <p:sp>
        <p:nvSpPr>
          <p:cNvPr id="3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400"/>
              </a:spcBef>
              <a:buClrTx/>
              <a:buSzTx/>
              <a:buFontTx/>
              <a:buNone/>
              <a:defRPr sz="2000"/>
            </a:lvl1pPr>
            <a:lvl2pPr marL="0" indent="457200">
              <a:spcBef>
                <a:spcPts val="400"/>
              </a:spcBef>
              <a:buClrTx/>
              <a:buSzTx/>
              <a:buFontTx/>
              <a:buNone/>
              <a:defRPr sz="2000"/>
            </a:lvl2pPr>
            <a:lvl3pPr marL="0" indent="914400">
              <a:spcBef>
                <a:spcPts val="400"/>
              </a:spcBef>
              <a:buClrTx/>
              <a:buSzTx/>
              <a:buFontTx/>
              <a:buNone/>
              <a:defRPr sz="2000"/>
            </a:lvl3pPr>
            <a:lvl4pPr marL="0" indent="1371600">
              <a:spcBef>
                <a:spcPts val="400"/>
              </a:spcBef>
              <a:buClrTx/>
              <a:buSzTx/>
              <a:buFontTx/>
              <a:buNone/>
              <a:defRPr sz="2000"/>
            </a:lvl4pPr>
            <a:lvl5pPr marL="0" indent="1828800">
              <a:spcBef>
                <a:spcPts val="400"/>
              </a:spcBef>
              <a:buClrTx/>
              <a:buSzTx/>
              <a:buFontTx/>
              <a:buNone/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Text"/>
          <p:cNvSpPr txBox="1">
            <a:spLocks noGrp="1"/>
          </p:cNvSpPr>
          <p:nvPr>
            <p:ph type="title"/>
          </p:nvPr>
        </p:nvSpPr>
        <p:spPr>
          <a:xfrm>
            <a:off x="1260035" y="0"/>
            <a:ext cx="6946901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4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774700" y="1333500"/>
            <a:ext cx="3810000" cy="46863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Text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5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500"/>
              </a:spcBef>
              <a:buClrTx/>
              <a:buSzTx/>
              <a:buFontTx/>
              <a:buNone/>
              <a:defRPr sz="2400" b="1"/>
            </a:lvl1pPr>
            <a:lvl2pPr marL="0" indent="457200">
              <a:spcBef>
                <a:spcPts val="500"/>
              </a:spcBef>
              <a:buClrTx/>
              <a:buSzTx/>
              <a:buFontTx/>
              <a:buNone/>
              <a:defRPr sz="2400" b="1"/>
            </a:lvl2pPr>
            <a:lvl3pPr marL="0" indent="914400">
              <a:spcBef>
                <a:spcPts val="500"/>
              </a:spcBef>
              <a:buClrTx/>
              <a:buSzTx/>
              <a:buFontTx/>
              <a:buNone/>
              <a:defRPr sz="2400" b="1"/>
            </a:lvl3pPr>
            <a:lvl4pPr marL="0" indent="1371600">
              <a:spcBef>
                <a:spcPts val="500"/>
              </a:spcBef>
              <a:buClrTx/>
              <a:buSzTx/>
              <a:buFontTx/>
              <a:buNone/>
              <a:defRPr sz="2400" b="1"/>
            </a:lvl4pPr>
            <a:lvl5pPr marL="0" indent="1828800">
              <a:spcBef>
                <a:spcPts val="500"/>
              </a:spcBef>
              <a:buClrTx/>
              <a:buSzTx/>
              <a:buFont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>
              <a:spcBef>
                <a:spcPts val="500"/>
              </a:spcBef>
              <a:buClrTx/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itle Text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000"/>
            </a:lvl1pPr>
          </a:lstStyle>
          <a:p>
            <a:r>
              <a:t>Title Text</a:t>
            </a:r>
          </a:p>
        </p:txBody>
      </p:sp>
      <p:sp>
        <p:nvSpPr>
          <p:cNvPr id="79" name="Body Level One…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" name="Text Placeholder 3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spcBef>
                <a:spcPts val="300"/>
              </a:spcBef>
              <a:buClrTx/>
              <a:buSzTx/>
              <a:buFontTx/>
              <a:buNone/>
              <a:defRPr sz="1400"/>
            </a:pPr>
            <a:endParaRPr/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le Text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000"/>
            </a:lvl1pPr>
          </a:lstStyle>
          <a:p>
            <a:r>
              <a:t>Title Text</a:t>
            </a:r>
          </a:p>
        </p:txBody>
      </p:sp>
      <p:sp>
        <p:nvSpPr>
          <p:cNvPr id="89" name="Picture Placeholder 2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9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ClrTx/>
              <a:buSzTx/>
              <a:buFontTx/>
              <a:buNone/>
              <a:defRPr sz="1400"/>
            </a:lvl1pPr>
            <a:lvl2pPr marL="0" indent="457200">
              <a:spcBef>
                <a:spcPts val="300"/>
              </a:spcBef>
              <a:buClrTx/>
              <a:buSzTx/>
              <a:buFontTx/>
              <a:buNone/>
              <a:defRPr sz="1400"/>
            </a:lvl2pPr>
            <a:lvl3pPr marL="0" indent="914400">
              <a:spcBef>
                <a:spcPts val="300"/>
              </a:spcBef>
              <a:buClrTx/>
              <a:buSzTx/>
              <a:buFontTx/>
              <a:buNone/>
              <a:defRPr sz="1400"/>
            </a:lvl3pPr>
            <a:lvl4pPr marL="0" indent="1371600">
              <a:spcBef>
                <a:spcPts val="300"/>
              </a:spcBef>
              <a:buClrTx/>
              <a:buSzTx/>
              <a:buFontTx/>
              <a:buNone/>
              <a:defRPr sz="1400"/>
            </a:lvl4pPr>
            <a:lvl5pPr marL="0" indent="1828800">
              <a:spcBef>
                <a:spcPts val="300"/>
              </a:spcBef>
              <a:buClrTx/>
              <a:buSzTx/>
              <a:buFont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itle Text"/>
          <p:cNvSpPr txBox="1">
            <a:spLocks noGrp="1"/>
          </p:cNvSpPr>
          <p:nvPr>
            <p:ph type="title"/>
          </p:nvPr>
        </p:nvSpPr>
        <p:spPr>
          <a:xfrm>
            <a:off x="1260035" y="0"/>
            <a:ext cx="6946901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99" name="Body Level One…"/>
          <p:cNvSpPr txBox="1">
            <a:spLocks noGrp="1"/>
          </p:cNvSpPr>
          <p:nvPr>
            <p:ph type="body" idx="1"/>
          </p:nvPr>
        </p:nvSpPr>
        <p:spPr>
          <a:xfrm>
            <a:off x="441738" y="1333500"/>
            <a:ext cx="8437220" cy="468630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png"/><Relationship Id="rId17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6" descr="Picture 16"/>
          <p:cNvPicPr>
            <a:picLocks noChangeAspect="1"/>
          </p:cNvPicPr>
          <p:nvPr/>
        </p:nvPicPr>
        <p:blipFill>
          <a:blip r:embed="rId16">
            <a:extLst/>
          </a:blip>
          <a:stretch>
            <a:fillRect/>
          </a:stretch>
        </p:blipFill>
        <p:spPr>
          <a:xfrm>
            <a:off x="0" y="165100"/>
            <a:ext cx="1393825" cy="925513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angle 17"/>
          <p:cNvSpPr txBox="1"/>
          <p:nvPr/>
        </p:nvSpPr>
        <p:spPr>
          <a:xfrm>
            <a:off x="-1" y="6606445"/>
            <a:ext cx="1834446" cy="264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b">
            <a:spAutoFit/>
          </a:bodyPr>
          <a:lstStyle>
            <a:lvl1pPr>
              <a:defRPr sz="1200">
                <a:solidFill>
                  <a:srgbClr val="FF8000"/>
                </a:solidFill>
              </a:defRPr>
            </a:lvl1pPr>
          </a:lstStyle>
          <a:p>
            <a:r>
              <a:t>August 9th, 2017</a:t>
            </a:r>
          </a:p>
        </p:txBody>
      </p:sp>
      <p:sp>
        <p:nvSpPr>
          <p:cNvPr id="4" name="Line 18"/>
          <p:cNvSpPr/>
          <p:nvPr/>
        </p:nvSpPr>
        <p:spPr>
          <a:xfrm flipV="1">
            <a:off x="0" y="1155700"/>
            <a:ext cx="9144001" cy="14909"/>
          </a:xfrm>
          <a:prstGeom prst="line">
            <a:avLst/>
          </a:prstGeom>
          <a:ln w="38100">
            <a:solidFill>
              <a:srgbClr val="FF8000"/>
            </a:solidFill>
          </a:ln>
        </p:spPr>
        <p:txBody>
          <a:bodyPr lIns="45719" rIns="45719"/>
          <a:lstStyle/>
          <a:p>
            <a:endParaRPr/>
          </a:p>
        </p:txBody>
      </p:sp>
      <p:pic>
        <p:nvPicPr>
          <p:cNvPr id="5" name="Picture 1" descr="Picture 1"/>
          <p:cNvPicPr>
            <a:picLocks noChangeAspect="1"/>
          </p:cNvPicPr>
          <p:nvPr/>
        </p:nvPicPr>
        <p:blipFill>
          <a:blip r:embed="rId17">
            <a:extLst/>
          </a:blip>
          <a:stretch>
            <a:fillRect/>
          </a:stretch>
        </p:blipFill>
        <p:spPr>
          <a:xfrm>
            <a:off x="8140700" y="253997"/>
            <a:ext cx="1003300" cy="762001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842092" y="6569176"/>
            <a:ext cx="301909" cy="28882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 algn="r">
              <a:defRPr sz="1400">
                <a:solidFill>
                  <a:srgbClr val="FF8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7" name="Title Text"/>
          <p:cNvSpPr txBox="1">
            <a:spLocks noGrp="1"/>
          </p:cNvSpPr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8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ransition spd="med"/>
  <p:hf hdr="0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80"/>
          </a:solidFill>
          <a:uFillTx/>
          <a:latin typeface="Futura Bold"/>
          <a:ea typeface="Futura Bold"/>
          <a:cs typeface="Futura Bold"/>
          <a:sym typeface="Futura Bold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80"/>
          </a:solidFill>
          <a:uFillTx/>
          <a:latin typeface="Futura Bold"/>
          <a:ea typeface="Futura Bold"/>
          <a:cs typeface="Futura Bold"/>
          <a:sym typeface="Futura Bold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80"/>
          </a:solidFill>
          <a:uFillTx/>
          <a:latin typeface="Futura Bold"/>
          <a:ea typeface="Futura Bold"/>
          <a:cs typeface="Futura Bold"/>
          <a:sym typeface="Futura Bold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80"/>
          </a:solidFill>
          <a:uFillTx/>
          <a:latin typeface="Futura Bold"/>
          <a:ea typeface="Futura Bold"/>
          <a:cs typeface="Futura Bold"/>
          <a:sym typeface="Futura Bold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80"/>
          </a:solidFill>
          <a:uFillTx/>
          <a:latin typeface="Futura Bold"/>
          <a:ea typeface="Futura Bold"/>
          <a:cs typeface="Futura Bold"/>
          <a:sym typeface="Futura Bold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80"/>
          </a:solidFill>
          <a:uFillTx/>
          <a:latin typeface="Futura Bold"/>
          <a:ea typeface="Futura Bold"/>
          <a:cs typeface="Futura Bold"/>
          <a:sym typeface="Futura Bold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80"/>
          </a:solidFill>
          <a:uFillTx/>
          <a:latin typeface="Futura Bold"/>
          <a:ea typeface="Futura Bold"/>
          <a:cs typeface="Futura Bold"/>
          <a:sym typeface="Futura Bold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80"/>
          </a:solidFill>
          <a:uFillTx/>
          <a:latin typeface="Futura Bold"/>
          <a:ea typeface="Futura Bold"/>
          <a:cs typeface="Futura Bold"/>
          <a:sym typeface="Futura Bold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80"/>
          </a:solidFill>
          <a:uFillTx/>
          <a:latin typeface="Futura Bold"/>
          <a:ea typeface="Futura Bold"/>
          <a:cs typeface="Futura Bold"/>
          <a:sym typeface="Futura Bold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0080"/>
        </a:buClr>
        <a:buSzPct val="100000"/>
        <a:buFont typeface="Times"/>
        <a:buChar char="•"/>
        <a:tabLst/>
        <a:defRPr sz="3200" b="0" i="0" u="none" strike="noStrike" cap="none" spc="0" baseline="0">
          <a:ln>
            <a:noFill/>
          </a:ln>
          <a:solidFill>
            <a:srgbClr val="23005F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0080"/>
        </a:buClr>
        <a:buSzPct val="100000"/>
        <a:buFont typeface="Times"/>
        <a:buChar char="−"/>
        <a:tabLst/>
        <a:defRPr sz="3200" b="0" i="0" u="none" strike="noStrike" cap="none" spc="0" baseline="0">
          <a:ln>
            <a:noFill/>
          </a:ln>
          <a:solidFill>
            <a:srgbClr val="23005F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0080"/>
        </a:buClr>
        <a:buSzPct val="100000"/>
        <a:buFont typeface="Times"/>
        <a:buChar char="▪"/>
        <a:tabLst/>
        <a:defRPr sz="3200" b="0" i="0" u="none" strike="noStrike" cap="none" spc="0" baseline="0">
          <a:ln>
            <a:noFill/>
          </a:ln>
          <a:solidFill>
            <a:srgbClr val="23005F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0080"/>
        </a:buClr>
        <a:buSzPct val="100000"/>
        <a:buFont typeface="Times"/>
        <a:buChar char="•"/>
        <a:tabLst/>
        <a:defRPr sz="3200" b="0" i="0" u="none" strike="noStrike" cap="none" spc="0" baseline="0">
          <a:ln>
            <a:noFill/>
          </a:ln>
          <a:solidFill>
            <a:srgbClr val="23005F"/>
          </a:solidFill>
          <a:uFillTx/>
          <a:latin typeface="Arial"/>
          <a:ea typeface="Arial"/>
          <a:cs typeface="Arial"/>
          <a:sym typeface="Arial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0080"/>
        </a:buClr>
        <a:buSzPct val="100000"/>
        <a:buFont typeface="Times"/>
        <a:buChar char="•"/>
        <a:tabLst/>
        <a:defRPr sz="3200" b="0" i="0" u="none" strike="noStrike" cap="none" spc="0" baseline="0">
          <a:ln>
            <a:noFill/>
          </a:ln>
          <a:solidFill>
            <a:srgbClr val="23005F"/>
          </a:solidFill>
          <a:uFillTx/>
          <a:latin typeface="Arial"/>
          <a:ea typeface="Arial"/>
          <a:cs typeface="Arial"/>
          <a:sym typeface="Arial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0080"/>
        </a:buClr>
        <a:buSzPct val="100000"/>
        <a:buFont typeface="Times"/>
        <a:buChar char="•"/>
        <a:tabLst/>
        <a:defRPr sz="3200" b="0" i="0" u="none" strike="noStrike" cap="none" spc="0" baseline="0">
          <a:ln>
            <a:noFill/>
          </a:ln>
          <a:solidFill>
            <a:srgbClr val="23005F"/>
          </a:solidFill>
          <a:uFillTx/>
          <a:latin typeface="Arial"/>
          <a:ea typeface="Arial"/>
          <a:cs typeface="Arial"/>
          <a:sym typeface="Arial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0080"/>
        </a:buClr>
        <a:buSzPct val="100000"/>
        <a:buFont typeface="Times"/>
        <a:buChar char="•"/>
        <a:tabLst/>
        <a:defRPr sz="3200" b="0" i="0" u="none" strike="noStrike" cap="none" spc="0" baseline="0">
          <a:ln>
            <a:noFill/>
          </a:ln>
          <a:solidFill>
            <a:srgbClr val="23005F"/>
          </a:solidFill>
          <a:uFillTx/>
          <a:latin typeface="Arial"/>
          <a:ea typeface="Arial"/>
          <a:cs typeface="Arial"/>
          <a:sym typeface="Arial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0080"/>
        </a:buClr>
        <a:buSzPct val="100000"/>
        <a:buFont typeface="Times"/>
        <a:buChar char="•"/>
        <a:tabLst/>
        <a:defRPr sz="3200" b="0" i="0" u="none" strike="noStrike" cap="none" spc="0" baseline="0">
          <a:ln>
            <a:noFill/>
          </a:ln>
          <a:solidFill>
            <a:srgbClr val="23005F"/>
          </a:solidFill>
          <a:uFillTx/>
          <a:latin typeface="Arial"/>
          <a:ea typeface="Arial"/>
          <a:cs typeface="Arial"/>
          <a:sym typeface="Arial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000080"/>
        </a:buClr>
        <a:buSzPct val="100000"/>
        <a:buFont typeface="Times"/>
        <a:buChar char="•"/>
        <a:tabLst/>
        <a:defRPr sz="3200" b="0" i="0" u="none" strike="noStrike" cap="none" spc="0" baseline="0">
          <a:ln>
            <a:noFill/>
          </a:ln>
          <a:solidFill>
            <a:srgbClr val="23005F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Rectangle 4"/>
          <p:cNvSpPr txBox="1"/>
          <p:nvPr/>
        </p:nvSpPr>
        <p:spPr>
          <a:xfrm>
            <a:off x="762000" y="3857717"/>
            <a:ext cx="7772400" cy="12715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spAutoFit/>
          </a:bodyPr>
          <a:lstStyle>
            <a:lvl1pPr algn="ctr">
              <a:defRPr sz="3600">
                <a:solidFill>
                  <a:srgbClr val="111A99"/>
                </a:solidFill>
                <a:effectLst>
                  <a:outerShdw blurRad="38100" dist="38100" dir="2700000" rotWithShape="0">
                    <a:srgbClr val="C0C0C0"/>
                  </a:outerShdw>
                </a:effectLst>
                <a:latin typeface="Futura Bold"/>
                <a:ea typeface="Futura Bold"/>
                <a:cs typeface="Futura Bold"/>
                <a:sym typeface="Futura Bold"/>
              </a:defRPr>
            </a:lvl1pPr>
          </a:lstStyle>
          <a:p>
            <a:r>
              <a:t/>
            </a:r>
            <a:br/>
            <a:endParaRPr/>
          </a:p>
        </p:txBody>
      </p:sp>
      <p:sp>
        <p:nvSpPr>
          <p:cNvPr id="188" name="Rectangle 7"/>
          <p:cNvSpPr txBox="1">
            <a:spLocks noGrp="1"/>
          </p:cNvSpPr>
          <p:nvPr>
            <p:ph type="title"/>
          </p:nvPr>
        </p:nvSpPr>
        <p:spPr>
          <a:xfrm>
            <a:off x="317628" y="785461"/>
            <a:ext cx="8496391" cy="5310231"/>
          </a:xfrm>
          <a:prstGeom prst="rect">
            <a:avLst/>
          </a:prstGeom>
        </p:spPr>
        <p:txBody>
          <a:bodyPr/>
          <a:lstStyle/>
          <a:p>
            <a:pPr>
              <a:defRPr sz="2000"/>
            </a:pPr>
            <a:endParaRPr sz="3000" dirty="0"/>
          </a:p>
          <a:p>
            <a:pPr>
              <a:defRPr sz="2000"/>
            </a:pPr>
            <a:r>
              <a:rPr lang="en-US" sz="2800" dirty="0" smtClean="0"/>
              <a:t>Welcome &amp; Introduction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sz="2400" dirty="0" smtClean="0"/>
              <a:t>Frank </a:t>
            </a:r>
            <a:r>
              <a:rPr sz="2400" dirty="0"/>
              <a:t>Würthwein</a:t>
            </a:r>
            <a:br>
              <a:rPr sz="2400" dirty="0"/>
            </a:br>
            <a:r>
              <a:rPr sz="2400" dirty="0"/>
              <a:t>OSG Executive Director</a:t>
            </a:r>
            <a:br>
              <a:rPr sz="2400" dirty="0"/>
            </a:br>
            <a:r>
              <a:rPr sz="2400" dirty="0"/>
              <a:t>Professor of Physics</a:t>
            </a:r>
            <a:br>
              <a:rPr sz="2400" dirty="0"/>
            </a:br>
            <a:r>
              <a:rPr sz="2400" dirty="0"/>
              <a:t>UCSD/SDSC</a:t>
            </a:r>
            <a:br>
              <a:rPr sz="2400" dirty="0"/>
            </a:br>
            <a:endParaRPr sz="2400" dirty="0"/>
          </a:p>
        </p:txBody>
      </p:sp>
      <p:pic>
        <p:nvPicPr>
          <p:cNvPr id="190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029450" y="4729829"/>
            <a:ext cx="1924050" cy="192405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of this meeting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Facilitate discussions between the different experiments attending, and the RUCIO team.</a:t>
            </a:r>
          </a:p>
          <a:p>
            <a:pPr lvl="1"/>
            <a:r>
              <a:rPr lang="en-US" dirty="0" smtClean="0"/>
              <a:t>What do the “communities” need?</a:t>
            </a:r>
          </a:p>
          <a:p>
            <a:pPr lvl="1"/>
            <a:r>
              <a:rPr lang="en-US" dirty="0" smtClean="0"/>
              <a:t>What is RUCIO, and how might it be a solution to some of the needs in the “communities”?</a:t>
            </a:r>
          </a:p>
          <a:p>
            <a:pPr lvl="1"/>
            <a:r>
              <a:rPr lang="en-US" dirty="0" smtClean="0"/>
              <a:t>Enable “communities” to articulate input to the Mar.1/2 RUCIO meeting at CERN</a:t>
            </a:r>
          </a:p>
          <a:p>
            <a:pPr lvl="2"/>
            <a:r>
              <a:rPr lang="en-US" dirty="0" smtClean="0"/>
              <a:t>Basically, get everybody up to speed, so they can decide if they have input to give.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01569243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</a:t>
            </a:r>
            <a:r>
              <a:rPr lang="en-US" dirty="0" err="1" smtClean="0"/>
              <a:t>fkw</a:t>
            </a:r>
            <a:r>
              <a:rPr lang="en-US" dirty="0" smtClean="0"/>
              <a:t> is trying to get himself into trouble by oversimplifying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769309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do not talk about today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This is not about data movement as part of workflows.</a:t>
            </a:r>
          </a:p>
          <a:p>
            <a:pPr lvl="1"/>
            <a:r>
              <a:rPr lang="en-US" dirty="0" smtClean="0"/>
              <a:t>OSG suggests </a:t>
            </a:r>
            <a:r>
              <a:rPr lang="en-US" dirty="0" err="1" smtClean="0"/>
              <a:t>HTCondor</a:t>
            </a:r>
            <a:r>
              <a:rPr lang="en-US" dirty="0" smtClean="0"/>
              <a:t> </a:t>
            </a:r>
            <a:r>
              <a:rPr lang="en-US" dirty="0" err="1" smtClean="0"/>
              <a:t>filetransfer</a:t>
            </a:r>
            <a:r>
              <a:rPr lang="en-US" dirty="0" smtClean="0"/>
              <a:t> for that, at least to those that use </a:t>
            </a:r>
            <a:r>
              <a:rPr lang="en-US" dirty="0" err="1" smtClean="0"/>
              <a:t>HTCondor</a:t>
            </a:r>
            <a:r>
              <a:rPr lang="en-US" dirty="0" smtClean="0"/>
              <a:t> as part of their workflows</a:t>
            </a:r>
          </a:p>
          <a:p>
            <a:r>
              <a:rPr lang="en-US" dirty="0" smtClean="0"/>
              <a:t>This is not about automated caching where the caches themselves determine the lifetime of files in cache according to some algorithm</a:t>
            </a:r>
          </a:p>
          <a:p>
            <a:pPr lvl="1"/>
            <a:r>
              <a:rPr lang="en-US" dirty="0" smtClean="0"/>
              <a:t>OSG suggests </a:t>
            </a:r>
            <a:r>
              <a:rPr lang="en-US" dirty="0" err="1" smtClean="0"/>
              <a:t>stashCache</a:t>
            </a:r>
            <a:r>
              <a:rPr lang="en-US" dirty="0" smtClean="0"/>
              <a:t> for that.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4593976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is about: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Managed replication of data</a:t>
            </a:r>
          </a:p>
          <a:p>
            <a:pPr lvl="1"/>
            <a:r>
              <a:rPr lang="en-US" dirty="0" smtClean="0"/>
              <a:t>Between storage systems that people “own” space in.</a:t>
            </a:r>
          </a:p>
          <a:p>
            <a:pPr lvl="1"/>
            <a:r>
              <a:rPr lang="en-US" dirty="0" smtClean="0"/>
              <a:t>Between storage systems and archives.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33527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Did </a:t>
            </a:r>
            <a:r>
              <a:rPr lang="en-US" dirty="0" err="1" smtClean="0"/>
              <a:t>fkw</a:t>
            </a:r>
            <a:r>
              <a:rPr lang="en-US" dirty="0" smtClean="0"/>
              <a:t> get this far without getting killed 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mr-IN" dirty="0" smtClean="0"/>
              <a:t>…</a:t>
            </a:r>
            <a:r>
              <a:rPr lang="en-US" dirty="0" smtClean="0"/>
              <a:t> or busting the schedule already 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2414667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Everybody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Let’s get started </a:t>
            </a:r>
            <a:r>
              <a:rPr lang="mr-IN" dirty="0" smtClean="0"/>
              <a:t>…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389900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Japanese Art">
  <a:themeElements>
    <a:clrScheme name="Japanese Ar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C70000"/>
      </a:accent1>
      <a:accent2>
        <a:srgbClr val="5554FF"/>
      </a:accent2>
      <a:accent3>
        <a:srgbClr val="8F8F8F"/>
      </a:accent3>
      <a:accent4>
        <a:srgbClr val="707070"/>
      </a:accent4>
      <a:accent5>
        <a:srgbClr val="E0AAAA"/>
      </a:accent5>
      <a:accent6>
        <a:srgbClr val="4C4BE7"/>
      </a:accent6>
      <a:hlink>
        <a:srgbClr val="0000FF"/>
      </a:hlink>
      <a:folHlink>
        <a:srgbClr val="FF00FF"/>
      </a:folHlink>
    </a:clrScheme>
    <a:fontScheme name="Japanese Art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Japanese Ar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Japanese Art">
  <a:themeElements>
    <a:clrScheme name="Japanese Ar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C70000"/>
      </a:accent1>
      <a:accent2>
        <a:srgbClr val="5554FF"/>
      </a:accent2>
      <a:accent3>
        <a:srgbClr val="8F8F8F"/>
      </a:accent3>
      <a:accent4>
        <a:srgbClr val="707070"/>
      </a:accent4>
      <a:accent5>
        <a:srgbClr val="E0AAAA"/>
      </a:accent5>
      <a:accent6>
        <a:srgbClr val="4C4BE7"/>
      </a:accent6>
      <a:hlink>
        <a:srgbClr val="0000FF"/>
      </a:hlink>
      <a:folHlink>
        <a:srgbClr val="FF00FF"/>
      </a:folHlink>
    </a:clrScheme>
    <a:fontScheme name="Japanese Art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Japanese Ar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211</Words>
  <Application>Microsoft Macintosh PowerPoint</Application>
  <PresentationFormat>On-screen Show (4:3)</PresentationFormat>
  <Paragraphs>29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Futura Bold</vt:lpstr>
      <vt:lpstr>Times</vt:lpstr>
      <vt:lpstr>Times New Roman</vt:lpstr>
      <vt:lpstr>Arial</vt:lpstr>
      <vt:lpstr>Japanese Art</vt:lpstr>
      <vt:lpstr> Welcome &amp; Introduction  Frank Würthwein OSG Executive Director Professor of Physics UCSD/SDSC </vt:lpstr>
      <vt:lpstr>Goals of this meeting</vt:lpstr>
      <vt:lpstr>Now fkw is trying to get himself into trouble by oversimplifying</vt:lpstr>
      <vt:lpstr>What we do not talk about today</vt:lpstr>
      <vt:lpstr>This is about:</vt:lpstr>
      <vt:lpstr>Did fkw get this far without getting killed ?</vt:lpstr>
      <vt:lpstr>Welcome Everybody</vt:lpstr>
    </vt:vector>
  </TitlesOfParts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Welcome &amp; Introduction  Frank Würthwein OSG Executive Director Professor of Physics UCSD/SDSC </dc:title>
  <cp:lastModifiedBy>Microsoft Office User</cp:lastModifiedBy>
  <cp:revision>3</cp:revision>
  <dcterms:modified xsi:type="dcterms:W3CDTF">2018-01-12T05:36:08Z</dcterms:modified>
</cp:coreProperties>
</file>