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68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1/8/2018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A2D2 Operational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Michael Geelhoed</a:t>
            </a:r>
          </a:p>
          <a:p>
            <a:pPr eaLnBrk="1" hangingPunct="1"/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ESH&amp;Q Meeting	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850971"/>
            <a:ext cx="835598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Action Items</a:t>
            </a:r>
          </a:p>
          <a:p>
            <a:r>
              <a:rPr lang="en-US" sz="1200" dirty="0"/>
              <a:t>1)    A2D2 address Ozone Production measurements </a:t>
            </a:r>
          </a:p>
          <a:p>
            <a:pPr lvl="1"/>
            <a:r>
              <a:rPr lang="en-US" sz="1200" dirty="0"/>
              <a:t>·   Conduct measurements, analyze reliable data</a:t>
            </a:r>
          </a:p>
          <a:p>
            <a:pPr lvl="1"/>
            <a:r>
              <a:rPr lang="en-US" sz="1200" dirty="0"/>
              <a:t>·   Michael G, Jon Ylinen, Rob Bushek, Jonny Staffa</a:t>
            </a:r>
          </a:p>
          <a:p>
            <a:pPr lvl="1"/>
            <a:r>
              <a:rPr lang="en-US" sz="1200" dirty="0"/>
              <a:t>·   Need to develop a “Beam Study” plan</a:t>
            </a:r>
          </a:p>
          <a:p>
            <a:pPr lvl="1"/>
            <a:r>
              <a:rPr lang="en-US" sz="1200" dirty="0"/>
              <a:t>·   Complete January 31</a:t>
            </a:r>
            <a:r>
              <a:rPr lang="en-US" sz="1200" baseline="30000" dirty="0"/>
              <a:t>st</a:t>
            </a:r>
            <a:r>
              <a:rPr lang="en-US" sz="1200" dirty="0"/>
              <a:t> </a:t>
            </a:r>
            <a:r>
              <a:rPr lang="en-US" sz="1200" dirty="0" smtClean="0"/>
              <a:t>2018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Talked last week looking for time in February to complete, has better instrumentation…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strike="sngStrike" dirty="0"/>
              <a:t>2)    A2D2 Cave </a:t>
            </a:r>
            <a:r>
              <a:rPr lang="en-US" sz="1200" strike="sngStrike" dirty="0" err="1"/>
              <a:t>Vesda</a:t>
            </a:r>
            <a:r>
              <a:rPr lang="en-US" sz="1200" strike="sngStrike" dirty="0"/>
              <a:t> Alarm Response Document</a:t>
            </a:r>
          </a:p>
          <a:p>
            <a:pPr lvl="1"/>
            <a:r>
              <a:rPr lang="en-US" sz="1200" strike="sngStrike" dirty="0"/>
              <a:t>·   Talked to FFD and Fire techs for proper terminology</a:t>
            </a:r>
          </a:p>
          <a:p>
            <a:pPr lvl="1"/>
            <a:r>
              <a:rPr lang="en-US" sz="1200" strike="sngStrike" dirty="0"/>
              <a:t>·   Michael and Jon Ylinen</a:t>
            </a:r>
          </a:p>
          <a:p>
            <a:pPr lvl="1"/>
            <a:r>
              <a:rPr lang="en-US" sz="1200" strike="sngStrike" dirty="0"/>
              <a:t>·   Complete January 3</a:t>
            </a:r>
            <a:r>
              <a:rPr lang="en-US" sz="1200" strike="sngStrike" baseline="30000" dirty="0"/>
              <a:t>rd</a:t>
            </a:r>
            <a:r>
              <a:rPr lang="en-US" sz="1200" strike="sngStrike" dirty="0"/>
              <a:t> 2018</a:t>
            </a:r>
          </a:p>
          <a:p>
            <a:r>
              <a:rPr lang="en-US" sz="1200" strike="sngStrike" dirty="0"/>
              <a:t>3)    A2D2 Clinac Breaker Off Document</a:t>
            </a:r>
          </a:p>
          <a:p>
            <a:pPr lvl="1"/>
            <a:r>
              <a:rPr lang="en-US" sz="1200" strike="sngStrike" dirty="0"/>
              <a:t>·   Living document to include the 3 conditions thus far</a:t>
            </a:r>
          </a:p>
          <a:p>
            <a:pPr lvl="1"/>
            <a:r>
              <a:rPr lang="en-US" sz="1200" strike="sngStrike" dirty="0"/>
              <a:t>·   Michael and Sue to address any other conditions</a:t>
            </a:r>
          </a:p>
          <a:p>
            <a:pPr lvl="1"/>
            <a:r>
              <a:rPr lang="en-US" sz="1200" strike="sngStrike" dirty="0"/>
              <a:t>·   Complete January 3</a:t>
            </a:r>
            <a:r>
              <a:rPr lang="en-US" sz="1200" strike="sngStrike" baseline="30000" dirty="0"/>
              <a:t>rd</a:t>
            </a:r>
            <a:r>
              <a:rPr lang="en-US" sz="1200" strike="sngStrike" dirty="0"/>
              <a:t> 2018</a:t>
            </a:r>
          </a:p>
          <a:p>
            <a:r>
              <a:rPr lang="en-US" sz="1200" dirty="0"/>
              <a:t>4)    A2D2 Absorbed Dose Document</a:t>
            </a:r>
          </a:p>
          <a:p>
            <a:pPr lvl="1"/>
            <a:r>
              <a:rPr lang="en-US" sz="1200" dirty="0"/>
              <a:t>·   Establish parameters of running A2D2 for “Machine Study”</a:t>
            </a:r>
          </a:p>
          <a:p>
            <a:pPr lvl="1"/>
            <a:r>
              <a:rPr lang="en-US" sz="1200" dirty="0"/>
              <a:t>·   Michael, Sue and Jon</a:t>
            </a:r>
          </a:p>
          <a:p>
            <a:pPr lvl="1"/>
            <a:r>
              <a:rPr lang="en-US" sz="1200" dirty="0"/>
              <a:t>·   Complete January 3</a:t>
            </a:r>
            <a:r>
              <a:rPr lang="en-US" sz="1200" baseline="30000" dirty="0"/>
              <a:t>rd</a:t>
            </a:r>
            <a:r>
              <a:rPr lang="en-US" sz="1200" dirty="0"/>
              <a:t> </a:t>
            </a:r>
            <a:r>
              <a:rPr lang="en-US" sz="1200" dirty="0" smtClean="0"/>
              <a:t>2018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Still need to interact with Sue on how to proceed, I think we have the material in mind (water, aluminum, concrete) but do we need more?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/>
              <a:t>5)    A2D2 Radiation Awareness Document </a:t>
            </a:r>
          </a:p>
          <a:p>
            <a:pPr lvl="1"/>
            <a:r>
              <a:rPr lang="en-US" sz="1200" dirty="0"/>
              <a:t>·   For our visiting potential partners</a:t>
            </a:r>
          </a:p>
          <a:p>
            <a:pPr lvl="1"/>
            <a:r>
              <a:rPr lang="en-US" sz="1200" dirty="0"/>
              <a:t>·   Sue and Michael to assist</a:t>
            </a:r>
          </a:p>
          <a:p>
            <a:pPr lvl="1"/>
            <a:r>
              <a:rPr lang="en-US" sz="1200" dirty="0"/>
              <a:t>·   Complete January 3</a:t>
            </a:r>
            <a:r>
              <a:rPr lang="en-US" sz="1200" baseline="30000" dirty="0"/>
              <a:t>rd</a:t>
            </a:r>
            <a:r>
              <a:rPr lang="en-US" sz="1200" dirty="0"/>
              <a:t> </a:t>
            </a:r>
            <a:r>
              <a:rPr lang="en-US" sz="1200" dirty="0" smtClean="0"/>
              <a:t>2018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Still awaiting this document from Sue</a:t>
            </a:r>
            <a:endParaRPr lang="en-US" sz="1200" dirty="0">
              <a:solidFill>
                <a:srgbClr val="FF0000"/>
              </a:solidFill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491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Issues with HAB’s CHW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892911"/>
            <a:ext cx="891540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weeks ago we switched over to the ICW heat exchanger and </a:t>
            </a:r>
            <a:r>
              <a:rPr lang="en-US" dirty="0" err="1" smtClean="0"/>
              <a:t>breakered</a:t>
            </a:r>
            <a:r>
              <a:rPr lang="en-US" dirty="0" smtClean="0"/>
              <a:t> off the Chiller</a:t>
            </a:r>
          </a:p>
          <a:p>
            <a:r>
              <a:rPr lang="en-US" dirty="0" smtClean="0"/>
              <a:t>We developed an issue with low back pressure on the system (Return)</a:t>
            </a:r>
          </a:p>
          <a:p>
            <a:r>
              <a:rPr lang="en-US" dirty="0" smtClean="0"/>
              <a:t>The Return pressure should be 50 psi, last week it was 0-8 psi</a:t>
            </a:r>
          </a:p>
          <a:p>
            <a:r>
              <a:rPr lang="en-US" dirty="0" smtClean="0"/>
              <a:t>Called in Fermilab experts, Emil and Lee, no luck for fix</a:t>
            </a:r>
          </a:p>
          <a:p>
            <a:r>
              <a:rPr lang="en-US" dirty="0" smtClean="0"/>
              <a:t>Jim from Roberts Environmental graciously came out</a:t>
            </a:r>
          </a:p>
          <a:p>
            <a:r>
              <a:rPr lang="en-US" dirty="0" smtClean="0"/>
              <a:t>Determined it is the makeup pump with bad pump</a:t>
            </a:r>
          </a:p>
          <a:p>
            <a:r>
              <a:rPr lang="en-US" dirty="0" smtClean="0"/>
              <a:t>Currently we have:</a:t>
            </a:r>
          </a:p>
          <a:p>
            <a:r>
              <a:rPr lang="en-US" dirty="0"/>
              <a:t>	</a:t>
            </a:r>
            <a:r>
              <a:rPr lang="en-US" dirty="0" err="1" smtClean="0"/>
              <a:t>Breakered</a:t>
            </a:r>
            <a:r>
              <a:rPr lang="en-US" dirty="0" smtClean="0"/>
              <a:t> back on the chiller, to turn on internal heaters</a:t>
            </a:r>
          </a:p>
          <a:p>
            <a:r>
              <a:rPr lang="en-US" dirty="0"/>
              <a:t>	</a:t>
            </a:r>
            <a:r>
              <a:rPr lang="en-US" dirty="0" smtClean="0"/>
              <a:t>Asked Roberts for a quote to repair makeup pump</a:t>
            </a:r>
          </a:p>
          <a:p>
            <a:r>
              <a:rPr lang="en-US" dirty="0"/>
              <a:t>	</a:t>
            </a:r>
            <a:r>
              <a:rPr lang="en-US" dirty="0" smtClean="0"/>
              <a:t>Asked Roberts for a Service and PM Quote for a bank of hours</a:t>
            </a:r>
          </a:p>
          <a:p>
            <a:r>
              <a:rPr lang="en-US" dirty="0"/>
              <a:t>	</a:t>
            </a:r>
            <a:r>
              <a:rPr lang="en-US" dirty="0" smtClean="0"/>
              <a:t>	This should cover the CHW system and the old chiller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476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A2D2 </a:t>
            </a:r>
            <a:r>
              <a:rPr lang="en-US" altLang="en-US" dirty="0" err="1" smtClean="0">
                <a:latin typeface="Helvetica" panose="020B0604020202020204" pitchFamily="34" charset="0"/>
                <a:ea typeface="Geneva" pitchFamily="121" charset="-128"/>
              </a:rPr>
              <a:t>Wishlist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877868"/>
            <a:ext cx="457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 smtClean="0"/>
              <a:t>Wanted Items:</a:t>
            </a:r>
          </a:p>
          <a:p>
            <a:endParaRPr lang="en-US" sz="1000" dirty="0" smtClean="0"/>
          </a:p>
          <a:p>
            <a:r>
              <a:rPr lang="en-US" sz="1000" dirty="0" smtClean="0"/>
              <a:t>Chiller $100,000</a:t>
            </a:r>
          </a:p>
          <a:p>
            <a:pPr lvl="0"/>
            <a:r>
              <a:rPr lang="en-US" sz="1000" dirty="0" smtClean="0"/>
              <a:t>Dosimetry </a:t>
            </a:r>
            <a:r>
              <a:rPr lang="en-US" sz="1000" dirty="0"/>
              <a:t>system</a:t>
            </a:r>
          </a:p>
          <a:p>
            <a:pPr lvl="1"/>
            <a:r>
              <a:rPr lang="en-US" sz="1000" dirty="0"/>
              <a:t>Alanine system (+/- 3-3.5 %)</a:t>
            </a:r>
          </a:p>
          <a:p>
            <a:pPr lvl="2"/>
            <a:r>
              <a:rPr lang="en-US" sz="1000" dirty="0"/>
              <a:t>$57,600 (-10%) from Rotunda</a:t>
            </a:r>
          </a:p>
          <a:p>
            <a:pPr lvl="2"/>
            <a:r>
              <a:rPr lang="en-US" sz="1000" dirty="0"/>
              <a:t>62k – 67k € including installation from </a:t>
            </a:r>
            <a:r>
              <a:rPr lang="en-US" sz="1000" dirty="0" err="1"/>
              <a:t>Aeriel</a:t>
            </a:r>
            <a:endParaRPr lang="en-US" sz="1000" dirty="0"/>
          </a:p>
          <a:p>
            <a:pPr lvl="1"/>
            <a:r>
              <a:rPr lang="en-US" sz="1000" dirty="0" err="1"/>
              <a:t>DosASAP</a:t>
            </a:r>
            <a:r>
              <a:rPr lang="en-US" sz="1000" dirty="0"/>
              <a:t> – relative measurements (+/- 7-10%)</a:t>
            </a:r>
          </a:p>
          <a:p>
            <a:pPr lvl="2"/>
            <a:r>
              <a:rPr lang="en-US" sz="1000" dirty="0"/>
              <a:t>16k € + 4k remote training from </a:t>
            </a:r>
            <a:r>
              <a:rPr lang="en-US" sz="1000" dirty="0" err="1"/>
              <a:t>Aeriel</a:t>
            </a:r>
            <a:endParaRPr lang="en-US" sz="1000" dirty="0"/>
          </a:p>
          <a:p>
            <a:r>
              <a:rPr lang="en-US" sz="1000" dirty="0" smtClean="0"/>
              <a:t>Exhaust Handling</a:t>
            </a:r>
          </a:p>
          <a:p>
            <a:r>
              <a:rPr lang="en-US" sz="1000" dirty="0"/>
              <a:t>PLC control </a:t>
            </a:r>
            <a:r>
              <a:rPr lang="en-US" sz="1000" dirty="0" smtClean="0"/>
              <a:t>system</a:t>
            </a:r>
          </a:p>
          <a:p>
            <a:pPr lvl="0"/>
            <a:r>
              <a:rPr lang="en-US" sz="1000" dirty="0"/>
              <a:t>Current monitoring (on hold to see if existing equipment will serve)</a:t>
            </a:r>
          </a:p>
          <a:p>
            <a:pPr lvl="1"/>
            <a:r>
              <a:rPr lang="en-US" sz="1000" dirty="0" err="1"/>
              <a:t>Keithley</a:t>
            </a:r>
            <a:r>
              <a:rPr lang="en-US" sz="1000" dirty="0"/>
              <a:t> 2100 Digital </a:t>
            </a:r>
            <a:r>
              <a:rPr lang="en-US" sz="1000" dirty="0" err="1"/>
              <a:t>Multimeter</a:t>
            </a:r>
            <a:r>
              <a:rPr lang="en-US" sz="1000" dirty="0"/>
              <a:t> or similar</a:t>
            </a:r>
          </a:p>
          <a:p>
            <a:pPr lvl="2"/>
            <a:r>
              <a:rPr lang="en-US" sz="1000" dirty="0"/>
              <a:t>0-10 mA (10 </a:t>
            </a:r>
            <a:r>
              <a:rPr lang="en-US" sz="1000" dirty="0" err="1"/>
              <a:t>nA</a:t>
            </a:r>
            <a:r>
              <a:rPr lang="en-US" sz="1000" dirty="0"/>
              <a:t>)</a:t>
            </a:r>
          </a:p>
          <a:p>
            <a:pPr lvl="2"/>
            <a:r>
              <a:rPr lang="en-US" sz="1000" dirty="0"/>
              <a:t>0-100 mA (100 </a:t>
            </a:r>
            <a:r>
              <a:rPr lang="en-US" sz="1000" dirty="0" err="1"/>
              <a:t>nA</a:t>
            </a:r>
            <a:r>
              <a:rPr lang="en-US" sz="1000" dirty="0"/>
              <a:t>)</a:t>
            </a:r>
          </a:p>
          <a:p>
            <a:pPr lvl="2"/>
            <a:r>
              <a:rPr lang="en-US" sz="1000" dirty="0"/>
              <a:t>0-1 A (1 </a:t>
            </a:r>
            <a:r>
              <a:rPr lang="en-US" sz="1000" dirty="0" err="1"/>
              <a:t>μA</a:t>
            </a:r>
            <a:r>
              <a:rPr lang="en-US" sz="1000" dirty="0"/>
              <a:t>)</a:t>
            </a:r>
          </a:p>
          <a:p>
            <a:pPr lvl="2"/>
            <a:r>
              <a:rPr lang="en-US" sz="1000" dirty="0"/>
              <a:t>0-3 A (10 </a:t>
            </a:r>
            <a:r>
              <a:rPr lang="en-US" sz="1000" dirty="0" err="1"/>
              <a:t>μA</a:t>
            </a:r>
            <a:r>
              <a:rPr lang="en-US" sz="1000" dirty="0"/>
              <a:t>)</a:t>
            </a:r>
          </a:p>
          <a:p>
            <a:pPr lvl="2"/>
            <a:r>
              <a:rPr lang="en-US" sz="1000" dirty="0"/>
              <a:t>$1000</a:t>
            </a:r>
          </a:p>
          <a:p>
            <a:pPr lvl="0"/>
            <a:r>
              <a:rPr lang="en-US" sz="1000" dirty="0" smtClean="0"/>
              <a:t>3</a:t>
            </a:r>
            <a:r>
              <a:rPr lang="en-US" sz="1000" baseline="30000" dirty="0" smtClean="0"/>
              <a:t>rd</a:t>
            </a:r>
            <a:r>
              <a:rPr lang="en-US" sz="1000" dirty="0" smtClean="0"/>
              <a:t> </a:t>
            </a:r>
            <a:r>
              <a:rPr lang="en-US" sz="1000" dirty="0"/>
              <a:t>floor material prep and handling </a:t>
            </a:r>
            <a:r>
              <a:rPr lang="en-US" sz="1000" dirty="0" smtClean="0"/>
              <a:t>area $125,000</a:t>
            </a:r>
          </a:p>
          <a:p>
            <a:r>
              <a:rPr lang="en-US" sz="1000" dirty="0"/>
              <a:t>X-ray </a:t>
            </a:r>
            <a:r>
              <a:rPr lang="en-US" sz="1000" dirty="0" smtClean="0"/>
              <a:t>mode </a:t>
            </a:r>
            <a:endParaRPr lang="en-US" sz="1000" dirty="0"/>
          </a:p>
          <a:p>
            <a:pPr lvl="0"/>
            <a:r>
              <a:rPr lang="en-US" sz="1000" dirty="0" smtClean="0"/>
              <a:t>Expand </a:t>
            </a:r>
            <a:r>
              <a:rPr lang="en-US" sz="1000" dirty="0"/>
              <a:t>electronics</a:t>
            </a:r>
          </a:p>
          <a:p>
            <a:pPr lvl="1"/>
            <a:r>
              <a:rPr lang="en-US" sz="1000" dirty="0"/>
              <a:t>Replace LDRD modules</a:t>
            </a:r>
          </a:p>
          <a:p>
            <a:pPr lvl="1"/>
            <a:r>
              <a:rPr lang="en-US" sz="1000" dirty="0"/>
              <a:t>Patch panels – cable pulls</a:t>
            </a:r>
          </a:p>
          <a:p>
            <a:pPr lvl="1"/>
            <a:r>
              <a:rPr lang="en-US" sz="1000" dirty="0"/>
              <a:t>RC circuit in a box?</a:t>
            </a:r>
          </a:p>
          <a:p>
            <a:pPr lvl="0"/>
            <a:r>
              <a:rPr lang="en-US" sz="1000" dirty="0"/>
              <a:t>Chicane for precision energy measurement</a:t>
            </a:r>
          </a:p>
          <a:p>
            <a:pPr lvl="0"/>
            <a:r>
              <a:rPr lang="en-US" sz="1000" dirty="0"/>
              <a:t>Fixtures for depth-dose measurements</a:t>
            </a:r>
          </a:p>
          <a:p>
            <a:pPr lvl="1"/>
            <a:r>
              <a:rPr lang="en-US" sz="1000" dirty="0"/>
              <a:t>In conjunction with alanine dosimetry</a:t>
            </a:r>
          </a:p>
          <a:p>
            <a:pPr lvl="0"/>
            <a:r>
              <a:rPr lang="en-US" sz="1000" dirty="0" smtClean="0"/>
              <a:t>Alignment</a:t>
            </a:r>
            <a:endParaRPr lang="en-US" sz="1000" dirty="0"/>
          </a:p>
          <a:p>
            <a:pPr lvl="1"/>
            <a:r>
              <a:rPr lang="en-US" sz="1000" dirty="0"/>
              <a:t>Fiducials on the walls</a:t>
            </a:r>
          </a:p>
          <a:p>
            <a:pPr lvl="1"/>
            <a:r>
              <a:rPr lang="en-US" sz="1000" dirty="0"/>
              <a:t>Laser </a:t>
            </a:r>
            <a:r>
              <a:rPr lang="en-US" sz="1000" dirty="0" smtClean="0"/>
              <a:t>lines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837155"/>
            <a:ext cx="457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/>
              <a:t>Beam line extension (to reduce ozone production and minimize beam size)</a:t>
            </a:r>
          </a:p>
          <a:p>
            <a:pPr lvl="1"/>
            <a:r>
              <a:rPr lang="en-US" sz="1000" dirty="0"/>
              <a:t>Acquire scrap BMAG from </a:t>
            </a:r>
            <a:r>
              <a:rPr lang="en-US" sz="1000" dirty="0" err="1"/>
              <a:t>Acceletronics</a:t>
            </a:r>
            <a:endParaRPr lang="en-US" sz="1000" dirty="0"/>
          </a:p>
          <a:p>
            <a:pPr lvl="1"/>
            <a:r>
              <a:rPr lang="en-US" sz="1000" dirty="0"/>
              <a:t>Weld on 2” beam tube 16“ long</a:t>
            </a:r>
          </a:p>
          <a:p>
            <a:pPr lvl="1"/>
            <a:r>
              <a:rPr lang="en-US" sz="1000" dirty="0"/>
              <a:t>Flanges</a:t>
            </a:r>
          </a:p>
          <a:p>
            <a:pPr lvl="1"/>
            <a:r>
              <a:rPr lang="en-US" sz="1000" dirty="0"/>
              <a:t>Gate valve</a:t>
            </a:r>
          </a:p>
          <a:p>
            <a:pPr lvl="1"/>
            <a:r>
              <a:rPr lang="en-US" sz="1000" dirty="0"/>
              <a:t>Solenoid windings</a:t>
            </a:r>
          </a:p>
          <a:p>
            <a:pPr lvl="1"/>
            <a:r>
              <a:rPr lang="en-US" sz="1000" dirty="0"/>
              <a:t>Vacuum window</a:t>
            </a:r>
          </a:p>
          <a:p>
            <a:pPr lvl="0"/>
            <a:r>
              <a:rPr lang="en-US" sz="1000" dirty="0"/>
              <a:t>Application accessories</a:t>
            </a:r>
          </a:p>
          <a:p>
            <a:pPr lvl="1"/>
            <a:r>
              <a:rPr lang="en-US" sz="1000" dirty="0"/>
              <a:t>Scan horn</a:t>
            </a:r>
          </a:p>
          <a:p>
            <a:pPr lvl="1"/>
            <a:r>
              <a:rPr lang="en-US" sz="1000" dirty="0"/>
              <a:t>3” long beam tube</a:t>
            </a:r>
          </a:p>
          <a:p>
            <a:pPr lvl="1"/>
            <a:r>
              <a:rPr lang="en-US" sz="1000" dirty="0"/>
              <a:t>X-Y raster magnet</a:t>
            </a:r>
          </a:p>
          <a:p>
            <a:pPr lvl="1"/>
            <a:r>
              <a:rPr lang="en-US" sz="1000" dirty="0"/>
              <a:t>Vacuum window</a:t>
            </a:r>
          </a:p>
          <a:p>
            <a:endParaRPr lang="en-US" sz="1000" dirty="0" smtClean="0">
              <a:solidFill>
                <a:srgbClr val="FF0000"/>
              </a:solidFill>
            </a:endParaRPr>
          </a:p>
          <a:p>
            <a:r>
              <a:rPr lang="en-US" sz="1000" dirty="0" smtClean="0">
                <a:solidFill>
                  <a:srgbClr val="FF0000"/>
                </a:solidFill>
              </a:rPr>
              <a:t>Received </a:t>
            </a:r>
            <a:r>
              <a:rPr lang="en-US" sz="1000" dirty="0">
                <a:solidFill>
                  <a:srgbClr val="FF0000"/>
                </a:solidFill>
              </a:rPr>
              <a:t>items</a:t>
            </a:r>
          </a:p>
          <a:p>
            <a:pPr lvl="0"/>
            <a:endParaRPr lang="en-US" sz="1000" dirty="0" smtClean="0">
              <a:solidFill>
                <a:srgbClr val="FF0000"/>
              </a:solidFill>
            </a:endParaRPr>
          </a:p>
          <a:p>
            <a:pPr lvl="0"/>
            <a:r>
              <a:rPr lang="en-US" sz="1000" dirty="0" smtClean="0">
                <a:solidFill>
                  <a:srgbClr val="FF0000"/>
                </a:solidFill>
              </a:rPr>
              <a:t>Positioning </a:t>
            </a:r>
            <a:r>
              <a:rPr lang="en-US" sz="1000" dirty="0">
                <a:solidFill>
                  <a:srgbClr val="FF0000"/>
                </a:solidFill>
              </a:rPr>
              <a:t>system (for client samples and beam characterization probes)</a:t>
            </a:r>
          </a:p>
          <a:p>
            <a:pPr lvl="1"/>
            <a:r>
              <a:rPr lang="en-US" sz="1000" dirty="0">
                <a:solidFill>
                  <a:srgbClr val="FF0000"/>
                </a:solidFill>
              </a:rPr>
              <a:t>Newmark </a:t>
            </a:r>
            <a:r>
              <a:rPr lang="en-US" sz="1000" dirty="0" err="1">
                <a:solidFill>
                  <a:srgbClr val="FF0000"/>
                </a:solidFill>
              </a:rPr>
              <a:t>eBelt</a:t>
            </a:r>
            <a:r>
              <a:rPr lang="en-US" sz="1000" dirty="0">
                <a:solidFill>
                  <a:srgbClr val="FF0000"/>
                </a:solidFill>
              </a:rPr>
              <a:t> Gantry XY configuration $3000</a:t>
            </a:r>
          </a:p>
          <a:p>
            <a:pPr lvl="1"/>
            <a:r>
              <a:rPr lang="en-US" sz="1000" dirty="0">
                <a:solidFill>
                  <a:srgbClr val="FF0000"/>
                </a:solidFill>
              </a:rPr>
              <a:t>Controller $3000</a:t>
            </a:r>
          </a:p>
          <a:p>
            <a:pPr lvl="1"/>
            <a:r>
              <a:rPr lang="en-US" sz="1000" dirty="0">
                <a:solidFill>
                  <a:srgbClr val="FF0000"/>
                </a:solidFill>
              </a:rPr>
              <a:t>80/20 parts for frame $1000</a:t>
            </a:r>
          </a:p>
          <a:p>
            <a:pPr lvl="0"/>
            <a:r>
              <a:rPr lang="en-US" sz="1000" dirty="0">
                <a:solidFill>
                  <a:srgbClr val="FF0000"/>
                </a:solidFill>
              </a:rPr>
              <a:t>Scale (6 kg) $500</a:t>
            </a:r>
          </a:p>
          <a:p>
            <a:pPr lvl="0"/>
            <a:r>
              <a:rPr lang="en-US" sz="1000" dirty="0">
                <a:solidFill>
                  <a:srgbClr val="FF0000"/>
                </a:solidFill>
              </a:rPr>
              <a:t>Thermocouple </a:t>
            </a:r>
            <a:r>
              <a:rPr lang="en-US" sz="1000" dirty="0" smtClean="0">
                <a:solidFill>
                  <a:srgbClr val="FF0000"/>
                </a:solidFill>
              </a:rPr>
              <a:t>system $500</a:t>
            </a:r>
            <a:endParaRPr lang="en-US" sz="1000" dirty="0">
              <a:solidFill>
                <a:srgbClr val="FF0000"/>
              </a:solidFill>
            </a:endParaRPr>
          </a:p>
          <a:p>
            <a:pPr lvl="0"/>
            <a:r>
              <a:rPr lang="en-US" sz="1000" dirty="0">
                <a:solidFill>
                  <a:srgbClr val="FF0000"/>
                </a:solidFill>
              </a:rPr>
              <a:t>IR thermometer $100</a:t>
            </a:r>
          </a:p>
          <a:p>
            <a:endParaRPr lang="en-US" sz="800" dirty="0" smtClean="0"/>
          </a:p>
          <a:p>
            <a:r>
              <a:rPr lang="en-US" sz="800" dirty="0"/>
              <a:t>	</a:t>
            </a:r>
            <a:endParaRPr lang="en-US" sz="800" dirty="0" smtClean="0"/>
          </a:p>
          <a:p>
            <a:r>
              <a:rPr lang="en-US" sz="800" dirty="0"/>
              <a:t>	</a:t>
            </a:r>
            <a:endParaRPr lang="en-US" sz="800" dirty="0" smtClean="0"/>
          </a:p>
          <a:p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201160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Upcoming Samples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892911"/>
            <a:ext cx="8915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Recently completed samples</a:t>
            </a:r>
            <a:r>
              <a:rPr lang="en-US" dirty="0"/>
              <a:t>:</a:t>
            </a:r>
          </a:p>
          <a:p>
            <a:r>
              <a:rPr lang="en-US" dirty="0"/>
              <a:t>	</a:t>
            </a:r>
            <a:r>
              <a:rPr lang="en-US" dirty="0" smtClean="0"/>
              <a:t>Neil Elvin samples (DOT)</a:t>
            </a:r>
          </a:p>
          <a:p>
            <a:r>
              <a:rPr lang="en-US" dirty="0"/>
              <a:t>	</a:t>
            </a:r>
            <a:r>
              <a:rPr lang="en-US" dirty="0" smtClean="0"/>
              <a:t>Sent off, response to Neil’s Email?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Next round of samples: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ERDC’s </a:t>
            </a:r>
            <a:r>
              <a:rPr lang="en-US" dirty="0"/>
              <a:t>Aluminum dog bones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ERDC silicon triangle samples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mtClean="0"/>
              <a:t>ERDC’s </a:t>
            </a:r>
            <a:r>
              <a:rPr lang="en-US" dirty="0" smtClean="0"/>
              <a:t>“dog bone” shapes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4125030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92</TotalTime>
  <Words>337</Words>
  <Application>Microsoft Office PowerPoint</Application>
  <PresentationFormat>On-screen Show (4:3)</PresentationFormat>
  <Paragraphs>116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A2D2 Operational Meeting</vt:lpstr>
      <vt:lpstr>ESH&amp;Q Meeting </vt:lpstr>
      <vt:lpstr>Issues with HAB’s CHW</vt:lpstr>
      <vt:lpstr>A2D2 Wishlist</vt:lpstr>
      <vt:lpstr>Upcoming Samples</vt:lpstr>
    </vt:vector>
  </TitlesOfParts>
  <Company>Sandbox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A2D2 water Depth</dc:title>
  <dc:creator>Mike Geelhoed x4829 14409N</dc:creator>
  <cp:lastModifiedBy>Mike Geelhoed x4829 14409N</cp:lastModifiedBy>
  <cp:revision>19</cp:revision>
  <cp:lastPrinted>2014-01-20T19:40:21Z</cp:lastPrinted>
  <dcterms:created xsi:type="dcterms:W3CDTF">2017-09-14T13:29:21Z</dcterms:created>
  <dcterms:modified xsi:type="dcterms:W3CDTF">2018-01-08T19:57:54Z</dcterms:modified>
</cp:coreProperties>
</file>