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69" r:id="rId4"/>
    <p:sldId id="258" r:id="rId5"/>
    <p:sldId id="257" r:id="rId6"/>
    <p:sldId id="259" r:id="rId7"/>
    <p:sldId id="260" r:id="rId8"/>
    <p:sldId id="263" r:id="rId9"/>
    <p:sldId id="264" r:id="rId10"/>
    <p:sldId id="272" r:id="rId11"/>
    <p:sldId id="273" r:id="rId12"/>
    <p:sldId id="274" r:id="rId13"/>
    <p:sldId id="265" r:id="rId14"/>
    <p:sldId id="266" r:id="rId15"/>
    <p:sldId id="267" r:id="rId16"/>
    <p:sldId id="268" r:id="rId17"/>
    <p:sldId id="278" r:id="rId18"/>
    <p:sldId id="277"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351"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ubo.BNL\Documents\LBNE\TPC\SpaceCharge\DUNE_stud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u="none" strike="noStrike" baseline="0">
                <a:effectLst/>
              </a:rPr>
              <a:t>Ar39 Positive Ion Space Charge </a:t>
            </a:r>
            <a:r>
              <a:rPr lang="en-US" sz="1800"/>
              <a:t>Distortion</a:t>
            </a:r>
            <a:r>
              <a:rPr lang="en-US" sz="1800" baseline="0"/>
              <a:t> vs. Drift Length</a:t>
            </a:r>
            <a:r>
              <a:rPr lang="en-US" sz="1800"/>
              <a:t>  </a:t>
            </a:r>
          </a:p>
        </c:rich>
      </c:tx>
      <c:layout>
        <c:manualLayout>
          <c:xMode val="edge"/>
          <c:yMode val="edge"/>
          <c:x val="0.17157279326570665"/>
          <c:y val="4.020349729011146E-2"/>
        </c:manualLayout>
      </c:layout>
      <c:overlay val="1"/>
    </c:title>
    <c:autoTitleDeleted val="0"/>
    <c:plotArea>
      <c:layout>
        <c:manualLayout>
          <c:layoutTarget val="inner"/>
          <c:xMode val="edge"/>
          <c:yMode val="edge"/>
          <c:x val="0.13293744875297181"/>
          <c:y val="0.15967764859717443"/>
          <c:w val="0.72221129020993069"/>
          <c:h val="0.73132702275031503"/>
        </c:manualLayout>
      </c:layout>
      <c:scatterChart>
        <c:scatterStyle val="lineMarker"/>
        <c:varyColors val="0"/>
        <c:ser>
          <c:idx val="0"/>
          <c:order val="0"/>
          <c:tx>
            <c:strRef>
              <c:f>DUNE!$K$4</c:f>
              <c:strCache>
                <c:ptCount val="1"/>
                <c:pt idx="0">
                  <c:v>DXT</c:v>
                </c:pt>
              </c:strCache>
            </c:strRef>
          </c:tx>
          <c:marker>
            <c:symbol val="none"/>
          </c:marker>
          <c:dPt>
            <c:idx val="2"/>
            <c:marker>
              <c:symbol val="auto"/>
              <c:spPr>
                <a:noFill/>
              </c:spPr>
            </c:marker>
            <c:bubble3D val="0"/>
            <c:spPr>
              <a:ln>
                <a:noFill/>
                <a:prstDash val="sysDot"/>
              </a:ln>
            </c:spPr>
          </c:dPt>
          <c:dPt>
            <c:idx val="3"/>
            <c:marker>
              <c:symbol val="auto"/>
              <c:spPr>
                <a:noFill/>
              </c:spPr>
            </c:marker>
            <c:bubble3D val="0"/>
            <c:spPr>
              <a:ln>
                <a:noFill/>
              </a:ln>
            </c:spPr>
          </c:dPt>
          <c:dPt>
            <c:idx val="4"/>
            <c:marker>
              <c:symbol val="auto"/>
              <c:spPr>
                <a:solidFill>
                  <a:schemeClr val="accent1"/>
                </a:solidFill>
              </c:spPr>
            </c:marker>
            <c:bubble3D val="0"/>
            <c:spPr>
              <a:ln>
                <a:noFill/>
              </a:ln>
            </c:spPr>
          </c:dPt>
          <c:xVal>
            <c:numRef>
              <c:f>DUNE!$J$5:$J$9</c:f>
              <c:numCache>
                <c:formatCode>General</c:formatCode>
                <c:ptCount val="5"/>
                <c:pt idx="0">
                  <c:v>2</c:v>
                </c:pt>
                <c:pt idx="1">
                  <c:v>10</c:v>
                </c:pt>
                <c:pt idx="2">
                  <c:v>12</c:v>
                </c:pt>
                <c:pt idx="3">
                  <c:v>3.7</c:v>
                </c:pt>
                <c:pt idx="4">
                  <c:v>12</c:v>
                </c:pt>
              </c:numCache>
            </c:numRef>
          </c:xVal>
          <c:yVal>
            <c:numRef>
              <c:f>DUNE!$K$5:$K$9</c:f>
              <c:numCache>
                <c:formatCode>General</c:formatCode>
                <c:ptCount val="5"/>
                <c:pt idx="0">
                  <c:v>0.26</c:v>
                </c:pt>
                <c:pt idx="1">
                  <c:v>33.166841055811105</c:v>
                </c:pt>
                <c:pt idx="2">
                  <c:v>58.8</c:v>
                </c:pt>
                <c:pt idx="3">
                  <c:v>1.82</c:v>
                </c:pt>
                <c:pt idx="4">
                  <c:v>1200</c:v>
                </c:pt>
              </c:numCache>
            </c:numRef>
          </c:yVal>
          <c:smooth val="0"/>
        </c:ser>
        <c:dLbls>
          <c:showLegendKey val="0"/>
          <c:showVal val="0"/>
          <c:showCatName val="0"/>
          <c:showSerName val="0"/>
          <c:showPercent val="0"/>
          <c:showBubbleSize val="0"/>
        </c:dLbls>
        <c:axId val="217268992"/>
        <c:axId val="221540352"/>
      </c:scatterChart>
      <c:scatterChart>
        <c:scatterStyle val="lineMarker"/>
        <c:varyColors val="0"/>
        <c:ser>
          <c:idx val="1"/>
          <c:order val="1"/>
          <c:tx>
            <c:strRef>
              <c:f>DUNE!$L$4</c:f>
              <c:strCache>
                <c:ptCount val="1"/>
                <c:pt idx="0">
                  <c:v>DTL</c:v>
                </c:pt>
              </c:strCache>
            </c:strRef>
          </c:tx>
          <c:marker>
            <c:symbol val="none"/>
          </c:marker>
          <c:dPt>
            <c:idx val="2"/>
            <c:marker>
              <c:symbol val="auto"/>
              <c:spPr>
                <a:noFill/>
              </c:spPr>
            </c:marker>
            <c:bubble3D val="0"/>
            <c:spPr>
              <a:ln>
                <a:noFill/>
                <a:prstDash val="sysDot"/>
              </a:ln>
            </c:spPr>
          </c:dPt>
          <c:dPt>
            <c:idx val="3"/>
            <c:marker>
              <c:symbol val="auto"/>
              <c:spPr>
                <a:noFill/>
              </c:spPr>
            </c:marker>
            <c:bubble3D val="0"/>
            <c:spPr>
              <a:ln>
                <a:noFill/>
              </a:ln>
            </c:spPr>
          </c:dPt>
          <c:dPt>
            <c:idx val="4"/>
            <c:marker>
              <c:symbol val="auto"/>
            </c:marker>
            <c:bubble3D val="0"/>
            <c:spPr>
              <a:ln>
                <a:noFill/>
              </a:ln>
            </c:spPr>
          </c:dPt>
          <c:xVal>
            <c:numRef>
              <c:f>DUNE!$J$5:$J$9</c:f>
              <c:numCache>
                <c:formatCode>General</c:formatCode>
                <c:ptCount val="5"/>
                <c:pt idx="0">
                  <c:v>2</c:v>
                </c:pt>
                <c:pt idx="1">
                  <c:v>10</c:v>
                </c:pt>
                <c:pt idx="2">
                  <c:v>12</c:v>
                </c:pt>
                <c:pt idx="3">
                  <c:v>3.7</c:v>
                </c:pt>
                <c:pt idx="4">
                  <c:v>12</c:v>
                </c:pt>
              </c:numCache>
            </c:numRef>
          </c:xVal>
          <c:yVal>
            <c:numRef>
              <c:f>DUNE!$L$5:$L$9</c:f>
              <c:numCache>
                <c:formatCode>General</c:formatCode>
                <c:ptCount val="5"/>
                <c:pt idx="0">
                  <c:v>2.4E-2</c:v>
                </c:pt>
                <c:pt idx="1">
                  <c:v>2.9613250942688487</c:v>
                </c:pt>
                <c:pt idx="2">
                  <c:v>5.7</c:v>
                </c:pt>
                <c:pt idx="3">
                  <c:v>0.24</c:v>
                </c:pt>
                <c:pt idx="4">
                  <c:v>100</c:v>
                </c:pt>
              </c:numCache>
            </c:numRef>
          </c:yVal>
          <c:smooth val="0"/>
        </c:ser>
        <c:dLbls>
          <c:showLegendKey val="0"/>
          <c:showVal val="0"/>
          <c:showCatName val="0"/>
          <c:showSerName val="0"/>
          <c:showPercent val="0"/>
          <c:showBubbleSize val="0"/>
        </c:dLbls>
        <c:axId val="192059648"/>
        <c:axId val="192057728"/>
      </c:scatterChart>
      <c:valAx>
        <c:axId val="217268992"/>
        <c:scaling>
          <c:logBase val="10"/>
          <c:orientation val="minMax"/>
          <c:max val="20"/>
        </c:scaling>
        <c:delete val="0"/>
        <c:axPos val="b"/>
        <c:title>
          <c:tx>
            <c:rich>
              <a:bodyPr/>
              <a:lstStyle/>
              <a:p>
                <a:pPr>
                  <a:defRPr sz="1100"/>
                </a:pPr>
                <a:r>
                  <a:rPr lang="en-US" sz="1100"/>
                  <a:t>Drift Length [m]</a:t>
                </a:r>
              </a:p>
            </c:rich>
          </c:tx>
          <c:layout/>
          <c:overlay val="0"/>
        </c:title>
        <c:numFmt formatCode="General" sourceLinked="1"/>
        <c:majorTickMark val="in"/>
        <c:minorTickMark val="in"/>
        <c:tickLblPos val="nextTo"/>
        <c:crossAx val="221540352"/>
        <c:crossesAt val="0.1"/>
        <c:crossBetween val="midCat"/>
      </c:valAx>
      <c:valAx>
        <c:axId val="221540352"/>
        <c:scaling>
          <c:logBase val="10"/>
          <c:orientation val="minMax"/>
          <c:max val="10000"/>
        </c:scaling>
        <c:delete val="0"/>
        <c:axPos val="l"/>
        <c:majorGridlines/>
        <c:title>
          <c:tx>
            <c:rich>
              <a:bodyPr rot="-5400000" vert="horz"/>
              <a:lstStyle/>
              <a:p>
                <a:pPr>
                  <a:defRPr sz="1400">
                    <a:solidFill>
                      <a:schemeClr val="accent1"/>
                    </a:solidFill>
                  </a:defRPr>
                </a:pPr>
                <a:r>
                  <a:rPr lang="en-US" sz="1400">
                    <a:solidFill>
                      <a:schemeClr val="accent1"/>
                    </a:solidFill>
                  </a:rPr>
                  <a:t>Maximum Transverse</a:t>
                </a:r>
                <a:r>
                  <a:rPr lang="en-US" sz="1400" baseline="0">
                    <a:solidFill>
                      <a:schemeClr val="accent1"/>
                    </a:solidFill>
                  </a:rPr>
                  <a:t> Deflection  [mm]</a:t>
                </a:r>
                <a:endParaRPr lang="en-US" sz="1400">
                  <a:solidFill>
                    <a:schemeClr val="accent1"/>
                  </a:solidFill>
                </a:endParaRPr>
              </a:p>
            </c:rich>
          </c:tx>
          <c:layout/>
          <c:overlay val="0"/>
        </c:title>
        <c:numFmt formatCode="General" sourceLinked="1"/>
        <c:majorTickMark val="out"/>
        <c:minorTickMark val="in"/>
        <c:tickLblPos val="nextTo"/>
        <c:txPr>
          <a:bodyPr/>
          <a:lstStyle/>
          <a:p>
            <a:pPr>
              <a:defRPr>
                <a:solidFill>
                  <a:schemeClr val="accent1"/>
                </a:solidFill>
              </a:defRPr>
            </a:pPr>
            <a:endParaRPr lang="en-US"/>
          </a:p>
        </c:txPr>
        <c:crossAx val="217268992"/>
        <c:crossesAt val="0.1"/>
        <c:crossBetween val="midCat"/>
      </c:valAx>
      <c:valAx>
        <c:axId val="192057728"/>
        <c:scaling>
          <c:logBase val="10"/>
          <c:orientation val="minMax"/>
          <c:max val="1000"/>
        </c:scaling>
        <c:delete val="0"/>
        <c:axPos val="r"/>
        <c:title>
          <c:tx>
            <c:rich>
              <a:bodyPr rot="-5400000" vert="horz"/>
              <a:lstStyle/>
              <a:p>
                <a:pPr>
                  <a:defRPr sz="1400">
                    <a:solidFill>
                      <a:srgbClr val="C00000"/>
                    </a:solidFill>
                  </a:defRPr>
                </a:pPr>
                <a:r>
                  <a:rPr lang="en-US" sz="1400">
                    <a:solidFill>
                      <a:srgbClr val="C00000"/>
                    </a:solidFill>
                  </a:rPr>
                  <a:t>Maximum</a:t>
                </a:r>
                <a:r>
                  <a:rPr lang="en-US" sz="1400" baseline="0">
                    <a:solidFill>
                      <a:srgbClr val="C00000"/>
                    </a:solidFill>
                  </a:rPr>
                  <a:t> Longitudinal Delay [µs]</a:t>
                </a:r>
                <a:endParaRPr lang="en-US" sz="1400">
                  <a:solidFill>
                    <a:srgbClr val="C00000"/>
                  </a:solidFill>
                </a:endParaRPr>
              </a:p>
            </c:rich>
          </c:tx>
          <c:layout>
            <c:manualLayout>
              <c:xMode val="edge"/>
              <c:yMode val="edge"/>
              <c:x val="0.90532876901742421"/>
              <c:y val="0.28063277244137635"/>
            </c:manualLayout>
          </c:layout>
          <c:overlay val="0"/>
        </c:title>
        <c:numFmt formatCode="General" sourceLinked="1"/>
        <c:majorTickMark val="out"/>
        <c:minorTickMark val="in"/>
        <c:tickLblPos val="nextTo"/>
        <c:txPr>
          <a:bodyPr/>
          <a:lstStyle/>
          <a:p>
            <a:pPr>
              <a:defRPr>
                <a:solidFill>
                  <a:srgbClr val="C00000"/>
                </a:solidFill>
              </a:defRPr>
            </a:pPr>
            <a:endParaRPr lang="en-US"/>
          </a:p>
        </c:txPr>
        <c:crossAx val="192059648"/>
        <c:crosses val="max"/>
        <c:crossBetween val="midCat"/>
      </c:valAx>
      <c:valAx>
        <c:axId val="192059648"/>
        <c:scaling>
          <c:logBase val="10"/>
          <c:orientation val="minMax"/>
        </c:scaling>
        <c:delete val="1"/>
        <c:axPos val="b"/>
        <c:numFmt formatCode="General" sourceLinked="1"/>
        <c:majorTickMark val="out"/>
        <c:minorTickMark val="none"/>
        <c:tickLblPos val="nextTo"/>
        <c:crossAx val="192057728"/>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0.38892</cdr:x>
      <cdr:y>0.61293</cdr:y>
    </cdr:from>
    <cdr:to>
      <cdr:x>0.49914</cdr:x>
      <cdr:y>0.65857</cdr:y>
    </cdr:to>
    <cdr:sp macro="" textlink="">
      <cdr:nvSpPr>
        <cdr:cNvPr id="2" name="TextBox 1"/>
        <cdr:cNvSpPr txBox="1"/>
      </cdr:nvSpPr>
      <cdr:spPr>
        <a:xfrm xmlns:a="http://schemas.openxmlformats.org/drawingml/2006/main">
          <a:off x="2804314" y="3164274"/>
          <a:ext cx="794672" cy="2356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DUNE SP</a:t>
          </a:r>
        </a:p>
      </cdr:txBody>
    </cdr:sp>
  </cdr:relSizeAnchor>
  <cdr:relSizeAnchor xmlns:cdr="http://schemas.openxmlformats.org/drawingml/2006/chartDrawing">
    <cdr:from>
      <cdr:x>0.68972</cdr:x>
      <cdr:y>0.51155</cdr:y>
    </cdr:from>
    <cdr:to>
      <cdr:x>0.86345</cdr:x>
      <cdr:y>0.59567</cdr:y>
    </cdr:to>
    <cdr:sp macro="" textlink="">
      <cdr:nvSpPr>
        <cdr:cNvPr id="3" name="TextBox 2"/>
        <cdr:cNvSpPr txBox="1"/>
      </cdr:nvSpPr>
      <cdr:spPr>
        <a:xfrm xmlns:a="http://schemas.openxmlformats.org/drawingml/2006/main">
          <a:off x="4762930" y="2699368"/>
          <a:ext cx="1199708" cy="443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DUNE DP w/o ion feedback</a:t>
          </a:r>
        </a:p>
      </cdr:txBody>
    </cdr:sp>
  </cdr:relSizeAnchor>
  <cdr:relSizeAnchor xmlns:cdr="http://schemas.openxmlformats.org/drawingml/2006/chartDrawing">
    <cdr:from>
      <cdr:x>0.18296</cdr:x>
      <cdr:y>0.19004</cdr:y>
    </cdr:from>
    <cdr:to>
      <cdr:x>0.55284</cdr:x>
      <cdr:y>0.2786</cdr:y>
    </cdr:to>
    <cdr:sp macro="" textlink="">
      <cdr:nvSpPr>
        <cdr:cNvPr id="4" name="TextBox 3"/>
        <cdr:cNvSpPr txBox="1"/>
      </cdr:nvSpPr>
      <cdr:spPr>
        <a:xfrm xmlns:a="http://schemas.openxmlformats.org/drawingml/2006/main">
          <a:off x="1319214" y="981076"/>
          <a:ext cx="2667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Solid lines: TPC with a square cross section</a:t>
          </a:r>
          <a:endParaRPr lang="en-US" sz="1100" dirty="0"/>
        </a:p>
      </cdr:txBody>
    </cdr:sp>
  </cdr:relSizeAnchor>
  <cdr:relSizeAnchor xmlns:cdr="http://schemas.openxmlformats.org/drawingml/2006/chartDrawing">
    <cdr:from>
      <cdr:x>0.68468</cdr:x>
      <cdr:y>0.31169</cdr:y>
    </cdr:from>
    <cdr:to>
      <cdr:x>0.84685</cdr:x>
      <cdr:y>0.39581</cdr:y>
    </cdr:to>
    <cdr:sp macro="" textlink="">
      <cdr:nvSpPr>
        <cdr:cNvPr id="5" name="TextBox 4"/>
        <cdr:cNvSpPr txBox="1"/>
      </cdr:nvSpPr>
      <cdr:spPr>
        <a:xfrm xmlns:a="http://schemas.openxmlformats.org/drawingml/2006/main">
          <a:off x="5791201" y="1828800"/>
          <a:ext cx="1371600" cy="493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DUNE DP </a:t>
          </a:r>
          <a:r>
            <a:rPr lang="en-US" sz="1100" dirty="0" smtClean="0"/>
            <a:t>w</a:t>
          </a:r>
          <a:r>
            <a:rPr lang="en-US" dirty="0" smtClean="0"/>
            <a:t>ith</a:t>
          </a:r>
          <a:r>
            <a:rPr lang="en-US" sz="1100" dirty="0" smtClean="0"/>
            <a:t> 10% ion </a:t>
          </a:r>
          <a:r>
            <a:rPr lang="en-US" sz="1100" dirty="0"/>
            <a:t>feedback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8927C-5127-40B4-9A10-86ED762223A3}" type="datetimeFigureOut">
              <a:rPr lang="en-US" smtClean="0"/>
              <a:t>3/15/2018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9E40B-AD59-44E0-B93F-FD8E730A87C7}" type="slidenum">
              <a:rPr lang="en-US" smtClean="0"/>
              <a:t>‹#›</a:t>
            </a:fld>
            <a:endParaRPr lang="en-US"/>
          </a:p>
        </p:txBody>
      </p:sp>
    </p:spTree>
    <p:extLst>
      <p:ext uri="{BB962C8B-B14F-4D97-AF65-F5344CB8AC3E}">
        <p14:creationId xmlns:p14="http://schemas.microsoft.com/office/powerpoint/2010/main" val="325339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12E1E-53BC-4F1A-9B06-BB598A351643}" type="datetime1">
              <a:rPr lang="en-US" smtClean="0"/>
              <a:t>3/15/2018</a:t>
            </a:fld>
            <a:endParaRPr lang="en-US"/>
          </a:p>
        </p:txBody>
      </p:sp>
      <p:sp>
        <p:nvSpPr>
          <p:cNvPr id="5" name="Footer Placeholder 4"/>
          <p:cNvSpPr>
            <a:spLocks noGrp="1"/>
          </p:cNvSpPr>
          <p:nvPr>
            <p:ph type="ftr" sz="quarter" idx="11"/>
          </p:nvPr>
        </p:nvSpPr>
        <p:spPr/>
        <p:txBody>
          <a:bodyPr/>
          <a:lstStyle/>
          <a:p>
            <a:r>
              <a:rPr lang="en-US" smtClean="0"/>
              <a:t>DUNE Calibration Workshop, 14-16 March 2018</a:t>
            </a:r>
            <a:endParaRPr lang="en-US"/>
          </a:p>
        </p:txBody>
      </p:sp>
      <p:sp>
        <p:nvSpPr>
          <p:cNvPr id="6" name="Slide Number Placeholder 5"/>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171677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6E427-45DF-4C3E-92EC-EF733C9634FB}" type="datetime1">
              <a:rPr lang="en-US" smtClean="0"/>
              <a:t>3/15/2018</a:t>
            </a:fld>
            <a:endParaRPr lang="en-US"/>
          </a:p>
        </p:txBody>
      </p:sp>
      <p:sp>
        <p:nvSpPr>
          <p:cNvPr id="5" name="Footer Placeholder 4"/>
          <p:cNvSpPr>
            <a:spLocks noGrp="1"/>
          </p:cNvSpPr>
          <p:nvPr>
            <p:ph type="ftr" sz="quarter" idx="11"/>
          </p:nvPr>
        </p:nvSpPr>
        <p:spPr/>
        <p:txBody>
          <a:bodyPr/>
          <a:lstStyle/>
          <a:p>
            <a:r>
              <a:rPr lang="en-US" smtClean="0"/>
              <a:t>DUNE Calibration Workshop, 14-16 March 2018</a:t>
            </a:r>
            <a:endParaRPr lang="en-US"/>
          </a:p>
        </p:txBody>
      </p:sp>
      <p:sp>
        <p:nvSpPr>
          <p:cNvPr id="6" name="Slide Number Placeholder 5"/>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149936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9664E-B54D-4D33-8E1F-7069F096E55E}" type="datetime1">
              <a:rPr lang="en-US" smtClean="0"/>
              <a:t>3/15/2018</a:t>
            </a:fld>
            <a:endParaRPr lang="en-US"/>
          </a:p>
        </p:txBody>
      </p:sp>
      <p:sp>
        <p:nvSpPr>
          <p:cNvPr id="5" name="Footer Placeholder 4"/>
          <p:cNvSpPr>
            <a:spLocks noGrp="1"/>
          </p:cNvSpPr>
          <p:nvPr>
            <p:ph type="ftr" sz="quarter" idx="11"/>
          </p:nvPr>
        </p:nvSpPr>
        <p:spPr/>
        <p:txBody>
          <a:bodyPr/>
          <a:lstStyle/>
          <a:p>
            <a:r>
              <a:rPr lang="en-US" smtClean="0"/>
              <a:t>DUNE Calibration Workshop, 14-16 March 2018</a:t>
            </a:r>
            <a:endParaRPr lang="en-US"/>
          </a:p>
        </p:txBody>
      </p:sp>
      <p:sp>
        <p:nvSpPr>
          <p:cNvPr id="6" name="Slide Number Placeholder 5"/>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150004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C0B-2311-4E7A-B7B3-6F2FC161522A}" type="datetime1">
              <a:rPr lang="en-US" smtClean="0"/>
              <a:t>3/15/2018</a:t>
            </a:fld>
            <a:endParaRPr lang="en-US"/>
          </a:p>
        </p:txBody>
      </p:sp>
      <p:sp>
        <p:nvSpPr>
          <p:cNvPr id="5" name="Footer Placeholder 4"/>
          <p:cNvSpPr>
            <a:spLocks noGrp="1"/>
          </p:cNvSpPr>
          <p:nvPr>
            <p:ph type="ftr" sz="quarter" idx="11"/>
          </p:nvPr>
        </p:nvSpPr>
        <p:spPr/>
        <p:txBody>
          <a:bodyPr/>
          <a:lstStyle/>
          <a:p>
            <a:r>
              <a:rPr lang="en-US" smtClean="0"/>
              <a:t>DUNE Calibration Workshop, 14-16 March 2018</a:t>
            </a:r>
            <a:endParaRPr lang="en-US"/>
          </a:p>
        </p:txBody>
      </p:sp>
      <p:sp>
        <p:nvSpPr>
          <p:cNvPr id="6" name="Slide Number Placeholder 5"/>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387113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ADFC9-9121-4DD0-9137-B86338056348}" type="datetime1">
              <a:rPr lang="en-US" smtClean="0"/>
              <a:t>3/15/2018</a:t>
            </a:fld>
            <a:endParaRPr lang="en-US"/>
          </a:p>
        </p:txBody>
      </p:sp>
      <p:sp>
        <p:nvSpPr>
          <p:cNvPr id="5" name="Footer Placeholder 4"/>
          <p:cNvSpPr>
            <a:spLocks noGrp="1"/>
          </p:cNvSpPr>
          <p:nvPr>
            <p:ph type="ftr" sz="quarter" idx="11"/>
          </p:nvPr>
        </p:nvSpPr>
        <p:spPr/>
        <p:txBody>
          <a:bodyPr/>
          <a:lstStyle/>
          <a:p>
            <a:r>
              <a:rPr lang="en-US" smtClean="0"/>
              <a:t>DUNE Calibration Workshop, 14-16 March 2018</a:t>
            </a:r>
            <a:endParaRPr lang="en-US"/>
          </a:p>
        </p:txBody>
      </p:sp>
      <p:sp>
        <p:nvSpPr>
          <p:cNvPr id="6" name="Slide Number Placeholder 5"/>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259685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3B3D0-9BD4-4145-BEA9-2B80B8D53D4E}" type="datetime1">
              <a:rPr lang="en-US" smtClean="0"/>
              <a:t>3/15/2018</a:t>
            </a:fld>
            <a:endParaRPr lang="en-US"/>
          </a:p>
        </p:txBody>
      </p:sp>
      <p:sp>
        <p:nvSpPr>
          <p:cNvPr id="6" name="Footer Placeholder 5"/>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310389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2DF62-0DB0-4F14-98D8-5F97E12FA31C}" type="datetime1">
              <a:rPr lang="en-US" smtClean="0"/>
              <a:t>3/15/2018</a:t>
            </a:fld>
            <a:endParaRPr lang="en-US"/>
          </a:p>
        </p:txBody>
      </p:sp>
      <p:sp>
        <p:nvSpPr>
          <p:cNvPr id="8" name="Footer Placeholder 7"/>
          <p:cNvSpPr>
            <a:spLocks noGrp="1"/>
          </p:cNvSpPr>
          <p:nvPr>
            <p:ph type="ftr" sz="quarter" idx="11"/>
          </p:nvPr>
        </p:nvSpPr>
        <p:spPr/>
        <p:txBody>
          <a:bodyPr/>
          <a:lstStyle/>
          <a:p>
            <a:r>
              <a:rPr lang="en-US" smtClean="0"/>
              <a:t>DUNE Calibration Workshop, 14-16 March 2018</a:t>
            </a:r>
            <a:endParaRPr lang="en-US"/>
          </a:p>
        </p:txBody>
      </p:sp>
      <p:sp>
        <p:nvSpPr>
          <p:cNvPr id="9" name="Slide Number Placeholder 8"/>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347448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884C5-B6AB-4433-A6F0-ACC1F899E9B3}" type="datetime1">
              <a:rPr lang="en-US" smtClean="0"/>
              <a:t>3/15/2018</a:t>
            </a:fld>
            <a:endParaRPr lang="en-US"/>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36669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8DC4D-48E3-4DFE-AB95-23EC376EB1B3}" type="datetime1">
              <a:rPr lang="en-US" smtClean="0"/>
              <a:t>3/15/2018</a:t>
            </a:fld>
            <a:endParaRPr lang="en-US"/>
          </a:p>
        </p:txBody>
      </p:sp>
      <p:sp>
        <p:nvSpPr>
          <p:cNvPr id="3" name="Footer Placeholder 2"/>
          <p:cNvSpPr>
            <a:spLocks noGrp="1"/>
          </p:cNvSpPr>
          <p:nvPr>
            <p:ph type="ftr" sz="quarter" idx="11"/>
          </p:nvPr>
        </p:nvSpPr>
        <p:spPr/>
        <p:txBody>
          <a:bodyPr/>
          <a:lstStyle/>
          <a:p>
            <a:r>
              <a:rPr lang="en-US" smtClean="0"/>
              <a:t>DUNE Calibration Workshop, 14-16 March 2018</a:t>
            </a:r>
            <a:endParaRPr lang="en-US"/>
          </a:p>
        </p:txBody>
      </p:sp>
      <p:sp>
        <p:nvSpPr>
          <p:cNvPr id="4" name="Slide Number Placeholder 3"/>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34641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C3657-4FA8-45B4-B3CE-506A9373EDCB}" type="datetime1">
              <a:rPr lang="en-US" smtClean="0"/>
              <a:t>3/15/2018</a:t>
            </a:fld>
            <a:endParaRPr lang="en-US"/>
          </a:p>
        </p:txBody>
      </p:sp>
      <p:sp>
        <p:nvSpPr>
          <p:cNvPr id="6" name="Footer Placeholder 5"/>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292943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F6A4A-408A-42B6-B90D-D68868E3012B}" type="datetime1">
              <a:rPr lang="en-US" smtClean="0"/>
              <a:t>3/15/2018</a:t>
            </a:fld>
            <a:endParaRPr lang="en-US"/>
          </a:p>
        </p:txBody>
      </p:sp>
      <p:sp>
        <p:nvSpPr>
          <p:cNvPr id="6" name="Footer Placeholder 5"/>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a:t>
            </a:fld>
            <a:endParaRPr lang="en-US"/>
          </a:p>
        </p:txBody>
      </p:sp>
    </p:spTree>
    <p:extLst>
      <p:ext uri="{BB962C8B-B14F-4D97-AF65-F5344CB8AC3E}">
        <p14:creationId xmlns:p14="http://schemas.microsoft.com/office/powerpoint/2010/main" val="304685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4AFD-349B-4575-8798-966D728B151E}" type="datetime1">
              <a:rPr lang="en-US" smtClean="0"/>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DUNE Calibration Workshop, 14-16 March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26F9A-8BE3-4994-A04F-97FE500E0E7A}" type="slidenum">
              <a:rPr lang="en-US" smtClean="0"/>
              <a:t>‹#›</a:t>
            </a:fld>
            <a:endParaRPr lang="en-US"/>
          </a:p>
        </p:txBody>
      </p:sp>
    </p:spTree>
    <p:extLst>
      <p:ext uri="{BB962C8B-B14F-4D97-AF65-F5344CB8AC3E}">
        <p14:creationId xmlns:p14="http://schemas.microsoft.com/office/powerpoint/2010/main" val="17983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Charge Issues in DUNE DP</a:t>
            </a:r>
            <a:endParaRPr lang="en-US" dirty="0"/>
          </a:p>
        </p:txBody>
      </p:sp>
      <p:sp>
        <p:nvSpPr>
          <p:cNvPr id="3" name="Subtitle 2"/>
          <p:cNvSpPr>
            <a:spLocks noGrp="1"/>
          </p:cNvSpPr>
          <p:nvPr>
            <p:ph type="subTitle" idx="1"/>
          </p:nvPr>
        </p:nvSpPr>
        <p:spPr/>
        <p:txBody>
          <a:bodyPr/>
          <a:lstStyle/>
          <a:p>
            <a:r>
              <a:rPr lang="en-US" dirty="0" smtClean="0"/>
              <a:t>Bo </a:t>
            </a:r>
            <a:r>
              <a:rPr lang="en-US" dirty="0" smtClean="0"/>
              <a:t>Yu</a:t>
            </a:r>
          </a:p>
          <a:p>
            <a:r>
              <a:rPr lang="en-US" dirty="0" smtClean="0"/>
              <a:t>March 15, 2018</a:t>
            </a:r>
            <a:endParaRPr lang="en-US"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1</a:t>
            </a:fld>
            <a:endParaRPr lang="en-US"/>
          </a:p>
        </p:txBody>
      </p:sp>
    </p:spTree>
    <p:extLst>
      <p:ext uri="{BB962C8B-B14F-4D97-AF65-F5344CB8AC3E}">
        <p14:creationId xmlns:p14="http://schemas.microsoft.com/office/powerpoint/2010/main" val="4164448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3" y="1960194"/>
            <a:ext cx="3975650" cy="363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120506" y="3224804"/>
            <a:ext cx="4657130" cy="175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Field Lines Around the DP LEM</a:t>
            </a:r>
            <a:endParaRPr lang="en-US"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60"/>
          <a:stretch/>
        </p:blipFill>
        <p:spPr bwMode="auto">
          <a:xfrm>
            <a:off x="3899450" y="1612641"/>
            <a:ext cx="1682622" cy="468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4110" y="961066"/>
            <a:ext cx="2781071" cy="1077218"/>
          </a:xfrm>
          <a:prstGeom prst="rect">
            <a:avLst/>
          </a:prstGeom>
          <a:noFill/>
        </p:spPr>
        <p:txBody>
          <a:bodyPr wrap="square" rtlCol="0">
            <a:spAutoFit/>
          </a:bodyPr>
          <a:lstStyle/>
          <a:p>
            <a:r>
              <a:rPr lang="en-US" sz="1600" dirty="0" smtClean="0"/>
              <a:t>A 3D model of a small section of the drift, extraction, LEM, CRP region.</a:t>
            </a:r>
          </a:p>
          <a:p>
            <a:endParaRPr lang="en-US" sz="1600" dirty="0"/>
          </a:p>
        </p:txBody>
      </p:sp>
      <p:sp>
        <p:nvSpPr>
          <p:cNvPr id="5" name="TextBox 4"/>
          <p:cNvSpPr txBox="1"/>
          <p:nvPr/>
        </p:nvSpPr>
        <p:spPr>
          <a:xfrm>
            <a:off x="5218591" y="4807234"/>
            <a:ext cx="1563209" cy="739494"/>
          </a:xfrm>
          <a:prstGeom prst="rect">
            <a:avLst/>
          </a:prstGeom>
          <a:noFill/>
        </p:spPr>
        <p:txBody>
          <a:bodyPr wrap="square" rtlCol="0">
            <a:spAutoFit/>
          </a:bodyPr>
          <a:lstStyle/>
          <a:p>
            <a:r>
              <a:rPr lang="en-US" sz="1400" dirty="0" smtClean="0"/>
              <a:t>Extraction grid</a:t>
            </a:r>
            <a:br>
              <a:rPr lang="en-US" sz="1400" dirty="0" smtClean="0"/>
            </a:br>
            <a:r>
              <a:rPr lang="en-US" sz="1400" dirty="0" smtClean="0"/>
              <a:t>(10mm below LEM)</a:t>
            </a:r>
            <a:endParaRPr lang="en-US" sz="1400" dirty="0"/>
          </a:p>
        </p:txBody>
      </p:sp>
      <p:sp>
        <p:nvSpPr>
          <p:cNvPr id="8" name="TextBox 7"/>
          <p:cNvSpPr txBox="1"/>
          <p:nvPr/>
        </p:nvSpPr>
        <p:spPr>
          <a:xfrm>
            <a:off x="5236240" y="3516272"/>
            <a:ext cx="1412788" cy="523220"/>
          </a:xfrm>
          <a:prstGeom prst="rect">
            <a:avLst/>
          </a:prstGeom>
          <a:noFill/>
        </p:spPr>
        <p:txBody>
          <a:bodyPr wrap="square" rtlCol="0">
            <a:spAutoFit/>
          </a:bodyPr>
          <a:lstStyle/>
          <a:p>
            <a:r>
              <a:rPr lang="en-US" sz="1400" dirty="0" smtClean="0"/>
              <a:t>Liquid gas interface</a:t>
            </a:r>
            <a:endParaRPr lang="en-US" sz="1400" dirty="0"/>
          </a:p>
        </p:txBody>
      </p:sp>
      <p:sp>
        <p:nvSpPr>
          <p:cNvPr id="9" name="TextBox 8"/>
          <p:cNvSpPr txBox="1"/>
          <p:nvPr/>
        </p:nvSpPr>
        <p:spPr>
          <a:xfrm>
            <a:off x="5275839" y="2419602"/>
            <a:ext cx="1449390" cy="738664"/>
          </a:xfrm>
          <a:prstGeom prst="rect">
            <a:avLst/>
          </a:prstGeom>
          <a:noFill/>
        </p:spPr>
        <p:txBody>
          <a:bodyPr wrap="square" rtlCol="0">
            <a:spAutoFit/>
          </a:bodyPr>
          <a:lstStyle/>
          <a:p>
            <a:r>
              <a:rPr lang="en-US" sz="1400" dirty="0" smtClean="0"/>
              <a:t>LEM (0.5mm holes @ 0.8mm pitch, 1mm thick)</a:t>
            </a:r>
            <a:endParaRPr lang="en-US" sz="1400" dirty="0"/>
          </a:p>
        </p:txBody>
      </p:sp>
      <p:sp>
        <p:nvSpPr>
          <p:cNvPr id="10" name="TextBox 9"/>
          <p:cNvSpPr txBox="1"/>
          <p:nvPr/>
        </p:nvSpPr>
        <p:spPr>
          <a:xfrm>
            <a:off x="5302275" y="1805463"/>
            <a:ext cx="1104706" cy="307777"/>
          </a:xfrm>
          <a:prstGeom prst="rect">
            <a:avLst/>
          </a:prstGeom>
          <a:noFill/>
        </p:spPr>
        <p:txBody>
          <a:bodyPr wrap="square" rtlCol="0">
            <a:spAutoFit/>
          </a:bodyPr>
          <a:lstStyle/>
          <a:p>
            <a:r>
              <a:rPr lang="en-US" sz="1400" dirty="0" smtClean="0"/>
              <a:t>CRP</a:t>
            </a:r>
            <a:endParaRPr lang="en-US" sz="1400" dirty="0"/>
          </a:p>
        </p:txBody>
      </p:sp>
      <p:sp>
        <p:nvSpPr>
          <p:cNvPr id="6" name="Footer Placeholder 5"/>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10</a:t>
            </a:fld>
            <a:endParaRPr lang="en-US"/>
          </a:p>
        </p:txBody>
      </p:sp>
      <p:sp>
        <p:nvSpPr>
          <p:cNvPr id="11" name="TextBox 10"/>
          <p:cNvSpPr txBox="1"/>
          <p:nvPr/>
        </p:nvSpPr>
        <p:spPr>
          <a:xfrm>
            <a:off x="8258653" y="1902422"/>
            <a:ext cx="768134" cy="307777"/>
          </a:xfrm>
          <a:prstGeom prst="rect">
            <a:avLst/>
          </a:prstGeom>
          <a:noFill/>
        </p:spPr>
        <p:txBody>
          <a:bodyPr wrap="square" rtlCol="0">
            <a:spAutoFit/>
          </a:bodyPr>
          <a:lstStyle/>
          <a:p>
            <a:r>
              <a:rPr lang="en-US" sz="1400" dirty="0" smtClean="0"/>
              <a:t>2kV/cm</a:t>
            </a:r>
            <a:endParaRPr lang="en-US" sz="1400" dirty="0"/>
          </a:p>
        </p:txBody>
      </p:sp>
      <p:sp>
        <p:nvSpPr>
          <p:cNvPr id="17" name="TextBox 16"/>
          <p:cNvSpPr txBox="1"/>
          <p:nvPr/>
        </p:nvSpPr>
        <p:spPr>
          <a:xfrm>
            <a:off x="8275029" y="2356480"/>
            <a:ext cx="868775" cy="307777"/>
          </a:xfrm>
          <a:prstGeom prst="rect">
            <a:avLst/>
          </a:prstGeom>
          <a:noFill/>
        </p:spPr>
        <p:txBody>
          <a:bodyPr wrap="square" rtlCol="0">
            <a:spAutoFit/>
          </a:bodyPr>
          <a:lstStyle/>
          <a:p>
            <a:r>
              <a:rPr lang="en-US" sz="1400" dirty="0" smtClean="0"/>
              <a:t>30kV/cm</a:t>
            </a:r>
            <a:endParaRPr lang="en-US" sz="1400" dirty="0"/>
          </a:p>
        </p:txBody>
      </p:sp>
      <p:sp>
        <p:nvSpPr>
          <p:cNvPr id="18" name="TextBox 17"/>
          <p:cNvSpPr txBox="1"/>
          <p:nvPr/>
        </p:nvSpPr>
        <p:spPr>
          <a:xfrm>
            <a:off x="8258653" y="3096711"/>
            <a:ext cx="768134" cy="307777"/>
          </a:xfrm>
          <a:prstGeom prst="rect">
            <a:avLst/>
          </a:prstGeom>
          <a:noFill/>
        </p:spPr>
        <p:txBody>
          <a:bodyPr wrap="square" rtlCol="0">
            <a:spAutoFit/>
          </a:bodyPr>
          <a:lstStyle/>
          <a:p>
            <a:r>
              <a:rPr lang="en-US" sz="1400" dirty="0" smtClean="0"/>
              <a:t>3kV/cm</a:t>
            </a:r>
            <a:endParaRPr lang="en-US" sz="1400" dirty="0"/>
          </a:p>
        </p:txBody>
      </p:sp>
      <p:sp>
        <p:nvSpPr>
          <p:cNvPr id="19" name="TextBox 18"/>
          <p:cNvSpPr txBox="1"/>
          <p:nvPr/>
        </p:nvSpPr>
        <p:spPr>
          <a:xfrm>
            <a:off x="8258653" y="4267200"/>
            <a:ext cx="768134" cy="307777"/>
          </a:xfrm>
          <a:prstGeom prst="rect">
            <a:avLst/>
          </a:prstGeom>
          <a:noFill/>
        </p:spPr>
        <p:txBody>
          <a:bodyPr wrap="square" rtlCol="0">
            <a:spAutoFit/>
          </a:bodyPr>
          <a:lstStyle/>
          <a:p>
            <a:r>
              <a:rPr lang="en-US" sz="1400" dirty="0" smtClean="0"/>
              <a:t>2kV/cm</a:t>
            </a:r>
            <a:endParaRPr lang="en-US" sz="1400" dirty="0"/>
          </a:p>
        </p:txBody>
      </p:sp>
      <p:sp>
        <p:nvSpPr>
          <p:cNvPr id="20" name="TextBox 19"/>
          <p:cNvSpPr txBox="1"/>
          <p:nvPr/>
        </p:nvSpPr>
        <p:spPr>
          <a:xfrm>
            <a:off x="8283105" y="5546728"/>
            <a:ext cx="918407" cy="307777"/>
          </a:xfrm>
          <a:prstGeom prst="rect">
            <a:avLst/>
          </a:prstGeom>
          <a:noFill/>
        </p:spPr>
        <p:txBody>
          <a:bodyPr wrap="square" rtlCol="0">
            <a:spAutoFit/>
          </a:bodyPr>
          <a:lstStyle/>
          <a:p>
            <a:r>
              <a:rPr lang="en-US" sz="1400" dirty="0" smtClean="0"/>
              <a:t>0.5kV/cm</a:t>
            </a:r>
            <a:endParaRPr lang="en-US" sz="1400" dirty="0"/>
          </a:p>
        </p:txBody>
      </p:sp>
      <p:sp>
        <p:nvSpPr>
          <p:cNvPr id="12" name="TextBox 11"/>
          <p:cNvSpPr txBox="1"/>
          <p:nvPr/>
        </p:nvSpPr>
        <p:spPr>
          <a:xfrm>
            <a:off x="6263363" y="929653"/>
            <a:ext cx="2786751" cy="1107996"/>
          </a:xfrm>
          <a:prstGeom prst="rect">
            <a:avLst/>
          </a:prstGeom>
          <a:noFill/>
        </p:spPr>
        <p:txBody>
          <a:bodyPr wrap="square" rtlCol="0">
            <a:spAutoFit/>
          </a:bodyPr>
          <a:lstStyle/>
          <a:p>
            <a:r>
              <a:rPr lang="en-US" sz="1600" dirty="0"/>
              <a:t>A 2D cut plane near the front face of the model is plotted in the following slides.</a:t>
            </a:r>
          </a:p>
          <a:p>
            <a:endParaRPr lang="en-US" sz="1600" dirty="0"/>
          </a:p>
        </p:txBody>
      </p:sp>
      <p:sp>
        <p:nvSpPr>
          <p:cNvPr id="15" name="TextBox 14"/>
          <p:cNvSpPr txBox="1"/>
          <p:nvPr/>
        </p:nvSpPr>
        <p:spPr>
          <a:xfrm>
            <a:off x="533400" y="1483651"/>
            <a:ext cx="2193164" cy="369332"/>
          </a:xfrm>
          <a:prstGeom prst="rect">
            <a:avLst/>
          </a:prstGeom>
          <a:noFill/>
        </p:spPr>
        <p:txBody>
          <a:bodyPr wrap="none" rtlCol="0">
            <a:spAutoFit/>
          </a:bodyPr>
          <a:lstStyle/>
          <a:p>
            <a:r>
              <a:rPr lang="en-US" dirty="0" smtClean="0"/>
              <a:t>DP cross section view</a:t>
            </a:r>
            <a:endParaRPr lang="en-US" dirty="0"/>
          </a:p>
        </p:txBody>
      </p:sp>
      <p:sp>
        <p:nvSpPr>
          <p:cNvPr id="16" name="TextBox 15"/>
          <p:cNvSpPr txBox="1"/>
          <p:nvPr/>
        </p:nvSpPr>
        <p:spPr>
          <a:xfrm>
            <a:off x="228600" y="5686166"/>
            <a:ext cx="2133600" cy="307777"/>
          </a:xfrm>
          <a:prstGeom prst="rect">
            <a:avLst/>
          </a:prstGeom>
          <a:noFill/>
        </p:spPr>
        <p:txBody>
          <a:bodyPr wrap="square" rtlCol="0">
            <a:spAutoFit/>
          </a:bodyPr>
          <a:lstStyle/>
          <a:p>
            <a:r>
              <a:rPr lang="en-US" sz="1400" dirty="0" smtClean="0"/>
              <a:t>From S. Murphy</a:t>
            </a:r>
            <a:endParaRPr lang="en-US" sz="1400" dirty="0"/>
          </a:p>
        </p:txBody>
      </p:sp>
    </p:spTree>
    <p:extLst>
      <p:ext uri="{BB962C8B-B14F-4D97-AF65-F5344CB8AC3E}">
        <p14:creationId xmlns:p14="http://schemas.microsoft.com/office/powerpoint/2010/main" val="353284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Field Lines Around the DP LEM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72224" y="2568619"/>
            <a:ext cx="5264943" cy="188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11</a:t>
            </a:fld>
            <a:endParaRPr lang="en-US"/>
          </a:p>
        </p:txBody>
      </p:sp>
      <p:sp>
        <p:nvSpPr>
          <p:cNvPr id="13" name="TextBox 12"/>
          <p:cNvSpPr txBox="1"/>
          <p:nvPr/>
        </p:nvSpPr>
        <p:spPr>
          <a:xfrm>
            <a:off x="150176" y="5185257"/>
            <a:ext cx="1911796" cy="923330"/>
          </a:xfrm>
          <a:prstGeom prst="rect">
            <a:avLst/>
          </a:prstGeom>
          <a:noFill/>
        </p:spPr>
        <p:txBody>
          <a:bodyPr wrap="square" rtlCol="0">
            <a:spAutoFit/>
          </a:bodyPr>
          <a:lstStyle/>
          <a:p>
            <a:r>
              <a:rPr lang="en-US" dirty="0" smtClean="0"/>
              <a:t>Electron drift lines coming from the drift region</a:t>
            </a:r>
            <a:endParaRPr lang="en-US" dirty="0"/>
          </a:p>
        </p:txBody>
      </p:sp>
      <p:sp>
        <p:nvSpPr>
          <p:cNvPr id="14" name="TextBox 13"/>
          <p:cNvSpPr txBox="1"/>
          <p:nvPr/>
        </p:nvSpPr>
        <p:spPr>
          <a:xfrm>
            <a:off x="304800" y="1070455"/>
            <a:ext cx="1757172" cy="1323439"/>
          </a:xfrm>
          <a:prstGeom prst="rect">
            <a:avLst/>
          </a:prstGeom>
          <a:noFill/>
        </p:spPr>
        <p:txBody>
          <a:bodyPr wrap="square" rtlCol="0">
            <a:spAutoFit/>
          </a:bodyPr>
          <a:lstStyle/>
          <a:p>
            <a:r>
              <a:rPr lang="en-US" sz="1600" dirty="0" smtClean="0"/>
              <a:t>About ½ of the LEM holes never see electrons coming from the drift region.</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84236" y="2509434"/>
            <a:ext cx="5289805" cy="202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324600" y="1600200"/>
            <a:ext cx="2209800" cy="1200329"/>
          </a:xfrm>
          <a:prstGeom prst="rect">
            <a:avLst/>
          </a:prstGeom>
          <a:noFill/>
        </p:spPr>
        <p:txBody>
          <a:bodyPr wrap="square" rtlCol="0">
            <a:spAutoFit/>
          </a:bodyPr>
          <a:lstStyle/>
          <a:p>
            <a:r>
              <a:rPr lang="en-US" dirty="0" smtClean="0"/>
              <a:t>Primary ionization electron paths superimposed on the overall field lines</a:t>
            </a:r>
            <a:endParaRPr lang="en-US" dirty="0"/>
          </a:p>
        </p:txBody>
      </p:sp>
    </p:spTree>
    <p:extLst>
      <p:ext uri="{BB962C8B-B14F-4D97-AF65-F5344CB8AC3E}">
        <p14:creationId xmlns:p14="http://schemas.microsoft.com/office/powerpoint/2010/main" val="65959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Field Lines Around the DP LEM</a:t>
            </a:r>
            <a:endParaRPr lang="en-US" dirty="0"/>
          </a:p>
        </p:txBody>
      </p:sp>
      <p:sp>
        <p:nvSpPr>
          <p:cNvPr id="6" name="Footer Placeholder 5"/>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12</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7393" y="1733792"/>
            <a:ext cx="4534387"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67200" y="990600"/>
            <a:ext cx="4724400" cy="5355312"/>
          </a:xfrm>
          <a:prstGeom prst="rect">
            <a:avLst/>
          </a:prstGeom>
          <a:noFill/>
        </p:spPr>
        <p:txBody>
          <a:bodyPr wrap="square" rtlCol="0">
            <a:spAutoFit/>
          </a:bodyPr>
          <a:lstStyle/>
          <a:p>
            <a:r>
              <a:rPr lang="en-US" dirty="0" smtClean="0"/>
              <a:t>Due to the unfavorable collection to extraction field ratio (2:3), a fraction (1/3?) of the electrons lands on the upper surface of the LEM, therefore not contributing to the CRP signal.</a:t>
            </a:r>
          </a:p>
          <a:p>
            <a:endParaRPr lang="en-US" dirty="0"/>
          </a:p>
          <a:p>
            <a:r>
              <a:rPr lang="en-US" dirty="0" smtClean="0"/>
              <a:t>Electron multiplication occurs mostly in the blue region.  The positive ions created drift down following the same paths as the incoming electrons.</a:t>
            </a:r>
          </a:p>
          <a:p>
            <a:endParaRPr lang="en-US" dirty="0"/>
          </a:p>
          <a:p>
            <a:r>
              <a:rPr lang="en-US" dirty="0" smtClean="0"/>
              <a:t>Diffusion of electrons and ions will alter their actual drift paths from these ideal lines (much less effective for ions).  </a:t>
            </a:r>
          </a:p>
          <a:p>
            <a:endParaRPr lang="en-US" dirty="0"/>
          </a:p>
          <a:p>
            <a:r>
              <a:rPr lang="en-US" dirty="0" smtClean="0"/>
              <a:t>Assuming the gain of the LEM is defined by the collected electrons on the CRP, the ions created by these electrons are not near the outer layer of the “blue waist” inside the holes and they are most likely drift back to the cathode.    </a:t>
            </a:r>
            <a:endParaRPr lang="en-US" dirty="0"/>
          </a:p>
        </p:txBody>
      </p:sp>
    </p:spTree>
    <p:extLst>
      <p:ext uri="{BB962C8B-B14F-4D97-AF65-F5344CB8AC3E}">
        <p14:creationId xmlns:p14="http://schemas.microsoft.com/office/powerpoint/2010/main" val="231756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371601"/>
            <a:ext cx="5476875" cy="492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020762"/>
          </a:xfrm>
        </p:spPr>
        <p:txBody>
          <a:bodyPr>
            <a:noAutofit/>
          </a:bodyPr>
          <a:lstStyle/>
          <a:p>
            <a:r>
              <a:rPr lang="en-US" sz="3200" dirty="0" smtClean="0"/>
              <a:t>DUNE 2 Phase</a:t>
            </a:r>
            <a:br>
              <a:rPr lang="en-US" sz="3200" dirty="0" smtClean="0"/>
            </a:br>
            <a:r>
              <a:rPr lang="en-US" sz="3200" dirty="0" smtClean="0"/>
              <a:t>12m drift Ar39 + LEM ion feedback</a:t>
            </a:r>
            <a:endParaRPr lang="en-US" sz="3200" dirty="0"/>
          </a:p>
        </p:txBody>
      </p:sp>
      <p:sp>
        <p:nvSpPr>
          <p:cNvPr id="3" name="Content Placeholder 2"/>
          <p:cNvSpPr>
            <a:spLocks noGrp="1"/>
          </p:cNvSpPr>
          <p:nvPr>
            <p:ph idx="1"/>
          </p:nvPr>
        </p:nvSpPr>
        <p:spPr>
          <a:xfrm>
            <a:off x="228600" y="1696432"/>
            <a:ext cx="3886200" cy="4678363"/>
          </a:xfrm>
        </p:spPr>
        <p:txBody>
          <a:bodyPr>
            <a:normAutofit/>
          </a:bodyPr>
          <a:lstStyle/>
          <a:p>
            <a:r>
              <a:rPr lang="en-US" sz="1800" dirty="0" smtClean="0"/>
              <a:t>Assuming all electrons drift </a:t>
            </a:r>
            <a:br>
              <a:rPr lang="en-US" sz="1800" dirty="0" smtClean="0"/>
            </a:br>
            <a:r>
              <a:rPr lang="en-US" sz="1800" dirty="0" smtClean="0"/>
              <a:t>to LEM (infinite e lifetime). </a:t>
            </a:r>
          </a:p>
          <a:p>
            <a:r>
              <a:rPr lang="en-US" sz="1800" dirty="0" smtClean="0"/>
              <a:t>Gain of LEM: 100</a:t>
            </a:r>
          </a:p>
          <a:p>
            <a:r>
              <a:rPr lang="en-US" sz="1800" dirty="0" smtClean="0"/>
              <a:t>10% of ions drift back to the </a:t>
            </a:r>
            <a:r>
              <a:rPr lang="en-US" sz="1800" dirty="0" err="1" smtClean="0"/>
              <a:t>LAr</a:t>
            </a:r>
            <a:endParaRPr lang="en-US" sz="1800" dirty="0" smtClean="0"/>
          </a:p>
          <a:p>
            <a:r>
              <a:rPr lang="en-US" sz="1800" dirty="0" smtClean="0"/>
              <a:t>These ions create a constant term in the charge density distribution, which is about 10x greater than the peak primary ion density</a:t>
            </a:r>
          </a:p>
          <a:p>
            <a:r>
              <a:rPr lang="en-US" sz="1800" dirty="0" smtClean="0"/>
              <a:t>The flux of positive ion feedback decreases as the primary electrons are being captured by impurities.  However, the negatively charged impurity ions will most likely be trapped at the liquid/gas interface and causing other problems.</a:t>
            </a:r>
            <a:endParaRPr lang="en-US" sz="1800" dirty="0"/>
          </a:p>
        </p:txBody>
      </p:sp>
      <p:cxnSp>
        <p:nvCxnSpPr>
          <p:cNvPr id="5" name="Straight Arrow Connector 4"/>
          <p:cNvCxnSpPr/>
          <p:nvPr/>
        </p:nvCxnSpPr>
        <p:spPr>
          <a:xfrm flipH="1">
            <a:off x="6019800" y="6374795"/>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05600" y="6172200"/>
            <a:ext cx="559577" cy="369332"/>
          </a:xfrm>
          <a:prstGeom prst="rect">
            <a:avLst/>
          </a:prstGeom>
          <a:noFill/>
        </p:spPr>
        <p:txBody>
          <a:bodyPr wrap="none" rtlCol="0">
            <a:spAutoFit/>
          </a:bodyPr>
          <a:lstStyle/>
          <a:p>
            <a:r>
              <a:rPr lang="en-US" dirty="0" err="1" smtClean="0"/>
              <a:t>E</a:t>
            </a:r>
            <a:r>
              <a:rPr lang="en-US" baseline="-25000" dirty="0" err="1" smtClean="0"/>
              <a:t>drift</a:t>
            </a:r>
            <a:endParaRPr lang="en-US" baseline="-25000"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13</a:t>
            </a:fld>
            <a:endParaRPr lang="en-US"/>
          </a:p>
        </p:txBody>
      </p:sp>
    </p:spTree>
    <p:extLst>
      <p:ext uri="{BB962C8B-B14F-4D97-AF65-F5344CB8AC3E}">
        <p14:creationId xmlns:p14="http://schemas.microsoft.com/office/powerpoint/2010/main" val="2436545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err="1" smtClean="0"/>
              <a:t>E</a:t>
            </a:r>
            <a:r>
              <a:rPr lang="en-US" sz="2800" baseline="-25000" dirty="0" err="1" smtClean="0"/>
              <a:t>Transverse</a:t>
            </a:r>
            <a:r>
              <a:rPr lang="en-US" sz="2800" dirty="0" smtClean="0"/>
              <a:t> at the Surface of the Field Cage</a:t>
            </a:r>
            <a:endParaRPr lang="en-US" sz="28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217278" y="5251782"/>
            <a:ext cx="2714205" cy="369332"/>
          </a:xfrm>
          <a:prstGeom prst="rect">
            <a:avLst/>
          </a:prstGeom>
          <a:noFill/>
        </p:spPr>
        <p:txBody>
          <a:bodyPr wrap="none" rtlCol="0">
            <a:spAutoFit/>
          </a:bodyPr>
          <a:lstStyle/>
          <a:p>
            <a:r>
              <a:rPr lang="en-US" dirty="0" smtClean="0"/>
              <a:t>Distance from Cathode [m]</a:t>
            </a:r>
            <a:endParaRPr lang="en-US" dirty="0"/>
          </a:p>
        </p:txBody>
      </p:sp>
      <p:sp>
        <p:nvSpPr>
          <p:cNvPr id="6" name="TextBox 5"/>
          <p:cNvSpPr txBox="1"/>
          <p:nvPr/>
        </p:nvSpPr>
        <p:spPr>
          <a:xfrm rot="16200000">
            <a:off x="579933" y="2848836"/>
            <a:ext cx="1036181" cy="369332"/>
          </a:xfrm>
          <a:prstGeom prst="rect">
            <a:avLst/>
          </a:prstGeom>
          <a:noFill/>
        </p:spPr>
        <p:txBody>
          <a:bodyPr wrap="none" rtlCol="0">
            <a:spAutoFit/>
          </a:bodyPr>
          <a:lstStyle/>
          <a:p>
            <a:r>
              <a:rPr lang="en-US" dirty="0" err="1" smtClean="0"/>
              <a:t>Ey</a:t>
            </a:r>
            <a:r>
              <a:rPr lang="en-US" dirty="0" smtClean="0"/>
              <a:t>  [V/m]</a:t>
            </a:r>
            <a:endParaRPr lang="en-US" dirty="0"/>
          </a:p>
        </p:txBody>
      </p:sp>
      <p:sp>
        <p:nvSpPr>
          <p:cNvPr id="5" name="TextBox 4"/>
          <p:cNvSpPr txBox="1"/>
          <p:nvPr/>
        </p:nvSpPr>
        <p:spPr>
          <a:xfrm>
            <a:off x="764380" y="5640708"/>
            <a:ext cx="7619999" cy="830997"/>
          </a:xfrm>
          <a:prstGeom prst="rect">
            <a:avLst/>
          </a:prstGeom>
          <a:noFill/>
        </p:spPr>
        <p:txBody>
          <a:bodyPr wrap="square" rtlCol="0">
            <a:spAutoFit/>
          </a:bodyPr>
          <a:lstStyle/>
          <a:p>
            <a:r>
              <a:rPr lang="en-US" sz="1600" dirty="0" smtClean="0"/>
              <a:t>The maximum E</a:t>
            </a:r>
            <a:r>
              <a:rPr lang="en-US" sz="1600" baseline="-25000" dirty="0" smtClean="0"/>
              <a:t>T</a:t>
            </a:r>
            <a:r>
              <a:rPr lang="en-US" sz="1600" dirty="0" smtClean="0"/>
              <a:t> is 14% of drift field.  Maximum deflection is 1.2m.</a:t>
            </a:r>
          </a:p>
          <a:p>
            <a:r>
              <a:rPr lang="en-US" sz="1600" dirty="0" smtClean="0"/>
              <a:t>Due to the significant distortion in the E field, the uniform (+ triangular term) ion charge distribution is less accurate.  Further iterations are needed.</a:t>
            </a:r>
            <a:endParaRPr lang="en-US"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497" y="1282393"/>
            <a:ext cx="6772275" cy="396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DUNE Calibration Workshop, 14-16 March 2018</a:t>
            </a:r>
            <a:endParaRPr lang="en-US"/>
          </a:p>
        </p:txBody>
      </p:sp>
      <p:sp>
        <p:nvSpPr>
          <p:cNvPr id="8" name="Slide Number Placeholder 7"/>
          <p:cNvSpPr>
            <a:spLocks noGrp="1"/>
          </p:cNvSpPr>
          <p:nvPr>
            <p:ph type="sldNum" sz="quarter" idx="12"/>
          </p:nvPr>
        </p:nvSpPr>
        <p:spPr/>
        <p:txBody>
          <a:bodyPr/>
          <a:lstStyle/>
          <a:p>
            <a:fld id="{29226F9A-8BE3-4994-A04F-97FE500E0E7A}" type="slidenum">
              <a:rPr lang="en-US" smtClean="0"/>
              <a:t>14</a:t>
            </a:fld>
            <a:endParaRPr lang="en-US"/>
          </a:p>
        </p:txBody>
      </p:sp>
    </p:spTree>
    <p:extLst>
      <p:ext uri="{BB962C8B-B14F-4D97-AF65-F5344CB8AC3E}">
        <p14:creationId xmlns:p14="http://schemas.microsoft.com/office/powerpoint/2010/main" val="3255553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err="1" smtClean="0"/>
              <a:t>E</a:t>
            </a:r>
            <a:r>
              <a:rPr lang="en-US" sz="2800" baseline="-25000" dirty="0" err="1" smtClean="0"/>
              <a:t>Longitudinal</a:t>
            </a:r>
            <a:r>
              <a:rPr lang="en-US" sz="2800" dirty="0" smtClean="0"/>
              <a:t> in the Center of the TPC</a:t>
            </a:r>
            <a:endParaRPr lang="en-US" sz="28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217278" y="5251782"/>
            <a:ext cx="2714205" cy="369332"/>
          </a:xfrm>
          <a:prstGeom prst="rect">
            <a:avLst/>
          </a:prstGeom>
          <a:noFill/>
        </p:spPr>
        <p:txBody>
          <a:bodyPr wrap="none" rtlCol="0">
            <a:spAutoFit/>
          </a:bodyPr>
          <a:lstStyle/>
          <a:p>
            <a:r>
              <a:rPr lang="en-US" dirty="0" smtClean="0"/>
              <a:t>Distance from Cathode [m]</a:t>
            </a:r>
            <a:endParaRPr lang="en-US" dirty="0"/>
          </a:p>
        </p:txBody>
      </p:sp>
      <p:sp>
        <p:nvSpPr>
          <p:cNvPr id="6" name="TextBox 5"/>
          <p:cNvSpPr txBox="1"/>
          <p:nvPr/>
        </p:nvSpPr>
        <p:spPr>
          <a:xfrm rot="16200000">
            <a:off x="579933" y="2848836"/>
            <a:ext cx="1036181" cy="369332"/>
          </a:xfrm>
          <a:prstGeom prst="rect">
            <a:avLst/>
          </a:prstGeom>
          <a:noFill/>
        </p:spPr>
        <p:txBody>
          <a:bodyPr wrap="none" rtlCol="0">
            <a:spAutoFit/>
          </a:bodyPr>
          <a:lstStyle/>
          <a:p>
            <a:r>
              <a:rPr lang="en-US" dirty="0" smtClean="0"/>
              <a:t>Ex  [V/m]</a:t>
            </a:r>
            <a:endParaRPr lang="en-US" dirty="0"/>
          </a:p>
        </p:txBody>
      </p:sp>
      <p:sp>
        <p:nvSpPr>
          <p:cNvPr id="5" name="TextBox 4"/>
          <p:cNvSpPr txBox="1"/>
          <p:nvPr/>
        </p:nvSpPr>
        <p:spPr>
          <a:xfrm>
            <a:off x="762000" y="5715000"/>
            <a:ext cx="6139309" cy="369332"/>
          </a:xfrm>
          <a:prstGeom prst="rect">
            <a:avLst/>
          </a:prstGeom>
          <a:noFill/>
        </p:spPr>
        <p:txBody>
          <a:bodyPr wrap="none" rtlCol="0">
            <a:spAutoFit/>
          </a:bodyPr>
          <a:lstStyle/>
          <a:p>
            <a:r>
              <a:rPr lang="en-US" dirty="0" smtClean="0"/>
              <a:t>The maximum Ex is 15% of drift field.  Maximum delay is 0.1ms.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47327"/>
            <a:ext cx="5956310" cy="42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DUNE Calibration Workshop, 14-16 March 2018</a:t>
            </a:r>
            <a:endParaRPr lang="en-US"/>
          </a:p>
        </p:txBody>
      </p:sp>
      <p:sp>
        <p:nvSpPr>
          <p:cNvPr id="8" name="Slide Number Placeholder 7"/>
          <p:cNvSpPr>
            <a:spLocks noGrp="1"/>
          </p:cNvSpPr>
          <p:nvPr>
            <p:ph type="sldNum" sz="quarter" idx="12"/>
          </p:nvPr>
        </p:nvSpPr>
        <p:spPr/>
        <p:txBody>
          <a:bodyPr/>
          <a:lstStyle/>
          <a:p>
            <a:fld id="{29226F9A-8BE3-4994-A04F-97FE500E0E7A}" type="slidenum">
              <a:rPr lang="en-US" smtClean="0"/>
              <a:t>15</a:t>
            </a:fld>
            <a:endParaRPr lang="en-US"/>
          </a:p>
        </p:txBody>
      </p:sp>
    </p:spTree>
    <p:extLst>
      <p:ext uri="{BB962C8B-B14F-4D97-AF65-F5344CB8AC3E}">
        <p14:creationId xmlns:p14="http://schemas.microsoft.com/office/powerpoint/2010/main" val="2441078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859727794"/>
              </p:ext>
            </p:extLst>
          </p:nvPr>
        </p:nvGraphicFramePr>
        <p:xfrm>
          <a:off x="381000" y="457200"/>
          <a:ext cx="84582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r>
              <a:rPr lang="en-US" smtClean="0"/>
              <a:t>DUNE Calibration Workshop, 14-16 March 2018</a:t>
            </a:r>
            <a:endParaRPr lang="en-US"/>
          </a:p>
        </p:txBody>
      </p:sp>
      <p:sp>
        <p:nvSpPr>
          <p:cNvPr id="4" name="Slide Number Placeholder 3"/>
          <p:cNvSpPr>
            <a:spLocks noGrp="1"/>
          </p:cNvSpPr>
          <p:nvPr>
            <p:ph type="sldNum" sz="quarter" idx="12"/>
          </p:nvPr>
        </p:nvSpPr>
        <p:spPr/>
        <p:txBody>
          <a:bodyPr/>
          <a:lstStyle/>
          <a:p>
            <a:fld id="{29226F9A-8BE3-4994-A04F-97FE500E0E7A}" type="slidenum">
              <a:rPr lang="en-US" smtClean="0"/>
              <a:t>16</a:t>
            </a:fld>
            <a:endParaRPr lang="en-US"/>
          </a:p>
        </p:txBody>
      </p:sp>
    </p:spTree>
    <p:extLst>
      <p:ext uri="{BB962C8B-B14F-4D97-AF65-F5344CB8AC3E}">
        <p14:creationId xmlns:p14="http://schemas.microsoft.com/office/powerpoint/2010/main" val="233461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fontScale="90000"/>
          </a:bodyPr>
          <a:lstStyle/>
          <a:p>
            <a:r>
              <a:rPr lang="en-US" sz="3600" dirty="0" smtClean="0"/>
              <a:t>Space Charge with </a:t>
            </a:r>
            <a:r>
              <a:rPr lang="en-US" sz="3600" dirty="0" err="1" smtClean="0"/>
              <a:t>LAr</a:t>
            </a:r>
            <a:r>
              <a:rPr lang="en-US" sz="3600" dirty="0" smtClean="0"/>
              <a:t> Convection</a:t>
            </a:r>
            <a:br>
              <a:rPr lang="en-US" sz="3600" dirty="0" smtClean="0"/>
            </a:br>
            <a:r>
              <a:rPr lang="en-US" sz="2700" dirty="0" smtClean="0"/>
              <a:t>Example 1: </a:t>
            </a:r>
            <a:r>
              <a:rPr lang="en-US" sz="2700" dirty="0" err="1" smtClean="0"/>
              <a:t>MicroBooNE</a:t>
            </a:r>
            <a:r>
              <a:rPr lang="en-US" sz="2700" dirty="0" smtClean="0"/>
              <a:t> original configuration</a:t>
            </a:r>
            <a:endParaRPr lang="en-US" sz="3600" dirty="0"/>
          </a:p>
        </p:txBody>
      </p:sp>
      <p:pic>
        <p:nvPicPr>
          <p:cNvPr id="4" name="Picture 3"/>
          <p:cNvPicPr/>
          <p:nvPr/>
        </p:nvPicPr>
        <p:blipFill>
          <a:blip r:embed="rId2"/>
          <a:stretch>
            <a:fillRect/>
          </a:stretch>
        </p:blipFill>
        <p:spPr>
          <a:xfrm>
            <a:off x="89930" y="2765146"/>
            <a:ext cx="4825379" cy="3581400"/>
          </a:xfrm>
          <a:prstGeom prst="rect">
            <a:avLst/>
          </a:prstGeom>
        </p:spPr>
      </p:pic>
      <p:pic>
        <p:nvPicPr>
          <p:cNvPr id="5" name="Picture 4"/>
          <p:cNvPicPr/>
          <p:nvPr/>
        </p:nvPicPr>
        <p:blipFill>
          <a:blip r:embed="rId3"/>
          <a:stretch>
            <a:fillRect/>
          </a:stretch>
        </p:blipFill>
        <p:spPr>
          <a:xfrm>
            <a:off x="5029200" y="2984915"/>
            <a:ext cx="3990738" cy="3339685"/>
          </a:xfrm>
          <a:prstGeom prst="rect">
            <a:avLst/>
          </a:prstGeom>
        </p:spPr>
      </p:pic>
      <p:sp>
        <p:nvSpPr>
          <p:cNvPr id="6" name="TextBox 5"/>
          <p:cNvSpPr txBox="1"/>
          <p:nvPr/>
        </p:nvSpPr>
        <p:spPr>
          <a:xfrm>
            <a:off x="5029200" y="1256155"/>
            <a:ext cx="4004149" cy="1846659"/>
          </a:xfrm>
          <a:prstGeom prst="rect">
            <a:avLst/>
          </a:prstGeom>
          <a:noFill/>
        </p:spPr>
        <p:txBody>
          <a:bodyPr wrap="square" rtlCol="0">
            <a:spAutoFit/>
          </a:bodyPr>
          <a:lstStyle/>
          <a:p>
            <a:r>
              <a:rPr lang="en-US" sz="1600" dirty="0" smtClean="0"/>
              <a:t>If the </a:t>
            </a:r>
            <a:r>
              <a:rPr lang="en-US" sz="1600" dirty="0"/>
              <a:t>convection </a:t>
            </a:r>
            <a:r>
              <a:rPr lang="en-US" sz="1600" dirty="0" smtClean="0"/>
              <a:t>pattern is stable, near </a:t>
            </a:r>
            <a:r>
              <a:rPr lang="en-US" sz="1600" dirty="0"/>
              <a:t>the bottom eddy, some ions are trapped </a:t>
            </a:r>
            <a:r>
              <a:rPr lang="en-US" sz="1600" dirty="0" smtClean="0"/>
              <a:t>indefinitely. </a:t>
            </a:r>
            <a:r>
              <a:rPr lang="en-US" sz="1600" dirty="0"/>
              <a:t>T</a:t>
            </a:r>
            <a:r>
              <a:rPr lang="en-US" sz="1600" dirty="0" smtClean="0"/>
              <a:t>he </a:t>
            </a:r>
            <a:r>
              <a:rPr lang="en-US" sz="1600" dirty="0"/>
              <a:t>program stops tracking them after 1000 seconds.  The spike would have been very high (diffusion/repulsion limited) otherwise.</a:t>
            </a:r>
          </a:p>
          <a:p>
            <a:endParaRPr lang="en-US" sz="1600" dirty="0"/>
          </a:p>
        </p:txBody>
      </p:sp>
      <p:sp>
        <p:nvSpPr>
          <p:cNvPr id="7" name="TextBox 6"/>
          <p:cNvSpPr txBox="1"/>
          <p:nvPr/>
        </p:nvSpPr>
        <p:spPr>
          <a:xfrm>
            <a:off x="1549098" y="6463099"/>
            <a:ext cx="3366211" cy="276999"/>
          </a:xfrm>
          <a:prstGeom prst="rect">
            <a:avLst/>
          </a:prstGeom>
          <a:noFill/>
        </p:spPr>
        <p:txBody>
          <a:bodyPr wrap="square" rtlCol="0">
            <a:spAutoFit/>
          </a:bodyPr>
          <a:lstStyle/>
          <a:p>
            <a:pPr algn="r"/>
            <a:r>
              <a:rPr lang="en-US" sz="1200" dirty="0" smtClean="0"/>
              <a:t>Erik Voirin, </a:t>
            </a:r>
            <a:r>
              <a:rPr lang="en-US" sz="1200" dirty="0" err="1" smtClean="0"/>
              <a:t>MicroBooNE</a:t>
            </a:r>
            <a:r>
              <a:rPr lang="en-US" sz="1200" dirty="0" smtClean="0"/>
              <a:t> </a:t>
            </a:r>
            <a:r>
              <a:rPr lang="en-US" sz="1200" dirty="0" err="1" smtClean="0"/>
              <a:t>docdb</a:t>
            </a:r>
            <a:r>
              <a:rPr lang="en-US" sz="1200" dirty="0" smtClean="0"/>
              <a:t> 1895</a:t>
            </a:r>
            <a:endParaRPr lang="en-US" sz="1200" dirty="0"/>
          </a:p>
        </p:txBody>
      </p:sp>
      <p:sp>
        <p:nvSpPr>
          <p:cNvPr id="8" name="TextBox 7"/>
          <p:cNvSpPr txBox="1"/>
          <p:nvPr/>
        </p:nvSpPr>
        <p:spPr>
          <a:xfrm rot="1526632">
            <a:off x="5362651" y="5523817"/>
            <a:ext cx="1143000" cy="276999"/>
          </a:xfrm>
          <a:prstGeom prst="rect">
            <a:avLst/>
          </a:prstGeom>
          <a:solidFill>
            <a:schemeClr val="bg1"/>
          </a:solidFill>
        </p:spPr>
        <p:txBody>
          <a:bodyPr wrap="square" rtlCol="0">
            <a:spAutoFit/>
          </a:bodyPr>
          <a:lstStyle/>
          <a:p>
            <a:r>
              <a:rPr lang="en-US" sz="1200" dirty="0" smtClean="0"/>
              <a:t>Anode wires</a:t>
            </a:r>
            <a:endParaRPr lang="en-US" sz="1200" dirty="0"/>
          </a:p>
        </p:txBody>
      </p:sp>
      <p:sp>
        <p:nvSpPr>
          <p:cNvPr id="9" name="TextBox 8"/>
          <p:cNvSpPr txBox="1"/>
          <p:nvPr/>
        </p:nvSpPr>
        <p:spPr>
          <a:xfrm rot="1526632">
            <a:off x="7974436" y="5191746"/>
            <a:ext cx="1269956" cy="276999"/>
          </a:xfrm>
          <a:prstGeom prst="rect">
            <a:avLst/>
          </a:prstGeom>
          <a:solidFill>
            <a:schemeClr val="bg1"/>
          </a:solidFill>
        </p:spPr>
        <p:txBody>
          <a:bodyPr wrap="square" rtlCol="0">
            <a:spAutoFit/>
          </a:bodyPr>
          <a:lstStyle/>
          <a:p>
            <a:r>
              <a:rPr lang="en-US" sz="1200" dirty="0" smtClean="0"/>
              <a:t>Cathode plane</a:t>
            </a:r>
            <a:endParaRPr lang="en-US" sz="1200" dirty="0"/>
          </a:p>
        </p:txBody>
      </p:sp>
      <p:sp>
        <p:nvSpPr>
          <p:cNvPr id="10" name="TextBox 9"/>
          <p:cNvSpPr txBox="1"/>
          <p:nvPr/>
        </p:nvSpPr>
        <p:spPr>
          <a:xfrm>
            <a:off x="5029200" y="3066238"/>
            <a:ext cx="1152449" cy="253916"/>
          </a:xfrm>
          <a:prstGeom prst="rect">
            <a:avLst/>
          </a:prstGeom>
          <a:noFill/>
        </p:spPr>
        <p:txBody>
          <a:bodyPr wrap="square" rtlCol="0">
            <a:spAutoFit/>
          </a:bodyPr>
          <a:lstStyle/>
          <a:p>
            <a:r>
              <a:rPr lang="en-US" sz="1050" dirty="0" smtClean="0"/>
              <a:t>Ion dwell time [s]</a:t>
            </a:r>
            <a:endParaRPr lang="en-US" sz="1050" dirty="0"/>
          </a:p>
        </p:txBody>
      </p:sp>
      <p:sp>
        <p:nvSpPr>
          <p:cNvPr id="11" name="TextBox 10"/>
          <p:cNvSpPr txBox="1"/>
          <p:nvPr/>
        </p:nvSpPr>
        <p:spPr>
          <a:xfrm>
            <a:off x="89930" y="1256155"/>
            <a:ext cx="4825379" cy="1815882"/>
          </a:xfrm>
          <a:prstGeom prst="rect">
            <a:avLst/>
          </a:prstGeom>
          <a:noFill/>
        </p:spPr>
        <p:txBody>
          <a:bodyPr wrap="square" rtlCol="0">
            <a:spAutoFit/>
          </a:bodyPr>
          <a:lstStyle/>
          <a:p>
            <a:r>
              <a:rPr lang="en-US" sz="1600" dirty="0" smtClean="0"/>
              <a:t>CFD (computational fluid dynamic) simulation shows the presence of a large, and relatively stable eddy in the lower half of the TPC active volume. This eddy causes the </a:t>
            </a:r>
            <a:r>
              <a:rPr lang="en-US" sz="1600" dirty="0" err="1" smtClean="0"/>
              <a:t>LAr</a:t>
            </a:r>
            <a:r>
              <a:rPr lang="en-US" sz="1600" dirty="0" smtClean="0"/>
              <a:t> flow to cancel the ion drift in a small region of the TPC. The color contoured overlay shows the region inside the TPC where ions are stalled.</a:t>
            </a:r>
            <a:endParaRPr lang="en-US" sz="1600" dirty="0"/>
          </a:p>
          <a:p>
            <a:endParaRPr lang="en-US" sz="1600" dirty="0"/>
          </a:p>
        </p:txBody>
      </p:sp>
      <p:sp>
        <p:nvSpPr>
          <p:cNvPr id="12" name="TextBox 11"/>
          <p:cNvSpPr txBox="1"/>
          <p:nvPr/>
        </p:nvSpPr>
        <p:spPr>
          <a:xfrm>
            <a:off x="5653727" y="6463098"/>
            <a:ext cx="3366211" cy="276999"/>
          </a:xfrm>
          <a:prstGeom prst="rect">
            <a:avLst/>
          </a:prstGeom>
          <a:noFill/>
        </p:spPr>
        <p:txBody>
          <a:bodyPr wrap="square" rtlCol="0">
            <a:spAutoFit/>
          </a:bodyPr>
          <a:lstStyle/>
          <a:p>
            <a:pPr algn="r"/>
            <a:r>
              <a:rPr lang="en-US" sz="1200" dirty="0" err="1" smtClean="0"/>
              <a:t>MicroBooNE</a:t>
            </a:r>
            <a:r>
              <a:rPr lang="en-US" sz="1200" dirty="0" smtClean="0"/>
              <a:t> </a:t>
            </a:r>
            <a:r>
              <a:rPr lang="en-US" sz="1200" dirty="0" err="1" smtClean="0"/>
              <a:t>docdb</a:t>
            </a:r>
            <a:r>
              <a:rPr lang="en-US" sz="1200" dirty="0" smtClean="0"/>
              <a:t> 1931</a:t>
            </a:r>
            <a:endParaRPr lang="en-US" sz="1200" dirty="0"/>
          </a:p>
        </p:txBody>
      </p:sp>
      <p:sp>
        <p:nvSpPr>
          <p:cNvPr id="14" name="TextBox 13"/>
          <p:cNvSpPr txBox="1"/>
          <p:nvPr/>
        </p:nvSpPr>
        <p:spPr>
          <a:xfrm rot="16200000">
            <a:off x="848750" y="4114286"/>
            <a:ext cx="834721" cy="246221"/>
          </a:xfrm>
          <a:prstGeom prst="rect">
            <a:avLst/>
          </a:prstGeom>
          <a:noFill/>
        </p:spPr>
        <p:txBody>
          <a:bodyPr wrap="square" rtlCol="0">
            <a:spAutoFit/>
          </a:bodyPr>
          <a:lstStyle/>
          <a:p>
            <a:r>
              <a:rPr lang="en-US" sz="1000" dirty="0" smtClean="0">
                <a:solidFill>
                  <a:schemeClr val="bg1"/>
                </a:solidFill>
              </a:rPr>
              <a:t>Anode wires</a:t>
            </a:r>
            <a:endParaRPr lang="en-US" sz="1000" dirty="0">
              <a:solidFill>
                <a:schemeClr val="bg1"/>
              </a:solidFill>
            </a:endParaRPr>
          </a:p>
        </p:txBody>
      </p:sp>
      <p:sp>
        <p:nvSpPr>
          <p:cNvPr id="15" name="TextBox 14"/>
          <p:cNvSpPr txBox="1"/>
          <p:nvPr/>
        </p:nvSpPr>
        <p:spPr>
          <a:xfrm rot="16200000">
            <a:off x="3535292" y="4114285"/>
            <a:ext cx="990600" cy="246221"/>
          </a:xfrm>
          <a:prstGeom prst="rect">
            <a:avLst/>
          </a:prstGeom>
          <a:noFill/>
        </p:spPr>
        <p:txBody>
          <a:bodyPr wrap="square" rtlCol="0">
            <a:spAutoFit/>
          </a:bodyPr>
          <a:lstStyle/>
          <a:p>
            <a:r>
              <a:rPr lang="en-US" sz="1000" dirty="0" smtClean="0">
                <a:solidFill>
                  <a:schemeClr val="bg1"/>
                </a:solidFill>
              </a:rPr>
              <a:t>Cathode plane</a:t>
            </a:r>
            <a:endParaRPr lang="en-US" sz="1000" dirty="0">
              <a:solidFill>
                <a:schemeClr val="bg1"/>
              </a:solidFill>
            </a:endParaRPr>
          </a:p>
        </p:txBody>
      </p:sp>
      <p:sp>
        <p:nvSpPr>
          <p:cNvPr id="3" name="Slide Number Placeholder 2"/>
          <p:cNvSpPr>
            <a:spLocks noGrp="1"/>
          </p:cNvSpPr>
          <p:nvPr>
            <p:ph type="sldNum" sz="quarter" idx="12"/>
          </p:nvPr>
        </p:nvSpPr>
        <p:spPr/>
        <p:txBody>
          <a:bodyPr/>
          <a:lstStyle/>
          <a:p>
            <a:fld id="{B6C6F580-4F41-43A8-B325-E1B2AB0719A9}" type="slidenum">
              <a:rPr lang="en-US" smtClean="0"/>
              <a:pPr/>
              <a:t>17</a:t>
            </a:fld>
            <a:endParaRPr lang="en-US"/>
          </a:p>
        </p:txBody>
      </p:sp>
    </p:spTree>
    <p:extLst>
      <p:ext uri="{BB962C8B-B14F-4D97-AF65-F5344CB8AC3E}">
        <p14:creationId xmlns:p14="http://schemas.microsoft.com/office/powerpoint/2010/main" val="3366368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10123"/>
            <a:ext cx="6438900" cy="452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Space Charge and Liquid Flow</a:t>
            </a:r>
            <a:endParaRPr lang="en-US"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18</a:t>
            </a:fld>
            <a:endParaRPr lang="en-US"/>
          </a:p>
        </p:txBody>
      </p:sp>
      <p:sp>
        <p:nvSpPr>
          <p:cNvPr id="6" name="TextBox 5"/>
          <p:cNvSpPr txBox="1"/>
          <p:nvPr/>
        </p:nvSpPr>
        <p:spPr>
          <a:xfrm>
            <a:off x="1066800" y="914400"/>
            <a:ext cx="7696200" cy="2031325"/>
          </a:xfrm>
          <a:prstGeom prst="rect">
            <a:avLst/>
          </a:prstGeom>
          <a:noFill/>
        </p:spPr>
        <p:txBody>
          <a:bodyPr wrap="square" rtlCol="0">
            <a:spAutoFit/>
          </a:bodyPr>
          <a:lstStyle/>
          <a:p>
            <a:r>
              <a:rPr lang="en-US" dirty="0" smtClean="0"/>
              <a:t>I have not seen a CFD of the DP FD cryostat.  The closest study I can find is this plot from Erik </a:t>
            </a:r>
            <a:r>
              <a:rPr lang="en-US" dirty="0" err="1" smtClean="0"/>
              <a:t>Voirin</a:t>
            </a:r>
            <a:r>
              <a:rPr lang="en-US" dirty="0" smtClean="0"/>
              <a:t> on a LBNE 33kt design, in which the cathodes are wire mesh with little impact on the liquid flow.  The red bands represents regions where the liquid flow velocity is close to 8mm/s, the ion drift velocity @ 500V/cm field.  The two blue circles indicate the region with possible stalled ion movement.  On the other hand, the center of the cryostat should have reduced space charge build up due to the downward flow of the liquid.</a:t>
            </a:r>
            <a:endParaRPr lang="en-US" dirty="0"/>
          </a:p>
        </p:txBody>
      </p:sp>
      <p:sp>
        <p:nvSpPr>
          <p:cNvPr id="7" name="Oval 6"/>
          <p:cNvSpPr/>
          <p:nvPr/>
        </p:nvSpPr>
        <p:spPr>
          <a:xfrm>
            <a:off x="5029200" y="4038600"/>
            <a:ext cx="1524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52600" y="3962400"/>
            <a:ext cx="1524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27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What Happen to the Negative Ions?</a:t>
            </a:r>
            <a:endParaRPr lang="en-US"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19</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939652" y="2832748"/>
            <a:ext cx="5264943" cy="188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3007" y="1052631"/>
            <a:ext cx="6265505" cy="590931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Impurities in the </a:t>
            </a:r>
            <a:r>
              <a:rPr lang="en-US" dirty="0" err="1" smtClean="0"/>
              <a:t>LAr</a:t>
            </a:r>
            <a:r>
              <a:rPr lang="en-US" dirty="0" smtClean="0"/>
              <a:t> capture a fraction of the primary electrons.  If the electron life time is poor, most of the electrons will be captured and form negative ions. </a:t>
            </a:r>
            <a:r>
              <a:rPr lang="en-US" dirty="0"/>
              <a:t>These negative ions drift up toward the </a:t>
            </a:r>
            <a:r>
              <a:rPr lang="en-US" dirty="0" smtClean="0"/>
              <a:t>LEM.</a:t>
            </a:r>
          </a:p>
          <a:p>
            <a:pPr marL="285750" indent="-285750">
              <a:buFont typeface="Arial" panose="020B0604020202020204" pitchFamily="34" charset="0"/>
              <a:buChar char="•"/>
            </a:pPr>
            <a:r>
              <a:rPr lang="en-US" dirty="0" smtClean="0">
                <a:solidFill>
                  <a:srgbClr val="FF0000"/>
                </a:solidFill>
              </a:rPr>
              <a:t>But can the negative ions be extracted into the gas phase by the 3kV/cm extraction field? Or can the electron be striped off the ion and pulled into the gas by the extraction field?</a:t>
            </a:r>
          </a:p>
          <a:p>
            <a:pPr marL="285750" indent="-285750">
              <a:buFont typeface="Arial" panose="020B0604020202020204" pitchFamily="34" charset="0"/>
              <a:buChar char="•"/>
            </a:pPr>
            <a:r>
              <a:rPr lang="en-US" dirty="0" smtClean="0"/>
              <a:t>If the answers are NO for both questions, we have a problem:</a:t>
            </a:r>
          </a:p>
          <a:p>
            <a:pPr marL="742950" lvl="1" indent="-285750">
              <a:buFont typeface="Arial" panose="020B0604020202020204" pitchFamily="34" charset="0"/>
              <a:buChar char="•"/>
            </a:pPr>
            <a:r>
              <a:rPr lang="en-US" dirty="0" smtClean="0"/>
              <a:t>The negative ions will build up at the liquid surface until their self repulsive force push them to the field cage/cryostat wall.  An equilibrium is reached, but the surface charge density will likely to be very non-uniform over the liquid surface. </a:t>
            </a:r>
          </a:p>
          <a:p>
            <a:pPr marL="742950" lvl="1" indent="-285750">
              <a:buFont typeface="Arial" panose="020B0604020202020204" pitchFamily="34" charset="0"/>
              <a:buChar char="•"/>
            </a:pPr>
            <a:r>
              <a:rPr lang="en-US" dirty="0" smtClean="0"/>
              <a:t>This non-uniform negative surface charge will distort the electron drift path, change the extraction field (reduce the field in the liquid, increase the field in the gas), alter the gas gain in the LEM.</a:t>
            </a:r>
          </a:p>
          <a:p>
            <a:pPr marL="285750" indent="-285750">
              <a:buFont typeface="Arial" panose="020B0604020202020204" pitchFamily="34" charset="0"/>
              <a:buChar char="•"/>
            </a:pPr>
            <a:r>
              <a:rPr lang="en-US" dirty="0" smtClean="0"/>
              <a:t>This effect has not been reported.  Possibly because it is not obvious in a small detector.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11" name="Straight Connector 10"/>
          <p:cNvCxnSpPr/>
          <p:nvPr/>
        </p:nvCxnSpPr>
        <p:spPr>
          <a:xfrm>
            <a:off x="6705600" y="3505200"/>
            <a:ext cx="167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Positive ion space charge in SP vs DP FD</a:t>
            </a:r>
          </a:p>
          <a:p>
            <a:pPr lvl="1"/>
            <a:r>
              <a:rPr lang="en-US" dirty="0" smtClean="0"/>
              <a:t>DP: ion feedback</a:t>
            </a:r>
          </a:p>
          <a:p>
            <a:r>
              <a:rPr lang="en-US" dirty="0" smtClean="0"/>
              <a:t>Negative ion build up</a:t>
            </a:r>
            <a:endParaRPr lang="en-US"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2</a:t>
            </a:fld>
            <a:endParaRPr lang="en-US"/>
          </a:p>
        </p:txBody>
      </p:sp>
    </p:spTree>
    <p:extLst>
      <p:ext uri="{BB962C8B-B14F-4D97-AF65-F5344CB8AC3E}">
        <p14:creationId xmlns:p14="http://schemas.microsoft.com/office/powerpoint/2010/main" val="4137967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Other Calibration Needs for the DP</a:t>
            </a:r>
            <a:endParaRPr lang="en-US"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20</a:t>
            </a:fld>
            <a:endParaRPr lang="en-US"/>
          </a:p>
        </p:txBody>
      </p:sp>
      <p:sp>
        <p:nvSpPr>
          <p:cNvPr id="7" name="TextBox 6"/>
          <p:cNvSpPr txBox="1"/>
          <p:nvPr/>
        </p:nvSpPr>
        <p:spPr>
          <a:xfrm>
            <a:off x="353007" y="1052630"/>
            <a:ext cx="8181393"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LEM gain is sensitive to the hole size, copper rim offset, board thickness, hole inner surface conductivity, extraction/collection field (gap between electrodes). </a:t>
            </a:r>
          </a:p>
          <a:p>
            <a:pPr marL="285750" indent="-285750">
              <a:buFont typeface="Arial" panose="020B0604020202020204" pitchFamily="34" charset="0"/>
              <a:buChar char="•"/>
            </a:pPr>
            <a:r>
              <a:rPr lang="en-US" sz="2000" dirty="0" smtClean="0"/>
              <a:t>A gain map of the entire LEM surface is needed.  And if the gain drifts with time,  periodic re-mapping of the gain may be needed.</a:t>
            </a:r>
          </a:p>
          <a:p>
            <a:pPr marL="285750" indent="-285750">
              <a:buFont typeface="Arial" panose="020B0604020202020204" pitchFamily="34" charset="0"/>
              <a:buChar char="•"/>
            </a:pPr>
            <a:r>
              <a:rPr lang="en-US" sz="2000" dirty="0" smtClean="0"/>
              <a:t>We have seen report of gain drift (due to hole surface charging) on surface detector.  If there is a finite discharge mechanism (e.g. finite resistivity on the LEM hole surface), will we see competing charge/discharge cycles in an underground detector? Could a vertical 12m cosmic track dump enough charge to a small region of the LEM to cause immediate charge up, and then slowly decay away, resulting in unstable gain?</a:t>
            </a: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83464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Assumptions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a:t>Ar39 rate: 1bq/kg</a:t>
            </a:r>
          </a:p>
          <a:p>
            <a:r>
              <a:rPr lang="en-US" sz="2800" dirty="0"/>
              <a:t>Mean energy: 220keV</a:t>
            </a:r>
          </a:p>
          <a:p>
            <a:r>
              <a:rPr lang="en-US" sz="2800" dirty="0"/>
              <a:t>Ionization potential: 23.6eV</a:t>
            </a:r>
          </a:p>
          <a:p>
            <a:r>
              <a:rPr lang="en-US" sz="2800" dirty="0"/>
              <a:t>Initial recombination fraction: 2/3</a:t>
            </a:r>
          </a:p>
          <a:p>
            <a:r>
              <a:rPr lang="en-US" sz="2800" dirty="0"/>
              <a:t>No e lifetime attenuation</a:t>
            </a:r>
          </a:p>
          <a:p>
            <a:r>
              <a:rPr lang="en-US" sz="2800" dirty="0"/>
              <a:t>Max. drift time: 463s (3.7m)</a:t>
            </a:r>
          </a:p>
          <a:p>
            <a:endParaRPr lang="en-US" sz="2800" dirty="0" smtClean="0">
              <a:sym typeface="Wingdings" panose="05000000000000000000" pitchFamily="2" charset="2"/>
            </a:endParaRPr>
          </a:p>
          <a:p>
            <a:pPr marL="0" indent="0">
              <a:buNone/>
            </a:pPr>
            <a:r>
              <a:rPr lang="en-US" sz="2800" dirty="0" smtClean="0">
                <a:sym typeface="Wingdings" panose="05000000000000000000" pitchFamily="2" charset="2"/>
              </a:rPr>
              <a:t></a:t>
            </a:r>
            <a:r>
              <a:rPr lang="en-US" sz="2800" dirty="0" smtClean="0"/>
              <a:t> Max </a:t>
            </a:r>
            <a:r>
              <a:rPr lang="en-US" sz="2800" dirty="0"/>
              <a:t>charge density @ cathode: 0.65nC/m</a:t>
            </a:r>
            <a:r>
              <a:rPr lang="en-US" sz="2800" baseline="30000" dirty="0"/>
              <a:t>3</a:t>
            </a:r>
          </a:p>
          <a:p>
            <a:endParaRPr lang="en-US" sz="2800"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3</a:t>
            </a:fld>
            <a:endParaRPr lang="en-US"/>
          </a:p>
        </p:txBody>
      </p:sp>
    </p:spTree>
    <p:extLst>
      <p:ext uri="{BB962C8B-B14F-4D97-AF65-F5344CB8AC3E}">
        <p14:creationId xmlns:p14="http://schemas.microsoft.com/office/powerpoint/2010/main" val="326598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200" dirty="0" smtClean="0"/>
              <a:t>DUNE </a:t>
            </a:r>
            <a:r>
              <a:rPr lang="en-US" sz="3200" dirty="0" smtClean="0"/>
              <a:t>Single </a:t>
            </a:r>
            <a:r>
              <a:rPr lang="en-US" sz="3200" dirty="0" smtClean="0"/>
              <a:t>Phase</a:t>
            </a:r>
            <a:br>
              <a:rPr lang="en-US" sz="3200" dirty="0" smtClean="0"/>
            </a:br>
            <a:r>
              <a:rPr lang="en-US" sz="3200" dirty="0" smtClean="0"/>
              <a:t>E Field Profile from the Positive Ions Only</a:t>
            </a:r>
            <a:endParaRPr lang="en-US" sz="3200" dirty="0"/>
          </a:p>
        </p:txBody>
      </p:sp>
      <p:sp>
        <p:nvSpPr>
          <p:cNvPr id="3" name="Content Placeholder 2"/>
          <p:cNvSpPr>
            <a:spLocks noGrp="1"/>
          </p:cNvSpPr>
          <p:nvPr>
            <p:ph idx="1"/>
          </p:nvPr>
        </p:nvSpPr>
        <p:spPr>
          <a:xfrm>
            <a:off x="457200" y="1600200"/>
            <a:ext cx="5562600" cy="4525963"/>
          </a:xfrm>
        </p:spPr>
        <p:txBody>
          <a:bodyPr>
            <a:normAutofit/>
          </a:bodyPr>
          <a:lstStyle/>
          <a:p>
            <a:r>
              <a:rPr lang="en-US" sz="2400" dirty="0" smtClean="0"/>
              <a:t>This is the E amplitude distribution in a 2D cross section of a DUNE drift volume of 3.7m wide and 12m high.  The 4 walls are set to be grounded conductors, and a triangular charge distribution is placed inside. So this demonstrates the contribution of the space charge only.  </a:t>
            </a:r>
            <a:endParaRPr lang="en-US" sz="2400" baseline="30000" dirty="0" smtClean="0"/>
          </a:p>
          <a:p>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667407"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5" name="Slide Number Placeholder 4"/>
          <p:cNvSpPr>
            <a:spLocks noGrp="1"/>
          </p:cNvSpPr>
          <p:nvPr>
            <p:ph type="sldNum" sz="quarter" idx="12"/>
          </p:nvPr>
        </p:nvSpPr>
        <p:spPr/>
        <p:txBody>
          <a:bodyPr/>
          <a:lstStyle/>
          <a:p>
            <a:fld id="{29226F9A-8BE3-4994-A04F-97FE500E0E7A}" type="slidenum">
              <a:rPr lang="en-US" smtClean="0"/>
              <a:t>4</a:t>
            </a:fld>
            <a:endParaRPr lang="en-US"/>
          </a:p>
        </p:txBody>
      </p:sp>
    </p:spTree>
    <p:extLst>
      <p:ext uri="{BB962C8B-B14F-4D97-AF65-F5344CB8AC3E}">
        <p14:creationId xmlns:p14="http://schemas.microsoft.com/office/powerpoint/2010/main" val="223054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err="1" smtClean="0"/>
              <a:t>E</a:t>
            </a:r>
            <a:r>
              <a:rPr lang="en-US" sz="2800" baseline="-25000" dirty="0" err="1" smtClean="0"/>
              <a:t>Transverse</a:t>
            </a:r>
            <a:r>
              <a:rPr lang="en-US" sz="2800" baseline="-25000" dirty="0" smtClean="0"/>
              <a:t> </a:t>
            </a:r>
            <a:r>
              <a:rPr lang="en-US" sz="2800" dirty="0" smtClean="0"/>
              <a:t>at the Surface of the Field Cage</a:t>
            </a:r>
            <a:endParaRPr lang="en-US" sz="28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405563" cy="426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17278" y="5251782"/>
            <a:ext cx="2714205" cy="369332"/>
          </a:xfrm>
          <a:prstGeom prst="rect">
            <a:avLst/>
          </a:prstGeom>
          <a:noFill/>
        </p:spPr>
        <p:txBody>
          <a:bodyPr wrap="none" rtlCol="0">
            <a:spAutoFit/>
          </a:bodyPr>
          <a:lstStyle/>
          <a:p>
            <a:r>
              <a:rPr lang="en-US" dirty="0" smtClean="0"/>
              <a:t>Distance from Cathode [m]</a:t>
            </a:r>
            <a:endParaRPr lang="en-US" dirty="0"/>
          </a:p>
        </p:txBody>
      </p:sp>
      <p:sp>
        <p:nvSpPr>
          <p:cNvPr id="6" name="TextBox 5"/>
          <p:cNvSpPr txBox="1"/>
          <p:nvPr/>
        </p:nvSpPr>
        <p:spPr>
          <a:xfrm rot="16200000">
            <a:off x="579933" y="2848836"/>
            <a:ext cx="1036181" cy="369332"/>
          </a:xfrm>
          <a:prstGeom prst="rect">
            <a:avLst/>
          </a:prstGeom>
          <a:noFill/>
        </p:spPr>
        <p:txBody>
          <a:bodyPr wrap="none" rtlCol="0">
            <a:spAutoFit/>
          </a:bodyPr>
          <a:lstStyle/>
          <a:p>
            <a:r>
              <a:rPr lang="en-US" dirty="0" err="1" smtClean="0"/>
              <a:t>Ey</a:t>
            </a:r>
            <a:r>
              <a:rPr lang="en-US" dirty="0" smtClean="0"/>
              <a:t>  [V/m]</a:t>
            </a:r>
            <a:endParaRPr lang="en-US" dirty="0"/>
          </a:p>
        </p:txBody>
      </p:sp>
      <p:sp>
        <p:nvSpPr>
          <p:cNvPr id="5" name="TextBox 4"/>
          <p:cNvSpPr txBox="1"/>
          <p:nvPr/>
        </p:nvSpPr>
        <p:spPr>
          <a:xfrm>
            <a:off x="762000" y="5715000"/>
            <a:ext cx="6795002" cy="369332"/>
          </a:xfrm>
          <a:prstGeom prst="rect">
            <a:avLst/>
          </a:prstGeom>
          <a:noFill/>
        </p:spPr>
        <p:txBody>
          <a:bodyPr wrap="none" rtlCol="0">
            <a:spAutoFit/>
          </a:bodyPr>
          <a:lstStyle/>
          <a:p>
            <a:r>
              <a:rPr lang="en-US" dirty="0" smtClean="0"/>
              <a:t>The maximum </a:t>
            </a:r>
            <a:r>
              <a:rPr lang="en-US" dirty="0" err="1" smtClean="0"/>
              <a:t>Ey</a:t>
            </a:r>
            <a:r>
              <a:rPr lang="en-US" dirty="0" smtClean="0"/>
              <a:t> is 0.08% of drift field.  Maximum deflection is 1.8mm.</a:t>
            </a:r>
            <a:endParaRPr lang="en-US" dirty="0"/>
          </a:p>
        </p:txBody>
      </p:sp>
      <p:sp>
        <p:nvSpPr>
          <p:cNvPr id="7" name="Footer Placeholder 6"/>
          <p:cNvSpPr>
            <a:spLocks noGrp="1"/>
          </p:cNvSpPr>
          <p:nvPr>
            <p:ph type="ftr" sz="quarter" idx="11"/>
          </p:nvPr>
        </p:nvSpPr>
        <p:spPr/>
        <p:txBody>
          <a:bodyPr/>
          <a:lstStyle/>
          <a:p>
            <a:r>
              <a:rPr lang="en-US" smtClean="0"/>
              <a:t>DUNE Calibration Workshop, 14-16 March 2018</a:t>
            </a:r>
            <a:endParaRPr lang="en-US"/>
          </a:p>
        </p:txBody>
      </p:sp>
      <p:sp>
        <p:nvSpPr>
          <p:cNvPr id="8" name="Slide Number Placeholder 7"/>
          <p:cNvSpPr>
            <a:spLocks noGrp="1"/>
          </p:cNvSpPr>
          <p:nvPr>
            <p:ph type="sldNum" sz="quarter" idx="12"/>
          </p:nvPr>
        </p:nvSpPr>
        <p:spPr/>
        <p:txBody>
          <a:bodyPr/>
          <a:lstStyle/>
          <a:p>
            <a:fld id="{29226F9A-8BE3-4994-A04F-97FE500E0E7A}" type="slidenum">
              <a:rPr lang="en-US" smtClean="0"/>
              <a:t>5</a:t>
            </a:fld>
            <a:endParaRPr lang="en-US"/>
          </a:p>
        </p:txBody>
      </p:sp>
    </p:spTree>
    <p:extLst>
      <p:ext uri="{BB962C8B-B14F-4D97-AF65-F5344CB8AC3E}">
        <p14:creationId xmlns:p14="http://schemas.microsoft.com/office/powerpoint/2010/main" val="312036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err="1" smtClean="0"/>
              <a:t>E</a:t>
            </a:r>
            <a:r>
              <a:rPr lang="en-US" sz="2800" baseline="-25000" dirty="0" err="1" smtClean="0"/>
              <a:t>Longitudinal</a:t>
            </a:r>
            <a:r>
              <a:rPr lang="en-US" sz="2800" dirty="0" smtClean="0"/>
              <a:t> in the Center of the TPC</a:t>
            </a:r>
            <a:endParaRPr lang="en-US" sz="28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217278" y="5251782"/>
            <a:ext cx="2714205" cy="369332"/>
          </a:xfrm>
          <a:prstGeom prst="rect">
            <a:avLst/>
          </a:prstGeom>
          <a:noFill/>
        </p:spPr>
        <p:txBody>
          <a:bodyPr wrap="none" rtlCol="0">
            <a:spAutoFit/>
          </a:bodyPr>
          <a:lstStyle/>
          <a:p>
            <a:r>
              <a:rPr lang="en-US" dirty="0" smtClean="0"/>
              <a:t>Distance from Cathode [m]</a:t>
            </a:r>
            <a:endParaRPr lang="en-US" dirty="0"/>
          </a:p>
        </p:txBody>
      </p:sp>
      <p:sp>
        <p:nvSpPr>
          <p:cNvPr id="6" name="TextBox 5"/>
          <p:cNvSpPr txBox="1"/>
          <p:nvPr/>
        </p:nvSpPr>
        <p:spPr>
          <a:xfrm rot="16200000">
            <a:off x="579933" y="2848836"/>
            <a:ext cx="1036181" cy="369332"/>
          </a:xfrm>
          <a:prstGeom prst="rect">
            <a:avLst/>
          </a:prstGeom>
          <a:noFill/>
        </p:spPr>
        <p:txBody>
          <a:bodyPr wrap="none" rtlCol="0">
            <a:spAutoFit/>
          </a:bodyPr>
          <a:lstStyle/>
          <a:p>
            <a:r>
              <a:rPr lang="en-US" dirty="0" smtClean="0"/>
              <a:t>Ex  [V/m]</a:t>
            </a:r>
            <a:endParaRPr lang="en-US" dirty="0"/>
          </a:p>
        </p:txBody>
      </p:sp>
      <p:sp>
        <p:nvSpPr>
          <p:cNvPr id="5" name="TextBox 4"/>
          <p:cNvSpPr txBox="1"/>
          <p:nvPr/>
        </p:nvSpPr>
        <p:spPr>
          <a:xfrm>
            <a:off x="762000" y="5715000"/>
            <a:ext cx="6251520" cy="369332"/>
          </a:xfrm>
          <a:prstGeom prst="rect">
            <a:avLst/>
          </a:prstGeom>
          <a:noFill/>
        </p:spPr>
        <p:txBody>
          <a:bodyPr wrap="none" rtlCol="0">
            <a:spAutoFit/>
          </a:bodyPr>
          <a:lstStyle/>
          <a:p>
            <a:r>
              <a:rPr lang="en-US" dirty="0" smtClean="0"/>
              <a:t>The maximum Ex is 0.12% of drift field.  Maximum delay is 0.2us.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692" y="1066800"/>
            <a:ext cx="6429375" cy="424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DUNE Calibration Workshop, 14-16 March 2018</a:t>
            </a:r>
            <a:endParaRPr lang="en-US"/>
          </a:p>
        </p:txBody>
      </p:sp>
      <p:sp>
        <p:nvSpPr>
          <p:cNvPr id="8" name="Slide Number Placeholder 7"/>
          <p:cNvSpPr>
            <a:spLocks noGrp="1"/>
          </p:cNvSpPr>
          <p:nvPr>
            <p:ph type="sldNum" sz="quarter" idx="12"/>
          </p:nvPr>
        </p:nvSpPr>
        <p:spPr/>
        <p:txBody>
          <a:bodyPr/>
          <a:lstStyle/>
          <a:p>
            <a:fld id="{29226F9A-8BE3-4994-A04F-97FE500E0E7A}" type="slidenum">
              <a:rPr lang="en-US" smtClean="0"/>
              <a:t>6</a:t>
            </a:fld>
            <a:endParaRPr lang="en-US"/>
          </a:p>
        </p:txBody>
      </p:sp>
    </p:spTree>
    <p:extLst>
      <p:ext uri="{BB962C8B-B14F-4D97-AF65-F5344CB8AC3E}">
        <p14:creationId xmlns:p14="http://schemas.microsoft.com/office/powerpoint/2010/main" val="403270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73" y="1447800"/>
            <a:ext cx="5217800" cy="501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44562"/>
          </a:xfrm>
        </p:spPr>
        <p:txBody>
          <a:bodyPr>
            <a:noAutofit/>
          </a:bodyPr>
          <a:lstStyle/>
          <a:p>
            <a:r>
              <a:rPr lang="en-US" sz="3200" dirty="0" smtClean="0"/>
              <a:t>DUNE 2 Phase</a:t>
            </a:r>
            <a:br>
              <a:rPr lang="en-US" sz="3200" dirty="0" smtClean="0"/>
            </a:br>
            <a:r>
              <a:rPr lang="en-US" sz="3200" dirty="0" smtClean="0"/>
              <a:t>12m drift Ar39 only</a:t>
            </a:r>
            <a:endParaRPr lang="en-US" sz="3200" dirty="0"/>
          </a:p>
        </p:txBody>
      </p:sp>
      <p:sp>
        <p:nvSpPr>
          <p:cNvPr id="3" name="Content Placeholder 2"/>
          <p:cNvSpPr>
            <a:spLocks noGrp="1"/>
          </p:cNvSpPr>
          <p:nvPr>
            <p:ph idx="1"/>
          </p:nvPr>
        </p:nvSpPr>
        <p:spPr>
          <a:xfrm>
            <a:off x="457200" y="1600200"/>
            <a:ext cx="3962400" cy="4525963"/>
          </a:xfrm>
        </p:spPr>
        <p:txBody>
          <a:bodyPr>
            <a:normAutofit/>
          </a:bodyPr>
          <a:lstStyle/>
          <a:p>
            <a:r>
              <a:rPr lang="en-US" sz="2400" dirty="0" smtClean="0"/>
              <a:t>Same Ar39 ion </a:t>
            </a:r>
            <a:br>
              <a:rPr lang="en-US" sz="2400" dirty="0" smtClean="0"/>
            </a:br>
            <a:r>
              <a:rPr lang="en-US" sz="2400" dirty="0" smtClean="0"/>
              <a:t>creation rate</a:t>
            </a:r>
          </a:p>
          <a:p>
            <a:r>
              <a:rPr lang="en-US" sz="2400" dirty="0" smtClean="0"/>
              <a:t>Maximum ion drift</a:t>
            </a:r>
            <a:br>
              <a:rPr lang="en-US" sz="2400" dirty="0" smtClean="0"/>
            </a:br>
            <a:r>
              <a:rPr lang="en-US" sz="2400" dirty="0" smtClean="0"/>
              <a:t>time: 25min</a:t>
            </a:r>
          </a:p>
          <a:p>
            <a:r>
              <a:rPr lang="en-US" sz="2400" dirty="0" smtClean="0"/>
              <a:t>Peak charge density @ cathode:  </a:t>
            </a:r>
            <a:r>
              <a:rPr lang="en-US" sz="2000" dirty="0" smtClean="0"/>
              <a:t>2.1 </a:t>
            </a:r>
            <a:r>
              <a:rPr lang="en-US" sz="2000" dirty="0" err="1" smtClean="0"/>
              <a:t>nC</a:t>
            </a:r>
            <a:r>
              <a:rPr lang="en-US" sz="2000" dirty="0" smtClean="0"/>
              <a:t>/m</a:t>
            </a:r>
            <a:r>
              <a:rPr lang="en-US" sz="2000" baseline="30000" dirty="0" smtClean="0"/>
              <a:t>3</a:t>
            </a:r>
          </a:p>
          <a:p>
            <a:pPr marL="457200" lvl="1" indent="0">
              <a:buNone/>
            </a:pPr>
            <a:endParaRPr lang="en-US" sz="2000" dirty="0"/>
          </a:p>
        </p:txBody>
      </p:sp>
      <p:cxnSp>
        <p:nvCxnSpPr>
          <p:cNvPr id="5" name="Straight Arrow Connector 4"/>
          <p:cNvCxnSpPr/>
          <p:nvPr/>
        </p:nvCxnSpPr>
        <p:spPr>
          <a:xfrm flipH="1">
            <a:off x="6324600" y="6571129"/>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10400" y="6368534"/>
            <a:ext cx="559577" cy="369332"/>
          </a:xfrm>
          <a:prstGeom prst="rect">
            <a:avLst/>
          </a:prstGeom>
          <a:noFill/>
        </p:spPr>
        <p:txBody>
          <a:bodyPr wrap="none" rtlCol="0">
            <a:spAutoFit/>
          </a:bodyPr>
          <a:lstStyle/>
          <a:p>
            <a:r>
              <a:rPr lang="en-US" dirty="0" err="1" smtClean="0"/>
              <a:t>E</a:t>
            </a:r>
            <a:r>
              <a:rPr lang="en-US" baseline="-25000" dirty="0" err="1" smtClean="0"/>
              <a:t>drift</a:t>
            </a:r>
            <a:endParaRPr lang="en-US" baseline="-25000" dirty="0"/>
          </a:p>
        </p:txBody>
      </p:sp>
      <p:sp>
        <p:nvSpPr>
          <p:cNvPr id="4" name="Footer Placeholder 3"/>
          <p:cNvSpPr>
            <a:spLocks noGrp="1"/>
          </p:cNvSpPr>
          <p:nvPr>
            <p:ph type="ftr" sz="quarter" idx="11"/>
          </p:nvPr>
        </p:nvSpPr>
        <p:spPr/>
        <p:txBody>
          <a:bodyPr/>
          <a:lstStyle/>
          <a:p>
            <a:r>
              <a:rPr lang="en-US" smtClean="0"/>
              <a:t>DUNE Calibration Workshop, 14-16 March 2018</a:t>
            </a:r>
            <a:endParaRPr lang="en-US"/>
          </a:p>
        </p:txBody>
      </p:sp>
      <p:sp>
        <p:nvSpPr>
          <p:cNvPr id="7" name="Slide Number Placeholder 6"/>
          <p:cNvSpPr>
            <a:spLocks noGrp="1"/>
          </p:cNvSpPr>
          <p:nvPr>
            <p:ph type="sldNum" sz="quarter" idx="12"/>
          </p:nvPr>
        </p:nvSpPr>
        <p:spPr/>
        <p:txBody>
          <a:bodyPr/>
          <a:lstStyle/>
          <a:p>
            <a:fld id="{29226F9A-8BE3-4994-A04F-97FE500E0E7A}" type="slidenum">
              <a:rPr lang="en-US" smtClean="0"/>
              <a:t>7</a:t>
            </a:fld>
            <a:endParaRPr lang="en-US"/>
          </a:p>
        </p:txBody>
      </p:sp>
    </p:spTree>
    <p:extLst>
      <p:ext uri="{BB962C8B-B14F-4D97-AF65-F5344CB8AC3E}">
        <p14:creationId xmlns:p14="http://schemas.microsoft.com/office/powerpoint/2010/main" val="2974035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err="1" smtClean="0"/>
              <a:t>E</a:t>
            </a:r>
            <a:r>
              <a:rPr lang="en-US" sz="2800" baseline="-25000" dirty="0" err="1" smtClean="0"/>
              <a:t>Transverse</a:t>
            </a:r>
            <a:r>
              <a:rPr lang="en-US" sz="2800" dirty="0" smtClean="0"/>
              <a:t> at the Surface of the Field Cage</a:t>
            </a:r>
            <a:endParaRPr lang="en-US" sz="28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217278" y="5251782"/>
            <a:ext cx="2714205" cy="369332"/>
          </a:xfrm>
          <a:prstGeom prst="rect">
            <a:avLst/>
          </a:prstGeom>
          <a:noFill/>
        </p:spPr>
        <p:txBody>
          <a:bodyPr wrap="none" rtlCol="0">
            <a:spAutoFit/>
          </a:bodyPr>
          <a:lstStyle/>
          <a:p>
            <a:r>
              <a:rPr lang="en-US" dirty="0" smtClean="0"/>
              <a:t>Distance from Cathode [m]</a:t>
            </a:r>
            <a:endParaRPr lang="en-US" dirty="0"/>
          </a:p>
        </p:txBody>
      </p:sp>
      <p:sp>
        <p:nvSpPr>
          <p:cNvPr id="6" name="TextBox 5"/>
          <p:cNvSpPr txBox="1"/>
          <p:nvPr/>
        </p:nvSpPr>
        <p:spPr>
          <a:xfrm rot="16200000">
            <a:off x="579933" y="2848836"/>
            <a:ext cx="1036181" cy="369332"/>
          </a:xfrm>
          <a:prstGeom prst="rect">
            <a:avLst/>
          </a:prstGeom>
          <a:noFill/>
        </p:spPr>
        <p:txBody>
          <a:bodyPr wrap="none" rtlCol="0">
            <a:spAutoFit/>
          </a:bodyPr>
          <a:lstStyle/>
          <a:p>
            <a:r>
              <a:rPr lang="en-US" dirty="0" err="1" smtClean="0"/>
              <a:t>Ey</a:t>
            </a:r>
            <a:r>
              <a:rPr lang="en-US" dirty="0" smtClean="0"/>
              <a:t>  [V/m]</a:t>
            </a:r>
            <a:endParaRPr lang="en-US" dirty="0"/>
          </a:p>
        </p:txBody>
      </p:sp>
      <p:sp>
        <p:nvSpPr>
          <p:cNvPr id="5" name="TextBox 4"/>
          <p:cNvSpPr txBox="1"/>
          <p:nvPr/>
        </p:nvSpPr>
        <p:spPr>
          <a:xfrm>
            <a:off x="762000" y="5715000"/>
            <a:ext cx="6654514" cy="369332"/>
          </a:xfrm>
          <a:prstGeom prst="rect">
            <a:avLst/>
          </a:prstGeom>
          <a:noFill/>
        </p:spPr>
        <p:txBody>
          <a:bodyPr wrap="none" rtlCol="0">
            <a:spAutoFit/>
          </a:bodyPr>
          <a:lstStyle/>
          <a:p>
            <a:r>
              <a:rPr lang="en-US" dirty="0" smtClean="0"/>
              <a:t>The maximum E</a:t>
            </a:r>
            <a:r>
              <a:rPr lang="en-US" baseline="-25000" dirty="0" smtClean="0"/>
              <a:t>T</a:t>
            </a:r>
            <a:r>
              <a:rPr lang="en-US" dirty="0" smtClean="0"/>
              <a:t> is 0.7% of drift field.  Maximum deflection is 58mm.</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46988"/>
            <a:ext cx="6632939" cy="400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DUNE Calibration Workshop, 14-16 March 2018</a:t>
            </a:r>
            <a:endParaRPr lang="en-US"/>
          </a:p>
        </p:txBody>
      </p:sp>
      <p:sp>
        <p:nvSpPr>
          <p:cNvPr id="9" name="Slide Number Placeholder 8"/>
          <p:cNvSpPr>
            <a:spLocks noGrp="1"/>
          </p:cNvSpPr>
          <p:nvPr>
            <p:ph type="sldNum" sz="quarter" idx="12"/>
          </p:nvPr>
        </p:nvSpPr>
        <p:spPr/>
        <p:txBody>
          <a:bodyPr/>
          <a:lstStyle/>
          <a:p>
            <a:fld id="{29226F9A-8BE3-4994-A04F-97FE500E0E7A}" type="slidenum">
              <a:rPr lang="en-US" smtClean="0"/>
              <a:t>8</a:t>
            </a:fld>
            <a:endParaRPr lang="en-US"/>
          </a:p>
        </p:txBody>
      </p:sp>
    </p:spTree>
    <p:extLst>
      <p:ext uri="{BB962C8B-B14F-4D97-AF65-F5344CB8AC3E}">
        <p14:creationId xmlns:p14="http://schemas.microsoft.com/office/powerpoint/2010/main" val="132625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err="1" smtClean="0"/>
              <a:t>E</a:t>
            </a:r>
            <a:r>
              <a:rPr lang="en-US" sz="2800" baseline="-25000" dirty="0" err="1" smtClean="0"/>
              <a:t>Longitudinal</a:t>
            </a:r>
            <a:r>
              <a:rPr lang="en-US" sz="2800" dirty="0" smtClean="0"/>
              <a:t> in the Center of the TPC</a:t>
            </a:r>
            <a:endParaRPr lang="en-US" sz="28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217278" y="5251782"/>
            <a:ext cx="2714205" cy="369332"/>
          </a:xfrm>
          <a:prstGeom prst="rect">
            <a:avLst/>
          </a:prstGeom>
          <a:noFill/>
        </p:spPr>
        <p:txBody>
          <a:bodyPr wrap="none" rtlCol="0">
            <a:spAutoFit/>
          </a:bodyPr>
          <a:lstStyle/>
          <a:p>
            <a:r>
              <a:rPr lang="en-US" dirty="0" smtClean="0"/>
              <a:t>Distance from Cathode [m]</a:t>
            </a:r>
            <a:endParaRPr lang="en-US" dirty="0"/>
          </a:p>
        </p:txBody>
      </p:sp>
      <p:sp>
        <p:nvSpPr>
          <p:cNvPr id="6" name="TextBox 5"/>
          <p:cNvSpPr txBox="1"/>
          <p:nvPr/>
        </p:nvSpPr>
        <p:spPr>
          <a:xfrm rot="16200000">
            <a:off x="579933" y="2848836"/>
            <a:ext cx="1036181" cy="369332"/>
          </a:xfrm>
          <a:prstGeom prst="rect">
            <a:avLst/>
          </a:prstGeom>
          <a:noFill/>
        </p:spPr>
        <p:txBody>
          <a:bodyPr wrap="none" rtlCol="0">
            <a:spAutoFit/>
          </a:bodyPr>
          <a:lstStyle/>
          <a:p>
            <a:r>
              <a:rPr lang="en-US" dirty="0" smtClean="0"/>
              <a:t>Ex  [V/m]</a:t>
            </a:r>
            <a:endParaRPr lang="en-US" dirty="0"/>
          </a:p>
        </p:txBody>
      </p:sp>
      <p:sp>
        <p:nvSpPr>
          <p:cNvPr id="5" name="TextBox 4"/>
          <p:cNvSpPr txBox="1"/>
          <p:nvPr/>
        </p:nvSpPr>
        <p:spPr>
          <a:xfrm>
            <a:off x="762000" y="5715000"/>
            <a:ext cx="6134500" cy="369332"/>
          </a:xfrm>
          <a:prstGeom prst="rect">
            <a:avLst/>
          </a:prstGeom>
          <a:noFill/>
        </p:spPr>
        <p:txBody>
          <a:bodyPr wrap="none" rtlCol="0">
            <a:spAutoFit/>
          </a:bodyPr>
          <a:lstStyle/>
          <a:p>
            <a:r>
              <a:rPr lang="en-US" dirty="0" smtClean="0"/>
              <a:t>The maximum Ex is 1% of drift field.  Maximum delay is 5.7us.</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4468"/>
            <a:ext cx="6267450" cy="403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DUNE Calibration Workshop, 14-16 March 2018</a:t>
            </a:r>
            <a:endParaRPr lang="en-US"/>
          </a:p>
        </p:txBody>
      </p:sp>
      <p:sp>
        <p:nvSpPr>
          <p:cNvPr id="9" name="Slide Number Placeholder 8"/>
          <p:cNvSpPr>
            <a:spLocks noGrp="1"/>
          </p:cNvSpPr>
          <p:nvPr>
            <p:ph type="sldNum" sz="quarter" idx="12"/>
          </p:nvPr>
        </p:nvSpPr>
        <p:spPr/>
        <p:txBody>
          <a:bodyPr/>
          <a:lstStyle/>
          <a:p>
            <a:fld id="{29226F9A-8BE3-4994-A04F-97FE500E0E7A}" type="slidenum">
              <a:rPr lang="en-US" smtClean="0"/>
              <a:t>9</a:t>
            </a:fld>
            <a:endParaRPr lang="en-US"/>
          </a:p>
        </p:txBody>
      </p:sp>
    </p:spTree>
    <p:extLst>
      <p:ext uri="{BB962C8B-B14F-4D97-AF65-F5344CB8AC3E}">
        <p14:creationId xmlns:p14="http://schemas.microsoft.com/office/powerpoint/2010/main" val="762396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8228</TotalTime>
  <Words>1397</Words>
  <Application>Microsoft Office PowerPoint</Application>
  <PresentationFormat>On-screen Show (4:3)</PresentationFormat>
  <Paragraphs>150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Space Charge Issues in DUNE DP</vt:lpstr>
      <vt:lpstr>PowerPoint Presentation</vt:lpstr>
      <vt:lpstr>Assumptions</vt:lpstr>
      <vt:lpstr>DUNE Single Phase E Field Profile from the Positive Ions Only</vt:lpstr>
      <vt:lpstr>ETransverse at the Surface of the Field Cage</vt:lpstr>
      <vt:lpstr>ELongitudinal in the Center of the TPC</vt:lpstr>
      <vt:lpstr>DUNE 2 Phase 12m drift Ar39 only</vt:lpstr>
      <vt:lpstr>ETransverse at the Surface of the Field Cage</vt:lpstr>
      <vt:lpstr>ELongitudinal in the Center of the TPC</vt:lpstr>
      <vt:lpstr>Field Lines Around the DP LEM</vt:lpstr>
      <vt:lpstr>Field Lines Around the DP LEM</vt:lpstr>
      <vt:lpstr>Field Lines Around the DP LEM</vt:lpstr>
      <vt:lpstr>DUNE 2 Phase 12m drift Ar39 + LEM ion feedback</vt:lpstr>
      <vt:lpstr>ETransverse at the Surface of the Field Cage</vt:lpstr>
      <vt:lpstr>ELongitudinal in the Center of the TPC</vt:lpstr>
      <vt:lpstr>PowerPoint Presentation</vt:lpstr>
      <vt:lpstr>Space Charge with LAr Convection Example 1: MicroBooNE original configuration</vt:lpstr>
      <vt:lpstr>Space Charge and Liquid Flow</vt:lpstr>
      <vt:lpstr>What Happen to the Negative Ions?</vt:lpstr>
      <vt:lpstr>Other Calibration Needs for the DP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 Yu</dc:creator>
  <cp:lastModifiedBy>Bo Yu</cp:lastModifiedBy>
  <cp:revision>52</cp:revision>
  <dcterms:created xsi:type="dcterms:W3CDTF">2015-06-30T13:58:27Z</dcterms:created>
  <dcterms:modified xsi:type="dcterms:W3CDTF">2018-03-16T15:25:44Z</dcterms:modified>
</cp:coreProperties>
</file>