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2" r:id="rId5"/>
  </p:sldMasterIdLst>
  <p:notesMasterIdLst>
    <p:notesMasterId r:id="rId10"/>
  </p:notesMasterIdLst>
  <p:handoutMasterIdLst>
    <p:handoutMasterId r:id="rId11"/>
  </p:handoutMasterIdLst>
  <p:sldIdLst>
    <p:sldId id="294" r:id="rId6"/>
    <p:sldId id="303" r:id="rId7"/>
    <p:sldId id="302" r:id="rId8"/>
    <p:sldId id="301" r:id="rId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5" autoAdjust="0"/>
    <p:restoredTop sz="94660"/>
  </p:normalViewPr>
  <p:slideViewPr>
    <p:cSldViewPr snapToGrid="0" snapToObjects="1" showGuides="1">
      <p:cViewPr varScale="1">
        <p:scale>
          <a:sx n="82" d="100"/>
          <a:sy n="82" d="100"/>
        </p:scale>
        <p:origin x="-1128" y="-112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1/22/18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1/22/18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399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8/28/2017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David Harding | Lab Status Meeting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8/28/2017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David Harding | Lab Status Meeting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8/28/2017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David Harding | Lab Status Meeting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8/28/2017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David Harding | Lab Status Meeting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8/28/2017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David Harding | Lab Status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8/28/2017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David Harding | Lab Status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8/28/2017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David Harding | Lab Status Meeting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2205FA-A580-4FB2-8E99-244EC8430E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4682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8/28/2017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David Harding | Lab Status Meeting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  <p:sldLayoutId id="2147484123" r:id="rId8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 smtClean="0"/>
              <a:t>G. </a:t>
            </a:r>
            <a:r>
              <a:rPr lang="en-US" smtClean="0"/>
              <a:t>Velev</a:t>
            </a:r>
            <a:endParaRPr lang="en-US" dirty="0"/>
          </a:p>
          <a:p>
            <a:r>
              <a:rPr lang="en-US" dirty="0"/>
              <a:t>All Experimenters and Laboratory Status Meeting</a:t>
            </a:r>
          </a:p>
          <a:p>
            <a:r>
              <a:rPr lang="en-US" dirty="0" smtClean="0"/>
              <a:t>22</a:t>
            </a:r>
            <a:r>
              <a:rPr lang="en-US" dirty="0" smtClean="0"/>
              <a:t> </a:t>
            </a:r>
            <a:r>
              <a:rPr lang="en-US" dirty="0" smtClean="0"/>
              <a:t>January 2018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TD Operations Status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Cryogenic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Sector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1800" b="1" dirty="0">
                <a:solidFill>
                  <a:srgbClr val="282828"/>
                </a:solidFill>
                <a:latin typeface="Helvetica" panose="020B0604020202020204" pitchFamily="34" charset="0"/>
                <a:ea typeface="Geneva" pitchFamily="121" charset="-128"/>
              </a:rPr>
              <a:t>Fermilab Accelerator Science and Technology (FAST)</a:t>
            </a:r>
          </a:p>
          <a:p>
            <a:pPr lvl="1"/>
            <a:r>
              <a:rPr lang="en-US" altLang="en-US" sz="1400" dirty="0">
                <a:solidFill>
                  <a:srgbClr val="282828"/>
                </a:solidFill>
                <a:latin typeface="Helvetica" panose="020B0604020202020204" pitchFamily="34" charset="0"/>
                <a:ea typeface="Geneva" pitchFamily="121" charset="-128"/>
              </a:rPr>
              <a:t>Warmed to 300K during IOTA completion</a:t>
            </a:r>
          </a:p>
          <a:p>
            <a:r>
              <a:rPr lang="en-US" altLang="en-US" sz="1800" b="1" dirty="0">
                <a:solidFill>
                  <a:srgbClr val="282828"/>
                </a:solidFill>
                <a:latin typeface="Helvetica" panose="020B0604020202020204" pitchFamily="34" charset="0"/>
                <a:ea typeface="Geneva" pitchFamily="121" charset="-128"/>
              </a:rPr>
              <a:t>Meson Detector Building</a:t>
            </a:r>
          </a:p>
          <a:p>
            <a:pPr lvl="1"/>
            <a:r>
              <a:rPr lang="en-US" altLang="en-US" sz="1400" dirty="0">
                <a:solidFill>
                  <a:srgbClr val="282828"/>
                </a:solidFill>
                <a:latin typeface="Helvetica" panose="020B0604020202020204" pitchFamily="34" charset="0"/>
                <a:ea typeface="Geneva" pitchFamily="121" charset="-128"/>
              </a:rPr>
              <a:t>PIP-II cavity test completed</a:t>
            </a:r>
          </a:p>
          <a:p>
            <a:r>
              <a:rPr lang="en-US" altLang="en-US" sz="1800" b="1" dirty="0" err="1">
                <a:solidFill>
                  <a:srgbClr val="282828"/>
                </a:solidFill>
                <a:latin typeface="Helvetica" panose="020B0604020202020204" pitchFamily="34" charset="0"/>
                <a:ea typeface="Geneva" pitchFamily="121" charset="-128"/>
              </a:rPr>
              <a:t>Cryomodule</a:t>
            </a:r>
            <a:r>
              <a:rPr lang="en-US" altLang="en-US" sz="1800" b="1" dirty="0">
                <a:solidFill>
                  <a:srgbClr val="282828"/>
                </a:solidFill>
                <a:latin typeface="Helvetica" panose="020B0604020202020204" pitchFamily="34" charset="0"/>
                <a:ea typeface="Geneva" pitchFamily="121" charset="-128"/>
              </a:rPr>
              <a:t> Test Facility</a:t>
            </a:r>
          </a:p>
          <a:p>
            <a:pPr lvl="1"/>
            <a:r>
              <a:rPr lang="en-US" altLang="en-US" sz="1400" dirty="0">
                <a:solidFill>
                  <a:srgbClr val="282828"/>
                </a:solidFill>
                <a:latin typeface="Helvetica" panose="020B0604020202020204" pitchFamily="34" charset="0"/>
                <a:ea typeface="Geneva" pitchFamily="121" charset="-128"/>
              </a:rPr>
              <a:t>LCLS-II F1.3-07 </a:t>
            </a:r>
            <a:r>
              <a:rPr lang="en-US" altLang="en-US" sz="1400" dirty="0" err="1">
                <a:solidFill>
                  <a:srgbClr val="282828"/>
                </a:solidFill>
                <a:latin typeface="Helvetica" panose="020B0604020202020204" pitchFamily="34" charset="0"/>
                <a:ea typeface="Geneva" pitchFamily="121" charset="-128"/>
              </a:rPr>
              <a:t>cryomodule</a:t>
            </a:r>
            <a:r>
              <a:rPr lang="en-US" altLang="en-US" sz="1400" dirty="0">
                <a:solidFill>
                  <a:srgbClr val="282828"/>
                </a:solidFill>
                <a:latin typeface="Helvetica" panose="020B0604020202020204" pitchFamily="34" charset="0"/>
                <a:ea typeface="Geneva" pitchFamily="121" charset="-128"/>
              </a:rPr>
              <a:t> testing to be complete this week</a:t>
            </a:r>
          </a:p>
          <a:p>
            <a:r>
              <a:rPr lang="en-US" altLang="en-US" sz="1800" b="1" dirty="0">
                <a:solidFill>
                  <a:srgbClr val="282828"/>
                </a:solidFill>
                <a:latin typeface="Helvetica" panose="020B0604020202020204" pitchFamily="34" charset="0"/>
                <a:ea typeface="Geneva" pitchFamily="121" charset="-128"/>
              </a:rPr>
              <a:t>Industrial Building 1</a:t>
            </a:r>
          </a:p>
          <a:p>
            <a:pPr lvl="1"/>
            <a:r>
              <a:rPr lang="en-US" altLang="en-US" sz="1600" dirty="0">
                <a:solidFill>
                  <a:srgbClr val="282828"/>
                </a:solidFill>
                <a:latin typeface="Helvetica" panose="020B0604020202020204" pitchFamily="34" charset="0"/>
                <a:ea typeface="Geneva" pitchFamily="121" charset="-128"/>
              </a:rPr>
              <a:t>Stand 3: LCLS-II magnet testing</a:t>
            </a:r>
          </a:p>
          <a:p>
            <a:pPr lvl="1"/>
            <a:r>
              <a:rPr lang="en-US" altLang="en-US" sz="1600" dirty="0">
                <a:solidFill>
                  <a:srgbClr val="282828"/>
                </a:solidFill>
                <a:latin typeface="Helvetica" panose="020B0604020202020204" pitchFamily="34" charset="0"/>
                <a:ea typeface="Geneva" pitchFamily="121" charset="-128"/>
              </a:rPr>
              <a:t>VTS: SRF cavity R&amp;D and LCLS-II production cavity </a:t>
            </a:r>
            <a:r>
              <a:rPr lang="en-US" altLang="en-US" sz="1600" dirty="0" smtClean="0">
                <a:solidFill>
                  <a:srgbClr val="282828"/>
                </a:solidFill>
                <a:latin typeface="Helvetica" panose="020B0604020202020204" pitchFamily="34" charset="0"/>
                <a:ea typeface="Geneva" pitchFamily="121" charset="-128"/>
              </a:rPr>
              <a:t>testing</a:t>
            </a:r>
          </a:p>
          <a:p>
            <a:r>
              <a:rPr lang="en-US" altLang="en-US" sz="1800" dirty="0">
                <a:solidFill>
                  <a:srgbClr val="282828"/>
                </a:solidFill>
                <a:latin typeface="Helvetica" panose="020B0604020202020204" pitchFamily="34" charset="0"/>
                <a:ea typeface="Geneva" pitchFamily="121" charset="-128"/>
              </a:rPr>
              <a:t>Muon Campus</a:t>
            </a:r>
          </a:p>
          <a:p>
            <a:pPr lvl="1"/>
            <a:r>
              <a:rPr lang="en-US" altLang="en-US" sz="1400" dirty="0">
                <a:solidFill>
                  <a:srgbClr val="282828"/>
                </a:solidFill>
                <a:latin typeface="Helvetica" panose="020B0604020202020204" pitchFamily="34" charset="0"/>
                <a:ea typeface="Geneva" pitchFamily="121" charset="-128"/>
              </a:rPr>
              <a:t>Supporting g-2 operation</a:t>
            </a:r>
          </a:p>
          <a:p>
            <a:r>
              <a:rPr lang="en-US" altLang="en-US" sz="1800" dirty="0">
                <a:solidFill>
                  <a:srgbClr val="282828"/>
                </a:solidFill>
                <a:latin typeface="Helvetica" panose="020B0604020202020204" pitchFamily="34" charset="0"/>
                <a:ea typeface="Geneva" pitchFamily="121" charset="-128"/>
              </a:rPr>
              <a:t>Heavy Assembly Building</a:t>
            </a:r>
          </a:p>
          <a:p>
            <a:pPr lvl="1"/>
            <a:r>
              <a:rPr lang="en-US" altLang="en-US" sz="1400" dirty="0">
                <a:solidFill>
                  <a:srgbClr val="282828"/>
                </a:solidFill>
                <a:latin typeface="Helvetica" panose="020B0604020202020204" pitchFamily="34" charset="0"/>
                <a:ea typeface="Geneva" pitchFamily="121" charset="-128"/>
              </a:rPr>
              <a:t>Completed test run. Waiting for first Mu2e TS production solenoid to be delivered at the end of January</a:t>
            </a:r>
          </a:p>
          <a:p>
            <a:r>
              <a:rPr lang="en-US" altLang="en-US" sz="1800" dirty="0" err="1">
                <a:solidFill>
                  <a:srgbClr val="282828"/>
                </a:solidFill>
                <a:latin typeface="Helvetica" panose="020B0604020202020204" pitchFamily="34" charset="0"/>
                <a:ea typeface="Geneva" pitchFamily="121" charset="-128"/>
              </a:rPr>
              <a:t>MuCool</a:t>
            </a:r>
            <a:r>
              <a:rPr lang="en-US" altLang="en-US" sz="1800" dirty="0">
                <a:solidFill>
                  <a:srgbClr val="282828"/>
                </a:solidFill>
                <a:latin typeface="Helvetica" panose="020B0604020202020204" pitchFamily="34" charset="0"/>
                <a:ea typeface="Geneva" pitchFamily="121" charset="-128"/>
              </a:rPr>
              <a:t> Test Area</a:t>
            </a:r>
          </a:p>
          <a:p>
            <a:pPr lvl="1"/>
            <a:r>
              <a:rPr lang="en-US" altLang="en-US" sz="1400" dirty="0">
                <a:solidFill>
                  <a:srgbClr val="282828"/>
                </a:solidFill>
                <a:latin typeface="Helvetica" panose="020B0604020202020204" pitchFamily="34" charset="0"/>
                <a:ea typeface="Geneva" pitchFamily="121" charset="-128"/>
              </a:rPr>
              <a:t>Cryogenic system is permanently shut down</a:t>
            </a:r>
          </a:p>
          <a:p>
            <a:pPr lvl="1"/>
            <a:r>
              <a:rPr lang="en-US" altLang="en-US" sz="1400" dirty="0">
                <a:solidFill>
                  <a:srgbClr val="282828"/>
                </a:solidFill>
                <a:latin typeface="Helvetica" panose="020B0604020202020204" pitchFamily="34" charset="0"/>
                <a:ea typeface="Geneva" pitchFamily="121" charset="-128"/>
              </a:rPr>
              <a:t>Experienced ICW supply piping damage due to frozen water </a:t>
            </a:r>
          </a:p>
          <a:p>
            <a:pPr lvl="1"/>
            <a:endParaRPr lang="en-US" altLang="en-US" sz="1400" dirty="0">
              <a:solidFill>
                <a:srgbClr val="C00000"/>
              </a:solidFill>
              <a:latin typeface="Helvetica" panose="020B0604020202020204" pitchFamily="34" charset="0"/>
              <a:ea typeface="Geneva" pitchFamily="121" charset="-128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8/28/2017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David Harding | Lab Status Meeting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05FA-A580-4FB2-8E99-244EC8430E3C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9033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SRF Sector </a:t>
            </a:r>
          </a:p>
        </p:txBody>
      </p:sp>
      <p:sp>
        <p:nvSpPr>
          <p:cNvPr id="24578" name="Content Placeholder 29"/>
          <p:cNvSpPr>
            <a:spLocks noGrp="1"/>
          </p:cNvSpPr>
          <p:nvPr>
            <p:ph idx="1"/>
          </p:nvPr>
        </p:nvSpPr>
        <p:spPr bwMode="auto">
          <a:xfrm>
            <a:off x="228600" y="685165"/>
            <a:ext cx="8672513" cy="568415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1200" dirty="0">
                <a:latin typeface="Helvetica" panose="020B0604020202020204" pitchFamily="34" charset="0"/>
                <a:ea typeface="Geneva" pitchFamily="121" charset="-128"/>
              </a:rPr>
              <a:t>R&amp;D  </a:t>
            </a:r>
          </a:p>
          <a:p>
            <a:pPr lvl="1"/>
            <a:r>
              <a:rPr lang="en-US" altLang="en-US" sz="1200" dirty="0">
                <a:latin typeface="Helvetica" panose="020B0604020202020204" pitchFamily="34" charset="0"/>
                <a:ea typeface="Geneva" pitchFamily="121" charset="-128"/>
              </a:rPr>
              <a:t>Several 1-cell cavities and three 9-cell cavities were tested since last report. </a:t>
            </a:r>
          </a:p>
          <a:p>
            <a:pPr lvl="2"/>
            <a:r>
              <a:rPr lang="en-US" altLang="en-US" sz="1000" dirty="0">
                <a:latin typeface="Helvetica" panose="020B0604020202020204" pitchFamily="34" charset="0"/>
                <a:ea typeface="Geneva" pitchFamily="121" charset="-128"/>
              </a:rPr>
              <a:t>Continue to get statistics with various recipe of N-infusion. </a:t>
            </a:r>
          </a:p>
          <a:p>
            <a:pPr lvl="2"/>
            <a:r>
              <a:rPr lang="en-US" altLang="en-US" sz="1000" dirty="0">
                <a:latin typeface="Helvetica" panose="020B0604020202020204" pitchFamily="34" charset="0"/>
                <a:ea typeface="Geneva" pitchFamily="121" charset="-128"/>
              </a:rPr>
              <a:t>One notable experiment on 1-cell cavity </a:t>
            </a:r>
            <a:r>
              <a:rPr lang="en-US" altLang="en-US" sz="1000" dirty="0" smtClean="0">
                <a:latin typeface="Helvetica" panose="020B0604020202020204" pitchFamily="34" charset="0"/>
                <a:ea typeface="Geneva" pitchFamily="121" charset="-128"/>
              </a:rPr>
              <a:t> </a:t>
            </a:r>
            <a:r>
              <a:rPr lang="en-US" altLang="en-US" sz="1000" dirty="0">
                <a:latin typeface="Helvetica" panose="020B0604020202020204" pitchFamily="34" charset="0"/>
                <a:ea typeface="Geneva" pitchFamily="121" charset="-128"/>
              </a:rPr>
              <a:t>study showed the flux trapping happen more off equators. It is counter-intuitive, a repeat test is in progress to verify the result. </a:t>
            </a:r>
          </a:p>
          <a:p>
            <a:pPr lvl="2"/>
            <a:r>
              <a:rPr lang="en-US" altLang="en-US" sz="1000" dirty="0">
                <a:latin typeface="Helvetica" panose="020B0604020202020204" pitchFamily="34" charset="0"/>
                <a:ea typeface="Geneva" pitchFamily="121" charset="-128"/>
              </a:rPr>
              <a:t>2</a:t>
            </a:r>
            <a:r>
              <a:rPr lang="en-US" altLang="en-US" sz="1000" baseline="30000" dirty="0">
                <a:latin typeface="Helvetica" panose="020B0604020202020204" pitchFamily="34" charset="0"/>
                <a:ea typeface="Geneva" pitchFamily="121" charset="-128"/>
              </a:rPr>
              <a:t>nd</a:t>
            </a:r>
            <a:r>
              <a:rPr lang="en-US" altLang="en-US" sz="1000" dirty="0">
                <a:latin typeface="Helvetica" panose="020B0604020202020204" pitchFamily="34" charset="0"/>
                <a:ea typeface="Geneva" pitchFamily="121" charset="-128"/>
              </a:rPr>
              <a:t> 3.9 GHz heavy </a:t>
            </a:r>
            <a:r>
              <a:rPr lang="en-US" altLang="en-US" sz="1000" dirty="0" smtClean="0">
                <a:latin typeface="Helvetica" panose="020B0604020202020204" pitchFamily="34" charset="0"/>
                <a:ea typeface="Geneva" pitchFamily="121" charset="-128"/>
              </a:rPr>
              <a:t>doping cavity  </a:t>
            </a:r>
            <a:r>
              <a:rPr lang="en-US" altLang="en-US" sz="1000" dirty="0">
                <a:latin typeface="Helvetica" panose="020B0604020202020204" pitchFamily="34" charset="0"/>
                <a:ea typeface="Geneva" pitchFamily="121" charset="-128"/>
              </a:rPr>
              <a:t>showed great promise with 1.5e10, but with lower quench field (10 MV/m) </a:t>
            </a:r>
          </a:p>
          <a:p>
            <a:pPr lvl="1"/>
            <a:r>
              <a:rPr lang="en-US" altLang="en-US" sz="1200" dirty="0" err="1" smtClean="0">
                <a:latin typeface="Helvetica" panose="020B0604020202020204" pitchFamily="34" charset="0"/>
                <a:ea typeface="Geneva" pitchFamily="121" charset="-128"/>
              </a:rPr>
              <a:t>Nb</a:t>
            </a:r>
            <a:r>
              <a:rPr lang="en-US" altLang="en-US" sz="1200" dirty="0">
                <a:latin typeface="Helvetica" panose="020B0604020202020204" pitchFamily="34" charset="0"/>
                <a:ea typeface="Geneva" pitchFamily="121" charset="-128"/>
              </a:rPr>
              <a:t>/Cu equipment relocated to new location, installation is in progress. </a:t>
            </a:r>
          </a:p>
          <a:p>
            <a:pPr lvl="1"/>
            <a:r>
              <a:rPr lang="en-US" altLang="en-US" sz="1200" dirty="0">
                <a:latin typeface="Helvetica" panose="020B0604020202020204" pitchFamily="34" charset="0"/>
                <a:ea typeface="Geneva" pitchFamily="121" charset="-128"/>
              </a:rPr>
              <a:t>Quantum computing </a:t>
            </a:r>
            <a:r>
              <a:rPr lang="en-US" altLang="en-US" sz="1200" dirty="0" smtClean="0">
                <a:latin typeface="Helvetica" panose="020B0604020202020204" pitchFamily="34" charset="0"/>
                <a:ea typeface="Geneva" pitchFamily="121" charset="-128"/>
              </a:rPr>
              <a:t>cavities: </a:t>
            </a:r>
            <a:r>
              <a:rPr lang="en-US" altLang="en-US" sz="1200" dirty="0">
                <a:latin typeface="Helvetica" panose="020B0604020202020204" pitchFamily="34" charset="0"/>
                <a:ea typeface="Geneva" pitchFamily="121" charset="-128"/>
              </a:rPr>
              <a:t>one 2.6 GHz cavity is being tested.</a:t>
            </a:r>
            <a:endParaRPr lang="en-US" altLang="en-US" sz="1000" dirty="0">
              <a:latin typeface="Helvetica" panose="020B0604020202020204" pitchFamily="34" charset="0"/>
              <a:ea typeface="Geneva" pitchFamily="121" charset="-128"/>
            </a:endParaRPr>
          </a:p>
          <a:p>
            <a:pPr eaLnBrk="1" hangingPunct="1"/>
            <a:r>
              <a:rPr lang="en-US" altLang="en-US" sz="1200" dirty="0">
                <a:latin typeface="Helvetica" panose="020B0604020202020204" pitchFamily="34" charset="0"/>
                <a:ea typeface="Geneva" pitchFamily="121" charset="-128"/>
              </a:rPr>
              <a:t>LCLS-II </a:t>
            </a:r>
          </a:p>
          <a:p>
            <a:pPr lvl="1"/>
            <a:r>
              <a:rPr lang="en-US" altLang="en-US" sz="1200" dirty="0">
                <a:latin typeface="Helvetica" panose="020B0604020202020204" pitchFamily="34" charset="0"/>
                <a:ea typeface="Geneva" pitchFamily="121" charset="-128"/>
              </a:rPr>
              <a:t>1.3 GHz </a:t>
            </a:r>
            <a:r>
              <a:rPr lang="en-US" altLang="en-US" sz="1200" dirty="0" smtClean="0">
                <a:latin typeface="Helvetica" panose="020B0604020202020204" pitchFamily="34" charset="0"/>
                <a:ea typeface="Geneva" pitchFamily="121" charset="-128"/>
              </a:rPr>
              <a:t>cavities – qualification continues </a:t>
            </a:r>
            <a:endParaRPr lang="en-US" altLang="en-US" sz="1200" dirty="0">
              <a:latin typeface="Helvetica" panose="020B0604020202020204" pitchFamily="34" charset="0"/>
              <a:ea typeface="Geneva" pitchFamily="121" charset="-128"/>
            </a:endParaRPr>
          </a:p>
          <a:p>
            <a:pPr lvl="1"/>
            <a:r>
              <a:rPr lang="en-US" altLang="en-US" sz="1200" dirty="0" smtClean="0">
                <a:latin typeface="Helvetica" panose="020B0604020202020204" pitchFamily="34" charset="0"/>
                <a:ea typeface="Geneva" pitchFamily="121" charset="-128"/>
              </a:rPr>
              <a:t>3.9 </a:t>
            </a:r>
            <a:r>
              <a:rPr lang="en-US" altLang="en-US" sz="1200" dirty="0">
                <a:latin typeface="Helvetica" panose="020B0604020202020204" pitchFamily="34" charset="0"/>
                <a:ea typeface="Geneva" pitchFamily="121" charset="-128"/>
              </a:rPr>
              <a:t>GHz cavities </a:t>
            </a:r>
            <a:r>
              <a:rPr lang="en-US" altLang="en-US" sz="1200" dirty="0" smtClean="0">
                <a:latin typeface="Helvetica" panose="020B0604020202020204" pitchFamily="34" charset="0"/>
                <a:ea typeface="Geneva" pitchFamily="121" charset="-128"/>
              </a:rPr>
              <a:t> - </a:t>
            </a:r>
            <a:r>
              <a:rPr lang="en-US" altLang="en-US" sz="1200" dirty="0">
                <a:latin typeface="Helvetica" panose="020B0604020202020204" pitchFamily="34" charset="0"/>
                <a:ea typeface="Geneva" pitchFamily="121" charset="-128"/>
              </a:rPr>
              <a:t>qualification continues </a:t>
            </a:r>
          </a:p>
          <a:p>
            <a:pPr lvl="2"/>
            <a:r>
              <a:rPr lang="en-US" altLang="en-US" sz="1000" dirty="0">
                <a:latin typeface="Helvetica" panose="020B0604020202020204" pitchFamily="34" charset="0"/>
                <a:ea typeface="Geneva" pitchFamily="121" charset="-128"/>
              </a:rPr>
              <a:t>3HRI02 dressed, waiting for test prep.</a:t>
            </a:r>
          </a:p>
          <a:p>
            <a:pPr lvl="2"/>
            <a:r>
              <a:rPr lang="en-US" altLang="en-US" sz="1000" dirty="0">
                <a:latin typeface="Helvetica" panose="020B0604020202020204" pitchFamily="34" charset="0"/>
                <a:ea typeface="Geneva" pitchFamily="121" charset="-128"/>
              </a:rPr>
              <a:t>3HRI03 HTS is in progress. Cavity was found locked by cavity support due to support </a:t>
            </a:r>
            <a:r>
              <a:rPr lang="en-US" altLang="en-US" sz="1000" dirty="0" err="1">
                <a:latin typeface="Helvetica" panose="020B0604020202020204" pitchFamily="34" charset="0"/>
                <a:ea typeface="Geneva" pitchFamily="121" charset="-128"/>
              </a:rPr>
              <a:t>mis</a:t>
            </a:r>
            <a:r>
              <a:rPr lang="en-US" altLang="en-US" sz="1000" dirty="0">
                <a:latin typeface="Helvetica" panose="020B0604020202020204" pitchFamily="34" charset="0"/>
                <a:ea typeface="Geneva" pitchFamily="121" charset="-128"/>
              </a:rPr>
              <a:t>-alignment. Tuner test showed one piezo locked, the other loose due to cavity went “banana”. Cavity support will be fixed and test will resume.</a:t>
            </a:r>
          </a:p>
          <a:p>
            <a:pPr lvl="1"/>
            <a:r>
              <a:rPr lang="en-US" altLang="en-US" sz="1200" dirty="0">
                <a:latin typeface="Helvetica" panose="020B0604020202020204" pitchFamily="34" charset="0"/>
                <a:ea typeface="Geneva" pitchFamily="121" charset="-128"/>
              </a:rPr>
              <a:t>CM03 </a:t>
            </a:r>
            <a:r>
              <a:rPr lang="en-US" altLang="en-US" sz="1200" dirty="0" smtClean="0">
                <a:latin typeface="Helvetica" panose="020B0604020202020204" pitchFamily="34" charset="0"/>
                <a:ea typeface="Geneva" pitchFamily="121" charset="-128"/>
              </a:rPr>
              <a:t>repair  - Dis</a:t>
            </a:r>
            <a:r>
              <a:rPr lang="en-US" altLang="en-US" sz="1200" dirty="0">
                <a:latin typeface="Helvetica" panose="020B0604020202020204" pitchFamily="34" charset="0"/>
                <a:ea typeface="Geneva" pitchFamily="121" charset="-128"/>
              </a:rPr>
              <a:t>-assembly almost finished. Cavity dis-assembly is in progress.</a:t>
            </a:r>
          </a:p>
          <a:p>
            <a:pPr lvl="1"/>
            <a:r>
              <a:rPr lang="en-US" altLang="en-US" sz="1200" dirty="0">
                <a:latin typeface="Helvetica" panose="020B0604020202020204" pitchFamily="34" charset="0"/>
                <a:ea typeface="Geneva" pitchFamily="121" charset="-128"/>
              </a:rPr>
              <a:t>CM04 pending final modification (cryo-valve gas guard, CAV1 support) before shipping to SLAC.</a:t>
            </a:r>
          </a:p>
          <a:p>
            <a:pPr lvl="1"/>
            <a:r>
              <a:rPr lang="en-US" altLang="en-US" sz="1200" dirty="0">
                <a:solidFill>
                  <a:srgbClr val="FF0000"/>
                </a:solidFill>
                <a:latin typeface="Helvetica" panose="020B0604020202020204" pitchFamily="34" charset="0"/>
                <a:ea typeface="Geneva" pitchFamily="121" charset="-128"/>
              </a:rPr>
              <a:t>CM06 was shipped to </a:t>
            </a:r>
            <a:r>
              <a:rPr lang="en-US" altLang="en-US" sz="1200" dirty="0" smtClean="0">
                <a:solidFill>
                  <a:srgbClr val="FF0000"/>
                </a:solidFill>
                <a:latin typeface="Helvetica" panose="020B0604020202020204" pitchFamily="34" charset="0"/>
                <a:ea typeface="Geneva" pitchFamily="121" charset="-128"/>
              </a:rPr>
              <a:t>SLAC – milestone for the project.</a:t>
            </a:r>
            <a:endParaRPr lang="en-US" altLang="en-US" sz="1200" dirty="0">
              <a:solidFill>
                <a:srgbClr val="FF0000"/>
              </a:solidFill>
              <a:latin typeface="Helvetica" panose="020B0604020202020204" pitchFamily="34" charset="0"/>
              <a:ea typeface="Geneva" pitchFamily="121" charset="-128"/>
            </a:endParaRPr>
          </a:p>
          <a:p>
            <a:pPr lvl="1"/>
            <a:r>
              <a:rPr lang="en-US" altLang="en-US" sz="1200" dirty="0">
                <a:latin typeface="Helvetica" panose="020B0604020202020204" pitchFamily="34" charset="0"/>
                <a:ea typeface="Geneva" pitchFamily="121" charset="-128"/>
              </a:rPr>
              <a:t>CM05 Test was completed. It is at ICB. FE was moderate despite an in-situ repair of a HOM feedthrough. Cryomodule met the most of the </a:t>
            </a:r>
            <a:r>
              <a:rPr lang="en-US" altLang="en-US" sz="1200" dirty="0" smtClean="0">
                <a:latin typeface="Helvetica" panose="020B0604020202020204" pitchFamily="34" charset="0"/>
                <a:ea typeface="Geneva" pitchFamily="121" charset="-128"/>
              </a:rPr>
              <a:t>specs.  </a:t>
            </a:r>
            <a:r>
              <a:rPr lang="en-US" altLang="en-US" sz="1200" dirty="0">
                <a:latin typeface="Helvetica" panose="020B0604020202020204" pitchFamily="34" charset="0"/>
                <a:ea typeface="Geneva" pitchFamily="121" charset="-128"/>
              </a:rPr>
              <a:t>The cryomodule is likely to be shipped to SLAC in January as the second.</a:t>
            </a:r>
          </a:p>
          <a:p>
            <a:pPr lvl="1"/>
            <a:r>
              <a:rPr lang="en-US" altLang="en-US" sz="1200" dirty="0">
                <a:latin typeface="Helvetica" panose="020B0604020202020204" pitchFamily="34" charset="0"/>
                <a:ea typeface="Geneva" pitchFamily="121" charset="-128"/>
              </a:rPr>
              <a:t>CM07 is at CMTF. A repeated fast cool down showed better performance at 2.5e10 vs. previous 2.2e10.</a:t>
            </a:r>
          </a:p>
          <a:p>
            <a:pPr lvl="1"/>
            <a:r>
              <a:rPr lang="en-US" altLang="en-US" sz="1200" dirty="0">
                <a:latin typeface="Helvetica" panose="020B0604020202020204" pitchFamily="34" charset="0"/>
                <a:ea typeface="Geneva" pitchFamily="121" charset="-128"/>
              </a:rPr>
              <a:t>CM08 is in WS5. helium circuit leak check is in progress. </a:t>
            </a:r>
          </a:p>
          <a:p>
            <a:pPr lvl="1"/>
            <a:r>
              <a:rPr lang="en-US" altLang="en-US" sz="1200" dirty="0">
                <a:latin typeface="Helvetica" panose="020B0604020202020204" pitchFamily="34" charset="0"/>
                <a:ea typeface="Geneva" pitchFamily="121" charset="-128"/>
              </a:rPr>
              <a:t>CM09 in WS3. HOM tuning is in progress.</a:t>
            </a:r>
          </a:p>
          <a:p>
            <a:pPr lvl="1"/>
            <a:r>
              <a:rPr lang="en-US" altLang="en-US" sz="1200" dirty="0">
                <a:latin typeface="Helvetica" panose="020B0604020202020204" pitchFamily="34" charset="0"/>
                <a:ea typeface="Geneva" pitchFamily="121" charset="-128"/>
              </a:rPr>
              <a:t>CM10 is in WS2. Attached to upper cold mass assembly. </a:t>
            </a:r>
            <a:r>
              <a:rPr lang="en-US" altLang="en-US" sz="1200" dirty="0" smtClean="0">
                <a:latin typeface="Helvetica" panose="020B0604020202020204" pitchFamily="34" charset="0"/>
                <a:ea typeface="Geneva" pitchFamily="121" charset="-128"/>
              </a:rPr>
              <a:t>Preparing </a:t>
            </a:r>
            <a:r>
              <a:rPr lang="en-US" altLang="en-US" sz="1200" dirty="0">
                <a:latin typeface="Helvetica" panose="020B0604020202020204" pitchFamily="34" charset="0"/>
                <a:ea typeface="Geneva" pitchFamily="121" charset="-128"/>
              </a:rPr>
              <a:t>to move to ICB WS3.</a:t>
            </a:r>
          </a:p>
          <a:p>
            <a:pPr lvl="1"/>
            <a:r>
              <a:rPr lang="en-US" altLang="en-US" sz="1200" dirty="0">
                <a:latin typeface="Helvetica" panose="020B0604020202020204" pitchFamily="34" charset="0"/>
                <a:ea typeface="Geneva" pitchFamily="121" charset="-128"/>
              </a:rPr>
              <a:t>CM11 WS0 completed, WS1 started this week.</a:t>
            </a:r>
          </a:p>
          <a:p>
            <a:r>
              <a:rPr lang="en-US" altLang="en-US" sz="1400" dirty="0">
                <a:latin typeface="Helvetica" panose="020B0604020202020204" pitchFamily="34" charset="0"/>
                <a:ea typeface="Geneva" pitchFamily="121" charset="-128"/>
              </a:rPr>
              <a:t>PIP-II</a:t>
            </a:r>
            <a:r>
              <a:rPr lang="en-US" sz="1400" dirty="0"/>
              <a:t> </a:t>
            </a:r>
          </a:p>
          <a:p>
            <a:pPr lvl="1"/>
            <a:r>
              <a:rPr lang="en-US" sz="1200" dirty="0"/>
              <a:t>Spoke cavity S113 test in STC is </a:t>
            </a:r>
            <a:r>
              <a:rPr lang="en-US" sz="1200" dirty="0" err="1" smtClean="0"/>
              <a:t>complited</a:t>
            </a:r>
            <a:r>
              <a:rPr lang="en-US" sz="1200" dirty="0" smtClean="0"/>
              <a:t>, </a:t>
            </a:r>
            <a:r>
              <a:rPr lang="en-US" sz="1200" dirty="0"/>
              <a:t>conditionally qualified. </a:t>
            </a:r>
          </a:p>
          <a:p>
            <a:pPr lvl="2"/>
            <a:endParaRPr lang="en-US" sz="1100" dirty="0"/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1/22/18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3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371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Magnet Sector </a:t>
            </a:r>
            <a:endParaRPr lang="en-US" sz="1400" b="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6544" y="1465319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901758"/>
            <a:ext cx="9053513" cy="5109936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28600" y="901758"/>
            <a:ext cx="8672513" cy="5848927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4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33781" y="838199"/>
            <a:ext cx="8420879" cy="5712979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sz="1800" b="1" dirty="0" smtClean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HL- LHC, AUP 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– Producing coils:  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  <a:ea typeface="ＭＳ Ｐゴシック" charset="0"/>
              </a:rPr>
              <a:t>QXFA107 is in the impregnation stage.  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ea typeface="ＭＳ Ｐゴシック" charset="0"/>
              </a:rPr>
              <a:t>Short coil QXFS09 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  <a:ea typeface="ＭＳ Ｐゴシック" charset="0"/>
              </a:rPr>
              <a:t>cleaning after impregnation. 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ea typeface="ＭＳ Ｐゴシック" charset="0"/>
              </a:rPr>
              <a:t>The production area in IB3 is being reconfigured to accommodate the rotating coil winding table and cable tensioner as backup to the </a:t>
            </a:r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  <a:ea typeface="ＭＳ Ｐゴシック" charset="0"/>
              </a:rPr>
              <a:t>Selva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ea typeface="ＭＳ Ｐゴシック" charset="0"/>
              </a:rPr>
              <a:t> winding machine. </a:t>
            </a:r>
            <a:endParaRPr lang="en-US" sz="1400" dirty="0" smtClean="0">
              <a:solidFill>
                <a:schemeClr val="accent6">
                  <a:lumMod val="50000"/>
                </a:schemeClr>
              </a:solidFill>
              <a:ea typeface="ＭＳ Ｐゴシック" charset="0"/>
            </a:endParaRPr>
          </a:p>
          <a:p>
            <a:pPr marL="342900" lvl="1" indent="-342900">
              <a:buFont typeface="Arial" charset="0"/>
              <a:buChar char="•"/>
            </a:pPr>
            <a:r>
              <a:rPr lang="en-US" sz="1800" b="1" dirty="0" smtClean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LCLS II 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  <a:cs typeface="Helvetica"/>
              </a:rPr>
              <a:t>– test and qualification of the quadrupoles continues, 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Helvetica"/>
              </a:rPr>
              <a:t> SPQ122 is prepared for 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cs typeface="Helvetica"/>
              </a:rPr>
              <a:t>test 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  <a:cs typeface="Helvetica"/>
              </a:rPr>
              <a:t>completed,  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Helvetica"/>
              </a:rPr>
              <a:t>Quadrupoles 123-125  are in different stage of  incoming inspection.    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sz="1800" b="1" dirty="0" smtClean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Mu2e –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n-US" sz="1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r>
              <a:rPr lang="en-US" sz="1200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TS prototype was removed from the </a:t>
            </a:r>
            <a:r>
              <a:rPr lang="en-US" sz="1200" dirty="0" err="1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dewar</a:t>
            </a:r>
            <a:r>
              <a:rPr lang="en-US" sz="1200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Post-test inspection in progress. This prototype will be used at </a:t>
            </a:r>
            <a:r>
              <a:rPr lang="en-US" sz="1200" dirty="0" smtClean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HAB-west </a:t>
            </a:r>
            <a:r>
              <a:rPr lang="en-US" sz="1200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for commissioning of tooling, then will be sent to IB2 for stretched wire measurements. </a:t>
            </a:r>
            <a:r>
              <a:rPr lang="en-US" sz="1200" dirty="0" smtClean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TS </a:t>
            </a:r>
            <a:r>
              <a:rPr lang="en-US" sz="1200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production module fabrication well underway. </a:t>
            </a:r>
            <a:r>
              <a:rPr lang="en-US" sz="1200" dirty="0" smtClean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Expected to be  </a:t>
            </a:r>
            <a:r>
              <a:rPr lang="en-US" sz="1200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shipped until early February. </a:t>
            </a:r>
          </a:p>
          <a:p>
            <a:pPr lvl="1"/>
            <a:r>
              <a:rPr lang="en-US" sz="1200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PS/DS model coil still on large in-house lathe at GA, machining of the outer coil was performed last week. Insertion in the shell and then LN2 testing will take place towards the end of this week.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en-US" sz="1800" b="1" dirty="0" smtClean="0">
                <a:latin typeface="Helvetica" panose="020B0604020202020204" pitchFamily="34" charset="0"/>
                <a:ea typeface="Geneva" pitchFamily="121" charset="-128"/>
              </a:rPr>
              <a:t>AS </a:t>
            </a:r>
            <a:r>
              <a:rPr lang="mr-IN" altLang="en-US" sz="1800" b="1" dirty="0" smtClean="0">
                <a:latin typeface="Helvetica" panose="020B0604020202020204" pitchFamily="34" charset="0"/>
                <a:ea typeface="Geneva" pitchFamily="121" charset="-128"/>
              </a:rPr>
              <a:t>–</a:t>
            </a:r>
            <a:r>
              <a:rPr lang="en-US" altLang="en-US" sz="1800" b="1" dirty="0" smtClean="0">
                <a:latin typeface="Helvetica" panose="020B0604020202020204" pitchFamily="34" charset="0"/>
                <a:ea typeface="Geneva" pitchFamily="121" charset="-128"/>
              </a:rPr>
              <a:t> </a:t>
            </a:r>
            <a:r>
              <a:rPr lang="en-US" sz="1200" dirty="0">
                <a:solidFill>
                  <a:srgbClr val="0C0C0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Refurbishment of another two IQB magnets has started. IQB310 and IQB169 were </a:t>
            </a:r>
            <a:r>
              <a:rPr lang="en-US" sz="1200" dirty="0" smtClean="0">
                <a:solidFill>
                  <a:srgbClr val="0C0C0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“burned” </a:t>
            </a:r>
            <a:r>
              <a:rPr lang="en-US" sz="1200" dirty="0">
                <a:solidFill>
                  <a:srgbClr val="0C0C0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last week.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</a:t>
            </a:r>
            <a:r>
              <a:rPr lang="en-US" sz="1800" b="1" dirty="0" smtClean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mr-IN" sz="1800" b="1" dirty="0" smtClean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–</a:t>
            </a:r>
            <a:r>
              <a:rPr lang="en-US" sz="1800" b="1" dirty="0" smtClean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inner coil winding  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activity resumed on the g-2 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Inflector</a:t>
            </a:r>
            <a:endParaRPr lang="en-US" sz="1400" b="1" dirty="0" smtClean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chemeClr val="accent6">
                    <a:lumMod val="50000"/>
                  </a:schemeClr>
                </a:solidFill>
              </a:rPr>
              <a:t>MDP 15-17 T  dipole  R&amp;D </a:t>
            </a:r>
            <a:r>
              <a:rPr lang="en-US" sz="1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n-US" sz="14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571500" lvl="2" indent="-171450"/>
            <a:r>
              <a:rPr lang="en-US" sz="1200" dirty="0" smtClean="0"/>
              <a:t>Outer </a:t>
            </a:r>
            <a:r>
              <a:rPr lang="en-US" sz="1200" dirty="0"/>
              <a:t>coil 002 impregnation is complete. Some dents have been found on the coil outer surface next to </a:t>
            </a:r>
            <a:r>
              <a:rPr lang="en-US" sz="1200" dirty="0" err="1" smtClean="0"/>
              <a:t>midplanes</a:t>
            </a:r>
            <a:r>
              <a:rPr lang="en-US" sz="1200" dirty="0" smtClean="0"/>
              <a:t>; coil was declared as damaged. </a:t>
            </a:r>
            <a:r>
              <a:rPr lang="en-US" sz="1200" dirty="0"/>
              <a:t> </a:t>
            </a:r>
            <a:r>
              <a:rPr lang="en-US" sz="1200" dirty="0" smtClean="0"/>
              <a:t>Modification of the impregnation tooling for  </a:t>
            </a:r>
            <a:r>
              <a:rPr lang="en-US" sz="1200" dirty="0"/>
              <a:t>outer coil </a:t>
            </a:r>
            <a:r>
              <a:rPr lang="en-US" sz="1200" dirty="0" smtClean="0"/>
              <a:t>004.</a:t>
            </a:r>
          </a:p>
          <a:p>
            <a:pPr marL="571500" lvl="2" indent="-171450"/>
            <a:r>
              <a:rPr lang="en-US" sz="1200" dirty="0" smtClean="0"/>
              <a:t>Preparation for MDP collaboration meeting. </a:t>
            </a:r>
            <a:endParaRPr lang="en-US" sz="1400" dirty="0" smtClean="0"/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chemeClr val="accent6">
                    <a:lumMod val="50000"/>
                  </a:schemeClr>
                </a:solidFill>
              </a:rPr>
              <a:t>  Miscellaneous: </a:t>
            </a:r>
            <a:r>
              <a:rPr lang="en-US" sz="1400" dirty="0">
                <a:solidFill>
                  <a:srgbClr val="202020"/>
                </a:solidFill>
              </a:rPr>
              <a:t>– 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New proposal on "Fast Ramping Nb3Sn Superconducting Dipole Magnet“ was prepared and submitted to DOE PAWS for Electron Ion Collider . </a:t>
            </a:r>
          </a:p>
          <a:p>
            <a:pPr marL="0" lvl="1" indent="0">
              <a:buNone/>
            </a:pPr>
            <a:endParaRPr lang="en-US" altLang="en-US" sz="1400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marL="171450" lvl="1" indent="-1714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endParaRPr lang="en-US" sz="1400" b="1" dirty="0">
              <a:solidFill>
                <a:schemeClr val="accent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endParaRPr lang="en-US" sz="1200" dirty="0"/>
          </a:p>
          <a:p>
            <a:endParaRPr lang="en-US" sz="1600" dirty="0">
              <a:solidFill>
                <a:schemeClr val="accent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87746" y="6515100"/>
            <a:ext cx="5192392" cy="241300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TD Summary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7AB3F-FACA-4A47-BA3E-111C11C54DCF}" type="datetime1">
              <a:rPr lang="en-US" altLang="en-US" smtClean="0"/>
              <a:t>1/22/18</a:t>
            </a:fld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05FA-A580-4FB2-8E99-244EC8430E3C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300587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Fermilab Presentation template.potx" id="{A2D25FEF-5416-4B89-9200-0D39A9A3F4BB}" vid="{8F27CC46-3CE2-45EC-8026-2A6AFF0030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CB9366D95A474190AE7710F7025554" ma:contentTypeVersion="4" ma:contentTypeDescription="Create a new document." ma:contentTypeScope="" ma:versionID="a516abd108609f3c30b8159ab3cffdd9">
  <xsd:schema xmlns:xsd="http://www.w3.org/2001/XMLSchema" xmlns:xs="http://www.w3.org/2001/XMLSchema" xmlns:p="http://schemas.microsoft.com/office/2006/metadata/properties" xmlns:ns1="http://schemas.microsoft.com/sharepoint/v3" xmlns:ns2="45260a83-08c0-4921-92a3-cd56dcdbef58" xmlns:ns3="47fc7b7d-f1f2-468e-9654-a86f226c5a41" targetNamespace="http://schemas.microsoft.com/office/2006/metadata/properties" ma:root="true" ma:fieldsID="99348dd27377a714101ff65f154f9693" ns1:_="" ns2:_="" ns3:_="">
    <xsd:import namespace="http://schemas.microsoft.com/sharepoint/v3"/>
    <xsd:import namespace="45260a83-08c0-4921-92a3-cd56dcdbef58"/>
    <xsd:import namespace="47fc7b7d-f1f2-468e-9654-a86f226c5a4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  <xsd:element ref="ns3:Meeting_x0020_date" minOccurs="0"/>
                <xsd:element ref="ns3:Organization" minOccurs="0"/>
                <xsd:element ref="ns3:Description_x0020_of_x0020_Present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260a83-08c0-4921-92a3-cd56dcdbef5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fc7b7d-f1f2-468e-9654-a86f226c5a41" elementFormDefault="qualified">
    <xsd:import namespace="http://schemas.microsoft.com/office/2006/documentManagement/types"/>
    <xsd:import namespace="http://schemas.microsoft.com/office/infopath/2007/PartnerControls"/>
    <xsd:element name="Meeting_x0020_date" ma:index="13" nillable="true" ma:displayName="Meeting date" ma:format="DateOnly" ma:internalName="Meeting_x0020_date">
      <xsd:simpleType>
        <xsd:restriction base="dms:DateTime"/>
      </xsd:simpleType>
    </xsd:element>
    <xsd:element name="Organization" ma:index="14" nillable="true" ma:displayName="Organization" ma:format="Dropdown" ma:internalName="Organization">
      <xsd:simpleType>
        <xsd:union memberTypes="dms:Text">
          <xsd:simpleType>
            <xsd:restriction base="dms:Choice">
              <xsd:enumeration value="AD"/>
              <xsd:enumeration value="TD"/>
              <xsd:enumeration value="APC"/>
              <xsd:enumeration value="PPD"/>
              <xsd:enumeration value="FCPA"/>
              <xsd:enumeration value="CMS"/>
              <xsd:enumeration value="SCD"/>
              <xsd:enumeration value="CCD"/>
              <xsd:enumeration value="OCIO"/>
              <xsd:enumeration value="FI"/>
              <xsd:enumeration value="ESH&amp;Q"/>
              <xsd:enumeration value="Directors Office"/>
              <xsd:enumeration value="BSS"/>
              <xsd:enumeration value="FESS"/>
              <xsd:enumeration value="WDRS"/>
            </xsd:restriction>
          </xsd:simpleType>
        </xsd:union>
      </xsd:simpleType>
    </xsd:element>
    <xsd:element name="Description_x0020_of_x0020_Presentation" ma:index="15" nillable="true" ma:displayName="Description of Presentation" ma:internalName="Description_x0020_of_x0020_Presentation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_x0020_of_x0020_Presentation xmlns="47fc7b7d-f1f2-468e-9654-a86f226c5a41">TD Operations Status 2016-05-03</Description_x0020_of_x0020_Presentation>
    <Organization xmlns="47fc7b7d-f1f2-468e-9654-a86f226c5a41">TD</Organization>
    <PublishingExpirationDate xmlns="http://schemas.microsoft.com/sharepoint/v3" xsi:nil="true"/>
    <PublishingStartDate xmlns="http://schemas.microsoft.com/sharepoint/v3" xsi:nil="true"/>
    <Meeting_x0020_date xmlns="47fc7b7d-f1f2-468e-9654-a86f226c5a41">2016-05-03T05:00:00+00:00</Meeting_x0020_date>
    <_dlc_DocId xmlns="45260a83-08c0-4921-92a3-cd56dcdbef58">-1779-150</_dlc_DocId>
    <_dlc_DocIdUrl xmlns="45260a83-08c0-4921-92a3-cd56dcdbef58">
      <Url>https://fermipoint.fnal.gov/organization/ood/lsm/_layouts/15/DocIdRedir.aspx?ID=-1779-150</Url>
      <Description>-1779-150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EC69B34-2309-4DFB-B663-DB4AC1FD6D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5260a83-08c0-4921-92a3-cd56dcdbef58"/>
    <ds:schemaRef ds:uri="47fc7b7d-f1f2-468e-9654-a86f226c5a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EEA049B-CA7A-423D-8CB3-61851FB59D66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69E5B7C2-EC0F-44AE-8D06-DC1C8ECB7AEB}">
  <ds:schemaRefs>
    <ds:schemaRef ds:uri="http://purl.org/dc/elements/1.1/"/>
    <ds:schemaRef ds:uri="http://schemas.microsoft.com/office/2006/metadata/properties"/>
    <ds:schemaRef ds:uri="45260a83-08c0-4921-92a3-cd56dcdbef58"/>
    <ds:schemaRef ds:uri="47fc7b7d-f1f2-468e-9654-a86f226c5a41"/>
    <ds:schemaRef ds:uri="http://schemas.microsoft.com/sharepoint/v3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9884FC48-EE63-4B8C-9BD9-19FA2FB3DB5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599</TotalTime>
  <Words>812</Words>
  <Application>Microsoft Macintosh PowerPoint</Application>
  <PresentationFormat>On-screen Show (4:3)</PresentationFormat>
  <Paragraphs>68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Fermilab_PPT_090815</vt:lpstr>
      <vt:lpstr>PowerPoint Presentation</vt:lpstr>
      <vt:lpstr>Cryogenic Sector </vt:lpstr>
      <vt:lpstr>SRF Sector </vt:lpstr>
      <vt:lpstr> Magnet Sector </vt:lpstr>
    </vt:vector>
  </TitlesOfParts>
  <Company>Fermilab Technical Division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TD Operations Status 2016-05-03</dc:title>
  <dc:subject>TD Operations Status 2016-05-03</dc:subject>
  <dc:creator>David Harding</dc:creator>
  <cp:lastModifiedBy>Gueorgui Velev</cp:lastModifiedBy>
  <cp:revision>49</cp:revision>
  <cp:lastPrinted>2014-01-20T19:40:21Z</cp:lastPrinted>
  <dcterms:created xsi:type="dcterms:W3CDTF">2016-03-21T21:02:23Z</dcterms:created>
  <dcterms:modified xsi:type="dcterms:W3CDTF">2018-01-22T21:46:03Z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0x010100AECB9366D95A474190AE7710F7025554</vt:lpwstr>
  </property>
  <property fmtid="{D5CDD505-2E9C-101B-9397-08002B2CF9AE}" pid="3" name="_dlc_DocIdItemGuid">
    <vt:lpwstr>1f4a757f-71de-493e-8321-ce61266f155e</vt:lpwstr>
  </property>
</Properties>
</file>