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9" r:id="rId4"/>
  </p:sldMasterIdLst>
  <p:notesMasterIdLst>
    <p:notesMasterId r:id="rId13"/>
  </p:notesMasterIdLst>
  <p:handoutMasterIdLst>
    <p:handoutMasterId r:id="rId14"/>
  </p:handoutMasterIdLst>
  <p:sldIdLst>
    <p:sldId id="662" r:id="rId5"/>
    <p:sldId id="786" r:id="rId6"/>
    <p:sldId id="796" r:id="rId7"/>
    <p:sldId id="797" r:id="rId8"/>
    <p:sldId id="793" r:id="rId9"/>
    <p:sldId id="798" r:id="rId10"/>
    <p:sldId id="800" r:id="rId11"/>
    <p:sldId id="799" r:id="rId1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EE4"/>
    <a:srgbClr val="A4001D"/>
    <a:srgbClr val="9A0000"/>
    <a:srgbClr val="FFCC99"/>
    <a:srgbClr val="9D3431"/>
    <a:srgbClr val="0000FF"/>
    <a:srgbClr val="FFFFCC"/>
    <a:srgbClr val="FF0000"/>
    <a:srgbClr val="FF99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89680" autoAdjust="0"/>
  </p:normalViewPr>
  <p:slideViewPr>
    <p:cSldViewPr snapToGrid="0">
      <p:cViewPr>
        <p:scale>
          <a:sx n="50" d="100"/>
          <a:sy n="50" d="100"/>
        </p:scale>
        <p:origin x="1550" y="2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3358E-CE59-44A9-940C-F5E33043BB0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263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99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6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30" r:id="rId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Fermilab F1.3-2 (CM02) Beam Valves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5DED912-7F14-44B5-97C1-DD618568E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459" y="2978831"/>
            <a:ext cx="7989887" cy="2652522"/>
          </a:xfrm>
        </p:spPr>
        <p:txBody>
          <a:bodyPr/>
          <a:lstStyle/>
          <a:p>
            <a:r>
              <a:rPr lang="en-US" sz="1800" dirty="0"/>
              <a:t>Jerry Leibfritz and Tug Arkan</a:t>
            </a:r>
          </a:p>
        </p:txBody>
      </p:sp>
    </p:spTree>
    <p:extLst>
      <p:ext uri="{BB962C8B-B14F-4D97-AF65-F5344CB8AC3E}">
        <p14:creationId xmlns:p14="http://schemas.microsoft.com/office/powerpoint/2010/main" val="17352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Issues with Cold Gate Valves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4"/>
          </p:nvPr>
        </p:nvSpPr>
        <p:spPr>
          <a:xfrm>
            <a:off x="429446" y="1343046"/>
            <a:ext cx="8534232" cy="503415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2800" dirty="0"/>
              <a:t>Both CM02 cold gate valves do not operate properly</a:t>
            </a:r>
          </a:p>
          <a:p>
            <a:pPr lvl="2"/>
            <a:r>
              <a:rPr lang="en-US" sz="2400" dirty="0"/>
              <a:t>each exhibit different characteristics</a:t>
            </a:r>
          </a:p>
          <a:p>
            <a:pPr lvl="2"/>
            <a:r>
              <a:rPr lang="en-US" sz="2400" dirty="0"/>
              <a:t>highly suspect they leak through and/or don’t seal properly</a:t>
            </a:r>
          </a:p>
          <a:p>
            <a:pPr lvl="1"/>
            <a:r>
              <a:rPr lang="en-US" sz="2800" dirty="0"/>
              <a:t>As a result</a:t>
            </a:r>
          </a:p>
          <a:p>
            <a:pPr lvl="2"/>
            <a:r>
              <a:rPr lang="en-US" sz="2400" dirty="0"/>
              <a:t>Experienced unexpected pressure differentials in various configurations during leak check and installation of CM02 at WS5 and at CMTS, resulting in filtered boiled-off nitrogen gas and cleanroom air being introduced into the cavity string in an uncontrolled manner.</a:t>
            </a:r>
          </a:p>
          <a:p>
            <a:pPr lvl="1"/>
            <a:endParaRPr lang="en-US" sz="1200" dirty="0"/>
          </a:p>
          <a:p>
            <a:pPr lvl="1"/>
            <a:endParaRPr lang="en-US" sz="1100" dirty="0">
              <a:solidFill>
                <a:srgbClr val="FF0000"/>
              </a:solidFill>
            </a:endParaRP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7864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Upstream Cold Gate Valve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32541" y="1194268"/>
            <a:ext cx="8108950" cy="5065522"/>
          </a:xfrm>
        </p:spPr>
        <p:txBody>
          <a:bodyPr>
            <a:normAutofit lnSpcReduction="10000"/>
          </a:bodyPr>
          <a:lstStyle/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marL="233362" lvl="1" indent="0">
              <a:buNone/>
            </a:pPr>
            <a:endParaRPr lang="en-US" sz="2400" dirty="0"/>
          </a:p>
          <a:p>
            <a:pPr marL="233362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Upstream Gate Valve (#472XX-XEOX-ALA1/0066)</a:t>
            </a:r>
            <a:endParaRPr lang="en-US" dirty="0"/>
          </a:p>
          <a:p>
            <a:pPr lvl="2"/>
            <a:r>
              <a:rPr lang="en-US" dirty="0"/>
              <a:t>excessively rough to operate</a:t>
            </a:r>
          </a:p>
          <a:p>
            <a:pPr lvl="2"/>
            <a:r>
              <a:rPr lang="en-US" dirty="0"/>
              <a:t>verified valve was fully closed</a:t>
            </a:r>
          </a:p>
          <a:p>
            <a:pPr lvl="2"/>
            <a:r>
              <a:rPr lang="en-US" dirty="0"/>
              <a:t>able to see vacuum changes through closed valve in configuration shown above, suspected to be leaking through. Not trivial to calculate a reliable leak rate.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20056" y="1843221"/>
            <a:ext cx="4032284" cy="1139537"/>
            <a:chOff x="2133601" y="2396132"/>
            <a:chExt cx="4032284" cy="1139537"/>
          </a:xfrm>
        </p:grpSpPr>
        <p:sp>
          <p:nvSpPr>
            <p:cNvPr id="7" name="Flowchart: Collate 38"/>
            <p:cNvSpPr/>
            <p:nvPr/>
          </p:nvSpPr>
          <p:spPr>
            <a:xfrm rot="16200000">
              <a:off x="5596116" y="2664258"/>
              <a:ext cx="536253" cy="60328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818926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148610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478294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807978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Collate 48"/>
            <p:cNvSpPr/>
            <p:nvPr/>
          </p:nvSpPr>
          <p:spPr>
            <a:xfrm rot="16200000">
              <a:off x="2167116" y="2694728"/>
              <a:ext cx="536253" cy="60328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12"/>
            <p:cNvCxnSpPr>
              <a:stCxn id="12" idx="2"/>
              <a:endCxn id="7" idx="0"/>
            </p:cNvCxnSpPr>
            <p:nvPr/>
          </p:nvCxnSpPr>
          <p:spPr>
            <a:xfrm flipV="1">
              <a:off x="2736885" y="2965900"/>
              <a:ext cx="2825716" cy="30470"/>
            </a:xfrm>
            <a:prstGeom prst="line">
              <a:avLst/>
            </a:prstGeom>
            <a:ln w="762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1868012" y="2123819"/>
            <a:ext cx="158715" cy="6854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15612" y="2120586"/>
            <a:ext cx="158715" cy="6854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26727" y="2373201"/>
            <a:ext cx="381000" cy="2006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65377" y="2335059"/>
            <a:ext cx="381000" cy="2006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3212" y="1337610"/>
            <a:ext cx="3637256" cy="2209800"/>
          </a:xfrm>
          <a:prstGeom prst="rect">
            <a:avLst/>
          </a:prstGeom>
          <a:noFill/>
          <a:ln>
            <a:solidFill>
              <a:srgbClr val="3366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556107" y="2531039"/>
            <a:ext cx="448630" cy="526138"/>
            <a:chOff x="2199319" y="4426133"/>
            <a:chExt cx="448630" cy="552512"/>
          </a:xfrm>
        </p:grpSpPr>
        <p:sp>
          <p:nvSpPr>
            <p:cNvPr id="20" name="Flowchart: Extract 86"/>
            <p:cNvSpPr/>
            <p:nvPr/>
          </p:nvSpPr>
          <p:spPr>
            <a:xfrm flipV="1">
              <a:off x="2199319" y="4707267"/>
              <a:ext cx="241499" cy="159151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Extract 87"/>
            <p:cNvSpPr/>
            <p:nvPr/>
          </p:nvSpPr>
          <p:spPr>
            <a:xfrm rot="5400000" flipV="1">
              <a:off x="2316971" y="4782197"/>
              <a:ext cx="208980" cy="18391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endCxn id="20" idx="2"/>
            </p:cNvCxnSpPr>
            <p:nvPr/>
          </p:nvCxnSpPr>
          <p:spPr>
            <a:xfrm flipH="1">
              <a:off x="2320069" y="4426133"/>
              <a:ext cx="855" cy="2811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1" idx="2"/>
            </p:cNvCxnSpPr>
            <p:nvPr/>
          </p:nvCxnSpPr>
          <p:spPr>
            <a:xfrm rot="5400000" flipV="1">
              <a:off x="2580684" y="4806889"/>
              <a:ext cx="0" cy="13453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084877" y="2547820"/>
            <a:ext cx="448630" cy="526138"/>
            <a:chOff x="2199319" y="4426133"/>
            <a:chExt cx="448630" cy="552512"/>
          </a:xfrm>
        </p:grpSpPr>
        <p:sp>
          <p:nvSpPr>
            <p:cNvPr id="25" name="Flowchart: Extract 86"/>
            <p:cNvSpPr/>
            <p:nvPr/>
          </p:nvSpPr>
          <p:spPr>
            <a:xfrm flipV="1">
              <a:off x="2199319" y="4707267"/>
              <a:ext cx="241499" cy="159151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Extract 87"/>
            <p:cNvSpPr/>
            <p:nvPr/>
          </p:nvSpPr>
          <p:spPr>
            <a:xfrm rot="5400000" flipV="1">
              <a:off x="2316971" y="4782197"/>
              <a:ext cx="208980" cy="18391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endCxn id="25" idx="2"/>
            </p:cNvCxnSpPr>
            <p:nvPr/>
          </p:nvCxnSpPr>
          <p:spPr>
            <a:xfrm flipH="1">
              <a:off x="2320069" y="4426133"/>
              <a:ext cx="855" cy="2811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6" idx="2"/>
            </p:cNvCxnSpPr>
            <p:nvPr/>
          </p:nvCxnSpPr>
          <p:spPr>
            <a:xfrm rot="5400000" flipV="1">
              <a:off x="2580684" y="4806889"/>
              <a:ext cx="0" cy="13453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17846" y="1330846"/>
            <a:ext cx="1622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Upstream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err="1"/>
              <a:t>Feedcap</a:t>
            </a:r>
            <a:r>
              <a:rPr lang="en-US" sz="1600" dirty="0"/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39175" y="1322969"/>
            <a:ext cx="1622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Downstream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err="1"/>
              <a:t>Endcap</a:t>
            </a:r>
            <a:r>
              <a:rPr lang="en-US" sz="1600" dirty="0"/>
              <a:t>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00396" y="1804827"/>
            <a:ext cx="751110" cy="30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Open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340199" y="1870924"/>
            <a:ext cx="751110" cy="30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Closed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479766" y="1981048"/>
            <a:ext cx="793450" cy="5833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MFC</a:t>
            </a:r>
          </a:p>
        </p:txBody>
      </p:sp>
      <p:sp>
        <p:nvSpPr>
          <p:cNvPr id="38" name="Freeform 37"/>
          <p:cNvSpPr/>
          <p:nvPr/>
        </p:nvSpPr>
        <p:spPr>
          <a:xfrm>
            <a:off x="6990930" y="2539772"/>
            <a:ext cx="924726" cy="456173"/>
          </a:xfrm>
          <a:custGeom>
            <a:avLst/>
            <a:gdLst>
              <a:gd name="connsiteX0" fmla="*/ 0 w 1449029"/>
              <a:gd name="connsiteY0" fmla="*/ 1114425 h 1165751"/>
              <a:gd name="connsiteX1" fmla="*/ 504825 w 1449029"/>
              <a:gd name="connsiteY1" fmla="*/ 1114425 h 1165751"/>
              <a:gd name="connsiteX2" fmla="*/ 800100 w 1449029"/>
              <a:gd name="connsiteY2" fmla="*/ 581025 h 1165751"/>
              <a:gd name="connsiteX3" fmla="*/ 1247775 w 1449029"/>
              <a:gd name="connsiteY3" fmla="*/ 304800 h 1165751"/>
              <a:gd name="connsiteX4" fmla="*/ 1419225 w 1449029"/>
              <a:gd name="connsiteY4" fmla="*/ 190500 h 1165751"/>
              <a:gd name="connsiteX5" fmla="*/ 1447800 w 1449029"/>
              <a:gd name="connsiteY5" fmla="*/ 0 h 116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9029" h="1165751">
                <a:moveTo>
                  <a:pt x="0" y="1114425"/>
                </a:moveTo>
                <a:cubicBezTo>
                  <a:pt x="185737" y="1158875"/>
                  <a:pt x="371475" y="1203325"/>
                  <a:pt x="504825" y="1114425"/>
                </a:cubicBezTo>
                <a:cubicBezTo>
                  <a:pt x="638175" y="1025525"/>
                  <a:pt x="676275" y="715962"/>
                  <a:pt x="800100" y="581025"/>
                </a:cubicBezTo>
                <a:cubicBezTo>
                  <a:pt x="923925" y="446088"/>
                  <a:pt x="1144588" y="369887"/>
                  <a:pt x="1247775" y="304800"/>
                </a:cubicBezTo>
                <a:cubicBezTo>
                  <a:pt x="1350962" y="239713"/>
                  <a:pt x="1385888" y="241300"/>
                  <a:pt x="1419225" y="190500"/>
                </a:cubicBezTo>
                <a:cubicBezTo>
                  <a:pt x="1452562" y="139700"/>
                  <a:pt x="1450181" y="69850"/>
                  <a:pt x="1447800" y="0"/>
                </a:cubicBezTo>
              </a:path>
            </a:pathLst>
          </a:custGeom>
          <a:noFill/>
          <a:ln w="57150">
            <a:solidFill>
              <a:srgbClr val="E17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90103" y="3416757"/>
            <a:ext cx="701790" cy="50386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MFC</a:t>
            </a:r>
          </a:p>
        </p:txBody>
      </p:sp>
      <p:sp>
        <p:nvSpPr>
          <p:cNvPr id="40" name="Freeform 39"/>
          <p:cNvSpPr/>
          <p:nvPr/>
        </p:nvSpPr>
        <p:spPr>
          <a:xfrm>
            <a:off x="1479562" y="2971286"/>
            <a:ext cx="1060352" cy="850701"/>
          </a:xfrm>
          <a:custGeom>
            <a:avLst/>
            <a:gdLst>
              <a:gd name="connsiteX0" fmla="*/ 0 w 1449029"/>
              <a:gd name="connsiteY0" fmla="*/ 1114425 h 1165751"/>
              <a:gd name="connsiteX1" fmla="*/ 504825 w 1449029"/>
              <a:gd name="connsiteY1" fmla="*/ 1114425 h 1165751"/>
              <a:gd name="connsiteX2" fmla="*/ 800100 w 1449029"/>
              <a:gd name="connsiteY2" fmla="*/ 581025 h 1165751"/>
              <a:gd name="connsiteX3" fmla="*/ 1247775 w 1449029"/>
              <a:gd name="connsiteY3" fmla="*/ 304800 h 1165751"/>
              <a:gd name="connsiteX4" fmla="*/ 1419225 w 1449029"/>
              <a:gd name="connsiteY4" fmla="*/ 190500 h 1165751"/>
              <a:gd name="connsiteX5" fmla="*/ 1447800 w 1449029"/>
              <a:gd name="connsiteY5" fmla="*/ 0 h 116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9029" h="1165751">
                <a:moveTo>
                  <a:pt x="0" y="1114425"/>
                </a:moveTo>
                <a:cubicBezTo>
                  <a:pt x="185737" y="1158875"/>
                  <a:pt x="371475" y="1203325"/>
                  <a:pt x="504825" y="1114425"/>
                </a:cubicBezTo>
                <a:cubicBezTo>
                  <a:pt x="638175" y="1025525"/>
                  <a:pt x="676275" y="715962"/>
                  <a:pt x="800100" y="581025"/>
                </a:cubicBezTo>
                <a:cubicBezTo>
                  <a:pt x="923925" y="446088"/>
                  <a:pt x="1144588" y="369887"/>
                  <a:pt x="1247775" y="304800"/>
                </a:cubicBezTo>
                <a:cubicBezTo>
                  <a:pt x="1350962" y="239713"/>
                  <a:pt x="1385888" y="241300"/>
                  <a:pt x="1419225" y="190500"/>
                </a:cubicBezTo>
                <a:cubicBezTo>
                  <a:pt x="1452562" y="139700"/>
                  <a:pt x="1450181" y="69850"/>
                  <a:pt x="1447800" y="0"/>
                </a:cubicBezTo>
              </a:path>
            </a:pathLst>
          </a:cu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194683" y="1565782"/>
            <a:ext cx="1183650" cy="1787703"/>
          </a:xfrm>
          <a:prstGeom prst="ellipse">
            <a:avLst/>
          </a:prstGeom>
          <a:noFill/>
          <a:ln w="190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404288" y="3616161"/>
            <a:ext cx="427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Configuration During WS5 Leak Check</a:t>
            </a:r>
          </a:p>
        </p:txBody>
      </p:sp>
    </p:spTree>
    <p:extLst>
      <p:ext uri="{BB962C8B-B14F-4D97-AF65-F5344CB8AC3E}">
        <p14:creationId xmlns:p14="http://schemas.microsoft.com/office/powerpoint/2010/main" val="67051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Downstream Cold Gate Valve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32541" y="1194268"/>
            <a:ext cx="8108950" cy="5065522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Downstream Gate Valve (#472XX-XEOX-ALA1/0015)</a:t>
            </a:r>
            <a:endParaRPr lang="en-US" dirty="0"/>
          </a:p>
          <a:p>
            <a:pPr lvl="2"/>
            <a:r>
              <a:rPr lang="en-US" dirty="0"/>
              <a:t>excessively easy to operate/turn</a:t>
            </a:r>
          </a:p>
          <a:p>
            <a:pPr lvl="2"/>
            <a:r>
              <a:rPr lang="en-US" dirty="0"/>
              <a:t>leaked through when expected to be closed in configuration shown above. Not trivial to calculate a reliable leak rate.</a:t>
            </a:r>
          </a:p>
          <a:p>
            <a:pPr lvl="2"/>
            <a:r>
              <a:rPr lang="en-US" dirty="0"/>
              <a:t>valve is very “touchy” and cannot be relied on to seal properly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20056" y="1843221"/>
            <a:ext cx="4032284" cy="1139537"/>
            <a:chOff x="2133601" y="2396132"/>
            <a:chExt cx="4032284" cy="1139537"/>
          </a:xfrm>
        </p:grpSpPr>
        <p:sp>
          <p:nvSpPr>
            <p:cNvPr id="7" name="Flowchart: Collate 38"/>
            <p:cNvSpPr/>
            <p:nvPr/>
          </p:nvSpPr>
          <p:spPr>
            <a:xfrm rot="16200000">
              <a:off x="5596116" y="2664258"/>
              <a:ext cx="536253" cy="60328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818926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148610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478294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807978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Collate 48"/>
            <p:cNvSpPr/>
            <p:nvPr/>
          </p:nvSpPr>
          <p:spPr>
            <a:xfrm rot="16200000">
              <a:off x="2167116" y="2694728"/>
              <a:ext cx="536253" cy="60328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Connector 12"/>
            <p:cNvCxnSpPr>
              <a:stCxn id="12" idx="2"/>
              <a:endCxn id="7" idx="0"/>
            </p:cNvCxnSpPr>
            <p:nvPr/>
          </p:nvCxnSpPr>
          <p:spPr>
            <a:xfrm flipV="1">
              <a:off x="2736885" y="2965900"/>
              <a:ext cx="2825716" cy="30470"/>
            </a:xfrm>
            <a:prstGeom prst="line">
              <a:avLst/>
            </a:prstGeom>
            <a:ln w="762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1868012" y="2123819"/>
            <a:ext cx="158715" cy="6854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15612" y="2120586"/>
            <a:ext cx="158715" cy="6854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26727" y="2373201"/>
            <a:ext cx="381000" cy="2006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3212" y="1337610"/>
            <a:ext cx="3637256" cy="2209800"/>
          </a:xfrm>
          <a:prstGeom prst="rect">
            <a:avLst/>
          </a:prstGeom>
          <a:noFill/>
          <a:ln>
            <a:solidFill>
              <a:srgbClr val="3366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084877" y="2547820"/>
            <a:ext cx="448630" cy="526138"/>
            <a:chOff x="2199319" y="4426133"/>
            <a:chExt cx="448630" cy="552512"/>
          </a:xfrm>
        </p:grpSpPr>
        <p:sp>
          <p:nvSpPr>
            <p:cNvPr id="25" name="Flowchart: Extract 86"/>
            <p:cNvSpPr/>
            <p:nvPr/>
          </p:nvSpPr>
          <p:spPr>
            <a:xfrm flipV="1">
              <a:off x="2199319" y="4707267"/>
              <a:ext cx="241499" cy="159151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Extract 87"/>
            <p:cNvSpPr/>
            <p:nvPr/>
          </p:nvSpPr>
          <p:spPr>
            <a:xfrm rot="5400000" flipV="1">
              <a:off x="2316971" y="4782197"/>
              <a:ext cx="208980" cy="18391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endCxn id="25" idx="2"/>
            </p:cNvCxnSpPr>
            <p:nvPr/>
          </p:nvCxnSpPr>
          <p:spPr>
            <a:xfrm flipH="1">
              <a:off x="2320069" y="4426133"/>
              <a:ext cx="855" cy="2811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6" idx="2"/>
            </p:cNvCxnSpPr>
            <p:nvPr/>
          </p:nvCxnSpPr>
          <p:spPr>
            <a:xfrm rot="5400000" flipV="1">
              <a:off x="2580684" y="4806889"/>
              <a:ext cx="0" cy="13453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05516" y="1491123"/>
            <a:ext cx="1622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Upstream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err="1"/>
              <a:t>Feedcap</a:t>
            </a:r>
            <a:r>
              <a:rPr lang="en-US" sz="1600" dirty="0"/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26845" y="1458588"/>
            <a:ext cx="1622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Downstream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err="1"/>
              <a:t>Endcap</a:t>
            </a:r>
            <a:r>
              <a:rPr lang="en-US" sz="1600" dirty="0"/>
              <a:t>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00396" y="1804827"/>
            <a:ext cx="751110" cy="30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Closed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340199" y="1870924"/>
            <a:ext cx="751110" cy="30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Open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90734" y="3263262"/>
            <a:ext cx="793450" cy="6573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MFC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PS</a:t>
            </a:r>
          </a:p>
        </p:txBody>
      </p:sp>
      <p:sp>
        <p:nvSpPr>
          <p:cNvPr id="41" name="Oval 40"/>
          <p:cNvSpPr/>
          <p:nvPr/>
        </p:nvSpPr>
        <p:spPr>
          <a:xfrm>
            <a:off x="5597675" y="1578111"/>
            <a:ext cx="1183650" cy="178770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871672" y="3103823"/>
            <a:ext cx="751110" cy="30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Closed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169466" y="2281163"/>
            <a:ext cx="679485" cy="1994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7607413" y="2478128"/>
            <a:ext cx="12330" cy="789054"/>
          </a:xfrm>
          <a:prstGeom prst="lin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52" name="Rectangle 51"/>
          <p:cNvSpPr/>
          <p:nvPr/>
        </p:nvSpPr>
        <p:spPr>
          <a:xfrm>
            <a:off x="7848951" y="2051407"/>
            <a:ext cx="158715" cy="6854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Collate 105"/>
          <p:cNvSpPr/>
          <p:nvPr/>
        </p:nvSpPr>
        <p:spPr>
          <a:xfrm>
            <a:off x="7493059" y="2800331"/>
            <a:ext cx="216127" cy="291420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477339" y="2269871"/>
            <a:ext cx="692127" cy="21077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499746" y="3428829"/>
            <a:ext cx="848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Spool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6855305" y="2490457"/>
            <a:ext cx="209602" cy="103563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280991" y="3628490"/>
            <a:ext cx="427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Configuration During CMTS Installation</a:t>
            </a:r>
          </a:p>
        </p:txBody>
      </p:sp>
    </p:spTree>
    <p:extLst>
      <p:ext uri="{BB962C8B-B14F-4D97-AF65-F5344CB8AC3E}">
        <p14:creationId xmlns:p14="http://schemas.microsoft.com/office/powerpoint/2010/main" val="123254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Additional Information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4"/>
          </p:nvPr>
        </p:nvSpPr>
        <p:spPr>
          <a:xfrm>
            <a:off x="429446" y="1343046"/>
            <a:ext cx="8104649" cy="5034152"/>
          </a:xfrm>
          <a:prstGeom prst="rect">
            <a:avLst/>
          </a:prstGeom>
        </p:spPr>
        <p:txBody>
          <a:bodyPr>
            <a:noAutofit/>
          </a:bodyPr>
          <a:lstStyle/>
          <a:p>
            <a:pPr lvl="1"/>
            <a:r>
              <a:rPr lang="en-US" sz="2400" dirty="0"/>
              <a:t>In all leak checks of full cavity string system, no outside air leaks were detected</a:t>
            </a:r>
          </a:p>
          <a:p>
            <a:pPr lvl="1"/>
            <a:r>
              <a:rPr lang="en-US" sz="2400" dirty="0"/>
              <a:t>Upstream and downstream right-angle valves (RAV) were leak checked successfully (not leaking through)</a:t>
            </a:r>
          </a:p>
          <a:p>
            <a:pPr lvl="1"/>
            <a:r>
              <a:rPr lang="en-US" sz="2400" dirty="0"/>
              <a:t>Cavity string experienced pressure changes at uncontrolled rates though CMTS test did not show any excessive FE for this CM:</a:t>
            </a:r>
          </a:p>
          <a:p>
            <a:pPr lvl="2"/>
            <a:r>
              <a:rPr lang="en-US" sz="2400" dirty="0"/>
              <a:t>F1.3-02: One cavity FE onset 12.5 MV/m; 7 acceptable</a:t>
            </a:r>
          </a:p>
          <a:p>
            <a:pPr lvl="2"/>
            <a:endParaRPr lang="en-US" sz="2200" dirty="0"/>
          </a:p>
          <a:p>
            <a:pPr marL="233362" lvl="1" indent="0">
              <a:buNone/>
            </a:pPr>
            <a:endParaRPr lang="en-US" sz="2400" dirty="0"/>
          </a:p>
          <a:p>
            <a:pPr lvl="1"/>
            <a:endParaRPr lang="en-US" sz="2600" dirty="0"/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2566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F1.3-02 (CM02) Current Configuration Diagram</a:t>
            </a:r>
          </a:p>
        </p:txBody>
      </p:sp>
      <p:sp>
        <p:nvSpPr>
          <p:cNvPr id="42" name="Line Callout 1 41"/>
          <p:cNvSpPr/>
          <p:nvPr/>
        </p:nvSpPr>
        <p:spPr>
          <a:xfrm>
            <a:off x="2800876" y="4640323"/>
            <a:ext cx="1280159" cy="524486"/>
          </a:xfrm>
          <a:prstGeom prst="borderCallout1">
            <a:avLst>
              <a:gd name="adj1" fmla="val -5707"/>
              <a:gd name="adj2" fmla="val 30794"/>
              <a:gd name="adj3" fmla="val -231768"/>
              <a:gd name="adj4" fmla="val -260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Cold GV (closed)</a:t>
            </a:r>
          </a:p>
        </p:txBody>
      </p:sp>
      <p:sp>
        <p:nvSpPr>
          <p:cNvPr id="43" name="Line Callout 1 42"/>
          <p:cNvSpPr/>
          <p:nvPr/>
        </p:nvSpPr>
        <p:spPr>
          <a:xfrm flipH="1">
            <a:off x="4606923" y="4640323"/>
            <a:ext cx="1264921" cy="524486"/>
          </a:xfrm>
          <a:prstGeom prst="borderCallout1">
            <a:avLst>
              <a:gd name="adj1" fmla="val -5707"/>
              <a:gd name="adj2" fmla="val 18505"/>
              <a:gd name="adj3" fmla="val -241815"/>
              <a:gd name="adj4" fmla="val -2460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Cold GV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(closed)</a:t>
            </a:r>
          </a:p>
        </p:txBody>
      </p:sp>
      <p:sp>
        <p:nvSpPr>
          <p:cNvPr id="44" name="Line Callout 1 43"/>
          <p:cNvSpPr/>
          <p:nvPr/>
        </p:nvSpPr>
        <p:spPr>
          <a:xfrm>
            <a:off x="6593248" y="4390405"/>
            <a:ext cx="2185485" cy="1022022"/>
          </a:xfrm>
          <a:prstGeom prst="borderCallout1">
            <a:avLst>
              <a:gd name="adj1" fmla="val 347"/>
              <a:gd name="adj2" fmla="val 50433"/>
              <a:gd name="adj3" fmla="val -76014"/>
              <a:gd name="adj4" fmla="val 1183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444716" y="2755567"/>
            <a:ext cx="4032284" cy="1139537"/>
            <a:chOff x="2133601" y="2396132"/>
            <a:chExt cx="4032284" cy="1139537"/>
          </a:xfrm>
        </p:grpSpPr>
        <p:sp>
          <p:nvSpPr>
            <p:cNvPr id="46" name="Flowchart: Collate 38"/>
            <p:cNvSpPr/>
            <p:nvPr/>
          </p:nvSpPr>
          <p:spPr>
            <a:xfrm rot="16200000">
              <a:off x="5596116" y="2664258"/>
              <a:ext cx="536253" cy="60328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4818926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148610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478294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807978" y="2396132"/>
              <a:ext cx="670316" cy="1139537"/>
            </a:xfrm>
            <a:prstGeom prst="ellipse">
              <a:avLst/>
            </a:prstGeom>
            <a:solidFill>
              <a:srgbClr val="3366FF"/>
            </a:solidFill>
            <a:ln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Collate 48"/>
            <p:cNvSpPr/>
            <p:nvPr/>
          </p:nvSpPr>
          <p:spPr>
            <a:xfrm rot="16200000">
              <a:off x="2167116" y="2694728"/>
              <a:ext cx="536253" cy="603284"/>
            </a:xfrm>
            <a:prstGeom prst="flowChartCol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Connector 51"/>
            <p:cNvCxnSpPr>
              <a:stCxn id="51" idx="2"/>
              <a:endCxn id="46" idx="0"/>
            </p:cNvCxnSpPr>
            <p:nvPr/>
          </p:nvCxnSpPr>
          <p:spPr>
            <a:xfrm flipV="1">
              <a:off x="2736885" y="2965900"/>
              <a:ext cx="2825716" cy="30470"/>
            </a:xfrm>
            <a:prstGeom prst="line">
              <a:avLst/>
            </a:prstGeom>
            <a:ln w="76200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>
            <a:off x="1905000" y="2999177"/>
            <a:ext cx="158715" cy="6854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752600" y="2995944"/>
            <a:ext cx="158715" cy="6854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>
            <a:stCxn id="46" idx="2"/>
          </p:cNvCxnSpPr>
          <p:nvPr/>
        </p:nvCxnSpPr>
        <p:spPr>
          <a:xfrm flipV="1">
            <a:off x="6477000" y="3323452"/>
            <a:ext cx="201305" cy="188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063715" y="3248559"/>
            <a:ext cx="381000" cy="2006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502366" y="3247404"/>
            <a:ext cx="381000" cy="2006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Line Callout 1 67"/>
          <p:cNvSpPr/>
          <p:nvPr/>
        </p:nvSpPr>
        <p:spPr>
          <a:xfrm>
            <a:off x="483426" y="4455216"/>
            <a:ext cx="1846884" cy="1092829"/>
          </a:xfrm>
          <a:prstGeom prst="borderCallout1">
            <a:avLst>
              <a:gd name="adj1" fmla="val -5251"/>
              <a:gd name="adj2" fmla="val 54084"/>
              <a:gd name="adj3" fmla="val -105637"/>
              <a:gd name="adj4" fmla="val 9569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Short spool with a mini right angle valve (RAV) (closed)</a:t>
            </a:r>
          </a:p>
        </p:txBody>
      </p:sp>
      <p:sp>
        <p:nvSpPr>
          <p:cNvPr id="69" name="Line Callout 1 68"/>
          <p:cNvSpPr/>
          <p:nvPr/>
        </p:nvSpPr>
        <p:spPr>
          <a:xfrm>
            <a:off x="3529022" y="1479663"/>
            <a:ext cx="1774655" cy="342900"/>
          </a:xfrm>
          <a:prstGeom prst="borderCallout1">
            <a:avLst>
              <a:gd name="adj1" fmla="val 102291"/>
              <a:gd name="adj2" fmla="val 39306"/>
              <a:gd name="adj3" fmla="val 372829"/>
              <a:gd name="adj4" fmla="val 2893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Cavity String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548539" y="2391139"/>
            <a:ext cx="1622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Downstream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err="1"/>
              <a:t>Endcap</a:t>
            </a:r>
            <a:r>
              <a:rPr lang="en-US" sz="1600" dirty="0"/>
              <a:t>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79494" y="2181546"/>
            <a:ext cx="16222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Upstream</a:t>
            </a:r>
          </a:p>
          <a:p>
            <a:pPr algn="ctr"/>
            <a:r>
              <a:rPr lang="en-US" sz="1600" dirty="0"/>
              <a:t>(</a:t>
            </a:r>
            <a:r>
              <a:rPr lang="en-US" sz="1600" dirty="0" err="1"/>
              <a:t>Feedcap</a:t>
            </a:r>
            <a:r>
              <a:rPr lang="en-US" sz="1600" dirty="0"/>
              <a:t>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17908" y="4423448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Flange adapter with a right angle valve (RAV) (closed)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675541" y="2200639"/>
            <a:ext cx="3637256" cy="2209800"/>
          </a:xfrm>
          <a:prstGeom prst="rect">
            <a:avLst/>
          </a:prstGeom>
          <a:noFill/>
          <a:ln>
            <a:solidFill>
              <a:srgbClr val="3366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Line Callout 1 77"/>
          <p:cNvSpPr/>
          <p:nvPr/>
        </p:nvSpPr>
        <p:spPr>
          <a:xfrm>
            <a:off x="6181961" y="1544034"/>
            <a:ext cx="1795343" cy="416275"/>
          </a:xfrm>
          <a:prstGeom prst="borderCallout1">
            <a:avLst>
              <a:gd name="adj1" fmla="val 59145"/>
              <a:gd name="adj2" fmla="val -3074"/>
              <a:gd name="adj3" fmla="val 157374"/>
              <a:gd name="adj4" fmla="val -1844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Cryostat Vessel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593096" y="3443384"/>
            <a:ext cx="448630" cy="526138"/>
            <a:chOff x="2199319" y="4426133"/>
            <a:chExt cx="448630" cy="552512"/>
          </a:xfrm>
        </p:grpSpPr>
        <p:sp>
          <p:nvSpPr>
            <p:cNvPr id="33" name="Flowchart: Extract 86"/>
            <p:cNvSpPr/>
            <p:nvPr/>
          </p:nvSpPr>
          <p:spPr>
            <a:xfrm flipV="1">
              <a:off x="2199319" y="4707267"/>
              <a:ext cx="241499" cy="159151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lowchart: Extract 87"/>
            <p:cNvSpPr/>
            <p:nvPr/>
          </p:nvSpPr>
          <p:spPr>
            <a:xfrm rot="5400000" flipV="1">
              <a:off x="2316971" y="4782197"/>
              <a:ext cx="208980" cy="18391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>
              <a:endCxn id="33" idx="2"/>
            </p:cNvCxnSpPr>
            <p:nvPr/>
          </p:nvCxnSpPr>
          <p:spPr>
            <a:xfrm flipH="1">
              <a:off x="2320069" y="4426133"/>
              <a:ext cx="855" cy="2811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4" idx="2"/>
            </p:cNvCxnSpPr>
            <p:nvPr/>
          </p:nvCxnSpPr>
          <p:spPr>
            <a:xfrm rot="5400000" flipV="1">
              <a:off x="2580684" y="4806889"/>
              <a:ext cx="0" cy="13453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121865" y="3423178"/>
            <a:ext cx="448630" cy="526138"/>
            <a:chOff x="2199319" y="4426133"/>
            <a:chExt cx="448630" cy="552512"/>
          </a:xfrm>
        </p:grpSpPr>
        <p:sp>
          <p:nvSpPr>
            <p:cNvPr id="38" name="Flowchart: Extract 86"/>
            <p:cNvSpPr/>
            <p:nvPr/>
          </p:nvSpPr>
          <p:spPr>
            <a:xfrm flipV="1">
              <a:off x="2199319" y="4707267"/>
              <a:ext cx="241499" cy="159151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lowchart: Extract 87"/>
            <p:cNvSpPr/>
            <p:nvPr/>
          </p:nvSpPr>
          <p:spPr>
            <a:xfrm rot="5400000" flipV="1">
              <a:off x="2316971" y="4782197"/>
              <a:ext cx="208980" cy="183916"/>
            </a:xfrm>
            <a:prstGeom prst="flowChartExtra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>
              <a:endCxn id="38" idx="2"/>
            </p:cNvCxnSpPr>
            <p:nvPr/>
          </p:nvCxnSpPr>
          <p:spPr>
            <a:xfrm flipH="1">
              <a:off x="2320069" y="4426133"/>
              <a:ext cx="855" cy="28113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9" idx="2"/>
            </p:cNvCxnSpPr>
            <p:nvPr/>
          </p:nvCxnSpPr>
          <p:spPr>
            <a:xfrm rot="5400000" flipV="1">
              <a:off x="2580684" y="4806889"/>
              <a:ext cx="0" cy="134531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079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35115A-FD50-4A81-A1B8-12F30D284D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6D255D-8E70-4794-8BB6-19F19B61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forward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91C6F7-6BD3-4BF5-A095-AC68BBD961F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Ignore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Dale Gill, vacuum engineer at SLAC requested better assessment of the leak rate for these CGVs:	</a:t>
            </a:r>
          </a:p>
          <a:p>
            <a:pPr marL="914400" lvl="1" indent="-457200"/>
            <a:r>
              <a:rPr lang="en-US" dirty="0"/>
              <a:t>Work on CGV and try to assess a better leak rate, this will require opening, closing CGV, pushing through nitrogen or helium through the closed CGVs and disturbing the current vacuum integrity of CM02 beamline</a:t>
            </a:r>
          </a:p>
          <a:p>
            <a:pPr marL="914400" lvl="1" indent="-457200"/>
            <a:r>
              <a:rPr lang="en-US" dirty="0"/>
              <a:t>Risky for the beamline integrity of the tested and qualified CM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Special handling/installation scheme at SLAC: next slide</a:t>
            </a:r>
          </a:p>
        </p:txBody>
      </p:sp>
    </p:spTree>
    <p:extLst>
      <p:ext uri="{BB962C8B-B14F-4D97-AF65-F5344CB8AC3E}">
        <p14:creationId xmlns:p14="http://schemas.microsoft.com/office/powerpoint/2010/main" val="113054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831FD7-A996-479A-8E77-BC09B5DF08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9D0AED-51D8-4D62-B937-C29842D4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10" y="226483"/>
            <a:ext cx="8103570" cy="753033"/>
          </a:xfrm>
        </p:spPr>
        <p:txBody>
          <a:bodyPr/>
          <a:lstStyle/>
          <a:p>
            <a:r>
              <a:rPr lang="en-US" sz="3200" dirty="0"/>
              <a:t>Proposed scheme for CM installation at SLAC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F0325D-4156-4203-B238-53C8BE1D330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298110" y="1302492"/>
            <a:ext cx="854778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F1.3-2 aka CM02 has leaking through gate valves (E-7 mbar x liter / second range) at both UP an DS ends of the CM. (JLab CM02 might have the same issue)</a:t>
            </a:r>
          </a:p>
          <a:p>
            <a:r>
              <a:rPr lang="en-US" sz="1600" dirty="0"/>
              <a:t>Currently we have Faraday cup manifold (F10040886) assembled to US gate valve (closed) and F10023441 assembled to DS gate valve (closed).</a:t>
            </a:r>
          </a:p>
          <a:p>
            <a:r>
              <a:rPr lang="en-US" sz="1600" i="1" dirty="0"/>
              <a:t>`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C34A8EF-4D58-446D-A626-83E1EE7EC2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10" y="4433765"/>
            <a:ext cx="1714950" cy="1479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4537DDD-D5EC-4412-BFEE-4C0BCEB630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3060" y="4192263"/>
            <a:ext cx="2023840" cy="17752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4036BA3-3BF0-4A05-A2D8-46E0C9D4BAA8}"/>
              </a:ext>
            </a:extLst>
          </p:cNvPr>
          <p:cNvSpPr txBox="1"/>
          <p:nvPr/>
        </p:nvSpPr>
        <p:spPr>
          <a:xfrm>
            <a:off x="701088" y="5967561"/>
            <a:ext cx="1774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F10040886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6B7790-C800-492B-AC37-D874A9BC14BA}"/>
              </a:ext>
            </a:extLst>
          </p:cNvPr>
          <p:cNvSpPr txBox="1"/>
          <p:nvPr/>
        </p:nvSpPr>
        <p:spPr>
          <a:xfrm>
            <a:off x="0" y="2657422"/>
            <a:ext cx="50353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Fermilab proposes to ship F1.3-2 beamline as-is (under vacuum) with its current end configuration. (will require some additional pumping configurations during final QC after BLA installation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89815F-3541-4B05-9940-C1A46496D14E}"/>
              </a:ext>
            </a:extLst>
          </p:cNvPr>
          <p:cNvSpPr txBox="1"/>
          <p:nvPr/>
        </p:nvSpPr>
        <p:spPr>
          <a:xfrm>
            <a:off x="5448766" y="3765418"/>
            <a:ext cx="10341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CM(n-1)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EB8312-5A43-4727-BA59-A752988C47A0}"/>
              </a:ext>
            </a:extLst>
          </p:cNvPr>
          <p:cNvSpPr txBox="1"/>
          <p:nvPr/>
        </p:nvSpPr>
        <p:spPr>
          <a:xfrm>
            <a:off x="6646195" y="3765418"/>
            <a:ext cx="8817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CM(n)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1799E5-0C30-488B-A889-1367FAE50C01}"/>
              </a:ext>
            </a:extLst>
          </p:cNvPr>
          <p:cNvSpPr txBox="1"/>
          <p:nvPr/>
        </p:nvSpPr>
        <p:spPr>
          <a:xfrm>
            <a:off x="7691224" y="3765418"/>
            <a:ext cx="11538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CM(n+1)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4F9800-A956-4CC8-96B7-0DF2E1B696FB}"/>
              </a:ext>
            </a:extLst>
          </p:cNvPr>
          <p:cNvSpPr txBox="1"/>
          <p:nvPr/>
        </p:nvSpPr>
        <p:spPr>
          <a:xfrm>
            <a:off x="6646194" y="3427010"/>
            <a:ext cx="88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F1.3-2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79A363-58C5-41F1-835A-A86084CB6414}"/>
              </a:ext>
            </a:extLst>
          </p:cNvPr>
          <p:cNvSpPr txBox="1"/>
          <p:nvPr/>
        </p:nvSpPr>
        <p:spPr>
          <a:xfrm>
            <a:off x="5194188" y="4279802"/>
            <a:ext cx="36509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Move F1.3-2 to the tunnel &amp; backfill to atmosphere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Ensure both gate valves are closed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Install BLA between F1.3-2 and CM(n-1) and CM(n+1)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Pump &amp; Leak check from each side of F1.3-2 at the same time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1E99D8-F8F0-45F1-89C3-2E9126039FB0}"/>
              </a:ext>
            </a:extLst>
          </p:cNvPr>
          <p:cNvSpPr txBox="1"/>
          <p:nvPr/>
        </p:nvSpPr>
        <p:spPr>
          <a:xfrm>
            <a:off x="5837783" y="3065625"/>
            <a:ext cx="2930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One proposed procedure</a:t>
            </a:r>
          </a:p>
        </p:txBody>
      </p:sp>
    </p:spTree>
    <p:extLst>
      <p:ext uri="{BB962C8B-B14F-4D97-AF65-F5344CB8AC3E}">
        <p14:creationId xmlns:p14="http://schemas.microsoft.com/office/powerpoint/2010/main" val="2235406062"/>
      </p:ext>
    </p:extLst>
  </p:cSld>
  <p:clrMapOvr>
    <a:masterClrMapping/>
  </p:clrMapOvr>
</p:sld>
</file>

<file path=ppt/theme/theme1.xml><?xml version="1.0" encoding="utf-8"?>
<a:theme xmlns:a="http://schemas.openxmlformats.org/drawingml/2006/main" name="LastName_Template_FAC201502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Breakout xmlns="40a36e22-736e-48c9-a30b-f6784f483deb">Breakout Session #2 - Cryogenic Systems</Breakou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9B58DA2248E644A682083ACDD5076C" ma:contentTypeVersion="14" ma:contentTypeDescription="Create a new document." ma:contentTypeScope="" ma:versionID="a37b54773cd12d20c1994596086b5825">
  <xsd:schema xmlns:xsd="http://www.w3.org/2001/XMLSchema" xmlns:xs="http://www.w3.org/2001/XMLSchema" xmlns:p="http://schemas.microsoft.com/office/2006/metadata/properties" xmlns:ns2="40a36e22-736e-48c9-a30b-f6784f483deb" targetNamespace="http://schemas.microsoft.com/office/2006/metadata/properties" ma:root="true" ma:fieldsID="802ac6612b32fd883804ec55745421b0" ns2:_="">
    <xsd:import namespace="40a36e22-736e-48c9-a30b-f6784f483deb"/>
    <xsd:element name="properties">
      <xsd:complexType>
        <xsd:sequence>
          <xsd:element name="documentManagement">
            <xsd:complexType>
              <xsd:all>
                <xsd:element ref="ns2:Breakou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a36e22-736e-48c9-a30b-f6784f483deb" elementFormDefault="qualified">
    <xsd:import namespace="http://schemas.microsoft.com/office/2006/documentManagement/types"/>
    <xsd:import namespace="http://schemas.microsoft.com/office/infopath/2007/PartnerControls"/>
    <xsd:element name="Breakout" ma:index="8" ma:displayName="Breakout" ma:format="Dropdown" ma:internalName="Breakout">
      <xsd:simpleType>
        <xsd:restriction base="dms:Choice">
          <xsd:enumeration value="Plenary"/>
          <xsd:enumeration value="Breakout Session #1 - Accelerator Systems"/>
          <xsd:enumeration value="Breakout Session #2 - Cryogenic Systems"/>
          <xsd:enumeration value="Breakout Session #3 - Photon Systems"/>
          <xsd:enumeration value="Breakout Session #4 - Controls"/>
          <xsd:enumeration value="Breakout Session #5 - Infrastructure"/>
          <xsd:enumeration value="Breakout Session #6 - ES&amp;H"/>
          <xsd:enumeration value="Closeou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1B16AA-9221-46AE-B700-523442ABDABD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0a36e22-736e-48c9-a30b-f6784f483de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3B1332C-70D7-4D4A-B72D-A80BF7DA2E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a36e22-736e-48c9-a30b-f6784f483d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LastName_Template_FAC201502</Template>
  <TotalTime>7964</TotalTime>
  <Words>536</Words>
  <Application>Microsoft Office PowerPoint</Application>
  <PresentationFormat>On-screen Show (4:3)</PresentationFormat>
  <Paragraphs>102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ＭＳ Ｐゴシック</vt:lpstr>
      <vt:lpstr>Arial</vt:lpstr>
      <vt:lpstr>LastName_Template_FAC201502</vt:lpstr>
      <vt:lpstr>Fermilab F1.3-2 (CM02) Beam Valves</vt:lpstr>
      <vt:lpstr>Issues with Cold Gate Valves</vt:lpstr>
      <vt:lpstr>Upstream Cold Gate Valve</vt:lpstr>
      <vt:lpstr>Downstream Cold Gate Valve</vt:lpstr>
      <vt:lpstr>Additional Information</vt:lpstr>
      <vt:lpstr>F1.3-02 (CM02) Current Configuration Diagram</vt:lpstr>
      <vt:lpstr>Path forward</vt:lpstr>
      <vt:lpstr>Proposed scheme for CM installation at SLAC</vt:lpstr>
    </vt:vector>
  </TitlesOfParts>
  <Company>SLAC National Accelerator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tor</dc:creator>
  <cp:lastModifiedBy>Tug T Arkan</cp:lastModifiedBy>
  <cp:revision>440</cp:revision>
  <cp:lastPrinted>2013-05-01T00:31:17Z</cp:lastPrinted>
  <dcterms:created xsi:type="dcterms:W3CDTF">2015-01-29T22:30:14Z</dcterms:created>
  <dcterms:modified xsi:type="dcterms:W3CDTF">2018-01-25T03:12:34Z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0x010100D49B58DA2248E644A682083ACDD5076C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3300</vt:r8>
  </property>
  <property fmtid="{D5CDD505-2E9C-101B-9397-08002B2CF9AE}" pid="8" name="xd_ProgID">
    <vt:lpwstr/>
  </property>
  <property fmtid="{D5CDD505-2E9C-101B-9397-08002B2CF9AE}" pid="9" name="_CopySource">
    <vt:lpwstr>https://slacspace.slac.stanford.edu/sites/reviews/lclsii/CD1DR_Dec2013/Presentations/Proc pres Dir review 12 2013.pptx</vt:lpwstr>
  </property>
  <property fmtid="{D5CDD505-2E9C-101B-9397-08002B2CF9AE}" pid="10" name="TemplateUrl">
    <vt:lpwstr/>
  </property>
</Properties>
</file>