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Lst>
  <p:notesMasterIdLst>
    <p:notesMasterId r:id="rId14"/>
  </p:notesMasterIdLst>
  <p:handoutMasterIdLst>
    <p:handoutMasterId r:id="rId15"/>
  </p:handoutMasterIdLst>
  <p:sldIdLst>
    <p:sldId id="1021" r:id="rId6"/>
    <p:sldId id="1023" r:id="rId7"/>
    <p:sldId id="1022" r:id="rId8"/>
    <p:sldId id="1024" r:id="rId9"/>
    <p:sldId id="1026" r:id="rId10"/>
    <p:sldId id="1027" r:id="rId11"/>
    <p:sldId id="1025" r:id="rId12"/>
    <p:sldId id="1028" r:id="rId13"/>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00"/>
    <a:srgbClr val="9A0000"/>
    <a:srgbClr val="008000"/>
    <a:srgbClr val="0000FF"/>
    <a:srgbClr val="A4001D"/>
    <a:srgbClr val="FFCC99"/>
    <a:srgbClr val="9D3431"/>
    <a:srgbClr val="FF00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70" autoAdjust="0"/>
    <p:restoredTop sz="93620" autoAdjust="0"/>
  </p:normalViewPr>
  <p:slideViewPr>
    <p:cSldViewPr snapToGrid="0">
      <p:cViewPr varScale="1">
        <p:scale>
          <a:sx n="107" d="100"/>
          <a:sy n="107" d="100"/>
        </p:scale>
        <p:origin x="22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37592"/>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49085FF-1628-477C-92D3-09EC8E517B8E}"/>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F8901004-9D29-4CF6-8363-2185AAF22B2A}"/>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D8D126FC-AA84-4243-946C-11943D7AB96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768C6C-CEC3-4E4D-8571-457A1150D874}" type="slidenum">
              <a:rPr lang="en-GB" altLang="en-US" smtClean="0"/>
              <a:pPr/>
              <a:t>5</a:t>
            </a:fld>
            <a:endParaRPr lang="en-GB" altLang="en-US"/>
          </a:p>
        </p:txBody>
      </p:sp>
    </p:spTree>
    <p:extLst>
      <p:ext uri="{BB962C8B-B14F-4D97-AF65-F5344CB8AC3E}">
        <p14:creationId xmlns:p14="http://schemas.microsoft.com/office/powerpoint/2010/main" val="1647577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solidFill>
                  <a:srgbClr val="000000"/>
                </a:solidFill>
              </a:rPr>
              <a:t>Fermilab/JLab 1.3 GHz Cryomodule Production Readiness Review, 13-14 Sep 2016</a:t>
            </a:r>
          </a:p>
        </p:txBody>
      </p:sp>
    </p:spTree>
    <p:extLst>
      <p:ext uri="{BB962C8B-B14F-4D97-AF65-F5344CB8AC3E}">
        <p14:creationId xmlns:p14="http://schemas.microsoft.com/office/powerpoint/2010/main" val="350323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solidFill>
                  <a:srgbClr val="000000"/>
                </a:solidFill>
              </a:rPr>
              <a:t>Fermilab/JLab 1.3 GHz Cryomodule Production Readiness Review, 13-14 Sep 2016</a:t>
            </a:r>
          </a:p>
        </p:txBody>
      </p:sp>
      <p:sp>
        <p:nvSpPr>
          <p:cNvPr id="5" name="Picture Placeholder 4"/>
          <p:cNvSpPr>
            <a:spLocks noGrp="1"/>
          </p:cNvSpPr>
          <p:nvPr>
            <p:ph type="pic" sz="quarter" idx="15"/>
          </p:nvPr>
        </p:nvSpPr>
        <p:spPr>
          <a:xfrm>
            <a:off x="3646488" y="1723840"/>
            <a:ext cx="2442340" cy="2224216"/>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solidFill>
                  <a:srgbClr val="000000"/>
                </a:solidFill>
              </a:rPr>
              <a:t>Fermilab/JLab 1.3 GHz Cryomodule Production Readiness Review, 13-14 Sep 2016</a:t>
            </a:r>
          </a:p>
        </p:txBody>
      </p:sp>
      <p:sp>
        <p:nvSpPr>
          <p:cNvPr id="3" name="Chart Placeholder 2"/>
          <p:cNvSpPr>
            <a:spLocks noGrp="1"/>
          </p:cNvSpPr>
          <p:nvPr>
            <p:ph type="chart" sz="quarter" idx="15"/>
          </p:nvPr>
        </p:nvSpPr>
        <p:spPr>
          <a:xfrm>
            <a:off x="6007100" y="1670050"/>
            <a:ext cx="2667000" cy="4648200"/>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Fermilab/JLab 1.3 GHz Cryomodule Production Readiness Review, 13-14 Sep 2016</a:t>
            </a:r>
          </a:p>
        </p:txBody>
      </p:sp>
      <p:sp>
        <p:nvSpPr>
          <p:cNvPr id="6" name="Slide Number Placeholder 5"/>
          <p:cNvSpPr>
            <a:spLocks noGrp="1"/>
          </p:cNvSpPr>
          <p:nvPr>
            <p:ph type="sldNum" sz="quarter" idx="12"/>
          </p:nvPr>
        </p:nvSpPr>
        <p:spPr/>
        <p:txBody>
          <a:bodyPr/>
          <a:lstStyle/>
          <a:p>
            <a:fld id="{5CA90C6A-7224-4661-B82E-C7C4109032B2}" type="slidenum">
              <a:rPr lang="en-US" smtClean="0"/>
              <a:t>‹#›</a:t>
            </a:fld>
            <a:endParaRPr lang="en-US" dirty="0"/>
          </a:p>
        </p:txBody>
      </p:sp>
    </p:spTree>
    <p:extLst>
      <p:ext uri="{BB962C8B-B14F-4D97-AF65-F5344CB8AC3E}">
        <p14:creationId xmlns:p14="http://schemas.microsoft.com/office/powerpoint/2010/main" val="34798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solidFill>
                  <a:srgbClr val="000000"/>
                </a:solidFill>
              </a:rPr>
              <a:t>Fermilab/JLab 1.3 GHz Cryomodule Production Readiness Review, 13-14 Sep 2016</a:t>
            </a: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r>
              <a:rPr lang="en-US" dirty="0"/>
              <a:t>Fermilab/JLab 1.3 GHz Cryomodule Production Readiness Review, 13-14 Sep 2016</a:t>
            </a: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50" r:id="rId7"/>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a:solidFill>
                  <a:srgbClr val="000000"/>
                </a:solidFill>
              </a:rPr>
              <a:t>Fermilab/JLab 1.3 GHz Cryomodule Production Readiness Review, 13-14 Sep 2016</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CF8F3-D887-411C-9DE8-913B52C018D2}"/>
              </a:ext>
            </a:extLst>
          </p:cNvPr>
          <p:cNvSpPr>
            <a:spLocks noGrp="1"/>
          </p:cNvSpPr>
          <p:nvPr>
            <p:ph type="title"/>
          </p:nvPr>
        </p:nvSpPr>
        <p:spPr/>
        <p:txBody>
          <a:bodyPr/>
          <a:lstStyle/>
          <a:p>
            <a:r>
              <a:rPr lang="en-US" dirty="0"/>
              <a:t>Cavities from vendors</a:t>
            </a:r>
          </a:p>
        </p:txBody>
      </p:sp>
      <p:sp>
        <p:nvSpPr>
          <p:cNvPr id="6" name="Content Placeholder 5">
            <a:extLst>
              <a:ext uri="{FF2B5EF4-FFF2-40B4-BE49-F238E27FC236}">
                <a16:creationId xmlns:a16="http://schemas.microsoft.com/office/drawing/2014/main" id="{D6BC377B-EFC9-485D-97EC-379463F0DCC7}"/>
              </a:ext>
            </a:extLst>
          </p:cNvPr>
          <p:cNvSpPr>
            <a:spLocks noGrp="1"/>
          </p:cNvSpPr>
          <p:nvPr>
            <p:ph sz="quarter" idx="14"/>
          </p:nvPr>
        </p:nvSpPr>
        <p:spPr>
          <a:xfrm>
            <a:off x="0" y="1162901"/>
            <a:ext cx="5576047" cy="5485325"/>
          </a:xfrm>
        </p:spPr>
        <p:txBody>
          <a:bodyPr>
            <a:normAutofit fontScale="92500" lnSpcReduction="20000"/>
          </a:bodyPr>
          <a:lstStyle/>
          <a:p>
            <a:pPr marL="342900" lvl="0" indent="-342900">
              <a:buFont typeface="Arial" panose="020B0604020202020204" pitchFamily="34" charset="0"/>
              <a:buChar char="•"/>
            </a:pPr>
            <a:r>
              <a:rPr lang="en-US" dirty="0"/>
              <a:t>LCLS-II cavities that we purchase from RI and Zanon have alignment fiducial holes machined on the beampipe flanges outer perimeter</a:t>
            </a:r>
          </a:p>
          <a:p>
            <a:pPr marL="342900" lvl="0" indent="-342900">
              <a:buFont typeface="Arial" panose="020B0604020202020204" pitchFamily="34" charset="0"/>
              <a:buChar char="•"/>
            </a:pPr>
            <a:r>
              <a:rPr lang="en-US" dirty="0"/>
              <a:t>These fiducials are not exactly the same configuration as the XFEL cavities (V shape hole for XFEL versus Cylinder shape hole for LCLS-II)</a:t>
            </a:r>
          </a:p>
          <a:p>
            <a:pPr marL="342900" lvl="0" indent="-342900">
              <a:buFont typeface="Arial" panose="020B0604020202020204" pitchFamily="34" charset="0"/>
              <a:buChar char="•"/>
            </a:pPr>
            <a:r>
              <a:rPr lang="en-US" dirty="0"/>
              <a:t>The electrical center (aka eccentricity of 9 cells) with respect to these fiducials need to be reported in a single data sheet by these 2 vendors</a:t>
            </a:r>
          </a:p>
          <a:p>
            <a:pPr lvl="2"/>
            <a:r>
              <a:rPr lang="en-US" sz="2200" dirty="0"/>
              <a:t>Data sheet provided by both vendors are ambiguous, do not make any sense</a:t>
            </a:r>
          </a:p>
          <a:p>
            <a:pPr lvl="2"/>
            <a:r>
              <a:rPr lang="en-US" sz="2200" dirty="0"/>
              <a:t>These sheets are not used by neither Fermilab nor JLab</a:t>
            </a:r>
          </a:p>
          <a:p>
            <a:endParaRPr lang="en-US" dirty="0"/>
          </a:p>
        </p:txBody>
      </p:sp>
      <p:pic>
        <p:nvPicPr>
          <p:cNvPr id="2" name="Picture 1">
            <a:extLst>
              <a:ext uri="{FF2B5EF4-FFF2-40B4-BE49-F238E27FC236}">
                <a16:creationId xmlns:a16="http://schemas.microsoft.com/office/drawing/2014/main" id="{A6A85B05-6888-4CC1-AB23-958F354F4E18}"/>
              </a:ext>
            </a:extLst>
          </p:cNvPr>
          <p:cNvPicPr>
            <a:picLocks noChangeAspect="1"/>
          </p:cNvPicPr>
          <p:nvPr/>
        </p:nvPicPr>
        <p:blipFill>
          <a:blip r:embed="rId2"/>
          <a:stretch>
            <a:fillRect/>
          </a:stretch>
        </p:blipFill>
        <p:spPr>
          <a:xfrm>
            <a:off x="5654489" y="1326776"/>
            <a:ext cx="3381935" cy="4509247"/>
          </a:xfrm>
          <a:prstGeom prst="rect">
            <a:avLst/>
          </a:prstGeom>
        </p:spPr>
      </p:pic>
    </p:spTree>
    <p:extLst>
      <p:ext uri="{BB962C8B-B14F-4D97-AF65-F5344CB8AC3E}">
        <p14:creationId xmlns:p14="http://schemas.microsoft.com/office/powerpoint/2010/main" val="161373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E2419-5ED2-4872-BEA7-45D4D5279D6D}"/>
              </a:ext>
            </a:extLst>
          </p:cNvPr>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a:extLst>
              <a:ext uri="{FF2B5EF4-FFF2-40B4-BE49-F238E27FC236}">
                <a16:creationId xmlns:a16="http://schemas.microsoft.com/office/drawing/2014/main" id="{9736A168-D19E-45FD-B48D-ECC77C4DE124}"/>
              </a:ext>
            </a:extLst>
          </p:cNvPr>
          <p:cNvSpPr>
            <a:spLocks noGrp="1"/>
          </p:cNvSpPr>
          <p:nvPr>
            <p:ph type="title"/>
          </p:nvPr>
        </p:nvSpPr>
        <p:spPr/>
        <p:txBody>
          <a:bodyPr/>
          <a:lstStyle/>
          <a:p>
            <a:r>
              <a:rPr lang="en-US" dirty="0"/>
              <a:t>Data Sheet provided by RI</a:t>
            </a:r>
          </a:p>
        </p:txBody>
      </p:sp>
      <p:pic>
        <p:nvPicPr>
          <p:cNvPr id="6" name="Picture 5">
            <a:extLst>
              <a:ext uri="{FF2B5EF4-FFF2-40B4-BE49-F238E27FC236}">
                <a16:creationId xmlns:a16="http://schemas.microsoft.com/office/drawing/2014/main" id="{84DA2DB3-FB83-47BB-82C3-F611115909CE}"/>
              </a:ext>
            </a:extLst>
          </p:cNvPr>
          <p:cNvPicPr>
            <a:picLocks noChangeAspect="1"/>
          </p:cNvPicPr>
          <p:nvPr/>
        </p:nvPicPr>
        <p:blipFill>
          <a:blip r:embed="rId2"/>
          <a:stretch>
            <a:fillRect/>
          </a:stretch>
        </p:blipFill>
        <p:spPr>
          <a:xfrm>
            <a:off x="271462" y="1261559"/>
            <a:ext cx="8601075" cy="5467350"/>
          </a:xfrm>
          <a:prstGeom prst="rect">
            <a:avLst/>
          </a:prstGeom>
        </p:spPr>
      </p:pic>
    </p:spTree>
    <p:extLst>
      <p:ext uri="{BB962C8B-B14F-4D97-AF65-F5344CB8AC3E}">
        <p14:creationId xmlns:p14="http://schemas.microsoft.com/office/powerpoint/2010/main" val="7572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32B358-9088-4265-8B2D-C5C379207AF0}"/>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a:extLst>
              <a:ext uri="{FF2B5EF4-FFF2-40B4-BE49-F238E27FC236}">
                <a16:creationId xmlns:a16="http://schemas.microsoft.com/office/drawing/2014/main" id="{E8507229-9FD2-43A7-8CD4-7ED03C747F6F}"/>
              </a:ext>
            </a:extLst>
          </p:cNvPr>
          <p:cNvSpPr>
            <a:spLocks noGrp="1"/>
          </p:cNvSpPr>
          <p:nvPr>
            <p:ph type="title"/>
          </p:nvPr>
        </p:nvSpPr>
        <p:spPr/>
        <p:txBody>
          <a:bodyPr/>
          <a:lstStyle/>
          <a:p>
            <a:r>
              <a:rPr lang="en-US" dirty="0"/>
              <a:t>Data from Cavity Tuning Machine</a:t>
            </a:r>
          </a:p>
        </p:txBody>
      </p:sp>
      <p:sp>
        <p:nvSpPr>
          <p:cNvPr id="5" name="Content Placeholder 4">
            <a:extLst>
              <a:ext uri="{FF2B5EF4-FFF2-40B4-BE49-F238E27FC236}">
                <a16:creationId xmlns:a16="http://schemas.microsoft.com/office/drawing/2014/main" id="{0664A57C-C146-4224-9028-15B89E601292}"/>
              </a:ext>
            </a:extLst>
          </p:cNvPr>
          <p:cNvSpPr>
            <a:spLocks noGrp="1"/>
          </p:cNvSpPr>
          <p:nvPr>
            <p:ph sz="quarter" idx="14"/>
          </p:nvPr>
        </p:nvSpPr>
        <p:spPr>
          <a:xfrm>
            <a:off x="457200" y="1099458"/>
            <a:ext cx="8427882" cy="1132114"/>
          </a:xfrm>
        </p:spPr>
        <p:txBody>
          <a:bodyPr>
            <a:normAutofit fontScale="92500"/>
          </a:bodyPr>
          <a:lstStyle/>
          <a:p>
            <a:pPr marL="342900" indent="-342900">
              <a:buFont typeface="Arial" panose="020B0604020202020204" pitchFamily="34" charset="0"/>
              <a:buChar char="•"/>
            </a:pPr>
            <a:r>
              <a:rPr lang="en-US" dirty="0"/>
              <a:t>Both vendors provide data files with measurement cavity alignment of bare cavity after RF tuning just before tank welding </a:t>
            </a:r>
          </a:p>
          <a:p>
            <a:endParaRPr lang="en-US" dirty="0"/>
          </a:p>
        </p:txBody>
      </p:sp>
      <p:pic>
        <p:nvPicPr>
          <p:cNvPr id="6" name="Picture 5">
            <a:extLst>
              <a:ext uri="{FF2B5EF4-FFF2-40B4-BE49-F238E27FC236}">
                <a16:creationId xmlns:a16="http://schemas.microsoft.com/office/drawing/2014/main" id="{18B4E965-B724-44B2-BB1C-668BC83F1A2E}"/>
              </a:ext>
            </a:extLst>
          </p:cNvPr>
          <p:cNvPicPr>
            <a:picLocks noChangeAspect="1"/>
          </p:cNvPicPr>
          <p:nvPr/>
        </p:nvPicPr>
        <p:blipFill>
          <a:blip r:embed="rId2"/>
          <a:stretch>
            <a:fillRect/>
          </a:stretch>
        </p:blipFill>
        <p:spPr>
          <a:xfrm>
            <a:off x="1032784" y="1970314"/>
            <a:ext cx="7519646" cy="4758595"/>
          </a:xfrm>
          <a:prstGeom prst="rect">
            <a:avLst/>
          </a:prstGeom>
        </p:spPr>
      </p:pic>
    </p:spTree>
    <p:extLst>
      <p:ext uri="{BB962C8B-B14F-4D97-AF65-F5344CB8AC3E}">
        <p14:creationId xmlns:p14="http://schemas.microsoft.com/office/powerpoint/2010/main" val="152717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073D9D-0823-4902-AF4F-7F22EEA350DC}"/>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a:extLst>
              <a:ext uri="{FF2B5EF4-FFF2-40B4-BE49-F238E27FC236}">
                <a16:creationId xmlns:a16="http://schemas.microsoft.com/office/drawing/2014/main" id="{ADD95C91-88C3-41EE-81A5-94F49A925E09}"/>
              </a:ext>
            </a:extLst>
          </p:cNvPr>
          <p:cNvSpPr>
            <a:spLocks noGrp="1"/>
          </p:cNvSpPr>
          <p:nvPr>
            <p:ph type="title"/>
          </p:nvPr>
        </p:nvSpPr>
        <p:spPr/>
        <p:txBody>
          <a:bodyPr/>
          <a:lstStyle/>
          <a:p>
            <a:r>
              <a:rPr lang="en-US" dirty="0"/>
              <a:t>Alignment process at WS3</a:t>
            </a:r>
          </a:p>
        </p:txBody>
      </p:sp>
      <p:sp>
        <p:nvSpPr>
          <p:cNvPr id="5" name="Content Placeholder 4">
            <a:extLst>
              <a:ext uri="{FF2B5EF4-FFF2-40B4-BE49-F238E27FC236}">
                <a16:creationId xmlns:a16="http://schemas.microsoft.com/office/drawing/2014/main" id="{B407BE28-C5D4-4744-B616-1968B1F39DD4}"/>
              </a:ext>
            </a:extLst>
          </p:cNvPr>
          <p:cNvSpPr>
            <a:spLocks noGrp="1"/>
          </p:cNvSpPr>
          <p:nvPr>
            <p:ph sz="quarter" idx="14"/>
          </p:nvPr>
        </p:nvSpPr>
        <p:spPr/>
        <p:txBody>
          <a:bodyPr>
            <a:normAutofit/>
          </a:bodyPr>
          <a:lstStyle/>
          <a:p>
            <a:pPr marL="342900" lvl="0" indent="-342900">
              <a:buFont typeface="Arial" panose="020B0604020202020204" pitchFamily="34" charset="0"/>
              <a:buChar char="•"/>
            </a:pPr>
            <a:r>
              <a:rPr lang="en-US" dirty="0"/>
              <a:t>At Fermilab, Alignment group SME reaches out to RF engineering group lead to ask for the eccentricity offsets to be used with respect to the beampipe flanges center. RF engineer extract this data from the bare cavity measurements provided by vendor and provided to the alignment group</a:t>
            </a:r>
          </a:p>
          <a:p>
            <a:pPr marL="342900" lvl="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6248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4">
            <a:extLst>
              <a:ext uri="{FF2B5EF4-FFF2-40B4-BE49-F238E27FC236}">
                <a16:creationId xmlns:a16="http://schemas.microsoft.com/office/drawing/2014/main" id="{B239234D-492D-4EFE-8157-707ADD16A056}"/>
              </a:ext>
            </a:extLst>
          </p:cNvPr>
          <p:cNvSpPr>
            <a:spLocks noGrp="1"/>
          </p:cNvSpPr>
          <p:nvPr>
            <p:ph type="ftr" sz="quarter" idx="11"/>
          </p:nvPr>
        </p:nvSpPr>
        <p:spPr>
          <a:xfrm>
            <a:off x="3124200" y="6453188"/>
            <a:ext cx="2895600" cy="268287"/>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a:t>T. Khabiboulline</a:t>
            </a:r>
          </a:p>
        </p:txBody>
      </p:sp>
      <p:sp>
        <p:nvSpPr>
          <p:cNvPr id="3075" name="Rectangle 2">
            <a:extLst>
              <a:ext uri="{FF2B5EF4-FFF2-40B4-BE49-F238E27FC236}">
                <a16:creationId xmlns:a16="http://schemas.microsoft.com/office/drawing/2014/main" id="{9700BA44-0C5A-4784-AC4D-373C5733D8F4}"/>
              </a:ext>
            </a:extLst>
          </p:cNvPr>
          <p:cNvSpPr>
            <a:spLocks noGrp="1" noChangeArrowheads="1"/>
          </p:cNvSpPr>
          <p:nvPr>
            <p:ph type="ctrTitle"/>
          </p:nvPr>
        </p:nvSpPr>
        <p:spPr>
          <a:xfrm>
            <a:off x="685800" y="115888"/>
            <a:ext cx="7772400" cy="865187"/>
          </a:xfrm>
        </p:spPr>
        <p:txBody>
          <a:bodyPr/>
          <a:lstStyle/>
          <a:p>
            <a:pPr eaLnBrk="1" hangingPunct="1"/>
            <a:r>
              <a:rPr lang="en-US" altLang="en-US" sz="4000" u="sng" dirty="0"/>
              <a:t>Cryomodule CM</a:t>
            </a:r>
            <a:endParaRPr lang="de-DE" altLang="en-US" sz="2400" dirty="0"/>
          </a:p>
        </p:txBody>
      </p:sp>
      <p:sp>
        <p:nvSpPr>
          <p:cNvPr id="3076" name="Date Placeholder 3">
            <a:extLst>
              <a:ext uri="{FF2B5EF4-FFF2-40B4-BE49-F238E27FC236}">
                <a16:creationId xmlns:a16="http://schemas.microsoft.com/office/drawing/2014/main" id="{31720FB7-4256-4A32-A504-1DE0676A41F2}"/>
              </a:ext>
            </a:extLst>
          </p:cNvPr>
          <p:cNvSpPr>
            <a:spLocks noGrp="1"/>
          </p:cNvSpPr>
          <p:nvPr>
            <p:ph type="dt" sz="quarter" idx="10"/>
          </p:nvPr>
        </p:nvSpPr>
        <p:spPr>
          <a:xfrm>
            <a:off x="457200" y="6453188"/>
            <a:ext cx="2133600" cy="268287"/>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09-January-2018</a:t>
            </a:r>
            <a:endParaRPr lang="en-GB" altLang="en-US" sz="1400"/>
          </a:p>
        </p:txBody>
      </p:sp>
      <p:pic>
        <p:nvPicPr>
          <p:cNvPr id="3077" name="Picture 2">
            <a:extLst>
              <a:ext uri="{FF2B5EF4-FFF2-40B4-BE49-F238E27FC236}">
                <a16:creationId xmlns:a16="http://schemas.microsoft.com/office/drawing/2014/main" id="{9E635522-1EC3-444C-90C7-BB8220533A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997" y="1156607"/>
            <a:ext cx="8628063"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14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a:extLst>
              <a:ext uri="{FF2B5EF4-FFF2-40B4-BE49-F238E27FC236}">
                <a16:creationId xmlns:a16="http://schemas.microsoft.com/office/drawing/2014/main" id="{48B12975-BAAA-43C1-95E3-4A92070DCF3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a:t>T. Khabiboulline</a:t>
            </a:r>
          </a:p>
        </p:txBody>
      </p:sp>
      <p:sp>
        <p:nvSpPr>
          <p:cNvPr id="5123" name="Rectangle 2">
            <a:extLst>
              <a:ext uri="{FF2B5EF4-FFF2-40B4-BE49-F238E27FC236}">
                <a16:creationId xmlns:a16="http://schemas.microsoft.com/office/drawing/2014/main" id="{18CEA22B-C964-4AE6-B6E3-DBE5E4F91B8F}"/>
              </a:ext>
            </a:extLst>
          </p:cNvPr>
          <p:cNvSpPr>
            <a:spLocks noGrp="1" noChangeArrowheads="1"/>
          </p:cNvSpPr>
          <p:nvPr>
            <p:ph type="ctrTitle"/>
          </p:nvPr>
        </p:nvSpPr>
        <p:spPr>
          <a:xfrm>
            <a:off x="685800" y="115888"/>
            <a:ext cx="7772400" cy="865187"/>
          </a:xfrm>
        </p:spPr>
        <p:txBody>
          <a:bodyPr/>
          <a:lstStyle/>
          <a:p>
            <a:pPr eaLnBrk="1" hangingPunct="1"/>
            <a:r>
              <a:rPr lang="en-US" altLang="en-US" sz="4000" u="sng"/>
              <a:t>Cryomodule CM10</a:t>
            </a:r>
            <a:endParaRPr lang="de-DE" altLang="en-US" sz="2400"/>
          </a:p>
        </p:txBody>
      </p:sp>
      <p:sp>
        <p:nvSpPr>
          <p:cNvPr id="5124" name="Date Placeholder 3">
            <a:extLst>
              <a:ext uri="{FF2B5EF4-FFF2-40B4-BE49-F238E27FC236}">
                <a16:creationId xmlns:a16="http://schemas.microsoft.com/office/drawing/2014/main" id="{EAADB157-CA10-4568-928D-0250BBD1E50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09-January-2018</a:t>
            </a:r>
            <a:endParaRPr lang="en-GB" altLang="en-US" sz="1400"/>
          </a:p>
        </p:txBody>
      </p:sp>
      <p:graphicFrame>
        <p:nvGraphicFramePr>
          <p:cNvPr id="4" name="Table 3">
            <a:extLst>
              <a:ext uri="{FF2B5EF4-FFF2-40B4-BE49-F238E27FC236}">
                <a16:creationId xmlns:a16="http://schemas.microsoft.com/office/drawing/2014/main" id="{32CF675A-6DDE-4219-8E25-069BB4462632}"/>
              </a:ext>
            </a:extLst>
          </p:cNvPr>
          <p:cNvGraphicFramePr>
            <a:graphicFrameLocks noGrp="1"/>
          </p:cNvGraphicFramePr>
          <p:nvPr/>
        </p:nvGraphicFramePr>
        <p:xfrm>
          <a:off x="1187450" y="1414463"/>
          <a:ext cx="6913564" cy="4424362"/>
        </p:xfrm>
        <a:graphic>
          <a:graphicData uri="http://schemas.openxmlformats.org/drawingml/2006/table">
            <a:tbl>
              <a:tblPr>
                <a:tableStyleId>{5C22544A-7EE6-4342-B048-85BDC9FD1C3A}</a:tableStyleId>
              </a:tblPr>
              <a:tblGrid>
                <a:gridCol w="1077439">
                  <a:extLst>
                    <a:ext uri="{9D8B030D-6E8A-4147-A177-3AD203B41FA5}">
                      <a16:colId xmlns:a16="http://schemas.microsoft.com/office/drawing/2014/main" val="3049971468"/>
                    </a:ext>
                  </a:extLst>
                </a:gridCol>
                <a:gridCol w="1239053">
                  <a:extLst>
                    <a:ext uri="{9D8B030D-6E8A-4147-A177-3AD203B41FA5}">
                      <a16:colId xmlns:a16="http://schemas.microsoft.com/office/drawing/2014/main" val="3204910249"/>
                    </a:ext>
                  </a:extLst>
                </a:gridCol>
                <a:gridCol w="1149268">
                  <a:extLst>
                    <a:ext uri="{9D8B030D-6E8A-4147-A177-3AD203B41FA5}">
                      <a16:colId xmlns:a16="http://schemas.microsoft.com/office/drawing/2014/main" val="547143900"/>
                    </a:ext>
                  </a:extLst>
                </a:gridCol>
                <a:gridCol w="1149268">
                  <a:extLst>
                    <a:ext uri="{9D8B030D-6E8A-4147-A177-3AD203B41FA5}">
                      <a16:colId xmlns:a16="http://schemas.microsoft.com/office/drawing/2014/main" val="897855595"/>
                    </a:ext>
                  </a:extLst>
                </a:gridCol>
                <a:gridCol w="1149268">
                  <a:extLst>
                    <a:ext uri="{9D8B030D-6E8A-4147-A177-3AD203B41FA5}">
                      <a16:colId xmlns:a16="http://schemas.microsoft.com/office/drawing/2014/main" val="1680830313"/>
                    </a:ext>
                  </a:extLst>
                </a:gridCol>
                <a:gridCol w="1149268">
                  <a:extLst>
                    <a:ext uri="{9D8B030D-6E8A-4147-A177-3AD203B41FA5}">
                      <a16:colId xmlns:a16="http://schemas.microsoft.com/office/drawing/2014/main" val="3418269977"/>
                    </a:ext>
                  </a:extLst>
                </a:gridCol>
              </a:tblGrid>
              <a:tr h="314329">
                <a:tc gridSpan="6">
                  <a:txBody>
                    <a:bodyPr/>
                    <a:lstStyle/>
                    <a:p>
                      <a:pPr algn="l" fontAlgn="ctr"/>
                      <a:r>
                        <a:rPr lang="en-US" sz="2000" u="none" strike="noStrike">
                          <a:effectLst/>
                        </a:rPr>
                        <a:t>CM10 cavity eccentricity data</a:t>
                      </a:r>
                      <a:endParaRPr lang="en-US" sz="2000" b="0" i="0" u="none" strike="noStrike">
                        <a:solidFill>
                          <a:srgbClr val="000000"/>
                        </a:solidFill>
                        <a:effectLst/>
                        <a:latin typeface="Calibri" panose="020F0502020204030204" pitchFamily="34" charset="0"/>
                      </a:endParaRPr>
                    </a:p>
                  </a:txBody>
                  <a:tcPr marL="9526" marR="9526"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1166381"/>
                  </a:ext>
                </a:extLst>
              </a:tr>
              <a:tr h="314329">
                <a:tc>
                  <a:txBody>
                    <a:bodyPr/>
                    <a:lstStyle/>
                    <a:p>
                      <a:pPr algn="l" fontAlgn="b"/>
                      <a:r>
                        <a:rPr lang="en-US" sz="2000" u="none" strike="noStrike">
                          <a:effectLst/>
                        </a:rPr>
                        <a:t>new</a:t>
                      </a:r>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gridSpan="3">
                  <a:txBody>
                    <a:bodyPr/>
                    <a:lstStyle/>
                    <a:p>
                      <a:pPr algn="ctr" fontAlgn="b"/>
                      <a:r>
                        <a:rPr lang="en-US" sz="2000" u="none" strike="noStrike">
                          <a:effectLst/>
                        </a:rPr>
                        <a:t>On beam pipe flange plane</a:t>
                      </a:r>
                      <a:endParaRPr lang="en-US" sz="2000" b="0" i="0" u="none" strike="noStrike">
                        <a:solidFill>
                          <a:srgbClr val="000000"/>
                        </a:solidFill>
                        <a:effectLst/>
                        <a:latin typeface="Calibri" panose="020F0502020204030204" pitchFamily="34" charset="0"/>
                      </a:endParaRPr>
                    </a:p>
                  </a:txBody>
                  <a:tcPr marL="9526" marR="9526" marT="9525" marB="0" anchor="b"/>
                </a:tc>
                <a:tc hMerge="1">
                  <a:txBody>
                    <a:bodyPr/>
                    <a:lstStyle/>
                    <a:p>
                      <a:endParaRPr lang="en-US"/>
                    </a:p>
                  </a:txBody>
                  <a:tcPr/>
                </a:tc>
                <a:tc hMerge="1">
                  <a:txBody>
                    <a:bodyPr/>
                    <a:lstStyle/>
                    <a:p>
                      <a:endParaRPr lang="en-US"/>
                    </a:p>
                  </a:txBody>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extLst>
                  <a:ext uri="{0D108BD9-81ED-4DB2-BD59-A6C34878D82A}">
                    <a16:rowId xmlns:a16="http://schemas.microsoft.com/office/drawing/2014/main" val="9292891"/>
                  </a:ext>
                </a:extLst>
              </a:tr>
              <a:tr h="652414">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gridSpan="2">
                  <a:txBody>
                    <a:bodyPr/>
                    <a:lstStyle/>
                    <a:p>
                      <a:pPr algn="ctr" fontAlgn="b"/>
                      <a:r>
                        <a:rPr lang="en-US" sz="2000" u="none" strike="noStrike">
                          <a:effectLst/>
                        </a:rPr>
                        <a:t>SideA (coupler), DnSt flange</a:t>
                      </a:r>
                      <a:endParaRPr lang="en-US" sz="2000" b="0" i="0" u="none" strike="noStrike">
                        <a:solidFill>
                          <a:srgbClr val="000000"/>
                        </a:solidFill>
                        <a:effectLst/>
                        <a:latin typeface="Calibri" panose="020F0502020204030204" pitchFamily="34" charset="0"/>
                      </a:endParaRPr>
                    </a:p>
                  </a:txBody>
                  <a:tcPr marL="9526" marR="9526" marT="9525" marB="0" anchor="b"/>
                </a:tc>
                <a:tc hMerge="1">
                  <a:txBody>
                    <a:bodyPr/>
                    <a:lstStyle/>
                    <a:p>
                      <a:endParaRPr lang="en-US"/>
                    </a:p>
                  </a:txBody>
                  <a:tcPr/>
                </a:tc>
                <a:tc gridSpan="2">
                  <a:txBody>
                    <a:bodyPr/>
                    <a:lstStyle/>
                    <a:p>
                      <a:pPr algn="ctr" fontAlgn="b"/>
                      <a:r>
                        <a:rPr lang="en-US" sz="2000" u="none" strike="noStrike">
                          <a:effectLst/>
                        </a:rPr>
                        <a:t>SideB (pick up), UpSt flange</a:t>
                      </a:r>
                      <a:endParaRPr lang="en-US" sz="2000" b="0" i="0" u="none" strike="noStrike">
                        <a:solidFill>
                          <a:srgbClr val="000000"/>
                        </a:solidFill>
                        <a:effectLst/>
                        <a:latin typeface="Calibri" panose="020F0502020204030204" pitchFamily="34" charset="0"/>
                      </a:endParaRPr>
                    </a:p>
                  </a:txBody>
                  <a:tcPr marL="9526" marR="9526" marT="9525" marB="0" anchor="b"/>
                </a:tc>
                <a:tc hMerge="1">
                  <a:txBody>
                    <a:bodyPr/>
                    <a:lstStyle/>
                    <a:p>
                      <a:endParaRPr lang="en-US"/>
                    </a:p>
                  </a:txBody>
                  <a:tcPr/>
                </a:tc>
                <a:extLst>
                  <a:ext uri="{0D108BD9-81ED-4DB2-BD59-A6C34878D82A}">
                    <a16:rowId xmlns:a16="http://schemas.microsoft.com/office/drawing/2014/main" val="1784738673"/>
                  </a:ext>
                </a:extLst>
              </a:tr>
              <a:tr h="314329">
                <a:tc>
                  <a:txBody>
                    <a:bodyPr/>
                    <a:lstStyle/>
                    <a:p>
                      <a:pPr algn="ctr" fontAlgn="ctr"/>
                      <a:r>
                        <a:rPr lang="en-US" sz="2000" u="none" strike="noStrike">
                          <a:effectLst/>
                        </a:rPr>
                        <a:t>Position</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Cavity</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X, mm</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Z, mm</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X, mm</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Z, mm</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3272700824"/>
                  </a:ext>
                </a:extLst>
              </a:tr>
              <a:tr h="314329">
                <a:tc>
                  <a:txBody>
                    <a:bodyPr/>
                    <a:lstStyle/>
                    <a:p>
                      <a:pPr algn="ctr"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CAV0312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-0.17</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0.20</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0.29</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605462130"/>
                  </a:ext>
                </a:extLst>
              </a:tr>
              <a:tr h="314329">
                <a:tc>
                  <a:txBody>
                    <a:bodyPr/>
                    <a:lstStyle/>
                    <a:p>
                      <a:pPr algn="ctr" fontAlgn="ctr"/>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CAV0302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-0.06</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0.13</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0.00</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1684016751"/>
                  </a:ext>
                </a:extLst>
              </a:tr>
              <a:tr h="314329">
                <a:tc>
                  <a:txBody>
                    <a:bodyPr/>
                    <a:lstStyle/>
                    <a:p>
                      <a:pPr algn="ctr" fontAlgn="ctr"/>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CAV0292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0.03</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-0.13</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0.50</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0.22</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4232967387"/>
                  </a:ext>
                </a:extLst>
              </a:tr>
              <a:tr h="314329">
                <a:tc>
                  <a:txBody>
                    <a:bodyPr/>
                    <a:lstStyle/>
                    <a:p>
                      <a:pPr algn="ctr" fontAlgn="ctr"/>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CAV0294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0.13</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0.35</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0.05</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1632886051"/>
                  </a:ext>
                </a:extLst>
              </a:tr>
              <a:tr h="314329">
                <a:tc>
                  <a:txBody>
                    <a:bodyPr/>
                    <a:lstStyle/>
                    <a:p>
                      <a:pPr algn="ctr" fontAlgn="ctr"/>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CAV0296</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0.44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0.58</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0.16</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264198370"/>
                  </a:ext>
                </a:extLst>
              </a:tr>
              <a:tr h="314329">
                <a:tc>
                  <a:txBody>
                    <a:bodyPr/>
                    <a:lstStyle/>
                    <a:p>
                      <a:pPr algn="ctr" fontAlgn="ctr"/>
                      <a:r>
                        <a:rPr lang="en-US" sz="2000" u="none" strike="noStrike">
                          <a:effectLst/>
                        </a:rPr>
                        <a:t>6</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CAV0136</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-0.10</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0.30</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0.17</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1485032266"/>
                  </a:ext>
                </a:extLst>
              </a:tr>
              <a:tr h="314329">
                <a:tc>
                  <a:txBody>
                    <a:bodyPr/>
                    <a:lstStyle/>
                    <a:p>
                      <a:pPr algn="ctr" fontAlgn="ctr"/>
                      <a:r>
                        <a:rPr lang="en-US" sz="2000" u="none" strike="noStrike">
                          <a:effectLst/>
                        </a:rPr>
                        <a:t>7</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CAV0267</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0.14</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-0.02</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0.28</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-0.16</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398099224"/>
                  </a:ext>
                </a:extLst>
              </a:tr>
              <a:tr h="314329">
                <a:tc>
                  <a:txBody>
                    <a:bodyPr/>
                    <a:lstStyle/>
                    <a:p>
                      <a:pPr algn="ctr" fontAlgn="ctr"/>
                      <a:r>
                        <a:rPr lang="en-US" sz="2000" u="none" strike="noStrike">
                          <a:effectLst/>
                        </a:rPr>
                        <a:t>8</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CAV0311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0.11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0.31</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0.29</a:t>
                      </a:r>
                      <a:endParaRPr lang="en-US" sz="2000" b="0" i="0" u="none" strike="noStrike">
                        <a:solidFill>
                          <a:srgbClr val="000000"/>
                        </a:solidFill>
                        <a:effectLst/>
                        <a:latin typeface="Calibri" panose="020F0502020204030204" pitchFamily="34" charset="0"/>
                      </a:endParaRPr>
                    </a:p>
                  </a:txBody>
                  <a:tcPr marL="9526" marR="9526" marT="9525" marB="0" anchor="ctr"/>
                </a:tc>
                <a:tc>
                  <a:txBody>
                    <a:bodyPr/>
                    <a:lstStyle/>
                    <a:p>
                      <a:pPr algn="ctr" fontAlgn="ctr"/>
                      <a:r>
                        <a:rPr lang="en-US" sz="2000" u="none" strike="noStrike">
                          <a:effectLst/>
                        </a:rPr>
                        <a:t>0.20</a:t>
                      </a:r>
                      <a:endParaRPr lang="en-US" sz="2000" b="0" i="0" u="none" strike="noStrike">
                        <a:solidFill>
                          <a:srgbClr val="000000"/>
                        </a:solidFill>
                        <a:effectLst/>
                        <a:latin typeface="Calibri" panose="020F0502020204030204" pitchFamily="34" charset="0"/>
                      </a:endParaRPr>
                    </a:p>
                  </a:txBody>
                  <a:tcPr marL="9526" marR="9526" marT="9525" marB="0" anchor="ctr"/>
                </a:tc>
                <a:extLst>
                  <a:ext uri="{0D108BD9-81ED-4DB2-BD59-A6C34878D82A}">
                    <a16:rowId xmlns:a16="http://schemas.microsoft.com/office/drawing/2014/main" val="3445456177"/>
                  </a:ext>
                </a:extLst>
              </a:tr>
              <a:tr h="314329">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6" marR="9526" marT="9525"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6" marR="9526" marT="9525" marB="0" anchor="b"/>
                </a:tc>
                <a:extLst>
                  <a:ext uri="{0D108BD9-81ED-4DB2-BD59-A6C34878D82A}">
                    <a16:rowId xmlns:a16="http://schemas.microsoft.com/office/drawing/2014/main" val="2067311278"/>
                  </a:ext>
                </a:extLst>
              </a:tr>
            </a:tbl>
          </a:graphicData>
        </a:graphic>
      </p:graphicFrame>
    </p:spTree>
    <p:extLst>
      <p:ext uri="{BB962C8B-B14F-4D97-AF65-F5344CB8AC3E}">
        <p14:creationId xmlns:p14="http://schemas.microsoft.com/office/powerpoint/2010/main" val="411030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BFBE8-6E7F-4571-9E83-33B694E94182}"/>
              </a:ext>
            </a:extLst>
          </p:cNvPr>
          <p:cNvSpPr>
            <a:spLocks noGrp="1"/>
          </p:cNvSpPr>
          <p:nvPr>
            <p:ph type="sldNum" sz="quarter" idx="11"/>
          </p:nvPr>
        </p:nvSpPr>
        <p:spPr/>
        <p:txBody>
          <a:bodyPr/>
          <a:lstStyle/>
          <a:p>
            <a:fld id="{5BD36294-2849-48A8-8531-5354CF3095D2}" type="slidenum">
              <a:rPr lang="en-US" smtClean="0"/>
              <a:pPr/>
              <a:t>7</a:t>
            </a:fld>
            <a:endParaRPr lang="en-US" dirty="0"/>
          </a:p>
        </p:txBody>
      </p:sp>
      <p:sp>
        <p:nvSpPr>
          <p:cNvPr id="5" name="Content Placeholder 4">
            <a:extLst>
              <a:ext uri="{FF2B5EF4-FFF2-40B4-BE49-F238E27FC236}">
                <a16:creationId xmlns:a16="http://schemas.microsoft.com/office/drawing/2014/main" id="{4874CACF-7192-4AB1-9CF7-FCAEAE1119B1}"/>
              </a:ext>
            </a:extLst>
          </p:cNvPr>
          <p:cNvSpPr>
            <a:spLocks noGrp="1"/>
          </p:cNvSpPr>
          <p:nvPr>
            <p:ph sz="quarter" idx="14"/>
          </p:nvPr>
        </p:nvSpPr>
        <p:spPr>
          <a:xfrm>
            <a:off x="233082" y="1243584"/>
            <a:ext cx="8722659" cy="2185416"/>
          </a:xfrm>
        </p:spPr>
        <p:txBody>
          <a:bodyPr>
            <a:normAutofit fontScale="62500" lnSpcReduction="20000"/>
          </a:bodyPr>
          <a:lstStyle/>
          <a:p>
            <a:pPr marL="342900" lvl="0" indent="-342900">
              <a:buFont typeface="Arial" panose="020B0604020202020204" pitchFamily="34" charset="0"/>
              <a:buChar char="•"/>
            </a:pPr>
            <a:r>
              <a:rPr lang="en-US" dirty="0"/>
              <a:t>At Fermilab, during cavity string alignment at WS3, beampipe flanges of 8 cavities are measured with laser tracker first to fiducialize the cavities with respect to the center of the cavity beampipe flanges and then to measure the as-is position of the cavities in the assembled cavity string (married to upper cold mass)</a:t>
            </a:r>
          </a:p>
          <a:p>
            <a:pPr marL="342900" lvl="0" indent="-342900">
              <a:buFont typeface="Arial" panose="020B0604020202020204" pitchFamily="34" charset="0"/>
              <a:buChar char="•"/>
            </a:pPr>
            <a:r>
              <a:rPr lang="en-US" dirty="0"/>
              <a:t>At Fermilab, we cannot use properly the fiducial holes (machined on the beampipe flanges) even to hold rigidly laser tracker SMR nests. These holes are cylindrical, sitting on the curved surface on the outer diameter and very close to the female bellows flanges which interconnect the cavities. Therefore, we use temp nest configuration to mark the as-is location of the cavities and then move then as-needed to achieve the required alignment</a:t>
            </a:r>
          </a:p>
          <a:p>
            <a:pPr marL="342900" lvl="0" indent="-342900">
              <a:buFont typeface="Arial" panose="020B0604020202020204" pitchFamily="34" charset="0"/>
              <a:buChar char="•"/>
            </a:pPr>
            <a:endParaRPr lang="en-US" dirty="0"/>
          </a:p>
        </p:txBody>
      </p:sp>
      <p:sp>
        <p:nvSpPr>
          <p:cNvPr id="6" name="Title 2">
            <a:extLst>
              <a:ext uri="{FF2B5EF4-FFF2-40B4-BE49-F238E27FC236}">
                <a16:creationId xmlns:a16="http://schemas.microsoft.com/office/drawing/2014/main" id="{8D095665-B739-403A-AA2F-4B19878E7A79}"/>
              </a:ext>
            </a:extLst>
          </p:cNvPr>
          <p:cNvSpPr txBox="1">
            <a:spLocks/>
          </p:cNvSpPr>
          <p:nvPr/>
        </p:nvSpPr>
        <p:spPr>
          <a:xfrm>
            <a:off x="457200" y="172377"/>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a:t>Alignment process at WS3 (cont.)</a:t>
            </a:r>
          </a:p>
        </p:txBody>
      </p:sp>
      <p:pic>
        <p:nvPicPr>
          <p:cNvPr id="3" name="Picture 2">
            <a:extLst>
              <a:ext uri="{FF2B5EF4-FFF2-40B4-BE49-F238E27FC236}">
                <a16:creationId xmlns:a16="http://schemas.microsoft.com/office/drawing/2014/main" id="{423AD5D8-2B31-4532-AC09-F3A26367D633}"/>
              </a:ext>
            </a:extLst>
          </p:cNvPr>
          <p:cNvPicPr>
            <a:picLocks noChangeAspect="1"/>
          </p:cNvPicPr>
          <p:nvPr/>
        </p:nvPicPr>
        <p:blipFill>
          <a:blip r:embed="rId2"/>
          <a:stretch>
            <a:fillRect/>
          </a:stretch>
        </p:blipFill>
        <p:spPr>
          <a:xfrm>
            <a:off x="3250266" y="3574797"/>
            <a:ext cx="2333119" cy="3110826"/>
          </a:xfrm>
          <a:prstGeom prst="rect">
            <a:avLst/>
          </a:prstGeom>
        </p:spPr>
      </p:pic>
      <p:cxnSp>
        <p:nvCxnSpPr>
          <p:cNvPr id="8" name="Straight Arrow Connector 7">
            <a:extLst>
              <a:ext uri="{FF2B5EF4-FFF2-40B4-BE49-F238E27FC236}">
                <a16:creationId xmlns:a16="http://schemas.microsoft.com/office/drawing/2014/main" id="{2283A231-84FF-4C07-94FA-132BC54A6DD3}"/>
              </a:ext>
            </a:extLst>
          </p:cNvPr>
          <p:cNvCxnSpPr/>
          <p:nvPr/>
        </p:nvCxnSpPr>
        <p:spPr>
          <a:xfrm flipV="1">
            <a:off x="4993341" y="4536141"/>
            <a:ext cx="1810871" cy="251012"/>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93D094-F8D3-4663-A986-7CB83B8AC39F}"/>
              </a:ext>
            </a:extLst>
          </p:cNvPr>
          <p:cNvSpPr txBox="1"/>
          <p:nvPr/>
        </p:nvSpPr>
        <p:spPr>
          <a:xfrm>
            <a:off x="6687670" y="4186988"/>
            <a:ext cx="1479177" cy="1200329"/>
          </a:xfrm>
          <a:prstGeom prst="rect">
            <a:avLst/>
          </a:prstGeom>
          <a:noFill/>
        </p:spPr>
        <p:txBody>
          <a:bodyPr wrap="square" rtlCol="0">
            <a:spAutoFit/>
          </a:bodyPr>
          <a:lstStyle/>
          <a:p>
            <a:r>
              <a:rPr lang="en-US" dirty="0"/>
              <a:t>Temp SMR nest holder used during alignment</a:t>
            </a:r>
          </a:p>
        </p:txBody>
      </p:sp>
    </p:spTree>
    <p:extLst>
      <p:ext uri="{BB962C8B-B14F-4D97-AF65-F5344CB8AC3E}">
        <p14:creationId xmlns:p14="http://schemas.microsoft.com/office/powerpoint/2010/main" val="156658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059DD8-803F-478D-9A14-B41E0AD642E8}"/>
              </a:ext>
            </a:extLst>
          </p:cNvPr>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a:extLst>
              <a:ext uri="{FF2B5EF4-FFF2-40B4-BE49-F238E27FC236}">
                <a16:creationId xmlns:a16="http://schemas.microsoft.com/office/drawing/2014/main" id="{50506711-A776-4FBD-AD22-7560295F5E1C}"/>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5EE767EA-99AA-43FB-8D3A-41DD850EAA9F}"/>
              </a:ext>
            </a:extLst>
          </p:cNvPr>
          <p:cNvSpPr>
            <a:spLocks noGrp="1"/>
          </p:cNvSpPr>
          <p:nvPr>
            <p:ph sz="quarter" idx="14"/>
          </p:nvPr>
        </p:nvSpPr>
        <p:spPr/>
        <p:txBody>
          <a:bodyPr/>
          <a:lstStyle/>
          <a:p>
            <a:r>
              <a:rPr lang="en-US" dirty="0"/>
              <a:t>We believe that not being able to use the vendor provided data and the fiducial holes already machined on the beampipe flanges add additional time to the alignment process at WS3 (1~2 days). These 2 days can be eliminated if we can better understand the fiducial holes data provided by the vendors.</a:t>
            </a:r>
          </a:p>
          <a:p>
            <a:endParaRPr lang="en-US" dirty="0"/>
          </a:p>
        </p:txBody>
      </p:sp>
    </p:spTree>
    <p:extLst>
      <p:ext uri="{BB962C8B-B14F-4D97-AF65-F5344CB8AC3E}">
        <p14:creationId xmlns:p14="http://schemas.microsoft.com/office/powerpoint/2010/main" val="1676149129"/>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Props1.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2.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1B16AA-9221-46AE-B700-523442ABDABD}">
  <ds:schemaRefs>
    <ds:schemaRef ds:uri="f5d975f2-272d-43b7-a43d-337ed3c571bd"/>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146791</TotalTime>
  <Words>497</Words>
  <Application>Microsoft Office PowerPoint</Application>
  <PresentationFormat>On-screen Show (4:3)</PresentationFormat>
  <Paragraphs>88</Paragraphs>
  <Slides>8</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ＭＳ Ｐゴシック</vt:lpstr>
      <vt:lpstr>Arial</vt:lpstr>
      <vt:lpstr>Calibri</vt:lpstr>
      <vt:lpstr>Blank</vt:lpstr>
      <vt:lpstr>Design_Milestone_Review</vt:lpstr>
      <vt:lpstr>Cavities from vendors</vt:lpstr>
      <vt:lpstr>Data Sheet provided by RI</vt:lpstr>
      <vt:lpstr>Data from Cavity Tuning Machine</vt:lpstr>
      <vt:lpstr>Alignment process at WS3</vt:lpstr>
      <vt:lpstr>Cryomodule CM</vt:lpstr>
      <vt:lpstr>Cryomodule CM10</vt:lpstr>
      <vt:lpstr>PowerPoint Presentation</vt:lpstr>
      <vt:lpstr>Summary</vt:lpstr>
    </vt:vector>
  </TitlesOfParts>
  <Manager/>
  <Company>SLAC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subject/>
  <dc:creator>Peterson</dc:creator>
  <cp:keywords/>
  <dc:description/>
  <cp:lastModifiedBy>Tug T Arkan</cp:lastModifiedBy>
  <cp:revision>3287</cp:revision>
  <cp:lastPrinted>2013-05-01T00:31:17Z</cp:lastPrinted>
  <dcterms:created xsi:type="dcterms:W3CDTF">2009-11-23T23:38:17Z</dcterms:created>
  <dcterms:modified xsi:type="dcterms:W3CDTF">2018-01-25T14:53:25Z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