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13"/>
  </p:notesMasterIdLst>
  <p:handoutMasterIdLst>
    <p:handoutMasterId r:id="rId14"/>
  </p:handoutMasterIdLst>
  <p:sldIdLst>
    <p:sldId id="577" r:id="rId5"/>
    <p:sldId id="807" r:id="rId6"/>
    <p:sldId id="827" r:id="rId7"/>
    <p:sldId id="825" r:id="rId8"/>
    <p:sldId id="826" r:id="rId9"/>
    <p:sldId id="829" r:id="rId10"/>
    <p:sldId id="828" r:id="rId11"/>
    <p:sldId id="824" r:id="rId1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66"/>
    <a:srgbClr val="FF0000"/>
    <a:srgbClr val="0033CC"/>
    <a:srgbClr val="6699FF"/>
    <a:srgbClr val="0000FF"/>
    <a:srgbClr val="9D3431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6" autoAdjust="0"/>
    <p:restoredTop sz="94607" autoAdjust="0"/>
  </p:normalViewPr>
  <p:slideViewPr>
    <p:cSldViewPr snapToGrid="0">
      <p:cViewPr varScale="1">
        <p:scale>
          <a:sx n="73" d="100"/>
          <a:sy n="73" d="100"/>
        </p:scale>
        <p:origin x="90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LCLS-II FAC Review, Sept 26-28,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6389" y="550642"/>
            <a:ext cx="8069761" cy="2246313"/>
          </a:xfrm>
        </p:spPr>
        <p:txBody>
          <a:bodyPr/>
          <a:lstStyle/>
          <a:p>
            <a:r>
              <a:rPr lang="en-US" sz="3600" dirty="0" err="1"/>
              <a:t>NbTi</a:t>
            </a:r>
            <a:r>
              <a:rPr lang="en-US" sz="3600" dirty="0"/>
              <a:t> “Hair” and Burst Disc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/>
              <a:t>G. Wu</a:t>
            </a:r>
          </a:p>
          <a:p>
            <a:r>
              <a:rPr lang="en-US" sz="1800" b="1" dirty="0"/>
              <a:t>Cryomodule Assembly QA/QC Workshop II</a:t>
            </a:r>
          </a:p>
          <a:p>
            <a:r>
              <a:rPr lang="en-US" sz="1800" dirty="0"/>
              <a:t>January 25, 2018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8DCE-6CC5-4D2C-811B-86EB12FE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NbTi</a:t>
            </a:r>
            <a:r>
              <a:rPr lang="en-US" dirty="0"/>
              <a:t> “Hair” during String Assembly at Fermilab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ACA2E2-5334-41F2-82DF-800010B0BA4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/>
              <a:t>Cryomodule Assembly QA/QC Workshop II, 1/25/2018</a:t>
            </a:r>
          </a:p>
        </p:txBody>
      </p:sp>
      <p:sp>
        <p:nvSpPr>
          <p:cNvPr id="7" name="Content Placeholder 29">
            <a:extLst>
              <a:ext uri="{FF2B5EF4-FFF2-40B4-BE49-F238E27FC236}">
                <a16:creationId xmlns:a16="http://schemas.microsoft.com/office/drawing/2014/main" id="{B0CBFAAC-F1B6-4B05-83D5-77B54D58BCD2}"/>
              </a:ext>
            </a:extLst>
          </p:cNvPr>
          <p:cNvSpPr txBox="1">
            <a:spLocks/>
          </p:cNvSpPr>
          <p:nvPr/>
        </p:nvSpPr>
        <p:spPr bwMode="auto">
          <a:xfrm>
            <a:off x="354003" y="1248510"/>
            <a:ext cx="8672513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Tolerance of cavity </a:t>
            </a:r>
            <a:r>
              <a:rPr lang="en-US" altLang="en-US" sz="2000" dirty="0" err="1">
                <a:latin typeface="Helvetica" panose="020B0604020202020204" pitchFamily="34" charset="0"/>
                <a:ea typeface="Geneva" pitchFamily="121" charset="-128"/>
              </a:rPr>
              <a:t>NbTi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 flange and stainless steel mating flange are small.</a:t>
            </a:r>
          </a:p>
          <a:p>
            <a:pPr marL="342900" indent="-342900" fontAlgn="auto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Helvetica" panose="020B0604020202020204" pitchFamily="34" charset="0"/>
                <a:ea typeface="Geneva" pitchFamily="121" charset="-128"/>
              </a:rPr>
              <a:t>Nbti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 “hair” can be generated by stainless steel flange scraping the </a:t>
            </a:r>
            <a:r>
              <a:rPr lang="en-US" altLang="en-US" sz="2000" dirty="0" err="1">
                <a:latin typeface="Helvetica" panose="020B0604020202020204" pitchFamily="34" charset="0"/>
                <a:ea typeface="Geneva" pitchFamily="121" charset="-128"/>
              </a:rPr>
              <a:t>NbTi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 flange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E879B-1A26-4DD4-9949-0A639BAA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88" y="2820359"/>
            <a:ext cx="2700746" cy="3600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AD2461-5174-4079-A611-EE8AE41CC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2" t="25662" r="19905" b="-1"/>
          <a:stretch/>
        </p:blipFill>
        <p:spPr>
          <a:xfrm>
            <a:off x="3767083" y="2815236"/>
            <a:ext cx="4788309" cy="36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9BBE-535F-44FA-B25A-FC952F97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Composition</a:t>
            </a:r>
          </a:p>
        </p:txBody>
      </p:sp>
      <p:pic>
        <p:nvPicPr>
          <p:cNvPr id="5" name="Picture 4" descr="F:\temp\Genfa\1.6.png">
            <a:extLst>
              <a:ext uri="{FF2B5EF4-FFF2-40B4-BE49-F238E27FC236}">
                <a16:creationId xmlns:a16="http://schemas.microsoft.com/office/drawing/2014/main" id="{D0C08A43-1761-4FA9-8F1E-A9A905C018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5" y="1395113"/>
            <a:ext cx="7539881" cy="40494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52DA8F-2315-48E0-8F45-EE9C7C514167}"/>
              </a:ext>
            </a:extLst>
          </p:cNvPr>
          <p:cNvSpPr/>
          <p:nvPr/>
        </p:nvSpPr>
        <p:spPr>
          <a:xfrm>
            <a:off x="6173346" y="5772922"/>
            <a:ext cx="2950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Results by Yulia Trenikhina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DD339D7-982F-4466-81C8-94303D4777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/>
              <a:t>Cryomodule Assembly QA/QC Workshop II, 1/25/2018</a:t>
            </a:r>
          </a:p>
        </p:txBody>
      </p:sp>
    </p:spTree>
    <p:extLst>
      <p:ext uri="{BB962C8B-B14F-4D97-AF65-F5344CB8AC3E}">
        <p14:creationId xmlns:p14="http://schemas.microsoft.com/office/powerpoint/2010/main" val="207351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27C1-B49F-40CE-B311-039A9874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NbTi</a:t>
            </a:r>
            <a:r>
              <a:rPr lang="en-US" dirty="0"/>
              <a:t> “Hair” Statistics at Fermilab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E21E11-FB7D-405D-A2B5-F17786557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82293"/>
              </p:ext>
            </p:extLst>
          </p:nvPr>
        </p:nvGraphicFramePr>
        <p:xfrm>
          <a:off x="451822" y="1417422"/>
          <a:ext cx="8261509" cy="4065209"/>
        </p:xfrm>
        <a:graphic>
          <a:graphicData uri="http://schemas.openxmlformats.org/drawingml/2006/table">
            <a:tbl>
              <a:tblPr/>
              <a:tblGrid>
                <a:gridCol w="1159634">
                  <a:extLst>
                    <a:ext uri="{9D8B030D-6E8A-4147-A177-3AD203B41FA5}">
                      <a16:colId xmlns:a16="http://schemas.microsoft.com/office/drawing/2014/main" val="1191745616"/>
                    </a:ext>
                  </a:extLst>
                </a:gridCol>
                <a:gridCol w="934579">
                  <a:extLst>
                    <a:ext uri="{9D8B030D-6E8A-4147-A177-3AD203B41FA5}">
                      <a16:colId xmlns:a16="http://schemas.microsoft.com/office/drawing/2014/main" val="3149142257"/>
                    </a:ext>
                  </a:extLst>
                </a:gridCol>
                <a:gridCol w="870995">
                  <a:extLst>
                    <a:ext uri="{9D8B030D-6E8A-4147-A177-3AD203B41FA5}">
                      <a16:colId xmlns:a16="http://schemas.microsoft.com/office/drawing/2014/main" val="1651400621"/>
                    </a:ext>
                  </a:extLst>
                </a:gridCol>
                <a:gridCol w="887226">
                  <a:extLst>
                    <a:ext uri="{9D8B030D-6E8A-4147-A177-3AD203B41FA5}">
                      <a16:colId xmlns:a16="http://schemas.microsoft.com/office/drawing/2014/main" val="3379556270"/>
                    </a:ext>
                  </a:extLst>
                </a:gridCol>
                <a:gridCol w="946734">
                  <a:extLst>
                    <a:ext uri="{9D8B030D-6E8A-4147-A177-3AD203B41FA5}">
                      <a16:colId xmlns:a16="http://schemas.microsoft.com/office/drawing/2014/main" val="232011625"/>
                    </a:ext>
                  </a:extLst>
                </a:gridCol>
                <a:gridCol w="919684">
                  <a:extLst>
                    <a:ext uri="{9D8B030D-6E8A-4147-A177-3AD203B41FA5}">
                      <a16:colId xmlns:a16="http://schemas.microsoft.com/office/drawing/2014/main" val="409014912"/>
                    </a:ext>
                  </a:extLst>
                </a:gridCol>
                <a:gridCol w="860162">
                  <a:extLst>
                    <a:ext uri="{9D8B030D-6E8A-4147-A177-3AD203B41FA5}">
                      <a16:colId xmlns:a16="http://schemas.microsoft.com/office/drawing/2014/main" val="196846313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063246301"/>
                    </a:ext>
                  </a:extLst>
                </a:gridCol>
                <a:gridCol w="898724">
                  <a:extLst>
                    <a:ext uri="{9D8B030D-6E8A-4147-A177-3AD203B41FA5}">
                      <a16:colId xmlns:a16="http://schemas.microsoft.com/office/drawing/2014/main" val="2772979272"/>
                    </a:ext>
                  </a:extLst>
                </a:gridCol>
              </a:tblGrid>
              <a:tr h="225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Cryomodule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CAV1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CAV2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CAV3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CAV4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CAV5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CAV6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CAV7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CAV8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6653"/>
                  </a:ext>
                </a:extLst>
              </a:tr>
              <a:tr h="357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40196"/>
                  </a:ext>
                </a:extLst>
              </a:tr>
              <a:tr h="1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CM02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Guessed by bag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CAV0011 US before CS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43573"/>
                  </a:ext>
                </a:extLst>
              </a:tr>
              <a:tr h="1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CM03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Guessed by bag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406874"/>
                  </a:ext>
                </a:extLst>
              </a:tr>
              <a:tr h="1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CM04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Guessed by bag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49551"/>
                  </a:ext>
                </a:extLst>
              </a:tr>
              <a:tr h="1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CM05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CAV0071 DS before CS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7514"/>
                  </a:ext>
                </a:extLst>
              </a:tr>
              <a:tr h="356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CM06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35045"/>
                  </a:ext>
                </a:extLst>
              </a:tr>
              <a:tr h="36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CM07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22108"/>
                  </a:ext>
                </a:extLst>
              </a:tr>
              <a:tr h="225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CM08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CAV0274 DS after CS Assy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65695"/>
                  </a:ext>
                </a:extLst>
              </a:tr>
              <a:tr h="169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CM09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CAV0126 US after CS Assy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CAV0107 DS before CS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CAV0275 DS before CS (not sure)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CAV0277 DS before CS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71411"/>
                  </a:ext>
                </a:extLst>
              </a:tr>
              <a:tr h="1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CM10</a:t>
                      </a:r>
                    </a:p>
                  </a:txBody>
                  <a:tcPr marL="2537" marR="2537" marT="2537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CAV0136 DS before CS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37" marR="2537" marT="2537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000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FFD948-3B52-49F6-9ED2-AFE232CCEB4C}"/>
              </a:ext>
            </a:extLst>
          </p:cNvPr>
          <p:cNvSpPr txBox="1"/>
          <p:nvPr/>
        </p:nvSpPr>
        <p:spPr>
          <a:xfrm>
            <a:off x="5742433" y="2090057"/>
            <a:ext cx="38666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DEC66-6AA4-4A76-9F02-31A45F01687F}"/>
              </a:ext>
            </a:extLst>
          </p:cNvPr>
          <p:cNvSpPr txBox="1"/>
          <p:nvPr/>
        </p:nvSpPr>
        <p:spPr>
          <a:xfrm>
            <a:off x="7415349" y="2452334"/>
            <a:ext cx="38666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E160F-F713-4F6F-A32C-3C9B76FC8CCA}"/>
              </a:ext>
            </a:extLst>
          </p:cNvPr>
          <p:cNvSpPr txBox="1"/>
          <p:nvPr/>
        </p:nvSpPr>
        <p:spPr>
          <a:xfrm>
            <a:off x="4850675" y="2452334"/>
            <a:ext cx="38666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37A6-A6A9-4003-9365-9499B93B391E}"/>
              </a:ext>
            </a:extLst>
          </p:cNvPr>
          <p:cNvSpPr txBox="1"/>
          <p:nvPr/>
        </p:nvSpPr>
        <p:spPr>
          <a:xfrm>
            <a:off x="3910149" y="2813740"/>
            <a:ext cx="38666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6AADA-861B-45A7-8791-2E8F623F6820}"/>
              </a:ext>
            </a:extLst>
          </p:cNvPr>
          <p:cNvSpPr txBox="1"/>
          <p:nvPr/>
        </p:nvSpPr>
        <p:spPr>
          <a:xfrm>
            <a:off x="6616773" y="2813739"/>
            <a:ext cx="38666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9D9CC-F143-4D6C-9F03-E19C461D2D09}"/>
              </a:ext>
            </a:extLst>
          </p:cNvPr>
          <p:cNvSpPr txBox="1"/>
          <p:nvPr/>
        </p:nvSpPr>
        <p:spPr>
          <a:xfrm>
            <a:off x="3000974" y="3173027"/>
            <a:ext cx="38666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AC070-2B22-4764-9530-D913BF4EF17A}"/>
              </a:ext>
            </a:extLst>
          </p:cNvPr>
          <p:cNvSpPr txBox="1"/>
          <p:nvPr/>
        </p:nvSpPr>
        <p:spPr>
          <a:xfrm>
            <a:off x="3000974" y="3550485"/>
            <a:ext cx="38666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9B56D-24E1-4C14-A9A3-9F8ED8ADF79F}"/>
              </a:ext>
            </a:extLst>
          </p:cNvPr>
          <p:cNvSpPr txBox="1"/>
          <p:nvPr/>
        </p:nvSpPr>
        <p:spPr>
          <a:xfrm>
            <a:off x="5754625" y="1728651"/>
            <a:ext cx="38666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398DF-98FC-4A04-A05B-BA733CC57324}"/>
              </a:ext>
            </a:extLst>
          </p:cNvPr>
          <p:cNvSpPr txBox="1"/>
          <p:nvPr/>
        </p:nvSpPr>
        <p:spPr>
          <a:xfrm>
            <a:off x="2137083" y="5768558"/>
            <a:ext cx="407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However, no direct correlation with FE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C3F7F6C7-FBEE-4EBB-BC37-3A083C96F6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/>
              <a:t>Cryomodule Assembly QA/QC Workshop II, 1/25/2018</a:t>
            </a:r>
          </a:p>
        </p:txBody>
      </p:sp>
    </p:spTree>
    <p:extLst>
      <p:ext uri="{BB962C8B-B14F-4D97-AF65-F5344CB8AC3E}">
        <p14:creationId xmlns:p14="http://schemas.microsoft.com/office/powerpoint/2010/main" val="55885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C7AE-4258-425C-814D-AA6B9FA9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NbTi</a:t>
            </a:r>
            <a:r>
              <a:rPr lang="en-US" dirty="0"/>
              <a:t> “Hair” Statistics at Fermilab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3B6049-EF21-43B1-B7C0-E9FAA2F07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332"/>
              </p:ext>
            </p:extLst>
          </p:nvPr>
        </p:nvGraphicFramePr>
        <p:xfrm>
          <a:off x="649440" y="1410707"/>
          <a:ext cx="7992945" cy="443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589">
                  <a:extLst>
                    <a:ext uri="{9D8B030D-6E8A-4147-A177-3AD203B41FA5}">
                      <a16:colId xmlns:a16="http://schemas.microsoft.com/office/drawing/2014/main" val="3497559244"/>
                    </a:ext>
                  </a:extLst>
                </a:gridCol>
                <a:gridCol w="1013241">
                  <a:extLst>
                    <a:ext uri="{9D8B030D-6E8A-4147-A177-3AD203B41FA5}">
                      <a16:colId xmlns:a16="http://schemas.microsoft.com/office/drawing/2014/main" val="2900251381"/>
                    </a:ext>
                  </a:extLst>
                </a:gridCol>
                <a:gridCol w="1065148">
                  <a:extLst>
                    <a:ext uri="{9D8B030D-6E8A-4147-A177-3AD203B41FA5}">
                      <a16:colId xmlns:a16="http://schemas.microsoft.com/office/drawing/2014/main" val="4227439581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130263032"/>
                    </a:ext>
                  </a:extLst>
                </a:gridCol>
                <a:gridCol w="3114184">
                  <a:extLst>
                    <a:ext uri="{9D8B030D-6E8A-4147-A177-3AD203B41FA5}">
                      <a16:colId xmlns:a16="http://schemas.microsoft.com/office/drawing/2014/main" val="379903989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Names</a:t>
                      </a:r>
                    </a:p>
                  </a:txBody>
                  <a:tcPr marL="3810" marR="3810" marT="3810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Vendor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FNAL reprocess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FNAL String assembly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3810" marR="3810" marT="3810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884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CAV0011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Very first sighting.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003302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Unknow Cavity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Not recorded at the time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24684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Unknow Cavity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Not recorded at the time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129964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Unknow Cavity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Not recorded at the 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689564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CAV0071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CM05 started to take note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147062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CAV0274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Found after string assembly. Does not mean it was generated during bellows assembly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088444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CAV0126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Found after string assembly. Does not mean it was generated during bellows assembly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88453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CAV0107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40145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CAV0275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String assembly did not show record, suspected from WS0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878830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CAV0277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11231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CAV0136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55605179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8D18E0-DA36-4FF5-B12E-21A1BCC64A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/>
              <a:t>Cryomodule Assembly QA/QC Workshop II, 1/25/2018</a:t>
            </a:r>
          </a:p>
        </p:txBody>
      </p:sp>
    </p:spTree>
    <p:extLst>
      <p:ext uri="{BB962C8B-B14F-4D97-AF65-F5344CB8AC3E}">
        <p14:creationId xmlns:p14="http://schemas.microsoft.com/office/powerpoint/2010/main" val="308252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25C8-8768-4C72-8307-A6BC725D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88533-3D77-4208-B321-FA7B5CBD1E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 the mating flange lip</a:t>
            </a:r>
          </a:p>
          <a:p>
            <a:endParaRPr lang="en-US" dirty="0"/>
          </a:p>
          <a:p>
            <a:r>
              <a:rPr lang="en-US" dirty="0"/>
              <a:t>	“This design will help centering the two flanges and facilitate an easier assembly.” –Axel </a:t>
            </a:r>
            <a:r>
              <a:rPr lang="en-US" dirty="0" err="1"/>
              <a:t>Matheison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Alignment at cavity vendor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F744693-1A58-4673-993A-B012F79B64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/>
              <a:t>Cryomodule Assembly QA/QC Workshop II, 1/25/2018</a:t>
            </a:r>
          </a:p>
        </p:txBody>
      </p:sp>
    </p:spTree>
    <p:extLst>
      <p:ext uri="{BB962C8B-B14F-4D97-AF65-F5344CB8AC3E}">
        <p14:creationId xmlns:p14="http://schemas.microsoft.com/office/powerpoint/2010/main" val="135546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CBF0-B29F-4871-807D-D65E1602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Disc Orientation</a:t>
            </a:r>
          </a:p>
        </p:txBody>
      </p:sp>
      <p:sp>
        <p:nvSpPr>
          <p:cNvPr id="6" name="Content Placeholder 29">
            <a:extLst>
              <a:ext uri="{FF2B5EF4-FFF2-40B4-BE49-F238E27FC236}">
                <a16:creationId xmlns:a16="http://schemas.microsoft.com/office/drawing/2014/main" id="{118DCA22-2461-471A-8606-85B8B0E5033A}"/>
              </a:ext>
            </a:extLst>
          </p:cNvPr>
          <p:cNvSpPr txBox="1">
            <a:spLocks/>
          </p:cNvSpPr>
          <p:nvPr/>
        </p:nvSpPr>
        <p:spPr bwMode="auto">
          <a:xfrm>
            <a:off x="253737" y="1120589"/>
            <a:ext cx="8672513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Switch burst disc orientation 90-degree away from power coupler port.</a:t>
            </a:r>
          </a:p>
          <a:p>
            <a:pPr lvl="1" fontAlgn="auto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Compatible with String assembly, HOM tuning, VTS assembly and shipping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579886-6B91-4EEE-92CB-3DAC4F11187D}"/>
              </a:ext>
            </a:extLst>
          </p:cNvPr>
          <p:cNvSpPr txBox="1">
            <a:spLocks/>
          </p:cNvSpPr>
          <p:nvPr/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1/25/2018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67F5B6-8F0D-4094-85B5-5890D8F45F19}"/>
              </a:ext>
            </a:extLst>
          </p:cNvPr>
          <p:cNvSpPr txBox="1">
            <a:spLocks/>
          </p:cNvSpPr>
          <p:nvPr/>
        </p:nvSpPr>
        <p:spPr bwMode="auto">
          <a:xfrm>
            <a:off x="8677275" y="6530976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08A1BE-2911-48FD-9938-B34B4780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44783"/>
            <a:ext cx="4361394" cy="2150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E5B6C-6B3F-410B-B827-B313CD12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19" y="2344783"/>
            <a:ext cx="4362994" cy="3272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CE62B-CF4F-4F9F-B779-63B7E6DFAD97}"/>
              </a:ext>
            </a:extLst>
          </p:cNvPr>
          <p:cNvSpPr txBox="1"/>
          <p:nvPr/>
        </p:nvSpPr>
        <p:spPr>
          <a:xfrm>
            <a:off x="150224" y="4486292"/>
            <a:ext cx="4309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new configuration helps Fermilab string assembly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Minimizes particle falling from burst disc to beam pipe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Minimizes turbulent flow during flange dis-assembly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No benefit to JLAB procedure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3C23E22-4740-482D-AEB8-EB4BBCB0E3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/>
              <a:t>Cryomodule Assembly QA/QC Workshop II, 1/25/2018</a:t>
            </a:r>
          </a:p>
        </p:txBody>
      </p:sp>
    </p:spTree>
    <p:extLst>
      <p:ext uri="{BB962C8B-B14F-4D97-AF65-F5344CB8AC3E}">
        <p14:creationId xmlns:p14="http://schemas.microsoft.com/office/powerpoint/2010/main" val="338508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3ED1-5122-449E-A315-A599D654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FBDD6-EED1-492D-944A-7B9FF82E1C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request #1: </a:t>
            </a:r>
          </a:p>
          <a:p>
            <a:pPr marL="800100" lvl="1" indent="-342900"/>
            <a:r>
              <a:rPr lang="en-US" dirty="0"/>
              <a:t>Remove flange lips for parts in circulation and/or</a:t>
            </a:r>
          </a:p>
          <a:p>
            <a:pPr marL="800100" lvl="1" indent="-342900"/>
            <a:r>
              <a:rPr lang="en-US" dirty="0"/>
              <a:t>Align better at vendor facility</a:t>
            </a:r>
          </a:p>
          <a:p>
            <a:pPr marL="800100" lvl="1" indent="-342900"/>
            <a:r>
              <a:rPr lang="en-US"/>
              <a:t>String bellows?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request #2: change burst disc orientation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2EDA25-332D-4D0F-A966-5D089799E2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/>
              <a:t>Cryomodule Assembly QA/QC Workshop II, 1/25/2018</a:t>
            </a:r>
          </a:p>
        </p:txBody>
      </p:sp>
    </p:spTree>
    <p:extLst>
      <p:ext uri="{BB962C8B-B14F-4D97-AF65-F5344CB8AC3E}">
        <p14:creationId xmlns:p14="http://schemas.microsoft.com/office/powerpoint/2010/main" val="2638888147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72852D6E73E428A7641CF5E6FE0A7" ma:contentTypeVersion="4" ma:contentTypeDescription="Create a new document." ma:contentTypeScope="" ma:versionID="9cb6f38eeba233b752bba87ad9f437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3985C2-8803-4FFE-BF93-9A5BDA8C54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1215</TotalTime>
  <Words>410</Words>
  <Application>Microsoft Office PowerPoint</Application>
  <PresentationFormat>On-screen Show (4:3)</PresentationFormat>
  <Paragraphs>180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Geneva</vt:lpstr>
      <vt:lpstr>ＭＳ Ｐゴシック</vt:lpstr>
      <vt:lpstr>Arial</vt:lpstr>
      <vt:lpstr>Calibri</vt:lpstr>
      <vt:lpstr>Helvetica</vt:lpstr>
      <vt:lpstr>LastName_Title_DR201608</vt:lpstr>
      <vt:lpstr>NbTi “Hair” and Burst Disc</vt:lpstr>
      <vt:lpstr>NbTi “Hair” during String Assembly at Fermilab</vt:lpstr>
      <vt:lpstr>Material Composition</vt:lpstr>
      <vt:lpstr>NbTi “Hair” Statistics at Fermilab</vt:lpstr>
      <vt:lpstr>NbTi “Hair” Statistics at Fermilab</vt:lpstr>
      <vt:lpstr>Recommendations</vt:lpstr>
      <vt:lpstr>Burst Disc Orientation</vt:lpstr>
      <vt:lpstr>Summary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 2017 PowerPoint Template</dc:title>
  <dc:creator>Smitherum, Stefanie</dc:creator>
  <cp:lastModifiedBy>Genfa Wu</cp:lastModifiedBy>
  <cp:revision>49</cp:revision>
  <cp:lastPrinted>2009-07-27T17:31:51Z</cp:lastPrinted>
  <dcterms:created xsi:type="dcterms:W3CDTF">2016-07-29T17:18:15Z</dcterms:created>
  <dcterms:modified xsi:type="dcterms:W3CDTF">2018-01-25T21:00:32Z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0x01010060A72852D6E73E428A7641CF5E6FE0A7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