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  <p:sldMasterId id="2147484044" r:id="rId5"/>
  </p:sldMasterIdLst>
  <p:notesMasterIdLst>
    <p:notesMasterId r:id="rId21"/>
  </p:notesMasterIdLst>
  <p:handoutMasterIdLst>
    <p:handoutMasterId r:id="rId22"/>
  </p:handoutMasterIdLst>
  <p:sldIdLst>
    <p:sldId id="826" r:id="rId6"/>
    <p:sldId id="853" r:id="rId7"/>
    <p:sldId id="785" r:id="rId8"/>
    <p:sldId id="849" r:id="rId9"/>
    <p:sldId id="859" r:id="rId10"/>
    <p:sldId id="854" r:id="rId11"/>
    <p:sldId id="858" r:id="rId12"/>
    <p:sldId id="855" r:id="rId13"/>
    <p:sldId id="860" r:id="rId14"/>
    <p:sldId id="856" r:id="rId15"/>
    <p:sldId id="862" r:id="rId16"/>
    <p:sldId id="863" r:id="rId17"/>
    <p:sldId id="861" r:id="rId18"/>
    <p:sldId id="864" r:id="rId19"/>
    <p:sldId id="857" r:id="rId2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D"/>
    <a:srgbClr val="9A0000"/>
    <a:srgbClr val="FFCC99"/>
    <a:srgbClr val="9D3431"/>
    <a:srgbClr val="0000FF"/>
    <a:srgbClr val="FFFFCC"/>
    <a:srgbClr val="FF0000"/>
    <a:srgbClr val="FF9966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2" autoAdjust="0"/>
    <p:restoredTop sz="94453" autoAdjust="0"/>
  </p:normalViewPr>
  <p:slideViewPr>
    <p:cSldViewPr snapToGrid="0">
      <p:cViewPr varScale="1">
        <p:scale>
          <a:sx n="102" d="100"/>
          <a:sy n="102" d="100"/>
        </p:scale>
        <p:origin x="8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lowers.FERMI\Documents\Fermilab%20stuff\Projects\LCLS-II\QA-QC%20workshop%20JLab%202018-01-25\LCLS-II_DRs_and_QCRs_and_travel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lowers.FERMI\Documents\Fermilab%20stuff\Projects\LCLS-II\QA-QC%20workshop%20JLab%202018-01-25\LCLS-II_DRs_and_QCRs_and_travel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lowers.FERMI\Documents\Fermilab%20stuff\Projects\LCLS-II\QA-QC%20workshop%20JLab%202018-01-25\LCLS-II_DRs_and_QCRs_and_travele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lowers.FERMI\Documents\Fermilab%20stuff\Projects\LCLS-II\QA-QC%20workshop%20JLab%202018-01-25\LCLS-II_DRs_and_QCRs_and_travele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lowers.FERMI\Documents\Fermilab%20stuff\Projects\LCLS-II\QA-QC%20workshop%20JLab%202018-01-25\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LCLS-II Material Receipts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'RFs received and inspected'!$D$1</c:f>
              <c:strCache>
                <c:ptCount val="1"/>
                <c:pt idx="0">
                  <c:v>RFs_received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'RFs received and inspected'!$C$2:$C$42</c:f>
              <c:strCache>
                <c:ptCount val="41"/>
                <c:pt idx="0">
                  <c:v>2014-6</c:v>
                </c:pt>
                <c:pt idx="1">
                  <c:v>2014-9</c:v>
                </c:pt>
                <c:pt idx="2">
                  <c:v>2014-10</c:v>
                </c:pt>
                <c:pt idx="3">
                  <c:v>2014-12</c:v>
                </c:pt>
                <c:pt idx="4">
                  <c:v>2015-1</c:v>
                </c:pt>
                <c:pt idx="5">
                  <c:v>2015-2</c:v>
                </c:pt>
                <c:pt idx="6">
                  <c:v>2015-3</c:v>
                </c:pt>
                <c:pt idx="7">
                  <c:v>2015-4</c:v>
                </c:pt>
                <c:pt idx="8">
                  <c:v>2015-5</c:v>
                </c:pt>
                <c:pt idx="9">
                  <c:v>2015-6</c:v>
                </c:pt>
                <c:pt idx="10">
                  <c:v>2015-7</c:v>
                </c:pt>
                <c:pt idx="11">
                  <c:v>2015-8</c:v>
                </c:pt>
                <c:pt idx="12">
                  <c:v>2015-9</c:v>
                </c:pt>
                <c:pt idx="13">
                  <c:v>2015-10</c:v>
                </c:pt>
                <c:pt idx="14">
                  <c:v>2015-11</c:v>
                </c:pt>
                <c:pt idx="15">
                  <c:v>2015-12</c:v>
                </c:pt>
                <c:pt idx="16">
                  <c:v>2016-1</c:v>
                </c:pt>
                <c:pt idx="17">
                  <c:v>2016-2</c:v>
                </c:pt>
                <c:pt idx="18">
                  <c:v>2016-3</c:v>
                </c:pt>
                <c:pt idx="19">
                  <c:v>2016-4</c:v>
                </c:pt>
                <c:pt idx="20">
                  <c:v>2016-5</c:v>
                </c:pt>
                <c:pt idx="21">
                  <c:v>2016-6</c:v>
                </c:pt>
                <c:pt idx="22">
                  <c:v>2016-7</c:v>
                </c:pt>
                <c:pt idx="23">
                  <c:v>2016-8</c:v>
                </c:pt>
                <c:pt idx="24">
                  <c:v>2016-9</c:v>
                </c:pt>
                <c:pt idx="25">
                  <c:v>2016-10</c:v>
                </c:pt>
                <c:pt idx="26">
                  <c:v>2016-11</c:v>
                </c:pt>
                <c:pt idx="27">
                  <c:v>2016-12</c:v>
                </c:pt>
                <c:pt idx="28">
                  <c:v>2017-1</c:v>
                </c:pt>
                <c:pt idx="29">
                  <c:v>2017-2</c:v>
                </c:pt>
                <c:pt idx="30">
                  <c:v>2017-3</c:v>
                </c:pt>
                <c:pt idx="31">
                  <c:v>2017-4</c:v>
                </c:pt>
                <c:pt idx="32">
                  <c:v>2017-5</c:v>
                </c:pt>
                <c:pt idx="33">
                  <c:v>2017-6</c:v>
                </c:pt>
                <c:pt idx="34">
                  <c:v>2017-7</c:v>
                </c:pt>
                <c:pt idx="35">
                  <c:v>2017-8</c:v>
                </c:pt>
                <c:pt idx="36">
                  <c:v>2017-9</c:v>
                </c:pt>
                <c:pt idx="37">
                  <c:v>2017-10</c:v>
                </c:pt>
                <c:pt idx="38">
                  <c:v>2017-11</c:v>
                </c:pt>
                <c:pt idx="39">
                  <c:v>2017-12</c:v>
                </c:pt>
                <c:pt idx="40">
                  <c:v>2018-1</c:v>
                </c:pt>
              </c:strCache>
            </c:strRef>
          </c:cat>
          <c:val>
            <c:numRef>
              <c:f>'RFs received and inspected'!$D$2:$D$42</c:f>
              <c:numCache>
                <c:formatCode>General</c:formatCode>
                <c:ptCount val="41"/>
                <c:pt idx="0">
                  <c:v>1</c:v>
                </c:pt>
                <c:pt idx="1">
                  <c:v>3</c:v>
                </c:pt>
                <c:pt idx="2">
                  <c:v>12</c:v>
                </c:pt>
                <c:pt idx="3">
                  <c:v>17</c:v>
                </c:pt>
                <c:pt idx="4">
                  <c:v>12</c:v>
                </c:pt>
                <c:pt idx="5">
                  <c:v>6</c:v>
                </c:pt>
                <c:pt idx="6">
                  <c:v>27</c:v>
                </c:pt>
                <c:pt idx="7">
                  <c:v>12</c:v>
                </c:pt>
                <c:pt idx="8">
                  <c:v>34</c:v>
                </c:pt>
                <c:pt idx="9">
                  <c:v>34</c:v>
                </c:pt>
                <c:pt idx="10">
                  <c:v>23</c:v>
                </c:pt>
                <c:pt idx="11">
                  <c:v>41</c:v>
                </c:pt>
                <c:pt idx="12">
                  <c:v>33</c:v>
                </c:pt>
                <c:pt idx="13">
                  <c:v>56</c:v>
                </c:pt>
                <c:pt idx="14">
                  <c:v>26</c:v>
                </c:pt>
                <c:pt idx="15">
                  <c:v>38</c:v>
                </c:pt>
                <c:pt idx="16">
                  <c:v>82</c:v>
                </c:pt>
                <c:pt idx="17">
                  <c:v>113</c:v>
                </c:pt>
                <c:pt idx="18">
                  <c:v>67</c:v>
                </c:pt>
                <c:pt idx="19">
                  <c:v>71</c:v>
                </c:pt>
                <c:pt idx="20">
                  <c:v>43</c:v>
                </c:pt>
                <c:pt idx="21">
                  <c:v>196</c:v>
                </c:pt>
                <c:pt idx="22">
                  <c:v>86</c:v>
                </c:pt>
                <c:pt idx="23">
                  <c:v>86</c:v>
                </c:pt>
                <c:pt idx="24">
                  <c:v>75</c:v>
                </c:pt>
                <c:pt idx="25">
                  <c:v>103</c:v>
                </c:pt>
                <c:pt idx="26">
                  <c:v>87</c:v>
                </c:pt>
                <c:pt idx="27">
                  <c:v>80</c:v>
                </c:pt>
                <c:pt idx="28">
                  <c:v>59</c:v>
                </c:pt>
                <c:pt idx="29">
                  <c:v>71</c:v>
                </c:pt>
                <c:pt idx="30">
                  <c:v>107</c:v>
                </c:pt>
                <c:pt idx="31">
                  <c:v>58</c:v>
                </c:pt>
                <c:pt idx="32">
                  <c:v>113</c:v>
                </c:pt>
                <c:pt idx="33">
                  <c:v>130</c:v>
                </c:pt>
                <c:pt idx="34">
                  <c:v>53</c:v>
                </c:pt>
                <c:pt idx="35">
                  <c:v>58</c:v>
                </c:pt>
                <c:pt idx="36">
                  <c:v>67</c:v>
                </c:pt>
                <c:pt idx="37">
                  <c:v>48</c:v>
                </c:pt>
                <c:pt idx="38">
                  <c:v>55</c:v>
                </c:pt>
                <c:pt idx="39">
                  <c:v>45</c:v>
                </c:pt>
                <c:pt idx="40">
                  <c:v>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EC-4086-8922-EF6DA5CD3845}"/>
            </c:ext>
          </c:extLst>
        </c:ser>
        <c:ser>
          <c:idx val="1"/>
          <c:order val="1"/>
          <c:tx>
            <c:strRef>
              <c:f>'RFs received and inspected'!$E$1</c:f>
              <c:strCache>
                <c:ptCount val="1"/>
                <c:pt idx="0">
                  <c:v>RFs_inspected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'RFs received and inspected'!$C$2:$C$42</c:f>
              <c:strCache>
                <c:ptCount val="41"/>
                <c:pt idx="0">
                  <c:v>2014-6</c:v>
                </c:pt>
                <c:pt idx="1">
                  <c:v>2014-9</c:v>
                </c:pt>
                <c:pt idx="2">
                  <c:v>2014-10</c:v>
                </c:pt>
                <c:pt idx="3">
                  <c:v>2014-12</c:v>
                </c:pt>
                <c:pt idx="4">
                  <c:v>2015-1</c:v>
                </c:pt>
                <c:pt idx="5">
                  <c:v>2015-2</c:v>
                </c:pt>
                <c:pt idx="6">
                  <c:v>2015-3</c:v>
                </c:pt>
                <c:pt idx="7">
                  <c:v>2015-4</c:v>
                </c:pt>
                <c:pt idx="8">
                  <c:v>2015-5</c:v>
                </c:pt>
                <c:pt idx="9">
                  <c:v>2015-6</c:v>
                </c:pt>
                <c:pt idx="10">
                  <c:v>2015-7</c:v>
                </c:pt>
                <c:pt idx="11">
                  <c:v>2015-8</c:v>
                </c:pt>
                <c:pt idx="12">
                  <c:v>2015-9</c:v>
                </c:pt>
                <c:pt idx="13">
                  <c:v>2015-10</c:v>
                </c:pt>
                <c:pt idx="14">
                  <c:v>2015-11</c:v>
                </c:pt>
                <c:pt idx="15">
                  <c:v>2015-12</c:v>
                </c:pt>
                <c:pt idx="16">
                  <c:v>2016-1</c:v>
                </c:pt>
                <c:pt idx="17">
                  <c:v>2016-2</c:v>
                </c:pt>
                <c:pt idx="18">
                  <c:v>2016-3</c:v>
                </c:pt>
                <c:pt idx="19">
                  <c:v>2016-4</c:v>
                </c:pt>
                <c:pt idx="20">
                  <c:v>2016-5</c:v>
                </c:pt>
                <c:pt idx="21">
                  <c:v>2016-6</c:v>
                </c:pt>
                <c:pt idx="22">
                  <c:v>2016-7</c:v>
                </c:pt>
                <c:pt idx="23">
                  <c:v>2016-8</c:v>
                </c:pt>
                <c:pt idx="24">
                  <c:v>2016-9</c:v>
                </c:pt>
                <c:pt idx="25">
                  <c:v>2016-10</c:v>
                </c:pt>
                <c:pt idx="26">
                  <c:v>2016-11</c:v>
                </c:pt>
                <c:pt idx="27">
                  <c:v>2016-12</c:v>
                </c:pt>
                <c:pt idx="28">
                  <c:v>2017-1</c:v>
                </c:pt>
                <c:pt idx="29">
                  <c:v>2017-2</c:v>
                </c:pt>
                <c:pt idx="30">
                  <c:v>2017-3</c:v>
                </c:pt>
                <c:pt idx="31">
                  <c:v>2017-4</c:v>
                </c:pt>
                <c:pt idx="32">
                  <c:v>2017-5</c:v>
                </c:pt>
                <c:pt idx="33">
                  <c:v>2017-6</c:v>
                </c:pt>
                <c:pt idx="34">
                  <c:v>2017-7</c:v>
                </c:pt>
                <c:pt idx="35">
                  <c:v>2017-8</c:v>
                </c:pt>
                <c:pt idx="36">
                  <c:v>2017-9</c:v>
                </c:pt>
                <c:pt idx="37">
                  <c:v>2017-10</c:v>
                </c:pt>
                <c:pt idx="38">
                  <c:v>2017-11</c:v>
                </c:pt>
                <c:pt idx="39">
                  <c:v>2017-12</c:v>
                </c:pt>
                <c:pt idx="40">
                  <c:v>2018-1</c:v>
                </c:pt>
              </c:strCache>
            </c:strRef>
          </c:cat>
          <c:val>
            <c:numRef>
              <c:f>'RFs received and inspected'!$E$2:$E$42</c:f>
              <c:numCache>
                <c:formatCode>General</c:formatCode>
                <c:ptCount val="41"/>
                <c:pt idx="0">
                  <c:v>1</c:v>
                </c:pt>
                <c:pt idx="1">
                  <c:v>3</c:v>
                </c:pt>
                <c:pt idx="2">
                  <c:v>10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10</c:v>
                </c:pt>
                <c:pt idx="7">
                  <c:v>15</c:v>
                </c:pt>
                <c:pt idx="8">
                  <c:v>12</c:v>
                </c:pt>
                <c:pt idx="9">
                  <c:v>20</c:v>
                </c:pt>
                <c:pt idx="10">
                  <c:v>28</c:v>
                </c:pt>
                <c:pt idx="11">
                  <c:v>18</c:v>
                </c:pt>
                <c:pt idx="12">
                  <c:v>23</c:v>
                </c:pt>
                <c:pt idx="13">
                  <c:v>15</c:v>
                </c:pt>
                <c:pt idx="14">
                  <c:v>9</c:v>
                </c:pt>
                <c:pt idx="15">
                  <c:v>19</c:v>
                </c:pt>
                <c:pt idx="16">
                  <c:v>31</c:v>
                </c:pt>
                <c:pt idx="17">
                  <c:v>57</c:v>
                </c:pt>
                <c:pt idx="18">
                  <c:v>20</c:v>
                </c:pt>
                <c:pt idx="19">
                  <c:v>15</c:v>
                </c:pt>
                <c:pt idx="20">
                  <c:v>12</c:v>
                </c:pt>
                <c:pt idx="21">
                  <c:v>28</c:v>
                </c:pt>
                <c:pt idx="22">
                  <c:v>13</c:v>
                </c:pt>
                <c:pt idx="23">
                  <c:v>46</c:v>
                </c:pt>
                <c:pt idx="24">
                  <c:v>19</c:v>
                </c:pt>
                <c:pt idx="25">
                  <c:v>37</c:v>
                </c:pt>
                <c:pt idx="26">
                  <c:v>28</c:v>
                </c:pt>
                <c:pt idx="27">
                  <c:v>27</c:v>
                </c:pt>
                <c:pt idx="28">
                  <c:v>23</c:v>
                </c:pt>
                <c:pt idx="29">
                  <c:v>45</c:v>
                </c:pt>
                <c:pt idx="30">
                  <c:v>45</c:v>
                </c:pt>
                <c:pt idx="31">
                  <c:v>22</c:v>
                </c:pt>
                <c:pt idx="32">
                  <c:v>42</c:v>
                </c:pt>
                <c:pt idx="33">
                  <c:v>41</c:v>
                </c:pt>
                <c:pt idx="34">
                  <c:v>36</c:v>
                </c:pt>
                <c:pt idx="35">
                  <c:v>28</c:v>
                </c:pt>
                <c:pt idx="36">
                  <c:v>26</c:v>
                </c:pt>
                <c:pt idx="37">
                  <c:v>20</c:v>
                </c:pt>
                <c:pt idx="38">
                  <c:v>17</c:v>
                </c:pt>
                <c:pt idx="39">
                  <c:v>16</c:v>
                </c:pt>
                <c:pt idx="40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EC-4086-8922-EF6DA5CD3845}"/>
            </c:ext>
          </c:extLst>
        </c:ser>
        <c:ser>
          <c:idx val="2"/>
          <c:order val="2"/>
          <c:tx>
            <c:strRef>
              <c:f>'RFs received and inspected'!$F$1</c:f>
              <c:strCache>
                <c:ptCount val="1"/>
                <c:pt idx="0">
                  <c:v>CountOfQCRnum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'RFs received and inspected'!$C$2:$C$42</c:f>
              <c:strCache>
                <c:ptCount val="41"/>
                <c:pt idx="0">
                  <c:v>2014-6</c:v>
                </c:pt>
                <c:pt idx="1">
                  <c:v>2014-9</c:v>
                </c:pt>
                <c:pt idx="2">
                  <c:v>2014-10</c:v>
                </c:pt>
                <c:pt idx="3">
                  <c:v>2014-12</c:v>
                </c:pt>
                <c:pt idx="4">
                  <c:v>2015-1</c:v>
                </c:pt>
                <c:pt idx="5">
                  <c:v>2015-2</c:v>
                </c:pt>
                <c:pt idx="6">
                  <c:v>2015-3</c:v>
                </c:pt>
                <c:pt idx="7">
                  <c:v>2015-4</c:v>
                </c:pt>
                <c:pt idx="8">
                  <c:v>2015-5</c:v>
                </c:pt>
                <c:pt idx="9">
                  <c:v>2015-6</c:v>
                </c:pt>
                <c:pt idx="10">
                  <c:v>2015-7</c:v>
                </c:pt>
                <c:pt idx="11">
                  <c:v>2015-8</c:v>
                </c:pt>
                <c:pt idx="12">
                  <c:v>2015-9</c:v>
                </c:pt>
                <c:pt idx="13">
                  <c:v>2015-10</c:v>
                </c:pt>
                <c:pt idx="14">
                  <c:v>2015-11</c:v>
                </c:pt>
                <c:pt idx="15">
                  <c:v>2015-12</c:v>
                </c:pt>
                <c:pt idx="16">
                  <c:v>2016-1</c:v>
                </c:pt>
                <c:pt idx="17">
                  <c:v>2016-2</c:v>
                </c:pt>
                <c:pt idx="18">
                  <c:v>2016-3</c:v>
                </c:pt>
                <c:pt idx="19">
                  <c:v>2016-4</c:v>
                </c:pt>
                <c:pt idx="20">
                  <c:v>2016-5</c:v>
                </c:pt>
                <c:pt idx="21">
                  <c:v>2016-6</c:v>
                </c:pt>
                <c:pt idx="22">
                  <c:v>2016-7</c:v>
                </c:pt>
                <c:pt idx="23">
                  <c:v>2016-8</c:v>
                </c:pt>
                <c:pt idx="24">
                  <c:v>2016-9</c:v>
                </c:pt>
                <c:pt idx="25">
                  <c:v>2016-10</c:v>
                </c:pt>
                <c:pt idx="26">
                  <c:v>2016-11</c:v>
                </c:pt>
                <c:pt idx="27">
                  <c:v>2016-12</c:v>
                </c:pt>
                <c:pt idx="28">
                  <c:v>2017-1</c:v>
                </c:pt>
                <c:pt idx="29">
                  <c:v>2017-2</c:v>
                </c:pt>
                <c:pt idx="30">
                  <c:v>2017-3</c:v>
                </c:pt>
                <c:pt idx="31">
                  <c:v>2017-4</c:v>
                </c:pt>
                <c:pt idx="32">
                  <c:v>2017-5</c:v>
                </c:pt>
                <c:pt idx="33">
                  <c:v>2017-6</c:v>
                </c:pt>
                <c:pt idx="34">
                  <c:v>2017-7</c:v>
                </c:pt>
                <c:pt idx="35">
                  <c:v>2017-8</c:v>
                </c:pt>
                <c:pt idx="36">
                  <c:v>2017-9</c:v>
                </c:pt>
                <c:pt idx="37">
                  <c:v>2017-10</c:v>
                </c:pt>
                <c:pt idx="38">
                  <c:v>2017-11</c:v>
                </c:pt>
                <c:pt idx="39">
                  <c:v>2017-12</c:v>
                </c:pt>
                <c:pt idx="40">
                  <c:v>2018-1</c:v>
                </c:pt>
              </c:strCache>
            </c:strRef>
          </c:cat>
          <c:val>
            <c:numRef>
              <c:f>'RFs received and inspected'!$F$2:$F$42</c:f>
              <c:numCache>
                <c:formatCode>General</c:formatCode>
                <c:ptCount val="41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8</c:v>
                </c:pt>
                <c:pt idx="8">
                  <c:v>5</c:v>
                </c:pt>
                <c:pt idx="9">
                  <c:v>11</c:v>
                </c:pt>
                <c:pt idx="10">
                  <c:v>12</c:v>
                </c:pt>
                <c:pt idx="11">
                  <c:v>15</c:v>
                </c:pt>
                <c:pt idx="12">
                  <c:v>10</c:v>
                </c:pt>
                <c:pt idx="13">
                  <c:v>13</c:v>
                </c:pt>
                <c:pt idx="14">
                  <c:v>3</c:v>
                </c:pt>
                <c:pt idx="15">
                  <c:v>14</c:v>
                </c:pt>
                <c:pt idx="16">
                  <c:v>10</c:v>
                </c:pt>
                <c:pt idx="17">
                  <c:v>10</c:v>
                </c:pt>
                <c:pt idx="18">
                  <c:v>4</c:v>
                </c:pt>
                <c:pt idx="19">
                  <c:v>10</c:v>
                </c:pt>
                <c:pt idx="20">
                  <c:v>6</c:v>
                </c:pt>
                <c:pt idx="21">
                  <c:v>18</c:v>
                </c:pt>
                <c:pt idx="22">
                  <c:v>5</c:v>
                </c:pt>
                <c:pt idx="23">
                  <c:v>22</c:v>
                </c:pt>
                <c:pt idx="24">
                  <c:v>7</c:v>
                </c:pt>
                <c:pt idx="25">
                  <c:v>14</c:v>
                </c:pt>
                <c:pt idx="26">
                  <c:v>16</c:v>
                </c:pt>
                <c:pt idx="27">
                  <c:v>17</c:v>
                </c:pt>
                <c:pt idx="28">
                  <c:v>6</c:v>
                </c:pt>
                <c:pt idx="29">
                  <c:v>8</c:v>
                </c:pt>
                <c:pt idx="30">
                  <c:v>4</c:v>
                </c:pt>
                <c:pt idx="31">
                  <c:v>11</c:v>
                </c:pt>
                <c:pt idx="32">
                  <c:v>7</c:v>
                </c:pt>
                <c:pt idx="33">
                  <c:v>5</c:v>
                </c:pt>
                <c:pt idx="34">
                  <c:v>9</c:v>
                </c:pt>
                <c:pt idx="35">
                  <c:v>5</c:v>
                </c:pt>
                <c:pt idx="36">
                  <c:v>10</c:v>
                </c:pt>
                <c:pt idx="37">
                  <c:v>4</c:v>
                </c:pt>
                <c:pt idx="38">
                  <c:v>5</c:v>
                </c:pt>
                <c:pt idx="39">
                  <c:v>3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EC-4086-8922-EF6DA5CD3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4635536"/>
        <c:axId val="514632912"/>
      </c:lineChart>
      <c:catAx>
        <c:axId val="514635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Period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32912"/>
        <c:crosses val="autoZero"/>
        <c:auto val="1"/>
        <c:lblAlgn val="ctr"/>
        <c:lblOffset val="100"/>
        <c:noMultiLvlLbl val="0"/>
      </c:catAx>
      <c:valAx>
        <c:axId val="51463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63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LCLS-II Travelers Issued</a:t>
            </a:r>
            <a:r>
              <a:rPr lang="en-US" baseline="0"/>
              <a:t> per Month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2"/>
          <c:order val="0"/>
          <c:tx>
            <c:strRef>
              <c:f>'Travelers issued by month'!$C$1</c:f>
              <c:strCache>
                <c:ptCount val="1"/>
                <c:pt idx="0">
                  <c:v>CountOfSpecificationNo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'Travelers issued by month'!$D$2:$D$62</c:f>
              <c:strCache>
                <c:ptCount val="61"/>
                <c:pt idx="0">
                  <c:v>2008-3</c:v>
                </c:pt>
                <c:pt idx="1">
                  <c:v>2008-6</c:v>
                </c:pt>
                <c:pt idx="2">
                  <c:v>2010-8</c:v>
                </c:pt>
                <c:pt idx="3">
                  <c:v>2010-9</c:v>
                </c:pt>
                <c:pt idx="4">
                  <c:v>2010-11</c:v>
                </c:pt>
                <c:pt idx="5">
                  <c:v>2010-12</c:v>
                </c:pt>
                <c:pt idx="6">
                  <c:v>2011-6</c:v>
                </c:pt>
                <c:pt idx="7">
                  <c:v>2011-8</c:v>
                </c:pt>
                <c:pt idx="8">
                  <c:v>2011-9</c:v>
                </c:pt>
                <c:pt idx="9">
                  <c:v>2011-10</c:v>
                </c:pt>
                <c:pt idx="10">
                  <c:v>2012-1</c:v>
                </c:pt>
                <c:pt idx="11">
                  <c:v>2012-3</c:v>
                </c:pt>
                <c:pt idx="12">
                  <c:v>2012-5</c:v>
                </c:pt>
                <c:pt idx="13">
                  <c:v>2012-11</c:v>
                </c:pt>
                <c:pt idx="14">
                  <c:v>2014-1</c:v>
                </c:pt>
                <c:pt idx="15">
                  <c:v>2014-2</c:v>
                </c:pt>
                <c:pt idx="16">
                  <c:v>2014-3</c:v>
                </c:pt>
                <c:pt idx="17">
                  <c:v>2014-4</c:v>
                </c:pt>
                <c:pt idx="18">
                  <c:v>2014-5</c:v>
                </c:pt>
                <c:pt idx="19">
                  <c:v>2014-6</c:v>
                </c:pt>
                <c:pt idx="20">
                  <c:v>2014-7</c:v>
                </c:pt>
                <c:pt idx="21">
                  <c:v>2014-8</c:v>
                </c:pt>
                <c:pt idx="22">
                  <c:v>2014-9</c:v>
                </c:pt>
                <c:pt idx="23">
                  <c:v>2014-10</c:v>
                </c:pt>
                <c:pt idx="24">
                  <c:v>2014-11</c:v>
                </c:pt>
                <c:pt idx="25">
                  <c:v>2014-12</c:v>
                </c:pt>
                <c:pt idx="26">
                  <c:v>2015-1</c:v>
                </c:pt>
                <c:pt idx="27">
                  <c:v>2015-2</c:v>
                </c:pt>
                <c:pt idx="28">
                  <c:v>2015-3</c:v>
                </c:pt>
                <c:pt idx="29">
                  <c:v>2015-4</c:v>
                </c:pt>
                <c:pt idx="30">
                  <c:v>2015-5</c:v>
                </c:pt>
                <c:pt idx="31">
                  <c:v>2015-6</c:v>
                </c:pt>
                <c:pt idx="32">
                  <c:v>2015-7</c:v>
                </c:pt>
                <c:pt idx="33">
                  <c:v>2015-8</c:v>
                </c:pt>
                <c:pt idx="34">
                  <c:v>2015-9</c:v>
                </c:pt>
                <c:pt idx="35">
                  <c:v>2015-10</c:v>
                </c:pt>
                <c:pt idx="36">
                  <c:v>2016-1</c:v>
                </c:pt>
                <c:pt idx="37">
                  <c:v>2016-2</c:v>
                </c:pt>
                <c:pt idx="38">
                  <c:v>2016-3</c:v>
                </c:pt>
                <c:pt idx="39">
                  <c:v>2016-4</c:v>
                </c:pt>
                <c:pt idx="40">
                  <c:v>2016-5</c:v>
                </c:pt>
                <c:pt idx="41">
                  <c:v>2016-6</c:v>
                </c:pt>
                <c:pt idx="42">
                  <c:v>2016-7</c:v>
                </c:pt>
                <c:pt idx="43">
                  <c:v>2016-8</c:v>
                </c:pt>
                <c:pt idx="44">
                  <c:v>2016-9</c:v>
                </c:pt>
                <c:pt idx="45">
                  <c:v>2016-10</c:v>
                </c:pt>
                <c:pt idx="46">
                  <c:v>2016-11</c:v>
                </c:pt>
                <c:pt idx="47">
                  <c:v>2016-12</c:v>
                </c:pt>
                <c:pt idx="48">
                  <c:v>2017-1</c:v>
                </c:pt>
                <c:pt idx="49">
                  <c:v>2017-2</c:v>
                </c:pt>
                <c:pt idx="50">
                  <c:v>2017-3</c:v>
                </c:pt>
                <c:pt idx="51">
                  <c:v>2017-4</c:v>
                </c:pt>
                <c:pt idx="52">
                  <c:v>2017-5</c:v>
                </c:pt>
                <c:pt idx="53">
                  <c:v>2017-6</c:v>
                </c:pt>
                <c:pt idx="54">
                  <c:v>2017-7</c:v>
                </c:pt>
                <c:pt idx="55">
                  <c:v>2017-8</c:v>
                </c:pt>
                <c:pt idx="56">
                  <c:v>2017-9</c:v>
                </c:pt>
                <c:pt idx="57">
                  <c:v>2017-10</c:v>
                </c:pt>
                <c:pt idx="58">
                  <c:v>2017-11</c:v>
                </c:pt>
                <c:pt idx="59">
                  <c:v>2017-12</c:v>
                </c:pt>
                <c:pt idx="60">
                  <c:v>2018-1</c:v>
                </c:pt>
              </c:strCache>
            </c:strRef>
          </c:cat>
          <c:val>
            <c:numRef>
              <c:f>'Travelers issued by month'!$C$2:$C$62</c:f>
              <c:numCache>
                <c:formatCode>General</c:formatCode>
                <c:ptCount val="61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7</c:v>
                </c:pt>
                <c:pt idx="7">
                  <c:v>2</c:v>
                </c:pt>
                <c:pt idx="8">
                  <c:v>4</c:v>
                </c:pt>
                <c:pt idx="9">
                  <c:v>6</c:v>
                </c:pt>
                <c:pt idx="10">
                  <c:v>1</c:v>
                </c:pt>
                <c:pt idx="11">
                  <c:v>2</c:v>
                </c:pt>
                <c:pt idx="12">
                  <c:v>24</c:v>
                </c:pt>
                <c:pt idx="13">
                  <c:v>8</c:v>
                </c:pt>
                <c:pt idx="14">
                  <c:v>5</c:v>
                </c:pt>
                <c:pt idx="15">
                  <c:v>3</c:v>
                </c:pt>
                <c:pt idx="16">
                  <c:v>55</c:v>
                </c:pt>
                <c:pt idx="17">
                  <c:v>1</c:v>
                </c:pt>
                <c:pt idx="18">
                  <c:v>31</c:v>
                </c:pt>
                <c:pt idx="19">
                  <c:v>7</c:v>
                </c:pt>
                <c:pt idx="20">
                  <c:v>35</c:v>
                </c:pt>
                <c:pt idx="21">
                  <c:v>22</c:v>
                </c:pt>
                <c:pt idx="22">
                  <c:v>36</c:v>
                </c:pt>
                <c:pt idx="23">
                  <c:v>21</c:v>
                </c:pt>
                <c:pt idx="24">
                  <c:v>7</c:v>
                </c:pt>
                <c:pt idx="25">
                  <c:v>10</c:v>
                </c:pt>
                <c:pt idx="26">
                  <c:v>3</c:v>
                </c:pt>
                <c:pt idx="27">
                  <c:v>3</c:v>
                </c:pt>
                <c:pt idx="28">
                  <c:v>12</c:v>
                </c:pt>
                <c:pt idx="29">
                  <c:v>27</c:v>
                </c:pt>
                <c:pt idx="30">
                  <c:v>21</c:v>
                </c:pt>
                <c:pt idx="31">
                  <c:v>55</c:v>
                </c:pt>
                <c:pt idx="32">
                  <c:v>71</c:v>
                </c:pt>
                <c:pt idx="33">
                  <c:v>36</c:v>
                </c:pt>
                <c:pt idx="34">
                  <c:v>43</c:v>
                </c:pt>
                <c:pt idx="35">
                  <c:v>152</c:v>
                </c:pt>
                <c:pt idx="36">
                  <c:v>8</c:v>
                </c:pt>
                <c:pt idx="37">
                  <c:v>7</c:v>
                </c:pt>
                <c:pt idx="38">
                  <c:v>5</c:v>
                </c:pt>
                <c:pt idx="39">
                  <c:v>2</c:v>
                </c:pt>
                <c:pt idx="40">
                  <c:v>11</c:v>
                </c:pt>
                <c:pt idx="41">
                  <c:v>6</c:v>
                </c:pt>
                <c:pt idx="42">
                  <c:v>104</c:v>
                </c:pt>
                <c:pt idx="43">
                  <c:v>62</c:v>
                </c:pt>
                <c:pt idx="44">
                  <c:v>120</c:v>
                </c:pt>
                <c:pt idx="45">
                  <c:v>65</c:v>
                </c:pt>
                <c:pt idx="46">
                  <c:v>90</c:v>
                </c:pt>
                <c:pt idx="47">
                  <c:v>128</c:v>
                </c:pt>
                <c:pt idx="48">
                  <c:v>86</c:v>
                </c:pt>
                <c:pt idx="49">
                  <c:v>83</c:v>
                </c:pt>
                <c:pt idx="50">
                  <c:v>169</c:v>
                </c:pt>
                <c:pt idx="51">
                  <c:v>121</c:v>
                </c:pt>
                <c:pt idx="52">
                  <c:v>94</c:v>
                </c:pt>
                <c:pt idx="53">
                  <c:v>131</c:v>
                </c:pt>
                <c:pt idx="54">
                  <c:v>111</c:v>
                </c:pt>
                <c:pt idx="55">
                  <c:v>93</c:v>
                </c:pt>
                <c:pt idx="56">
                  <c:v>82</c:v>
                </c:pt>
                <c:pt idx="57">
                  <c:v>73</c:v>
                </c:pt>
                <c:pt idx="58">
                  <c:v>100</c:v>
                </c:pt>
                <c:pt idx="59">
                  <c:v>81</c:v>
                </c:pt>
                <c:pt idx="60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F1-42E6-81DC-383E1A37A601}"/>
            </c:ext>
          </c:extLst>
        </c:ser>
        <c:ser>
          <c:idx val="0"/>
          <c:order val="1"/>
          <c:tx>
            <c:strRef>
              <c:f>'Travelers issued by month'!$D$1</c:f>
              <c:strCache>
                <c:ptCount val="1"/>
                <c:pt idx="0">
                  <c:v>Period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'Travelers issued by month'!$D$2:$D$62</c:f>
              <c:strCache>
                <c:ptCount val="61"/>
                <c:pt idx="0">
                  <c:v>2008-3</c:v>
                </c:pt>
                <c:pt idx="1">
                  <c:v>2008-6</c:v>
                </c:pt>
                <c:pt idx="2">
                  <c:v>2010-8</c:v>
                </c:pt>
                <c:pt idx="3">
                  <c:v>2010-9</c:v>
                </c:pt>
                <c:pt idx="4">
                  <c:v>2010-11</c:v>
                </c:pt>
                <c:pt idx="5">
                  <c:v>2010-12</c:v>
                </c:pt>
                <c:pt idx="6">
                  <c:v>2011-6</c:v>
                </c:pt>
                <c:pt idx="7">
                  <c:v>2011-8</c:v>
                </c:pt>
                <c:pt idx="8">
                  <c:v>2011-9</c:v>
                </c:pt>
                <c:pt idx="9">
                  <c:v>2011-10</c:v>
                </c:pt>
                <c:pt idx="10">
                  <c:v>2012-1</c:v>
                </c:pt>
                <c:pt idx="11">
                  <c:v>2012-3</c:v>
                </c:pt>
                <c:pt idx="12">
                  <c:v>2012-5</c:v>
                </c:pt>
                <c:pt idx="13">
                  <c:v>2012-11</c:v>
                </c:pt>
                <c:pt idx="14">
                  <c:v>2014-1</c:v>
                </c:pt>
                <c:pt idx="15">
                  <c:v>2014-2</c:v>
                </c:pt>
                <c:pt idx="16">
                  <c:v>2014-3</c:v>
                </c:pt>
                <c:pt idx="17">
                  <c:v>2014-4</c:v>
                </c:pt>
                <c:pt idx="18">
                  <c:v>2014-5</c:v>
                </c:pt>
                <c:pt idx="19">
                  <c:v>2014-6</c:v>
                </c:pt>
                <c:pt idx="20">
                  <c:v>2014-7</c:v>
                </c:pt>
                <c:pt idx="21">
                  <c:v>2014-8</c:v>
                </c:pt>
                <c:pt idx="22">
                  <c:v>2014-9</c:v>
                </c:pt>
                <c:pt idx="23">
                  <c:v>2014-10</c:v>
                </c:pt>
                <c:pt idx="24">
                  <c:v>2014-11</c:v>
                </c:pt>
                <c:pt idx="25">
                  <c:v>2014-12</c:v>
                </c:pt>
                <c:pt idx="26">
                  <c:v>2015-1</c:v>
                </c:pt>
                <c:pt idx="27">
                  <c:v>2015-2</c:v>
                </c:pt>
                <c:pt idx="28">
                  <c:v>2015-3</c:v>
                </c:pt>
                <c:pt idx="29">
                  <c:v>2015-4</c:v>
                </c:pt>
                <c:pt idx="30">
                  <c:v>2015-5</c:v>
                </c:pt>
                <c:pt idx="31">
                  <c:v>2015-6</c:v>
                </c:pt>
                <c:pt idx="32">
                  <c:v>2015-7</c:v>
                </c:pt>
                <c:pt idx="33">
                  <c:v>2015-8</c:v>
                </c:pt>
                <c:pt idx="34">
                  <c:v>2015-9</c:v>
                </c:pt>
                <c:pt idx="35">
                  <c:v>2015-10</c:v>
                </c:pt>
                <c:pt idx="36">
                  <c:v>2016-1</c:v>
                </c:pt>
                <c:pt idx="37">
                  <c:v>2016-2</c:v>
                </c:pt>
                <c:pt idx="38">
                  <c:v>2016-3</c:v>
                </c:pt>
                <c:pt idx="39">
                  <c:v>2016-4</c:v>
                </c:pt>
                <c:pt idx="40">
                  <c:v>2016-5</c:v>
                </c:pt>
                <c:pt idx="41">
                  <c:v>2016-6</c:v>
                </c:pt>
                <c:pt idx="42">
                  <c:v>2016-7</c:v>
                </c:pt>
                <c:pt idx="43">
                  <c:v>2016-8</c:v>
                </c:pt>
                <c:pt idx="44">
                  <c:v>2016-9</c:v>
                </c:pt>
                <c:pt idx="45">
                  <c:v>2016-10</c:v>
                </c:pt>
                <c:pt idx="46">
                  <c:v>2016-11</c:v>
                </c:pt>
                <c:pt idx="47">
                  <c:v>2016-12</c:v>
                </c:pt>
                <c:pt idx="48">
                  <c:v>2017-1</c:v>
                </c:pt>
                <c:pt idx="49">
                  <c:v>2017-2</c:v>
                </c:pt>
                <c:pt idx="50">
                  <c:v>2017-3</c:v>
                </c:pt>
                <c:pt idx="51">
                  <c:v>2017-4</c:v>
                </c:pt>
                <c:pt idx="52">
                  <c:v>2017-5</c:v>
                </c:pt>
                <c:pt idx="53">
                  <c:v>2017-6</c:v>
                </c:pt>
                <c:pt idx="54">
                  <c:v>2017-7</c:v>
                </c:pt>
                <c:pt idx="55">
                  <c:v>2017-8</c:v>
                </c:pt>
                <c:pt idx="56">
                  <c:v>2017-9</c:v>
                </c:pt>
                <c:pt idx="57">
                  <c:v>2017-10</c:v>
                </c:pt>
                <c:pt idx="58">
                  <c:v>2017-11</c:v>
                </c:pt>
                <c:pt idx="59">
                  <c:v>2017-12</c:v>
                </c:pt>
                <c:pt idx="60">
                  <c:v>2018-1</c:v>
                </c:pt>
              </c:strCache>
            </c:strRef>
          </c:cat>
          <c:val>
            <c:numRef>
              <c:f>'Travelers issued by month'!$D$2:$D$62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F1-42E6-81DC-383E1A37A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7037128"/>
        <c:axId val="607037456"/>
      </c:lineChart>
      <c:catAx>
        <c:axId val="607037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Period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037456"/>
        <c:crosses val="autoZero"/>
        <c:auto val="1"/>
        <c:lblAlgn val="ctr"/>
        <c:lblOffset val="100"/>
        <c:tickMarkSkip val="5"/>
        <c:noMultiLvlLbl val="0"/>
      </c:catAx>
      <c:valAx>
        <c:axId val="60703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703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DRs issued</a:t>
            </a:r>
            <a:r>
              <a:rPr lang="en-US" baseline="0"/>
              <a:t> per month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'DRs issued by month'!$C$1</c:f>
              <c:strCache>
                <c:ptCount val="1"/>
                <c:pt idx="0">
                  <c:v>CountOfDRNo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'DRs issued by month'!$D$2:$D$36</c:f>
              <c:strCache>
                <c:ptCount val="34"/>
                <c:pt idx="0">
                  <c:v>2014-11</c:v>
                </c:pt>
                <c:pt idx="1">
                  <c:v>2015-4</c:v>
                </c:pt>
                <c:pt idx="2">
                  <c:v>2015-5</c:v>
                </c:pt>
                <c:pt idx="3">
                  <c:v>2015-6</c:v>
                </c:pt>
                <c:pt idx="4">
                  <c:v>2015-7</c:v>
                </c:pt>
                <c:pt idx="5">
                  <c:v>2015-8</c:v>
                </c:pt>
                <c:pt idx="6">
                  <c:v>2015-9</c:v>
                </c:pt>
                <c:pt idx="7">
                  <c:v>2015-10</c:v>
                </c:pt>
                <c:pt idx="8">
                  <c:v>2015-11</c:v>
                </c:pt>
                <c:pt idx="9">
                  <c:v>2016-1</c:v>
                </c:pt>
                <c:pt idx="10">
                  <c:v>2016-2</c:v>
                </c:pt>
                <c:pt idx="11">
                  <c:v>2016-3</c:v>
                </c:pt>
                <c:pt idx="12">
                  <c:v>2016-4</c:v>
                </c:pt>
                <c:pt idx="13">
                  <c:v>2016-5</c:v>
                </c:pt>
                <c:pt idx="14">
                  <c:v>2016-6</c:v>
                </c:pt>
                <c:pt idx="15">
                  <c:v>2016-7</c:v>
                </c:pt>
                <c:pt idx="16">
                  <c:v>2016-8</c:v>
                </c:pt>
                <c:pt idx="17">
                  <c:v>2016-9</c:v>
                </c:pt>
                <c:pt idx="18">
                  <c:v>2016-10</c:v>
                </c:pt>
                <c:pt idx="19">
                  <c:v>2016-11</c:v>
                </c:pt>
                <c:pt idx="20">
                  <c:v>2016-12</c:v>
                </c:pt>
                <c:pt idx="21">
                  <c:v>2017-1</c:v>
                </c:pt>
                <c:pt idx="22">
                  <c:v>2017-2</c:v>
                </c:pt>
                <c:pt idx="23">
                  <c:v>2017-3</c:v>
                </c:pt>
                <c:pt idx="24">
                  <c:v>2017-4</c:v>
                </c:pt>
                <c:pt idx="25">
                  <c:v>2017-5</c:v>
                </c:pt>
                <c:pt idx="26">
                  <c:v>2017-6</c:v>
                </c:pt>
                <c:pt idx="27">
                  <c:v>2017-7</c:v>
                </c:pt>
                <c:pt idx="28">
                  <c:v>2017-8</c:v>
                </c:pt>
                <c:pt idx="29">
                  <c:v>2017-9</c:v>
                </c:pt>
                <c:pt idx="30">
                  <c:v>2017-10</c:v>
                </c:pt>
                <c:pt idx="31">
                  <c:v>2017-11</c:v>
                </c:pt>
                <c:pt idx="32">
                  <c:v>2017-12</c:v>
                </c:pt>
                <c:pt idx="33">
                  <c:v>2018-1</c:v>
                </c:pt>
              </c:strCache>
            </c:strRef>
          </c:cat>
          <c:val>
            <c:numRef>
              <c:f>'DRs issued by month'!$C$2:$C$36</c:f>
              <c:numCache>
                <c:formatCode>General</c:formatCode>
                <c:ptCount val="35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14</c:v>
                </c:pt>
                <c:pt idx="5">
                  <c:v>5</c:v>
                </c:pt>
                <c:pt idx="6">
                  <c:v>9</c:v>
                </c:pt>
                <c:pt idx="7">
                  <c:v>8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5</c:v>
                </c:pt>
                <c:pt idx="12">
                  <c:v>6</c:v>
                </c:pt>
                <c:pt idx="13">
                  <c:v>5</c:v>
                </c:pt>
                <c:pt idx="14">
                  <c:v>8</c:v>
                </c:pt>
                <c:pt idx="15">
                  <c:v>7</c:v>
                </c:pt>
                <c:pt idx="16">
                  <c:v>7</c:v>
                </c:pt>
                <c:pt idx="17">
                  <c:v>24</c:v>
                </c:pt>
                <c:pt idx="18">
                  <c:v>7</c:v>
                </c:pt>
                <c:pt idx="19">
                  <c:v>16</c:v>
                </c:pt>
                <c:pt idx="20">
                  <c:v>22</c:v>
                </c:pt>
                <c:pt idx="21">
                  <c:v>15</c:v>
                </c:pt>
                <c:pt idx="22">
                  <c:v>12</c:v>
                </c:pt>
                <c:pt idx="23">
                  <c:v>22</c:v>
                </c:pt>
                <c:pt idx="24">
                  <c:v>13</c:v>
                </c:pt>
                <c:pt idx="25">
                  <c:v>7</c:v>
                </c:pt>
                <c:pt idx="26">
                  <c:v>21</c:v>
                </c:pt>
                <c:pt idx="27">
                  <c:v>12</c:v>
                </c:pt>
                <c:pt idx="28">
                  <c:v>22</c:v>
                </c:pt>
                <c:pt idx="29">
                  <c:v>18</c:v>
                </c:pt>
                <c:pt idx="30">
                  <c:v>20</c:v>
                </c:pt>
                <c:pt idx="31">
                  <c:v>16</c:v>
                </c:pt>
                <c:pt idx="32">
                  <c:v>8</c:v>
                </c:pt>
                <c:pt idx="33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AA-4E85-B53E-BD07C03C5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843288"/>
        <c:axId val="793240200"/>
      </c:lineChart>
      <c:catAx>
        <c:axId val="501843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Period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240200"/>
        <c:crosses val="autoZero"/>
        <c:auto val="1"/>
        <c:lblAlgn val="ctr"/>
        <c:lblOffset val="100"/>
        <c:noMultiLvlLbl val="0"/>
      </c:catAx>
      <c:valAx>
        <c:axId val="793240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84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5M by Cryomodule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'5M by Cryomodule'!$C$1</c:f>
              <c:strCache>
                <c:ptCount val="1"/>
                <c:pt idx="0">
                  <c:v>Machine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'5M by Cryomodule'!$A$2:$A$9</c:f>
              <c:strCache>
                <c:ptCount val="8"/>
                <c:pt idx="0">
                  <c:v>RFCG001</c:v>
                </c:pt>
                <c:pt idx="1">
                  <c:v>RFCG002</c:v>
                </c:pt>
                <c:pt idx="2">
                  <c:v>RFCG003</c:v>
                </c:pt>
                <c:pt idx="3">
                  <c:v>RFCG004</c:v>
                </c:pt>
                <c:pt idx="4">
                  <c:v>RFCG005</c:v>
                </c:pt>
                <c:pt idx="5">
                  <c:v>RFCG006</c:v>
                </c:pt>
                <c:pt idx="6">
                  <c:v>RFCG007</c:v>
                </c:pt>
                <c:pt idx="7">
                  <c:v>RFCG008</c:v>
                </c:pt>
              </c:strCache>
            </c:strRef>
          </c:cat>
          <c:val>
            <c:numRef>
              <c:f>'5M by Cryomodule'!$C$2:$C$9</c:f>
              <c:numCache>
                <c:formatCode>General</c:formatCode>
                <c:ptCount val="8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56-40EF-880B-AB8E4A2F1F40}"/>
            </c:ext>
          </c:extLst>
        </c:ser>
        <c:ser>
          <c:idx val="1"/>
          <c:order val="1"/>
          <c:tx>
            <c:strRef>
              <c:f>'5M by Cryomodule'!$D$1</c:f>
              <c:strCache>
                <c:ptCount val="1"/>
                <c:pt idx="0">
                  <c:v>Material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'5M by Cryomodule'!$A$2:$A$9</c:f>
              <c:strCache>
                <c:ptCount val="8"/>
                <c:pt idx="0">
                  <c:v>RFCG001</c:v>
                </c:pt>
                <c:pt idx="1">
                  <c:v>RFCG002</c:v>
                </c:pt>
                <c:pt idx="2">
                  <c:v>RFCG003</c:v>
                </c:pt>
                <c:pt idx="3">
                  <c:v>RFCG004</c:v>
                </c:pt>
                <c:pt idx="4">
                  <c:v>RFCG005</c:v>
                </c:pt>
                <c:pt idx="5">
                  <c:v>RFCG006</c:v>
                </c:pt>
                <c:pt idx="6">
                  <c:v>RFCG007</c:v>
                </c:pt>
                <c:pt idx="7">
                  <c:v>RFCG008</c:v>
                </c:pt>
              </c:strCache>
            </c:strRef>
          </c:cat>
          <c:val>
            <c:numRef>
              <c:f>'5M by Cryomodule'!$D$2:$D$9</c:f>
              <c:numCache>
                <c:formatCode>General</c:formatCode>
                <c:ptCount val="8"/>
                <c:pt idx="0">
                  <c:v>18</c:v>
                </c:pt>
                <c:pt idx="1">
                  <c:v>18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56-40EF-880B-AB8E4A2F1F40}"/>
            </c:ext>
          </c:extLst>
        </c:ser>
        <c:ser>
          <c:idx val="2"/>
          <c:order val="2"/>
          <c:tx>
            <c:strRef>
              <c:f>'5M by Cryomodule'!$E$1</c:f>
              <c:strCache>
                <c:ptCount val="1"/>
                <c:pt idx="0">
                  <c:v>Measurement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'5M by Cryomodule'!$A$2:$A$9</c:f>
              <c:strCache>
                <c:ptCount val="8"/>
                <c:pt idx="0">
                  <c:v>RFCG001</c:v>
                </c:pt>
                <c:pt idx="1">
                  <c:v>RFCG002</c:v>
                </c:pt>
                <c:pt idx="2">
                  <c:v>RFCG003</c:v>
                </c:pt>
                <c:pt idx="3">
                  <c:v>RFCG004</c:v>
                </c:pt>
                <c:pt idx="4">
                  <c:v>RFCG005</c:v>
                </c:pt>
                <c:pt idx="5">
                  <c:v>RFCG006</c:v>
                </c:pt>
                <c:pt idx="6">
                  <c:v>RFCG007</c:v>
                </c:pt>
                <c:pt idx="7">
                  <c:v>RFCG008</c:v>
                </c:pt>
              </c:strCache>
            </c:strRef>
          </c:cat>
          <c:val>
            <c:numRef>
              <c:f>'5M by Cryomodule'!$E$2:$E$9</c:f>
              <c:numCache>
                <c:formatCode>General</c:formatCode>
                <c:ptCount val="8"/>
                <c:pt idx="0">
                  <c:v>2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7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56-40EF-880B-AB8E4A2F1F40}"/>
            </c:ext>
          </c:extLst>
        </c:ser>
        <c:ser>
          <c:idx val="3"/>
          <c:order val="3"/>
          <c:tx>
            <c:strRef>
              <c:f>'5M by Cryomodule'!$F$1</c:f>
              <c:strCache>
                <c:ptCount val="1"/>
                <c:pt idx="0">
                  <c:v>Method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'5M by Cryomodule'!$A$2:$A$9</c:f>
              <c:strCache>
                <c:ptCount val="8"/>
                <c:pt idx="0">
                  <c:v>RFCG001</c:v>
                </c:pt>
                <c:pt idx="1">
                  <c:v>RFCG002</c:v>
                </c:pt>
                <c:pt idx="2">
                  <c:v>RFCG003</c:v>
                </c:pt>
                <c:pt idx="3">
                  <c:v>RFCG004</c:v>
                </c:pt>
                <c:pt idx="4">
                  <c:v>RFCG005</c:v>
                </c:pt>
                <c:pt idx="5">
                  <c:v>RFCG006</c:v>
                </c:pt>
                <c:pt idx="6">
                  <c:v>RFCG007</c:v>
                </c:pt>
                <c:pt idx="7">
                  <c:v>RFCG008</c:v>
                </c:pt>
              </c:strCache>
            </c:strRef>
          </c:cat>
          <c:val>
            <c:numRef>
              <c:f>'5M by Cryomodule'!$F$2:$F$9</c:f>
              <c:numCache>
                <c:formatCode>General</c:formatCode>
                <c:ptCount val="8"/>
                <c:pt idx="0">
                  <c:v>22</c:v>
                </c:pt>
                <c:pt idx="1">
                  <c:v>20</c:v>
                </c:pt>
                <c:pt idx="2">
                  <c:v>3</c:v>
                </c:pt>
                <c:pt idx="3">
                  <c:v>9</c:v>
                </c:pt>
                <c:pt idx="4">
                  <c:v>5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56-40EF-880B-AB8E4A2F1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9214232"/>
        <c:axId val="909214560"/>
      </c:barChart>
      <c:catAx>
        <c:axId val="909214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Cryomodule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214560"/>
        <c:crosses val="autoZero"/>
        <c:auto val="1"/>
        <c:lblAlgn val="ctr"/>
        <c:lblOffset val="100"/>
        <c:noMultiLvlLbl val="0"/>
      </c:catAx>
      <c:valAx>
        <c:axId val="90921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214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VTS</a:t>
            </a:r>
            <a:r>
              <a:rPr lang="en-US" baseline="0"/>
              <a:t> Travelers Issued and DRs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Travelers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Sheet2!$C$2:$C$25</c:f>
              <c:strCache>
                <c:ptCount val="24"/>
                <c:pt idx="0">
                  <c:v>2015-6</c:v>
                </c:pt>
                <c:pt idx="1">
                  <c:v>2015-7</c:v>
                </c:pt>
                <c:pt idx="2">
                  <c:v>2015-8</c:v>
                </c:pt>
                <c:pt idx="3">
                  <c:v>2015-9</c:v>
                </c:pt>
                <c:pt idx="4">
                  <c:v>2015-10</c:v>
                </c:pt>
                <c:pt idx="5">
                  <c:v>2016-2</c:v>
                </c:pt>
                <c:pt idx="6">
                  <c:v>2016-8</c:v>
                </c:pt>
                <c:pt idx="7">
                  <c:v>2016-9</c:v>
                </c:pt>
                <c:pt idx="8">
                  <c:v>2016-10</c:v>
                </c:pt>
                <c:pt idx="9">
                  <c:v>2016-11</c:v>
                </c:pt>
                <c:pt idx="10">
                  <c:v>2016-12</c:v>
                </c:pt>
                <c:pt idx="11">
                  <c:v>2017-1</c:v>
                </c:pt>
                <c:pt idx="12">
                  <c:v>2017-2</c:v>
                </c:pt>
                <c:pt idx="13">
                  <c:v>2017-3</c:v>
                </c:pt>
                <c:pt idx="14">
                  <c:v>2017-4</c:v>
                </c:pt>
                <c:pt idx="15">
                  <c:v>2017-5</c:v>
                </c:pt>
                <c:pt idx="16">
                  <c:v>2017-6</c:v>
                </c:pt>
                <c:pt idx="17">
                  <c:v>2017-7</c:v>
                </c:pt>
                <c:pt idx="18">
                  <c:v>2017-8</c:v>
                </c:pt>
                <c:pt idx="19">
                  <c:v>2017-9</c:v>
                </c:pt>
                <c:pt idx="20">
                  <c:v>2017-10</c:v>
                </c:pt>
                <c:pt idx="21">
                  <c:v>2017-11</c:v>
                </c:pt>
                <c:pt idx="22">
                  <c:v>2017-12</c:v>
                </c:pt>
                <c:pt idx="23">
                  <c:v>2018-1</c:v>
                </c:pt>
              </c:strCache>
            </c:strRef>
          </c:cat>
          <c:val>
            <c:numRef>
              <c:f>Sheet2!$D$2:$D$25</c:f>
              <c:numCache>
                <c:formatCode>General</c:formatCode>
                <c:ptCount val="2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13</c:v>
                </c:pt>
                <c:pt idx="7">
                  <c:v>3</c:v>
                </c:pt>
                <c:pt idx="8">
                  <c:v>4</c:v>
                </c:pt>
                <c:pt idx="9">
                  <c:v>14</c:v>
                </c:pt>
                <c:pt idx="10">
                  <c:v>22</c:v>
                </c:pt>
                <c:pt idx="11">
                  <c:v>11</c:v>
                </c:pt>
                <c:pt idx="12">
                  <c:v>7</c:v>
                </c:pt>
                <c:pt idx="13">
                  <c:v>20</c:v>
                </c:pt>
                <c:pt idx="14">
                  <c:v>14</c:v>
                </c:pt>
                <c:pt idx="15">
                  <c:v>1</c:v>
                </c:pt>
                <c:pt idx="16">
                  <c:v>16</c:v>
                </c:pt>
                <c:pt idx="17">
                  <c:v>20</c:v>
                </c:pt>
                <c:pt idx="18">
                  <c:v>8</c:v>
                </c:pt>
                <c:pt idx="19">
                  <c:v>11</c:v>
                </c:pt>
                <c:pt idx="20">
                  <c:v>4</c:v>
                </c:pt>
                <c:pt idx="21">
                  <c:v>20</c:v>
                </c:pt>
                <c:pt idx="22">
                  <c:v>13</c:v>
                </c:pt>
                <c:pt idx="23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F6-43F7-90AC-7B9811737A22}"/>
            </c:ext>
          </c:extLst>
        </c:ser>
        <c:ser>
          <c:idx val="1"/>
          <c:order val="1"/>
          <c:tx>
            <c:strRef>
              <c:f>Sheet2!$E$1</c:f>
              <c:strCache>
                <c:ptCount val="1"/>
                <c:pt idx="0">
                  <c:v>DRs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Sheet2!$C$2:$C$25</c:f>
              <c:strCache>
                <c:ptCount val="24"/>
                <c:pt idx="0">
                  <c:v>2015-6</c:v>
                </c:pt>
                <c:pt idx="1">
                  <c:v>2015-7</c:v>
                </c:pt>
                <c:pt idx="2">
                  <c:v>2015-8</c:v>
                </c:pt>
                <c:pt idx="3">
                  <c:v>2015-9</c:v>
                </c:pt>
                <c:pt idx="4">
                  <c:v>2015-10</c:v>
                </c:pt>
                <c:pt idx="5">
                  <c:v>2016-2</c:v>
                </c:pt>
                <c:pt idx="6">
                  <c:v>2016-8</c:v>
                </c:pt>
                <c:pt idx="7">
                  <c:v>2016-9</c:v>
                </c:pt>
                <c:pt idx="8">
                  <c:v>2016-10</c:v>
                </c:pt>
                <c:pt idx="9">
                  <c:v>2016-11</c:v>
                </c:pt>
                <c:pt idx="10">
                  <c:v>2016-12</c:v>
                </c:pt>
                <c:pt idx="11">
                  <c:v>2017-1</c:v>
                </c:pt>
                <c:pt idx="12">
                  <c:v>2017-2</c:v>
                </c:pt>
                <c:pt idx="13">
                  <c:v>2017-3</c:v>
                </c:pt>
                <c:pt idx="14">
                  <c:v>2017-4</c:v>
                </c:pt>
                <c:pt idx="15">
                  <c:v>2017-5</c:v>
                </c:pt>
                <c:pt idx="16">
                  <c:v>2017-6</c:v>
                </c:pt>
                <c:pt idx="17">
                  <c:v>2017-7</c:v>
                </c:pt>
                <c:pt idx="18">
                  <c:v>2017-8</c:v>
                </c:pt>
                <c:pt idx="19">
                  <c:v>2017-9</c:v>
                </c:pt>
                <c:pt idx="20">
                  <c:v>2017-10</c:v>
                </c:pt>
                <c:pt idx="21">
                  <c:v>2017-11</c:v>
                </c:pt>
                <c:pt idx="22">
                  <c:v>2017-12</c:v>
                </c:pt>
                <c:pt idx="23">
                  <c:v>2018-1</c:v>
                </c:pt>
              </c:strCache>
            </c:strRef>
          </c:cat>
          <c:val>
            <c:numRef>
              <c:f>Sheet2!$E$2:$E$25</c:f>
              <c:numCache>
                <c:formatCode>General</c:formatCode>
                <c:ptCount val="24"/>
                <c:pt idx="6">
                  <c:v>7</c:v>
                </c:pt>
                <c:pt idx="7">
                  <c:v>2</c:v>
                </c:pt>
                <c:pt idx="9">
                  <c:v>9</c:v>
                </c:pt>
                <c:pt idx="10">
                  <c:v>11</c:v>
                </c:pt>
                <c:pt idx="11">
                  <c:v>3</c:v>
                </c:pt>
                <c:pt idx="13">
                  <c:v>7</c:v>
                </c:pt>
                <c:pt idx="16">
                  <c:v>10</c:v>
                </c:pt>
                <c:pt idx="17">
                  <c:v>7</c:v>
                </c:pt>
                <c:pt idx="18">
                  <c:v>2</c:v>
                </c:pt>
                <c:pt idx="19">
                  <c:v>7</c:v>
                </c:pt>
                <c:pt idx="20">
                  <c:v>6</c:v>
                </c:pt>
                <c:pt idx="21">
                  <c:v>10</c:v>
                </c:pt>
                <c:pt idx="22">
                  <c:v>4</c:v>
                </c:pt>
                <c:pt idx="2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F6-43F7-90AC-7B9811737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527768"/>
        <c:axId val="347530392"/>
      </c:lineChart>
      <c:catAx>
        <c:axId val="347527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30392"/>
        <c:crosses val="autoZero"/>
        <c:auto val="1"/>
        <c:lblAlgn val="ctr"/>
        <c:lblOffset val="100"/>
        <c:noMultiLvlLbl val="0"/>
      </c:catAx>
      <c:valAx>
        <c:axId val="34753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27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6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CM07 and CM08 “measurement” was:</a:t>
            </a:r>
            <a:r>
              <a:rPr lang="en-US" baseline="0" dirty="0"/>
              <a:t> cavities, magnet, BPM incoming inspection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1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</a:t>
            </a:r>
            <a:r>
              <a:rPr lang="en-US" dirty="0"/>
              <a:t>Production Cryomodule FDR, 12 - 14  May </a:t>
            </a:r>
            <a:r>
              <a:rPr lang="en-US" dirty="0">
                <a:solidFill>
                  <a:srgbClr val="000000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</a:t>
            </a:r>
            <a:r>
              <a:rPr lang="en-US" dirty="0"/>
              <a:t>Production Cryomodule FDR, 12 - 14  May </a:t>
            </a:r>
            <a:r>
              <a:rPr lang="en-US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</a:t>
            </a:r>
            <a:r>
              <a:rPr lang="en-US" dirty="0"/>
              <a:t>Production Cryomodule FDR, 12 - 14  May </a:t>
            </a:r>
            <a:r>
              <a:rPr lang="en-US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Production Cryomodule FDR, 12 - 14  May 2015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Production Cryomodule FDR, 12 - 14  May 2015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Production Cryomodule FDR, 12 - 14  May 2015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Production Cryomodule FDR, 12 - 14  May 2015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LCLS-II Production Cryomodule FDR, 12 - 14  May 2015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LCLS-II </a:t>
            </a:r>
            <a:r>
              <a:rPr lang="en-US" dirty="0"/>
              <a:t>Production Cryomodule FDR, 12 - 14  May </a:t>
            </a:r>
            <a:r>
              <a:rPr lang="en-US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LCLS-II Prototype Cryomodule FDR, 21 - 22  January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LCLS-II </a:t>
            </a:r>
            <a:r>
              <a:rPr lang="en-US" dirty="0"/>
              <a:t>Production Cryomodule FDR, 12 - 14  May </a:t>
            </a:r>
            <a:r>
              <a:rPr lang="en-US" dirty="0">
                <a:solidFill>
                  <a:srgbClr val="000000"/>
                </a:solidFill>
              </a:rPr>
              <a:t>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indico.fnal.gov/event/16256/contribution/1/material/0/0.xls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FNAL QA/QC Summary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LCLS-II QA/QC Workshop @ </a:t>
            </a:r>
            <a:r>
              <a:rPr lang="en-US" dirty="0" err="1"/>
              <a:t>JLab</a:t>
            </a:r>
            <a:endParaRPr lang="en-US" dirty="0"/>
          </a:p>
          <a:p>
            <a:endParaRPr lang="en-US" dirty="0"/>
          </a:p>
          <a:p>
            <a:r>
              <a:rPr lang="en-US" dirty="0"/>
              <a:t>Jamie Blowers</a:t>
            </a:r>
          </a:p>
          <a:p>
            <a:r>
              <a:rPr lang="en-US" dirty="0"/>
              <a:t>25-Jan-2018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6318251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/>
              <a:t>Discrepancy Report Trend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</p:spPr>
        <p:txBody>
          <a:bodyPr/>
          <a:lstStyle/>
          <a:p>
            <a:r>
              <a:rPr lang="en-US" dirty="0"/>
              <a:t>25-Jan-2018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Reviewed the DRs for each workstation, looking for repeat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were repeat issues, but they were “normal startup” issues, e.g. interferences, missing or incorrect hardware, poor surface finish or copper plating</a:t>
            </a:r>
          </a:p>
          <a:p>
            <a:pPr marL="800100" lvl="1" indent="-342900"/>
            <a:r>
              <a:rPr lang="en-US" dirty="0"/>
              <a:t>Feedback provided through the supply chain, and additional inspections put in place</a:t>
            </a:r>
          </a:p>
          <a:p>
            <a:pPr marL="800100" lvl="1" indent="-342900"/>
            <a:r>
              <a:rPr lang="en-US" dirty="0"/>
              <a:t>Drawings and travelers revised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89 DRs to date for cavity VTS</a:t>
            </a:r>
          </a:p>
          <a:p>
            <a:pPr marL="800100" lvl="1" indent="-342900"/>
            <a:r>
              <a:rPr lang="en-US" dirty="0"/>
              <a:t>Q</a:t>
            </a:r>
            <a:r>
              <a:rPr lang="en-US" baseline="-25000" dirty="0"/>
              <a:t>ext2</a:t>
            </a:r>
            <a:r>
              <a:rPr lang="en-US" dirty="0"/>
              <a:t> out of spec, FE, quench, </a:t>
            </a:r>
            <a:r>
              <a:rPr lang="en-US" dirty="0" err="1"/>
              <a:t>etc</a:t>
            </a:r>
            <a:endParaRPr lang="en-US" dirty="0"/>
          </a:p>
          <a:p>
            <a:pPr marL="800100" lvl="1" indent="-342900"/>
            <a:r>
              <a:rPr lang="en-US" dirty="0"/>
              <a:t>First glance at data indicate it’s not trending down (or up)</a:t>
            </a:r>
          </a:p>
        </p:txBody>
      </p:sp>
    </p:spTree>
    <p:extLst>
      <p:ext uri="{BB962C8B-B14F-4D97-AF65-F5344CB8AC3E}">
        <p14:creationId xmlns:p14="http://schemas.microsoft.com/office/powerpoint/2010/main" val="132157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VTS Testing Travelers and DRs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25-Jan-2018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99517DB-499F-4EB5-920B-755EAB93CE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09357"/>
              </p:ext>
            </p:extLst>
          </p:nvPr>
        </p:nvGraphicFramePr>
        <p:xfrm>
          <a:off x="642938" y="1492249"/>
          <a:ext cx="7912454" cy="481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43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Vector Feature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25-Jan-2018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E-mail notification to sign step off (e.g. Responsible Authority OK to proceed)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2" y="2058186"/>
            <a:ext cx="4117864" cy="4742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712" y="2395332"/>
            <a:ext cx="5798370" cy="412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1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Document/Data Transfer Experience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25-Jan-2018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document/data transfer is ~ 99%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Pre-shipment review went smoothly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Process is straightforward, and centers around the SLAC-defined “master traveler”</a:t>
            </a:r>
          </a:p>
          <a:p>
            <a:pPr marL="800100" lvl="1" indent="-342900"/>
            <a:r>
              <a:rPr lang="en-US" dirty="0"/>
              <a:t>A summary file of CM performance, RF, and alignment data</a:t>
            </a:r>
          </a:p>
          <a:p>
            <a:pPr marL="800100" lvl="1" indent="-342900"/>
            <a:r>
              <a:rPr lang="en-US" dirty="0"/>
              <a:t>Uploaded to the SLAC </a:t>
            </a:r>
            <a:r>
              <a:rPr lang="en-US" dirty="0" err="1"/>
              <a:t>Sharepoint</a:t>
            </a:r>
            <a:r>
              <a:rPr lang="en-US" dirty="0"/>
              <a:t>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effort to pull all these data together is not trivial</a:t>
            </a:r>
          </a:p>
          <a:p>
            <a:pPr marL="800100" lvl="1" indent="-342900"/>
            <a:r>
              <a:rPr lang="en-US" dirty="0"/>
              <a:t>~2-3 days over a couple of weeks</a:t>
            </a:r>
          </a:p>
          <a:p>
            <a:pPr marL="800100" lvl="1" indent="-342900"/>
            <a:r>
              <a:rPr lang="en-US" dirty="0"/>
              <a:t>Expect the second one to take less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result is SLAC receives the lion’s share of the data they need in a format that is easy to digest</a:t>
            </a:r>
          </a:p>
        </p:txBody>
      </p:sp>
    </p:spTree>
    <p:extLst>
      <p:ext uri="{BB962C8B-B14F-4D97-AF65-F5344CB8AC3E}">
        <p14:creationId xmlns:p14="http://schemas.microsoft.com/office/powerpoint/2010/main" val="267493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Document/Data Transfer Experience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25-Jan-2018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tried to consider what SLAC operations would need</a:t>
            </a:r>
          </a:p>
          <a:p>
            <a:pPr marL="800100" lvl="1" indent="-342900"/>
            <a:r>
              <a:rPr lang="en-US" dirty="0"/>
              <a:t>We included more alignment data than was requested</a:t>
            </a:r>
          </a:p>
          <a:p>
            <a:pPr marL="800100" lvl="1" indent="-342900"/>
            <a:r>
              <a:rPr lang="en-US" dirty="0"/>
              <a:t>Instrumentation layouts and calibration files were not specifically requested, but we included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Included </a:t>
            </a:r>
            <a:r>
              <a:rPr lang="en-US"/>
              <a:t>references to </a:t>
            </a:r>
            <a:r>
              <a:rPr lang="en-US" dirty="0"/>
              <a:t>the travelers from which the data were extracted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Included notes regarding environmental conditions at the time the RF measurements were taken</a:t>
            </a:r>
          </a:p>
        </p:txBody>
      </p:sp>
    </p:spTree>
    <p:extLst>
      <p:ext uri="{BB962C8B-B14F-4D97-AF65-F5344CB8AC3E}">
        <p14:creationId xmlns:p14="http://schemas.microsoft.com/office/powerpoint/2010/main" val="298791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“Master Traveler” for F1.3-06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25-Jan-2018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78" y="1151890"/>
            <a:ext cx="7545308" cy="524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25-Jan-2018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few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QCR/DR trend analysis findings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Vector feature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Experience with document/data transfer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8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4FA34-BCD0-4674-B1B3-79E6B39EC6D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25-Jan-2018 QA/QC Workshop – J. Blowers</a:t>
            </a:r>
          </a:p>
          <a:p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Incoming Inspection – Receipts, Inspections, QCRs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D62221-6014-4BEF-95ED-CF8927195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095503"/>
              </p:ext>
            </p:extLst>
          </p:nvPr>
        </p:nvGraphicFramePr>
        <p:xfrm>
          <a:off x="445472" y="1327151"/>
          <a:ext cx="744855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257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Travelers Issued by Month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25-Jan-2018 QA/QC Workshop – J. Blowers</a:t>
            </a:r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73C8F6D-C035-459B-B358-3924ADE64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617317"/>
              </p:ext>
            </p:extLst>
          </p:nvPr>
        </p:nvGraphicFramePr>
        <p:xfrm>
          <a:off x="628109" y="1390650"/>
          <a:ext cx="7077075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454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DRs Issued by Month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25-Jan-2018 QA/QC Workshop – J. Blowers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349FE9C-C5D3-433E-AE24-4D0EEE8F87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38578"/>
              </p:ext>
            </p:extLst>
          </p:nvPr>
        </p:nvGraphicFramePr>
        <p:xfrm>
          <a:off x="451822" y="1364160"/>
          <a:ext cx="7881473" cy="480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34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Discrepancy Reports – By the Numbers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25-Jan-2018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417 Discrepancy Reports issued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770991"/>
              </p:ext>
            </p:extLst>
          </p:nvPr>
        </p:nvGraphicFramePr>
        <p:xfrm>
          <a:off x="1124438" y="1936394"/>
          <a:ext cx="3073138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9760">
                  <a:extLst>
                    <a:ext uri="{9D8B030D-6E8A-4147-A177-3AD203B41FA5}">
                      <a16:colId xmlns:a16="http://schemas.microsoft.com/office/drawing/2014/main" val="3614716129"/>
                    </a:ext>
                  </a:extLst>
                </a:gridCol>
                <a:gridCol w="1443378">
                  <a:extLst>
                    <a:ext uri="{9D8B030D-6E8A-4147-A177-3AD203B41FA5}">
                      <a16:colId xmlns:a16="http://schemas.microsoft.com/office/drawing/2014/main" val="2089586185"/>
                    </a:ext>
                  </a:extLst>
                </a:gridCol>
              </a:tblGrid>
              <a:tr h="29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sng" strike="noStrike" dirty="0">
                          <a:effectLst/>
                        </a:rPr>
                        <a:t>5M</a:t>
                      </a:r>
                      <a:endParaRPr lang="en-US" sz="2000" b="0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sng" strike="noStrike" dirty="0">
                          <a:effectLst/>
                        </a:rPr>
                        <a:t># of DRs</a:t>
                      </a:r>
                      <a:endParaRPr lang="en-US" sz="2000" b="0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98434603"/>
                  </a:ext>
                </a:extLst>
              </a:tr>
              <a:tr h="29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Measurement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5004877"/>
                  </a:ext>
                </a:extLst>
              </a:tr>
              <a:tr h="29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Method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2693401"/>
                  </a:ext>
                </a:extLst>
              </a:tr>
              <a:tr h="2459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Material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5207573"/>
                  </a:ext>
                </a:extLst>
              </a:tr>
              <a:tr h="29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(TBD)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439595"/>
                  </a:ext>
                </a:extLst>
              </a:tr>
              <a:tr h="29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 dirty="0">
                          <a:effectLst/>
                        </a:rPr>
                        <a:t>Machine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4293253"/>
                  </a:ext>
                </a:extLst>
              </a:tr>
              <a:tr h="29223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u="none" strike="noStrike">
                          <a:effectLst/>
                        </a:rPr>
                        <a:t>Manpower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152544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691885"/>
              </p:ext>
            </p:extLst>
          </p:nvPr>
        </p:nvGraphicFramePr>
        <p:xfrm>
          <a:off x="4864814" y="1936395"/>
          <a:ext cx="3147970" cy="2828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4042">
                  <a:extLst>
                    <a:ext uri="{9D8B030D-6E8A-4147-A177-3AD203B41FA5}">
                      <a16:colId xmlns:a16="http://schemas.microsoft.com/office/drawing/2014/main" val="1861307632"/>
                    </a:ext>
                  </a:extLst>
                </a:gridCol>
                <a:gridCol w="1663928">
                  <a:extLst>
                    <a:ext uri="{9D8B030D-6E8A-4147-A177-3AD203B41FA5}">
                      <a16:colId xmlns:a16="http://schemas.microsoft.com/office/drawing/2014/main" val="2852070694"/>
                    </a:ext>
                  </a:extLst>
                </a:gridCol>
              </a:tblGrid>
              <a:tr h="270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sng" strike="noStrike" dirty="0">
                          <a:effectLst/>
                        </a:rPr>
                        <a:t>Cryomodule</a:t>
                      </a:r>
                      <a:endParaRPr lang="en-US" sz="2000" b="1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sng" strike="noStrike" dirty="0">
                          <a:effectLst/>
                        </a:rPr>
                        <a:t># of DRs</a:t>
                      </a:r>
                      <a:endParaRPr lang="en-US" sz="2000" b="1" i="0" u="sng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8225093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RFCG001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3230557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RFCG002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2653667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RFCG003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931665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RFCG004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2374987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RFCG005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6125407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RFCG006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2339065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RFCG007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9024636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RFCG008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4215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86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 Counts by Cryomodule and 5M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25-Jan-2018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FC409F5-CD2D-4606-9EB1-ED157BD7E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667648"/>
              </p:ext>
            </p:extLst>
          </p:nvPr>
        </p:nvGraphicFramePr>
        <p:xfrm>
          <a:off x="451822" y="1328928"/>
          <a:ext cx="7850930" cy="485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404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Incoming Inspection Trend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25-Jan-2018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160 different part numbers have had QCRs generated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11 of them had 3 or more QCRs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 of these 11 the QCR is the mechanism for the CMM or optical comparator data to be reviewed and dispositioned by the SOTR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 of the 11 were for dimensional issues with </a:t>
            </a:r>
            <a:r>
              <a:rPr lang="en-US" dirty="0" err="1"/>
              <a:t>Nb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 of the 11 is for leaking connectors in the instrumentation flange assembly</a:t>
            </a:r>
          </a:p>
          <a:p>
            <a:pPr marL="800100" lvl="1" indent="-342900"/>
            <a:r>
              <a:rPr lang="en-US" dirty="0"/>
              <a:t>Known issue with these connectors</a:t>
            </a:r>
          </a:p>
        </p:txBody>
      </p:sp>
    </p:spTree>
    <p:extLst>
      <p:ext uri="{BB962C8B-B14F-4D97-AF65-F5344CB8AC3E}">
        <p14:creationId xmlns:p14="http://schemas.microsoft.com/office/powerpoint/2010/main" val="300515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Incoming Inspection Trend Analysis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25-Jan-2018 QA/QC Workshop – J. Blowers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F10022642 – current leads flange</a:t>
            </a:r>
          </a:p>
          <a:p>
            <a:pPr marL="800100" lvl="1" indent="-342900"/>
            <a:r>
              <a:rPr lang="en-US" dirty="0"/>
              <a:t>4 QCRs for knife edge damage and/or failed leak check, one supplier</a:t>
            </a:r>
          </a:p>
          <a:p>
            <a:pPr marL="800100" lvl="1" indent="-342900"/>
            <a:r>
              <a:rPr lang="en-US" dirty="0"/>
              <a:t>Second supplier performed much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F10023125 – weldment reducer tee</a:t>
            </a:r>
          </a:p>
          <a:p>
            <a:pPr marL="800100" lvl="1" indent="-342900"/>
            <a:r>
              <a:rPr lang="en-US" dirty="0"/>
              <a:t>3 QCRs for scratches on sealing surface (but passed leak check)</a:t>
            </a:r>
          </a:p>
          <a:p>
            <a:pPr marL="800100" lvl="1" indent="-342900"/>
            <a:r>
              <a:rPr lang="en-US" dirty="0"/>
              <a:t>Ironically the first supplier’s parts passed QC without any issues; “lowest qualified bidder”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F10048351 – 2-phase heat sink kit</a:t>
            </a:r>
          </a:p>
          <a:p>
            <a:pPr marL="800100" lvl="1" indent="-342900"/>
            <a:r>
              <a:rPr lang="en-US" dirty="0"/>
              <a:t>3 QCRs for forming process, parts not made correctly, or wrong material for the hardware</a:t>
            </a:r>
          </a:p>
          <a:p>
            <a:pPr marL="800100" lvl="1" indent="-342900"/>
            <a:r>
              <a:rPr lang="en-US" dirty="0"/>
              <a:t>Some parts returned to supplier, some reworked in-house</a:t>
            </a:r>
          </a:p>
          <a:p>
            <a:pPr marL="800100" lvl="1" indent="-342900"/>
            <a:r>
              <a:rPr lang="en-US" dirty="0"/>
              <a:t>This one was 2 POs to the same company; company should have learned from first PO since we sent parts back (best way to send message that they need to do better)</a:t>
            </a:r>
          </a:p>
        </p:txBody>
      </p:sp>
    </p:spTree>
    <p:extLst>
      <p:ext uri="{BB962C8B-B14F-4D97-AF65-F5344CB8AC3E}">
        <p14:creationId xmlns:p14="http://schemas.microsoft.com/office/powerpoint/2010/main" val="365263162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sign_Milestone_Review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A9D493809D8440A73C4154716CC209" ma:contentTypeVersion="9" ma:contentTypeDescription="Create a new document." ma:contentTypeScope="" ma:versionID="92dda910f6fb6ef5d48c49804839c4a4">
  <xsd:schema xmlns:xsd="http://www.w3.org/2001/XMLSchema" xmlns:xs="http://www.w3.org/2001/XMLSchema" xmlns:p="http://schemas.microsoft.com/office/2006/metadata/properties" xmlns:ns2="f5d975f2-272d-43b7-a43d-337ed3c571bd" targetNamespace="http://schemas.microsoft.com/office/2006/metadata/properties" ma:root="true" ma:fieldsID="fa1147da16d0696f045b3bacf36184c8" ns2:_="">
    <xsd:import namespace="f5d975f2-272d-43b7-a43d-337ed3c571bd"/>
    <xsd:element name="properties">
      <xsd:complexType>
        <xsd:sequence>
          <xsd:element name="documentManagement">
            <xsd:complexType>
              <xsd:all>
                <xsd:element ref="ns2:Plenary_x0020_Agenda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75f2-272d-43b7-a43d-337ed3c571bd" elementFormDefault="qualified">
    <xsd:import namespace="http://schemas.microsoft.com/office/2006/documentManagement/types"/>
    <xsd:import namespace="http://schemas.microsoft.com/office/infopath/2007/PartnerControls"/>
    <xsd:element name="Plenary_x0020_Agenda_x0020_Session" ma:index="8" nillable="true" ma:displayName="Agenda Session" ma:description="Select the plenary agend session where this will be presented" ma:list="{A0E5F691-0B11-4711-B7A9-825E9DB75858}" ma:internalName="Plenary_x0020_Agenda_x0020_Session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lenary_x0020_Agenda_x0020_Session xmlns="f5d975f2-272d-43b7-a43d-337ed3c571bd" xsi:nil="true"/>
  </documentManagement>
</p:properties>
</file>

<file path=customXml/itemProps1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D086A5-3ACF-47E9-B8C3-25D8A5B21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975f2-272d-43b7-a43d-337ed3c57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B16AA-9221-46AE-B700-523442ABDABD}">
  <ds:schemaRefs>
    <ds:schemaRef ds:uri="http://purl.org/dc/terms/"/>
    <ds:schemaRef ds:uri="f5d975f2-272d-43b7-a43d-337ed3c571b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108916</TotalTime>
  <Words>726</Words>
  <Application>Microsoft Office PowerPoint</Application>
  <PresentationFormat>On-screen Show (4:3)</PresentationFormat>
  <Paragraphs>138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Blank</vt:lpstr>
      <vt:lpstr>Design_Milestone_Review</vt:lpstr>
      <vt:lpstr>FNAL QA/QC Summary</vt:lpstr>
      <vt:lpstr>Outline</vt:lpstr>
      <vt:lpstr>Incoming Inspection – Receipts, Inspections, QCRs</vt:lpstr>
      <vt:lpstr>Travelers Issued by Month</vt:lpstr>
      <vt:lpstr>DRs Issued by Month</vt:lpstr>
      <vt:lpstr>Discrepancy Reports – By the Numbers</vt:lpstr>
      <vt:lpstr>DR Counts by Cryomodule and 5M</vt:lpstr>
      <vt:lpstr>Incoming Inspection Trend Analysis</vt:lpstr>
      <vt:lpstr>Incoming Inspection Trend Analysis</vt:lpstr>
      <vt:lpstr>Discrepancy Report Trend Analysis</vt:lpstr>
      <vt:lpstr>VTS Testing Travelers and DRs</vt:lpstr>
      <vt:lpstr>New Vector Feature</vt:lpstr>
      <vt:lpstr>Document/Data Transfer Experience</vt:lpstr>
      <vt:lpstr>Document/Data Transfer Experience</vt:lpstr>
      <vt:lpstr>“Master Traveler” for F1.3-06</vt:lpstr>
    </vt:vector>
  </TitlesOfParts>
  <Company>SLAC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creator>Peterson</dc:creator>
  <cp:lastModifiedBy>Jamie Blowers</cp:lastModifiedBy>
  <cp:revision>2657</cp:revision>
  <cp:lastPrinted>2013-05-01T00:31:17Z</cp:lastPrinted>
  <dcterms:created xsi:type="dcterms:W3CDTF">2009-11-23T23:38:17Z</dcterms:created>
  <dcterms:modified xsi:type="dcterms:W3CDTF">2018-01-25T14:43:33Z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0x010100AEA9D493809D8440A73C4154716CC209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https://slacspace.slac.stanford.edu/sites/reviews/lclsii/LCLS-II_DR_Aug2014/Presentations/Peterson-LCLS-II-CryomoduleDesign-20Aug2014.pptx</vt:lpwstr>
  </property>
  <property fmtid="{D5CDD505-2E9C-101B-9397-08002B2CF9AE}" pid="10" name="TemplateUrl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