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9" r:id="rId4"/>
    <p:sldMasterId id="2147484044" r:id="rId5"/>
  </p:sldMasterIdLst>
  <p:notesMasterIdLst>
    <p:notesMasterId r:id="rId70"/>
  </p:notesMasterIdLst>
  <p:handoutMasterIdLst>
    <p:handoutMasterId r:id="rId71"/>
  </p:handoutMasterIdLst>
  <p:sldIdLst>
    <p:sldId id="826" r:id="rId6"/>
    <p:sldId id="854" r:id="rId7"/>
    <p:sldId id="866" r:id="rId8"/>
    <p:sldId id="867" r:id="rId9"/>
    <p:sldId id="955" r:id="rId10"/>
    <p:sldId id="868" r:id="rId11"/>
    <p:sldId id="954" r:id="rId12"/>
    <p:sldId id="871" r:id="rId13"/>
    <p:sldId id="957" r:id="rId14"/>
    <p:sldId id="891" r:id="rId15"/>
    <p:sldId id="987" r:id="rId16"/>
    <p:sldId id="876" r:id="rId17"/>
    <p:sldId id="877" r:id="rId18"/>
    <p:sldId id="895" r:id="rId19"/>
    <p:sldId id="913" r:id="rId20"/>
    <p:sldId id="905" r:id="rId21"/>
    <p:sldId id="906" r:id="rId22"/>
    <p:sldId id="907" r:id="rId23"/>
    <p:sldId id="908" r:id="rId24"/>
    <p:sldId id="909" r:id="rId25"/>
    <p:sldId id="896" r:id="rId26"/>
    <p:sldId id="897" r:id="rId27"/>
    <p:sldId id="898" r:id="rId28"/>
    <p:sldId id="899" r:id="rId29"/>
    <p:sldId id="985" r:id="rId30"/>
    <p:sldId id="914" r:id="rId31"/>
    <p:sldId id="915" r:id="rId32"/>
    <p:sldId id="904" r:id="rId33"/>
    <p:sldId id="901" r:id="rId34"/>
    <p:sldId id="902" r:id="rId35"/>
    <p:sldId id="903" r:id="rId36"/>
    <p:sldId id="910" r:id="rId37"/>
    <p:sldId id="911" r:id="rId38"/>
    <p:sldId id="989" r:id="rId39"/>
    <p:sldId id="880" r:id="rId40"/>
    <p:sldId id="986" r:id="rId41"/>
    <p:sldId id="988" r:id="rId42"/>
    <p:sldId id="990" r:id="rId43"/>
    <p:sldId id="991" r:id="rId44"/>
    <p:sldId id="992" r:id="rId45"/>
    <p:sldId id="983" r:id="rId46"/>
    <p:sldId id="980" r:id="rId47"/>
    <p:sldId id="981" r:id="rId48"/>
    <p:sldId id="982" r:id="rId49"/>
    <p:sldId id="960" r:id="rId50"/>
    <p:sldId id="961" r:id="rId51"/>
    <p:sldId id="962" r:id="rId52"/>
    <p:sldId id="963" r:id="rId53"/>
    <p:sldId id="964" r:id="rId54"/>
    <p:sldId id="965" r:id="rId55"/>
    <p:sldId id="966" r:id="rId56"/>
    <p:sldId id="967" r:id="rId57"/>
    <p:sldId id="968" r:id="rId58"/>
    <p:sldId id="969" r:id="rId59"/>
    <p:sldId id="970" r:id="rId60"/>
    <p:sldId id="971" r:id="rId61"/>
    <p:sldId id="972" r:id="rId62"/>
    <p:sldId id="973" r:id="rId63"/>
    <p:sldId id="974" r:id="rId64"/>
    <p:sldId id="975" r:id="rId65"/>
    <p:sldId id="976" r:id="rId66"/>
    <p:sldId id="977" r:id="rId67"/>
    <p:sldId id="978" r:id="rId68"/>
    <p:sldId id="979" r:id="rId69"/>
  </p:sldIdLst>
  <p:sldSz cx="9144000" cy="6858000" type="screen4x3"/>
  <p:notesSz cx="6934200" cy="92329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4">
          <p15:clr>
            <a:srgbClr val="A4A3A4"/>
          </p15:clr>
        </p15:guide>
        <p15:guide id="2" pos="2200">
          <p15:clr>
            <a:srgbClr val="A4A3A4"/>
          </p15:clr>
        </p15:guide>
        <p15:guide id="3" orient="horz" pos="2932">
          <p15:clr>
            <a:srgbClr val="A4A3A4"/>
          </p15:clr>
        </p15:guide>
        <p15:guide id="4"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CC"/>
    <a:srgbClr val="FFFFCC"/>
    <a:srgbClr val="99CCFF"/>
    <a:srgbClr val="FF99CC"/>
    <a:srgbClr val="FFCC99"/>
    <a:srgbClr val="FFFFFF"/>
    <a:srgbClr val="A4001D"/>
    <a:srgbClr val="9A0000"/>
    <a:srgbClr val="9D34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32" autoAdjust="0"/>
    <p:restoredTop sz="94453" autoAdjust="0"/>
  </p:normalViewPr>
  <p:slideViewPr>
    <p:cSldViewPr snapToGrid="0">
      <p:cViewPr>
        <p:scale>
          <a:sx n="120" d="100"/>
          <a:sy n="120" d="100"/>
        </p:scale>
        <p:origin x="-1620" y="-34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11" d="100"/>
        <a:sy n="111" d="100"/>
      </p:scale>
      <p:origin x="0" y="17717"/>
    </p:cViewPr>
  </p:sorterViewPr>
  <p:notesViewPr>
    <p:cSldViewPr snapToGrid="0">
      <p:cViewPr varScale="1">
        <p:scale>
          <a:sx n="80" d="100"/>
          <a:sy n="80" d="100"/>
        </p:scale>
        <p:origin x="-3498" y="-78"/>
      </p:cViewPr>
      <p:guideLst>
        <p:guide orient="horz" pos="2900"/>
        <p:guide orient="horz" pos="2908"/>
        <p:guide pos="2172"/>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hdr" sz="quarter"/>
          </p:nvPr>
        </p:nvSpPr>
        <p:spPr bwMode="auto">
          <a:xfrm>
            <a:off x="1" y="1"/>
            <a:ext cx="3005448" cy="461961"/>
          </a:xfrm>
          <a:prstGeom prst="rect">
            <a:avLst/>
          </a:prstGeom>
          <a:noFill/>
          <a:ln w="9525">
            <a:noFill/>
            <a:miter lim="800000"/>
            <a:headEnd/>
            <a:tailEnd/>
          </a:ln>
          <a:effectLst/>
        </p:spPr>
        <p:txBody>
          <a:bodyPr vert="horz" wrap="square" lIns="90605" tIns="45302" rIns="90605" bIns="45302" numCol="1" anchor="t" anchorCtr="0" compatLnSpc="1">
            <a:prstTxWarp prst="textNoShape">
              <a:avLst/>
            </a:prstTxWarp>
          </a:bodyPr>
          <a:lstStyle>
            <a:lvl1pPr>
              <a:defRPr sz="1200">
                <a:latin typeface="Arial" charset="0"/>
                <a:ea typeface="+mn-ea"/>
              </a:defRPr>
            </a:lvl1pPr>
          </a:lstStyle>
          <a:p>
            <a:pPr>
              <a:defRPr/>
            </a:pPr>
            <a:endParaRPr lang="en-US" dirty="0"/>
          </a:p>
        </p:txBody>
      </p:sp>
      <p:sp>
        <p:nvSpPr>
          <p:cNvPr id="701443" name="Rectangle 3"/>
          <p:cNvSpPr>
            <a:spLocks noGrp="1" noChangeArrowheads="1"/>
          </p:cNvSpPr>
          <p:nvPr>
            <p:ph type="dt" sz="quarter" idx="1"/>
          </p:nvPr>
        </p:nvSpPr>
        <p:spPr bwMode="auto">
          <a:xfrm>
            <a:off x="3927183" y="1"/>
            <a:ext cx="3005448" cy="461961"/>
          </a:xfrm>
          <a:prstGeom prst="rect">
            <a:avLst/>
          </a:prstGeom>
          <a:noFill/>
          <a:ln w="9525">
            <a:noFill/>
            <a:miter lim="800000"/>
            <a:headEnd/>
            <a:tailEnd/>
          </a:ln>
          <a:effectLst/>
        </p:spPr>
        <p:txBody>
          <a:bodyPr vert="horz" wrap="square" lIns="90605" tIns="45302" rIns="90605" bIns="45302"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701444" name="Rectangle 4"/>
          <p:cNvSpPr>
            <a:spLocks noGrp="1" noChangeArrowheads="1"/>
          </p:cNvSpPr>
          <p:nvPr>
            <p:ph type="ftr" sz="quarter" idx="2"/>
          </p:nvPr>
        </p:nvSpPr>
        <p:spPr bwMode="auto">
          <a:xfrm>
            <a:off x="1" y="8769364"/>
            <a:ext cx="3005448" cy="461961"/>
          </a:xfrm>
          <a:prstGeom prst="rect">
            <a:avLst/>
          </a:prstGeom>
          <a:noFill/>
          <a:ln w="9525">
            <a:noFill/>
            <a:miter lim="800000"/>
            <a:headEnd/>
            <a:tailEnd/>
          </a:ln>
          <a:effectLst/>
        </p:spPr>
        <p:txBody>
          <a:bodyPr vert="horz" wrap="square" lIns="90605" tIns="45302" rIns="90605" bIns="45302" numCol="1" anchor="b" anchorCtr="0" compatLnSpc="1">
            <a:prstTxWarp prst="textNoShape">
              <a:avLst/>
            </a:prstTxWarp>
          </a:bodyPr>
          <a:lstStyle>
            <a:lvl1pPr>
              <a:defRPr sz="1200">
                <a:latin typeface="Arial" charset="0"/>
                <a:ea typeface="+mn-ea"/>
              </a:defRPr>
            </a:lvl1pPr>
          </a:lstStyle>
          <a:p>
            <a:pPr>
              <a:defRPr/>
            </a:pPr>
            <a:endParaRPr lang="en-US" dirty="0"/>
          </a:p>
        </p:txBody>
      </p:sp>
      <p:sp>
        <p:nvSpPr>
          <p:cNvPr id="701445" name="Rectangle 5"/>
          <p:cNvSpPr>
            <a:spLocks noGrp="1" noChangeArrowheads="1"/>
          </p:cNvSpPr>
          <p:nvPr>
            <p:ph type="sldNum" sz="quarter" idx="3"/>
          </p:nvPr>
        </p:nvSpPr>
        <p:spPr bwMode="auto">
          <a:xfrm>
            <a:off x="3927183" y="8769364"/>
            <a:ext cx="3005448" cy="461961"/>
          </a:xfrm>
          <a:prstGeom prst="rect">
            <a:avLst/>
          </a:prstGeom>
          <a:noFill/>
          <a:ln w="9525">
            <a:noFill/>
            <a:miter lim="800000"/>
            <a:headEnd/>
            <a:tailEnd/>
          </a:ln>
          <a:effectLst/>
        </p:spPr>
        <p:txBody>
          <a:bodyPr vert="horz" wrap="square" lIns="90605" tIns="45302" rIns="90605" bIns="45302" numCol="1" anchor="b" anchorCtr="0" compatLnSpc="1">
            <a:prstTxWarp prst="textNoShape">
              <a:avLst/>
            </a:prstTxWarp>
          </a:bodyPr>
          <a:lstStyle>
            <a:lvl1pPr algn="r">
              <a:defRPr sz="1200">
                <a:latin typeface="Arial" pitchFamily="34" charset="0"/>
              </a:defRPr>
            </a:lvl1pPr>
          </a:lstStyle>
          <a:p>
            <a:pPr>
              <a:defRPr/>
            </a:pPr>
            <a:fld id="{E8226311-62EA-456F-8B76-9220A4C1A652}" type="slidenum">
              <a:rPr lang="en-US"/>
              <a:pPr>
                <a:defRPr/>
              </a:pPr>
              <a:t>‹#›</a:t>
            </a:fld>
            <a:endParaRPr lang="en-US" dirty="0"/>
          </a:p>
        </p:txBody>
      </p:sp>
    </p:spTree>
    <p:extLst>
      <p:ext uri="{BB962C8B-B14F-4D97-AF65-F5344CB8AC3E}">
        <p14:creationId xmlns:p14="http://schemas.microsoft.com/office/powerpoint/2010/main" val="37578078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05448" cy="460384"/>
          </a:xfrm>
          <a:prstGeom prst="rect">
            <a:avLst/>
          </a:prstGeom>
          <a:noFill/>
          <a:ln w="9525">
            <a:noFill/>
            <a:miter lim="800000"/>
            <a:headEnd/>
            <a:tailEnd/>
          </a:ln>
          <a:effectLst/>
        </p:spPr>
        <p:txBody>
          <a:bodyPr vert="horz" wrap="square" lIns="92322" tIns="46160" rIns="92322" bIns="46160" numCol="1" anchor="t" anchorCtr="0" compatLnSpc="1">
            <a:prstTxWarp prst="textNoShape">
              <a:avLst/>
            </a:prstTxWarp>
          </a:bodyPr>
          <a:lstStyle>
            <a:lvl1pPr defTabSz="923673">
              <a:defRPr sz="1300">
                <a:latin typeface="Arial" charset="0"/>
                <a:ea typeface="+mn-ea"/>
              </a:defRPr>
            </a:lvl1pPr>
          </a:lstStyle>
          <a:p>
            <a:pPr>
              <a:defRPr/>
            </a:pPr>
            <a:endParaRPr lang="en-US" dirty="0"/>
          </a:p>
        </p:txBody>
      </p:sp>
      <p:sp>
        <p:nvSpPr>
          <p:cNvPr id="4099" name="Rectangle 3"/>
          <p:cNvSpPr>
            <a:spLocks noGrp="1" noChangeArrowheads="1"/>
          </p:cNvSpPr>
          <p:nvPr>
            <p:ph type="dt" idx="1"/>
          </p:nvPr>
        </p:nvSpPr>
        <p:spPr bwMode="auto">
          <a:xfrm>
            <a:off x="3927183" y="0"/>
            <a:ext cx="3005448" cy="460384"/>
          </a:xfrm>
          <a:prstGeom prst="rect">
            <a:avLst/>
          </a:prstGeom>
          <a:noFill/>
          <a:ln w="9525">
            <a:noFill/>
            <a:miter lim="800000"/>
            <a:headEnd/>
            <a:tailEnd/>
          </a:ln>
          <a:effectLst/>
        </p:spPr>
        <p:txBody>
          <a:bodyPr vert="horz" wrap="square" lIns="92322" tIns="46160" rIns="92322" bIns="46160" numCol="1" anchor="t" anchorCtr="0" compatLnSpc="1">
            <a:prstTxWarp prst="textNoShape">
              <a:avLst/>
            </a:prstTxWarp>
          </a:bodyPr>
          <a:lstStyle>
            <a:lvl1pPr algn="r" defTabSz="923673">
              <a:defRPr sz="1300">
                <a:latin typeface="Arial" charset="0"/>
                <a:ea typeface="+mn-ea"/>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58875" y="693738"/>
            <a:ext cx="4616450" cy="346233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4049" y="4386260"/>
            <a:ext cx="5546104" cy="4152913"/>
          </a:xfrm>
          <a:prstGeom prst="rect">
            <a:avLst/>
          </a:prstGeom>
          <a:noFill/>
          <a:ln w="9525">
            <a:noFill/>
            <a:miter lim="800000"/>
            <a:headEnd/>
            <a:tailEnd/>
          </a:ln>
          <a:effectLst/>
        </p:spPr>
        <p:txBody>
          <a:bodyPr vert="horz" wrap="square" lIns="92322" tIns="46160" rIns="92322" bIns="4616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770940"/>
            <a:ext cx="3005448" cy="460384"/>
          </a:xfrm>
          <a:prstGeom prst="rect">
            <a:avLst/>
          </a:prstGeom>
          <a:noFill/>
          <a:ln w="9525">
            <a:noFill/>
            <a:miter lim="800000"/>
            <a:headEnd/>
            <a:tailEnd/>
          </a:ln>
          <a:effectLst/>
        </p:spPr>
        <p:txBody>
          <a:bodyPr vert="horz" wrap="square" lIns="92322" tIns="46160" rIns="92322" bIns="46160" numCol="1" anchor="b" anchorCtr="0" compatLnSpc="1">
            <a:prstTxWarp prst="textNoShape">
              <a:avLst/>
            </a:prstTxWarp>
          </a:bodyPr>
          <a:lstStyle>
            <a:lvl1pPr defTabSz="923673">
              <a:defRPr sz="1300">
                <a:latin typeface="Arial" charset="0"/>
                <a:ea typeface="+mn-ea"/>
              </a:defRPr>
            </a:lvl1pPr>
          </a:lstStyle>
          <a:p>
            <a:pPr>
              <a:defRPr/>
            </a:pPr>
            <a:endParaRPr lang="en-US" dirty="0"/>
          </a:p>
        </p:txBody>
      </p:sp>
      <p:sp>
        <p:nvSpPr>
          <p:cNvPr id="4103" name="Rectangle 7"/>
          <p:cNvSpPr>
            <a:spLocks noGrp="1" noChangeArrowheads="1"/>
          </p:cNvSpPr>
          <p:nvPr>
            <p:ph type="sldNum" sz="quarter" idx="5"/>
          </p:nvPr>
        </p:nvSpPr>
        <p:spPr bwMode="auto">
          <a:xfrm>
            <a:off x="3927183" y="8770940"/>
            <a:ext cx="3005448" cy="460384"/>
          </a:xfrm>
          <a:prstGeom prst="rect">
            <a:avLst/>
          </a:prstGeom>
          <a:noFill/>
          <a:ln w="9525">
            <a:noFill/>
            <a:miter lim="800000"/>
            <a:headEnd/>
            <a:tailEnd/>
          </a:ln>
          <a:effectLst/>
        </p:spPr>
        <p:txBody>
          <a:bodyPr vert="horz" wrap="square" lIns="92322" tIns="46160" rIns="92322" bIns="46160" numCol="1" anchor="b" anchorCtr="0" compatLnSpc="1">
            <a:prstTxWarp prst="textNoShape">
              <a:avLst/>
            </a:prstTxWarp>
          </a:bodyPr>
          <a:lstStyle>
            <a:lvl1pPr algn="r" defTabSz="923673">
              <a:defRPr sz="1300">
                <a:latin typeface="Arial" pitchFamily="34" charset="0"/>
              </a:defRPr>
            </a:lvl1pPr>
          </a:lstStyle>
          <a:p>
            <a:pPr>
              <a:defRPr/>
            </a:pPr>
            <a:fld id="{8C1C09D7-2034-4A7F-959F-75165A7C71A3}" type="slidenum">
              <a:rPr lang="en-US"/>
              <a:pPr>
                <a:defRPr/>
              </a:pPr>
              <a:t>‹#›</a:t>
            </a:fld>
            <a:endParaRPr lang="en-US" dirty="0"/>
          </a:p>
        </p:txBody>
      </p:sp>
    </p:spTree>
    <p:extLst>
      <p:ext uri="{BB962C8B-B14F-4D97-AF65-F5344CB8AC3E}">
        <p14:creationId xmlns:p14="http://schemas.microsoft.com/office/powerpoint/2010/main" val="25353175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DRAFT</a:t>
            </a:r>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3934169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3</a:t>
            </a:fld>
            <a:endParaRPr lang="en-US" dirty="0"/>
          </a:p>
        </p:txBody>
      </p:sp>
    </p:spTree>
    <p:extLst>
      <p:ext uri="{BB962C8B-B14F-4D97-AF65-F5344CB8AC3E}">
        <p14:creationId xmlns:p14="http://schemas.microsoft.com/office/powerpoint/2010/main" val="2078475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45FCE5-E482-4D53-A552-45281EF3A541}" type="slidenum">
              <a:rPr lang="en-US" smtClean="0"/>
              <a:t>10</a:t>
            </a:fld>
            <a:endParaRPr lang="en-US" dirty="0"/>
          </a:p>
        </p:txBody>
      </p:sp>
    </p:spTree>
    <p:extLst>
      <p:ext uri="{BB962C8B-B14F-4D97-AF65-F5344CB8AC3E}">
        <p14:creationId xmlns:p14="http://schemas.microsoft.com/office/powerpoint/2010/main" val="3380472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45FCE5-E482-4D53-A552-45281EF3A541}" type="slidenum">
              <a:rPr lang="en-US" smtClean="0"/>
              <a:t>61</a:t>
            </a:fld>
            <a:endParaRPr lang="en-US" dirty="0"/>
          </a:p>
        </p:txBody>
      </p:sp>
    </p:spTree>
    <p:extLst>
      <p:ext uri="{BB962C8B-B14F-4D97-AF65-F5344CB8AC3E}">
        <p14:creationId xmlns:p14="http://schemas.microsoft.com/office/powerpoint/2010/main" val="141649199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1.jpeg"/><Relationship Id="rId5" Type="http://schemas.openxmlformats.org/officeDocument/2006/relationships/image" Target="../media/image4.gif"/><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JLAB Cryomodule QA/QC Workshop – 25Jan2018</a:t>
            </a:r>
            <a:endParaRPr lang="en-US" dirty="0">
              <a:solidFill>
                <a:srgbClr val="000000"/>
              </a:solidFill>
            </a:endParaRPr>
          </a:p>
        </p:txBody>
      </p:sp>
      <p:sp>
        <p:nvSpPr>
          <p:cNvPr id="16" name="Content Placeholder 15"/>
          <p:cNvSpPr>
            <a:spLocks noGrp="1"/>
          </p:cNvSpPr>
          <p:nvPr>
            <p:ph sz="quarter" idx="14"/>
          </p:nvPr>
        </p:nvSpPr>
        <p:spPr>
          <a:xfrm>
            <a:off x="446088" y="1670050"/>
            <a:ext cx="8108950" cy="4648200"/>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503237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JLAB Cryomodule QA/QC Workshop – 25Jan2018</a:t>
            </a:r>
            <a:endParaRPr lang="en-US" dirty="0">
              <a:solidFill>
                <a:srgbClr val="000000"/>
              </a:solidFill>
            </a:endParaRPr>
          </a:p>
        </p:txBody>
      </p:sp>
    </p:spTree>
    <p:extLst>
      <p:ext uri="{BB962C8B-B14F-4D97-AF65-F5344CB8AC3E}">
        <p14:creationId xmlns:p14="http://schemas.microsoft.com/office/powerpoint/2010/main" val="3503237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JLAB Cryomodule QA/QC Workshop – 25Jan2018</a:t>
            </a:r>
            <a:endParaRPr lang="en-US" dirty="0">
              <a:solidFill>
                <a:srgbClr val="000000"/>
              </a:solidFill>
            </a:endParaRPr>
          </a:p>
        </p:txBody>
      </p:sp>
      <p:sp>
        <p:nvSpPr>
          <p:cNvPr id="5" name="Picture Placeholder 4"/>
          <p:cNvSpPr>
            <a:spLocks noGrp="1"/>
          </p:cNvSpPr>
          <p:nvPr>
            <p:ph type="pic" sz="quarter" idx="15"/>
          </p:nvPr>
        </p:nvSpPr>
        <p:spPr>
          <a:xfrm>
            <a:off x="3646488" y="1723840"/>
            <a:ext cx="2442340" cy="2224216"/>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4094034"/>
            <a:ext cx="2442340" cy="2224216"/>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1723840"/>
            <a:ext cx="2442340" cy="4594410"/>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46088" y="1670050"/>
            <a:ext cx="3013075"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669646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p:txBody>
          <a:bodyPr/>
          <a:lstStyle/>
          <a:p>
            <a:r>
              <a:rPr lang="en-US" dirty="0" smtClean="0">
                <a:solidFill>
                  <a:srgbClr val="000000"/>
                </a:solidFill>
              </a:rPr>
              <a:t>LCLS-II JLAB Cryomodule QA/QC Workshop – 25Jan2018</a:t>
            </a:r>
            <a:endParaRPr lang="en-US" dirty="0">
              <a:solidFill>
                <a:srgbClr val="000000"/>
              </a:solidFill>
            </a:endParaRPr>
          </a:p>
        </p:txBody>
      </p:sp>
      <p:sp>
        <p:nvSpPr>
          <p:cNvPr id="3" name="Chart Placeholder 2"/>
          <p:cNvSpPr>
            <a:spLocks noGrp="1"/>
          </p:cNvSpPr>
          <p:nvPr>
            <p:ph type="chart" sz="quarter" idx="15"/>
          </p:nvPr>
        </p:nvSpPr>
        <p:spPr>
          <a:xfrm>
            <a:off x="6007100" y="1670050"/>
            <a:ext cx="2667000" cy="4648200"/>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446088" y="1670050"/>
            <a:ext cx="5484812"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595472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JLAB Cryomodule QA/QC Workshop – 25Jan2018</a:t>
            </a:r>
            <a:endParaRPr lang="en-US"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JLAB Cryomodule QA/QC Workshop – 25Jan2018</a:t>
            </a:r>
            <a:endParaRPr lang="en-US" dirty="0"/>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JLAB Cryomodule QA/QC Workshop – 25Jan2018</a:t>
            </a:r>
            <a:endParaRPr lang="en-US"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JLAB Cryomodule QA/QC Workshop – 25Jan2018</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64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JLAB Cryomodule QA/QC Workshop – 25Jan2018</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47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75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489091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5629276" y="6196062"/>
            <a:ext cx="584812" cy="500014"/>
          </a:xfrm>
          <a:prstGeom prst="rect">
            <a:avLst/>
          </a:prstGeom>
          <a:noFill/>
        </p:spPr>
      </p:pic>
      <p:pic>
        <p:nvPicPr>
          <p:cNvPr id="2050" name="Picture 2" descr="C:\Users\boyce\Documents\fermilab_wd100.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2000" y="6222893"/>
            <a:ext cx="952500" cy="295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oyce\Documents\jlab_wd100.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99847" y="6230571"/>
            <a:ext cx="952500" cy="314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oyce\Documents\lclsII_banner_v01_wd565.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445472" y="6400800"/>
            <a:ext cx="4494828" cy="314326"/>
          </a:xfrm>
          <a:prstGeom prst="rect">
            <a:avLst/>
          </a:prstGeom>
        </p:spPr>
        <p:txBody>
          <a:bodyPr/>
          <a:lstStyle>
            <a:lvl1pPr algn="l">
              <a:defRPr sz="1100" b="0">
                <a:solidFill>
                  <a:schemeClr val="tx1"/>
                </a:solidFill>
              </a:defRPr>
            </a:lvl1pPr>
          </a:lstStyle>
          <a:p>
            <a:r>
              <a:rPr lang="en-US" dirty="0" smtClean="0"/>
              <a:t>LCLS-II JLAB Cryomodule QA/QC Workshop – 25Jan2018</a:t>
            </a:r>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50" r:id="rId8"/>
  </p:sldLayoutIdLst>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45473" y="1667866"/>
            <a:ext cx="8109919" cy="465038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5472" y="6543674"/>
            <a:ext cx="4126528" cy="314326"/>
          </a:xfrm>
          <a:prstGeom prst="rect">
            <a:avLst/>
          </a:prstGeom>
        </p:spPr>
        <p:txBody>
          <a:bodyPr vert="horz" lIns="0" tIns="0" rIns="0" bIns="0" rtlCol="0" anchor="t" anchorCtr="0"/>
          <a:lstStyle>
            <a:lvl1pPr algn="l">
              <a:defRPr sz="700">
                <a:solidFill>
                  <a:schemeClr val="bg2"/>
                </a:solidFill>
                <a:latin typeface="Arial" pitchFamily="34" charset="0"/>
                <a:cs typeface="Arial" pitchFamily="34" charset="0"/>
              </a:defRPr>
            </a:lvl1pPr>
          </a:lstStyle>
          <a:p>
            <a:r>
              <a:rPr lang="en-US" dirty="0" smtClean="0">
                <a:solidFill>
                  <a:srgbClr val="000000"/>
                </a:solidFill>
              </a:rPr>
              <a:t>LCLS-II JLAB Cryomodule QA/QC Workshop – 25Jan2018</a:t>
            </a:r>
            <a:endParaRPr lang="en-US" dirty="0">
              <a:solidFill>
                <a:srgbClr val="000000"/>
              </a:solidFill>
            </a:endParaRPr>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800" b="0">
                <a:solidFill>
                  <a:schemeClr val="bg2"/>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Lst>
  <p:hf hdr="0" dt="0"/>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ctrTitle"/>
          </p:nvPr>
        </p:nvSpPr>
        <p:spPr>
          <a:xfrm>
            <a:off x="542699" y="863147"/>
            <a:ext cx="8008937" cy="2246313"/>
          </a:xfrm>
        </p:spPr>
        <p:txBody>
          <a:bodyPr/>
          <a:lstStyle/>
          <a:p>
            <a:r>
              <a:rPr lang="en-US" dirty="0" smtClean="0"/>
              <a:t>JLAB QA/QC for Cryomodule</a:t>
            </a:r>
            <a:br>
              <a:rPr lang="en-US" dirty="0" smtClean="0"/>
            </a:br>
            <a:endParaRPr lang="en-US" dirty="0"/>
          </a:p>
        </p:txBody>
      </p:sp>
      <p:sp>
        <p:nvSpPr>
          <p:cNvPr id="5" name="Rectangle 5"/>
          <p:cNvSpPr>
            <a:spLocks noGrp="1" noChangeArrowheads="1"/>
          </p:cNvSpPr>
          <p:nvPr>
            <p:ph type="subTitle" idx="1"/>
          </p:nvPr>
        </p:nvSpPr>
        <p:spPr/>
        <p:txBody>
          <a:bodyPr/>
          <a:lstStyle/>
          <a:p>
            <a:r>
              <a:rPr lang="en-US" dirty="0"/>
              <a:t>LCLS-II QA/QC Workshop</a:t>
            </a:r>
          </a:p>
          <a:p>
            <a:endParaRPr lang="en-US" dirty="0"/>
          </a:p>
          <a:p>
            <a:r>
              <a:rPr lang="en-US" dirty="0" smtClean="0"/>
              <a:t>Anne McEwen / Valerie Bookwalter  </a:t>
            </a:r>
          </a:p>
          <a:p>
            <a:r>
              <a:rPr lang="en-US" dirty="0" smtClean="0"/>
              <a:t>25- Jan- 2017 (</a:t>
            </a:r>
            <a:r>
              <a:rPr lang="en-US" dirty="0" smtClean="0"/>
              <a:t>R11)</a:t>
            </a:r>
            <a:endParaRPr lang="en-US" dirty="0"/>
          </a:p>
        </p:txBody>
      </p:sp>
    </p:spTree>
    <p:extLst>
      <p:ext uri="{BB962C8B-B14F-4D97-AF65-F5344CB8AC3E}">
        <p14:creationId xmlns:p14="http://schemas.microsoft.com/office/powerpoint/2010/main" val="2227822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NCRs Time to </a:t>
            </a:r>
            <a:r>
              <a:rPr lang="en-US" dirty="0" smtClean="0"/>
              <a:t>Closure </a:t>
            </a:r>
            <a:r>
              <a:rPr lang="en-US" dirty="0" smtClean="0">
                <a:solidFill>
                  <a:srgbClr val="0000FF"/>
                </a:solidFill>
              </a:rPr>
              <a:t>(includes NCRs on HOLD)</a:t>
            </a:r>
            <a:endParaRPr lang="en-US" dirty="0">
              <a:solidFill>
                <a:srgbClr val="0000FF"/>
              </a:solidFill>
            </a:endParaRPr>
          </a:p>
        </p:txBody>
      </p:sp>
      <p:sp>
        <p:nvSpPr>
          <p:cNvPr id="4" name="TextBox 3"/>
          <p:cNvSpPr txBox="1"/>
          <p:nvPr/>
        </p:nvSpPr>
        <p:spPr>
          <a:xfrm>
            <a:off x="1257696" y="5879068"/>
            <a:ext cx="646331" cy="369332"/>
          </a:xfrm>
          <a:prstGeom prst="rect">
            <a:avLst/>
          </a:prstGeom>
          <a:noFill/>
        </p:spPr>
        <p:txBody>
          <a:bodyPr wrap="none" rtlCol="0">
            <a:spAutoFit/>
          </a:bodyPr>
          <a:lstStyle/>
          <a:p>
            <a:r>
              <a:rPr lang="en-US" dirty="0" smtClean="0"/>
              <a:t>33%</a:t>
            </a:r>
            <a:endParaRPr lang="en-US" dirty="0"/>
          </a:p>
        </p:txBody>
      </p:sp>
      <p:sp>
        <p:nvSpPr>
          <p:cNvPr id="6" name="TextBox 5"/>
          <p:cNvSpPr txBox="1"/>
          <p:nvPr/>
        </p:nvSpPr>
        <p:spPr>
          <a:xfrm>
            <a:off x="2517714" y="5879068"/>
            <a:ext cx="646331" cy="369332"/>
          </a:xfrm>
          <a:prstGeom prst="rect">
            <a:avLst/>
          </a:prstGeom>
          <a:noFill/>
        </p:spPr>
        <p:txBody>
          <a:bodyPr wrap="none" rtlCol="0">
            <a:spAutoFit/>
          </a:bodyPr>
          <a:lstStyle/>
          <a:p>
            <a:r>
              <a:rPr lang="en-US" dirty="0" smtClean="0"/>
              <a:t>15%</a:t>
            </a:r>
            <a:endParaRPr lang="en-US" dirty="0"/>
          </a:p>
        </p:txBody>
      </p:sp>
      <p:sp>
        <p:nvSpPr>
          <p:cNvPr id="7" name="TextBox 6"/>
          <p:cNvSpPr txBox="1"/>
          <p:nvPr/>
        </p:nvSpPr>
        <p:spPr>
          <a:xfrm>
            <a:off x="3886200" y="5879068"/>
            <a:ext cx="646331" cy="369332"/>
          </a:xfrm>
          <a:prstGeom prst="rect">
            <a:avLst/>
          </a:prstGeom>
          <a:noFill/>
        </p:spPr>
        <p:txBody>
          <a:bodyPr wrap="none" rtlCol="0">
            <a:spAutoFit/>
          </a:bodyPr>
          <a:lstStyle/>
          <a:p>
            <a:r>
              <a:rPr lang="en-US" dirty="0" smtClean="0"/>
              <a:t>26%</a:t>
            </a:r>
            <a:endParaRPr lang="en-US" dirty="0"/>
          </a:p>
        </p:txBody>
      </p:sp>
      <p:sp>
        <p:nvSpPr>
          <p:cNvPr id="8" name="TextBox 7"/>
          <p:cNvSpPr txBox="1"/>
          <p:nvPr/>
        </p:nvSpPr>
        <p:spPr>
          <a:xfrm>
            <a:off x="5220096" y="5879068"/>
            <a:ext cx="646331" cy="369332"/>
          </a:xfrm>
          <a:prstGeom prst="rect">
            <a:avLst/>
          </a:prstGeom>
          <a:noFill/>
        </p:spPr>
        <p:txBody>
          <a:bodyPr wrap="none" rtlCol="0">
            <a:spAutoFit/>
          </a:bodyPr>
          <a:lstStyle/>
          <a:p>
            <a:r>
              <a:rPr lang="en-US" dirty="0" smtClean="0"/>
              <a:t>14%</a:t>
            </a:r>
            <a:endParaRPr lang="en-US" dirty="0"/>
          </a:p>
        </p:txBody>
      </p:sp>
      <p:sp>
        <p:nvSpPr>
          <p:cNvPr id="9" name="TextBox 8"/>
          <p:cNvSpPr txBox="1"/>
          <p:nvPr/>
        </p:nvSpPr>
        <p:spPr>
          <a:xfrm>
            <a:off x="0" y="5879068"/>
            <a:ext cx="1247586" cy="369332"/>
          </a:xfrm>
          <a:prstGeom prst="rect">
            <a:avLst/>
          </a:prstGeom>
          <a:noFill/>
        </p:spPr>
        <p:txBody>
          <a:bodyPr wrap="none" rtlCol="0">
            <a:spAutoFit/>
          </a:bodyPr>
          <a:lstStyle/>
          <a:p>
            <a:r>
              <a:rPr lang="en-US" dirty="0" smtClean="0"/>
              <a:t>Last Month</a:t>
            </a:r>
            <a:endParaRPr lang="en-US" dirty="0"/>
          </a:p>
        </p:txBody>
      </p:sp>
      <p:sp>
        <p:nvSpPr>
          <p:cNvPr id="10" name="TextBox 9"/>
          <p:cNvSpPr txBox="1"/>
          <p:nvPr/>
        </p:nvSpPr>
        <p:spPr>
          <a:xfrm>
            <a:off x="6480114" y="5879068"/>
            <a:ext cx="518091" cy="369332"/>
          </a:xfrm>
          <a:prstGeom prst="rect">
            <a:avLst/>
          </a:prstGeom>
          <a:noFill/>
        </p:spPr>
        <p:txBody>
          <a:bodyPr wrap="none" rtlCol="0">
            <a:spAutoFit/>
          </a:bodyPr>
          <a:lstStyle/>
          <a:p>
            <a:r>
              <a:rPr lang="en-US" dirty="0" smtClean="0"/>
              <a:t>8%</a:t>
            </a:r>
            <a:endParaRPr lang="en-US" dirty="0"/>
          </a:p>
        </p:txBody>
      </p:sp>
      <p:sp>
        <p:nvSpPr>
          <p:cNvPr id="11" name="TextBox 10"/>
          <p:cNvSpPr txBox="1"/>
          <p:nvPr/>
        </p:nvSpPr>
        <p:spPr>
          <a:xfrm>
            <a:off x="7772400" y="5879068"/>
            <a:ext cx="518091" cy="369332"/>
          </a:xfrm>
          <a:prstGeom prst="rect">
            <a:avLst/>
          </a:prstGeom>
          <a:noFill/>
        </p:spPr>
        <p:txBody>
          <a:bodyPr wrap="none" rtlCol="0">
            <a:spAutoFit/>
          </a:bodyPr>
          <a:lstStyle/>
          <a:p>
            <a:r>
              <a:rPr lang="en-US" dirty="0" smtClean="0"/>
              <a:t>4%</a:t>
            </a:r>
            <a:endParaRPr lang="en-US" dirty="0"/>
          </a:p>
        </p:txBody>
      </p:sp>
      <p:pic>
        <p:nvPicPr>
          <p:cNvPr id="3" name="Content Placeholder 2"/>
          <p:cNvPicPr>
            <a:picLocks noGrp="1" noChangeAspect="1"/>
          </p:cNvPicPr>
          <p:nvPr>
            <p:ph idx="4294967295"/>
          </p:nvPr>
        </p:nvPicPr>
        <p:blipFill>
          <a:blip r:embed="rId3"/>
          <a:stretch>
            <a:fillRect/>
          </a:stretch>
        </p:blipFill>
        <p:spPr>
          <a:xfrm>
            <a:off x="493776" y="1526663"/>
            <a:ext cx="8229600" cy="4237283"/>
          </a:xfrm>
          <a:prstGeom prst="rect">
            <a:avLst/>
          </a:prstGeom>
        </p:spPr>
      </p:pic>
      <p:sp>
        <p:nvSpPr>
          <p:cNvPr id="12" name="Slide Number Placeholder 11"/>
          <p:cNvSpPr>
            <a:spLocks noGrp="1"/>
          </p:cNvSpPr>
          <p:nvPr>
            <p:ph type="sldNum" sz="quarter" idx="11"/>
          </p:nvPr>
        </p:nvSpPr>
        <p:spPr/>
        <p:txBody>
          <a:bodyPr/>
          <a:lstStyle/>
          <a:p>
            <a:fld id="{5BD36294-2849-48A8-8531-5354CF3095D2}" type="slidenum">
              <a:rPr lang="en-US" smtClean="0"/>
              <a:pPr/>
              <a:t>10</a:t>
            </a:fld>
            <a:endParaRPr lang="en-US" dirty="0"/>
          </a:p>
        </p:txBody>
      </p:sp>
      <p:sp>
        <p:nvSpPr>
          <p:cNvPr id="13"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2685888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Traveler Status</a:t>
            </a:r>
            <a:endParaRPr lang="en-US" dirty="0"/>
          </a:p>
        </p:txBody>
      </p:sp>
      <p:sp>
        <p:nvSpPr>
          <p:cNvPr id="3" name="Subtitle 2"/>
          <p:cNvSpPr>
            <a:spLocks noGrp="1"/>
          </p:cNvSpPr>
          <p:nvPr>
            <p:ph type="subTitle" idx="1"/>
          </p:nvPr>
        </p:nvSpPr>
        <p:spPr/>
        <p:txBody>
          <a:bodyPr/>
          <a:lstStyle/>
          <a:p>
            <a:r>
              <a:rPr lang="en-US" dirty="0"/>
              <a:t>LCLS-II JLAB Cryomodule QA/QC Workshop </a:t>
            </a:r>
            <a:r>
              <a:rPr lang="en-US" dirty="0" smtClean="0"/>
              <a:t>25Jan2018</a:t>
            </a:r>
            <a:endParaRPr lang="en-US" dirty="0"/>
          </a:p>
          <a:p>
            <a:endParaRPr lang="en-US" dirty="0"/>
          </a:p>
        </p:txBody>
      </p:sp>
    </p:spTree>
    <p:extLst>
      <p:ext uri="{BB962C8B-B14F-4D97-AF65-F5344CB8AC3E}">
        <p14:creationId xmlns:p14="http://schemas.microsoft.com/office/powerpoint/2010/main" val="6640567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140" y="2950219"/>
            <a:ext cx="4947174" cy="326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smtClean="0"/>
              <a:t>pCM Travelers - by Month &amp;work Center </a:t>
            </a:r>
            <a:endParaRPr lang="en-US" sz="2700" dirty="0"/>
          </a:p>
        </p:txBody>
      </p:sp>
      <p:sp>
        <p:nvSpPr>
          <p:cNvPr id="11" name="Left Arrow 10"/>
          <p:cNvSpPr/>
          <p:nvPr/>
        </p:nvSpPr>
        <p:spPr>
          <a:xfrm>
            <a:off x="5382314" y="4302041"/>
            <a:ext cx="3285054" cy="2157984"/>
          </a:xfrm>
          <a:prstGeom prst="lef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pCM Travelers closed except  </a:t>
            </a:r>
          </a:p>
          <a:p>
            <a:pPr algn="ctr"/>
            <a:r>
              <a:rPr lang="en-US" sz="1400" dirty="0" smtClean="0"/>
              <a:t>ACTS = Acceptance Test (CMTF) , no change since November</a:t>
            </a:r>
            <a:endParaRPr lang="en-US" sz="1400" dirty="0"/>
          </a:p>
        </p:txBody>
      </p:sp>
      <p:sp>
        <p:nvSpPr>
          <p:cNvPr id="5" name="Slide Number Placeholder 4"/>
          <p:cNvSpPr>
            <a:spLocks noGrp="1"/>
          </p:cNvSpPr>
          <p:nvPr>
            <p:ph type="sldNum" sz="quarter" idx="11"/>
          </p:nvPr>
        </p:nvSpPr>
        <p:spPr/>
        <p:txBody>
          <a:bodyPr/>
          <a:lstStyle/>
          <a:p>
            <a:fld id="{5BD36294-2849-48A8-8531-5354CF3095D2}" type="slidenum">
              <a:rPr lang="en-US" smtClean="0"/>
              <a:pPr/>
              <a:t>12</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129" y="1344367"/>
            <a:ext cx="5383267" cy="321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41288283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271" y="3176835"/>
            <a:ext cx="4501120" cy="2971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p:txBody>
          <a:bodyPr>
            <a:normAutofit/>
          </a:bodyPr>
          <a:lstStyle/>
          <a:p>
            <a:r>
              <a:rPr lang="en-US" dirty="0" smtClean="0"/>
              <a:t>Production Travelers by month&amp; work center</a:t>
            </a:r>
            <a:endParaRPr lang="en-US" sz="3200" dirty="0"/>
          </a:p>
        </p:txBody>
      </p:sp>
      <p:sp>
        <p:nvSpPr>
          <p:cNvPr id="9" name="Right Arrow 8"/>
          <p:cNvSpPr/>
          <p:nvPr/>
        </p:nvSpPr>
        <p:spPr>
          <a:xfrm>
            <a:off x="563271" y="914400"/>
            <a:ext cx="3004694" cy="2143354"/>
          </a:xfrm>
          <a:prstGeom prst="righ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Travelers being closed as work is completed</a:t>
            </a:r>
            <a:endParaRPr lang="en-US" dirty="0"/>
          </a:p>
        </p:txBody>
      </p:sp>
      <p:sp>
        <p:nvSpPr>
          <p:cNvPr id="3" name="Slide Number Placeholder 2"/>
          <p:cNvSpPr>
            <a:spLocks noGrp="1"/>
          </p:cNvSpPr>
          <p:nvPr>
            <p:ph type="sldNum" sz="quarter" idx="11"/>
          </p:nvPr>
        </p:nvSpPr>
        <p:spPr/>
        <p:txBody>
          <a:bodyPr/>
          <a:lstStyle/>
          <a:p>
            <a:fld id="{5BD36294-2849-48A8-8531-5354CF3095D2}" type="slidenum">
              <a:rPr lang="en-US" smtClean="0"/>
              <a:pPr/>
              <a:t>13</a:t>
            </a:fld>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7965" y="1166814"/>
            <a:ext cx="5205492" cy="3105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5509650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Pansophy </a:t>
            </a:r>
            <a:r>
              <a:rPr lang="en-US" dirty="0" smtClean="0"/>
              <a:t>Tools &amp; Reports</a:t>
            </a:r>
            <a:endParaRPr lang="en-US" dirty="0"/>
          </a:p>
        </p:txBody>
      </p:sp>
      <p:sp>
        <p:nvSpPr>
          <p:cNvPr id="3" name="Subtitle 2"/>
          <p:cNvSpPr>
            <a:spLocks noGrp="1"/>
          </p:cNvSpPr>
          <p:nvPr>
            <p:ph type="subTitle" idx="1"/>
          </p:nvPr>
        </p:nvSpPr>
        <p:spPr/>
        <p:txBody>
          <a:bodyPr/>
          <a:lstStyle/>
          <a:p>
            <a:r>
              <a:rPr lang="en-US" dirty="0"/>
              <a:t>LCLS-II JLAB Cryomodule QA/QC Workshop </a:t>
            </a:r>
            <a:r>
              <a:rPr lang="en-US" dirty="0" smtClean="0"/>
              <a:t>25Jan2018</a:t>
            </a:r>
            <a:endParaRPr lang="en-US" dirty="0"/>
          </a:p>
          <a:p>
            <a:endParaRPr lang="en-US" dirty="0"/>
          </a:p>
        </p:txBody>
      </p:sp>
    </p:spTree>
    <p:extLst>
      <p:ext uri="{BB962C8B-B14F-4D97-AF65-F5344CB8AC3E}">
        <p14:creationId xmlns:p14="http://schemas.microsoft.com/office/powerpoint/2010/main" val="2176373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Drill Down &amp; New reports in Pansophy </a:t>
            </a:r>
            <a:endParaRPr lang="en-US" dirty="0"/>
          </a:p>
        </p:txBody>
      </p:sp>
      <p:sp>
        <p:nvSpPr>
          <p:cNvPr id="5" name="Content Placeholder 4"/>
          <p:cNvSpPr>
            <a:spLocks noGrp="1"/>
          </p:cNvSpPr>
          <p:nvPr>
            <p:ph sz="quarter" idx="14"/>
          </p:nvPr>
        </p:nvSpPr>
        <p:spPr/>
        <p:txBody>
          <a:bodyPr>
            <a:normAutofit fontScale="92500" lnSpcReduction="10000"/>
          </a:bodyPr>
          <a:lstStyle/>
          <a:p>
            <a:r>
              <a:rPr lang="en-US" dirty="0" smtClean="0"/>
              <a:t>Preparation for shipping </a:t>
            </a:r>
          </a:p>
          <a:p>
            <a:pPr marL="800100" lvl="1" indent="-342900"/>
            <a:r>
              <a:rPr lang="en-US" dirty="0" smtClean="0"/>
              <a:t>Key Performance Summary Reports </a:t>
            </a:r>
            <a:r>
              <a:rPr lang="en-US" i="1" dirty="0" smtClean="0">
                <a:solidFill>
                  <a:srgbClr val="0000FF"/>
                </a:solidFill>
              </a:rPr>
              <a:t>(similar to XFEL)</a:t>
            </a:r>
          </a:p>
          <a:p>
            <a:pPr marL="800100" lvl="1" indent="-342900"/>
            <a:r>
              <a:rPr lang="en-US" dirty="0" smtClean="0"/>
              <a:t>By Cavity </a:t>
            </a:r>
          </a:p>
          <a:p>
            <a:pPr marL="800100" lvl="1" indent="-342900"/>
            <a:r>
              <a:rPr lang="en-US" dirty="0" smtClean="0"/>
              <a:t>By String Assembly </a:t>
            </a:r>
          </a:p>
          <a:p>
            <a:pPr marL="800100" lvl="1" indent="-342900"/>
            <a:r>
              <a:rPr lang="en-US" dirty="0" smtClean="0"/>
              <a:t>By Cryomodule </a:t>
            </a:r>
          </a:p>
          <a:p>
            <a:pPr marL="342900" indent="-342900">
              <a:buFont typeface="Arial" panose="020B0604020202020204" pitchFamily="34" charset="0"/>
              <a:buChar char="•"/>
            </a:pPr>
            <a:r>
              <a:rPr lang="en-US" dirty="0" smtClean="0"/>
              <a:t>Tool for Traveler </a:t>
            </a:r>
            <a:r>
              <a:rPr lang="en-US" dirty="0"/>
              <a:t>&amp; NCR </a:t>
            </a:r>
            <a:r>
              <a:rPr lang="en-US" dirty="0" smtClean="0"/>
              <a:t>status </a:t>
            </a:r>
            <a:r>
              <a:rPr lang="en-US" dirty="0" smtClean="0"/>
              <a:t>by CM (example CM04)</a:t>
            </a:r>
          </a:p>
          <a:p>
            <a:pPr marL="800100" lvl="1" indent="-342900"/>
            <a:r>
              <a:rPr lang="en-US" dirty="0" smtClean="0"/>
              <a:t>Status </a:t>
            </a:r>
            <a:r>
              <a:rPr lang="en-US" dirty="0" smtClean="0"/>
              <a:t>with </a:t>
            </a:r>
            <a:r>
              <a:rPr lang="en-US" dirty="0" smtClean="0"/>
              <a:t>“traffic Lights “ and option to drill down</a:t>
            </a:r>
          </a:p>
          <a:p>
            <a:endParaRPr lang="en-US" dirty="0"/>
          </a:p>
          <a:p>
            <a:r>
              <a:rPr lang="en-US" dirty="0" smtClean="0"/>
              <a:t>Continuing Supporting Production, SOTRs and Quality   </a:t>
            </a:r>
            <a:endParaRPr lang="en-US" dirty="0"/>
          </a:p>
          <a:p>
            <a:pPr marL="800100" lvl="1" indent="-342900"/>
            <a:r>
              <a:rPr lang="en-US" dirty="0"/>
              <a:t>Cryomodule Location in JLAB </a:t>
            </a:r>
          </a:p>
          <a:p>
            <a:pPr marL="800100" lvl="1" indent="-342900"/>
            <a:r>
              <a:rPr lang="en-US" dirty="0"/>
              <a:t>Vendor Hold point Data and Cavity Processing</a:t>
            </a:r>
          </a:p>
          <a:p>
            <a:pPr marL="800100" lvl="1" indent="-342900"/>
            <a:r>
              <a:rPr lang="en-US" dirty="0"/>
              <a:t>Cavity Performance listing </a:t>
            </a:r>
          </a:p>
          <a:p>
            <a:pPr marL="800100" lvl="1" indent="-342900"/>
            <a:r>
              <a:rPr lang="en-US" dirty="0"/>
              <a:t>CM Construction Status Board </a:t>
            </a:r>
          </a:p>
          <a:p>
            <a:pPr marL="800100" lvl="1" indent="-342900"/>
            <a:r>
              <a:rPr lang="en-US" dirty="0"/>
              <a:t>NCR Status and drill down reports </a:t>
            </a:r>
          </a:p>
          <a:p>
            <a:pPr lvl="1" indent="0">
              <a:buNone/>
            </a:pPr>
            <a:endParaRPr lang="en-US" dirty="0"/>
          </a:p>
          <a:p>
            <a:endParaRPr lang="en-US" dirty="0"/>
          </a:p>
        </p:txBody>
      </p:sp>
      <p:sp>
        <p:nvSpPr>
          <p:cNvPr id="3" name="Slide Number Placeholder 2"/>
          <p:cNvSpPr>
            <a:spLocks noGrp="1"/>
          </p:cNvSpPr>
          <p:nvPr>
            <p:ph type="sldNum" sz="quarter" idx="11"/>
          </p:nvPr>
        </p:nvSpPr>
        <p:spPr/>
        <p:txBody>
          <a:bodyPr/>
          <a:lstStyle/>
          <a:p>
            <a:fld id="{5BD36294-2849-48A8-8531-5354CF3095D2}" type="slidenum">
              <a:rPr lang="en-US" smtClean="0"/>
              <a:pPr/>
              <a:t>15</a:t>
            </a:fld>
            <a:endParaRPr lang="en-US" dirty="0"/>
          </a:p>
        </p:txBody>
      </p:sp>
      <p:sp>
        <p:nvSpPr>
          <p:cNvPr id="6"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35109672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168275"/>
            <a:ext cx="8103570" cy="753033"/>
          </a:xfrm>
        </p:spPr>
        <p:txBody>
          <a:bodyPr/>
          <a:lstStyle/>
          <a:p>
            <a:r>
              <a:rPr lang="en-US" dirty="0" smtClean="0"/>
              <a:t>Drill-Down </a:t>
            </a:r>
            <a:r>
              <a:rPr lang="en-US" dirty="0" smtClean="0"/>
              <a:t>: </a:t>
            </a:r>
            <a:r>
              <a:rPr lang="en-US" dirty="0" smtClean="0"/>
              <a:t>CMTF Test Report J1.3-04</a:t>
            </a:r>
            <a:endParaRPr lang="en-US" dirty="0"/>
          </a:p>
        </p:txBody>
      </p:sp>
      <p:sp>
        <p:nvSpPr>
          <p:cNvPr id="5" name="Slide Number Placeholder 4"/>
          <p:cNvSpPr>
            <a:spLocks noGrp="1"/>
          </p:cNvSpPr>
          <p:nvPr>
            <p:ph type="sldNum" sz="quarter" idx="11"/>
          </p:nvPr>
        </p:nvSpPr>
        <p:spPr/>
        <p:txBody>
          <a:bodyPr/>
          <a:lstStyle/>
          <a:p>
            <a:fld id="{5BD36294-2849-48A8-8531-5354CF3095D2}" type="slidenum">
              <a:rPr lang="en-US" smtClean="0"/>
              <a:pPr/>
              <a:t>16</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325" y="1390037"/>
            <a:ext cx="6365250" cy="108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4"/>
          <p:cNvSpPr>
            <a:spLocks noChangeAspect="1" noChangeArrowheads="1"/>
          </p:cNvSpPr>
          <p:nvPr/>
        </p:nvSpPr>
        <p:spPr bwMode="auto">
          <a:xfrm>
            <a:off x="42863" y="-904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https://zimbra.jlab.org/service/home/~/?auth=co&amp;loc=en_US&amp;id=186475&amp;part=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 y="2617788"/>
            <a:ext cx="8931275" cy="346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lded Corner 8"/>
          <p:cNvSpPr/>
          <p:nvPr/>
        </p:nvSpPr>
        <p:spPr>
          <a:xfrm>
            <a:off x="6314231" y="2286000"/>
            <a:ext cx="2714627" cy="1504949"/>
          </a:xfrm>
          <a:prstGeom prst="foldedCorne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i="1" dirty="0" smtClean="0"/>
              <a:t>Where to find L2 Prod’n Test Report </a:t>
            </a:r>
            <a:r>
              <a:rPr lang="en-US" sz="1000" b="1" i="1" dirty="0" smtClean="0"/>
              <a:t>https</a:t>
            </a:r>
            <a:r>
              <a:rPr lang="en-US" sz="1000" b="1" i="1" dirty="0"/>
              <a:t>://pansophy.jlab.org/pansophy/</a:t>
            </a:r>
          </a:p>
          <a:p>
            <a:pPr>
              <a:buFontTx/>
              <a:buChar char="-"/>
            </a:pPr>
            <a:r>
              <a:rPr lang="en-US" sz="1000" i="1" dirty="0" smtClean="0"/>
              <a:t> Main Menu </a:t>
            </a:r>
          </a:p>
          <a:p>
            <a:pPr>
              <a:buFontTx/>
              <a:buChar char="-"/>
            </a:pPr>
            <a:r>
              <a:rPr lang="en-US" sz="1000" i="1" dirty="0" smtClean="0"/>
              <a:t>Data </a:t>
            </a:r>
            <a:r>
              <a:rPr lang="en-US" sz="1000" i="1" dirty="0"/>
              <a:t>Mine</a:t>
            </a:r>
          </a:p>
          <a:p>
            <a:pPr>
              <a:buFontTx/>
              <a:buChar char="-"/>
            </a:pPr>
            <a:r>
              <a:rPr lang="en-US" sz="1000" i="1" dirty="0" smtClean="0"/>
              <a:t>Drilldown</a:t>
            </a:r>
            <a:endParaRPr lang="en-US" sz="1000" i="1" dirty="0"/>
          </a:p>
          <a:p>
            <a:pPr>
              <a:buFontTx/>
              <a:buChar char="-"/>
            </a:pPr>
            <a:r>
              <a:rPr lang="en-US" sz="1000" i="1" dirty="0"/>
              <a:t>L2PRD </a:t>
            </a:r>
            <a:endParaRPr lang="en-US" sz="1000" i="1" dirty="0" smtClean="0"/>
          </a:p>
          <a:p>
            <a:pPr>
              <a:buFontTx/>
              <a:buChar char="-"/>
            </a:pPr>
            <a:r>
              <a:rPr lang="en-US" sz="1000" i="1" dirty="0" smtClean="0"/>
              <a:t>ACTS</a:t>
            </a:r>
          </a:p>
          <a:p>
            <a:pPr lvl="1">
              <a:buFontTx/>
              <a:buChar char="-"/>
            </a:pPr>
            <a:r>
              <a:rPr lang="en-US" sz="1000" i="1" dirty="0" smtClean="0"/>
              <a:t>Select Cryomodule of interest</a:t>
            </a:r>
            <a:endParaRPr lang="en-US" sz="1000" dirty="0"/>
          </a:p>
        </p:txBody>
      </p:sp>
      <p:sp>
        <p:nvSpPr>
          <p:cNvPr id="10"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
        <p:nvSpPr>
          <p:cNvPr id="3" name="Rectangle 2"/>
          <p:cNvSpPr/>
          <p:nvPr/>
        </p:nvSpPr>
        <p:spPr>
          <a:xfrm rot="1330350">
            <a:off x="6689207" y="337081"/>
            <a:ext cx="2476960" cy="1077218"/>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Cryomodule J1.3-04 </a:t>
            </a:r>
          </a:p>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Not yet </a:t>
            </a:r>
            <a:r>
              <a:rPr lang="en-US"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shipped</a:t>
            </a:r>
          </a:p>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Data shown in process </a:t>
            </a:r>
          </a:p>
          <a:p>
            <a:pPr algn="ctr"/>
            <a:r>
              <a:rPr lang="en-US"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As of </a:t>
            </a: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22Jan2018</a:t>
            </a:r>
            <a:endParaRPr lang="en-US" sz="1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297238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Drill-Down: J1.3-04 (Part 1)</a:t>
            </a:r>
            <a:endParaRPr lang="en-US"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09600" y="1480590"/>
            <a:ext cx="7886700" cy="4073033"/>
          </a:xfrm>
          <a:prstGeom prst="rect">
            <a:avLst/>
          </a:prstGeom>
        </p:spPr>
      </p:pic>
      <p:sp>
        <p:nvSpPr>
          <p:cNvPr id="5" name="Slide Number Placeholder 4"/>
          <p:cNvSpPr>
            <a:spLocks noGrp="1"/>
          </p:cNvSpPr>
          <p:nvPr>
            <p:ph type="sldNum" sz="quarter" idx="11"/>
          </p:nvPr>
        </p:nvSpPr>
        <p:spPr/>
        <p:txBody>
          <a:bodyPr/>
          <a:lstStyle/>
          <a:p>
            <a:fld id="{5BD36294-2849-48A8-8531-5354CF3095D2}" type="slidenum">
              <a:rPr lang="en-US" smtClean="0"/>
              <a:pPr/>
              <a:t>17</a:t>
            </a:fld>
            <a:endParaRPr lang="en-US" dirty="0"/>
          </a:p>
        </p:txBody>
      </p:sp>
      <p:sp>
        <p:nvSpPr>
          <p:cNvPr id="6"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
        <p:nvSpPr>
          <p:cNvPr id="7" name="Rectangle 6"/>
          <p:cNvSpPr/>
          <p:nvPr/>
        </p:nvSpPr>
        <p:spPr>
          <a:xfrm rot="1330350">
            <a:off x="6689207" y="337081"/>
            <a:ext cx="2476960" cy="1077218"/>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Cryomodule J1.3-04 </a:t>
            </a:r>
          </a:p>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Not yet </a:t>
            </a:r>
            <a:r>
              <a:rPr lang="en-US"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shipped</a:t>
            </a:r>
          </a:p>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Data shown in process </a:t>
            </a:r>
          </a:p>
          <a:p>
            <a:pPr algn="ctr"/>
            <a:r>
              <a:rPr lang="en-US"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As of </a:t>
            </a: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22Jan2018</a:t>
            </a:r>
            <a:endParaRPr lang="en-US" sz="1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TextBox 2"/>
          <p:cNvSpPr txBox="1"/>
          <p:nvPr/>
        </p:nvSpPr>
        <p:spPr>
          <a:xfrm>
            <a:off x="228600" y="5791592"/>
            <a:ext cx="8610049" cy="369332"/>
          </a:xfrm>
          <a:prstGeom prst="rect">
            <a:avLst/>
          </a:prstGeom>
          <a:noFill/>
        </p:spPr>
        <p:txBody>
          <a:bodyPr wrap="none" rtlCol="0">
            <a:spAutoFit/>
          </a:bodyPr>
          <a:lstStyle/>
          <a:p>
            <a:r>
              <a:rPr lang="en-US" dirty="0" smtClean="0"/>
              <a:t>Shows Serial number traceability &amp; status where available at the Cryomodule level </a:t>
            </a:r>
            <a:endParaRPr lang="en-US" dirty="0"/>
          </a:p>
        </p:txBody>
      </p:sp>
    </p:spTree>
    <p:extLst>
      <p:ext uri="{BB962C8B-B14F-4D97-AF65-F5344CB8AC3E}">
        <p14:creationId xmlns:p14="http://schemas.microsoft.com/office/powerpoint/2010/main" val="7697845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Drill-Down: </a:t>
            </a:r>
            <a:r>
              <a:rPr lang="en-US" dirty="0" smtClean="0"/>
              <a:t>J1.3-04  (</a:t>
            </a:r>
            <a:r>
              <a:rPr lang="en-US" dirty="0"/>
              <a:t>Part </a:t>
            </a:r>
            <a:r>
              <a:rPr lang="en-US" dirty="0" smtClean="0"/>
              <a:t>2)</a:t>
            </a:r>
            <a:endParaRPr lang="en-US"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28650" y="1357253"/>
            <a:ext cx="7886700" cy="4376857"/>
          </a:xfrm>
          <a:prstGeom prst="rect">
            <a:avLst/>
          </a:prstGeom>
        </p:spPr>
      </p:pic>
      <p:sp>
        <p:nvSpPr>
          <p:cNvPr id="5" name="Slide Number Placeholder 4"/>
          <p:cNvSpPr>
            <a:spLocks noGrp="1"/>
          </p:cNvSpPr>
          <p:nvPr>
            <p:ph type="sldNum" sz="quarter" idx="11"/>
          </p:nvPr>
        </p:nvSpPr>
        <p:spPr/>
        <p:txBody>
          <a:bodyPr/>
          <a:lstStyle/>
          <a:p>
            <a:fld id="{5BD36294-2849-48A8-8531-5354CF3095D2}" type="slidenum">
              <a:rPr lang="en-US" smtClean="0"/>
              <a:pPr/>
              <a:t>18</a:t>
            </a:fld>
            <a:endParaRPr lang="en-US" dirty="0"/>
          </a:p>
        </p:txBody>
      </p:sp>
      <p:sp>
        <p:nvSpPr>
          <p:cNvPr id="6" name="TextBox 5"/>
          <p:cNvSpPr txBox="1"/>
          <p:nvPr/>
        </p:nvSpPr>
        <p:spPr>
          <a:xfrm>
            <a:off x="722479" y="5810339"/>
            <a:ext cx="8208337" cy="369332"/>
          </a:xfrm>
          <a:prstGeom prst="rect">
            <a:avLst/>
          </a:prstGeom>
          <a:noFill/>
        </p:spPr>
        <p:txBody>
          <a:bodyPr wrap="none" rtlCol="0">
            <a:spAutoFit/>
          </a:bodyPr>
          <a:lstStyle/>
          <a:p>
            <a:r>
              <a:rPr lang="en-US" dirty="0" smtClean="0">
                <a:solidFill>
                  <a:srgbClr val="0000FF"/>
                </a:solidFill>
              </a:rPr>
              <a:t>Shows Drill down with Weld Maps  - Material Certs in SOTR folders (M Drive) </a:t>
            </a:r>
            <a:endParaRPr lang="en-US" dirty="0">
              <a:solidFill>
                <a:srgbClr val="0000FF"/>
              </a:solidFill>
            </a:endParaRPr>
          </a:p>
        </p:txBody>
      </p:sp>
      <p:sp>
        <p:nvSpPr>
          <p:cNvPr id="7"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
        <p:nvSpPr>
          <p:cNvPr id="8" name="Rectangle 7"/>
          <p:cNvSpPr/>
          <p:nvPr/>
        </p:nvSpPr>
        <p:spPr>
          <a:xfrm rot="1330350">
            <a:off x="6689207" y="337081"/>
            <a:ext cx="2476960" cy="1077218"/>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Cryomodule J1.3-04 </a:t>
            </a:r>
          </a:p>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Not yet </a:t>
            </a:r>
            <a:r>
              <a:rPr lang="en-US"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shipped</a:t>
            </a:r>
          </a:p>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Data shown in process </a:t>
            </a:r>
          </a:p>
          <a:p>
            <a:pPr algn="ctr"/>
            <a:r>
              <a:rPr lang="en-US"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As of </a:t>
            </a: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22Jan2018</a:t>
            </a:r>
            <a:endParaRPr lang="en-US" sz="1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0914201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Drill-Down: Cavity String used in J1.3-04</a:t>
            </a:r>
            <a:endParaRPr lang="en-US" dirty="0"/>
          </a:p>
        </p:txBody>
      </p:sp>
      <p:sp>
        <p:nvSpPr>
          <p:cNvPr id="5" name="Slide Number Placeholder 4"/>
          <p:cNvSpPr>
            <a:spLocks noGrp="1"/>
          </p:cNvSpPr>
          <p:nvPr>
            <p:ph type="sldNum" sz="quarter" idx="11"/>
          </p:nvPr>
        </p:nvSpPr>
        <p:spPr/>
        <p:txBody>
          <a:bodyPr/>
          <a:lstStyle/>
          <a:p>
            <a:fld id="{5BD36294-2849-48A8-8531-5354CF3095D2}" type="slidenum">
              <a:rPr lang="en-US" smtClean="0"/>
              <a:pPr/>
              <a:t>19</a:t>
            </a:fld>
            <a:endParaRPr lang="en-US" dirty="0"/>
          </a:p>
        </p:txBody>
      </p:sp>
      <p:pic>
        <p:nvPicPr>
          <p:cNvPr id="7" name="Picture 6"/>
          <p:cNvPicPr>
            <a:picLocks noChangeAspect="1"/>
          </p:cNvPicPr>
          <p:nvPr/>
        </p:nvPicPr>
        <p:blipFill>
          <a:blip r:embed="rId2"/>
          <a:stretch>
            <a:fillRect/>
          </a:stretch>
        </p:blipFill>
        <p:spPr>
          <a:xfrm>
            <a:off x="423909" y="1130594"/>
            <a:ext cx="7874702" cy="5285501"/>
          </a:xfrm>
          <a:prstGeom prst="rect">
            <a:avLst/>
          </a:prstGeom>
        </p:spPr>
      </p:pic>
      <p:sp>
        <p:nvSpPr>
          <p:cNvPr id="6"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
        <p:nvSpPr>
          <p:cNvPr id="8" name="Rectangle 7"/>
          <p:cNvSpPr/>
          <p:nvPr/>
        </p:nvSpPr>
        <p:spPr>
          <a:xfrm rot="1330350">
            <a:off x="6689207" y="337081"/>
            <a:ext cx="2476960" cy="1077218"/>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Cryomodule J1.3-04 </a:t>
            </a:r>
          </a:p>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Not yet </a:t>
            </a:r>
            <a:r>
              <a:rPr lang="en-US"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shipped</a:t>
            </a:r>
          </a:p>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Data shown in process </a:t>
            </a:r>
          </a:p>
          <a:p>
            <a:pPr algn="ctr"/>
            <a:r>
              <a:rPr lang="en-US"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As of </a:t>
            </a: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22Jan2018</a:t>
            </a:r>
            <a:endParaRPr lang="en-US" sz="1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TextBox 2"/>
          <p:cNvSpPr txBox="1"/>
          <p:nvPr/>
        </p:nvSpPr>
        <p:spPr>
          <a:xfrm>
            <a:off x="5584371" y="5410200"/>
            <a:ext cx="3102429" cy="923330"/>
          </a:xfrm>
          <a:prstGeom prst="rect">
            <a:avLst/>
          </a:prstGeom>
          <a:solidFill>
            <a:schemeClr val="bg1"/>
          </a:solidFill>
          <a:ln w="22225">
            <a:solidFill>
              <a:srgbClr val="0000FF"/>
            </a:solidFill>
          </a:ln>
        </p:spPr>
        <p:txBody>
          <a:bodyPr wrap="square" rtlCol="0">
            <a:spAutoFit/>
          </a:bodyPr>
          <a:lstStyle/>
          <a:p>
            <a:r>
              <a:rPr lang="en-US" dirty="0" smtClean="0">
                <a:solidFill>
                  <a:srgbClr val="0000FF"/>
                </a:solidFill>
              </a:rPr>
              <a:t>Report shows Cavity String </a:t>
            </a:r>
          </a:p>
          <a:p>
            <a:r>
              <a:rPr lang="en-US" dirty="0" smtClean="0">
                <a:solidFill>
                  <a:srgbClr val="0000FF"/>
                </a:solidFill>
              </a:rPr>
              <a:t>Serial No. , Traceability</a:t>
            </a:r>
          </a:p>
          <a:p>
            <a:r>
              <a:rPr lang="en-US" dirty="0" smtClean="0">
                <a:solidFill>
                  <a:srgbClr val="0000FF"/>
                </a:solidFill>
              </a:rPr>
              <a:t>Cavity Data  &amp; Status </a:t>
            </a:r>
            <a:endParaRPr lang="en-US" dirty="0">
              <a:solidFill>
                <a:srgbClr val="0000FF"/>
              </a:solidFill>
            </a:endParaRPr>
          </a:p>
        </p:txBody>
      </p:sp>
    </p:spTree>
    <p:extLst>
      <p:ext uri="{BB962C8B-B14F-4D97-AF65-F5344CB8AC3E}">
        <p14:creationId xmlns:p14="http://schemas.microsoft.com/office/powerpoint/2010/main" val="4216914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&amp; Introduction </a:t>
            </a:r>
            <a:endParaRPr lang="en-US" dirty="0"/>
          </a:p>
        </p:txBody>
      </p:sp>
      <p:sp>
        <p:nvSpPr>
          <p:cNvPr id="3" name="Content Placeholder 2"/>
          <p:cNvSpPr>
            <a:spLocks noGrp="1"/>
          </p:cNvSpPr>
          <p:nvPr>
            <p:ph idx="4294967295"/>
          </p:nvPr>
        </p:nvSpPr>
        <p:spPr>
          <a:xfrm>
            <a:off x="628650" y="1204686"/>
            <a:ext cx="7886700" cy="5262563"/>
          </a:xfrm>
          <a:prstGeom prst="rect">
            <a:avLst/>
          </a:prstGeom>
        </p:spPr>
        <p:txBody>
          <a:bodyPr>
            <a:normAutofit fontScale="85000" lnSpcReduction="10000"/>
          </a:bodyPr>
          <a:lstStyle/>
          <a:p>
            <a:pPr marL="0" indent="0">
              <a:buNone/>
            </a:pPr>
            <a:r>
              <a:rPr lang="en-US" b="1" dirty="0"/>
              <a:t>Introduction</a:t>
            </a:r>
            <a:r>
              <a:rPr lang="en-US" dirty="0"/>
              <a:t> </a:t>
            </a:r>
            <a:endParaRPr lang="en-US" b="1" dirty="0" smtClean="0">
              <a:solidFill>
                <a:srgbClr val="0070C0"/>
              </a:solidFill>
            </a:endParaRPr>
          </a:p>
          <a:p>
            <a:pPr marL="800100" lvl="1" indent="-342900"/>
            <a:r>
              <a:rPr lang="en-US" dirty="0" smtClean="0"/>
              <a:t>JLAB overall Quality </a:t>
            </a:r>
            <a:r>
              <a:rPr lang="en-US" dirty="0"/>
              <a:t>Management System </a:t>
            </a:r>
            <a:r>
              <a:rPr lang="en-US" dirty="0" smtClean="0"/>
              <a:t>managed by EHS&amp;Q</a:t>
            </a:r>
          </a:p>
          <a:p>
            <a:pPr marL="1033463" lvl="2" indent="-342900"/>
            <a:r>
              <a:rPr lang="en-US" sz="1400" dirty="0" smtClean="0"/>
              <a:t>Significant Non Conformances are reported </a:t>
            </a:r>
            <a:r>
              <a:rPr lang="en-US" sz="1400" dirty="0"/>
              <a:t>by EHS&amp;Q (S. </a:t>
            </a:r>
            <a:r>
              <a:rPr lang="en-US" sz="1400" dirty="0" smtClean="0"/>
              <a:t>Smith)  per LCLS-II-1.1-QA-0563</a:t>
            </a:r>
            <a:endParaRPr lang="en-US" sz="900" dirty="0" smtClean="0"/>
          </a:p>
          <a:p>
            <a:pPr marL="800100" lvl="1" indent="-342900"/>
            <a:r>
              <a:rPr lang="en-US" dirty="0" smtClean="0"/>
              <a:t>SRF Quality is reviewed monthly with SRF Management </a:t>
            </a:r>
            <a:endParaRPr lang="en-US" dirty="0"/>
          </a:p>
          <a:p>
            <a:endParaRPr lang="en-US" b="1" dirty="0">
              <a:solidFill>
                <a:srgbClr val="0070C0"/>
              </a:solidFill>
            </a:endParaRPr>
          </a:p>
          <a:p>
            <a:pPr marL="0" indent="0">
              <a:buNone/>
            </a:pPr>
            <a:r>
              <a:rPr lang="en-US" b="1" dirty="0" smtClean="0"/>
              <a:t>Travelers / NCR Status , Pareto </a:t>
            </a:r>
            <a:r>
              <a:rPr lang="en-US" b="1" dirty="0"/>
              <a:t>on Parts &amp; Assembly </a:t>
            </a:r>
            <a:r>
              <a:rPr lang="en-US" b="1" dirty="0" smtClean="0">
                <a:solidFill>
                  <a:srgbClr val="0070C0"/>
                </a:solidFill>
              </a:rPr>
              <a:t> </a:t>
            </a:r>
            <a:endParaRPr lang="en-US" b="1" dirty="0" smtClean="0"/>
          </a:p>
          <a:p>
            <a:pPr lvl="1"/>
            <a:r>
              <a:rPr lang="en-US" dirty="0" smtClean="0"/>
              <a:t>Traveler Status – number Open/Closed  </a:t>
            </a:r>
          </a:p>
          <a:p>
            <a:pPr lvl="1"/>
            <a:r>
              <a:rPr lang="en-US" dirty="0" smtClean="0"/>
              <a:t>NCR (Non </a:t>
            </a:r>
            <a:r>
              <a:rPr lang="en-US" dirty="0" smtClean="0"/>
              <a:t>Conformance) </a:t>
            </a:r>
            <a:r>
              <a:rPr lang="en-US" dirty="0" smtClean="0"/>
              <a:t>– </a:t>
            </a:r>
            <a:r>
              <a:rPr lang="en-US" dirty="0"/>
              <a:t>number Open/Closed  </a:t>
            </a:r>
            <a:endParaRPr lang="en-US" dirty="0" smtClean="0"/>
          </a:p>
          <a:p>
            <a:pPr lvl="1"/>
            <a:r>
              <a:rPr lang="en-US" dirty="0" smtClean="0"/>
              <a:t>NCRs  Pareto </a:t>
            </a:r>
            <a:r>
              <a:rPr lang="en-US" dirty="0"/>
              <a:t>of types of quality </a:t>
            </a:r>
            <a:r>
              <a:rPr lang="en-US" dirty="0" smtClean="0"/>
              <a:t>issues</a:t>
            </a:r>
            <a:endParaRPr lang="en-US" b="1" dirty="0" smtClean="0"/>
          </a:p>
          <a:p>
            <a:pPr marL="0" lvl="1" indent="0">
              <a:spcBef>
                <a:spcPts val="1000"/>
              </a:spcBef>
              <a:buNone/>
            </a:pPr>
            <a:r>
              <a:rPr lang="en-US" b="1" dirty="0" smtClean="0"/>
              <a:t>Data Mining </a:t>
            </a:r>
            <a:r>
              <a:rPr lang="en-US" b="1" dirty="0" smtClean="0"/>
              <a:t>Tools &amp; </a:t>
            </a:r>
            <a:r>
              <a:rPr lang="en-US" b="1" dirty="0" smtClean="0"/>
              <a:t>New Reports available in Pansophy</a:t>
            </a:r>
            <a:endParaRPr lang="en-US" dirty="0"/>
          </a:p>
          <a:p>
            <a:pPr marL="566737" lvl="3" indent="-342900">
              <a:spcAft>
                <a:spcPts val="300"/>
              </a:spcAft>
              <a:buClr>
                <a:schemeClr val="tx1"/>
              </a:buClr>
              <a:buSzTx/>
            </a:pPr>
            <a:r>
              <a:rPr lang="en-US" sz="2100" dirty="0"/>
              <a:t>Example CM-04 documentation </a:t>
            </a:r>
            <a:r>
              <a:rPr lang="en-US" sz="2100" dirty="0" smtClean="0"/>
              <a:t>Status </a:t>
            </a:r>
            <a:endParaRPr lang="en-US" sz="2100" dirty="0"/>
          </a:p>
          <a:p>
            <a:endParaRPr lang="en-US" b="1" dirty="0" smtClean="0"/>
          </a:p>
          <a:p>
            <a:pPr indent="-223838"/>
            <a:r>
              <a:rPr lang="en-US" i="1" dirty="0" smtClean="0">
                <a:solidFill>
                  <a:srgbClr val="0000FF"/>
                </a:solidFill>
              </a:rPr>
              <a:t>Note :  Specific examples of Lessons Learned will be covered later in the Workshop to show how issues are closed and lessons learned integrated to Procedures &amp; Processes for specific Parts/Issues  </a:t>
            </a:r>
          </a:p>
        </p:txBody>
      </p:sp>
      <p:sp>
        <p:nvSpPr>
          <p:cNvPr id="4" name="Footer Placeholder 3"/>
          <p:cNvSpPr>
            <a:spLocks noGrp="1"/>
          </p:cNvSpPr>
          <p:nvPr>
            <p:ph type="ftr" sz="quarter" idx="13"/>
          </p:nvPr>
        </p:nvSpPr>
        <p:spPr/>
        <p:txBody>
          <a:bodyPr/>
          <a:lstStyle/>
          <a:p>
            <a:r>
              <a:rPr lang="en-US" dirty="0" smtClean="0"/>
              <a:t>LCLS-II JLAB Cryomodule QA/QC Workshop – 25Jan2018</a:t>
            </a:r>
            <a:endParaRPr lang="en-US" dirty="0"/>
          </a:p>
        </p:txBody>
      </p:sp>
      <p:sp>
        <p:nvSpPr>
          <p:cNvPr id="5" name="Slide Number Placeholder 4"/>
          <p:cNvSpPr>
            <a:spLocks noGrp="1"/>
          </p:cNvSpPr>
          <p:nvPr>
            <p:ph type="sldNum" sz="quarter" idx="11"/>
          </p:nvPr>
        </p:nvSpPr>
        <p:spPr/>
        <p:txBody>
          <a:bodyPr/>
          <a:lstStyle/>
          <a:p>
            <a:fld id="{5BD36294-2849-48A8-8531-5354CF3095D2}" type="slidenum">
              <a:rPr lang="en-US" smtClean="0"/>
              <a:pPr/>
              <a:t>2</a:t>
            </a:fld>
            <a:endParaRPr lang="en-US" dirty="0"/>
          </a:p>
        </p:txBody>
      </p:sp>
    </p:spTree>
    <p:extLst>
      <p:ext uri="{BB962C8B-B14F-4D97-AF65-F5344CB8AC3E}">
        <p14:creationId xmlns:p14="http://schemas.microsoft.com/office/powerpoint/2010/main" val="41111897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Drill-Down Cavity (Example Cavity 021 from J1.3-04)</a:t>
            </a:r>
            <a:endParaRPr lang="en-US"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28650" y="1154128"/>
            <a:ext cx="7886700" cy="4783107"/>
          </a:xfrm>
          <a:prstGeom prst="rect">
            <a:avLst/>
          </a:prstGeom>
        </p:spPr>
      </p:pic>
      <p:sp>
        <p:nvSpPr>
          <p:cNvPr id="5" name="Slide Number Placeholder 4"/>
          <p:cNvSpPr>
            <a:spLocks noGrp="1"/>
          </p:cNvSpPr>
          <p:nvPr>
            <p:ph type="sldNum" sz="quarter" idx="11"/>
          </p:nvPr>
        </p:nvSpPr>
        <p:spPr/>
        <p:txBody>
          <a:bodyPr/>
          <a:lstStyle/>
          <a:p>
            <a:fld id="{5BD36294-2849-48A8-8531-5354CF3095D2}" type="slidenum">
              <a:rPr lang="en-US" smtClean="0"/>
              <a:pPr/>
              <a:t>20</a:t>
            </a:fld>
            <a:endParaRPr lang="en-US" dirty="0"/>
          </a:p>
        </p:txBody>
      </p:sp>
      <p:sp>
        <p:nvSpPr>
          <p:cNvPr id="6"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
        <p:nvSpPr>
          <p:cNvPr id="7" name="Rectangle 6"/>
          <p:cNvSpPr/>
          <p:nvPr/>
        </p:nvSpPr>
        <p:spPr>
          <a:xfrm rot="1330350">
            <a:off x="6689207" y="337081"/>
            <a:ext cx="2476960" cy="1077218"/>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Cryomodule J1.3-04 </a:t>
            </a:r>
          </a:p>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Not yet </a:t>
            </a:r>
            <a:r>
              <a:rPr lang="en-US"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shipped</a:t>
            </a:r>
          </a:p>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Data shown in process </a:t>
            </a:r>
          </a:p>
          <a:p>
            <a:pPr algn="ctr"/>
            <a:r>
              <a:rPr lang="en-US"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As of </a:t>
            </a: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22Jan2018</a:t>
            </a:r>
            <a:endParaRPr lang="en-US" sz="1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TextBox 2"/>
          <p:cNvSpPr txBox="1"/>
          <p:nvPr/>
        </p:nvSpPr>
        <p:spPr>
          <a:xfrm>
            <a:off x="1143001" y="5976256"/>
            <a:ext cx="6468437" cy="369332"/>
          </a:xfrm>
          <a:prstGeom prst="rect">
            <a:avLst/>
          </a:prstGeom>
          <a:noFill/>
        </p:spPr>
        <p:txBody>
          <a:bodyPr wrap="none" rtlCol="0">
            <a:spAutoFit/>
          </a:bodyPr>
          <a:lstStyle/>
          <a:p>
            <a:r>
              <a:rPr lang="en-US" dirty="0" smtClean="0">
                <a:solidFill>
                  <a:srgbClr val="0000FF"/>
                </a:solidFill>
              </a:rPr>
              <a:t>Report Shows Cavity level traceability serial number &amp; status </a:t>
            </a:r>
            <a:endParaRPr lang="en-US" dirty="0">
              <a:solidFill>
                <a:srgbClr val="0000FF"/>
              </a:solidFill>
            </a:endParaRPr>
          </a:p>
        </p:txBody>
      </p:sp>
    </p:spTree>
    <p:extLst>
      <p:ext uri="{BB962C8B-B14F-4D97-AF65-F5344CB8AC3E}">
        <p14:creationId xmlns:p14="http://schemas.microsoft.com/office/powerpoint/2010/main" val="29900934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 Down by Cryomodule </a:t>
            </a:r>
            <a:r>
              <a:rPr lang="en-US" dirty="0" smtClean="0"/>
              <a:t>Traveler /NCR Status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10976688"/>
              </p:ext>
            </p:extLst>
          </p:nvPr>
        </p:nvGraphicFramePr>
        <p:xfrm>
          <a:off x="465039" y="1675260"/>
          <a:ext cx="7637958" cy="1112520"/>
        </p:xfrm>
        <a:graphic>
          <a:graphicData uri="http://schemas.openxmlformats.org/drawingml/2006/table">
            <a:tbl>
              <a:tblPr firstRow="1" bandRow="1">
                <a:tableStyleId>{5C22544A-7EE6-4342-B048-85BDC9FD1C3A}</a:tableStyleId>
              </a:tblPr>
              <a:tblGrid>
                <a:gridCol w="2085978">
                  <a:extLst>
                    <a:ext uri="{9D8B030D-6E8A-4147-A177-3AD203B41FA5}">
                      <a16:colId xmlns:a16="http://schemas.microsoft.com/office/drawing/2014/main" xmlns="" val="20000"/>
                    </a:ext>
                  </a:extLst>
                </a:gridCol>
                <a:gridCol w="904875">
                  <a:extLst>
                    <a:ext uri="{9D8B030D-6E8A-4147-A177-3AD203B41FA5}">
                      <a16:colId xmlns:a16="http://schemas.microsoft.com/office/drawing/2014/main" xmlns="" val="20001"/>
                    </a:ext>
                  </a:extLst>
                </a:gridCol>
                <a:gridCol w="1162050">
                  <a:extLst>
                    <a:ext uri="{9D8B030D-6E8A-4147-A177-3AD203B41FA5}">
                      <a16:colId xmlns:a16="http://schemas.microsoft.com/office/drawing/2014/main" xmlns="" val="20002"/>
                    </a:ext>
                  </a:extLst>
                </a:gridCol>
                <a:gridCol w="939069">
                  <a:extLst>
                    <a:ext uri="{9D8B030D-6E8A-4147-A177-3AD203B41FA5}">
                      <a16:colId xmlns:a16="http://schemas.microsoft.com/office/drawing/2014/main" xmlns="" val="20003"/>
                    </a:ext>
                  </a:extLst>
                </a:gridCol>
                <a:gridCol w="1272993">
                  <a:extLst>
                    <a:ext uri="{9D8B030D-6E8A-4147-A177-3AD203B41FA5}">
                      <a16:colId xmlns:a16="http://schemas.microsoft.com/office/drawing/2014/main" xmlns="" val="20004"/>
                    </a:ext>
                  </a:extLst>
                </a:gridCol>
                <a:gridCol w="1272993">
                  <a:extLst>
                    <a:ext uri="{9D8B030D-6E8A-4147-A177-3AD203B41FA5}">
                      <a16:colId xmlns:a16="http://schemas.microsoft.com/office/drawing/2014/main" xmlns="" val="20005"/>
                    </a:ext>
                  </a:extLst>
                </a:gridCol>
              </a:tblGrid>
              <a:tr h="370840">
                <a:tc>
                  <a:txBody>
                    <a:bodyPr/>
                    <a:lstStyle/>
                    <a:p>
                      <a:r>
                        <a:rPr lang="en-US" dirty="0" smtClean="0">
                          <a:solidFill>
                            <a:srgbClr val="FFFFCC"/>
                          </a:solidFill>
                        </a:rPr>
                        <a:t>J1.3-04</a:t>
                      </a:r>
                      <a:endParaRPr lang="en-US" dirty="0">
                        <a:solidFill>
                          <a:srgbClr val="FFFFCC"/>
                        </a:solidFill>
                      </a:endParaRPr>
                    </a:p>
                  </a:txBody>
                  <a:tcPr/>
                </a:tc>
                <a:tc>
                  <a:txBody>
                    <a:bodyPr/>
                    <a:lstStyle/>
                    <a:p>
                      <a:r>
                        <a:rPr lang="en-US" dirty="0" smtClean="0">
                          <a:solidFill>
                            <a:srgbClr val="FFFFCC"/>
                          </a:solidFill>
                        </a:rPr>
                        <a:t>Open</a:t>
                      </a:r>
                      <a:endParaRPr lang="en-US" dirty="0">
                        <a:solidFill>
                          <a:srgbClr val="FFFFCC"/>
                        </a:solidFill>
                      </a:endParaRPr>
                    </a:p>
                  </a:txBody>
                  <a:tcPr/>
                </a:tc>
                <a:tc>
                  <a:txBody>
                    <a:bodyPr/>
                    <a:lstStyle/>
                    <a:p>
                      <a:r>
                        <a:rPr lang="en-US" dirty="0" smtClean="0">
                          <a:solidFill>
                            <a:srgbClr val="FFFFCC"/>
                          </a:solidFill>
                        </a:rPr>
                        <a:t>Closed</a:t>
                      </a:r>
                      <a:endParaRPr lang="en-US" dirty="0">
                        <a:solidFill>
                          <a:srgbClr val="FFFFCC"/>
                        </a:solidFill>
                      </a:endParaRPr>
                    </a:p>
                  </a:txBody>
                  <a:tcPr/>
                </a:tc>
                <a:tc>
                  <a:txBody>
                    <a:bodyPr/>
                    <a:lstStyle/>
                    <a:p>
                      <a:r>
                        <a:rPr lang="en-US" b="1" dirty="0" smtClean="0">
                          <a:solidFill>
                            <a:srgbClr val="FFFFCC"/>
                          </a:solidFill>
                        </a:rPr>
                        <a:t>Total </a:t>
                      </a:r>
                      <a:endParaRPr lang="en-US" b="1" dirty="0">
                        <a:solidFill>
                          <a:srgbClr val="FFFFCC"/>
                        </a:solidFill>
                      </a:endParaRPr>
                    </a:p>
                  </a:txBody>
                  <a:tcPr/>
                </a:tc>
                <a:tc>
                  <a:txBody>
                    <a:bodyPr/>
                    <a:lstStyle/>
                    <a:p>
                      <a:r>
                        <a:rPr lang="en-US" dirty="0" smtClean="0">
                          <a:solidFill>
                            <a:srgbClr val="FFFFCC"/>
                          </a:solidFill>
                        </a:rPr>
                        <a:t>% closed</a:t>
                      </a:r>
                      <a:endParaRPr lang="en-US" dirty="0">
                        <a:solidFill>
                          <a:srgbClr val="FFFFCC"/>
                        </a:solidFill>
                      </a:endParaRPr>
                    </a:p>
                  </a:txBody>
                  <a:tcPr/>
                </a:tc>
                <a:tc>
                  <a:txBody>
                    <a:bodyPr/>
                    <a:lstStyle/>
                    <a:p>
                      <a:r>
                        <a:rPr lang="en-US" dirty="0" smtClean="0">
                          <a:solidFill>
                            <a:srgbClr val="FFFFCC"/>
                          </a:solidFill>
                        </a:rPr>
                        <a:t>% open</a:t>
                      </a:r>
                      <a:endParaRPr lang="en-US" dirty="0">
                        <a:solidFill>
                          <a:srgbClr val="FFFFCC"/>
                        </a:solidFill>
                      </a:endParaRPr>
                    </a:p>
                  </a:txBody>
                  <a:tcPr/>
                </a:tc>
                <a:extLst>
                  <a:ext uri="{0D108BD9-81ED-4DB2-BD59-A6C34878D82A}">
                    <a16:rowId xmlns:a16="http://schemas.microsoft.com/office/drawing/2014/main" xmlns="" val="10000"/>
                  </a:ext>
                </a:extLst>
              </a:tr>
              <a:tr h="370840">
                <a:tc>
                  <a:txBody>
                    <a:bodyPr/>
                    <a:lstStyle/>
                    <a:p>
                      <a:r>
                        <a:rPr lang="en-US" dirty="0" smtClean="0"/>
                        <a:t>Travelers *</a:t>
                      </a:r>
                      <a:endParaRPr lang="en-US" dirty="0"/>
                    </a:p>
                  </a:txBody>
                  <a:tcPr/>
                </a:tc>
                <a:tc>
                  <a:txBody>
                    <a:bodyPr/>
                    <a:lstStyle/>
                    <a:p>
                      <a:r>
                        <a:rPr lang="en-US" dirty="0" smtClean="0"/>
                        <a:t>9</a:t>
                      </a:r>
                      <a:endParaRPr lang="en-US" dirty="0"/>
                    </a:p>
                  </a:txBody>
                  <a:tcPr/>
                </a:tc>
                <a:tc>
                  <a:txBody>
                    <a:bodyPr/>
                    <a:lstStyle/>
                    <a:p>
                      <a:r>
                        <a:rPr lang="en-US" dirty="0" smtClean="0"/>
                        <a:t>243</a:t>
                      </a:r>
                      <a:endParaRPr lang="en-US" dirty="0"/>
                    </a:p>
                  </a:txBody>
                  <a:tcPr/>
                </a:tc>
                <a:tc>
                  <a:txBody>
                    <a:bodyPr/>
                    <a:lstStyle/>
                    <a:p>
                      <a:r>
                        <a:rPr lang="en-US" b="1" dirty="0" smtClean="0"/>
                        <a:t>252</a:t>
                      </a:r>
                      <a:endParaRPr lang="en-US" b="1" dirty="0"/>
                    </a:p>
                  </a:txBody>
                  <a:tcPr/>
                </a:tc>
                <a:tc>
                  <a:txBody>
                    <a:bodyPr/>
                    <a:lstStyle/>
                    <a:p>
                      <a:r>
                        <a:rPr lang="en-US" dirty="0" smtClean="0"/>
                        <a:t>96%</a:t>
                      </a:r>
                      <a:endParaRPr lang="en-US" dirty="0"/>
                    </a:p>
                  </a:txBody>
                  <a:tcPr/>
                </a:tc>
                <a:tc>
                  <a:txBody>
                    <a:bodyPr/>
                    <a:lstStyle/>
                    <a:p>
                      <a:r>
                        <a:rPr lang="en-US" dirty="0" smtClean="0"/>
                        <a:t>4%</a:t>
                      </a:r>
                      <a:endParaRPr lang="en-US" dirty="0"/>
                    </a:p>
                  </a:txBody>
                  <a:tcPr/>
                </a:tc>
                <a:extLst>
                  <a:ext uri="{0D108BD9-81ED-4DB2-BD59-A6C34878D82A}">
                    <a16:rowId xmlns:a16="http://schemas.microsoft.com/office/drawing/2014/main" xmlns="" val="10001"/>
                  </a:ext>
                </a:extLst>
              </a:tr>
              <a:tr h="370840">
                <a:tc>
                  <a:txBody>
                    <a:bodyPr/>
                    <a:lstStyle/>
                    <a:p>
                      <a:r>
                        <a:rPr lang="en-US" dirty="0" smtClean="0"/>
                        <a:t>NCRs *</a:t>
                      </a:r>
                      <a:endParaRPr lang="en-US" dirty="0"/>
                    </a:p>
                  </a:txBody>
                  <a:tcPr/>
                </a:tc>
                <a:tc>
                  <a:txBody>
                    <a:bodyPr/>
                    <a:lstStyle/>
                    <a:p>
                      <a:r>
                        <a:rPr lang="en-US" dirty="0" smtClean="0"/>
                        <a:t>3</a:t>
                      </a:r>
                      <a:endParaRPr lang="en-US" dirty="0"/>
                    </a:p>
                  </a:txBody>
                  <a:tcPr/>
                </a:tc>
                <a:tc>
                  <a:txBody>
                    <a:bodyPr/>
                    <a:lstStyle/>
                    <a:p>
                      <a:r>
                        <a:rPr lang="en-US" dirty="0" smtClean="0"/>
                        <a:t>22</a:t>
                      </a:r>
                      <a:endParaRPr lang="en-US" dirty="0"/>
                    </a:p>
                  </a:txBody>
                  <a:tcPr/>
                </a:tc>
                <a:tc>
                  <a:txBody>
                    <a:bodyPr/>
                    <a:lstStyle/>
                    <a:p>
                      <a:r>
                        <a:rPr lang="en-US" b="1" dirty="0" smtClean="0"/>
                        <a:t>25</a:t>
                      </a:r>
                      <a:endParaRPr lang="en-US" b="1" dirty="0"/>
                    </a:p>
                  </a:txBody>
                  <a:tcPr/>
                </a:tc>
                <a:tc>
                  <a:txBody>
                    <a:bodyPr/>
                    <a:lstStyle/>
                    <a:p>
                      <a:r>
                        <a:rPr lang="en-US" dirty="0" smtClean="0"/>
                        <a:t>88%</a:t>
                      </a:r>
                      <a:endParaRPr lang="en-US" dirty="0"/>
                    </a:p>
                  </a:txBody>
                  <a:tcPr/>
                </a:tc>
                <a:tc>
                  <a:txBody>
                    <a:bodyPr/>
                    <a:lstStyle/>
                    <a:p>
                      <a:r>
                        <a:rPr lang="en-US" dirty="0" smtClean="0"/>
                        <a:t>12%</a:t>
                      </a:r>
                      <a:endParaRPr lang="en-US" dirty="0"/>
                    </a:p>
                  </a:txBody>
                  <a:tcPr/>
                </a:tc>
                <a:extLst>
                  <a:ext uri="{0D108BD9-81ED-4DB2-BD59-A6C34878D82A}">
                    <a16:rowId xmlns:a16="http://schemas.microsoft.com/office/drawing/2014/main" xmlns="" val="10002"/>
                  </a:ext>
                </a:extLst>
              </a:tr>
            </a:tbl>
          </a:graphicData>
        </a:graphic>
      </p:graphicFrame>
      <p:sp>
        <p:nvSpPr>
          <p:cNvPr id="8" name="Content Placeholder 2"/>
          <p:cNvSpPr txBox="1">
            <a:spLocks/>
          </p:cNvSpPr>
          <p:nvPr/>
        </p:nvSpPr>
        <p:spPr>
          <a:xfrm>
            <a:off x="570657" y="1021816"/>
            <a:ext cx="7886700" cy="667174"/>
          </a:xfrm>
          <a:prstGeom prst="rect">
            <a:avLst/>
          </a:prstGeom>
        </p:spPr>
        <p:txBody>
          <a:bodyPr vert="horz" lIns="91440" tIns="45720" rIns="91440" bIns="45720" rtlCol="0">
            <a:normAutofit fontScale="92500" lnSpcReduction="10000"/>
          </a:bodyPr>
          <a:lstStyle>
            <a:lvl1pPr marL="457200" indent="-4572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9144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Traveler/NCR status </a:t>
            </a:r>
            <a:r>
              <a:rPr lang="en-US" dirty="0" smtClean="0"/>
              <a:t>– Example for CM04 (Planned to ship soon )</a:t>
            </a:r>
          </a:p>
          <a:p>
            <a:pPr marL="0" indent="0">
              <a:buFont typeface="Arial" panose="020B0604020202020204" pitchFamily="34" charset="0"/>
              <a:buNone/>
            </a:pPr>
            <a:endParaRPr lang="en-US" dirty="0" smtClean="0"/>
          </a:p>
        </p:txBody>
      </p:sp>
      <p:sp>
        <p:nvSpPr>
          <p:cNvPr id="9" name="Content Placeholder 2"/>
          <p:cNvSpPr txBox="1">
            <a:spLocks/>
          </p:cNvSpPr>
          <p:nvPr/>
        </p:nvSpPr>
        <p:spPr>
          <a:xfrm>
            <a:off x="570656" y="2917371"/>
            <a:ext cx="5459511" cy="2445203"/>
          </a:xfrm>
          <a:prstGeom prst="rect">
            <a:avLst/>
          </a:prstGeom>
          <a:solidFill>
            <a:srgbClr val="FFFFCC"/>
          </a:solidFill>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9144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b="1" dirty="0" smtClean="0"/>
              <a:t>Total  in table above does not include the following</a:t>
            </a:r>
          </a:p>
          <a:p>
            <a:r>
              <a:rPr lang="en-US" sz="1200" dirty="0" smtClean="0"/>
              <a:t>Travelers still in “Draft” </a:t>
            </a:r>
          </a:p>
          <a:p>
            <a:pPr lvl="1"/>
            <a:r>
              <a:rPr lang="en-US" sz="1200" dirty="0" smtClean="0"/>
              <a:t>Revised HOM Traveler &amp; Procedure (in </a:t>
            </a:r>
            <a:r>
              <a:rPr lang="en-US" sz="1200" dirty="0"/>
              <a:t>Draft) </a:t>
            </a:r>
            <a:endParaRPr lang="en-US" sz="1200" dirty="0" smtClean="0"/>
          </a:p>
          <a:p>
            <a:pPr lvl="1"/>
            <a:r>
              <a:rPr lang="en-US" sz="1200" dirty="0" smtClean="0"/>
              <a:t>Shipping &amp; Re-Work Travelers for CMs (in Draft)</a:t>
            </a:r>
            <a:endParaRPr lang="en-US" sz="1200" dirty="0"/>
          </a:p>
          <a:p>
            <a:r>
              <a:rPr lang="en-US" sz="1200" dirty="0" smtClean="0"/>
              <a:t>Additional Supplier docs. from SOTRs  on the M Drive (i.e.. Certs)</a:t>
            </a:r>
            <a:endParaRPr lang="en-US" sz="1200" dirty="0"/>
          </a:p>
          <a:p>
            <a:r>
              <a:rPr lang="en-US" sz="1200" dirty="0" smtClean="0"/>
              <a:t>Also  not included are following (no data in travelers )</a:t>
            </a:r>
          </a:p>
          <a:p>
            <a:pPr lvl="1"/>
            <a:r>
              <a:rPr lang="en-US" sz="1200" dirty="0" smtClean="0"/>
              <a:t>Tuners (spread sheet)</a:t>
            </a:r>
          </a:p>
          <a:p>
            <a:pPr lvl="1"/>
            <a:r>
              <a:rPr lang="en-US" sz="1200" dirty="0" smtClean="0"/>
              <a:t>JT Valves (10% are inspected)</a:t>
            </a:r>
          </a:p>
          <a:p>
            <a:pPr lvl="1"/>
            <a:r>
              <a:rPr lang="en-US" sz="1200" dirty="0" smtClean="0"/>
              <a:t>FPC Cold </a:t>
            </a:r>
          </a:p>
          <a:p>
            <a:pPr lvl="1"/>
            <a:r>
              <a:rPr lang="en-US" sz="1200" dirty="0" smtClean="0"/>
              <a:t>HOM (short &amp; long vs A&amp;B)</a:t>
            </a:r>
            <a:endParaRPr lang="en-US" sz="1200" dirty="0"/>
          </a:p>
          <a:p>
            <a:endParaRPr lang="en-US" sz="1200" dirty="0" smtClean="0"/>
          </a:p>
        </p:txBody>
      </p:sp>
      <p:sp>
        <p:nvSpPr>
          <p:cNvPr id="10" name="Content Placeholder 2"/>
          <p:cNvSpPr txBox="1">
            <a:spLocks/>
          </p:cNvSpPr>
          <p:nvPr/>
        </p:nvSpPr>
        <p:spPr>
          <a:xfrm>
            <a:off x="465039" y="5362575"/>
            <a:ext cx="7827863" cy="971550"/>
          </a:xfrm>
          <a:prstGeom prst="rect">
            <a:avLst/>
          </a:prstGeom>
          <a:noFill/>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9144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smtClean="0">
                <a:solidFill>
                  <a:srgbClr val="0000FF"/>
                </a:solidFill>
              </a:rPr>
              <a:t>Through Interactive “traffic lights”  in the documents Status Report , the user can “drill down” to the documents in question.</a:t>
            </a:r>
          </a:p>
          <a:p>
            <a:pPr marL="0" indent="0">
              <a:buFont typeface="Arial" panose="020B0604020202020204" pitchFamily="34" charset="0"/>
              <a:buNone/>
            </a:pPr>
            <a:r>
              <a:rPr lang="en-US" i="1" dirty="0" smtClean="0">
                <a:solidFill>
                  <a:srgbClr val="0000FF"/>
                </a:solidFill>
              </a:rPr>
              <a:t>Example for  J1.3-04 in the 3 pages to follow……. </a:t>
            </a:r>
          </a:p>
        </p:txBody>
      </p:sp>
      <p:sp>
        <p:nvSpPr>
          <p:cNvPr id="13" name="Slide Number Placeholder 12"/>
          <p:cNvSpPr>
            <a:spLocks noGrp="1"/>
          </p:cNvSpPr>
          <p:nvPr>
            <p:ph type="sldNum" sz="quarter" idx="11"/>
          </p:nvPr>
        </p:nvSpPr>
        <p:spPr/>
        <p:txBody>
          <a:bodyPr/>
          <a:lstStyle/>
          <a:p>
            <a:fld id="{5BD36294-2849-48A8-8531-5354CF3095D2}" type="slidenum">
              <a:rPr lang="en-US" smtClean="0"/>
              <a:pPr/>
              <a:t>21</a:t>
            </a:fld>
            <a:endParaRPr lang="en-US" dirty="0"/>
          </a:p>
        </p:txBody>
      </p:sp>
      <p:sp>
        <p:nvSpPr>
          <p:cNvPr id="14" name="Folded Corner 13"/>
          <p:cNvSpPr/>
          <p:nvPr/>
        </p:nvSpPr>
        <p:spPr>
          <a:xfrm>
            <a:off x="6190406" y="3562350"/>
            <a:ext cx="2714627" cy="1504949"/>
          </a:xfrm>
          <a:prstGeom prst="foldedCorne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i="1" dirty="0" smtClean="0"/>
              <a:t>Where to find L2 </a:t>
            </a:r>
            <a:r>
              <a:rPr lang="en-US" sz="1000" i="1" dirty="0"/>
              <a:t> </a:t>
            </a:r>
            <a:r>
              <a:rPr lang="en-US" sz="1000" i="1" dirty="0" smtClean="0"/>
              <a:t>Traveler &amp; NCR Status   </a:t>
            </a:r>
            <a:r>
              <a:rPr lang="en-US" sz="1000" b="1" i="1" dirty="0" smtClean="0"/>
              <a:t>https</a:t>
            </a:r>
            <a:r>
              <a:rPr lang="en-US" sz="1000" b="1" i="1" dirty="0"/>
              <a:t>://pansophy.jlab.org/pansophy/</a:t>
            </a:r>
          </a:p>
          <a:p>
            <a:pPr>
              <a:buFontTx/>
              <a:buChar char="-"/>
            </a:pPr>
            <a:r>
              <a:rPr lang="en-US" sz="1000" i="1" dirty="0" smtClean="0"/>
              <a:t> Main Menu </a:t>
            </a:r>
          </a:p>
          <a:p>
            <a:pPr>
              <a:buFontTx/>
              <a:buChar char="-"/>
            </a:pPr>
            <a:r>
              <a:rPr lang="en-US" sz="1000" i="1" dirty="0" smtClean="0"/>
              <a:t>Data </a:t>
            </a:r>
            <a:r>
              <a:rPr lang="en-US" sz="1000" i="1" dirty="0"/>
              <a:t>Mine</a:t>
            </a:r>
          </a:p>
          <a:p>
            <a:pPr>
              <a:buFontTx/>
              <a:buChar char="-"/>
            </a:pPr>
            <a:r>
              <a:rPr lang="en-US" sz="1000" i="1" dirty="0"/>
              <a:t>Reports</a:t>
            </a:r>
          </a:p>
          <a:p>
            <a:pPr>
              <a:buFontTx/>
              <a:buChar char="-"/>
            </a:pPr>
            <a:r>
              <a:rPr lang="en-US" sz="1000" i="1" dirty="0"/>
              <a:t>L2PRD </a:t>
            </a:r>
            <a:endParaRPr lang="en-US" sz="1000" i="1" dirty="0" smtClean="0"/>
          </a:p>
          <a:p>
            <a:pPr>
              <a:buFontTx/>
              <a:buChar char="-"/>
            </a:pPr>
            <a:r>
              <a:rPr lang="en-US" sz="1000" i="1" dirty="0" smtClean="0"/>
              <a:t>CM Traveler 2</a:t>
            </a:r>
          </a:p>
          <a:p>
            <a:pPr lvl="1">
              <a:buFontTx/>
              <a:buChar char="-"/>
            </a:pPr>
            <a:r>
              <a:rPr lang="en-US" sz="1000" i="1" dirty="0" smtClean="0"/>
              <a:t>Select Cryomodule of interest</a:t>
            </a:r>
            <a:endParaRPr lang="en-US" sz="1000" dirty="0"/>
          </a:p>
        </p:txBody>
      </p:sp>
      <p:sp>
        <p:nvSpPr>
          <p:cNvPr id="15" name="Content Placeholder 2"/>
          <p:cNvSpPr txBox="1">
            <a:spLocks/>
          </p:cNvSpPr>
          <p:nvPr/>
        </p:nvSpPr>
        <p:spPr>
          <a:xfrm>
            <a:off x="465039" y="2787780"/>
            <a:ext cx="7886700" cy="447674"/>
          </a:xfrm>
          <a:prstGeom prst="rect">
            <a:avLst/>
          </a:prstGeom>
        </p:spPr>
        <p:txBody>
          <a:bodyPr vert="horz" lIns="91440" tIns="45720" rIns="91440" bIns="45720" rtlCol="0">
            <a:normAutofit fontScale="40000" lnSpcReduction="20000"/>
          </a:bodyPr>
          <a:lstStyle>
            <a:lvl1pPr marL="457200" indent="-4572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9144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					* Quantity of Travelers /NCRs listed is the number </a:t>
            </a:r>
            <a:r>
              <a:rPr lang="en-US" b="1" dirty="0" smtClean="0"/>
              <a:t>instantiated </a:t>
            </a:r>
          </a:p>
          <a:p>
            <a:pPr marL="0" indent="0">
              <a:buFont typeface="Arial" panose="020B0604020202020204" pitchFamily="34" charset="0"/>
              <a:buNone/>
            </a:pPr>
            <a:endParaRPr lang="en-US" dirty="0" smtClean="0"/>
          </a:p>
        </p:txBody>
      </p:sp>
      <p:sp>
        <p:nvSpPr>
          <p:cNvPr id="11"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
        <p:nvSpPr>
          <p:cNvPr id="16" name="Rectangle 15"/>
          <p:cNvSpPr/>
          <p:nvPr/>
        </p:nvSpPr>
        <p:spPr>
          <a:xfrm rot="2357886">
            <a:off x="7239312" y="348782"/>
            <a:ext cx="1904689" cy="83099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2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Cryomodule J1.3-04 </a:t>
            </a:r>
          </a:p>
          <a:p>
            <a:pPr algn="ctr"/>
            <a:r>
              <a:rPr lang="en-US" sz="12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Not yet </a:t>
            </a:r>
            <a:r>
              <a:rPr lang="en-US" sz="1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shipped</a:t>
            </a:r>
          </a:p>
          <a:p>
            <a:pPr algn="ctr"/>
            <a:r>
              <a:rPr lang="en-US" sz="12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Data shown in process </a:t>
            </a:r>
          </a:p>
          <a:p>
            <a:pPr algn="ctr"/>
            <a:r>
              <a:rPr lang="en-US" sz="1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As of </a:t>
            </a:r>
            <a:r>
              <a:rPr lang="en-US" sz="12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22Jan2018</a:t>
            </a:r>
            <a:endParaRPr lang="en-US" sz="1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5677685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 Down - CM04 Travelers/NCRs Status  (Page 1)</a:t>
            </a:r>
            <a:endParaRPr lang="en-US" dirty="0"/>
          </a:p>
        </p:txBody>
      </p:sp>
      <p:pic>
        <p:nvPicPr>
          <p:cNvPr id="8" name="Content Placeholder 7"/>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28650" y="1438856"/>
            <a:ext cx="7886700" cy="4213650"/>
          </a:xfrm>
          <a:prstGeom prst="rect">
            <a:avLst/>
          </a:prstGeom>
        </p:spPr>
      </p:pic>
      <p:sp>
        <p:nvSpPr>
          <p:cNvPr id="4" name="Slide Number Placeholder 3"/>
          <p:cNvSpPr>
            <a:spLocks noGrp="1"/>
          </p:cNvSpPr>
          <p:nvPr>
            <p:ph type="sldNum" sz="quarter" idx="11"/>
          </p:nvPr>
        </p:nvSpPr>
        <p:spPr/>
        <p:txBody>
          <a:bodyPr/>
          <a:lstStyle/>
          <a:p>
            <a:fld id="{5BD36294-2849-48A8-8531-5354CF3095D2}" type="slidenum">
              <a:rPr lang="en-US" smtClean="0"/>
              <a:pPr/>
              <a:t>22</a:t>
            </a:fld>
            <a:endParaRPr lang="en-US" dirty="0"/>
          </a:p>
        </p:txBody>
      </p:sp>
      <p:sp>
        <p:nvSpPr>
          <p:cNvPr id="5" name="Explosion 1 4"/>
          <p:cNvSpPr/>
          <p:nvPr/>
        </p:nvSpPr>
        <p:spPr>
          <a:xfrm>
            <a:off x="4341412" y="818984"/>
            <a:ext cx="4681818" cy="271139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This </a:t>
            </a:r>
            <a:r>
              <a:rPr lang="en-US" sz="1400" b="1" dirty="0" smtClean="0"/>
              <a:t>interactive tool </a:t>
            </a:r>
            <a:r>
              <a:rPr lang="en-US" sz="1400" dirty="0" smtClean="0"/>
              <a:t>is intended to assist the Project in identifying what remains to be closed for any one CM</a:t>
            </a:r>
            <a:endParaRPr lang="en-US" sz="1400" dirty="0"/>
          </a:p>
        </p:txBody>
      </p:sp>
      <p:grpSp>
        <p:nvGrpSpPr>
          <p:cNvPr id="10" name="Group 9"/>
          <p:cNvGrpSpPr/>
          <p:nvPr/>
        </p:nvGrpSpPr>
        <p:grpSpPr>
          <a:xfrm>
            <a:off x="5805633" y="5391481"/>
            <a:ext cx="2526654" cy="1323439"/>
            <a:chOff x="1483843" y="2523591"/>
            <a:chExt cx="2526654" cy="1323439"/>
          </a:xfrm>
        </p:grpSpPr>
        <p:sp>
          <p:nvSpPr>
            <p:cNvPr id="11" name="TextBox 10"/>
            <p:cNvSpPr txBox="1"/>
            <p:nvPr/>
          </p:nvSpPr>
          <p:spPr>
            <a:xfrm>
              <a:off x="1483843" y="2523591"/>
              <a:ext cx="2526654" cy="1323439"/>
            </a:xfrm>
            <a:prstGeom prst="rect">
              <a:avLst/>
            </a:prstGeom>
            <a:solidFill>
              <a:srgbClr val="FFFFCC"/>
            </a:solidFill>
            <a:ln w="19050">
              <a:solidFill>
                <a:srgbClr val="0000FF"/>
              </a:solidFill>
            </a:ln>
          </p:spPr>
          <p:txBody>
            <a:bodyPr wrap="none" rtlCol="0">
              <a:spAutoFit/>
            </a:bodyPr>
            <a:lstStyle/>
            <a:p>
              <a:r>
                <a:rPr lang="en-US" sz="1000" b="1" dirty="0"/>
                <a:t>KEY::</a:t>
              </a:r>
            </a:p>
            <a:p>
              <a:r>
                <a:rPr lang="en-US" sz="1000" dirty="0"/>
                <a:t>XX   </a:t>
              </a:r>
              <a:r>
                <a:rPr lang="en-US" sz="1000" dirty="0" smtClean="0"/>
                <a:t>           (</a:t>
              </a:r>
              <a:r>
                <a:rPr lang="en-US" sz="1000" dirty="0"/>
                <a:t>YY  </a:t>
              </a:r>
              <a:r>
                <a:rPr lang="en-US" sz="1000" dirty="0" smtClean="0"/>
                <a:t>      </a:t>
              </a:r>
              <a:r>
                <a:rPr lang="en-US" sz="1000" dirty="0"/>
                <a:t>  )</a:t>
              </a:r>
            </a:p>
            <a:p>
              <a:r>
                <a:rPr lang="en-US" sz="1000" dirty="0"/>
                <a:t>Where </a:t>
              </a:r>
            </a:p>
            <a:p>
              <a:r>
                <a:rPr lang="en-US" sz="1000" dirty="0"/>
                <a:t>XX = </a:t>
              </a:r>
              <a:r>
                <a:rPr lang="en-US" sz="1000" dirty="0" smtClean="0"/>
                <a:t>Traveler </a:t>
              </a:r>
              <a:r>
                <a:rPr lang="en-US" sz="1000" dirty="0"/>
                <a:t>sequence number</a:t>
              </a:r>
            </a:p>
            <a:p>
              <a:r>
                <a:rPr lang="en-US" sz="1000" dirty="0"/>
                <a:t>YY = NCR sequence number</a:t>
              </a:r>
            </a:p>
            <a:p>
              <a:r>
                <a:rPr lang="en-US" sz="1000" dirty="0" smtClean="0"/>
                <a:t>      :</a:t>
              </a:r>
              <a:r>
                <a:rPr lang="en-US" sz="1000" dirty="0"/>
                <a:t>   </a:t>
              </a:r>
              <a:r>
                <a:rPr lang="en-US" sz="1000" dirty="0" smtClean="0"/>
                <a:t>Traveler/ NCR </a:t>
              </a:r>
              <a:r>
                <a:rPr lang="en-US" sz="1000" dirty="0"/>
                <a:t>OPEN</a:t>
              </a:r>
            </a:p>
            <a:p>
              <a:r>
                <a:rPr lang="en-US" sz="1000" dirty="0" smtClean="0"/>
                <a:t>      :</a:t>
              </a:r>
              <a:r>
                <a:rPr lang="en-US" sz="1000" dirty="0"/>
                <a:t>   </a:t>
              </a:r>
              <a:r>
                <a:rPr lang="en-US" sz="1000" dirty="0" smtClean="0"/>
                <a:t>Traveler/NCR </a:t>
              </a:r>
              <a:r>
                <a:rPr lang="en-US" sz="1000" dirty="0"/>
                <a:t>CLOSED</a:t>
              </a:r>
            </a:p>
            <a:p>
              <a:r>
                <a:rPr lang="en-US" sz="1000" dirty="0"/>
                <a:t>XX &amp; YY are links to </a:t>
              </a:r>
              <a:r>
                <a:rPr lang="en-US" sz="1000" dirty="0" smtClean="0"/>
                <a:t>Travelers </a:t>
              </a:r>
              <a:r>
                <a:rPr lang="en-US" sz="1000" dirty="0"/>
                <a:t>and </a:t>
              </a:r>
              <a:r>
                <a:rPr lang="en-US" sz="1000" dirty="0" smtClean="0"/>
                <a:t>NCRs</a:t>
              </a:r>
              <a:endParaRPr lang="en-US" sz="1000" dirty="0"/>
            </a:p>
          </p:txBody>
        </p:sp>
        <p:sp>
          <p:nvSpPr>
            <p:cNvPr id="12" name="Flowchart: Connector 11"/>
            <p:cNvSpPr/>
            <p:nvPr/>
          </p:nvSpPr>
          <p:spPr>
            <a:xfrm>
              <a:off x="1836211" y="2729605"/>
              <a:ext cx="152400" cy="138751"/>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Connector 12"/>
            <p:cNvSpPr/>
            <p:nvPr/>
          </p:nvSpPr>
          <p:spPr>
            <a:xfrm>
              <a:off x="2549837" y="2729605"/>
              <a:ext cx="125197" cy="134691"/>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14" name="Flowchart: Connector 13"/>
            <p:cNvSpPr/>
            <p:nvPr/>
          </p:nvSpPr>
          <p:spPr>
            <a:xfrm>
              <a:off x="1578912" y="3357018"/>
              <a:ext cx="152400" cy="138751"/>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p:cNvSpPr/>
            <p:nvPr/>
          </p:nvSpPr>
          <p:spPr>
            <a:xfrm>
              <a:off x="1592513" y="3495769"/>
              <a:ext cx="138799" cy="134691"/>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sp>
        <p:nvSpPr>
          <p:cNvPr id="16"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26041934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 Down - CM04 Travelers/NCR Status (Page 2)  </a:t>
            </a:r>
            <a:endParaRPr lang="en-US"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16774" y="1760222"/>
            <a:ext cx="7886700" cy="3558068"/>
          </a:xfrm>
          <a:prstGeom prst="rect">
            <a:avLst/>
          </a:prstGeom>
        </p:spPr>
      </p:pic>
      <p:sp>
        <p:nvSpPr>
          <p:cNvPr id="5" name="Slide Number Placeholder 4"/>
          <p:cNvSpPr>
            <a:spLocks noGrp="1"/>
          </p:cNvSpPr>
          <p:nvPr>
            <p:ph type="sldNum" sz="quarter" idx="11"/>
          </p:nvPr>
        </p:nvSpPr>
        <p:spPr/>
        <p:txBody>
          <a:bodyPr/>
          <a:lstStyle/>
          <a:p>
            <a:fld id="{5BD36294-2849-48A8-8531-5354CF3095D2}" type="slidenum">
              <a:rPr lang="en-US" smtClean="0"/>
              <a:pPr/>
              <a:t>23</a:t>
            </a:fld>
            <a:endParaRPr lang="en-US" dirty="0"/>
          </a:p>
        </p:txBody>
      </p:sp>
      <p:grpSp>
        <p:nvGrpSpPr>
          <p:cNvPr id="8" name="Group 7"/>
          <p:cNvGrpSpPr/>
          <p:nvPr/>
        </p:nvGrpSpPr>
        <p:grpSpPr>
          <a:xfrm>
            <a:off x="5468014" y="5422526"/>
            <a:ext cx="2526654" cy="1323439"/>
            <a:chOff x="1483843" y="2523591"/>
            <a:chExt cx="2526654" cy="1323439"/>
          </a:xfrm>
        </p:grpSpPr>
        <p:sp>
          <p:nvSpPr>
            <p:cNvPr id="9" name="TextBox 8"/>
            <p:cNvSpPr txBox="1"/>
            <p:nvPr/>
          </p:nvSpPr>
          <p:spPr>
            <a:xfrm>
              <a:off x="1483843" y="2523591"/>
              <a:ext cx="2526654" cy="1323439"/>
            </a:xfrm>
            <a:prstGeom prst="rect">
              <a:avLst/>
            </a:prstGeom>
            <a:solidFill>
              <a:srgbClr val="FFFFCC"/>
            </a:solidFill>
            <a:ln w="19050">
              <a:solidFill>
                <a:srgbClr val="0000FF"/>
              </a:solidFill>
            </a:ln>
          </p:spPr>
          <p:txBody>
            <a:bodyPr wrap="none" rtlCol="0">
              <a:spAutoFit/>
            </a:bodyPr>
            <a:lstStyle/>
            <a:p>
              <a:r>
                <a:rPr lang="en-US" sz="1000" b="1" dirty="0"/>
                <a:t>KEY::</a:t>
              </a:r>
            </a:p>
            <a:p>
              <a:r>
                <a:rPr lang="en-US" sz="1000" dirty="0"/>
                <a:t>XX   </a:t>
              </a:r>
              <a:r>
                <a:rPr lang="en-US" sz="1000" dirty="0" smtClean="0"/>
                <a:t>           (</a:t>
              </a:r>
              <a:r>
                <a:rPr lang="en-US" sz="1000" dirty="0"/>
                <a:t>YY  </a:t>
              </a:r>
              <a:r>
                <a:rPr lang="en-US" sz="1000" dirty="0" smtClean="0"/>
                <a:t>      </a:t>
              </a:r>
              <a:r>
                <a:rPr lang="en-US" sz="1000" dirty="0"/>
                <a:t>  )</a:t>
              </a:r>
            </a:p>
            <a:p>
              <a:r>
                <a:rPr lang="en-US" sz="1000" dirty="0"/>
                <a:t>Where </a:t>
              </a:r>
            </a:p>
            <a:p>
              <a:r>
                <a:rPr lang="en-US" sz="1000" dirty="0"/>
                <a:t>XX = </a:t>
              </a:r>
              <a:r>
                <a:rPr lang="en-US" sz="1000" dirty="0" smtClean="0"/>
                <a:t>Traveler </a:t>
              </a:r>
              <a:r>
                <a:rPr lang="en-US" sz="1000" dirty="0"/>
                <a:t>sequence number</a:t>
              </a:r>
            </a:p>
            <a:p>
              <a:r>
                <a:rPr lang="en-US" sz="1000" dirty="0"/>
                <a:t>YY = NCR sequence number</a:t>
              </a:r>
            </a:p>
            <a:p>
              <a:r>
                <a:rPr lang="en-US" sz="1000" dirty="0" smtClean="0"/>
                <a:t>      :</a:t>
              </a:r>
              <a:r>
                <a:rPr lang="en-US" sz="1000" dirty="0"/>
                <a:t>   </a:t>
              </a:r>
              <a:r>
                <a:rPr lang="en-US" sz="1000" dirty="0" smtClean="0"/>
                <a:t>Traveler/ NCR </a:t>
              </a:r>
              <a:r>
                <a:rPr lang="en-US" sz="1000" dirty="0"/>
                <a:t>OPEN</a:t>
              </a:r>
            </a:p>
            <a:p>
              <a:r>
                <a:rPr lang="en-US" sz="1000" dirty="0" smtClean="0"/>
                <a:t>      :</a:t>
              </a:r>
              <a:r>
                <a:rPr lang="en-US" sz="1000" dirty="0"/>
                <a:t>   </a:t>
              </a:r>
              <a:r>
                <a:rPr lang="en-US" sz="1000" dirty="0" smtClean="0"/>
                <a:t>Traveler/ NCR </a:t>
              </a:r>
              <a:r>
                <a:rPr lang="en-US" sz="1000" dirty="0"/>
                <a:t>CLOSED</a:t>
              </a:r>
            </a:p>
            <a:p>
              <a:r>
                <a:rPr lang="en-US" sz="1000" dirty="0"/>
                <a:t>XX &amp; YY are links to </a:t>
              </a:r>
              <a:r>
                <a:rPr lang="en-US" sz="1000" dirty="0" smtClean="0"/>
                <a:t>Travelers </a:t>
              </a:r>
              <a:r>
                <a:rPr lang="en-US" sz="1000" dirty="0"/>
                <a:t>and </a:t>
              </a:r>
              <a:r>
                <a:rPr lang="en-US" sz="1000" dirty="0" smtClean="0"/>
                <a:t>NCRs</a:t>
              </a:r>
              <a:endParaRPr lang="en-US" sz="1000" dirty="0"/>
            </a:p>
          </p:txBody>
        </p:sp>
        <p:sp>
          <p:nvSpPr>
            <p:cNvPr id="10" name="Flowchart: Connector 9"/>
            <p:cNvSpPr/>
            <p:nvPr/>
          </p:nvSpPr>
          <p:spPr>
            <a:xfrm>
              <a:off x="1836211" y="2729605"/>
              <a:ext cx="152400" cy="138751"/>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p:cNvSpPr/>
            <p:nvPr/>
          </p:nvSpPr>
          <p:spPr>
            <a:xfrm>
              <a:off x="2549837" y="2729605"/>
              <a:ext cx="125197" cy="134691"/>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12" name="Flowchart: Connector 11"/>
            <p:cNvSpPr/>
            <p:nvPr/>
          </p:nvSpPr>
          <p:spPr>
            <a:xfrm>
              <a:off x="1578912" y="3357018"/>
              <a:ext cx="152400" cy="138751"/>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Connector 12"/>
            <p:cNvSpPr/>
            <p:nvPr/>
          </p:nvSpPr>
          <p:spPr>
            <a:xfrm>
              <a:off x="1592513" y="3495769"/>
              <a:ext cx="138799" cy="134691"/>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sp>
        <p:nvSpPr>
          <p:cNvPr id="14"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
        <p:nvSpPr>
          <p:cNvPr id="15" name="Rectangle 14"/>
          <p:cNvSpPr/>
          <p:nvPr/>
        </p:nvSpPr>
        <p:spPr>
          <a:xfrm rot="1330350">
            <a:off x="6689207" y="337081"/>
            <a:ext cx="2476960" cy="1077218"/>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Cryomodule J1.3-04 </a:t>
            </a:r>
          </a:p>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Not yet </a:t>
            </a:r>
            <a:r>
              <a:rPr lang="en-US"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shipped</a:t>
            </a:r>
          </a:p>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Data shown in process </a:t>
            </a:r>
          </a:p>
          <a:p>
            <a:pPr algn="ctr"/>
            <a:r>
              <a:rPr lang="en-US"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As of </a:t>
            </a: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22Jan2018</a:t>
            </a:r>
            <a:endParaRPr lang="en-US" sz="1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942404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 Down - CM04 Travelers/NCR Status (Page 3)</a:t>
            </a:r>
            <a:endParaRPr lang="en-US"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28650" y="1414980"/>
            <a:ext cx="7886700" cy="4261403"/>
          </a:xfrm>
          <a:prstGeom prst="rect">
            <a:avLst/>
          </a:prstGeom>
        </p:spPr>
      </p:pic>
      <p:sp>
        <p:nvSpPr>
          <p:cNvPr id="5" name="Slide Number Placeholder 4"/>
          <p:cNvSpPr>
            <a:spLocks noGrp="1"/>
          </p:cNvSpPr>
          <p:nvPr>
            <p:ph type="sldNum" sz="quarter" idx="11"/>
          </p:nvPr>
        </p:nvSpPr>
        <p:spPr/>
        <p:txBody>
          <a:bodyPr/>
          <a:lstStyle/>
          <a:p>
            <a:fld id="{5BD36294-2849-48A8-8531-5354CF3095D2}" type="slidenum">
              <a:rPr lang="en-US" smtClean="0"/>
              <a:pPr/>
              <a:t>24</a:t>
            </a:fld>
            <a:endParaRPr lang="en-US" dirty="0"/>
          </a:p>
        </p:txBody>
      </p:sp>
      <p:grpSp>
        <p:nvGrpSpPr>
          <p:cNvPr id="8" name="Group 7"/>
          <p:cNvGrpSpPr/>
          <p:nvPr/>
        </p:nvGrpSpPr>
        <p:grpSpPr>
          <a:xfrm>
            <a:off x="5468014" y="5422526"/>
            <a:ext cx="2526654" cy="1323439"/>
            <a:chOff x="1483843" y="2523591"/>
            <a:chExt cx="2526654" cy="1323439"/>
          </a:xfrm>
        </p:grpSpPr>
        <p:sp>
          <p:nvSpPr>
            <p:cNvPr id="9" name="TextBox 8"/>
            <p:cNvSpPr txBox="1"/>
            <p:nvPr/>
          </p:nvSpPr>
          <p:spPr>
            <a:xfrm>
              <a:off x="1483843" y="2523591"/>
              <a:ext cx="2526654" cy="1323439"/>
            </a:xfrm>
            <a:prstGeom prst="rect">
              <a:avLst/>
            </a:prstGeom>
            <a:solidFill>
              <a:srgbClr val="FFFFCC"/>
            </a:solidFill>
            <a:ln w="19050">
              <a:solidFill>
                <a:srgbClr val="0000FF"/>
              </a:solidFill>
            </a:ln>
          </p:spPr>
          <p:txBody>
            <a:bodyPr wrap="none" rtlCol="0">
              <a:spAutoFit/>
            </a:bodyPr>
            <a:lstStyle/>
            <a:p>
              <a:r>
                <a:rPr lang="en-US" sz="1000" b="1" dirty="0"/>
                <a:t>KEY::</a:t>
              </a:r>
            </a:p>
            <a:p>
              <a:r>
                <a:rPr lang="en-US" sz="1000" dirty="0"/>
                <a:t>XX   </a:t>
              </a:r>
              <a:r>
                <a:rPr lang="en-US" sz="1000" dirty="0" smtClean="0"/>
                <a:t>           (</a:t>
              </a:r>
              <a:r>
                <a:rPr lang="en-US" sz="1000" dirty="0"/>
                <a:t>YY  </a:t>
              </a:r>
              <a:r>
                <a:rPr lang="en-US" sz="1000" dirty="0" smtClean="0"/>
                <a:t>      </a:t>
              </a:r>
              <a:r>
                <a:rPr lang="en-US" sz="1000" dirty="0"/>
                <a:t>  )</a:t>
              </a:r>
            </a:p>
            <a:p>
              <a:r>
                <a:rPr lang="en-US" sz="1000" dirty="0"/>
                <a:t>Where </a:t>
              </a:r>
            </a:p>
            <a:p>
              <a:r>
                <a:rPr lang="en-US" sz="1000" dirty="0"/>
                <a:t>XX = </a:t>
              </a:r>
              <a:r>
                <a:rPr lang="en-US" sz="1000" dirty="0" smtClean="0"/>
                <a:t>Traveler </a:t>
              </a:r>
              <a:r>
                <a:rPr lang="en-US" sz="1000" dirty="0"/>
                <a:t>sequence number</a:t>
              </a:r>
            </a:p>
            <a:p>
              <a:r>
                <a:rPr lang="en-US" sz="1000" dirty="0"/>
                <a:t>YY = NCR sequence number</a:t>
              </a:r>
            </a:p>
            <a:p>
              <a:r>
                <a:rPr lang="en-US" sz="1000" dirty="0" smtClean="0"/>
                <a:t>      :</a:t>
              </a:r>
              <a:r>
                <a:rPr lang="en-US" sz="1000" dirty="0"/>
                <a:t>   </a:t>
              </a:r>
              <a:r>
                <a:rPr lang="en-US" sz="1000" dirty="0" smtClean="0"/>
                <a:t>Traveler/ NCR </a:t>
              </a:r>
              <a:r>
                <a:rPr lang="en-US" sz="1000" dirty="0"/>
                <a:t>OPEN</a:t>
              </a:r>
            </a:p>
            <a:p>
              <a:r>
                <a:rPr lang="en-US" sz="1000" dirty="0" smtClean="0"/>
                <a:t>      :</a:t>
              </a:r>
              <a:r>
                <a:rPr lang="en-US" sz="1000" dirty="0"/>
                <a:t>   </a:t>
              </a:r>
              <a:r>
                <a:rPr lang="en-US" sz="1000" dirty="0" smtClean="0"/>
                <a:t>Traveler/ NCR </a:t>
              </a:r>
              <a:r>
                <a:rPr lang="en-US" sz="1000" dirty="0"/>
                <a:t>CLOSED</a:t>
              </a:r>
            </a:p>
            <a:p>
              <a:r>
                <a:rPr lang="en-US" sz="1000" dirty="0"/>
                <a:t>XX &amp; YY are links to </a:t>
              </a:r>
              <a:r>
                <a:rPr lang="en-US" sz="1000" dirty="0" smtClean="0"/>
                <a:t>Travelers </a:t>
              </a:r>
              <a:r>
                <a:rPr lang="en-US" sz="1000" dirty="0"/>
                <a:t>and </a:t>
              </a:r>
              <a:r>
                <a:rPr lang="en-US" sz="1000" dirty="0" smtClean="0"/>
                <a:t>NCRs</a:t>
              </a:r>
              <a:endParaRPr lang="en-US" sz="1000" dirty="0"/>
            </a:p>
          </p:txBody>
        </p:sp>
        <p:sp>
          <p:nvSpPr>
            <p:cNvPr id="10" name="Flowchart: Connector 9"/>
            <p:cNvSpPr/>
            <p:nvPr/>
          </p:nvSpPr>
          <p:spPr>
            <a:xfrm>
              <a:off x="1836211" y="2729605"/>
              <a:ext cx="152400" cy="138751"/>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p:cNvSpPr/>
            <p:nvPr/>
          </p:nvSpPr>
          <p:spPr>
            <a:xfrm>
              <a:off x="2549837" y="2729605"/>
              <a:ext cx="125197" cy="134691"/>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12" name="Flowchart: Connector 11"/>
            <p:cNvSpPr/>
            <p:nvPr/>
          </p:nvSpPr>
          <p:spPr>
            <a:xfrm>
              <a:off x="1578912" y="3357018"/>
              <a:ext cx="152400" cy="138751"/>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Connector 12"/>
            <p:cNvSpPr/>
            <p:nvPr/>
          </p:nvSpPr>
          <p:spPr>
            <a:xfrm>
              <a:off x="1592513" y="3495769"/>
              <a:ext cx="138799" cy="134691"/>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sp>
        <p:nvSpPr>
          <p:cNvPr id="14"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
        <p:nvSpPr>
          <p:cNvPr id="15" name="Rectangle 14"/>
          <p:cNvSpPr/>
          <p:nvPr/>
        </p:nvSpPr>
        <p:spPr>
          <a:xfrm rot="1330350">
            <a:off x="6689207" y="337081"/>
            <a:ext cx="2476960" cy="1077218"/>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Cryomodule J1.3-04 </a:t>
            </a:r>
          </a:p>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Not yet </a:t>
            </a:r>
            <a:r>
              <a:rPr lang="en-US"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shipped</a:t>
            </a:r>
          </a:p>
          <a:p>
            <a:pPr algn="ct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Data shown in process </a:t>
            </a:r>
          </a:p>
          <a:p>
            <a:pPr algn="ctr"/>
            <a:r>
              <a:rPr lang="en-US"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As of </a:t>
            </a:r>
            <a:r>
              <a:rPr lang="en-US" sz="1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22Jan2018</a:t>
            </a:r>
            <a:endParaRPr lang="en-US" sz="1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6110126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25</a:t>
            </a:fld>
            <a:endParaRPr lang="en-US" dirty="0"/>
          </a:p>
        </p:txBody>
      </p:sp>
      <p:sp>
        <p:nvSpPr>
          <p:cNvPr id="3" name="Title 2"/>
          <p:cNvSpPr>
            <a:spLocks noGrp="1"/>
          </p:cNvSpPr>
          <p:nvPr>
            <p:ph type="title"/>
          </p:nvPr>
        </p:nvSpPr>
        <p:spPr/>
        <p:txBody>
          <a:bodyPr/>
          <a:lstStyle/>
          <a:p>
            <a:r>
              <a:rPr lang="en-US" dirty="0"/>
              <a:t>Drill Down - CM04 Travelers/NCR Status </a:t>
            </a:r>
            <a:r>
              <a:rPr lang="en-US" dirty="0" smtClean="0"/>
              <a:t> DEMO </a:t>
            </a:r>
            <a:endParaRPr lang="en-US" dirty="0"/>
          </a:p>
        </p:txBody>
      </p:sp>
      <p:sp>
        <p:nvSpPr>
          <p:cNvPr id="6" name="Explosion 1 5"/>
          <p:cNvSpPr/>
          <p:nvPr/>
        </p:nvSpPr>
        <p:spPr>
          <a:xfrm>
            <a:off x="2219325" y="2381250"/>
            <a:ext cx="4514850" cy="29337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Demonstration by Valerie </a:t>
            </a:r>
          </a:p>
          <a:p>
            <a:pPr algn="ctr"/>
            <a:r>
              <a:rPr lang="en-US" dirty="0" smtClean="0"/>
              <a:t>(Time permitting)</a:t>
            </a:r>
            <a:endParaRPr lang="en-US" dirty="0"/>
          </a:p>
        </p:txBody>
      </p:sp>
      <p:sp>
        <p:nvSpPr>
          <p:cNvPr id="7"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30311290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lstStyle/>
          <a:p>
            <a:r>
              <a:rPr lang="en-US" dirty="0" smtClean="0"/>
              <a:t>Tools &amp; Reports </a:t>
            </a:r>
            <a:r>
              <a:rPr lang="en-US" dirty="0" smtClean="0"/>
              <a:t>to Support Production</a:t>
            </a:r>
            <a:endParaRPr lang="en-US" dirty="0"/>
          </a:p>
        </p:txBody>
      </p:sp>
      <p:sp>
        <p:nvSpPr>
          <p:cNvPr id="13" name="Subtitle 12"/>
          <p:cNvSpPr>
            <a:spLocks noGrp="1"/>
          </p:cNvSpPr>
          <p:nvPr>
            <p:ph type="subTitle" idx="1"/>
          </p:nvPr>
        </p:nvSpPr>
        <p:spPr/>
        <p:txBody>
          <a:bodyPr/>
          <a:lstStyle/>
          <a:p>
            <a:r>
              <a:rPr lang="en-US" dirty="0"/>
              <a:t>LCLS-II JLAB Cryomodule QA/QC </a:t>
            </a:r>
            <a:r>
              <a:rPr lang="en-US" dirty="0" smtClean="0"/>
              <a:t>Workshop </a:t>
            </a:r>
            <a:r>
              <a:rPr lang="en-US" dirty="0"/>
              <a:t>25Jan2018</a:t>
            </a:r>
          </a:p>
        </p:txBody>
      </p:sp>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26</a:t>
            </a:fld>
            <a:endParaRPr lang="en-US" dirty="0"/>
          </a:p>
        </p:txBody>
      </p:sp>
    </p:spTree>
    <p:extLst>
      <p:ext uri="{BB962C8B-B14F-4D97-AF65-F5344CB8AC3E}">
        <p14:creationId xmlns:p14="http://schemas.microsoft.com/office/powerpoint/2010/main" val="34437323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Pansophy Tools &amp; Reports </a:t>
            </a:r>
            <a:r>
              <a:rPr lang="en-US" dirty="0" smtClean="0"/>
              <a:t>(incl. all </a:t>
            </a:r>
            <a:r>
              <a:rPr lang="en-US" dirty="0" smtClean="0"/>
              <a:t>CMs for Project)</a:t>
            </a:r>
            <a:endParaRPr lang="en-US" dirty="0"/>
          </a:p>
        </p:txBody>
      </p:sp>
      <p:sp>
        <p:nvSpPr>
          <p:cNvPr id="5" name="Content Placeholder 4"/>
          <p:cNvSpPr>
            <a:spLocks noGrp="1"/>
          </p:cNvSpPr>
          <p:nvPr>
            <p:ph sz="quarter" idx="14"/>
          </p:nvPr>
        </p:nvSpPr>
        <p:spPr/>
        <p:txBody>
          <a:bodyPr/>
          <a:lstStyle/>
          <a:p>
            <a:pPr marL="342900" indent="-342900">
              <a:buFont typeface="Arial" panose="020B0604020202020204" pitchFamily="34" charset="0"/>
              <a:buChar char="•"/>
            </a:pPr>
            <a:r>
              <a:rPr lang="en-US" dirty="0" smtClean="0"/>
              <a:t>Cryomodule Location in JLAB </a:t>
            </a:r>
          </a:p>
          <a:p>
            <a:pPr marL="342900" indent="-342900">
              <a:buFont typeface="Arial" panose="020B0604020202020204" pitchFamily="34" charset="0"/>
              <a:buChar char="•"/>
            </a:pPr>
            <a:r>
              <a:rPr lang="en-US" dirty="0"/>
              <a:t>Vendor Hold point Data and Cavity </a:t>
            </a:r>
            <a:r>
              <a:rPr lang="en-US" dirty="0" smtClean="0"/>
              <a:t>Processing</a:t>
            </a:r>
          </a:p>
          <a:p>
            <a:pPr marL="342900" indent="-342900">
              <a:buFont typeface="Arial" panose="020B0604020202020204" pitchFamily="34" charset="0"/>
              <a:buChar char="•"/>
            </a:pPr>
            <a:r>
              <a:rPr lang="en-US" dirty="0" smtClean="0"/>
              <a:t>Cavity Performance listing </a:t>
            </a:r>
          </a:p>
          <a:p>
            <a:pPr marL="342900" indent="-342900">
              <a:buFont typeface="Arial" panose="020B0604020202020204" pitchFamily="34" charset="0"/>
              <a:buChar char="•"/>
            </a:pPr>
            <a:r>
              <a:rPr lang="en-US" dirty="0" smtClean="0"/>
              <a:t>CM Construction Status Board </a:t>
            </a:r>
          </a:p>
          <a:p>
            <a:pPr marL="342900" indent="-342900">
              <a:buFont typeface="Arial" panose="020B0604020202020204" pitchFamily="34" charset="0"/>
              <a:buChar char="•"/>
            </a:pPr>
            <a:r>
              <a:rPr lang="en-US" dirty="0" smtClean="0"/>
              <a:t>NCR Status and drill down reports </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smtClean="0"/>
          </a:p>
          <a:p>
            <a:endParaRPr lang="en-US" dirty="0"/>
          </a:p>
        </p:txBody>
      </p:sp>
      <p:sp>
        <p:nvSpPr>
          <p:cNvPr id="3" name="Slide Number Placeholder 2"/>
          <p:cNvSpPr>
            <a:spLocks noGrp="1"/>
          </p:cNvSpPr>
          <p:nvPr>
            <p:ph type="sldNum" sz="quarter" idx="11"/>
          </p:nvPr>
        </p:nvSpPr>
        <p:spPr/>
        <p:txBody>
          <a:bodyPr/>
          <a:lstStyle/>
          <a:p>
            <a:fld id="{5BD36294-2849-48A8-8531-5354CF3095D2}" type="slidenum">
              <a:rPr lang="en-US" smtClean="0"/>
              <a:pPr/>
              <a:t>27</a:t>
            </a:fld>
            <a:endParaRPr lang="en-US" dirty="0"/>
          </a:p>
        </p:txBody>
      </p:sp>
      <p:sp>
        <p:nvSpPr>
          <p:cNvPr id="6"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10957265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 Locations and Work Centers</a:t>
            </a:r>
            <a:endParaRPr lang="en-US"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28650" y="1545656"/>
            <a:ext cx="7886700" cy="4000051"/>
          </a:xfrm>
          <a:prstGeom prst="rect">
            <a:avLst/>
          </a:prstGeom>
        </p:spPr>
      </p:pic>
      <p:sp>
        <p:nvSpPr>
          <p:cNvPr id="5" name="Slide Number Placeholder 4"/>
          <p:cNvSpPr>
            <a:spLocks noGrp="1"/>
          </p:cNvSpPr>
          <p:nvPr>
            <p:ph type="sldNum" sz="quarter" idx="11"/>
          </p:nvPr>
        </p:nvSpPr>
        <p:spPr/>
        <p:txBody>
          <a:bodyPr/>
          <a:lstStyle/>
          <a:p>
            <a:fld id="{5BD36294-2849-48A8-8531-5354CF3095D2}" type="slidenum">
              <a:rPr lang="en-US" smtClean="0"/>
              <a:pPr/>
              <a:t>28</a:t>
            </a:fld>
            <a:endParaRPr lang="en-US" dirty="0"/>
          </a:p>
        </p:txBody>
      </p:sp>
      <p:sp>
        <p:nvSpPr>
          <p:cNvPr id="6" name="Folded Corner 5"/>
          <p:cNvSpPr/>
          <p:nvPr/>
        </p:nvSpPr>
        <p:spPr>
          <a:xfrm>
            <a:off x="5247431" y="5534026"/>
            <a:ext cx="2714627" cy="1066800"/>
          </a:xfrm>
          <a:prstGeom prst="foldedCorne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i="1" dirty="0" smtClean="0"/>
              <a:t>Where to find L2 CM Locations  Report </a:t>
            </a:r>
            <a:r>
              <a:rPr lang="en-US" sz="1000" b="1" i="1" dirty="0" smtClean="0"/>
              <a:t>https</a:t>
            </a:r>
            <a:r>
              <a:rPr lang="en-US" sz="1000" b="1" i="1" dirty="0"/>
              <a:t>://pansophy.jlab.org/pansophy/</a:t>
            </a:r>
          </a:p>
          <a:p>
            <a:pPr>
              <a:buFontTx/>
              <a:buChar char="-"/>
            </a:pPr>
            <a:r>
              <a:rPr lang="en-US" sz="1000" i="1" dirty="0" smtClean="0"/>
              <a:t> Main Menu </a:t>
            </a:r>
          </a:p>
          <a:p>
            <a:pPr>
              <a:buFontTx/>
              <a:buChar char="-"/>
            </a:pPr>
            <a:r>
              <a:rPr lang="en-US" sz="1000" i="1" dirty="0" smtClean="0"/>
              <a:t> Facilities</a:t>
            </a:r>
          </a:p>
          <a:p>
            <a:pPr>
              <a:buFontTx/>
              <a:buChar char="-"/>
            </a:pPr>
            <a:r>
              <a:rPr lang="en-US" sz="1000" i="1" dirty="0" smtClean="0"/>
              <a:t> CM Locations</a:t>
            </a:r>
          </a:p>
        </p:txBody>
      </p:sp>
      <p:sp>
        <p:nvSpPr>
          <p:cNvPr id="7"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35338517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Vendor Hold Point Data &amp; Cavity Processing Status</a:t>
            </a:r>
            <a:endParaRPr lang="en-US"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28650" y="1614511"/>
            <a:ext cx="7886700" cy="3862340"/>
          </a:xfrm>
          <a:prstGeom prst="rect">
            <a:avLst/>
          </a:prstGeom>
        </p:spPr>
      </p:pic>
      <p:sp>
        <p:nvSpPr>
          <p:cNvPr id="5" name="Slide Number Placeholder 4"/>
          <p:cNvSpPr>
            <a:spLocks noGrp="1"/>
          </p:cNvSpPr>
          <p:nvPr>
            <p:ph type="sldNum" sz="quarter" idx="11"/>
          </p:nvPr>
        </p:nvSpPr>
        <p:spPr/>
        <p:txBody>
          <a:bodyPr/>
          <a:lstStyle/>
          <a:p>
            <a:fld id="{5BD36294-2849-48A8-8531-5354CF3095D2}" type="slidenum">
              <a:rPr lang="en-US" smtClean="0"/>
              <a:pPr/>
              <a:t>29</a:t>
            </a:fld>
            <a:endParaRPr lang="en-US" dirty="0"/>
          </a:p>
        </p:txBody>
      </p:sp>
      <p:sp>
        <p:nvSpPr>
          <p:cNvPr id="6"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
        <p:nvSpPr>
          <p:cNvPr id="3" name="TextBox 2"/>
          <p:cNvSpPr txBox="1"/>
          <p:nvPr/>
        </p:nvSpPr>
        <p:spPr>
          <a:xfrm>
            <a:off x="1382486" y="5856514"/>
            <a:ext cx="6109365" cy="369332"/>
          </a:xfrm>
          <a:prstGeom prst="rect">
            <a:avLst/>
          </a:prstGeom>
          <a:noFill/>
        </p:spPr>
        <p:txBody>
          <a:bodyPr wrap="none" rtlCol="0">
            <a:spAutoFit/>
          </a:bodyPr>
          <a:lstStyle/>
          <a:p>
            <a:r>
              <a:rPr lang="en-US" dirty="0" smtClean="0"/>
              <a:t>Note: blank space usually means this cavity went to FNAL </a:t>
            </a:r>
            <a:endParaRPr lang="en-US" dirty="0"/>
          </a:p>
        </p:txBody>
      </p:sp>
    </p:spTree>
    <p:extLst>
      <p:ext uri="{BB962C8B-B14F-4D97-AF65-F5344CB8AC3E}">
        <p14:creationId xmlns:p14="http://schemas.microsoft.com/office/powerpoint/2010/main" val="7347112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Total * NCR Status by month (22 Jan2018)</a:t>
            </a:r>
            <a:br>
              <a:rPr lang="en-US" dirty="0" smtClean="0"/>
            </a:br>
            <a:r>
              <a:rPr lang="en-US" sz="1000" dirty="0" smtClean="0"/>
              <a:t>* all Cryomodules as of date of report </a:t>
            </a:r>
            <a:endParaRPr lang="en-US" sz="1000" dirty="0"/>
          </a:p>
        </p:txBody>
      </p:sp>
      <p:sp>
        <p:nvSpPr>
          <p:cNvPr id="3" name="Right Arrow 2"/>
          <p:cNvSpPr/>
          <p:nvPr/>
        </p:nvSpPr>
        <p:spPr>
          <a:xfrm>
            <a:off x="445472" y="1085767"/>
            <a:ext cx="3004694" cy="1560351"/>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pCM – no change since November </a:t>
            </a:r>
            <a:endParaRPr lang="en-US" dirty="0"/>
          </a:p>
        </p:txBody>
      </p:sp>
      <p:sp>
        <p:nvSpPr>
          <p:cNvPr id="8" name="Left Arrow 7"/>
          <p:cNvSpPr/>
          <p:nvPr/>
        </p:nvSpPr>
        <p:spPr>
          <a:xfrm>
            <a:off x="6283756" y="3899002"/>
            <a:ext cx="2640787" cy="1786737"/>
          </a:xfrm>
          <a:prstGeom prst="lef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Production NCRs </a:t>
            </a:r>
          </a:p>
          <a:p>
            <a:pPr algn="ctr"/>
            <a:r>
              <a:rPr lang="en-US" sz="1600" dirty="0" smtClean="0"/>
              <a:t>% NCRs  closed continues to increase</a:t>
            </a:r>
            <a:endParaRPr lang="en-US" sz="1600" dirty="0"/>
          </a:p>
        </p:txBody>
      </p:sp>
      <p:sp>
        <p:nvSpPr>
          <p:cNvPr id="7" name="Slide Number Placeholder 6"/>
          <p:cNvSpPr>
            <a:spLocks noGrp="1"/>
          </p:cNvSpPr>
          <p:nvPr>
            <p:ph type="sldNum" sz="quarter" idx="11"/>
          </p:nvPr>
        </p:nvSpPr>
        <p:spPr/>
        <p:txBody>
          <a:bodyPr/>
          <a:lstStyle/>
          <a:p>
            <a:fld id="{5BD36294-2849-48A8-8531-5354CF3095D2}" type="slidenum">
              <a:rPr lang="en-US" smtClean="0"/>
              <a:pPr/>
              <a:t>3</a:t>
            </a:fld>
            <a:endParaRPr lang="en-US" dirty="0"/>
          </a:p>
        </p:txBody>
      </p:sp>
      <p:pic>
        <p:nvPicPr>
          <p:cNvPr id="12" name="Content Placeholder 4"/>
          <p:cNvPicPr>
            <a:picLocks noGrp="1" noChangeAspect="1"/>
          </p:cNvPicPr>
          <p:nvPr/>
        </p:nvPicPr>
        <p:blipFill>
          <a:blip r:embed="rId3"/>
          <a:stretch>
            <a:fillRect/>
          </a:stretch>
        </p:blipFill>
        <p:spPr>
          <a:xfrm>
            <a:off x="3683637" y="882125"/>
            <a:ext cx="4953370" cy="2952056"/>
          </a:xfrm>
          <a:prstGeom prst="rect">
            <a:avLst/>
          </a:prstGeom>
        </p:spPr>
      </p:pic>
      <p:sp>
        <p:nvSpPr>
          <p:cNvPr id="4" name="TextBox 3"/>
          <p:cNvSpPr txBox="1"/>
          <p:nvPr/>
        </p:nvSpPr>
        <p:spPr>
          <a:xfrm>
            <a:off x="7961681" y="1299192"/>
            <a:ext cx="745223" cy="400110"/>
          </a:xfrm>
          <a:prstGeom prst="rect">
            <a:avLst/>
          </a:prstGeom>
          <a:noFill/>
        </p:spPr>
        <p:txBody>
          <a:bodyPr wrap="square" rtlCol="0">
            <a:spAutoFit/>
          </a:bodyPr>
          <a:lstStyle/>
          <a:p>
            <a:pPr algn="ctr"/>
            <a:r>
              <a:rPr lang="en-US" sz="1000" b="1" dirty="0" smtClean="0">
                <a:solidFill>
                  <a:srgbClr val="0000FF"/>
                </a:solidFill>
              </a:rPr>
              <a:t>97%</a:t>
            </a:r>
          </a:p>
          <a:p>
            <a:pPr algn="ctr"/>
            <a:r>
              <a:rPr lang="en-US" sz="1000" b="1" dirty="0" smtClean="0">
                <a:solidFill>
                  <a:srgbClr val="0000FF"/>
                </a:solidFill>
              </a:rPr>
              <a:t>Closed</a:t>
            </a:r>
            <a:endParaRPr lang="en-US" sz="1000" b="1" dirty="0">
              <a:solidFill>
                <a:srgbClr val="0000FF"/>
              </a:solidFill>
            </a:endParaRPr>
          </a:p>
        </p:txBody>
      </p:sp>
      <p:pic>
        <p:nvPicPr>
          <p:cNvPr id="6" name="Picture 5"/>
          <p:cNvPicPr>
            <a:picLocks noChangeAspect="1"/>
          </p:cNvPicPr>
          <p:nvPr/>
        </p:nvPicPr>
        <p:blipFill>
          <a:blip r:embed="rId4"/>
          <a:stretch>
            <a:fillRect/>
          </a:stretch>
        </p:blipFill>
        <p:spPr>
          <a:xfrm>
            <a:off x="285424" y="3315565"/>
            <a:ext cx="5186772" cy="3085235"/>
          </a:xfrm>
          <a:prstGeom prst="rect">
            <a:avLst/>
          </a:prstGeom>
        </p:spPr>
      </p:pic>
      <p:sp>
        <p:nvSpPr>
          <p:cNvPr id="13" name="TextBox 12"/>
          <p:cNvSpPr txBox="1"/>
          <p:nvPr/>
        </p:nvSpPr>
        <p:spPr>
          <a:xfrm>
            <a:off x="4778255" y="3468115"/>
            <a:ext cx="745223" cy="400110"/>
          </a:xfrm>
          <a:prstGeom prst="rect">
            <a:avLst/>
          </a:prstGeom>
          <a:noFill/>
        </p:spPr>
        <p:txBody>
          <a:bodyPr wrap="square" rtlCol="0">
            <a:spAutoFit/>
          </a:bodyPr>
          <a:lstStyle/>
          <a:p>
            <a:pPr algn="ctr"/>
            <a:r>
              <a:rPr lang="en-US" sz="1000" b="1" dirty="0" smtClean="0">
                <a:solidFill>
                  <a:srgbClr val="0000FF"/>
                </a:solidFill>
              </a:rPr>
              <a:t>83%</a:t>
            </a:r>
          </a:p>
          <a:p>
            <a:pPr algn="ctr"/>
            <a:r>
              <a:rPr lang="en-US" sz="1000" b="1" dirty="0" smtClean="0">
                <a:solidFill>
                  <a:srgbClr val="0000FF"/>
                </a:solidFill>
              </a:rPr>
              <a:t>Closed</a:t>
            </a:r>
            <a:endParaRPr lang="en-US" sz="1000" b="1" dirty="0">
              <a:solidFill>
                <a:srgbClr val="0000FF"/>
              </a:solidFill>
            </a:endParaRPr>
          </a:p>
        </p:txBody>
      </p:sp>
      <p:sp>
        <p:nvSpPr>
          <p:cNvPr id="11"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12092391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Cavity Performance Listing</a:t>
            </a:r>
            <a:endParaRPr lang="en-US"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70411" y="1729409"/>
            <a:ext cx="8403177" cy="3272390"/>
          </a:xfrm>
          <a:prstGeom prst="rect">
            <a:avLst/>
          </a:prstGeom>
        </p:spPr>
      </p:pic>
      <p:sp>
        <p:nvSpPr>
          <p:cNvPr id="5" name="Slide Number Placeholder 4"/>
          <p:cNvSpPr>
            <a:spLocks noGrp="1"/>
          </p:cNvSpPr>
          <p:nvPr>
            <p:ph type="sldNum" sz="quarter" idx="11"/>
          </p:nvPr>
        </p:nvSpPr>
        <p:spPr/>
        <p:txBody>
          <a:bodyPr/>
          <a:lstStyle/>
          <a:p>
            <a:fld id="{5BD36294-2849-48A8-8531-5354CF3095D2}" type="slidenum">
              <a:rPr lang="en-US" smtClean="0"/>
              <a:pPr/>
              <a:t>30</a:t>
            </a:fld>
            <a:endParaRPr lang="en-US" dirty="0"/>
          </a:p>
        </p:txBody>
      </p:sp>
      <p:sp>
        <p:nvSpPr>
          <p:cNvPr id="6" name="Folded Corner 5"/>
          <p:cNvSpPr/>
          <p:nvPr/>
        </p:nvSpPr>
        <p:spPr>
          <a:xfrm>
            <a:off x="5495081" y="5343525"/>
            <a:ext cx="2714627" cy="1190625"/>
          </a:xfrm>
          <a:prstGeom prst="foldedCorne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i="1" dirty="0" smtClean="0"/>
              <a:t>Where to find L2 Cavity Performance Report  </a:t>
            </a:r>
            <a:r>
              <a:rPr lang="en-US" sz="1000" b="1" i="1" dirty="0" smtClean="0"/>
              <a:t>https</a:t>
            </a:r>
            <a:r>
              <a:rPr lang="en-US" sz="1000" b="1" i="1" dirty="0"/>
              <a:t>://pansophy.jlab.org/pansophy/</a:t>
            </a:r>
          </a:p>
          <a:p>
            <a:pPr>
              <a:buFontTx/>
              <a:buChar char="-"/>
            </a:pPr>
            <a:r>
              <a:rPr lang="en-US" sz="1000" i="1" dirty="0" smtClean="0"/>
              <a:t> Main Menu </a:t>
            </a:r>
          </a:p>
          <a:p>
            <a:pPr>
              <a:buFontTx/>
              <a:buChar char="-"/>
            </a:pPr>
            <a:r>
              <a:rPr lang="en-US" sz="1000" i="1" dirty="0" smtClean="0"/>
              <a:t>Data </a:t>
            </a:r>
            <a:r>
              <a:rPr lang="en-US" sz="1000" i="1" dirty="0"/>
              <a:t>Mine</a:t>
            </a:r>
          </a:p>
          <a:p>
            <a:pPr>
              <a:buFontTx/>
              <a:buChar char="-"/>
            </a:pPr>
            <a:r>
              <a:rPr lang="en-US" sz="1000" i="1" dirty="0"/>
              <a:t>Reports</a:t>
            </a:r>
          </a:p>
          <a:p>
            <a:pPr>
              <a:buFontTx/>
              <a:buChar char="-"/>
            </a:pPr>
            <a:r>
              <a:rPr lang="en-US" sz="1000" i="1" dirty="0" smtClean="0"/>
              <a:t>Cavity Specification</a:t>
            </a:r>
            <a:endParaRPr lang="en-US" sz="1000" dirty="0"/>
          </a:p>
        </p:txBody>
      </p:sp>
      <p:sp>
        <p:nvSpPr>
          <p:cNvPr id="7" name="Footer Placeholder 3"/>
          <p:cNvSpPr>
            <a:spLocks noGrp="1"/>
          </p:cNvSpPr>
          <p:nvPr>
            <p:ph type="ftr" sz="quarter" idx="13"/>
          </p:nvPr>
        </p:nvSpPr>
        <p:spPr>
          <a:xfrm>
            <a:off x="445472" y="6409426"/>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27356477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 Construction Status Board</a:t>
            </a:r>
            <a:endParaRPr lang="en-US"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515943" y="2236304"/>
            <a:ext cx="8387033" cy="2640158"/>
          </a:xfrm>
          <a:prstGeom prst="rect">
            <a:avLst/>
          </a:prstGeom>
        </p:spPr>
      </p:pic>
      <p:sp>
        <p:nvSpPr>
          <p:cNvPr id="5" name="Slide Number Placeholder 4"/>
          <p:cNvSpPr>
            <a:spLocks noGrp="1"/>
          </p:cNvSpPr>
          <p:nvPr>
            <p:ph type="sldNum" sz="quarter" idx="11"/>
          </p:nvPr>
        </p:nvSpPr>
        <p:spPr/>
        <p:txBody>
          <a:bodyPr/>
          <a:lstStyle/>
          <a:p>
            <a:fld id="{5BD36294-2849-48A8-8531-5354CF3095D2}" type="slidenum">
              <a:rPr lang="en-US" smtClean="0"/>
              <a:pPr/>
              <a:t>31</a:t>
            </a:fld>
            <a:endParaRPr lang="en-US" dirty="0"/>
          </a:p>
        </p:txBody>
      </p:sp>
      <p:sp>
        <p:nvSpPr>
          <p:cNvPr id="6" name="Folded Corner 5"/>
          <p:cNvSpPr/>
          <p:nvPr/>
        </p:nvSpPr>
        <p:spPr>
          <a:xfrm>
            <a:off x="5495081" y="5200651"/>
            <a:ext cx="2714627" cy="1333500"/>
          </a:xfrm>
          <a:prstGeom prst="foldedCorne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i="1" dirty="0" smtClean="0"/>
              <a:t>Where to find L2 CM Construction Status </a:t>
            </a:r>
            <a:r>
              <a:rPr lang="en-US" sz="1000" b="1" i="1" dirty="0" smtClean="0"/>
              <a:t>https</a:t>
            </a:r>
            <a:r>
              <a:rPr lang="en-US" sz="1000" b="1" i="1" dirty="0"/>
              <a:t>://pansophy.jlab.org/pansophy/</a:t>
            </a:r>
          </a:p>
          <a:p>
            <a:pPr>
              <a:buFontTx/>
              <a:buChar char="-"/>
            </a:pPr>
            <a:r>
              <a:rPr lang="en-US" sz="1000" i="1" dirty="0" smtClean="0"/>
              <a:t> Main Menu </a:t>
            </a:r>
          </a:p>
          <a:p>
            <a:pPr>
              <a:buFontTx/>
              <a:buChar char="-"/>
            </a:pPr>
            <a:r>
              <a:rPr lang="en-US" sz="1000" i="1" dirty="0" smtClean="0"/>
              <a:t>Data </a:t>
            </a:r>
            <a:r>
              <a:rPr lang="en-US" sz="1000" i="1" dirty="0"/>
              <a:t>Mine</a:t>
            </a:r>
          </a:p>
          <a:p>
            <a:pPr>
              <a:buFontTx/>
              <a:buChar char="-"/>
            </a:pPr>
            <a:r>
              <a:rPr lang="en-US" sz="1000" i="1" dirty="0" smtClean="0"/>
              <a:t>Drilldown</a:t>
            </a:r>
          </a:p>
          <a:p>
            <a:pPr>
              <a:buFontTx/>
              <a:buChar char="-"/>
            </a:pPr>
            <a:r>
              <a:rPr lang="en-US" sz="1000" i="1" dirty="0" smtClean="0"/>
              <a:t>SRF Reports </a:t>
            </a:r>
          </a:p>
          <a:p>
            <a:pPr>
              <a:buFontTx/>
              <a:buChar char="-"/>
            </a:pPr>
            <a:r>
              <a:rPr lang="en-US" sz="1000" i="1" dirty="0" smtClean="0"/>
              <a:t>L2 CM PRD</a:t>
            </a:r>
            <a:endParaRPr lang="en-US" sz="1000" i="1" dirty="0"/>
          </a:p>
        </p:txBody>
      </p:sp>
      <p:sp>
        <p:nvSpPr>
          <p:cNvPr id="8"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
        <p:nvSpPr>
          <p:cNvPr id="3" name="TextBox 2"/>
          <p:cNvSpPr txBox="1"/>
          <p:nvPr/>
        </p:nvSpPr>
        <p:spPr>
          <a:xfrm>
            <a:off x="174171" y="5366656"/>
            <a:ext cx="5083443" cy="369332"/>
          </a:xfrm>
          <a:prstGeom prst="rect">
            <a:avLst/>
          </a:prstGeom>
          <a:noFill/>
        </p:spPr>
        <p:txBody>
          <a:bodyPr wrap="none" rtlCol="0">
            <a:spAutoFit/>
          </a:bodyPr>
          <a:lstStyle/>
          <a:p>
            <a:r>
              <a:rPr lang="en-US" dirty="0" smtClean="0"/>
              <a:t>Will be adding a column for ship traveler &amp; date </a:t>
            </a:r>
            <a:endParaRPr lang="en-US" dirty="0"/>
          </a:p>
        </p:txBody>
      </p:sp>
    </p:spTree>
    <p:extLst>
      <p:ext uri="{BB962C8B-B14F-4D97-AF65-F5344CB8AC3E}">
        <p14:creationId xmlns:p14="http://schemas.microsoft.com/office/powerpoint/2010/main" val="41680613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Overview (part 1- all Cryomodules to date)</a:t>
            </a:r>
            <a:endParaRPr lang="en-US"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28650" y="1483737"/>
            <a:ext cx="7886700" cy="4123888"/>
          </a:xfrm>
          <a:prstGeom prst="rect">
            <a:avLst/>
          </a:prstGeom>
        </p:spPr>
      </p:pic>
      <p:sp>
        <p:nvSpPr>
          <p:cNvPr id="5" name="Slide Number Placeholder 4"/>
          <p:cNvSpPr>
            <a:spLocks noGrp="1"/>
          </p:cNvSpPr>
          <p:nvPr>
            <p:ph type="sldNum" sz="quarter" idx="11"/>
          </p:nvPr>
        </p:nvSpPr>
        <p:spPr/>
        <p:txBody>
          <a:bodyPr/>
          <a:lstStyle/>
          <a:p>
            <a:fld id="{5BD36294-2849-48A8-8531-5354CF3095D2}" type="slidenum">
              <a:rPr lang="en-US" smtClean="0"/>
              <a:pPr/>
              <a:t>32</a:t>
            </a:fld>
            <a:endParaRPr lang="en-US" dirty="0"/>
          </a:p>
        </p:txBody>
      </p:sp>
      <p:sp>
        <p:nvSpPr>
          <p:cNvPr id="6"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24644055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Overview (part 2 all cryomodules to date)</a:t>
            </a:r>
            <a:endParaRPr lang="en-US"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061836" y="914400"/>
            <a:ext cx="5020327" cy="5262563"/>
          </a:xfrm>
          <a:prstGeom prst="rect">
            <a:avLst/>
          </a:prstGeom>
        </p:spPr>
      </p:pic>
      <p:sp>
        <p:nvSpPr>
          <p:cNvPr id="5" name="Slide Number Placeholder 4"/>
          <p:cNvSpPr>
            <a:spLocks noGrp="1"/>
          </p:cNvSpPr>
          <p:nvPr>
            <p:ph type="sldNum" sz="quarter" idx="11"/>
          </p:nvPr>
        </p:nvSpPr>
        <p:spPr/>
        <p:txBody>
          <a:bodyPr/>
          <a:lstStyle/>
          <a:p>
            <a:fld id="{5BD36294-2849-48A8-8531-5354CF3095D2}" type="slidenum">
              <a:rPr lang="en-US" smtClean="0"/>
              <a:pPr/>
              <a:t>33</a:t>
            </a:fld>
            <a:endParaRPr lang="en-US" dirty="0"/>
          </a:p>
        </p:txBody>
      </p:sp>
      <p:sp>
        <p:nvSpPr>
          <p:cNvPr id="6"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
        <p:nvSpPr>
          <p:cNvPr id="3" name="TextBox 2"/>
          <p:cNvSpPr txBox="1"/>
          <p:nvPr/>
        </p:nvSpPr>
        <p:spPr>
          <a:xfrm>
            <a:off x="4722316" y="5970956"/>
            <a:ext cx="3388013" cy="369332"/>
          </a:xfrm>
          <a:prstGeom prst="rect">
            <a:avLst/>
          </a:prstGeom>
          <a:solidFill>
            <a:schemeClr val="bg1"/>
          </a:solidFill>
        </p:spPr>
        <p:txBody>
          <a:bodyPr wrap="square" rtlCol="0">
            <a:spAutoFit/>
          </a:bodyPr>
          <a:lstStyle/>
          <a:p>
            <a:r>
              <a:rPr lang="en-US" i="1" dirty="0" smtClean="0">
                <a:solidFill>
                  <a:srgbClr val="0000FF"/>
                </a:solidFill>
              </a:rPr>
              <a:t>Status </a:t>
            </a:r>
            <a:r>
              <a:rPr lang="en-US" i="1" dirty="0" smtClean="0">
                <a:solidFill>
                  <a:srgbClr val="0000FF"/>
                </a:solidFill>
              </a:rPr>
              <a:t>by  </a:t>
            </a:r>
            <a:r>
              <a:rPr lang="en-US" i="1" dirty="0" smtClean="0">
                <a:solidFill>
                  <a:srgbClr val="0000FF"/>
                </a:solidFill>
              </a:rPr>
              <a:t>Author </a:t>
            </a:r>
            <a:r>
              <a:rPr lang="en-US" i="1" dirty="0" smtClean="0">
                <a:solidFill>
                  <a:srgbClr val="0000FF"/>
                </a:solidFill>
              </a:rPr>
              <a:t>&amp;Traveler </a:t>
            </a:r>
            <a:endParaRPr lang="en-US" i="1" dirty="0">
              <a:solidFill>
                <a:srgbClr val="0000FF"/>
              </a:solidFill>
            </a:endParaRPr>
          </a:p>
        </p:txBody>
      </p:sp>
    </p:spTree>
    <p:extLst>
      <p:ext uri="{BB962C8B-B14F-4D97-AF65-F5344CB8AC3E}">
        <p14:creationId xmlns:p14="http://schemas.microsoft.com/office/powerpoint/2010/main" val="2411745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Summary</a:t>
            </a:r>
            <a:endParaRPr lang="en-US" dirty="0"/>
          </a:p>
        </p:txBody>
      </p:sp>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34</a:t>
            </a:fld>
            <a:endParaRPr lang="en-US" dirty="0"/>
          </a:p>
        </p:txBody>
      </p:sp>
      <p:sp>
        <p:nvSpPr>
          <p:cNvPr id="5" name="Footer Placeholder 3"/>
          <p:cNvSpPr txBox="1">
            <a:spLocks/>
          </p:cNvSpPr>
          <p:nvPr/>
        </p:nvSpPr>
        <p:spPr>
          <a:xfrm>
            <a:off x="445472" y="6400800"/>
            <a:ext cx="4126528" cy="314326"/>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a:lstStyle>
          <a:p>
            <a:endParaRPr lang="en-US" dirty="0"/>
          </a:p>
        </p:txBody>
      </p:sp>
      <p:sp>
        <p:nvSpPr>
          <p:cNvPr id="8" name="Footer Placeholder 3"/>
          <p:cNvSpPr>
            <a:spLocks noGrp="1"/>
          </p:cNvSpPr>
          <p:nvPr>
            <p:ph type="subTitle" idx="1"/>
          </p:nvPr>
        </p:nvSpPr>
        <p:spPr/>
        <p:txBody>
          <a:bodyPr/>
          <a:lstStyle/>
          <a:p>
            <a:r>
              <a:rPr lang="en-US" dirty="0" smtClean="0"/>
              <a:t>LCLS-II JLAB Cryomodule QA/QC Workshop 25Jan2018</a:t>
            </a:r>
            <a:endParaRPr lang="en-US" dirty="0"/>
          </a:p>
        </p:txBody>
      </p:sp>
    </p:spTree>
    <p:extLst>
      <p:ext uri="{BB962C8B-B14F-4D97-AF65-F5344CB8AC3E}">
        <p14:creationId xmlns:p14="http://schemas.microsoft.com/office/powerpoint/2010/main" val="743681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t>
            </a:r>
            <a:endParaRPr lang="en-US" dirty="0"/>
          </a:p>
        </p:txBody>
      </p:sp>
      <p:sp>
        <p:nvSpPr>
          <p:cNvPr id="3" name="Content Placeholder 2"/>
          <p:cNvSpPr>
            <a:spLocks noGrp="1"/>
          </p:cNvSpPr>
          <p:nvPr>
            <p:ph idx="4294967295"/>
          </p:nvPr>
        </p:nvSpPr>
        <p:spPr>
          <a:xfrm>
            <a:off x="628650" y="1589315"/>
            <a:ext cx="7886700" cy="2715986"/>
          </a:xfrm>
          <a:prstGeom prst="rect">
            <a:avLst/>
          </a:prstGeom>
        </p:spPr>
        <p:txBody>
          <a:bodyPr>
            <a:normAutofit/>
          </a:bodyPr>
          <a:lstStyle/>
          <a:p>
            <a:pPr>
              <a:buFontTx/>
              <a:buChar char="-"/>
            </a:pPr>
            <a:r>
              <a:rPr lang="en-US" sz="2400" dirty="0" smtClean="0"/>
              <a:t>Quality Tools are supporting the Project </a:t>
            </a:r>
          </a:p>
          <a:p>
            <a:pPr lvl="1">
              <a:buFontTx/>
              <a:buChar char="-"/>
            </a:pPr>
            <a:r>
              <a:rPr lang="en-US" sz="2400" dirty="0" smtClean="0"/>
              <a:t>Continuously  improving the Reporting functions  </a:t>
            </a:r>
          </a:p>
          <a:p>
            <a:pPr lvl="1">
              <a:buFontTx/>
              <a:buChar char="-"/>
            </a:pPr>
            <a:endParaRPr lang="en-US" sz="2400" dirty="0"/>
          </a:p>
          <a:p>
            <a:pPr marL="571500" lvl="1" indent="0">
              <a:buNone/>
            </a:pPr>
            <a:endParaRPr lang="en-US" sz="2400" dirty="0" smtClean="0"/>
          </a:p>
          <a:p>
            <a:pPr>
              <a:buFontTx/>
              <a:buChar char="-"/>
            </a:pPr>
            <a:r>
              <a:rPr lang="en-US" sz="2400" dirty="0" smtClean="0"/>
              <a:t>QC Results </a:t>
            </a:r>
          </a:p>
          <a:p>
            <a:pPr lvl="1">
              <a:buFontTx/>
              <a:buChar char="-"/>
            </a:pPr>
            <a:r>
              <a:rPr lang="en-US" sz="2400" dirty="0" smtClean="0"/>
              <a:t>NCRs are being addressed and closed </a:t>
            </a:r>
          </a:p>
          <a:p>
            <a:pPr lvl="1">
              <a:buFontTx/>
              <a:buChar char="-"/>
            </a:pPr>
            <a:endParaRPr lang="en-US" sz="2400" dirty="0"/>
          </a:p>
        </p:txBody>
      </p:sp>
      <p:sp>
        <p:nvSpPr>
          <p:cNvPr id="5" name="Slide Number Placeholder 4"/>
          <p:cNvSpPr>
            <a:spLocks noGrp="1"/>
          </p:cNvSpPr>
          <p:nvPr>
            <p:ph type="sldNum" sz="quarter" idx="11"/>
          </p:nvPr>
        </p:nvSpPr>
        <p:spPr/>
        <p:txBody>
          <a:bodyPr/>
          <a:lstStyle/>
          <a:p>
            <a:fld id="{5BD36294-2849-48A8-8531-5354CF3095D2}" type="slidenum">
              <a:rPr lang="en-US" smtClean="0"/>
              <a:pPr/>
              <a:t>35</a:t>
            </a:fld>
            <a:endParaRPr lang="en-US" dirty="0"/>
          </a:p>
        </p:txBody>
      </p:sp>
      <p:sp>
        <p:nvSpPr>
          <p:cNvPr id="6"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2130646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36</a:t>
            </a:fld>
            <a:endParaRPr lang="en-US" dirty="0"/>
          </a:p>
        </p:txBody>
      </p:sp>
      <p:sp>
        <p:nvSpPr>
          <p:cNvPr id="3" name="Title 2"/>
          <p:cNvSpPr>
            <a:spLocks noGrp="1"/>
          </p:cNvSpPr>
          <p:nvPr>
            <p:ph type="title"/>
          </p:nvPr>
        </p:nvSpPr>
        <p:spPr/>
        <p:txBody>
          <a:bodyPr/>
          <a:lstStyle/>
          <a:p>
            <a:r>
              <a:rPr lang="en-US" dirty="0"/>
              <a:t>Drill Down - CM04 Travelers/NCR Status </a:t>
            </a:r>
            <a:r>
              <a:rPr lang="en-US" dirty="0" smtClean="0"/>
              <a:t> DEMO </a:t>
            </a:r>
            <a:endParaRPr lang="en-US" dirty="0"/>
          </a:p>
        </p:txBody>
      </p:sp>
      <p:sp>
        <p:nvSpPr>
          <p:cNvPr id="6" name="Explosion 1 5"/>
          <p:cNvSpPr/>
          <p:nvPr/>
        </p:nvSpPr>
        <p:spPr>
          <a:xfrm>
            <a:off x="2219325" y="2381250"/>
            <a:ext cx="4514850" cy="29337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Demonstration by Valerie </a:t>
            </a:r>
          </a:p>
          <a:p>
            <a:pPr algn="ctr"/>
            <a:r>
              <a:rPr lang="en-US" dirty="0" smtClean="0"/>
              <a:t>(Time permitting)</a:t>
            </a:r>
            <a:endParaRPr lang="en-US" dirty="0"/>
          </a:p>
        </p:txBody>
      </p:sp>
      <p:sp>
        <p:nvSpPr>
          <p:cNvPr id="7"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2498493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Back – UP Slides</a:t>
            </a:r>
            <a:endParaRPr lang="en-US" dirty="0"/>
          </a:p>
        </p:txBody>
      </p:sp>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37</a:t>
            </a:fld>
            <a:endParaRPr lang="en-US" dirty="0"/>
          </a:p>
        </p:txBody>
      </p:sp>
      <p:sp>
        <p:nvSpPr>
          <p:cNvPr id="5" name="Footer Placeholder 3"/>
          <p:cNvSpPr txBox="1">
            <a:spLocks/>
          </p:cNvSpPr>
          <p:nvPr/>
        </p:nvSpPr>
        <p:spPr>
          <a:xfrm>
            <a:off x="445472" y="6400800"/>
            <a:ext cx="4126528" cy="314326"/>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a:lstStyle>
          <a:p>
            <a:endParaRPr lang="en-US" dirty="0"/>
          </a:p>
        </p:txBody>
      </p:sp>
      <p:sp>
        <p:nvSpPr>
          <p:cNvPr id="8" name="Footer Placeholder 3"/>
          <p:cNvSpPr>
            <a:spLocks noGrp="1"/>
          </p:cNvSpPr>
          <p:nvPr>
            <p:ph type="subTitle" idx="1"/>
          </p:nvPr>
        </p:nvSpPr>
        <p:spPr/>
        <p:txBody>
          <a:bodyPr/>
          <a:lstStyle/>
          <a:p>
            <a:r>
              <a:rPr lang="en-US" dirty="0" smtClean="0"/>
              <a:t>LCLS-II JLAB Cryomodule QA/QC Workshop  25Jan2018</a:t>
            </a:r>
            <a:endParaRPr lang="en-US" dirty="0"/>
          </a:p>
        </p:txBody>
      </p:sp>
    </p:spTree>
    <p:extLst>
      <p:ext uri="{BB962C8B-B14F-4D97-AF65-F5344CB8AC3E}">
        <p14:creationId xmlns:p14="http://schemas.microsoft.com/office/powerpoint/2010/main" val="14606049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For reference - List of Travelers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000136967"/>
              </p:ext>
            </p:extLst>
          </p:nvPr>
        </p:nvGraphicFramePr>
        <p:xfrm>
          <a:off x="457200" y="1892595"/>
          <a:ext cx="8110539" cy="3730036"/>
        </p:xfrm>
        <a:graphic>
          <a:graphicData uri="http://schemas.openxmlformats.org/drawingml/2006/table">
            <a:tbl>
              <a:tblPr/>
              <a:tblGrid>
                <a:gridCol w="94436"/>
                <a:gridCol w="1609516"/>
                <a:gridCol w="817076"/>
                <a:gridCol w="322998"/>
                <a:gridCol w="357214"/>
                <a:gridCol w="242249"/>
                <a:gridCol w="301100"/>
                <a:gridCol w="312049"/>
                <a:gridCol w="295626"/>
                <a:gridCol w="291519"/>
                <a:gridCol w="291519"/>
                <a:gridCol w="1231773"/>
                <a:gridCol w="1231773"/>
                <a:gridCol w="711691"/>
              </a:tblGrid>
              <a:tr h="164403">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1" i="0" u="none" strike="noStrike" dirty="0">
                          <a:solidFill>
                            <a:srgbClr val="000000"/>
                          </a:solidFill>
                          <a:effectLst/>
                          <a:latin typeface="Calibri"/>
                        </a:rPr>
                        <a:t>Traveler Name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1" i="0" u="none" strike="noStrike" dirty="0">
                          <a:solidFill>
                            <a:srgbClr val="000000"/>
                          </a:solidFill>
                          <a:effectLst/>
                          <a:latin typeface="Calibri"/>
                        </a:rPr>
                        <a:t>Traveler ID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solidFill>
                            <a:srgbClr val="000000"/>
                          </a:solidFill>
                          <a:effectLst/>
                          <a:latin typeface="Calibri"/>
                        </a:rPr>
                        <a:t>AUTHOR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solidFill>
                            <a:srgbClr val="000000"/>
                          </a:solidFill>
                          <a:effectLst/>
                          <a:latin typeface="Calibri"/>
                        </a:rPr>
                        <a:t>REVIEWER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solidFill>
                            <a:srgbClr val="000000"/>
                          </a:solidFill>
                          <a:effectLst/>
                          <a:latin typeface="Calibri"/>
                        </a:rPr>
                        <a:t>PROJ MNGR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solidFill>
                            <a:srgbClr val="000000"/>
                          </a:solidFill>
                          <a:effectLst/>
                          <a:latin typeface="Calibri"/>
                        </a:rPr>
                        <a:t>DRAFT DUE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solidFill>
                            <a:srgbClr val="000000"/>
                          </a:solidFill>
                          <a:effectLst/>
                          <a:latin typeface="Calibri"/>
                        </a:rPr>
                        <a:t>FINAL DUE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solidFill>
                            <a:srgbClr val="000000"/>
                          </a:solidFill>
                          <a:effectLst/>
                          <a:latin typeface="Calibri"/>
                        </a:rPr>
                        <a:t>DRAFT DONE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solidFill>
                            <a:srgbClr val="000000"/>
                          </a:solidFill>
                          <a:effectLst/>
                          <a:latin typeface="Calibri"/>
                        </a:rPr>
                        <a:t>FINAL DONE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solidFill>
                            <a:srgbClr val="000000"/>
                          </a:solidFill>
                          <a:effectLst/>
                          <a:latin typeface="Calibri"/>
                        </a:rPr>
                        <a:t>NCR list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500" b="1" i="0" u="none" strike="noStrike" dirty="0">
                          <a:solidFill>
                            <a:srgbClr val="000000"/>
                          </a:solidFill>
                          <a:effectLst/>
                          <a:latin typeface="Calibri"/>
                        </a:rPr>
                        <a:t>Traveler </a:t>
                      </a:r>
                      <a:r>
                        <a:rPr lang="en-US" sz="500" b="1" i="0" u="none" strike="noStrike" dirty="0" smtClean="0">
                          <a:solidFill>
                            <a:srgbClr val="000000"/>
                          </a:solidFill>
                          <a:effectLst/>
                          <a:latin typeface="Calibri"/>
                        </a:rPr>
                        <a:t>(Hold point) </a:t>
                      </a:r>
                      <a:r>
                        <a:rPr lang="en-US" sz="500" b="1" i="0" u="none" strike="noStrike" dirty="0">
                          <a:solidFill>
                            <a:srgbClr val="000000"/>
                          </a:solidFill>
                          <a:effectLst/>
                          <a:latin typeface="Calibri"/>
                        </a:rPr>
                        <a:t/>
                      </a:r>
                      <a:br>
                        <a:rPr lang="en-US" sz="500" b="1" i="0" u="none" strike="noStrike" dirty="0">
                          <a:solidFill>
                            <a:srgbClr val="000000"/>
                          </a:solidFill>
                          <a:effectLst/>
                          <a:latin typeface="Calibri"/>
                        </a:rPr>
                      </a:br>
                      <a:r>
                        <a:rPr lang="en-US" sz="500" b="1" i="0" u="none" strike="noStrike" dirty="0">
                          <a:solidFill>
                            <a:srgbClr val="000000"/>
                          </a:solidFill>
                          <a:effectLst/>
                          <a:latin typeface="Calibri"/>
                        </a:rPr>
                        <a:t>Closer list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500" b="1" i="0" u="none" strike="noStrike" dirty="0">
                          <a:solidFill>
                            <a:srgbClr val="000000"/>
                          </a:solidFill>
                          <a:effectLst/>
                          <a:latin typeface="Calibri"/>
                        </a:rPr>
                        <a:t>NOTES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752">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1" i="0" u="none" strike="noStrike" dirty="0">
                          <a:solidFill>
                            <a:srgbClr val="FFFFFF"/>
                          </a:solidFill>
                          <a:effectLst/>
                          <a:latin typeface="Calibri"/>
                        </a:rPr>
                        <a:t>Inspection travelers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8631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Cavity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Helium Vessel Inspection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L2PRD-CAV-INSP-CAV</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Marhauser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Dickey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1-May-16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15-May-16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9-May-16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9-May-16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marhause,edaly,carpente,forehand,overtonr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marhause,edaly,carpente,forehand,overtonr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809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Coupler (pairs)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L2PRD-CAV-INSP-FPC</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Stirbet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Wilson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16-Jul-16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30-Jul-16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9-Sep-16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9-Sep-16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areilly,edaly,macha,kwilson,stirbet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500" b="0" i="0" u="none" strike="noStrike" dirty="0">
                        <a:solidFill>
                          <a:srgbClr val="000000"/>
                        </a:solidFill>
                        <a:effectLst/>
                        <a:latin typeface="Calibri"/>
                      </a:endParaRP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Cavity Field Probe Feedthru Receiving Inspection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L2PRD-CAV-INSP-FPFT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Park</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26-Feb-16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11-Mar-16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26-Feb-16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26-Feb-16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hkpark</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hkpark,areilly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Cavity HOM Feedthru Receiving Inspection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L2PRD-CAV-INSP-HMFT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Park</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26-Feb-16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11-Mar-16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26-Feb-16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26-Feb-16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hkpark</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hkpark,areilly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sz="500" b="0" i="0" u="none" strike="noStrike" dirty="0">
                          <a:solidFill>
                            <a:srgbClr val="000000"/>
                          </a:solidFill>
                          <a:effectLst/>
                          <a:latin typeface="Calibri"/>
                        </a:rPr>
                        <a:t>Cavity RF Inspection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L2PRD-CAV-RFIN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Marhauser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Forehand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Davis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10-Jun-16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24-Jun-16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17-Jun-16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17-Jun-16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marhause,forehand,overtonr,edaly,carpente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631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Cavity String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Cavity Beam Line Bellows PRCM</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L2PRD-CST-INSP-BLBP</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Wilson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6-May-16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20-May-16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6-May-16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6-May-16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kwilson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kwilson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Cavity Beam Line Bellows Short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L2PRD-CST-INSP-BLBS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Wilson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26-Apr-16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10-May-16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26-Apr-16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26-Apr-16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kwilson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kwilson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String Beam Line Extension Downstream</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L2PRD-CST-INSP-BLXD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Wilson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12-Apr-16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26-Apr-16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12-Apr-16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12-Apr-16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kwilson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kwilson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String Beam Line Extension Upstream</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L2PRD-CST-INSP-BLXU</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Wilson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12-Apr-16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26-Apr-16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12-Apr-16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12-Apr-16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kwilson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kwilson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BPM FeedThrus Receiving Inspection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L2PRD-CST-INSP-BPMFT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Park</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Wilson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24-Jun-16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8-Jul-16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21-Jun-16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24-Jun-16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hkpark</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300K Current Leads CF Flange Inspection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L2PRD-CST-INSP-CFL</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Hiatt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Wilson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22-Aug-16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5-Sep-16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26-Aug-16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26-Aug-16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hiatt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End Lever Tuner Mechanical Frame Inspection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L2PRD-CST-INSP-TUNMC</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Huque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15-Jun-16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29-Jun-16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15-Jun-16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15-Jun-16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huque,edaly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End Lever Tuner Moto</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L2PRD-CST-INSP-TUNMT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Huque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15-Jun-16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29-Jun-16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13-Sep-16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13-Sep-16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huque,edaly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Tuner Piezo Actuatir Assembly Inspection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L2PRD-CST-INSP-TUNPZ</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Huque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King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18-Feb-16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3-Mar-16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18-Feb-16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18-Feb-16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huque,edaly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Qquadrapole Magnet SPQA002 Inspection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L2PRD-CST-MAG-QUAD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Hiatt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Beck</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29-Aug-16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12-Sep-16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7-Sep-16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7-Sep-16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hiatt,edaly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631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Cryomodule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Bellows 2-Phase Pipe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L2PRD-CM-INSP-BP2PH</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11-May-16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25-May-16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11-May-16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13-May-16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cheng,fischer,areilly,edaly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cheng,edaly,areilly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Cryomodule Cool Down Cryogenic Valve (CDV)</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L2PRD-CM-INSP-CDV</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14-Feb-17</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28-Feb-17</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20-Feb-17</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20-Feb-17</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cheng,fischer,areilly,edaly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Receiving Inspection CM Disk 2-Phase Support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L2PRD-CM-INSP-DK12P</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13-Sep-16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cheng, fischer, areilly, 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Receiving Inspection CM Disk 2-Phase Support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L2PRD-CM-INSP-DK22P</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13-Sep-16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cheng, fischer, areilly, 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Shipping End Cap Inspection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L2PRD-CM-INSP-EDCP</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Huque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Fischer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2-Nov-16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16-Nov-16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3-Nov-16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r" fontAlgn="b"/>
                      <a:r>
                        <a:rPr lang="en-US" sz="500" b="0" i="0" u="none" strike="noStrike" dirty="0">
                          <a:solidFill>
                            <a:srgbClr val="000000"/>
                          </a:solidFill>
                          <a:effectLst/>
                          <a:latin typeface="Calibri"/>
                        </a:rPr>
                        <a:t>4-Jan-17</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huque,edaly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Shipping Feed Cap Inspection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L2PRD-CM-INSP-FDCP</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Huque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Fischer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2-Nov-16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16-Nov-16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3-Nov-16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4-Jan-17</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huque,edaly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Warm FPC Inspection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L2PRD-CM-INSP-FPCW</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Stirbet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Fischer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28-Sep-16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12-Oct-16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28-Sep-16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28-Sep-16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areilly,edaly,stirbet,fischer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FPC Waveguide Inspection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L2PRD-CM-INSP-FPCWG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Stirbet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Fischer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28-Sep-16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12-Oct-16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28-Sep-16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28-Sep-16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edaly,stirbet,fischer,mdickey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Receiving Inspection CM Magnetic Shield Assembly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L2PRD-CM-INSP-IMAG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13-Sep-16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cheng, fischer, areilly, 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Receiving Inspection CM Rod Invar 2-Phase Long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L2PRD-CM-INSP-IROD2L</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13-Sep-16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cheng, fischer, areilly, 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Receiving Inspection CM Rod Invar 2-Phase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L2PRD-CM-INSP-IROD2P</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13-Sep-16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cheng, fischer, areilly, 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Receiving Inspection CM Assembly, JT Cryogenic Valve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L2PRD-CM-INSP-JTV</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10-Oct-16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24-Oct-16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10-Oct-16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10-Oct-16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cheng, fischer, areilly, 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Receiving Inspection CM Assembly, JT Valve Tube Kit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L2PRD-CM-INSP-JTVTK</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13-Sep-16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cheng, fischer, areilly, 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Receiving Inspection CM Assembly, Liquid He Level-DS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L2PRD-CM-INSP-LLDS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13-Sep-16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cheng, fischer, areilly, 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Receiving Inspection of CM Weldment Line Liquid Level DS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L2PRD-CM-INSP-LLNDS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13-Sep-16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cheng, fischer, areilly, 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Receiving Inspection CM Weldment Line Liquid Level US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L2PRD-CM-INSP-LLNUS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13-Sep-16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cheng, fischer, areilly, 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Receiving Inspection CM Assembly, Liquid He Level-US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L2PRD-CM-INSP-LLUS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13-Sep-16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cheng, fischer, areilly, 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LCLS-II Cryomodule MC Coupling Line Assembly Inspection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L2PRD-CM-INSP-MCCLA</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27-Jun-16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11-Jul-16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27-Jun-16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27-Jun-16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cheng,fischer,areilly,edaly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cheng,edaly,areilly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Receiving Inspection CM Weldment 2-Phase Pipe End Cap</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L2PRD-CM-INSP-PEC2P</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13-Sep-16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cheng, fischer, areilly, 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Upper Cold Mass Inspection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L2PRD-CM-INSP-UCM</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30-Sep-16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14-Oct-16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13-Sep-16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13-Sep-16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cheng,fischer,areilly,edaly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Receiving Inspection CM Vacuum Vessel</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L2PRD-CM-INSP-VV</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12-Sep-16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13-Sep-16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cheng, fischer, areilly, 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6"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
        <p:nvSpPr>
          <p:cNvPr id="7" name="Slide Number Placeholder 6"/>
          <p:cNvSpPr>
            <a:spLocks noGrp="1"/>
          </p:cNvSpPr>
          <p:nvPr>
            <p:ph type="sldNum" sz="quarter" idx="11"/>
          </p:nvPr>
        </p:nvSpPr>
        <p:spPr/>
        <p:txBody>
          <a:bodyPr/>
          <a:lstStyle/>
          <a:p>
            <a:fld id="{5BD36294-2849-48A8-8531-5354CF3095D2}" type="slidenum">
              <a:rPr lang="en-US" smtClean="0"/>
              <a:pPr/>
              <a:t>38</a:t>
            </a:fld>
            <a:endParaRPr lang="en-US" dirty="0"/>
          </a:p>
        </p:txBody>
      </p:sp>
    </p:spTree>
    <p:extLst>
      <p:ext uri="{BB962C8B-B14F-4D97-AF65-F5344CB8AC3E}">
        <p14:creationId xmlns:p14="http://schemas.microsoft.com/office/powerpoint/2010/main" val="22651919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39</a:t>
            </a:fld>
            <a:endParaRPr lang="en-US" dirty="0"/>
          </a:p>
        </p:txBody>
      </p:sp>
      <p:sp>
        <p:nvSpPr>
          <p:cNvPr id="3" name="Title 2"/>
          <p:cNvSpPr>
            <a:spLocks noGrp="1"/>
          </p:cNvSpPr>
          <p:nvPr>
            <p:ph type="title"/>
          </p:nvPr>
        </p:nvSpPr>
        <p:spPr/>
        <p:txBody>
          <a:bodyPr/>
          <a:lstStyle/>
          <a:p>
            <a:r>
              <a:rPr lang="en-US" dirty="0" smtClean="0"/>
              <a:t>For Reference List of Travelers (cont)</a:t>
            </a:r>
            <a:endParaRPr lang="en-US" dirty="0"/>
          </a:p>
        </p:txBody>
      </p:sp>
      <p:sp>
        <p:nvSpPr>
          <p:cNvPr id="4" name="Footer Placeholder 3"/>
          <p:cNvSpPr>
            <a:spLocks noGrp="1"/>
          </p:cNvSpPr>
          <p:nvPr>
            <p:ph type="ftr" sz="quarter" idx="13"/>
          </p:nvPr>
        </p:nvSpPr>
        <p:spPr/>
        <p:txBody>
          <a:bodyPr/>
          <a:lstStyle/>
          <a:p>
            <a:r>
              <a:rPr lang="en-US" dirty="0" smtClean="0"/>
              <a:t>LCLS-II JLAB Cryomodule QA/QC Workshop – 25Jan2018</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552648119"/>
              </p:ext>
            </p:extLst>
          </p:nvPr>
        </p:nvGraphicFramePr>
        <p:xfrm>
          <a:off x="457200" y="1866165"/>
          <a:ext cx="8110539" cy="3782895"/>
        </p:xfrm>
        <a:graphic>
          <a:graphicData uri="http://schemas.openxmlformats.org/drawingml/2006/table">
            <a:tbl>
              <a:tblPr/>
              <a:tblGrid>
                <a:gridCol w="94436"/>
                <a:gridCol w="1609516"/>
                <a:gridCol w="817076"/>
                <a:gridCol w="322998"/>
                <a:gridCol w="357214"/>
                <a:gridCol w="242249"/>
                <a:gridCol w="301100"/>
                <a:gridCol w="312049"/>
                <a:gridCol w="295626"/>
                <a:gridCol w="291519"/>
                <a:gridCol w="291519"/>
                <a:gridCol w="1231773"/>
                <a:gridCol w="1231773"/>
                <a:gridCol w="711691"/>
              </a:tblGrid>
              <a:tr h="164403">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1" i="0" u="none" strike="noStrike" dirty="0">
                          <a:solidFill>
                            <a:srgbClr val="000000"/>
                          </a:solidFill>
                          <a:effectLst/>
                          <a:latin typeface="Calibri"/>
                        </a:rPr>
                        <a:t>Traveler Name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1" i="0" u="none" strike="noStrike" dirty="0">
                          <a:solidFill>
                            <a:srgbClr val="000000"/>
                          </a:solidFill>
                          <a:effectLst/>
                          <a:latin typeface="Calibri"/>
                        </a:rPr>
                        <a:t>Traveler ID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solidFill>
                            <a:srgbClr val="000000"/>
                          </a:solidFill>
                          <a:effectLst/>
                          <a:latin typeface="Calibri"/>
                        </a:rPr>
                        <a:t>AUTHOR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solidFill>
                            <a:srgbClr val="000000"/>
                          </a:solidFill>
                          <a:effectLst/>
                          <a:latin typeface="Calibri"/>
                        </a:rPr>
                        <a:t>REVIEWER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solidFill>
                            <a:srgbClr val="000000"/>
                          </a:solidFill>
                          <a:effectLst/>
                          <a:latin typeface="Calibri"/>
                        </a:rPr>
                        <a:t>PROJ MNGR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solidFill>
                            <a:srgbClr val="000000"/>
                          </a:solidFill>
                          <a:effectLst/>
                          <a:latin typeface="Calibri"/>
                        </a:rPr>
                        <a:t>DRAFT DUE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solidFill>
                            <a:srgbClr val="000000"/>
                          </a:solidFill>
                          <a:effectLst/>
                          <a:latin typeface="Calibri"/>
                        </a:rPr>
                        <a:t>FINAL DUE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solidFill>
                            <a:srgbClr val="000000"/>
                          </a:solidFill>
                          <a:effectLst/>
                          <a:latin typeface="Calibri"/>
                        </a:rPr>
                        <a:t>DRAFT DONE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solidFill>
                            <a:srgbClr val="000000"/>
                          </a:solidFill>
                          <a:effectLst/>
                          <a:latin typeface="Calibri"/>
                        </a:rPr>
                        <a:t>FINAL DONE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500" b="1" i="0" u="none" strike="noStrike" dirty="0">
                          <a:solidFill>
                            <a:srgbClr val="000000"/>
                          </a:solidFill>
                          <a:effectLst/>
                          <a:latin typeface="Calibri"/>
                        </a:rPr>
                        <a:t>NCR list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500" b="1" i="0" u="none" strike="noStrike" dirty="0">
                          <a:solidFill>
                            <a:srgbClr val="000000"/>
                          </a:solidFill>
                          <a:effectLst/>
                          <a:latin typeface="Calibri"/>
                        </a:rPr>
                        <a:t>Traveler (Holdpoint) </a:t>
                      </a:r>
                      <a:br>
                        <a:rPr lang="en-US" sz="500" b="1" i="0" u="none" strike="noStrike" dirty="0">
                          <a:solidFill>
                            <a:srgbClr val="000000"/>
                          </a:solidFill>
                          <a:effectLst/>
                          <a:latin typeface="Calibri"/>
                        </a:rPr>
                      </a:br>
                      <a:r>
                        <a:rPr lang="en-US" sz="500" b="1" i="0" u="none" strike="noStrike" dirty="0">
                          <a:solidFill>
                            <a:srgbClr val="000000"/>
                          </a:solidFill>
                          <a:effectLst/>
                          <a:latin typeface="Calibri"/>
                        </a:rPr>
                        <a:t>Closer list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500" b="1" i="0" u="none" strike="noStrike" dirty="0">
                          <a:solidFill>
                            <a:srgbClr val="000000"/>
                          </a:solidFill>
                          <a:effectLst/>
                          <a:latin typeface="Calibri"/>
                        </a:rPr>
                        <a:t>NOTES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752">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1" i="0" u="none" strike="noStrike" dirty="0">
                          <a:solidFill>
                            <a:srgbClr val="FFFFFF"/>
                          </a:solidFill>
                          <a:effectLst/>
                          <a:latin typeface="Calibri"/>
                        </a:rPr>
                        <a:t>Processing Travelers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8631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Cavity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Cavity Heat Treatment &amp; Nitrogen Doping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L2PRD-CAV-ASSY-HEAT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Forehand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Palczewski</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Davis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Calibri"/>
                        </a:rPr>
                        <a:t>Cavity Cleaning / </a:t>
                      </a:r>
                      <a:r>
                        <a:rPr lang="en-US" sz="500" b="0" i="0" u="none" strike="noStrike" dirty="0" smtClean="0">
                          <a:solidFill>
                            <a:srgbClr val="000000"/>
                          </a:solidFill>
                          <a:effectLst/>
                          <a:latin typeface="Calibri"/>
                        </a:rPr>
                        <a:t>Ultrasonic </a:t>
                      </a:r>
                      <a:r>
                        <a:rPr lang="en-US" sz="500" b="0" i="0" u="none" strike="noStrike" dirty="0">
                          <a:solidFill>
                            <a:srgbClr val="000000"/>
                          </a:solidFill>
                          <a:effectLst/>
                          <a:latin typeface="Calibri"/>
                        </a:rPr>
                        <a:t>Cleaning</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L2PRD-CAV-CHEM-USC</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Zhao</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Follkie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Calibri"/>
                        </a:rPr>
                        <a:t>First HPR</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L2PRD-CAV-CHEM-HPR1</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Follkie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Harris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Calibri"/>
                        </a:rPr>
                        <a:t>Second HPR (COMBINE WITH HPR1)</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L2PRD-CAV-CHEM-HPR2</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Follkie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Harris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631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Cavity String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r>
              <a:tr h="8631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631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631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Cryomodule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Upper Cold Mass Magnetic </a:t>
                      </a:r>
                      <a:r>
                        <a:rPr lang="en-US" sz="500" b="0" i="0" u="none" strike="noStrike" dirty="0" smtClean="0">
                          <a:solidFill>
                            <a:srgbClr val="000000"/>
                          </a:solidFill>
                          <a:effectLst/>
                          <a:latin typeface="Calibri"/>
                        </a:rPr>
                        <a:t>Hygiene </a:t>
                      </a:r>
                      <a:r>
                        <a:rPr lang="en-US" sz="500" b="0" i="0" u="none" strike="noStrike" dirty="0">
                          <a:solidFill>
                            <a:srgbClr val="000000"/>
                          </a:solidFill>
                          <a:effectLst/>
                          <a:latin typeface="Calibri"/>
                        </a:rPr>
                        <a:t>Control</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L2PRD-CM-DMAG-UCM</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Legg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1-Feb-17</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15-Feb-17</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8-Feb-17</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8-Feb-17</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Cryomodule Vacuum Vessel Demagnetization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L2PRD-CM-DMAG-VV</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Cheng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Legg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3-Jan-17</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17-Jan-17</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10-Jan-17</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10-Jan-17</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752">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1" i="0" u="none" strike="noStrike" dirty="0">
                          <a:solidFill>
                            <a:srgbClr val="FFFFFF"/>
                          </a:solidFill>
                          <a:effectLst/>
                          <a:latin typeface="Calibri"/>
                        </a:rPr>
                        <a:t>Assembly Travelers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1"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FFFFFF"/>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FFFFFF"/>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FFFFFF"/>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FFFFFF"/>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8631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Cavity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r>
              <a:tr h="96176">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Cavity 1st Assembly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L2PRD-CAV-ASSY-FRST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Forehand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Palczewski</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Cavity 2nd Assembly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L2PRD-CAV-ASSY-SCND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Forehand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Palczewski</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Cavity Evacuation &amp; Leak Test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L2PRD-CAV-ASSY-LEAK</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Forehand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Palczewski</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631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Cavity String</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Cavity String Assembly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L2PRD-CST-ASSY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Macha</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Forehand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3-Oct-16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17-Oct-16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4-Oct-16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4-Oct-16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forehand,kdavis,areilly,edaly,fischer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BPM Magnet sub-assembly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L2PRD-CST-ASSY-BPM</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Macha</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Forehand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3-Oct-16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17-Oct-16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String Pump down, leak test and transfer to phase 1</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L2PRD-CST-ASSY-LEAK</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Macha</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Forehand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3-Oct-16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17-Oct-16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27-Feb-17</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27-Feb-17</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631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Cryomodule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1"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r>
              <a:tr h="8631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CM Assembly First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L2PRD-CM-ASSY-FRST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Fischer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Worland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1-Dec-16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15-Dec-16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11-Nov-16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11-Nov-16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631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CM Assembly Second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L2PRD-CM-ASSY-SCND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Fischer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Worland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1-Dec-16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15-Dec-16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10-Feb-17</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10-Feb-17</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631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CM Assembly Final</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L2PRD-CM-ASSY-FINL</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Fischer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Worland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1-Dec-16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15-Dec-16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8-Mar-17</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8-Mar-17</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631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Cryomodule Vacuum Vessel Assembly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L2PRD-CM-ASSY-VV</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Fischer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Worland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1-Dec-16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15-Dec-16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1-Mar-17</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1-Mar-17</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752">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1" i="0" u="none" strike="noStrike" dirty="0">
                          <a:solidFill>
                            <a:srgbClr val="FFFFFF"/>
                          </a:solidFill>
                          <a:effectLst/>
                          <a:latin typeface="Calibri"/>
                        </a:rPr>
                        <a:t>Testing Travelers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sng"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FFFFFF"/>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FFFFFF"/>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FFFFFF"/>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FFFFFF"/>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Transfer of L2PRD 9-cell cavities to Test Stands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L2PRD-CAV-TRANS-TSTD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Forehand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Davis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23-Jul-16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6-Aug-16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23-Jul-16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25-Jul-16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forehand,marhause,kdavis,areilly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Cavity Cooldown</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L2PRD-CAV-VTA-COOL</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Kushnick</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Reece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Davis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26-Jul-16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9-Aug-16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26-Jul-16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26-Jul-16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kdavis,areilly,edaly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Cavity Production VTA HOM Survey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L2PRD-CAV-VTA-HOM</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Stirbet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Marhause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19-Aug-16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19-Aug-16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8-Sep-16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8-Sep-16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Cavity VTA Test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L2PRD-CAV-VTRF</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Davis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Ari</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Marhause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22-Jul-16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5-Aug-16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22-Jul-16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22-Jul-16</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kdavis,marhause,ari</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marhause,ari,kdavis,stirbet,edaly,areilly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Cryomodule Acceptance Test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L2PRO-CM-CMTF-ACTS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Drury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Humphry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Cryomodule Acceptance Test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L2PRO-CM-CMTF-LPRF</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Drury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Humphry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Cryomodule Acceptance Test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L2PRO-CM-CMTF-HPRF</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Drury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Humphry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752">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1" i="0" u="none" strike="noStrike" dirty="0">
                          <a:solidFill>
                            <a:srgbClr val="FFFFFF"/>
                          </a:solidFill>
                          <a:effectLst/>
                          <a:latin typeface="Calibri"/>
                        </a:rPr>
                        <a:t>Installation Travelers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1"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FFFFFF"/>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FFFFFF"/>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FFFFFF"/>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FFFFFF"/>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752">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1" i="0" u="none" strike="noStrike" dirty="0">
                          <a:solidFill>
                            <a:srgbClr val="FFFFFF"/>
                          </a:solidFill>
                          <a:effectLst/>
                          <a:latin typeface="Calibri"/>
                        </a:rPr>
                        <a:t>Standard Project Travelers</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1"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FFFFFF"/>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FFFFFF"/>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FFFFFF"/>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600" b="0" i="0" u="none" strike="noStrike" dirty="0">
                          <a:solidFill>
                            <a:srgbClr val="FFFFFF"/>
                          </a:solidFill>
                          <a:effectLst/>
                          <a:latin typeface="Calibri"/>
                        </a:rPr>
                        <a:t> </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600" b="0" i="0" u="none" strike="noStrike" dirty="0">
                          <a:solidFill>
                            <a:srgbClr val="FFFFFF"/>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D3 Report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L2PRD-D3</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Bookwalter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1-Jan-15</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15-Jan-15</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16-Feb-15</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16-Feb-15</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bookwalt,areilly,edaly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bookwalt,areilly,edaly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Cavity Non-conformance Report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L2PRD-NCR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Bookwalter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1-Jan-15</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15-Jan-15</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dirty="0">
                          <a:solidFill>
                            <a:srgbClr val="000000"/>
                          </a:solidFill>
                          <a:effectLst/>
                          <a:latin typeface="Calibri"/>
                        </a:rPr>
                        <a:t>16-Feb-15</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500" b="0" i="0" u="none" strike="noStrike" dirty="0">
                          <a:solidFill>
                            <a:srgbClr val="000000"/>
                          </a:solidFill>
                          <a:effectLst/>
                          <a:latin typeface="Calibri"/>
                        </a:rPr>
                        <a:t>16-Feb-15</a:t>
                      </a:r>
                    </a:p>
                  </a:txBody>
                  <a:tcPr marL="4110" marR="4110" marT="41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bookwalt,areilly,edaly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bookwalt,areilly,edaly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201">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Inspection Summary Report</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L2PRD-INSR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Carpenter</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DeKerlegand</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Reilly</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21-Mar-16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4-Apr-16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dirty="0">
                          <a:solidFill>
                            <a:srgbClr val="000000"/>
                          </a:solidFill>
                          <a:effectLst/>
                          <a:latin typeface="Calibri"/>
                        </a:rPr>
                        <a:t>21-Mar-16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500" b="0" i="0" u="none" strike="noStrike" dirty="0">
                          <a:solidFill>
                            <a:srgbClr val="000000"/>
                          </a:solidFill>
                          <a:effectLst/>
                          <a:latin typeface="Calibri"/>
                        </a:rPr>
                        <a:t>21-Mar-16</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500" b="0" i="0" u="none" strike="noStrike" dirty="0">
                          <a:solidFill>
                            <a:srgbClr val="000000"/>
                          </a:solidFill>
                          <a:effectLst/>
                          <a:latin typeface="Calibri"/>
                        </a:rPr>
                        <a:t>areilly,carpente</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effectLst/>
                          <a:latin typeface="Calibri"/>
                        </a:rPr>
                        <a:t> </a:t>
                      </a:r>
                    </a:p>
                  </a:txBody>
                  <a:tcPr marL="4110" marR="4110" marT="41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81952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L2 pCM  NCR Open/Closed </a:t>
            </a:r>
            <a:r>
              <a:rPr lang="en-US" dirty="0"/>
              <a:t>by Work </a:t>
            </a:r>
            <a:r>
              <a:rPr lang="en-US" dirty="0" smtClean="0"/>
              <a:t>center</a:t>
            </a:r>
            <a:endParaRPr lang="en-US" dirty="0"/>
          </a:p>
        </p:txBody>
      </p:sp>
      <p:sp>
        <p:nvSpPr>
          <p:cNvPr id="5" name="Slide Number Placeholder 4"/>
          <p:cNvSpPr>
            <a:spLocks noGrp="1"/>
          </p:cNvSpPr>
          <p:nvPr>
            <p:ph type="sldNum" sz="quarter" idx="11"/>
          </p:nvPr>
        </p:nvSpPr>
        <p:spPr/>
        <p:txBody>
          <a:bodyPr/>
          <a:lstStyle/>
          <a:p>
            <a:fld id="{5BD36294-2849-48A8-8531-5354CF3095D2}" type="slidenum">
              <a:rPr lang="en-US" smtClean="0"/>
              <a:pPr/>
              <a:t>4</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57" y="1422120"/>
            <a:ext cx="680402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122196" y="4366980"/>
            <a:ext cx="3078579" cy="800219"/>
            <a:chOff x="3047602" y="3720397"/>
            <a:chExt cx="3078579" cy="800219"/>
          </a:xfrm>
        </p:grpSpPr>
        <p:cxnSp>
          <p:nvCxnSpPr>
            <p:cNvPr id="7" name="Straight Arrow Connector 6"/>
            <p:cNvCxnSpPr/>
            <p:nvPr/>
          </p:nvCxnSpPr>
          <p:spPr>
            <a:xfrm flipH="1">
              <a:off x="3047602" y="3976600"/>
              <a:ext cx="359833" cy="3997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3407435" y="3720397"/>
              <a:ext cx="2718746" cy="800219"/>
            </a:xfrm>
            <a:prstGeom prst="rect">
              <a:avLst/>
            </a:prstGeom>
            <a:noFill/>
          </p:spPr>
          <p:txBody>
            <a:bodyPr wrap="square" rtlCol="0">
              <a:spAutoFit/>
            </a:bodyPr>
            <a:lstStyle/>
            <a:p>
              <a:r>
                <a:rPr lang="en-US" sz="1400" b="1" dirty="0" smtClean="0"/>
                <a:t>L2PRO-CM-ACTS</a:t>
              </a:r>
            </a:p>
            <a:p>
              <a:r>
                <a:rPr lang="en-US" sz="1400" b="1" dirty="0" smtClean="0"/>
                <a:t>(CMTF Test)</a:t>
              </a:r>
            </a:p>
            <a:p>
              <a:pPr marL="285750" indent="-285750">
                <a:buFont typeface="Arial" panose="020B0604020202020204" pitchFamily="34" charset="0"/>
                <a:buChar char="•"/>
              </a:pPr>
              <a:endParaRPr lang="en-US" b="1" dirty="0"/>
            </a:p>
          </p:txBody>
        </p:sp>
      </p:grpSp>
      <p:sp>
        <p:nvSpPr>
          <p:cNvPr id="12" name="TextBox 11"/>
          <p:cNvSpPr txBox="1"/>
          <p:nvPr/>
        </p:nvSpPr>
        <p:spPr>
          <a:xfrm>
            <a:off x="1677687" y="2207876"/>
            <a:ext cx="3703938" cy="1169551"/>
          </a:xfrm>
          <a:prstGeom prst="rect">
            <a:avLst/>
          </a:prstGeom>
          <a:solidFill>
            <a:srgbClr val="FFFF00"/>
          </a:solidFill>
        </p:spPr>
        <p:txBody>
          <a:bodyPr wrap="square" rtlCol="0">
            <a:spAutoFit/>
          </a:bodyPr>
          <a:lstStyle/>
          <a:p>
            <a:r>
              <a:rPr lang="en-US" sz="1000" dirty="0" smtClean="0"/>
              <a:t>L2 pCM - 8 Open NCRs (details in Appendix)</a:t>
            </a:r>
          </a:p>
          <a:p>
            <a:pPr marL="171450" indent="-171450">
              <a:buFont typeface="Arial" panose="020B0604020202020204" pitchFamily="34" charset="0"/>
              <a:buChar char="•"/>
            </a:pPr>
            <a:r>
              <a:rPr lang="en-US" sz="1000" dirty="0" smtClean="0"/>
              <a:t>Cavity FE Onset at 12 MV/m</a:t>
            </a:r>
          </a:p>
          <a:p>
            <a:pPr marL="171450" indent="-171450">
              <a:buFont typeface="Arial" panose="020B0604020202020204" pitchFamily="34" charset="0"/>
              <a:buChar char="•"/>
            </a:pPr>
            <a:r>
              <a:rPr lang="en-US" sz="1000" dirty="0" smtClean="0"/>
              <a:t>Couplers cannot be adjusted to proper Qext setting (4.0E7)</a:t>
            </a:r>
          </a:p>
          <a:p>
            <a:pPr marL="171450" indent="-171450">
              <a:buFont typeface="Arial" panose="020B0604020202020204" pitchFamily="34" charset="0"/>
              <a:buChar char="•"/>
            </a:pPr>
            <a:r>
              <a:rPr lang="en-US" sz="1000" dirty="0" smtClean="0"/>
              <a:t>HOM A Couplers &lt; 5E11</a:t>
            </a:r>
          </a:p>
          <a:p>
            <a:pPr marL="171450" indent="-171450">
              <a:buFont typeface="Arial" panose="020B0604020202020204" pitchFamily="34" charset="0"/>
              <a:buChar char="•"/>
            </a:pPr>
            <a:r>
              <a:rPr lang="en-US" sz="1000" dirty="0" smtClean="0"/>
              <a:t>HOM B Couplers &lt; 5E11</a:t>
            </a:r>
          </a:p>
          <a:p>
            <a:pPr marL="171450" indent="-171450">
              <a:buFont typeface="Arial" panose="020B0604020202020204" pitchFamily="34" charset="0"/>
              <a:buChar char="•"/>
            </a:pPr>
            <a:r>
              <a:rPr lang="en-US" sz="1000" dirty="0" smtClean="0"/>
              <a:t>CM Performance</a:t>
            </a:r>
          </a:p>
          <a:p>
            <a:pPr marL="171450" indent="-171450">
              <a:buFont typeface="Arial" panose="020B0604020202020204" pitchFamily="34" charset="0"/>
              <a:buChar char="•"/>
            </a:pPr>
            <a:endParaRPr lang="en-US" sz="1000" dirty="0" smtClean="0"/>
          </a:p>
        </p:txBody>
      </p:sp>
      <p:pic>
        <p:nvPicPr>
          <p:cNvPr id="10" name="Picture 9"/>
          <p:cNvPicPr>
            <a:picLocks noChangeAspect="1"/>
          </p:cNvPicPr>
          <p:nvPr/>
        </p:nvPicPr>
        <p:blipFill>
          <a:blip r:embed="rId3"/>
          <a:stretch>
            <a:fillRect/>
          </a:stretch>
        </p:blipFill>
        <p:spPr>
          <a:xfrm>
            <a:off x="5829839" y="1847454"/>
            <a:ext cx="3252088" cy="2391747"/>
          </a:xfrm>
          <a:prstGeom prst="rect">
            <a:avLst/>
          </a:prstGeom>
        </p:spPr>
      </p:pic>
      <p:sp>
        <p:nvSpPr>
          <p:cNvPr id="11"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584198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40</a:t>
            </a:fld>
            <a:endParaRPr lang="en-US" dirty="0"/>
          </a:p>
        </p:txBody>
      </p:sp>
      <p:sp>
        <p:nvSpPr>
          <p:cNvPr id="3" name="Title 2"/>
          <p:cNvSpPr>
            <a:spLocks noGrp="1"/>
          </p:cNvSpPr>
          <p:nvPr>
            <p:ph type="title"/>
          </p:nvPr>
        </p:nvSpPr>
        <p:spPr/>
        <p:txBody>
          <a:bodyPr/>
          <a:lstStyle/>
          <a:p>
            <a:r>
              <a:rPr lang="en-US" dirty="0" smtClean="0"/>
              <a:t>Level of Inspection by Traveler</a:t>
            </a:r>
            <a:endParaRPr lang="en-US" dirty="0"/>
          </a:p>
        </p:txBody>
      </p:sp>
      <p:sp>
        <p:nvSpPr>
          <p:cNvPr id="4" name="Footer Placeholder 3"/>
          <p:cNvSpPr>
            <a:spLocks noGrp="1"/>
          </p:cNvSpPr>
          <p:nvPr>
            <p:ph type="ftr" sz="quarter" idx="13"/>
          </p:nvPr>
        </p:nvSpPr>
        <p:spPr/>
        <p:txBody>
          <a:bodyPr/>
          <a:lstStyle/>
          <a:p>
            <a:r>
              <a:rPr lang="en-US" dirty="0" smtClean="0"/>
              <a:t>LCLS-II JLAB Cryomodule QA/QC Workshop – 25Jan2018</a:t>
            </a:r>
            <a:endParaRPr lang="en-US" dirty="0"/>
          </a:p>
        </p:txBody>
      </p:sp>
      <p:graphicFrame>
        <p:nvGraphicFramePr>
          <p:cNvPr id="7" name="Table 6"/>
          <p:cNvGraphicFramePr>
            <a:graphicFrameLocks noGrp="1"/>
          </p:cNvGraphicFramePr>
          <p:nvPr/>
        </p:nvGraphicFramePr>
        <p:xfrm>
          <a:off x="457200" y="1434772"/>
          <a:ext cx="8110537" cy="4645682"/>
        </p:xfrm>
        <a:graphic>
          <a:graphicData uri="http://schemas.openxmlformats.org/drawingml/2006/table">
            <a:tbl>
              <a:tblPr/>
              <a:tblGrid>
                <a:gridCol w="972946"/>
                <a:gridCol w="819427"/>
                <a:gridCol w="317005"/>
                <a:gridCol w="406723"/>
                <a:gridCol w="209343"/>
                <a:gridCol w="209343"/>
                <a:gridCol w="209343"/>
                <a:gridCol w="209343"/>
                <a:gridCol w="209343"/>
                <a:gridCol w="209343"/>
                <a:gridCol w="251211"/>
                <a:gridCol w="251211"/>
                <a:gridCol w="251211"/>
                <a:gridCol w="251211"/>
                <a:gridCol w="251211"/>
                <a:gridCol w="251211"/>
                <a:gridCol w="251211"/>
                <a:gridCol w="251211"/>
                <a:gridCol w="255199"/>
                <a:gridCol w="255199"/>
                <a:gridCol w="255199"/>
                <a:gridCol w="255199"/>
                <a:gridCol w="1307894"/>
              </a:tblGrid>
              <a:tr h="119273">
                <a:tc>
                  <a:txBody>
                    <a:bodyPr/>
                    <a:lstStyle/>
                    <a:p>
                      <a:pPr algn="l" fontAlgn="b"/>
                      <a:r>
                        <a:rPr lang="en-US" sz="700" b="1" i="0" u="none" strike="noStrike" dirty="0">
                          <a:solidFill>
                            <a:srgbClr val="000000"/>
                          </a:solidFill>
                          <a:effectLst/>
                          <a:latin typeface="Calibri"/>
                        </a:rPr>
                        <a:t>Traveler ID</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7">
                  <a:txBody>
                    <a:bodyPr/>
                    <a:lstStyle/>
                    <a:p>
                      <a:pPr algn="l" fontAlgn="b"/>
                      <a:r>
                        <a:rPr lang="en-US" sz="700" b="1" i="0" u="none" strike="noStrike" dirty="0">
                          <a:solidFill>
                            <a:srgbClr val="000000"/>
                          </a:solidFill>
                          <a:effectLst/>
                          <a:latin typeface="Calibri"/>
                        </a:rPr>
                        <a:t>Inspection Travelers Started/Complete</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a:endParaRPr>
                    </a:p>
                  </a:txBody>
                  <a:tcPr marL="5964" marR="5964" marT="596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a:endParaRPr>
                    </a:p>
                  </a:txBody>
                  <a:tcPr marL="5964" marR="5964" marT="596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a:endParaRPr>
                    </a:p>
                  </a:txBody>
                  <a:tcPr marL="5964" marR="5964" marT="5964" marB="0" anchor="b">
                    <a:lnL>
                      <a:noFill/>
                    </a:lnL>
                    <a:lnR>
                      <a:noFill/>
                    </a:lnR>
                    <a:lnT>
                      <a:noFill/>
                    </a:lnT>
                    <a:lnB>
                      <a:noFill/>
                    </a:lnB>
                  </a:tcPr>
                </a:tc>
              </a:tr>
              <a:tr h="119273">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No Data</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700" b="1" i="0" u="none" strike="noStrike" dirty="0">
                          <a:solidFill>
                            <a:srgbClr val="000000"/>
                          </a:solidFill>
                          <a:effectLst/>
                          <a:latin typeface="Calibri"/>
                        </a:rPr>
                        <a:t>Started</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700" b="1" i="0" u="none" strike="noStrike" dirty="0">
                          <a:solidFill>
                            <a:srgbClr val="000000"/>
                          </a:solidFill>
                          <a:effectLst/>
                          <a:latin typeface="Calibri"/>
                        </a:rPr>
                        <a:t>Complete</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49091">
                <a:tc>
                  <a:txBody>
                    <a:bodyPr/>
                    <a:lstStyle/>
                    <a:p>
                      <a:pPr algn="l" fontAlgn="b"/>
                      <a:r>
                        <a:rPr lang="en-US" sz="9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pCM</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CM2</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CM3</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CM4</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CM5</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CM6</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CM7</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CM8</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CM9</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CM10</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CM11</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CM12</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CM13</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CM14</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CM15</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CM16</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CM17</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CM18</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C00000"/>
                          </a:solidFill>
                          <a:effectLst/>
                          <a:latin typeface="Calibri"/>
                        </a:rPr>
                        <a:t>CM19</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C00000"/>
                          </a:solidFill>
                          <a:effectLst/>
                          <a:latin typeface="Calibri"/>
                        </a:rPr>
                        <a:t>CM20</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C00000"/>
                          </a:solidFill>
                          <a:effectLst/>
                          <a:latin typeface="Calibri"/>
                        </a:rPr>
                        <a:t>CM21</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49091">
                <a:tc>
                  <a:txBody>
                    <a:bodyPr/>
                    <a:lstStyle/>
                    <a:p>
                      <a:pPr algn="l" fontAlgn="b"/>
                      <a:r>
                        <a:rPr lang="en-US" sz="9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endParaRPr lang="en-US" sz="900" b="0"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L2PRD-CAV-INSP-CAV</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1"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3309">
                <a:tc>
                  <a:txBody>
                    <a:bodyPr/>
                    <a:lstStyle/>
                    <a:p>
                      <a:pPr algn="l" fontAlgn="b"/>
                      <a:r>
                        <a:rPr lang="en-US" sz="700" b="1" i="0" u="none" strike="noStrike" dirty="0">
                          <a:solidFill>
                            <a:srgbClr val="000000"/>
                          </a:solidFill>
                          <a:effectLst/>
                          <a:latin typeface="Calibri"/>
                        </a:rPr>
                        <a:t>L2PRD-CAV-INSP-FPC</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L2PRD-CAV-INSP-FPFT</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1"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L2PRD-CAV-INSP-HMFT</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1"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L2PRD-CAV-RFIN</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49091">
                <a:tc>
                  <a:txBody>
                    <a:bodyPr/>
                    <a:lstStyle/>
                    <a:p>
                      <a:pPr algn="l" fontAlgn="b"/>
                      <a:r>
                        <a:rPr lang="en-US" sz="9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endParaRPr lang="en-US" sz="900" b="0"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L2PRD-CST-INSP-BLBP</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1"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L2PRD-CST-INSP-BLBS</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1"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L2PRD-CST-INSP-BLBU</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1"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L2PRD-CST-INSP-BLXD</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1"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L2PRD-CST-INSP-BLXU</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no longer used starting with CM7</a:t>
                      </a: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L2PRD-CST-INSP-BPMFT</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3 strings worth in CR</a:t>
                      </a: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L2PRD-CST-INSP-CFL</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L2PRD-CST-INSP-TUNMC</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1"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49091">
                <a:tc>
                  <a:txBody>
                    <a:bodyPr/>
                    <a:lstStyle/>
                    <a:p>
                      <a:pPr algn="l" fontAlgn="b"/>
                      <a:r>
                        <a:rPr lang="en-US" sz="9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r>
                        <a:rPr lang="en-US" sz="9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b"/>
                      <a:endParaRPr lang="en-US" sz="900" b="0"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L2PRD-CM-INSP-BP2PH</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1"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L2PRD-CM-INSP-CDV</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no pCM traveler</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10% needed</a:t>
                      </a: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L2PRD-CM-INSP-DK12P</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10% needed</a:t>
                      </a: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L2PRD-CM-INSP-DK22P</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10% needed</a:t>
                      </a: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L2PRD-CM-INSP-EDCP</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no pCM traveler</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1"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L2PRD-CM-INSP-FDCP</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no pCM traveler</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1"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L2PRD-CM-INSP-IMAG</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1"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L2PRD-CM-INSP-IROD2L</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b"/>
                      <a:r>
                        <a:rPr lang="en-US" sz="700" b="0" i="0" u="none" strike="noStrike" dirty="0">
                          <a:solidFill>
                            <a:srgbClr val="000000"/>
                          </a:solidFill>
                          <a:effectLst/>
                          <a:latin typeface="Calibri"/>
                        </a:rPr>
                        <a:t>Done as one traveler</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10% needed</a:t>
                      </a: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L2PRD-CM-INSP-IROD2P</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10% needed</a:t>
                      </a: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L2PRD-CM-INSP-JTV</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10% needed</a:t>
                      </a: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L2PRD-CM-INSP-JTVTK</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10% needed</a:t>
                      </a: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L2PRD-CM-INSP-LLDS</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10% needed</a:t>
                      </a: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L2PRD-CM-INSP-LLNDS</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10% needed</a:t>
                      </a: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L2PRD-CM-INSP-LLNUS</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10% needed</a:t>
                      </a: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L2PRD-CM-INSP-LLUS</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10% needed</a:t>
                      </a: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L2PRD-CM-INSP-MCCLA</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10% needed</a:t>
                      </a: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L2PRD-CM-INSP-PEC2P</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w="6350" cap="flat" cmpd="sng" algn="ctr">
                      <a:solidFill>
                        <a:srgbClr val="000000"/>
                      </a:solidFill>
                      <a:prstDash val="solid"/>
                      <a:round/>
                      <a:headEnd type="none" w="med" len="med"/>
                      <a:tailEnd type="none" w="med" len="med"/>
                    </a:lnBlToTr>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10% needed</a:t>
                      </a: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L2PRD-CM-INSP-UCM</a:t>
                      </a:r>
                    </a:p>
                  </a:txBody>
                  <a:tcPr marL="5964" marR="5964" marT="596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1"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r h="119273">
                <a:tc>
                  <a:txBody>
                    <a:bodyPr/>
                    <a:lstStyle/>
                    <a:p>
                      <a:pPr algn="l" fontAlgn="b"/>
                      <a:r>
                        <a:rPr lang="en-US" sz="700" b="1" i="0" u="none" strike="noStrike" dirty="0">
                          <a:solidFill>
                            <a:srgbClr val="000000"/>
                          </a:solidFill>
                          <a:effectLst/>
                          <a:latin typeface="Calibri"/>
                        </a:rPr>
                        <a:t>L2PRD-CM-INSP-VV</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dirty="0">
                          <a:solidFill>
                            <a:srgbClr val="000000"/>
                          </a:solidFill>
                          <a:effectLst/>
                          <a:latin typeface="Calibri"/>
                        </a:rPr>
                        <a:t> </a:t>
                      </a:r>
                    </a:p>
                  </a:txBody>
                  <a:tcPr marL="5964" marR="5964" marT="59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1" i="0" u="none" strike="noStrike" dirty="0">
                        <a:solidFill>
                          <a:srgbClr val="000000"/>
                        </a:solidFill>
                        <a:effectLst/>
                        <a:latin typeface="Calibri"/>
                      </a:endParaRPr>
                    </a:p>
                  </a:txBody>
                  <a:tcPr marL="5964" marR="5964" marT="5964"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sp>
        <p:nvSpPr>
          <p:cNvPr id="8" name="TextBox 7"/>
          <p:cNvSpPr txBox="1"/>
          <p:nvPr/>
        </p:nvSpPr>
        <p:spPr>
          <a:xfrm>
            <a:off x="4953663" y="6313336"/>
            <a:ext cx="2877711" cy="369332"/>
          </a:xfrm>
          <a:prstGeom prst="rect">
            <a:avLst/>
          </a:prstGeom>
          <a:noFill/>
        </p:spPr>
        <p:txBody>
          <a:bodyPr wrap="none" rtlCol="0">
            <a:spAutoFit/>
          </a:bodyPr>
          <a:lstStyle/>
          <a:p>
            <a:r>
              <a:rPr lang="en-US" dirty="0" smtClean="0"/>
              <a:t>Courtesy Brian Carpenter</a:t>
            </a:r>
            <a:endParaRPr lang="en-US" dirty="0"/>
          </a:p>
        </p:txBody>
      </p:sp>
    </p:spTree>
    <p:extLst>
      <p:ext uri="{BB962C8B-B14F-4D97-AF65-F5344CB8AC3E}">
        <p14:creationId xmlns:p14="http://schemas.microsoft.com/office/powerpoint/2010/main" val="25414558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Back-Up </a:t>
            </a:r>
            <a:br>
              <a:rPr lang="en-US" dirty="0" smtClean="0"/>
            </a:br>
            <a:r>
              <a:rPr lang="en-US" dirty="0" smtClean="0"/>
              <a:t>pCM Detailed reports </a:t>
            </a:r>
            <a:endParaRPr lang="en-US" dirty="0"/>
          </a:p>
        </p:txBody>
      </p:sp>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41</a:t>
            </a:fld>
            <a:endParaRPr lang="en-US" dirty="0"/>
          </a:p>
        </p:txBody>
      </p:sp>
      <p:sp>
        <p:nvSpPr>
          <p:cNvPr id="5" name="Footer Placeholder 3"/>
          <p:cNvSpPr txBox="1">
            <a:spLocks/>
          </p:cNvSpPr>
          <p:nvPr/>
        </p:nvSpPr>
        <p:spPr>
          <a:xfrm>
            <a:off x="445472" y="6400800"/>
            <a:ext cx="4126528" cy="314326"/>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a:lstStyle>
          <a:p>
            <a:endParaRPr lang="en-US" dirty="0"/>
          </a:p>
        </p:txBody>
      </p:sp>
      <p:sp>
        <p:nvSpPr>
          <p:cNvPr id="8" name="Footer Placeholder 3"/>
          <p:cNvSpPr>
            <a:spLocks noGrp="1"/>
          </p:cNvSpPr>
          <p:nvPr>
            <p:ph type="subTitle" idx="1"/>
          </p:nvPr>
        </p:nvSpPr>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26255024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Cavity Status Board</a:t>
            </a:r>
            <a:endParaRPr lang="en-US" dirty="0"/>
          </a:p>
        </p:txBody>
      </p:sp>
      <p:sp>
        <p:nvSpPr>
          <p:cNvPr id="8" name="Title 1"/>
          <p:cNvSpPr txBox="1">
            <a:spLocks/>
          </p:cNvSpPr>
          <p:nvPr/>
        </p:nvSpPr>
        <p:spPr>
          <a:xfrm>
            <a:off x="438752" y="35814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Cavity String Status</a:t>
            </a:r>
          </a:p>
        </p:txBody>
      </p:sp>
      <p:pic>
        <p:nvPicPr>
          <p:cNvPr id="6" name="Content Placeholder 5"/>
          <p:cNvPicPr>
            <a:picLocks noGrp="1" noChangeAspect="1"/>
          </p:cNvPicPr>
          <p:nvPr>
            <p:ph idx="4294967295"/>
          </p:nvPr>
        </p:nvPicPr>
        <p:blipFill>
          <a:blip r:embed="rId2"/>
          <a:stretch>
            <a:fillRect/>
          </a:stretch>
        </p:blipFill>
        <p:spPr>
          <a:xfrm>
            <a:off x="457200" y="1369147"/>
            <a:ext cx="8229600" cy="1677414"/>
          </a:xfrm>
          <a:prstGeom prst="rect">
            <a:avLst/>
          </a:prstGeom>
        </p:spPr>
      </p:pic>
      <p:pic>
        <p:nvPicPr>
          <p:cNvPr id="4" name="Picture 3"/>
          <p:cNvPicPr>
            <a:picLocks noChangeAspect="1"/>
          </p:cNvPicPr>
          <p:nvPr/>
        </p:nvPicPr>
        <p:blipFill>
          <a:blip r:embed="rId3"/>
          <a:stretch>
            <a:fillRect/>
          </a:stretch>
        </p:blipFill>
        <p:spPr>
          <a:xfrm>
            <a:off x="1295400" y="4435415"/>
            <a:ext cx="6630213" cy="1900661"/>
          </a:xfrm>
          <a:prstGeom prst="rect">
            <a:avLst/>
          </a:prstGeom>
        </p:spPr>
      </p:pic>
      <p:sp>
        <p:nvSpPr>
          <p:cNvPr id="5" name="Slide Number Placeholder 4"/>
          <p:cNvSpPr>
            <a:spLocks noGrp="1"/>
          </p:cNvSpPr>
          <p:nvPr>
            <p:ph type="sldNum" sz="quarter" idx="11"/>
          </p:nvPr>
        </p:nvSpPr>
        <p:spPr/>
        <p:txBody>
          <a:bodyPr/>
          <a:lstStyle/>
          <a:p>
            <a:fld id="{5BD36294-2849-48A8-8531-5354CF3095D2}" type="slidenum">
              <a:rPr lang="en-US" smtClean="0"/>
              <a:pPr/>
              <a:t>42</a:t>
            </a:fld>
            <a:endParaRPr lang="en-US" dirty="0"/>
          </a:p>
        </p:txBody>
      </p:sp>
      <p:sp>
        <p:nvSpPr>
          <p:cNvPr id="7" name="Footer Placeholder 6"/>
          <p:cNvSpPr>
            <a:spLocks noGrp="1"/>
          </p:cNvSpPr>
          <p:nvPr>
            <p:ph type="ftr" sz="quarter" idx="13"/>
          </p:nvPr>
        </p:nvSpPr>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25934161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229600" cy="1143000"/>
          </a:xfrm>
        </p:spPr>
        <p:txBody>
          <a:bodyPr/>
          <a:lstStyle/>
          <a:p>
            <a:r>
              <a:rPr lang="en-US" dirty="0" smtClean="0"/>
              <a:t>pCM- Open NCRs</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158994079"/>
              </p:ext>
            </p:extLst>
          </p:nvPr>
        </p:nvGraphicFramePr>
        <p:xfrm>
          <a:off x="76198" y="975360"/>
          <a:ext cx="8991602" cy="4721740"/>
        </p:xfrm>
        <a:graphic>
          <a:graphicData uri="http://schemas.openxmlformats.org/drawingml/2006/table">
            <a:tbl>
              <a:tblPr/>
              <a:tblGrid>
                <a:gridCol w="878915">
                  <a:extLst>
                    <a:ext uri="{9D8B030D-6E8A-4147-A177-3AD203B41FA5}">
                      <a16:colId xmlns:a16="http://schemas.microsoft.com/office/drawing/2014/main" xmlns="" val="2147184055"/>
                    </a:ext>
                  </a:extLst>
                </a:gridCol>
                <a:gridCol w="957919">
                  <a:extLst>
                    <a:ext uri="{9D8B030D-6E8A-4147-A177-3AD203B41FA5}">
                      <a16:colId xmlns:a16="http://schemas.microsoft.com/office/drawing/2014/main" xmlns="" val="1946327576"/>
                    </a:ext>
                  </a:extLst>
                </a:gridCol>
                <a:gridCol w="982567">
                  <a:extLst>
                    <a:ext uri="{9D8B030D-6E8A-4147-A177-3AD203B41FA5}">
                      <a16:colId xmlns:a16="http://schemas.microsoft.com/office/drawing/2014/main" xmlns="" val="2716941816"/>
                    </a:ext>
                  </a:extLst>
                </a:gridCol>
                <a:gridCol w="2143014">
                  <a:extLst>
                    <a:ext uri="{9D8B030D-6E8A-4147-A177-3AD203B41FA5}">
                      <a16:colId xmlns:a16="http://schemas.microsoft.com/office/drawing/2014/main" xmlns="" val="410558946"/>
                    </a:ext>
                  </a:extLst>
                </a:gridCol>
                <a:gridCol w="543149">
                  <a:extLst>
                    <a:ext uri="{9D8B030D-6E8A-4147-A177-3AD203B41FA5}">
                      <a16:colId xmlns:a16="http://schemas.microsoft.com/office/drawing/2014/main" xmlns="" val="4118408319"/>
                    </a:ext>
                  </a:extLst>
                </a:gridCol>
                <a:gridCol w="1086301">
                  <a:extLst>
                    <a:ext uri="{9D8B030D-6E8A-4147-A177-3AD203B41FA5}">
                      <a16:colId xmlns:a16="http://schemas.microsoft.com/office/drawing/2014/main" xmlns="" val="1289592895"/>
                    </a:ext>
                  </a:extLst>
                </a:gridCol>
                <a:gridCol w="948044">
                  <a:extLst>
                    <a:ext uri="{9D8B030D-6E8A-4147-A177-3AD203B41FA5}">
                      <a16:colId xmlns:a16="http://schemas.microsoft.com/office/drawing/2014/main" xmlns="" val="4127197989"/>
                    </a:ext>
                  </a:extLst>
                </a:gridCol>
                <a:gridCol w="689692">
                  <a:extLst>
                    <a:ext uri="{9D8B030D-6E8A-4147-A177-3AD203B41FA5}">
                      <a16:colId xmlns:a16="http://schemas.microsoft.com/office/drawing/2014/main" xmlns="" val="562858625"/>
                    </a:ext>
                  </a:extLst>
                </a:gridCol>
                <a:gridCol w="762001">
                  <a:extLst>
                    <a:ext uri="{9D8B030D-6E8A-4147-A177-3AD203B41FA5}">
                      <a16:colId xmlns:a16="http://schemas.microsoft.com/office/drawing/2014/main" xmlns="" val="4010433557"/>
                    </a:ext>
                  </a:extLst>
                </a:gridCol>
              </a:tblGrid>
              <a:tr h="96517">
                <a:tc gridSpan="9">
                  <a:txBody>
                    <a:bodyPr/>
                    <a:lstStyle/>
                    <a:p>
                      <a:pPr algn="ctr" fontAlgn="ctr"/>
                      <a:r>
                        <a:rPr lang="en-US" sz="800" b="1" i="0" u="none" strike="noStrike" dirty="0">
                          <a:solidFill>
                            <a:srgbClr val="000000"/>
                          </a:solidFill>
                          <a:effectLst/>
                          <a:latin typeface="Calibri" panose="020F0502020204030204" pitchFamily="34" charset="0"/>
                        </a:rPr>
                        <a:t>Status Report for L2PRO-NCR on 22-Jan-18</a:t>
                      </a:r>
                    </a:p>
                  </a:txBody>
                  <a:tcPr marL="4437" marR="4437" marT="443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710829541"/>
                  </a:ext>
                </a:extLst>
              </a:tr>
              <a:tr h="96517">
                <a:tc>
                  <a:txBody>
                    <a:bodyPr/>
                    <a:lstStyle/>
                    <a:p>
                      <a:pPr algn="l" fontAlgn="ctr"/>
                      <a:r>
                        <a:rPr lang="en-US" sz="800" b="1" i="0" u="none" strike="noStrike" dirty="0">
                          <a:solidFill>
                            <a:srgbClr val="000000"/>
                          </a:solidFill>
                          <a:effectLst/>
                          <a:latin typeface="Calibri" panose="020F0502020204030204" pitchFamily="34" charset="0"/>
                        </a:rPr>
                        <a:t>TRAV_SEQ_NUM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TRAV_OPEN_DATE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PARTDESCRIPTION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DESCRIBECOMMENT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SN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TRAVELERID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TRAVSEQNUMBER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DISPOSITION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REWORKDATE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07410320"/>
                  </a:ext>
                </a:extLst>
              </a:tr>
              <a:tr h="540964">
                <a:tc>
                  <a:txBody>
                    <a:bodyPr/>
                    <a:lstStyle/>
                    <a:p>
                      <a:pPr algn="l" fontAlgn="b"/>
                      <a:r>
                        <a:rPr lang="en-US" sz="800" b="1" i="0" u="none" strike="noStrike" dirty="0">
                          <a:solidFill>
                            <a:srgbClr val="000000"/>
                          </a:solidFill>
                          <a:effectLst/>
                          <a:latin typeface="Calibri" panose="020F0502020204030204" pitchFamily="34" charset="0"/>
                        </a:rPr>
                        <a:t>324</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24-Jul-17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Field Emission Onset at 12.0 MV/m Document Number: LCLSII-4.5-PP-0670-R1, 1.3 GHz Cryomodule Performance Requirements and Minimum Acceptance Criteria states Onset must be 14.0 MV/m or greater</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TB9AES034</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L2PRO-CM-ACTS</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41514175"/>
                  </a:ext>
                </a:extLst>
              </a:tr>
              <a:tr h="189645">
                <a:tc>
                  <a:txBody>
                    <a:bodyPr/>
                    <a:lstStyle/>
                    <a:p>
                      <a:pPr algn="l" fontAlgn="b"/>
                      <a:r>
                        <a:rPr lang="en-US" sz="800" b="1" i="0" u="none" strike="noStrike" dirty="0">
                          <a:solidFill>
                            <a:srgbClr val="000000"/>
                          </a:solidFill>
                          <a:effectLst/>
                          <a:latin typeface="Calibri" panose="020F0502020204030204" pitchFamily="34" charset="0"/>
                        </a:rPr>
                        <a:t>325</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24-Jul-17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CRYOMODULE</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Coupler for Cavity 2 cannot be adjusted to proper setting (4.0E7)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CM01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L2PRO-CM-ACTS</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08445125"/>
                  </a:ext>
                </a:extLst>
              </a:tr>
              <a:tr h="189645">
                <a:tc>
                  <a:txBody>
                    <a:bodyPr/>
                    <a:lstStyle/>
                    <a:p>
                      <a:pPr algn="l" fontAlgn="b"/>
                      <a:r>
                        <a:rPr lang="en-US" sz="800" b="1" i="0" u="none" strike="noStrike" dirty="0">
                          <a:solidFill>
                            <a:srgbClr val="000000"/>
                          </a:solidFill>
                          <a:effectLst/>
                          <a:latin typeface="Calibri" panose="020F0502020204030204" pitchFamily="34" charset="0"/>
                        </a:rPr>
                        <a:t>326</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24-Jul-17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CRYOMODULE</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 6 coupler cannot be adjusted to proper Qext setting (4.0E7)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CM01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L2PRO-CM-ACTS</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76381495"/>
                  </a:ext>
                </a:extLst>
              </a:tr>
              <a:tr h="189645">
                <a:tc>
                  <a:txBody>
                    <a:bodyPr/>
                    <a:lstStyle/>
                    <a:p>
                      <a:pPr algn="l" fontAlgn="b"/>
                      <a:r>
                        <a:rPr lang="en-US" sz="800" b="1" i="0" u="none" strike="noStrike" dirty="0">
                          <a:solidFill>
                            <a:srgbClr val="000000"/>
                          </a:solidFill>
                          <a:effectLst/>
                          <a:latin typeface="Calibri" panose="020F0502020204030204" pitchFamily="34" charset="0"/>
                        </a:rPr>
                        <a:t>327</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24-Jul-17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CRYOMODULE</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 7 coupler cannot be adjusted to proper Qext setting (4.0E7)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CM01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L2PRO-CM-ACTS</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44869720"/>
                  </a:ext>
                </a:extLst>
              </a:tr>
              <a:tr h="189645">
                <a:tc>
                  <a:txBody>
                    <a:bodyPr/>
                    <a:lstStyle/>
                    <a:p>
                      <a:pPr algn="l" fontAlgn="b"/>
                      <a:r>
                        <a:rPr lang="en-US" sz="800" b="1" i="0" u="none" strike="noStrike" dirty="0">
                          <a:solidFill>
                            <a:srgbClr val="000000"/>
                          </a:solidFill>
                          <a:effectLst/>
                          <a:latin typeface="Calibri" panose="020F0502020204030204" pitchFamily="34" charset="0"/>
                        </a:rPr>
                        <a:t>328</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24-Jul-17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CRYOMODULE</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 86 coupler cannot be adjusted to proper Qext setting (4.0E7)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CM01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L2PRO-CM-ACTS</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76297652"/>
                  </a:ext>
                </a:extLst>
              </a:tr>
              <a:tr h="270482">
                <a:tc>
                  <a:txBody>
                    <a:bodyPr/>
                    <a:lstStyle/>
                    <a:p>
                      <a:pPr algn="l" fontAlgn="b"/>
                      <a:r>
                        <a:rPr lang="en-US" sz="800" b="1" i="0" u="none" strike="noStrike" dirty="0">
                          <a:solidFill>
                            <a:srgbClr val="000000"/>
                          </a:solidFill>
                          <a:effectLst/>
                          <a:latin typeface="Calibri" panose="020F0502020204030204" pitchFamily="34" charset="0"/>
                        </a:rPr>
                        <a:t>329</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24-Jul-17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CRYOMODULE</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A couplers Qext's on cavities 1, 5, 6 and 7 were measured to be lower than 5E11.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CM01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L2PRO-CM-ACTS</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4986478"/>
                  </a:ext>
                </a:extLst>
              </a:tr>
              <a:tr h="270482">
                <a:tc>
                  <a:txBody>
                    <a:bodyPr/>
                    <a:lstStyle/>
                    <a:p>
                      <a:pPr algn="l" fontAlgn="b"/>
                      <a:r>
                        <a:rPr lang="en-US" sz="800" b="1" i="0" u="none" strike="noStrike" dirty="0">
                          <a:solidFill>
                            <a:srgbClr val="000000"/>
                          </a:solidFill>
                          <a:effectLst/>
                          <a:latin typeface="Calibri" panose="020F0502020204030204" pitchFamily="34" charset="0"/>
                        </a:rPr>
                        <a:t>330</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24-Jul-17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CRYOMODULE</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B couplers Qext's on cavities 5, 7 and 8 were measured to be lower than 5E11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CM01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L2PRO-CM-ACTS</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08413975"/>
                  </a:ext>
                </a:extLst>
              </a:tr>
              <a:tr h="2254016">
                <a:tc>
                  <a:txBody>
                    <a:bodyPr/>
                    <a:lstStyle/>
                    <a:p>
                      <a:pPr algn="l" fontAlgn="b"/>
                      <a:r>
                        <a:rPr lang="en-US" sz="800" b="1" i="0" u="none" strike="noStrike" dirty="0">
                          <a:solidFill>
                            <a:srgbClr val="000000"/>
                          </a:solidFill>
                          <a:effectLst/>
                          <a:latin typeface="Calibri" panose="020F0502020204030204" pitchFamily="34" charset="0"/>
                        </a:rPr>
                        <a:t>331</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25-Aug-17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This NCR is intended to be a summary NCR listing out the major performance issues found on the LCLSII prototype cryomodule (serial # J1.3-01). This NCR could be used for submission to the SLAC Project QA as part of the significant NCR Dashboard reporting. Performance testing of the pCM was conducted in the JLab CMTF using Traveler ID L2PRO-CM-ACTS. Seven itemized issues (shown below) were reported, each having its own regular NCR recorded in the traveler database. Cavities 1, 5, 6 &amp; 7 HOM A lower than 5E11 (NCR 329) Cavities 5, 7 &amp; 8 HOM B lower than 5E11 (NCR 330) Cavity 6 FE Onset @ 12MV/m (NCR 324) Cavity 6 coupler could not be adjusted to proper setting 4.0E7 (NCR 326) Cavity 2 coupler could not be adjusted to proper setting 4.0E7 (NCR 325) Cavity 7 coupler could not be adjusted to proper setting 4.0E7 (NCR 327) Cavity 8 coupler could not be adjusted to proper setting 4.0E7 (NCR 328)</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J1.3-01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L2PRO-CM-ACTS</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38045752"/>
                  </a:ext>
                </a:extLst>
              </a:tr>
            </a:tbl>
          </a:graphicData>
        </a:graphic>
      </p:graphicFrame>
      <p:sp>
        <p:nvSpPr>
          <p:cNvPr id="5" name="Slide Number Placeholder 4"/>
          <p:cNvSpPr>
            <a:spLocks noGrp="1"/>
          </p:cNvSpPr>
          <p:nvPr>
            <p:ph type="sldNum" sz="quarter" idx="11"/>
          </p:nvPr>
        </p:nvSpPr>
        <p:spPr/>
        <p:txBody>
          <a:bodyPr/>
          <a:lstStyle/>
          <a:p>
            <a:fld id="{5BD36294-2849-48A8-8531-5354CF3095D2}" type="slidenum">
              <a:rPr lang="en-US" smtClean="0"/>
              <a:pPr/>
              <a:t>43</a:t>
            </a:fld>
            <a:endParaRPr lang="en-US" dirty="0"/>
          </a:p>
        </p:txBody>
      </p:sp>
      <p:sp>
        <p:nvSpPr>
          <p:cNvPr id="6" name="Footer Placeholder 5"/>
          <p:cNvSpPr>
            <a:spLocks noGrp="1"/>
          </p:cNvSpPr>
          <p:nvPr>
            <p:ph type="ftr" sz="quarter" idx="13"/>
          </p:nvPr>
        </p:nvSpPr>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32755816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Back Up Prod’n Detailed reports </a:t>
            </a:r>
            <a:endParaRPr lang="en-US" dirty="0"/>
          </a:p>
        </p:txBody>
      </p:sp>
      <p:sp>
        <p:nvSpPr>
          <p:cNvPr id="2" name="Slide Number Placeholder 1"/>
          <p:cNvSpPr>
            <a:spLocks noGrp="1"/>
          </p:cNvSpPr>
          <p:nvPr>
            <p:ph type="sldNum" sz="quarter" idx="4294967295"/>
          </p:nvPr>
        </p:nvSpPr>
        <p:spPr>
          <a:xfrm>
            <a:off x="8824913" y="6318250"/>
            <a:ext cx="319087" cy="539750"/>
          </a:xfrm>
        </p:spPr>
        <p:txBody>
          <a:bodyPr/>
          <a:lstStyle/>
          <a:p>
            <a:fld id="{5BD36294-2849-48A8-8531-5354CF3095D2}" type="slidenum">
              <a:rPr lang="en-US" smtClean="0"/>
              <a:pPr/>
              <a:t>44</a:t>
            </a:fld>
            <a:endParaRPr lang="en-US" dirty="0"/>
          </a:p>
        </p:txBody>
      </p:sp>
      <p:sp>
        <p:nvSpPr>
          <p:cNvPr id="5" name="Footer Placeholder 3"/>
          <p:cNvSpPr>
            <a:spLocks noGrp="1"/>
          </p:cNvSpPr>
          <p:nvPr>
            <p:ph type="subTitle" idx="1"/>
          </p:nvPr>
        </p:nvSpPr>
        <p:spPr/>
        <p:txBody>
          <a:bodyPr/>
          <a:lstStyle/>
          <a:p>
            <a:r>
              <a:rPr lang="en-US" dirty="0" smtClean="0"/>
              <a:t>LCLS-II JLAB Cryomodule QA/QC Workshop 25Jan2018</a:t>
            </a:r>
            <a:endParaRPr lang="en-US" dirty="0"/>
          </a:p>
        </p:txBody>
      </p:sp>
    </p:spTree>
    <p:extLst>
      <p:ext uri="{BB962C8B-B14F-4D97-AF65-F5344CB8AC3E}">
        <p14:creationId xmlns:p14="http://schemas.microsoft.com/office/powerpoint/2010/main" val="26198215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739" y="-381000"/>
            <a:ext cx="8229600" cy="1143000"/>
          </a:xfrm>
        </p:spPr>
        <p:txBody>
          <a:bodyPr>
            <a:normAutofit/>
          </a:bodyPr>
          <a:lstStyle/>
          <a:p>
            <a:r>
              <a:rPr lang="en-US" dirty="0" smtClean="0"/>
              <a:t>Cavity Status Board – RI</a:t>
            </a:r>
            <a:endParaRPr lang="en-US" dirty="0"/>
          </a:p>
        </p:txBody>
      </p:sp>
      <p:pic>
        <p:nvPicPr>
          <p:cNvPr id="4" name="Content Placeholder 3"/>
          <p:cNvPicPr>
            <a:picLocks noGrp="1" noChangeAspect="1"/>
          </p:cNvPicPr>
          <p:nvPr>
            <p:ph idx="4294967295"/>
          </p:nvPr>
        </p:nvPicPr>
        <p:blipFill>
          <a:blip r:embed="rId2"/>
          <a:stretch>
            <a:fillRect/>
          </a:stretch>
        </p:blipFill>
        <p:spPr>
          <a:xfrm>
            <a:off x="1239943" y="1177549"/>
            <a:ext cx="6920646" cy="5423422"/>
          </a:xfrm>
          <a:prstGeom prst="rect">
            <a:avLst/>
          </a:prstGeom>
        </p:spPr>
      </p:pic>
      <p:sp>
        <p:nvSpPr>
          <p:cNvPr id="5" name="Slide Number Placeholder 4"/>
          <p:cNvSpPr>
            <a:spLocks noGrp="1"/>
          </p:cNvSpPr>
          <p:nvPr>
            <p:ph type="sldNum" sz="quarter" idx="11"/>
          </p:nvPr>
        </p:nvSpPr>
        <p:spPr/>
        <p:txBody>
          <a:bodyPr/>
          <a:lstStyle/>
          <a:p>
            <a:fld id="{5BD36294-2849-48A8-8531-5354CF3095D2}" type="slidenum">
              <a:rPr lang="en-US" smtClean="0"/>
              <a:pPr/>
              <a:t>45</a:t>
            </a:fld>
            <a:endParaRPr lang="en-US" dirty="0"/>
          </a:p>
        </p:txBody>
      </p:sp>
    </p:spTree>
    <p:extLst>
      <p:ext uri="{BB962C8B-B14F-4D97-AF65-F5344CB8AC3E}">
        <p14:creationId xmlns:p14="http://schemas.microsoft.com/office/powerpoint/2010/main" val="39850294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85" y="388188"/>
            <a:ext cx="8229600" cy="504825"/>
          </a:xfrm>
        </p:spPr>
        <p:txBody>
          <a:bodyPr>
            <a:normAutofit/>
          </a:bodyPr>
          <a:lstStyle/>
          <a:p>
            <a:r>
              <a:rPr lang="en-US" dirty="0" smtClean="0"/>
              <a:t>Cavity Status Board – RI</a:t>
            </a:r>
            <a:endParaRPr lang="en-US" dirty="0"/>
          </a:p>
        </p:txBody>
      </p:sp>
      <p:pic>
        <p:nvPicPr>
          <p:cNvPr id="5" name="Content Placeholder 4"/>
          <p:cNvPicPr>
            <a:picLocks noGrp="1" noChangeAspect="1"/>
          </p:cNvPicPr>
          <p:nvPr>
            <p:ph idx="4294967295"/>
          </p:nvPr>
        </p:nvPicPr>
        <p:blipFill>
          <a:blip r:embed="rId2"/>
          <a:stretch>
            <a:fillRect/>
          </a:stretch>
        </p:blipFill>
        <p:spPr>
          <a:xfrm>
            <a:off x="768440" y="1220958"/>
            <a:ext cx="6572640" cy="5331482"/>
          </a:xfrm>
          <a:prstGeom prst="rect">
            <a:avLst/>
          </a:prstGeom>
        </p:spPr>
      </p:pic>
      <p:sp>
        <p:nvSpPr>
          <p:cNvPr id="4" name="Slide Number Placeholder 3"/>
          <p:cNvSpPr>
            <a:spLocks noGrp="1"/>
          </p:cNvSpPr>
          <p:nvPr>
            <p:ph type="sldNum" sz="quarter" idx="11"/>
          </p:nvPr>
        </p:nvSpPr>
        <p:spPr/>
        <p:txBody>
          <a:bodyPr/>
          <a:lstStyle/>
          <a:p>
            <a:fld id="{5BD36294-2849-48A8-8531-5354CF3095D2}" type="slidenum">
              <a:rPr lang="en-US" smtClean="0"/>
              <a:pPr/>
              <a:t>46</a:t>
            </a:fld>
            <a:endParaRPr lang="en-US" dirty="0"/>
          </a:p>
        </p:txBody>
      </p:sp>
    </p:spTree>
    <p:extLst>
      <p:ext uri="{BB962C8B-B14F-4D97-AF65-F5344CB8AC3E}">
        <p14:creationId xmlns:p14="http://schemas.microsoft.com/office/powerpoint/2010/main" val="20312397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014" y="0"/>
            <a:ext cx="8229600" cy="409575"/>
          </a:xfrm>
        </p:spPr>
        <p:txBody>
          <a:bodyPr>
            <a:normAutofit/>
          </a:bodyPr>
          <a:lstStyle/>
          <a:p>
            <a:r>
              <a:rPr lang="en-US" dirty="0" smtClean="0"/>
              <a:t>Cavity Status Board – RI</a:t>
            </a:r>
            <a:endParaRPr lang="en-US" dirty="0"/>
          </a:p>
        </p:txBody>
      </p:sp>
      <p:pic>
        <p:nvPicPr>
          <p:cNvPr id="4" name="Content Placeholder 3"/>
          <p:cNvPicPr>
            <a:picLocks noGrp="1" noChangeAspect="1"/>
          </p:cNvPicPr>
          <p:nvPr>
            <p:ph idx="4294967295"/>
          </p:nvPr>
        </p:nvPicPr>
        <p:blipFill>
          <a:blip r:embed="rId2"/>
          <a:stretch>
            <a:fillRect/>
          </a:stretch>
        </p:blipFill>
        <p:spPr>
          <a:xfrm>
            <a:off x="733116" y="579437"/>
            <a:ext cx="7756296" cy="6278563"/>
          </a:xfrm>
          <a:prstGeom prst="rect">
            <a:avLst/>
          </a:prstGeom>
        </p:spPr>
      </p:pic>
      <p:sp>
        <p:nvSpPr>
          <p:cNvPr id="5" name="Slide Number Placeholder 4"/>
          <p:cNvSpPr>
            <a:spLocks noGrp="1"/>
          </p:cNvSpPr>
          <p:nvPr>
            <p:ph type="sldNum" sz="quarter" idx="11"/>
          </p:nvPr>
        </p:nvSpPr>
        <p:spPr/>
        <p:txBody>
          <a:bodyPr/>
          <a:lstStyle/>
          <a:p>
            <a:fld id="{5BD36294-2849-48A8-8531-5354CF3095D2}" type="slidenum">
              <a:rPr lang="en-US" smtClean="0"/>
              <a:pPr/>
              <a:t>47</a:t>
            </a:fld>
            <a:endParaRPr lang="en-US" dirty="0"/>
          </a:p>
        </p:txBody>
      </p:sp>
    </p:spTree>
    <p:extLst>
      <p:ext uri="{BB962C8B-B14F-4D97-AF65-F5344CB8AC3E}">
        <p14:creationId xmlns:p14="http://schemas.microsoft.com/office/powerpoint/2010/main" val="37677552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739" y="-381000"/>
            <a:ext cx="8229600" cy="1143000"/>
          </a:xfrm>
        </p:spPr>
        <p:txBody>
          <a:bodyPr>
            <a:normAutofit/>
          </a:bodyPr>
          <a:lstStyle/>
          <a:p>
            <a:r>
              <a:rPr lang="en-US" dirty="0" smtClean="0"/>
              <a:t>Cavity Status Board – RI</a:t>
            </a:r>
            <a:endParaRPr lang="en-US" dirty="0"/>
          </a:p>
        </p:txBody>
      </p:sp>
      <p:pic>
        <p:nvPicPr>
          <p:cNvPr id="5" name="Content Placeholder 4"/>
          <p:cNvPicPr>
            <a:picLocks noGrp="1" noChangeAspect="1"/>
          </p:cNvPicPr>
          <p:nvPr>
            <p:ph idx="4294967295"/>
          </p:nvPr>
        </p:nvPicPr>
        <p:blipFill>
          <a:blip r:embed="rId2"/>
          <a:stretch>
            <a:fillRect/>
          </a:stretch>
        </p:blipFill>
        <p:spPr>
          <a:xfrm>
            <a:off x="457200" y="1675760"/>
            <a:ext cx="8229600" cy="4374843"/>
          </a:xfrm>
          <a:prstGeom prst="rect">
            <a:avLst/>
          </a:prstGeom>
        </p:spPr>
      </p:pic>
      <p:sp>
        <p:nvSpPr>
          <p:cNvPr id="4" name="Slide Number Placeholder 3"/>
          <p:cNvSpPr>
            <a:spLocks noGrp="1"/>
          </p:cNvSpPr>
          <p:nvPr>
            <p:ph type="sldNum" sz="quarter" idx="11"/>
          </p:nvPr>
        </p:nvSpPr>
        <p:spPr/>
        <p:txBody>
          <a:bodyPr/>
          <a:lstStyle/>
          <a:p>
            <a:fld id="{5BD36294-2849-48A8-8531-5354CF3095D2}" type="slidenum">
              <a:rPr lang="en-US" smtClean="0"/>
              <a:pPr/>
              <a:t>48</a:t>
            </a:fld>
            <a:endParaRPr lang="en-US" dirty="0"/>
          </a:p>
        </p:txBody>
      </p:sp>
      <p:sp>
        <p:nvSpPr>
          <p:cNvPr id="6" name="Footer Placeholder 5"/>
          <p:cNvSpPr>
            <a:spLocks noGrp="1"/>
          </p:cNvSpPr>
          <p:nvPr>
            <p:ph type="ftr" sz="quarter" idx="13"/>
          </p:nvPr>
        </p:nvSpPr>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6440486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882" y="-228600"/>
            <a:ext cx="8229600" cy="1143000"/>
          </a:xfrm>
        </p:spPr>
        <p:txBody>
          <a:bodyPr/>
          <a:lstStyle/>
          <a:p>
            <a:r>
              <a:rPr lang="en-US" dirty="0" smtClean="0"/>
              <a:t>Cavity Status Board - EZ</a:t>
            </a:r>
            <a:endParaRPr lang="en-US" dirty="0"/>
          </a:p>
        </p:txBody>
      </p:sp>
      <p:pic>
        <p:nvPicPr>
          <p:cNvPr id="4" name="Content Placeholder 3"/>
          <p:cNvPicPr>
            <a:picLocks noGrp="1" noChangeAspect="1"/>
          </p:cNvPicPr>
          <p:nvPr>
            <p:ph idx="4294967295"/>
          </p:nvPr>
        </p:nvPicPr>
        <p:blipFill>
          <a:blip r:embed="rId2"/>
          <a:stretch>
            <a:fillRect/>
          </a:stretch>
        </p:blipFill>
        <p:spPr>
          <a:xfrm>
            <a:off x="316345" y="1312123"/>
            <a:ext cx="7826991" cy="5118840"/>
          </a:xfrm>
          <a:prstGeom prst="rect">
            <a:avLst/>
          </a:prstGeom>
        </p:spPr>
      </p:pic>
      <p:sp>
        <p:nvSpPr>
          <p:cNvPr id="5" name="Slide Number Placeholder 4"/>
          <p:cNvSpPr>
            <a:spLocks noGrp="1"/>
          </p:cNvSpPr>
          <p:nvPr>
            <p:ph type="sldNum" sz="quarter" idx="11"/>
          </p:nvPr>
        </p:nvSpPr>
        <p:spPr/>
        <p:txBody>
          <a:bodyPr/>
          <a:lstStyle/>
          <a:p>
            <a:fld id="{5BD36294-2849-48A8-8531-5354CF3095D2}" type="slidenum">
              <a:rPr lang="en-US" smtClean="0"/>
              <a:pPr/>
              <a:t>49</a:t>
            </a:fld>
            <a:endParaRPr lang="en-US" dirty="0"/>
          </a:p>
        </p:txBody>
      </p:sp>
      <p:sp>
        <p:nvSpPr>
          <p:cNvPr id="6" name="Footer Placeholder 5"/>
          <p:cNvSpPr>
            <a:spLocks noGrp="1"/>
          </p:cNvSpPr>
          <p:nvPr>
            <p:ph type="ftr" sz="quarter" idx="13"/>
          </p:nvPr>
        </p:nvSpPr>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996046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a:t>
            </a:fld>
            <a:endParaRPr lang="en-US" dirty="0"/>
          </a:p>
        </p:txBody>
      </p:sp>
      <p:sp>
        <p:nvSpPr>
          <p:cNvPr id="3" name="Title 2"/>
          <p:cNvSpPr>
            <a:spLocks noGrp="1"/>
          </p:cNvSpPr>
          <p:nvPr>
            <p:ph type="title"/>
          </p:nvPr>
        </p:nvSpPr>
        <p:spPr/>
        <p:txBody>
          <a:bodyPr/>
          <a:lstStyle/>
          <a:p>
            <a:r>
              <a:rPr lang="en-US" dirty="0" smtClean="0"/>
              <a:t>pCM NCR Status (listed by Traveler )</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59" y="1309554"/>
            <a:ext cx="5868642" cy="476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6234480" y="1309554"/>
            <a:ext cx="2930450" cy="4608026"/>
          </a:xfrm>
          <a:prstGeom prst="rect">
            <a:avLst/>
          </a:prstGeom>
        </p:spPr>
      </p:pic>
      <p:sp>
        <p:nvSpPr>
          <p:cNvPr id="7"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4355935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49" y="180974"/>
            <a:ext cx="8229600" cy="546635"/>
          </a:xfrm>
        </p:spPr>
        <p:txBody>
          <a:bodyPr/>
          <a:lstStyle/>
          <a:p>
            <a:r>
              <a:rPr lang="en-US" dirty="0" smtClean="0"/>
              <a:t>Cavity Status Board - EZ</a:t>
            </a:r>
            <a:endParaRPr lang="en-US" dirty="0"/>
          </a:p>
        </p:txBody>
      </p:sp>
      <p:pic>
        <p:nvPicPr>
          <p:cNvPr id="5" name="Content Placeholder 4"/>
          <p:cNvPicPr>
            <a:picLocks noGrp="1" noChangeAspect="1"/>
          </p:cNvPicPr>
          <p:nvPr>
            <p:ph idx="4294967295"/>
          </p:nvPr>
        </p:nvPicPr>
        <p:blipFill>
          <a:blip r:embed="rId2"/>
          <a:stretch>
            <a:fillRect/>
          </a:stretch>
        </p:blipFill>
        <p:spPr>
          <a:xfrm>
            <a:off x="397181" y="1350115"/>
            <a:ext cx="7797914" cy="5081302"/>
          </a:xfrm>
          <a:prstGeom prst="rect">
            <a:avLst/>
          </a:prstGeom>
        </p:spPr>
      </p:pic>
      <p:sp>
        <p:nvSpPr>
          <p:cNvPr id="4" name="Slide Number Placeholder 3"/>
          <p:cNvSpPr>
            <a:spLocks noGrp="1"/>
          </p:cNvSpPr>
          <p:nvPr>
            <p:ph type="sldNum" sz="quarter" idx="11"/>
          </p:nvPr>
        </p:nvSpPr>
        <p:spPr/>
        <p:txBody>
          <a:bodyPr/>
          <a:lstStyle/>
          <a:p>
            <a:fld id="{5BD36294-2849-48A8-8531-5354CF3095D2}" type="slidenum">
              <a:rPr lang="en-US" smtClean="0"/>
              <a:pPr/>
              <a:t>50</a:t>
            </a:fld>
            <a:endParaRPr lang="en-US" dirty="0"/>
          </a:p>
        </p:txBody>
      </p:sp>
      <p:sp>
        <p:nvSpPr>
          <p:cNvPr id="6" name="Footer Placeholder 5"/>
          <p:cNvSpPr>
            <a:spLocks noGrp="1"/>
          </p:cNvSpPr>
          <p:nvPr>
            <p:ph type="ftr" sz="quarter" idx="13"/>
          </p:nvPr>
        </p:nvSpPr>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19058855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Cavity Status Board - EZ</a:t>
            </a:r>
            <a:endParaRPr lang="en-US" dirty="0"/>
          </a:p>
        </p:txBody>
      </p:sp>
      <p:pic>
        <p:nvPicPr>
          <p:cNvPr id="5" name="Content Placeholder 4"/>
          <p:cNvPicPr>
            <a:picLocks noGrp="1" noChangeAspect="1"/>
          </p:cNvPicPr>
          <p:nvPr>
            <p:ph idx="4294967295"/>
          </p:nvPr>
        </p:nvPicPr>
        <p:blipFill>
          <a:blip r:embed="rId2"/>
          <a:stretch>
            <a:fillRect/>
          </a:stretch>
        </p:blipFill>
        <p:spPr>
          <a:xfrm>
            <a:off x="152400" y="1589771"/>
            <a:ext cx="8745168" cy="4725434"/>
          </a:xfrm>
          <a:prstGeom prst="rect">
            <a:avLst/>
          </a:prstGeom>
        </p:spPr>
      </p:pic>
      <p:sp>
        <p:nvSpPr>
          <p:cNvPr id="4" name="Slide Number Placeholder 3"/>
          <p:cNvSpPr>
            <a:spLocks noGrp="1"/>
          </p:cNvSpPr>
          <p:nvPr>
            <p:ph type="sldNum" sz="quarter" idx="11"/>
          </p:nvPr>
        </p:nvSpPr>
        <p:spPr/>
        <p:txBody>
          <a:bodyPr/>
          <a:lstStyle/>
          <a:p>
            <a:fld id="{5BD36294-2849-48A8-8531-5354CF3095D2}" type="slidenum">
              <a:rPr lang="en-US" smtClean="0"/>
              <a:pPr/>
              <a:t>51</a:t>
            </a:fld>
            <a:endParaRPr lang="en-US" dirty="0"/>
          </a:p>
        </p:txBody>
      </p:sp>
      <p:sp>
        <p:nvSpPr>
          <p:cNvPr id="6" name="Footer Placeholder 5"/>
          <p:cNvSpPr>
            <a:spLocks noGrp="1"/>
          </p:cNvSpPr>
          <p:nvPr>
            <p:ph type="ftr" sz="quarter" idx="13"/>
          </p:nvPr>
        </p:nvSpPr>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12029195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Board - CM</a:t>
            </a:r>
            <a:endParaRPr lang="en-US" dirty="0"/>
          </a:p>
        </p:txBody>
      </p:sp>
      <p:pic>
        <p:nvPicPr>
          <p:cNvPr id="5" name="Content Placeholder 4"/>
          <p:cNvPicPr>
            <a:picLocks noGrp="1" noChangeAspect="1"/>
          </p:cNvPicPr>
          <p:nvPr>
            <p:ph idx="4294967295"/>
          </p:nvPr>
        </p:nvPicPr>
        <p:blipFill>
          <a:blip r:embed="rId2"/>
          <a:stretch>
            <a:fillRect/>
          </a:stretch>
        </p:blipFill>
        <p:spPr>
          <a:xfrm>
            <a:off x="457200" y="2506821"/>
            <a:ext cx="8229600" cy="2712720"/>
          </a:xfrm>
          <a:prstGeom prst="rect">
            <a:avLst/>
          </a:prstGeom>
        </p:spPr>
      </p:pic>
      <p:sp>
        <p:nvSpPr>
          <p:cNvPr id="3" name="Footer Placeholder 2"/>
          <p:cNvSpPr>
            <a:spLocks noGrp="1"/>
          </p:cNvSpPr>
          <p:nvPr>
            <p:ph type="ftr" sz="quarter" idx="13"/>
          </p:nvPr>
        </p:nvSpPr>
        <p:spPr/>
        <p:txBody>
          <a:bodyPr/>
          <a:lstStyle/>
          <a:p>
            <a:r>
              <a:rPr lang="en-US" dirty="0" smtClean="0"/>
              <a:t>LCLS-II JLAB Cryomodule QA/QC Workshop – 25Jan2018</a:t>
            </a:r>
            <a:endParaRPr lang="en-US" dirty="0"/>
          </a:p>
        </p:txBody>
      </p:sp>
      <p:sp>
        <p:nvSpPr>
          <p:cNvPr id="4" name="Slide Number Placeholder 3"/>
          <p:cNvSpPr>
            <a:spLocks noGrp="1"/>
          </p:cNvSpPr>
          <p:nvPr>
            <p:ph type="sldNum" sz="quarter" idx="11"/>
          </p:nvPr>
        </p:nvSpPr>
        <p:spPr/>
        <p:txBody>
          <a:bodyPr/>
          <a:lstStyle/>
          <a:p>
            <a:fld id="{5BD36294-2849-48A8-8531-5354CF3095D2}" type="slidenum">
              <a:rPr lang="en-US" smtClean="0"/>
              <a:pPr/>
              <a:t>52</a:t>
            </a:fld>
            <a:endParaRPr lang="en-US" dirty="0"/>
          </a:p>
        </p:txBody>
      </p:sp>
    </p:spTree>
    <p:extLst>
      <p:ext uri="{BB962C8B-B14F-4D97-AF65-F5344CB8AC3E}">
        <p14:creationId xmlns:p14="http://schemas.microsoft.com/office/powerpoint/2010/main" val="1978143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20" y="-103517"/>
            <a:ext cx="8229600" cy="495300"/>
          </a:xfrm>
        </p:spPr>
        <p:txBody>
          <a:bodyPr>
            <a:normAutofit/>
          </a:bodyPr>
          <a:lstStyle/>
          <a:p>
            <a:r>
              <a:rPr lang="en-US" sz="1800" dirty="0" smtClean="0"/>
              <a:t>Open NCRs: Cavity</a:t>
            </a:r>
            <a:endParaRPr lang="en-US" sz="1800"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928354653"/>
              </p:ext>
            </p:extLst>
          </p:nvPr>
        </p:nvGraphicFramePr>
        <p:xfrm>
          <a:off x="0" y="344514"/>
          <a:ext cx="8991599" cy="6396241"/>
        </p:xfrm>
        <a:graphic>
          <a:graphicData uri="http://schemas.openxmlformats.org/drawingml/2006/table">
            <a:tbl>
              <a:tblPr/>
              <a:tblGrid>
                <a:gridCol w="457200">
                  <a:extLst>
                    <a:ext uri="{9D8B030D-6E8A-4147-A177-3AD203B41FA5}">
                      <a16:colId xmlns:a16="http://schemas.microsoft.com/office/drawing/2014/main" xmlns="" val="409400676"/>
                    </a:ext>
                  </a:extLst>
                </a:gridCol>
                <a:gridCol w="533400">
                  <a:extLst>
                    <a:ext uri="{9D8B030D-6E8A-4147-A177-3AD203B41FA5}">
                      <a16:colId xmlns:a16="http://schemas.microsoft.com/office/drawing/2014/main" xmlns="" val="646865134"/>
                    </a:ext>
                  </a:extLst>
                </a:gridCol>
                <a:gridCol w="990600">
                  <a:extLst>
                    <a:ext uri="{9D8B030D-6E8A-4147-A177-3AD203B41FA5}">
                      <a16:colId xmlns:a16="http://schemas.microsoft.com/office/drawing/2014/main" xmlns="" val="2627508690"/>
                    </a:ext>
                  </a:extLst>
                </a:gridCol>
                <a:gridCol w="3733800">
                  <a:extLst>
                    <a:ext uri="{9D8B030D-6E8A-4147-A177-3AD203B41FA5}">
                      <a16:colId xmlns:a16="http://schemas.microsoft.com/office/drawing/2014/main" xmlns="" val="3527328010"/>
                    </a:ext>
                  </a:extLst>
                </a:gridCol>
                <a:gridCol w="381000">
                  <a:extLst>
                    <a:ext uri="{9D8B030D-6E8A-4147-A177-3AD203B41FA5}">
                      <a16:colId xmlns:a16="http://schemas.microsoft.com/office/drawing/2014/main" xmlns="" val="4008625063"/>
                    </a:ext>
                  </a:extLst>
                </a:gridCol>
                <a:gridCol w="990600">
                  <a:extLst>
                    <a:ext uri="{9D8B030D-6E8A-4147-A177-3AD203B41FA5}">
                      <a16:colId xmlns:a16="http://schemas.microsoft.com/office/drawing/2014/main" xmlns="" val="3234856414"/>
                    </a:ext>
                  </a:extLst>
                </a:gridCol>
                <a:gridCol w="457200">
                  <a:extLst>
                    <a:ext uri="{9D8B030D-6E8A-4147-A177-3AD203B41FA5}">
                      <a16:colId xmlns:a16="http://schemas.microsoft.com/office/drawing/2014/main" xmlns="" val="3237055730"/>
                    </a:ext>
                  </a:extLst>
                </a:gridCol>
                <a:gridCol w="1066800">
                  <a:extLst>
                    <a:ext uri="{9D8B030D-6E8A-4147-A177-3AD203B41FA5}">
                      <a16:colId xmlns:a16="http://schemas.microsoft.com/office/drawing/2014/main" xmlns="" val="783218355"/>
                    </a:ext>
                  </a:extLst>
                </a:gridCol>
                <a:gridCol w="380999">
                  <a:extLst>
                    <a:ext uri="{9D8B030D-6E8A-4147-A177-3AD203B41FA5}">
                      <a16:colId xmlns:a16="http://schemas.microsoft.com/office/drawing/2014/main" xmlns="" val="1050610246"/>
                    </a:ext>
                  </a:extLst>
                </a:gridCol>
              </a:tblGrid>
              <a:tr h="95034">
                <a:tc gridSpan="9">
                  <a:txBody>
                    <a:bodyPr/>
                    <a:lstStyle/>
                    <a:p>
                      <a:pPr algn="ctr" fontAlgn="ctr"/>
                      <a:r>
                        <a:rPr lang="en-US" sz="700" b="1" i="0" u="none" strike="noStrike" dirty="0">
                          <a:solidFill>
                            <a:srgbClr val="000000"/>
                          </a:solidFill>
                          <a:effectLst/>
                          <a:latin typeface="Calibri" panose="020F0502020204030204" pitchFamily="34" charset="0"/>
                        </a:rPr>
                        <a:t>Status Report for L2PRD-NCR on 22-Jan-18</a:t>
                      </a:r>
                    </a:p>
                  </a:txBody>
                  <a:tcPr marL="3058" marR="3058" marT="305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222978344"/>
                  </a:ext>
                </a:extLst>
              </a:tr>
              <a:tr h="187421">
                <a:tc>
                  <a:txBody>
                    <a:bodyPr/>
                    <a:lstStyle/>
                    <a:p>
                      <a:pPr algn="l" fontAlgn="ctr"/>
                      <a:r>
                        <a:rPr lang="en-US" sz="700" b="1" i="0" u="none" strike="noStrike" dirty="0">
                          <a:solidFill>
                            <a:srgbClr val="000000"/>
                          </a:solidFill>
                          <a:effectLst/>
                          <a:latin typeface="Calibri" panose="020F0502020204030204" pitchFamily="34" charset="0"/>
                        </a:rPr>
                        <a:t>TRAV_SEQ_NUM  </a:t>
                      </a:r>
                    </a:p>
                  </a:txBody>
                  <a:tcPr marL="3058" marR="3058" marT="3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TRAV_OPEN_DATE  </a:t>
                      </a:r>
                    </a:p>
                  </a:txBody>
                  <a:tcPr marL="3058" marR="3058" marT="3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PARTDESCRIPTION  </a:t>
                      </a:r>
                    </a:p>
                  </a:txBody>
                  <a:tcPr marL="3058" marR="3058" marT="3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DESCRIBECOMMENT  </a:t>
                      </a:r>
                    </a:p>
                  </a:txBody>
                  <a:tcPr marL="3058" marR="3058" marT="3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SN  </a:t>
                      </a:r>
                    </a:p>
                  </a:txBody>
                  <a:tcPr marL="3058" marR="3058" marT="3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TRAVELERID  </a:t>
                      </a:r>
                    </a:p>
                  </a:txBody>
                  <a:tcPr marL="3058" marR="3058" marT="3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TRAVSEQNUMBER  </a:t>
                      </a:r>
                    </a:p>
                  </a:txBody>
                  <a:tcPr marL="3058" marR="3058" marT="3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DISPOSITION  </a:t>
                      </a:r>
                    </a:p>
                  </a:txBody>
                  <a:tcPr marL="3058" marR="3058" marT="3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solidFill>
                            <a:srgbClr val="000000"/>
                          </a:solidFill>
                          <a:effectLst/>
                          <a:latin typeface="Calibri" panose="020F0502020204030204" pitchFamily="34" charset="0"/>
                        </a:rPr>
                        <a:t>REWORKDATE  </a:t>
                      </a:r>
                    </a:p>
                  </a:txBody>
                  <a:tcPr marL="3058" marR="3058" marT="30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51685625"/>
                  </a:ext>
                </a:extLst>
              </a:tr>
              <a:tr h="279807">
                <a:tc>
                  <a:txBody>
                    <a:bodyPr/>
                    <a:lstStyle/>
                    <a:p>
                      <a:pPr algn="l" fontAlgn="b"/>
                      <a:r>
                        <a:rPr lang="en-US" sz="700" b="1" i="0" u="none" strike="noStrike" dirty="0">
                          <a:solidFill>
                            <a:srgbClr val="000000"/>
                          </a:solidFill>
                          <a:effectLst/>
                          <a:latin typeface="Calibri" panose="020F0502020204030204" pitchFamily="34" charset="0"/>
                        </a:rPr>
                        <a:t>522</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14-Oct-16</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On bellows restraint block, input coupler side, 1 bolt is stripped and hole needs to be re-tapped. This can be ID'd by the missing bolt. All HOMs, FP, and BL flanges are under torqued. Right angle valve rotation 50 degrees beyond what is shown on sketch in insp. traveler.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202</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9</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9543532"/>
                  </a:ext>
                </a:extLst>
              </a:tr>
              <a:tr h="372193">
                <a:tc>
                  <a:txBody>
                    <a:bodyPr/>
                    <a:lstStyle/>
                    <a:p>
                      <a:pPr algn="l" fontAlgn="b"/>
                      <a:r>
                        <a:rPr lang="en-US" sz="700" b="1" i="0" u="none" strike="noStrike" dirty="0">
                          <a:solidFill>
                            <a:srgbClr val="000000"/>
                          </a:solidFill>
                          <a:effectLst/>
                          <a:latin typeface="Calibri" panose="020F0502020204030204" pitchFamily="34" charset="0"/>
                        </a:rPr>
                        <a:t>528</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18-Oct-16</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Torque less than 30 Nm on beam tube flange (short side). Sharp edge on weld near dish. Beam tube flange (long side) exceeds 30 Nm. HOM flange bolts (short side) less than 5 Nm. HOM flange bolts (long side) less than 5 Nm. Input antenna flange bolts torqued more than 10 Nm. 12 of 24 washers present. One side missing washers on beam tube (long side).</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200</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4249490"/>
                  </a:ext>
                </a:extLst>
              </a:tr>
              <a:tr h="187421">
                <a:tc>
                  <a:txBody>
                    <a:bodyPr/>
                    <a:lstStyle/>
                    <a:p>
                      <a:pPr algn="l" fontAlgn="b"/>
                      <a:r>
                        <a:rPr lang="en-US" sz="700" b="1" i="0" u="none" strike="noStrike" dirty="0">
                          <a:solidFill>
                            <a:srgbClr val="000000"/>
                          </a:solidFill>
                          <a:effectLst/>
                          <a:latin typeface="Calibri" panose="020F0502020204030204" pitchFamily="34" charset="0"/>
                        </a:rPr>
                        <a:t>583</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18-Nov-16</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HV demag un -successful, 4G on one location</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210</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14</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44184079"/>
                  </a:ext>
                </a:extLst>
              </a:tr>
              <a:tr h="187421">
                <a:tc>
                  <a:txBody>
                    <a:bodyPr/>
                    <a:lstStyle/>
                    <a:p>
                      <a:pPr algn="l" fontAlgn="b"/>
                      <a:r>
                        <a:rPr lang="en-US" sz="700" b="1" i="0" u="none" strike="noStrike" dirty="0">
                          <a:solidFill>
                            <a:srgbClr val="000000"/>
                          </a:solidFill>
                          <a:effectLst/>
                          <a:latin typeface="Calibri" panose="020F0502020204030204" pitchFamily="34" charset="0"/>
                        </a:rPr>
                        <a:t>614</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2-Dec-16</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Threads bad on bellows restraint bracket. Please see attached.</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24</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18</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5-Dec-16</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93802661"/>
                  </a:ext>
                </a:extLst>
              </a:tr>
              <a:tr h="187421">
                <a:tc>
                  <a:txBody>
                    <a:bodyPr/>
                    <a:lstStyle/>
                    <a:p>
                      <a:pPr algn="l" fontAlgn="b"/>
                      <a:r>
                        <a:rPr lang="en-US" sz="700" b="1" i="0" u="none" strike="noStrike" dirty="0">
                          <a:solidFill>
                            <a:srgbClr val="000000"/>
                          </a:solidFill>
                          <a:effectLst/>
                          <a:latin typeface="Calibri" panose="020F0502020204030204" pitchFamily="34" charset="0"/>
                        </a:rPr>
                        <a:t>617</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5-Dec-16</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Nicks on corner of helium vessel tank bracket. Please see attached.</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28</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19</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22362755"/>
                  </a:ext>
                </a:extLst>
              </a:tr>
              <a:tr h="187421">
                <a:tc>
                  <a:txBody>
                    <a:bodyPr/>
                    <a:lstStyle/>
                    <a:p>
                      <a:pPr algn="l" fontAlgn="b"/>
                      <a:r>
                        <a:rPr lang="en-US" sz="700" b="1" i="0" u="none" strike="noStrike" dirty="0">
                          <a:solidFill>
                            <a:srgbClr val="000000"/>
                          </a:solidFill>
                          <a:effectLst/>
                          <a:latin typeface="Calibri" panose="020F0502020204030204" pitchFamily="34" charset="0"/>
                        </a:rPr>
                        <a:t>618</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5-Dec-16</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Threads bad on bellows restraint bracket.</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28</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19</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09854872"/>
                  </a:ext>
                </a:extLst>
              </a:tr>
              <a:tr h="279807">
                <a:tc>
                  <a:txBody>
                    <a:bodyPr/>
                    <a:lstStyle/>
                    <a:p>
                      <a:pPr algn="l" fontAlgn="b"/>
                      <a:r>
                        <a:rPr lang="en-US" sz="700" b="1" i="0" u="none" strike="noStrike" dirty="0">
                          <a:solidFill>
                            <a:srgbClr val="000000"/>
                          </a:solidFill>
                          <a:effectLst/>
                          <a:latin typeface="Calibri" panose="020F0502020204030204" pitchFamily="34" charset="0"/>
                        </a:rPr>
                        <a:t>704</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27-Jan-17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CRYOMODULE</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(1) attaching bolt for the bellows restraint bracket sheared off as it was being removed for a CMM </a:t>
                      </a:r>
                      <a:r>
                        <a:rPr lang="en-US" sz="700" b="0" i="0" u="none" strike="noStrike" dirty="0" smtClean="0">
                          <a:solidFill>
                            <a:srgbClr val="000000"/>
                          </a:solidFill>
                          <a:effectLst/>
                          <a:latin typeface="Calibri" panose="020F0502020204030204" pitchFamily="34" charset="0"/>
                        </a:rPr>
                        <a:t>measurement </a:t>
                      </a:r>
                      <a:r>
                        <a:rPr lang="en-US" sz="700" b="0" i="0" u="none" strike="noStrike" dirty="0">
                          <a:solidFill>
                            <a:srgbClr val="000000"/>
                          </a:solidFill>
                          <a:effectLst/>
                          <a:latin typeface="Calibri" panose="020F0502020204030204" pitchFamily="34" charset="0"/>
                        </a:rPr>
                        <a:t>of the tuner attachment block. It appears that the bolt was rubbing on one side of the slot in the bracket.</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Â 0022</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23</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24334581"/>
                  </a:ext>
                </a:extLst>
              </a:tr>
              <a:tr h="95034">
                <a:tc>
                  <a:txBody>
                    <a:bodyPr/>
                    <a:lstStyle/>
                    <a:p>
                      <a:pPr algn="l" fontAlgn="b"/>
                      <a:r>
                        <a:rPr lang="en-US" sz="700" b="1" i="0" u="none" strike="noStrike" dirty="0">
                          <a:solidFill>
                            <a:srgbClr val="000000"/>
                          </a:solidFill>
                          <a:effectLst/>
                          <a:latin typeface="Calibri" panose="020F0502020204030204" pitchFamily="34" charset="0"/>
                        </a:rPr>
                        <a:t>801</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4-Apr-17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No burst disk installed</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55</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30</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3878152"/>
                  </a:ext>
                </a:extLst>
              </a:tr>
              <a:tr h="95034">
                <a:tc>
                  <a:txBody>
                    <a:bodyPr/>
                    <a:lstStyle/>
                    <a:p>
                      <a:pPr algn="l" fontAlgn="b"/>
                      <a:r>
                        <a:rPr lang="en-US" sz="700" b="1" i="0" u="none" strike="noStrike" dirty="0">
                          <a:solidFill>
                            <a:srgbClr val="000000"/>
                          </a:solidFill>
                          <a:effectLst/>
                          <a:latin typeface="Calibri" panose="020F0502020204030204" pitchFamily="34" charset="0"/>
                        </a:rPr>
                        <a:t>802</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4-Apr-17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Cavity</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Burst Disc not present.</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54</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31</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2696346"/>
                  </a:ext>
                </a:extLst>
              </a:tr>
              <a:tr h="95034">
                <a:tc>
                  <a:txBody>
                    <a:bodyPr/>
                    <a:lstStyle/>
                    <a:p>
                      <a:pPr algn="l" fontAlgn="b"/>
                      <a:r>
                        <a:rPr lang="en-US" sz="700" b="1" i="0" u="none" strike="noStrike" dirty="0">
                          <a:solidFill>
                            <a:srgbClr val="000000"/>
                          </a:solidFill>
                          <a:effectLst/>
                          <a:latin typeface="Calibri" panose="020F0502020204030204" pitchFamily="34" charset="0"/>
                        </a:rPr>
                        <a:t>810</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7-Apr-17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Cavity</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650 +/-1 checks 651.5.</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73</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34</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1551991"/>
                  </a:ext>
                </a:extLst>
              </a:tr>
              <a:tr h="187421">
                <a:tc>
                  <a:txBody>
                    <a:bodyPr/>
                    <a:lstStyle/>
                    <a:p>
                      <a:pPr algn="l" fontAlgn="b"/>
                      <a:r>
                        <a:rPr lang="en-US" sz="700" b="1" i="0" u="none" strike="noStrike" dirty="0">
                          <a:solidFill>
                            <a:srgbClr val="000000"/>
                          </a:solidFill>
                          <a:effectLst/>
                          <a:latin typeface="Calibri" panose="020F0502020204030204" pitchFamily="34" charset="0"/>
                        </a:rPr>
                        <a:t>881</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10-May-17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Reminate magnetic field is 2.0G. Demagnetized (14) cycles, no change.</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61</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45</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03390358"/>
                  </a:ext>
                </a:extLst>
              </a:tr>
              <a:tr h="187421">
                <a:tc>
                  <a:txBody>
                    <a:bodyPr/>
                    <a:lstStyle/>
                    <a:p>
                      <a:pPr algn="l" fontAlgn="b"/>
                      <a:r>
                        <a:rPr lang="en-US" sz="700" b="1" i="0" u="none" strike="noStrike" dirty="0">
                          <a:solidFill>
                            <a:srgbClr val="000000"/>
                          </a:solidFill>
                          <a:effectLst/>
                          <a:latin typeface="Calibri" panose="020F0502020204030204" pitchFamily="34" charset="0"/>
                        </a:rPr>
                        <a:t>876</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10-May-17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Reminate magnetic field is 6G. De-magged (12) cycles. Field at start was 14G</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62</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46</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28940429"/>
                  </a:ext>
                </a:extLst>
              </a:tr>
              <a:tr h="95034">
                <a:tc>
                  <a:txBody>
                    <a:bodyPr/>
                    <a:lstStyle/>
                    <a:p>
                      <a:pPr algn="l" fontAlgn="b"/>
                      <a:r>
                        <a:rPr lang="en-US" sz="700" b="1" i="0" u="none" strike="noStrike" dirty="0">
                          <a:solidFill>
                            <a:srgbClr val="000000"/>
                          </a:solidFill>
                          <a:effectLst/>
                          <a:latin typeface="Calibri" panose="020F0502020204030204" pitchFamily="34" charset="0"/>
                        </a:rPr>
                        <a:t>890</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17-May-17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Cavity</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Small damage spot on Support Block.</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53</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48</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91638103"/>
                  </a:ext>
                </a:extLst>
              </a:tr>
              <a:tr h="187421">
                <a:tc>
                  <a:txBody>
                    <a:bodyPr/>
                    <a:lstStyle/>
                    <a:p>
                      <a:pPr algn="l" fontAlgn="b"/>
                      <a:r>
                        <a:rPr lang="en-US" sz="700" b="1" i="0" u="none" strike="noStrike" dirty="0">
                          <a:solidFill>
                            <a:srgbClr val="000000"/>
                          </a:solidFill>
                          <a:effectLst/>
                          <a:latin typeface="Calibri" panose="020F0502020204030204" pitchFamily="34" charset="0"/>
                        </a:rPr>
                        <a:t>917</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12-Jun-17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Bolt cross threaded in bellows restraint bracket. Bolt won't come out of bracket.</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264</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L2PRD-CAV-INSP-CAV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56</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40029134"/>
                  </a:ext>
                </a:extLst>
              </a:tr>
              <a:tr h="187421">
                <a:tc>
                  <a:txBody>
                    <a:bodyPr/>
                    <a:lstStyle/>
                    <a:p>
                      <a:pPr algn="l" fontAlgn="b"/>
                      <a:r>
                        <a:rPr lang="en-US" sz="700" b="1" i="0" u="none" strike="noStrike" dirty="0">
                          <a:solidFill>
                            <a:srgbClr val="000000"/>
                          </a:solidFill>
                          <a:effectLst/>
                          <a:latin typeface="Calibri" panose="020F0502020204030204" pitchFamily="34" charset="0"/>
                        </a:rPr>
                        <a:t>548</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21-Oct-16</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LCLS-II PRODUCTION CAVITY ASSEMBLY</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External shock watch activated or damaged (See photos in traveler). No Accelerometer. Extra parts missing. Documentation missing.</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200</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L2PRD-CAV-RECV-CAV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9</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3541738"/>
                  </a:ext>
                </a:extLst>
              </a:tr>
              <a:tr h="187421">
                <a:tc>
                  <a:txBody>
                    <a:bodyPr/>
                    <a:lstStyle/>
                    <a:p>
                      <a:pPr algn="l" fontAlgn="b"/>
                      <a:r>
                        <a:rPr lang="en-US" sz="700" b="1" i="0" u="none" strike="noStrike" dirty="0">
                          <a:solidFill>
                            <a:srgbClr val="000000"/>
                          </a:solidFill>
                          <a:effectLst/>
                          <a:latin typeface="Calibri" panose="020F0502020204030204" pitchFamily="34" charset="0"/>
                        </a:rPr>
                        <a:t>549</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21-Oct-16</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LCLS-II PRODUCTION CAVITY ASSEMBLY</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External shock watch activated or damaged (See photos in traveler). No Accelerometer. Extra parts missing. Documentation missing.</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201</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L2PRD-CAV-RECV-CAV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10</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6126065"/>
                  </a:ext>
                </a:extLst>
              </a:tr>
              <a:tr h="187421">
                <a:tc>
                  <a:txBody>
                    <a:bodyPr/>
                    <a:lstStyle/>
                    <a:p>
                      <a:pPr algn="l" fontAlgn="b"/>
                      <a:r>
                        <a:rPr lang="en-US" sz="700" b="1" i="0" u="none" strike="noStrike" dirty="0">
                          <a:solidFill>
                            <a:srgbClr val="000000"/>
                          </a:solidFill>
                          <a:effectLst/>
                          <a:latin typeface="Calibri" panose="020F0502020204030204" pitchFamily="34" charset="0"/>
                        </a:rPr>
                        <a:t>550</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21-Oct-16</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LCLS-II PRODUCTION CAVITY ASSEMBLY</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External shock watch activated or damaged (See photos in traveler). No Accelerometer. Extra parts missing. Documentation missing.</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202</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L2PRD-CAV-RECV-CAV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11</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72527244"/>
                  </a:ext>
                </a:extLst>
              </a:tr>
              <a:tr h="187421">
                <a:tc>
                  <a:txBody>
                    <a:bodyPr/>
                    <a:lstStyle/>
                    <a:p>
                      <a:pPr algn="l" fontAlgn="b"/>
                      <a:r>
                        <a:rPr lang="en-US" sz="700" b="1" i="0" u="none" strike="noStrike" dirty="0">
                          <a:solidFill>
                            <a:srgbClr val="000000"/>
                          </a:solidFill>
                          <a:effectLst/>
                          <a:latin typeface="Calibri" panose="020F0502020204030204" pitchFamily="34" charset="0"/>
                        </a:rPr>
                        <a:t>551</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21-Oct-16</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LCLS-II PRODUCTION CAVITY ASSEMBLY</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External shock watch activated or damaged (See photos in traveler). No Accelerometer. Extra parts missing. Documentation missing.</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203</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L2PRD-CAV-RECV-CAV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12</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34125250"/>
                  </a:ext>
                </a:extLst>
              </a:tr>
              <a:tr h="279807">
                <a:tc>
                  <a:txBody>
                    <a:bodyPr/>
                    <a:lstStyle/>
                    <a:p>
                      <a:pPr algn="l" fontAlgn="b"/>
                      <a:r>
                        <a:rPr lang="en-US" sz="700" b="1" i="0" u="none" strike="noStrike" dirty="0">
                          <a:solidFill>
                            <a:srgbClr val="000000"/>
                          </a:solidFill>
                          <a:effectLst/>
                          <a:latin typeface="Calibri" panose="020F0502020204030204" pitchFamily="34" charset="0"/>
                        </a:rPr>
                        <a:t>582</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17-Nov-16</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LCLS-II PRODUCTION CAVITY ASSEMBLY</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Accelerometer LED blinking triple RED, which indicated memory full. The last mission record was time stamped at 11/14/2016 00:53:59 UTC. Note: This NCR applies to this shipment of cavities from RI. Serial numbers are 0021, 0023, 0024, &amp; 0028.</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21</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L2PRD-CAV-RECV-CAV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28403829"/>
                  </a:ext>
                </a:extLst>
              </a:tr>
              <a:tr h="187421">
                <a:tc>
                  <a:txBody>
                    <a:bodyPr/>
                    <a:lstStyle/>
                    <a:p>
                      <a:pPr algn="l" fontAlgn="b"/>
                      <a:r>
                        <a:rPr lang="en-US" sz="700" b="1" i="0" u="none" strike="noStrike" dirty="0">
                          <a:solidFill>
                            <a:srgbClr val="000000"/>
                          </a:solidFill>
                          <a:effectLst/>
                          <a:latin typeface="Calibri" panose="020F0502020204030204" pitchFamily="34" charset="0"/>
                        </a:rPr>
                        <a:t>1150</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23-Oct-17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LCLS-II PRODUCTION CAVITY ASSEMBLY</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Accelerometer is flashing red.</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138</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L2PRD-CAV-RECV-CAV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115</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12634707"/>
                  </a:ext>
                </a:extLst>
              </a:tr>
              <a:tr h="187421">
                <a:tc>
                  <a:txBody>
                    <a:bodyPr/>
                    <a:lstStyle/>
                    <a:p>
                      <a:pPr algn="l" fontAlgn="b"/>
                      <a:r>
                        <a:rPr lang="en-US" sz="700" b="1" i="0" u="none" strike="noStrike" dirty="0">
                          <a:solidFill>
                            <a:srgbClr val="000000"/>
                          </a:solidFill>
                          <a:effectLst/>
                          <a:latin typeface="Calibri" panose="020F0502020204030204" pitchFamily="34" charset="0"/>
                        </a:rPr>
                        <a:t>1151</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23-Oct-17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LCLS-II PRODUCTION CAVITY ASSEMBLY</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Accelerometer is flashing red.</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137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L2PRD-CAV-RECV-CAV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116</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28241146"/>
                  </a:ext>
                </a:extLst>
              </a:tr>
              <a:tr h="187421">
                <a:tc>
                  <a:txBody>
                    <a:bodyPr/>
                    <a:lstStyle/>
                    <a:p>
                      <a:pPr algn="l" fontAlgn="b"/>
                      <a:r>
                        <a:rPr lang="en-US" sz="700" b="1" i="0" u="none" strike="noStrike" dirty="0">
                          <a:solidFill>
                            <a:srgbClr val="000000"/>
                          </a:solidFill>
                          <a:effectLst/>
                          <a:latin typeface="Calibri" panose="020F0502020204030204" pitchFamily="34" charset="0"/>
                        </a:rPr>
                        <a:t>1153</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23-Oct-17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LCLS-II PRODUCTION CAVITY ASSEMBLY</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Accelerometer is flashing red.</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135</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L2PRD-CAV-RECV-CAV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59329826"/>
                  </a:ext>
                </a:extLst>
              </a:tr>
              <a:tr h="187421">
                <a:tc>
                  <a:txBody>
                    <a:bodyPr/>
                    <a:lstStyle/>
                    <a:p>
                      <a:pPr algn="l" fontAlgn="b"/>
                      <a:r>
                        <a:rPr lang="en-US" sz="700" b="1" i="0" u="none" strike="noStrike" dirty="0">
                          <a:solidFill>
                            <a:srgbClr val="000000"/>
                          </a:solidFill>
                          <a:effectLst/>
                          <a:latin typeface="Calibri" panose="020F0502020204030204" pitchFamily="34" charset="0"/>
                        </a:rPr>
                        <a:t>1152</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23-Oct-17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LCLS-II PRODUCTION CAVITY ASSEMBLY</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Accelerometer is flashing red.</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134</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L2PRD-CAV-RECV-CAV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118</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59965207"/>
                  </a:ext>
                </a:extLst>
              </a:tr>
              <a:tr h="279807">
                <a:tc>
                  <a:txBody>
                    <a:bodyPr/>
                    <a:lstStyle/>
                    <a:p>
                      <a:pPr algn="l" fontAlgn="b"/>
                      <a:r>
                        <a:rPr lang="en-US" sz="700" b="1" i="0" u="none" strike="noStrike" dirty="0">
                          <a:solidFill>
                            <a:srgbClr val="000000"/>
                          </a:solidFill>
                          <a:effectLst/>
                          <a:latin typeface="Calibri" panose="020F0502020204030204" pitchFamily="34" charset="0"/>
                        </a:rPr>
                        <a:t>582</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17-Nov-16</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LCLS-II PRODUCTION CAVITY ASSEMBLY</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Accelerometer LED blinking triple RED, which indicated memory full. The last mission record was time stamped at 11/14/2016 00:53:59 UTC. Note: This NCR applies to this shipment of cavities from RI. Serial numbers are 0021, 0023, 0024, &amp; 0028.</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21</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L2PRD-CAV-RECV-CAV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56744292"/>
                  </a:ext>
                </a:extLst>
              </a:tr>
              <a:tr h="187421">
                <a:tc>
                  <a:txBody>
                    <a:bodyPr/>
                    <a:lstStyle/>
                    <a:p>
                      <a:pPr algn="l" fontAlgn="b"/>
                      <a:r>
                        <a:rPr lang="en-US" sz="700" b="1" i="0" u="none" strike="noStrike" dirty="0">
                          <a:solidFill>
                            <a:srgbClr val="000000"/>
                          </a:solidFill>
                          <a:effectLst/>
                          <a:latin typeface="Calibri" panose="020F0502020204030204" pitchFamily="34" charset="0"/>
                        </a:rPr>
                        <a:t>1150</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23-Oct-17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LCLS-II PRODUCTION CAVITY ASSEMBLY</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Accelerometer is flashing red.</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138</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L2PRD-CAV-RECV-CAV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115</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17399347"/>
                  </a:ext>
                </a:extLst>
              </a:tr>
              <a:tr h="187421">
                <a:tc>
                  <a:txBody>
                    <a:bodyPr/>
                    <a:lstStyle/>
                    <a:p>
                      <a:pPr algn="l" fontAlgn="b"/>
                      <a:r>
                        <a:rPr lang="en-US" sz="700" b="1" i="0" u="none" strike="noStrike" dirty="0">
                          <a:solidFill>
                            <a:srgbClr val="000000"/>
                          </a:solidFill>
                          <a:effectLst/>
                          <a:latin typeface="Calibri" panose="020F0502020204030204" pitchFamily="34" charset="0"/>
                        </a:rPr>
                        <a:t>1151</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23-Oct-17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LCLS-II PRODUCTION CAVITY ASSEMBLY</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Accelerometer is flashing red.</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137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L2PRD-CAV-RECV-CAV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116</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71099326"/>
                  </a:ext>
                </a:extLst>
              </a:tr>
              <a:tr h="187421">
                <a:tc>
                  <a:txBody>
                    <a:bodyPr/>
                    <a:lstStyle/>
                    <a:p>
                      <a:pPr algn="l" fontAlgn="b"/>
                      <a:r>
                        <a:rPr lang="en-US" sz="700" b="1" i="0" u="none" strike="noStrike" dirty="0">
                          <a:solidFill>
                            <a:srgbClr val="000000"/>
                          </a:solidFill>
                          <a:effectLst/>
                          <a:latin typeface="Calibri" panose="020F0502020204030204" pitchFamily="34" charset="0"/>
                        </a:rPr>
                        <a:t>1153</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23-Oct-17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LCLS-II PRODUCTION CAVITY ASSEMBLY</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Accelerometer is flashing red.</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135</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L2PRD-CAV-RECV-CAV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02723538"/>
                  </a:ext>
                </a:extLst>
              </a:tr>
              <a:tr h="187421">
                <a:tc>
                  <a:txBody>
                    <a:bodyPr/>
                    <a:lstStyle/>
                    <a:p>
                      <a:pPr algn="l" fontAlgn="b"/>
                      <a:r>
                        <a:rPr lang="en-US" sz="700" b="1" i="0" u="none" strike="noStrike" dirty="0">
                          <a:solidFill>
                            <a:srgbClr val="000000"/>
                          </a:solidFill>
                          <a:effectLst/>
                          <a:latin typeface="Calibri" panose="020F0502020204030204" pitchFamily="34" charset="0"/>
                        </a:rPr>
                        <a:t>1152</a:t>
                      </a:r>
                    </a:p>
                  </a:txBody>
                  <a:tcPr marL="27523"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700" b="0" i="0" u="none" strike="noStrike" dirty="0">
                          <a:solidFill>
                            <a:srgbClr val="000000"/>
                          </a:solidFill>
                          <a:effectLst/>
                          <a:latin typeface="Calibri" panose="020F0502020204030204" pitchFamily="34" charset="0"/>
                        </a:rPr>
                        <a:t>23-Oct-17</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LCLS-II PRODUCTION CAVITY ASSEMBLY</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Accelerometer is flashing red.</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134</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L2PRD-CAV-RECV-CAV</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effectLst/>
                          <a:latin typeface="Calibri" panose="020F0502020204030204" pitchFamily="34" charset="0"/>
                        </a:rPr>
                        <a:t>118</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Proceed to next WorkCenter</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Calibri" panose="020F0502020204030204" pitchFamily="34" charset="0"/>
                        </a:rPr>
                        <a:t> </a:t>
                      </a:r>
                    </a:p>
                  </a:txBody>
                  <a:tcPr marL="3058" marR="3058" marT="3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53938256"/>
                  </a:ext>
                </a:extLst>
              </a:tr>
            </a:tbl>
          </a:graphicData>
        </a:graphic>
      </p:graphicFrame>
      <p:sp>
        <p:nvSpPr>
          <p:cNvPr id="5" name="Slide Number Placeholder 4"/>
          <p:cNvSpPr>
            <a:spLocks noGrp="1"/>
          </p:cNvSpPr>
          <p:nvPr>
            <p:ph type="sldNum" sz="quarter" idx="11"/>
          </p:nvPr>
        </p:nvSpPr>
        <p:spPr/>
        <p:txBody>
          <a:bodyPr/>
          <a:lstStyle/>
          <a:p>
            <a:fld id="{5BD36294-2849-48A8-8531-5354CF3095D2}" type="slidenum">
              <a:rPr lang="en-US" smtClean="0"/>
              <a:pPr/>
              <a:t>53</a:t>
            </a:fld>
            <a:endParaRPr lang="en-US" dirty="0"/>
          </a:p>
        </p:txBody>
      </p:sp>
    </p:spTree>
    <p:extLst>
      <p:ext uri="{BB962C8B-B14F-4D97-AF65-F5344CB8AC3E}">
        <p14:creationId xmlns:p14="http://schemas.microsoft.com/office/powerpoint/2010/main" val="30264929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Open NCRs: FPC &amp; RFIN</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292050444"/>
              </p:ext>
            </p:extLst>
          </p:nvPr>
        </p:nvGraphicFramePr>
        <p:xfrm>
          <a:off x="76200" y="1295400"/>
          <a:ext cx="8991599" cy="2445812"/>
        </p:xfrm>
        <a:graphic>
          <a:graphicData uri="http://schemas.openxmlformats.org/drawingml/2006/table">
            <a:tbl>
              <a:tblPr/>
              <a:tblGrid>
                <a:gridCol w="838200">
                  <a:extLst>
                    <a:ext uri="{9D8B030D-6E8A-4147-A177-3AD203B41FA5}">
                      <a16:colId xmlns:a16="http://schemas.microsoft.com/office/drawing/2014/main" xmlns="" val="3361269419"/>
                    </a:ext>
                  </a:extLst>
                </a:gridCol>
                <a:gridCol w="990600">
                  <a:extLst>
                    <a:ext uri="{9D8B030D-6E8A-4147-A177-3AD203B41FA5}">
                      <a16:colId xmlns:a16="http://schemas.microsoft.com/office/drawing/2014/main" xmlns="" val="1857074338"/>
                    </a:ext>
                  </a:extLst>
                </a:gridCol>
                <a:gridCol w="892421">
                  <a:extLst>
                    <a:ext uri="{9D8B030D-6E8A-4147-A177-3AD203B41FA5}">
                      <a16:colId xmlns:a16="http://schemas.microsoft.com/office/drawing/2014/main" xmlns="" val="2468545692"/>
                    </a:ext>
                  </a:extLst>
                </a:gridCol>
                <a:gridCol w="2148647">
                  <a:extLst>
                    <a:ext uri="{9D8B030D-6E8A-4147-A177-3AD203B41FA5}">
                      <a16:colId xmlns:a16="http://schemas.microsoft.com/office/drawing/2014/main" xmlns="" val="133278171"/>
                    </a:ext>
                  </a:extLst>
                </a:gridCol>
                <a:gridCol w="654370">
                  <a:extLst>
                    <a:ext uri="{9D8B030D-6E8A-4147-A177-3AD203B41FA5}">
                      <a16:colId xmlns:a16="http://schemas.microsoft.com/office/drawing/2014/main" xmlns="" val="3291715711"/>
                    </a:ext>
                  </a:extLst>
                </a:gridCol>
                <a:gridCol w="975569">
                  <a:extLst>
                    <a:ext uri="{9D8B030D-6E8A-4147-A177-3AD203B41FA5}">
                      <a16:colId xmlns:a16="http://schemas.microsoft.com/office/drawing/2014/main" xmlns="" val="2060228306"/>
                    </a:ext>
                  </a:extLst>
                </a:gridCol>
                <a:gridCol w="967793">
                  <a:extLst>
                    <a:ext uri="{9D8B030D-6E8A-4147-A177-3AD203B41FA5}">
                      <a16:colId xmlns:a16="http://schemas.microsoft.com/office/drawing/2014/main" xmlns="" val="1574155838"/>
                    </a:ext>
                  </a:extLst>
                </a:gridCol>
                <a:gridCol w="762000">
                  <a:extLst>
                    <a:ext uri="{9D8B030D-6E8A-4147-A177-3AD203B41FA5}">
                      <a16:colId xmlns:a16="http://schemas.microsoft.com/office/drawing/2014/main" xmlns="" val="1768024192"/>
                    </a:ext>
                  </a:extLst>
                </a:gridCol>
                <a:gridCol w="761999">
                  <a:extLst>
                    <a:ext uri="{9D8B030D-6E8A-4147-A177-3AD203B41FA5}">
                      <a16:colId xmlns:a16="http://schemas.microsoft.com/office/drawing/2014/main" xmlns="" val="4657496"/>
                    </a:ext>
                  </a:extLst>
                </a:gridCol>
              </a:tblGrid>
              <a:tr h="108779">
                <a:tc gridSpan="9">
                  <a:txBody>
                    <a:bodyPr/>
                    <a:lstStyle/>
                    <a:p>
                      <a:pPr algn="ctr" fontAlgn="ctr"/>
                      <a:r>
                        <a:rPr lang="en-US" sz="800" b="1" i="0" u="none" strike="noStrike" dirty="0">
                          <a:solidFill>
                            <a:srgbClr val="000000"/>
                          </a:solidFill>
                          <a:effectLst/>
                          <a:latin typeface="Calibri" panose="020F0502020204030204" pitchFamily="34" charset="0"/>
                        </a:rPr>
                        <a:t>Status Report for L2PRD-NCR on 22-Jan-18</a:t>
                      </a:r>
                    </a:p>
                  </a:txBody>
                  <a:tcPr marL="5482" marR="5482" marT="548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636219972"/>
                  </a:ext>
                </a:extLst>
              </a:tr>
              <a:tr h="212878">
                <a:tc>
                  <a:txBody>
                    <a:bodyPr/>
                    <a:lstStyle/>
                    <a:p>
                      <a:pPr algn="l" fontAlgn="ctr"/>
                      <a:r>
                        <a:rPr lang="en-US" sz="800" b="1" i="0" u="none" strike="noStrike" dirty="0">
                          <a:solidFill>
                            <a:srgbClr val="000000"/>
                          </a:solidFill>
                          <a:effectLst/>
                          <a:latin typeface="Calibri" panose="020F0502020204030204" pitchFamily="34" charset="0"/>
                        </a:rPr>
                        <a:t>TRAV_SEQ_NUM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TRAV_OPEN_DATE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PARTDESCRIPTION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DESCRIBECOMMENT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SN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TRAVELERID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TRAVSEQNUMBER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DISPOSITION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REWORKDATE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27861720"/>
                  </a:ext>
                </a:extLst>
              </a:tr>
              <a:tr h="220104">
                <a:tc>
                  <a:txBody>
                    <a:bodyPr/>
                    <a:lstStyle/>
                    <a:p>
                      <a:pPr algn="l" fontAlgn="b"/>
                      <a:r>
                        <a:rPr lang="en-US" sz="800" b="1" i="0" u="none" strike="noStrike" dirty="0">
                          <a:solidFill>
                            <a:srgbClr val="000000"/>
                          </a:solidFill>
                          <a:effectLst/>
                          <a:latin typeface="Calibri" panose="020F0502020204030204" pitchFamily="34" charset="0"/>
                        </a:rPr>
                        <a:t>413</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9-Sep-16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FUNDAMENTAL POWER COUPLER PAIR</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Only found packing list / inventory sheet, no certification or acceptance report.</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CPI-LPA-003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L2PRD-CAV-RECV-FPC</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32194065"/>
                  </a:ext>
                </a:extLst>
              </a:tr>
              <a:tr h="220104">
                <a:tc>
                  <a:txBody>
                    <a:bodyPr/>
                    <a:lstStyle/>
                    <a:p>
                      <a:pPr algn="l" fontAlgn="b"/>
                      <a:r>
                        <a:rPr lang="en-US" sz="800" b="1" i="0" u="none" strike="noStrike" dirty="0">
                          <a:solidFill>
                            <a:srgbClr val="000000"/>
                          </a:solidFill>
                          <a:effectLst/>
                          <a:latin typeface="Calibri" panose="020F0502020204030204" pitchFamily="34" charset="0"/>
                        </a:rPr>
                        <a:t>414</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9-Sep-16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FUNDAMENTAL POWER COUPLER PAIR</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Only found packing list / inventory sheet, no certification or acceptance report.</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CPI-LPA-013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L2PRD-CAV-RECV-FPC</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29735886"/>
                  </a:ext>
                </a:extLst>
              </a:tr>
              <a:tr h="220104">
                <a:tc>
                  <a:txBody>
                    <a:bodyPr/>
                    <a:lstStyle/>
                    <a:p>
                      <a:pPr algn="l" fontAlgn="b"/>
                      <a:r>
                        <a:rPr lang="en-US" sz="800" b="1" i="0" u="none" strike="noStrike" dirty="0">
                          <a:solidFill>
                            <a:srgbClr val="000000"/>
                          </a:solidFill>
                          <a:effectLst/>
                          <a:latin typeface="Calibri" panose="020F0502020204030204" pitchFamily="34" charset="0"/>
                        </a:rPr>
                        <a:t>415</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9-Sep-16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FUNDAMENTAL POWER COUPLER PAIR</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Only found packing list / inventory sheet, no certification or acceptance report.</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CPI-LPA-014</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L2PRD-CAV-RECV-FPC</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48478736"/>
                  </a:ext>
                </a:extLst>
              </a:tr>
              <a:tr h="212878">
                <a:tc>
                  <a:txBody>
                    <a:bodyPr/>
                    <a:lstStyle/>
                    <a:p>
                      <a:pPr algn="l" fontAlgn="b"/>
                      <a:r>
                        <a:rPr lang="en-US" sz="800" b="1" i="0" u="none" strike="noStrike" dirty="0">
                          <a:solidFill>
                            <a:srgbClr val="000000"/>
                          </a:solidFill>
                          <a:effectLst/>
                          <a:latin typeface="Calibri" panose="020F0502020204030204" pitchFamily="34" charset="0"/>
                        </a:rPr>
                        <a:t>416</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9-Sep-16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Only found packing list / inventory sheet, no certification or acceptance report.</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CPI-LPA-015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L2PRD-CAV-RECV-FPC</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4</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84928487"/>
                  </a:ext>
                </a:extLst>
              </a:tr>
              <a:tr h="212878">
                <a:tc>
                  <a:txBody>
                    <a:bodyPr/>
                    <a:lstStyle/>
                    <a:p>
                      <a:pPr algn="l" fontAlgn="b"/>
                      <a:r>
                        <a:rPr lang="en-US" sz="800" b="1" i="0" u="none" strike="noStrike" dirty="0">
                          <a:solidFill>
                            <a:srgbClr val="000000"/>
                          </a:solidFill>
                          <a:effectLst/>
                          <a:latin typeface="Calibri" panose="020F0502020204030204" pitchFamily="34" charset="0"/>
                        </a:rPr>
                        <a:t>417</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9-Sep-16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Only found packing list / inventory sheet, no certification or acceptance report.</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L2PRD-CAV-RECV-FPC</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70789287"/>
                  </a:ext>
                </a:extLst>
              </a:tr>
              <a:tr h="421075">
                <a:tc>
                  <a:txBody>
                    <a:bodyPr/>
                    <a:lstStyle/>
                    <a:p>
                      <a:pPr algn="l" fontAlgn="b"/>
                      <a:r>
                        <a:rPr lang="en-US" sz="800" b="1" i="0" u="none" strike="noStrike" dirty="0">
                          <a:solidFill>
                            <a:srgbClr val="000000"/>
                          </a:solidFill>
                          <a:effectLst/>
                          <a:latin typeface="Calibri" panose="020F0502020204030204" pitchFamily="34" charset="0"/>
                        </a:rPr>
                        <a:t>1221</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11-Dec-17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LCLS-II PRODUCTION CAVITY ASSEMBLY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Field flatness 12.17% FM: This is not field flatness, but M-parameter in kHz, &lt;= 10 kHz is specified. Wrong reference data have been used for vendor. M-Parameter in fact 3.47 kHz</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L2PRD-CAV-RFIN</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46679764"/>
                  </a:ext>
                </a:extLst>
              </a:tr>
            </a:tbl>
          </a:graphicData>
        </a:graphic>
      </p:graphicFrame>
      <p:sp>
        <p:nvSpPr>
          <p:cNvPr id="4" name="Slide Number Placeholder 3"/>
          <p:cNvSpPr>
            <a:spLocks noGrp="1"/>
          </p:cNvSpPr>
          <p:nvPr>
            <p:ph type="sldNum" sz="quarter" idx="11"/>
          </p:nvPr>
        </p:nvSpPr>
        <p:spPr/>
        <p:txBody>
          <a:bodyPr/>
          <a:lstStyle/>
          <a:p>
            <a:fld id="{5BD36294-2849-48A8-8531-5354CF3095D2}" type="slidenum">
              <a:rPr lang="en-US" smtClean="0"/>
              <a:pPr/>
              <a:t>54</a:t>
            </a:fld>
            <a:endParaRPr lang="en-US" dirty="0"/>
          </a:p>
        </p:txBody>
      </p:sp>
      <p:sp>
        <p:nvSpPr>
          <p:cNvPr id="6" name="Footer Placeholder 5"/>
          <p:cNvSpPr>
            <a:spLocks noGrp="1"/>
          </p:cNvSpPr>
          <p:nvPr>
            <p:ph type="ftr" sz="quarter" idx="13"/>
          </p:nvPr>
        </p:nvSpPr>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2755690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33349"/>
            <a:ext cx="8229600" cy="466725"/>
          </a:xfrm>
        </p:spPr>
        <p:txBody>
          <a:bodyPr>
            <a:normAutofit/>
          </a:bodyPr>
          <a:lstStyle/>
          <a:p>
            <a:r>
              <a:rPr lang="en-US" dirty="0" smtClean="0"/>
              <a:t>Open NCRs: FPCW</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037997391"/>
              </p:ext>
            </p:extLst>
          </p:nvPr>
        </p:nvGraphicFramePr>
        <p:xfrm>
          <a:off x="0" y="742955"/>
          <a:ext cx="8991603" cy="5939760"/>
        </p:xfrm>
        <a:graphic>
          <a:graphicData uri="http://schemas.openxmlformats.org/drawingml/2006/table">
            <a:tbl>
              <a:tblPr/>
              <a:tblGrid>
                <a:gridCol w="710232">
                  <a:extLst>
                    <a:ext uri="{9D8B030D-6E8A-4147-A177-3AD203B41FA5}">
                      <a16:colId xmlns:a16="http://schemas.microsoft.com/office/drawing/2014/main" xmlns="" val="1484129633"/>
                    </a:ext>
                  </a:extLst>
                </a:gridCol>
                <a:gridCol w="774073">
                  <a:extLst>
                    <a:ext uri="{9D8B030D-6E8A-4147-A177-3AD203B41FA5}">
                      <a16:colId xmlns:a16="http://schemas.microsoft.com/office/drawing/2014/main" xmlns="" val="3719984821"/>
                    </a:ext>
                  </a:extLst>
                </a:gridCol>
                <a:gridCol w="877897">
                  <a:extLst>
                    <a:ext uri="{9D8B030D-6E8A-4147-A177-3AD203B41FA5}">
                      <a16:colId xmlns:a16="http://schemas.microsoft.com/office/drawing/2014/main" xmlns="" val="3570846246"/>
                    </a:ext>
                  </a:extLst>
                </a:gridCol>
                <a:gridCol w="3200400">
                  <a:extLst>
                    <a:ext uri="{9D8B030D-6E8A-4147-A177-3AD203B41FA5}">
                      <a16:colId xmlns:a16="http://schemas.microsoft.com/office/drawing/2014/main" xmlns="" val="1059429922"/>
                    </a:ext>
                  </a:extLst>
                </a:gridCol>
                <a:gridCol w="609600">
                  <a:extLst>
                    <a:ext uri="{9D8B030D-6E8A-4147-A177-3AD203B41FA5}">
                      <a16:colId xmlns:a16="http://schemas.microsoft.com/office/drawing/2014/main" xmlns="" val="4047668157"/>
                    </a:ext>
                  </a:extLst>
                </a:gridCol>
                <a:gridCol w="990600">
                  <a:extLst>
                    <a:ext uri="{9D8B030D-6E8A-4147-A177-3AD203B41FA5}">
                      <a16:colId xmlns:a16="http://schemas.microsoft.com/office/drawing/2014/main" xmlns="" val="4281105557"/>
                    </a:ext>
                  </a:extLst>
                </a:gridCol>
                <a:gridCol w="457200">
                  <a:extLst>
                    <a:ext uri="{9D8B030D-6E8A-4147-A177-3AD203B41FA5}">
                      <a16:colId xmlns:a16="http://schemas.microsoft.com/office/drawing/2014/main" xmlns="" val="3339201611"/>
                    </a:ext>
                  </a:extLst>
                </a:gridCol>
                <a:gridCol w="765111">
                  <a:extLst>
                    <a:ext uri="{9D8B030D-6E8A-4147-A177-3AD203B41FA5}">
                      <a16:colId xmlns:a16="http://schemas.microsoft.com/office/drawing/2014/main" xmlns="" val="1546734535"/>
                    </a:ext>
                  </a:extLst>
                </a:gridCol>
                <a:gridCol w="606490">
                  <a:extLst>
                    <a:ext uri="{9D8B030D-6E8A-4147-A177-3AD203B41FA5}">
                      <a16:colId xmlns:a16="http://schemas.microsoft.com/office/drawing/2014/main" xmlns="" val="2353796522"/>
                    </a:ext>
                  </a:extLst>
                </a:gridCol>
              </a:tblGrid>
              <a:tr h="98773">
                <a:tc gridSpan="9">
                  <a:txBody>
                    <a:bodyPr/>
                    <a:lstStyle/>
                    <a:p>
                      <a:pPr algn="ctr" fontAlgn="ctr"/>
                      <a:r>
                        <a:rPr lang="en-US" sz="800" b="1" i="0" u="none" strike="noStrike" dirty="0">
                          <a:solidFill>
                            <a:srgbClr val="000000"/>
                          </a:solidFill>
                          <a:effectLst/>
                          <a:latin typeface="Calibri" panose="020F0502020204030204" pitchFamily="34" charset="0"/>
                        </a:rPr>
                        <a:t>Status Report for L2PRD-NCR on 22-Jan-18</a:t>
                      </a:r>
                    </a:p>
                  </a:txBody>
                  <a:tcPr marL="3650" marR="3650" marT="36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856735700"/>
                  </a:ext>
                </a:extLst>
              </a:tr>
              <a:tr h="194676">
                <a:tc>
                  <a:txBody>
                    <a:bodyPr/>
                    <a:lstStyle/>
                    <a:p>
                      <a:pPr algn="l" fontAlgn="ctr"/>
                      <a:r>
                        <a:rPr lang="en-US" sz="800" b="1" i="0" u="none" strike="noStrike" dirty="0">
                          <a:solidFill>
                            <a:srgbClr val="000000"/>
                          </a:solidFill>
                          <a:effectLst/>
                          <a:latin typeface="Calibri" panose="020F0502020204030204" pitchFamily="34" charset="0"/>
                        </a:rPr>
                        <a:t>TRAV_SEQ_NUM  </a:t>
                      </a:r>
                    </a:p>
                  </a:txBody>
                  <a:tcPr marL="3650" marR="3650" marT="3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TRAV_OPEN_DATE  </a:t>
                      </a:r>
                    </a:p>
                  </a:txBody>
                  <a:tcPr marL="3650" marR="3650" marT="3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PARTDESCRIPTION  </a:t>
                      </a:r>
                    </a:p>
                  </a:txBody>
                  <a:tcPr marL="3650" marR="3650" marT="3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DESCRIBECOMMENT  </a:t>
                      </a:r>
                    </a:p>
                  </a:txBody>
                  <a:tcPr marL="3650" marR="3650" marT="3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SN  </a:t>
                      </a:r>
                    </a:p>
                  </a:txBody>
                  <a:tcPr marL="3650" marR="3650" marT="3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TRAVELERID  </a:t>
                      </a:r>
                    </a:p>
                  </a:txBody>
                  <a:tcPr marL="3650" marR="3650" marT="3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TRAVSEQNUMBER  </a:t>
                      </a:r>
                    </a:p>
                  </a:txBody>
                  <a:tcPr marL="3650" marR="3650" marT="3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DISPOSITION  </a:t>
                      </a:r>
                    </a:p>
                  </a:txBody>
                  <a:tcPr marL="3650" marR="3650" marT="3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REWORKDATE  </a:t>
                      </a:r>
                    </a:p>
                  </a:txBody>
                  <a:tcPr marL="3650" marR="3650" marT="3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87610319"/>
                  </a:ext>
                </a:extLst>
              </a:tr>
              <a:tr h="194676">
                <a:tc>
                  <a:txBody>
                    <a:bodyPr/>
                    <a:lstStyle/>
                    <a:p>
                      <a:pPr algn="l" fontAlgn="b"/>
                      <a:r>
                        <a:rPr lang="en-US" sz="800" b="1" i="0" u="none" strike="noStrike" dirty="0">
                          <a:solidFill>
                            <a:srgbClr val="000000"/>
                          </a:solidFill>
                          <a:effectLst/>
                          <a:latin typeface="Calibri" panose="020F0502020204030204" pitchFamily="34" charset="0"/>
                        </a:rPr>
                        <a:t>499</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10-Oct-16</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Missing sapphire window.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CPI-LPA-020</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43067293"/>
                  </a:ext>
                </a:extLst>
              </a:tr>
              <a:tr h="194676">
                <a:tc>
                  <a:txBody>
                    <a:bodyPr/>
                    <a:lstStyle/>
                    <a:p>
                      <a:pPr algn="l" fontAlgn="b"/>
                      <a:r>
                        <a:rPr lang="en-US" sz="800" b="1" i="0" u="none" strike="noStrike" dirty="0">
                          <a:solidFill>
                            <a:srgbClr val="000000"/>
                          </a:solidFill>
                          <a:effectLst/>
                          <a:latin typeface="Calibri" panose="020F0502020204030204" pitchFamily="34" charset="0"/>
                        </a:rPr>
                        <a:t>643</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6-Jan-17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SMA electron probe instead of optical view port near to warm ceramic window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CPI-WP-013</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44</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03466637"/>
                  </a:ext>
                </a:extLst>
              </a:tr>
              <a:tr h="229122">
                <a:tc>
                  <a:txBody>
                    <a:bodyPr/>
                    <a:lstStyle/>
                    <a:p>
                      <a:pPr algn="l" fontAlgn="b"/>
                      <a:r>
                        <a:rPr lang="en-US" sz="800" b="1" i="0" u="none" strike="noStrike" dirty="0">
                          <a:solidFill>
                            <a:srgbClr val="000000"/>
                          </a:solidFill>
                          <a:effectLst/>
                          <a:latin typeface="Calibri" panose="020F0502020204030204" pitchFamily="34" charset="0"/>
                        </a:rPr>
                        <a:t>644</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6-Jan-17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SMA connector for electron probe instead of optical view port near to the warm ceramic. Will be replaced during assembly on cryomodule.</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CPI-WP-007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45</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17300461"/>
                  </a:ext>
                </a:extLst>
              </a:tr>
              <a:tr h="229122">
                <a:tc>
                  <a:txBody>
                    <a:bodyPr/>
                    <a:lstStyle/>
                    <a:p>
                      <a:pPr algn="l" fontAlgn="b"/>
                      <a:r>
                        <a:rPr lang="en-US" sz="800" b="1" i="0" u="none" strike="noStrike" dirty="0">
                          <a:solidFill>
                            <a:srgbClr val="000000"/>
                          </a:solidFill>
                          <a:effectLst/>
                          <a:latin typeface="Calibri" panose="020F0502020204030204" pitchFamily="34" charset="0"/>
                        </a:rPr>
                        <a:t>645</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6-Jan-17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Feed through with SMA connector instead of optical view near to the warm ceramic. Will be replaced during warm coupler assembly on cryomodule.</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CPI-WP-028</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46</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07094454"/>
                  </a:ext>
                </a:extLst>
              </a:tr>
              <a:tr h="229122">
                <a:tc>
                  <a:txBody>
                    <a:bodyPr/>
                    <a:lstStyle/>
                    <a:p>
                      <a:pPr algn="l" fontAlgn="b"/>
                      <a:r>
                        <a:rPr lang="en-US" sz="800" b="1" i="0" u="none" strike="noStrike" dirty="0">
                          <a:solidFill>
                            <a:srgbClr val="000000"/>
                          </a:solidFill>
                          <a:effectLst/>
                          <a:latin typeface="Calibri" panose="020F0502020204030204" pitchFamily="34" charset="0"/>
                        </a:rPr>
                        <a:t>657</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18-Jan-17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Electron probe installed on instrumentation ports near to the warm ceramic. It will be replaced with optical view poprt during CM assembly.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CPI-WP-015</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47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42599282"/>
                  </a:ext>
                </a:extLst>
              </a:tr>
              <a:tr h="194676">
                <a:tc>
                  <a:txBody>
                    <a:bodyPr/>
                    <a:lstStyle/>
                    <a:p>
                      <a:pPr algn="l" fontAlgn="b"/>
                      <a:r>
                        <a:rPr lang="en-US" sz="800" b="1" i="0" u="none" strike="noStrike" dirty="0">
                          <a:solidFill>
                            <a:srgbClr val="000000"/>
                          </a:solidFill>
                          <a:effectLst/>
                          <a:latin typeface="Calibri" panose="020F0502020204030204" pitchFamily="34" charset="0"/>
                        </a:rPr>
                        <a:t>658</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18-Jan-17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Electron probe near to the warm ceramic. Will be replaced with optical view port during CM assembly.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CPI-LPA-013</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48</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08343658"/>
                  </a:ext>
                </a:extLst>
              </a:tr>
              <a:tr h="229122">
                <a:tc>
                  <a:txBody>
                    <a:bodyPr/>
                    <a:lstStyle/>
                    <a:p>
                      <a:pPr algn="l" fontAlgn="b"/>
                      <a:r>
                        <a:rPr lang="en-US" sz="800" b="1" i="0" u="none" strike="noStrike" dirty="0">
                          <a:solidFill>
                            <a:srgbClr val="000000"/>
                          </a:solidFill>
                          <a:effectLst/>
                          <a:latin typeface="Calibri" panose="020F0502020204030204" pitchFamily="34" charset="0"/>
                        </a:rPr>
                        <a:t>667</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19-Jan-17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Electron probe installed on instrumentation port near to the warm ceramic. Will e replaced with optical view port during CM assembly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CPI-LPA-013</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49</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81265710"/>
                  </a:ext>
                </a:extLst>
              </a:tr>
              <a:tr h="229122">
                <a:tc>
                  <a:txBody>
                    <a:bodyPr/>
                    <a:lstStyle/>
                    <a:p>
                      <a:pPr algn="l" fontAlgn="b"/>
                      <a:r>
                        <a:rPr lang="en-US" sz="800" b="1" i="0" u="none" strike="noStrike" dirty="0">
                          <a:solidFill>
                            <a:srgbClr val="000000"/>
                          </a:solidFill>
                          <a:effectLst/>
                          <a:latin typeface="Calibri" panose="020F0502020204030204" pitchFamily="34" charset="0"/>
                        </a:rPr>
                        <a:t>668</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19-Jan-17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Electron probe installed on instrumentation port near to the warm ceramic. Will replace this with an optical view port during CM assembly.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CPI-LPA-016</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50</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7939628"/>
                  </a:ext>
                </a:extLst>
              </a:tr>
              <a:tr h="229122">
                <a:tc>
                  <a:txBody>
                    <a:bodyPr/>
                    <a:lstStyle/>
                    <a:p>
                      <a:pPr algn="l" fontAlgn="b"/>
                      <a:r>
                        <a:rPr lang="en-US" sz="800" b="1" i="0" u="none" strike="noStrike" dirty="0">
                          <a:solidFill>
                            <a:srgbClr val="000000"/>
                          </a:solidFill>
                          <a:effectLst/>
                          <a:latin typeface="Calibri" panose="020F0502020204030204" pitchFamily="34" charset="0"/>
                        </a:rPr>
                        <a:t>669</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19-Jan-17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Electron probe installed on the instrumentation port near to the warm ceramic. Will be replaced with an optical view port during CM assembly.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CPI-LPA-016</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51</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63602409"/>
                  </a:ext>
                </a:extLst>
              </a:tr>
              <a:tr h="229122">
                <a:tc>
                  <a:txBody>
                    <a:bodyPr/>
                    <a:lstStyle/>
                    <a:p>
                      <a:pPr algn="l" fontAlgn="b"/>
                      <a:r>
                        <a:rPr lang="en-US" sz="800" b="1" i="0" u="none" strike="noStrike" dirty="0">
                          <a:solidFill>
                            <a:srgbClr val="000000"/>
                          </a:solidFill>
                          <a:effectLst/>
                          <a:latin typeface="Calibri" panose="020F0502020204030204" pitchFamily="34" charset="0"/>
                        </a:rPr>
                        <a:t>670</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19-Jan-17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Electron probe installed on the instrumentation port near to the warm window. Will be replaced with optical view port during CM assembly.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CPI-LPA-015</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52</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07805479"/>
                  </a:ext>
                </a:extLst>
              </a:tr>
              <a:tr h="229122">
                <a:tc>
                  <a:txBody>
                    <a:bodyPr/>
                    <a:lstStyle/>
                    <a:p>
                      <a:pPr algn="l" fontAlgn="b"/>
                      <a:r>
                        <a:rPr lang="en-US" sz="800" b="1" i="0" u="none" strike="noStrike" dirty="0">
                          <a:solidFill>
                            <a:srgbClr val="000000"/>
                          </a:solidFill>
                          <a:effectLst/>
                          <a:latin typeface="Calibri" panose="020F0502020204030204" pitchFamily="34" charset="0"/>
                        </a:rPr>
                        <a:t>671</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19-Jan-17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Electron probe installed on instrumentation port near to the warm ceramic. Will be replaced with an optical view port during CM assembly.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CPI-LPA-008</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53</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30070070"/>
                  </a:ext>
                </a:extLst>
              </a:tr>
              <a:tr h="229122">
                <a:tc>
                  <a:txBody>
                    <a:bodyPr/>
                    <a:lstStyle/>
                    <a:p>
                      <a:pPr algn="l" fontAlgn="b"/>
                      <a:r>
                        <a:rPr lang="en-US" sz="800" b="1" i="0" u="none" strike="noStrike" dirty="0">
                          <a:solidFill>
                            <a:srgbClr val="000000"/>
                          </a:solidFill>
                          <a:effectLst/>
                          <a:latin typeface="Calibri" panose="020F0502020204030204" pitchFamily="34" charset="0"/>
                        </a:rPr>
                        <a:t>672</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19-Jan-17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Electron probe installed on instrumentation port near to the warm ceramic. Will be replaced with optical view port during CM assembly.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CPI-LPA-014</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54</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73826591"/>
                  </a:ext>
                </a:extLst>
              </a:tr>
              <a:tr h="290578">
                <a:tc>
                  <a:txBody>
                    <a:bodyPr/>
                    <a:lstStyle/>
                    <a:p>
                      <a:pPr algn="l" fontAlgn="b"/>
                      <a:r>
                        <a:rPr lang="en-US" sz="800" b="1" i="0" u="none" strike="noStrike" dirty="0">
                          <a:solidFill>
                            <a:srgbClr val="000000"/>
                          </a:solidFill>
                          <a:effectLst/>
                          <a:latin typeface="Calibri" panose="020F0502020204030204" pitchFamily="34" charset="0"/>
                        </a:rPr>
                        <a:t>673</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20-Jan-17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Electron probe installed on the instrumentation port near to the warm ceramic window. Will be replaced with an optical view port during CM assembly.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CPI-LPA-007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55</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78433043"/>
                  </a:ext>
                </a:extLst>
              </a:tr>
              <a:tr h="229122">
                <a:tc>
                  <a:txBody>
                    <a:bodyPr/>
                    <a:lstStyle/>
                    <a:p>
                      <a:pPr algn="l" fontAlgn="b"/>
                      <a:r>
                        <a:rPr lang="en-US" sz="800" b="1" i="0" u="none" strike="noStrike" dirty="0">
                          <a:solidFill>
                            <a:srgbClr val="000000"/>
                          </a:solidFill>
                          <a:effectLst/>
                          <a:latin typeface="Calibri" panose="020F0502020204030204" pitchFamily="34" charset="0"/>
                        </a:rPr>
                        <a:t>674</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20-Jan-17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Electron probe installed on instrumentation port near to the warm window. Will be changed with an optical view port during CM assembly.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CPI-LPA-015</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56</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47135880"/>
                  </a:ext>
                </a:extLst>
              </a:tr>
              <a:tr h="229122">
                <a:tc>
                  <a:txBody>
                    <a:bodyPr/>
                    <a:lstStyle/>
                    <a:p>
                      <a:pPr algn="l" fontAlgn="b"/>
                      <a:r>
                        <a:rPr lang="en-US" sz="800" b="1" i="0" u="none" strike="noStrike" dirty="0">
                          <a:solidFill>
                            <a:srgbClr val="000000"/>
                          </a:solidFill>
                          <a:effectLst/>
                          <a:latin typeface="Calibri" panose="020F0502020204030204" pitchFamily="34" charset="0"/>
                        </a:rPr>
                        <a:t>675</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20-Jan-17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Electron probe installed on instrumentation port near to the warm ceramic. Will be replaced with an optical view port during CM assembly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CPI-LPA-003</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74259068"/>
                  </a:ext>
                </a:extLst>
              </a:tr>
              <a:tr h="229122">
                <a:tc>
                  <a:txBody>
                    <a:bodyPr/>
                    <a:lstStyle/>
                    <a:p>
                      <a:pPr algn="l" fontAlgn="b"/>
                      <a:r>
                        <a:rPr lang="en-US" sz="800" b="1" i="0" u="none" strike="noStrike" dirty="0">
                          <a:solidFill>
                            <a:srgbClr val="000000"/>
                          </a:solidFill>
                          <a:effectLst/>
                          <a:latin typeface="Calibri" panose="020F0502020204030204" pitchFamily="34" charset="0"/>
                        </a:rPr>
                        <a:t>740</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9-Feb-17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Electron probe installed on port near to the warm ceramic. Will be replaced with optical view port during CM assembly.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CPI-LPA-019</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58</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07662795"/>
                  </a:ext>
                </a:extLst>
              </a:tr>
              <a:tr h="194676">
                <a:tc>
                  <a:txBody>
                    <a:bodyPr/>
                    <a:lstStyle/>
                    <a:p>
                      <a:pPr algn="l" fontAlgn="b"/>
                      <a:r>
                        <a:rPr lang="en-US" sz="800" b="1" i="0" u="none" strike="noStrike" dirty="0">
                          <a:solidFill>
                            <a:srgbClr val="000000"/>
                          </a:solidFill>
                          <a:effectLst/>
                          <a:latin typeface="Calibri" panose="020F0502020204030204" pitchFamily="34" charset="0"/>
                        </a:rPr>
                        <a:t>741</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9-Feb-17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Brass nitrogen admission valve, non UHV compatible.</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CPI-LPA-019</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58</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30717133"/>
                  </a:ext>
                </a:extLst>
              </a:tr>
              <a:tr h="229122">
                <a:tc>
                  <a:txBody>
                    <a:bodyPr/>
                    <a:lstStyle/>
                    <a:p>
                      <a:pPr algn="l" fontAlgn="b"/>
                      <a:r>
                        <a:rPr lang="en-US" sz="800" b="1" i="0" u="none" strike="noStrike" dirty="0">
                          <a:solidFill>
                            <a:srgbClr val="000000"/>
                          </a:solidFill>
                          <a:effectLst/>
                          <a:latin typeface="Calibri" panose="020F0502020204030204" pitchFamily="34" charset="0"/>
                        </a:rPr>
                        <a:t>742</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9-Feb-17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SMA eprobe installed on port near to the warm ceramic. Will be replaced wit optical view port during CM assembly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CPI-LPA-003</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59</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5749242"/>
                  </a:ext>
                </a:extLst>
              </a:tr>
              <a:tr h="229122">
                <a:tc>
                  <a:txBody>
                    <a:bodyPr/>
                    <a:lstStyle/>
                    <a:p>
                      <a:pPr algn="l" fontAlgn="b"/>
                      <a:r>
                        <a:rPr lang="en-US" sz="800" b="1" i="0" u="none" strike="noStrike" dirty="0">
                          <a:solidFill>
                            <a:srgbClr val="000000"/>
                          </a:solidFill>
                          <a:effectLst/>
                          <a:latin typeface="Calibri" panose="020F0502020204030204" pitchFamily="34" charset="0"/>
                        </a:rPr>
                        <a:t>743</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9-Feb-17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SMA feedthrough instead of optical view on port near to warm ceramic window. Will be replaced with optical view port during CM assembly.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CPI-LPA-020</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60</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97253265"/>
                  </a:ext>
                </a:extLst>
              </a:tr>
              <a:tr h="229122">
                <a:tc>
                  <a:txBody>
                    <a:bodyPr/>
                    <a:lstStyle/>
                    <a:p>
                      <a:pPr algn="l" fontAlgn="b"/>
                      <a:r>
                        <a:rPr lang="en-US" sz="800" b="1" i="0" u="none" strike="noStrike" dirty="0">
                          <a:solidFill>
                            <a:srgbClr val="000000"/>
                          </a:solidFill>
                          <a:effectLst/>
                          <a:latin typeface="Calibri" panose="020F0502020204030204" pitchFamily="34" charset="0"/>
                        </a:rPr>
                        <a:t>745</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9-Feb-17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eprobe with SMA connector instead of optical view port near warm ceramic. Will be replaced with optical view port during CM assembly.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CPI-LPA-004</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61</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71565341"/>
                  </a:ext>
                </a:extLst>
              </a:tr>
              <a:tr h="229122">
                <a:tc>
                  <a:txBody>
                    <a:bodyPr/>
                    <a:lstStyle/>
                    <a:p>
                      <a:pPr algn="l" fontAlgn="b"/>
                      <a:r>
                        <a:rPr lang="en-US" sz="800" b="1" i="0" u="none" strike="noStrike" dirty="0">
                          <a:solidFill>
                            <a:srgbClr val="000000"/>
                          </a:solidFill>
                          <a:effectLst/>
                          <a:latin typeface="Calibri" panose="020F0502020204030204" pitchFamily="34" charset="0"/>
                        </a:rPr>
                        <a:t>752</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13-Feb-17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eprobe with SMA connector installed on port near to the warm ceramic. Will e replaced with optical view port during CM assembly.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CPI-LPA-024</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62</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36035520"/>
                  </a:ext>
                </a:extLst>
              </a:tr>
              <a:tr h="229122">
                <a:tc>
                  <a:txBody>
                    <a:bodyPr/>
                    <a:lstStyle/>
                    <a:p>
                      <a:pPr algn="l" fontAlgn="b"/>
                      <a:r>
                        <a:rPr lang="en-US" sz="800" b="1" i="0" u="none" strike="noStrike" dirty="0">
                          <a:solidFill>
                            <a:srgbClr val="000000"/>
                          </a:solidFill>
                          <a:effectLst/>
                          <a:latin typeface="Calibri" panose="020F0502020204030204" pitchFamily="34" charset="0"/>
                        </a:rPr>
                        <a:t>753</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13-Feb-17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Found eprobe with SMA connector on the port near to the warm ceramic. Will replace with optical view port during CM assy.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CPI-LPA-024</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L2PRD-CM-INSP-FPCW</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63</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Proceed to next WorkCenter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88951146"/>
                  </a:ext>
                </a:extLst>
              </a:tr>
            </a:tbl>
          </a:graphicData>
        </a:graphic>
      </p:graphicFrame>
      <p:sp>
        <p:nvSpPr>
          <p:cNvPr id="5" name="Slide Number Placeholder 4"/>
          <p:cNvSpPr>
            <a:spLocks noGrp="1"/>
          </p:cNvSpPr>
          <p:nvPr>
            <p:ph type="sldNum" sz="quarter" idx="11"/>
          </p:nvPr>
        </p:nvSpPr>
        <p:spPr/>
        <p:txBody>
          <a:bodyPr/>
          <a:lstStyle/>
          <a:p>
            <a:fld id="{5BD36294-2849-48A8-8531-5354CF3095D2}" type="slidenum">
              <a:rPr lang="en-US" smtClean="0"/>
              <a:pPr/>
              <a:t>55</a:t>
            </a:fld>
            <a:endParaRPr lang="en-US" dirty="0"/>
          </a:p>
        </p:txBody>
      </p:sp>
    </p:spTree>
    <p:extLst>
      <p:ext uri="{BB962C8B-B14F-4D97-AF65-F5344CB8AC3E}">
        <p14:creationId xmlns:p14="http://schemas.microsoft.com/office/powerpoint/2010/main" val="40662267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49" y="276225"/>
            <a:ext cx="8229600" cy="666750"/>
          </a:xfrm>
        </p:spPr>
        <p:txBody>
          <a:bodyPr/>
          <a:lstStyle/>
          <a:p>
            <a:r>
              <a:rPr lang="en-US" dirty="0"/>
              <a:t>Open NCRs: </a:t>
            </a:r>
            <a:r>
              <a:rPr lang="en-US" dirty="0" smtClean="0"/>
              <a:t>FeedThrus</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410644284"/>
              </p:ext>
            </p:extLst>
          </p:nvPr>
        </p:nvGraphicFramePr>
        <p:xfrm>
          <a:off x="76200" y="1828800"/>
          <a:ext cx="8991599" cy="1427659"/>
        </p:xfrm>
        <a:graphic>
          <a:graphicData uri="http://schemas.openxmlformats.org/drawingml/2006/table">
            <a:tbl>
              <a:tblPr/>
              <a:tblGrid>
                <a:gridCol w="990600">
                  <a:extLst>
                    <a:ext uri="{9D8B030D-6E8A-4147-A177-3AD203B41FA5}">
                      <a16:colId xmlns:a16="http://schemas.microsoft.com/office/drawing/2014/main" xmlns="" val="2378266087"/>
                    </a:ext>
                  </a:extLst>
                </a:gridCol>
                <a:gridCol w="990600">
                  <a:extLst>
                    <a:ext uri="{9D8B030D-6E8A-4147-A177-3AD203B41FA5}">
                      <a16:colId xmlns:a16="http://schemas.microsoft.com/office/drawing/2014/main" xmlns="" val="3335814384"/>
                    </a:ext>
                  </a:extLst>
                </a:gridCol>
                <a:gridCol w="1130798">
                  <a:extLst>
                    <a:ext uri="{9D8B030D-6E8A-4147-A177-3AD203B41FA5}">
                      <a16:colId xmlns:a16="http://schemas.microsoft.com/office/drawing/2014/main" xmlns="" val="3913054072"/>
                    </a:ext>
                  </a:extLst>
                </a:gridCol>
                <a:gridCol w="1593343">
                  <a:extLst>
                    <a:ext uri="{9D8B030D-6E8A-4147-A177-3AD203B41FA5}">
                      <a16:colId xmlns:a16="http://schemas.microsoft.com/office/drawing/2014/main" xmlns="" val="1593436454"/>
                    </a:ext>
                  </a:extLst>
                </a:gridCol>
                <a:gridCol w="680490">
                  <a:extLst>
                    <a:ext uri="{9D8B030D-6E8A-4147-A177-3AD203B41FA5}">
                      <a16:colId xmlns:a16="http://schemas.microsoft.com/office/drawing/2014/main" xmlns="" val="3626103674"/>
                    </a:ext>
                  </a:extLst>
                </a:gridCol>
                <a:gridCol w="1014511">
                  <a:extLst>
                    <a:ext uri="{9D8B030D-6E8A-4147-A177-3AD203B41FA5}">
                      <a16:colId xmlns:a16="http://schemas.microsoft.com/office/drawing/2014/main" xmlns="" val="1283722181"/>
                    </a:ext>
                  </a:extLst>
                </a:gridCol>
                <a:gridCol w="1067258">
                  <a:extLst>
                    <a:ext uri="{9D8B030D-6E8A-4147-A177-3AD203B41FA5}">
                      <a16:colId xmlns:a16="http://schemas.microsoft.com/office/drawing/2014/main" xmlns="" val="2978252990"/>
                    </a:ext>
                  </a:extLst>
                </a:gridCol>
                <a:gridCol w="762000">
                  <a:extLst>
                    <a:ext uri="{9D8B030D-6E8A-4147-A177-3AD203B41FA5}">
                      <a16:colId xmlns:a16="http://schemas.microsoft.com/office/drawing/2014/main" xmlns="" val="4115102543"/>
                    </a:ext>
                  </a:extLst>
                </a:gridCol>
                <a:gridCol w="761999">
                  <a:extLst>
                    <a:ext uri="{9D8B030D-6E8A-4147-A177-3AD203B41FA5}">
                      <a16:colId xmlns:a16="http://schemas.microsoft.com/office/drawing/2014/main" xmlns="" val="2806773341"/>
                    </a:ext>
                  </a:extLst>
                </a:gridCol>
              </a:tblGrid>
              <a:tr h="94952">
                <a:tc gridSpan="9">
                  <a:txBody>
                    <a:bodyPr/>
                    <a:lstStyle/>
                    <a:p>
                      <a:pPr algn="ctr" fontAlgn="ctr"/>
                      <a:r>
                        <a:rPr lang="en-US" sz="800" b="1" i="0" u="none" strike="noStrike" dirty="0">
                          <a:solidFill>
                            <a:srgbClr val="000000"/>
                          </a:solidFill>
                          <a:effectLst/>
                          <a:latin typeface="Calibri" panose="020F0502020204030204" pitchFamily="34" charset="0"/>
                        </a:rPr>
                        <a:t>Status Report for L2PRD-NCR on </a:t>
                      </a:r>
                      <a:r>
                        <a:rPr lang="en-US" sz="800" b="1" i="0" u="none" strike="noStrike" dirty="0" smtClean="0">
                          <a:solidFill>
                            <a:srgbClr val="000000"/>
                          </a:solidFill>
                          <a:effectLst/>
                          <a:latin typeface="Calibri" panose="020F0502020204030204" pitchFamily="34" charset="0"/>
                        </a:rPr>
                        <a:t>22-Jan-18</a:t>
                      </a:r>
                      <a:endParaRPr lang="en-US" sz="800" b="1" i="0" u="none" strike="noStrike" dirty="0">
                        <a:solidFill>
                          <a:srgbClr val="000000"/>
                        </a:solidFill>
                        <a:effectLst/>
                        <a:latin typeface="Calibri" panose="020F0502020204030204" pitchFamily="34" charset="0"/>
                      </a:endParaRPr>
                    </a:p>
                  </a:txBody>
                  <a:tcPr marL="5699" marR="5699" marT="5699"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349098315"/>
                  </a:ext>
                </a:extLst>
              </a:tr>
              <a:tr h="185663">
                <a:tc>
                  <a:txBody>
                    <a:bodyPr/>
                    <a:lstStyle/>
                    <a:p>
                      <a:pPr algn="l" fontAlgn="ctr"/>
                      <a:r>
                        <a:rPr lang="en-US" sz="800" b="1" i="0" u="none" strike="noStrike" dirty="0">
                          <a:solidFill>
                            <a:srgbClr val="000000"/>
                          </a:solidFill>
                          <a:effectLst/>
                          <a:latin typeface="Calibri" panose="020F0502020204030204" pitchFamily="34" charset="0"/>
                        </a:rPr>
                        <a:t>TRAV_SEQ_NUM  </a:t>
                      </a:r>
                    </a:p>
                  </a:txBody>
                  <a:tcPr marL="5699" marR="5699" marT="5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TRAV_OPEN_DATE  </a:t>
                      </a:r>
                    </a:p>
                  </a:txBody>
                  <a:tcPr marL="5699" marR="5699" marT="5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PARTDESCRIPTION  </a:t>
                      </a:r>
                    </a:p>
                  </a:txBody>
                  <a:tcPr marL="5699" marR="5699" marT="5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DESCRIBECOMMENT  </a:t>
                      </a:r>
                    </a:p>
                  </a:txBody>
                  <a:tcPr marL="5699" marR="5699" marT="5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SN  </a:t>
                      </a:r>
                    </a:p>
                  </a:txBody>
                  <a:tcPr marL="5699" marR="5699" marT="5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TRAVELERID  </a:t>
                      </a:r>
                    </a:p>
                  </a:txBody>
                  <a:tcPr marL="5699" marR="5699" marT="5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TRAVSEQNUMBER  </a:t>
                      </a:r>
                    </a:p>
                  </a:txBody>
                  <a:tcPr marL="5699" marR="5699" marT="5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DISPOSITION  </a:t>
                      </a:r>
                    </a:p>
                  </a:txBody>
                  <a:tcPr marL="5699" marR="5699" marT="5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REWORKDATE  </a:t>
                      </a:r>
                    </a:p>
                  </a:txBody>
                  <a:tcPr marL="5699" marR="5699" marT="56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38668314"/>
                  </a:ext>
                </a:extLst>
              </a:tr>
              <a:tr h="276374">
                <a:tc>
                  <a:txBody>
                    <a:bodyPr/>
                    <a:lstStyle/>
                    <a:p>
                      <a:pPr algn="l" fontAlgn="b"/>
                      <a:r>
                        <a:rPr lang="en-US" sz="800" b="1" i="0" u="none" strike="noStrike" dirty="0">
                          <a:solidFill>
                            <a:srgbClr val="000000"/>
                          </a:solidFill>
                          <a:effectLst/>
                          <a:latin typeface="Calibri" panose="020F0502020204030204" pitchFamily="34" charset="0"/>
                        </a:rPr>
                        <a:t>25</a:t>
                      </a:r>
                    </a:p>
                  </a:txBody>
                  <a:tcPr marL="51293"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16-Mar-16</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Field Probe Feedthru</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Roughness/machined tear out on probe surface. See traveler for photos.</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76</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L2PRD-CAV-INSP-FPFT</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54</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07377651"/>
                  </a:ext>
                </a:extLst>
              </a:tr>
              <a:tr h="367086">
                <a:tc>
                  <a:txBody>
                    <a:bodyPr/>
                    <a:lstStyle/>
                    <a:p>
                      <a:pPr algn="l" fontAlgn="b"/>
                      <a:r>
                        <a:rPr lang="en-US" sz="800" b="1" i="0" u="none" strike="noStrike" dirty="0">
                          <a:solidFill>
                            <a:srgbClr val="000000"/>
                          </a:solidFill>
                          <a:effectLst/>
                          <a:latin typeface="Calibri" panose="020F0502020204030204" pitchFamily="34" charset="0"/>
                        </a:rPr>
                        <a:t>2</a:t>
                      </a:r>
                    </a:p>
                  </a:txBody>
                  <a:tcPr marL="51293"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15-Mar-16</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Feedthru</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Surface roughness on probe diameter;RA measures 1.8 Surface nick on probe diameter See traveler for photos.</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61</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L2PRD-CAV-INSP-HMFT</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13977853"/>
                  </a:ext>
                </a:extLst>
              </a:tr>
              <a:tr h="185663">
                <a:tc>
                  <a:txBody>
                    <a:bodyPr/>
                    <a:lstStyle/>
                    <a:p>
                      <a:pPr algn="l" fontAlgn="b"/>
                      <a:r>
                        <a:rPr lang="en-US" sz="800" b="1" i="0" u="none" strike="noStrike" dirty="0">
                          <a:solidFill>
                            <a:srgbClr val="000000"/>
                          </a:solidFill>
                          <a:effectLst/>
                          <a:latin typeface="Calibri" panose="020F0502020204030204" pitchFamily="34" charset="0"/>
                        </a:rPr>
                        <a:t>419</a:t>
                      </a:r>
                    </a:p>
                  </a:txBody>
                  <a:tcPr marL="51293"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13-Sep-16</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BPM Feedthru</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Gap measurement slightly out of tolerance.</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134</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L2PRD-CST-INSP-BPMFT</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44</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699" marR="5699" marT="56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34069021"/>
                  </a:ext>
                </a:extLst>
              </a:tr>
            </a:tbl>
          </a:graphicData>
        </a:graphic>
      </p:graphicFrame>
      <p:sp>
        <p:nvSpPr>
          <p:cNvPr id="4" name="Slide Number Placeholder 3"/>
          <p:cNvSpPr>
            <a:spLocks noGrp="1"/>
          </p:cNvSpPr>
          <p:nvPr>
            <p:ph type="sldNum" sz="quarter" idx="11"/>
          </p:nvPr>
        </p:nvSpPr>
        <p:spPr/>
        <p:txBody>
          <a:bodyPr/>
          <a:lstStyle/>
          <a:p>
            <a:fld id="{5BD36294-2849-48A8-8531-5354CF3095D2}" type="slidenum">
              <a:rPr lang="en-US" smtClean="0"/>
              <a:pPr/>
              <a:t>56</a:t>
            </a:fld>
            <a:endParaRPr lang="en-US" dirty="0"/>
          </a:p>
        </p:txBody>
      </p:sp>
      <p:sp>
        <p:nvSpPr>
          <p:cNvPr id="6" name="Footer Placeholder 5"/>
          <p:cNvSpPr>
            <a:spLocks noGrp="1"/>
          </p:cNvSpPr>
          <p:nvPr>
            <p:ph type="ftr" sz="quarter" idx="13"/>
          </p:nvPr>
        </p:nvSpPr>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1599900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7" y="95249"/>
            <a:ext cx="8229600" cy="447675"/>
          </a:xfrm>
        </p:spPr>
        <p:txBody>
          <a:bodyPr>
            <a:normAutofit/>
          </a:bodyPr>
          <a:lstStyle/>
          <a:p>
            <a:r>
              <a:rPr lang="en-US" dirty="0" smtClean="0"/>
              <a:t>Open NCRs: VTRF</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294418432"/>
              </p:ext>
            </p:extLst>
          </p:nvPr>
        </p:nvGraphicFramePr>
        <p:xfrm>
          <a:off x="152400" y="571505"/>
          <a:ext cx="8991600" cy="5655501"/>
        </p:xfrm>
        <a:graphic>
          <a:graphicData uri="http://schemas.openxmlformats.org/drawingml/2006/table">
            <a:tbl>
              <a:tblPr/>
              <a:tblGrid>
                <a:gridCol w="710232">
                  <a:extLst>
                    <a:ext uri="{9D8B030D-6E8A-4147-A177-3AD203B41FA5}">
                      <a16:colId xmlns:a16="http://schemas.microsoft.com/office/drawing/2014/main" xmlns="" val="3789757496"/>
                    </a:ext>
                  </a:extLst>
                </a:gridCol>
                <a:gridCol w="774072">
                  <a:extLst>
                    <a:ext uri="{9D8B030D-6E8A-4147-A177-3AD203B41FA5}">
                      <a16:colId xmlns:a16="http://schemas.microsoft.com/office/drawing/2014/main" xmlns="" val="383009288"/>
                    </a:ext>
                  </a:extLst>
                </a:gridCol>
                <a:gridCol w="954096">
                  <a:extLst>
                    <a:ext uri="{9D8B030D-6E8A-4147-A177-3AD203B41FA5}">
                      <a16:colId xmlns:a16="http://schemas.microsoft.com/office/drawing/2014/main" xmlns="" val="1671550411"/>
                    </a:ext>
                  </a:extLst>
                </a:gridCol>
                <a:gridCol w="2819400">
                  <a:extLst>
                    <a:ext uri="{9D8B030D-6E8A-4147-A177-3AD203B41FA5}">
                      <a16:colId xmlns:a16="http://schemas.microsoft.com/office/drawing/2014/main" xmlns="" val="289582659"/>
                    </a:ext>
                  </a:extLst>
                </a:gridCol>
                <a:gridCol w="266439">
                  <a:extLst>
                    <a:ext uri="{9D8B030D-6E8A-4147-A177-3AD203B41FA5}">
                      <a16:colId xmlns:a16="http://schemas.microsoft.com/office/drawing/2014/main" xmlns="" val="2776186882"/>
                    </a:ext>
                  </a:extLst>
                </a:gridCol>
                <a:gridCol w="975569">
                  <a:extLst>
                    <a:ext uri="{9D8B030D-6E8A-4147-A177-3AD203B41FA5}">
                      <a16:colId xmlns:a16="http://schemas.microsoft.com/office/drawing/2014/main" xmlns="" val="2064683759"/>
                    </a:ext>
                  </a:extLst>
                </a:gridCol>
                <a:gridCol w="1120192">
                  <a:extLst>
                    <a:ext uri="{9D8B030D-6E8A-4147-A177-3AD203B41FA5}">
                      <a16:colId xmlns:a16="http://schemas.microsoft.com/office/drawing/2014/main" xmlns="" val="3041803259"/>
                    </a:ext>
                  </a:extLst>
                </a:gridCol>
                <a:gridCol w="765111">
                  <a:extLst>
                    <a:ext uri="{9D8B030D-6E8A-4147-A177-3AD203B41FA5}">
                      <a16:colId xmlns:a16="http://schemas.microsoft.com/office/drawing/2014/main" xmlns="" val="576667519"/>
                    </a:ext>
                  </a:extLst>
                </a:gridCol>
                <a:gridCol w="606489">
                  <a:extLst>
                    <a:ext uri="{9D8B030D-6E8A-4147-A177-3AD203B41FA5}">
                      <a16:colId xmlns:a16="http://schemas.microsoft.com/office/drawing/2014/main" xmlns="" val="3484469002"/>
                    </a:ext>
                  </a:extLst>
                </a:gridCol>
              </a:tblGrid>
              <a:tr h="114450">
                <a:tc gridSpan="9">
                  <a:txBody>
                    <a:bodyPr/>
                    <a:lstStyle/>
                    <a:p>
                      <a:pPr algn="ctr" fontAlgn="ctr"/>
                      <a:r>
                        <a:rPr lang="en-US" sz="800" b="1" i="0" u="none" strike="noStrike" dirty="0">
                          <a:solidFill>
                            <a:srgbClr val="000000"/>
                          </a:solidFill>
                          <a:effectLst/>
                          <a:latin typeface="Calibri" panose="020F0502020204030204" pitchFamily="34" charset="0"/>
                        </a:rPr>
                        <a:t>Status Report for L2PRD-NCR on 22-Jan-18</a:t>
                      </a:r>
                    </a:p>
                  </a:txBody>
                  <a:tcPr marL="4437" marR="4437" marT="443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867406360"/>
                  </a:ext>
                </a:extLst>
              </a:tr>
              <a:tr h="224882">
                <a:tc>
                  <a:txBody>
                    <a:bodyPr/>
                    <a:lstStyle/>
                    <a:p>
                      <a:pPr algn="l" fontAlgn="ctr"/>
                      <a:r>
                        <a:rPr lang="en-US" sz="800" b="1" i="0" u="none" strike="noStrike" dirty="0">
                          <a:solidFill>
                            <a:srgbClr val="000000"/>
                          </a:solidFill>
                          <a:effectLst/>
                          <a:latin typeface="Calibri" panose="020F0502020204030204" pitchFamily="34" charset="0"/>
                        </a:rPr>
                        <a:t>TRAV_SEQ_NUM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TRAV_OPEN_DATE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PARTDESCRIPTION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DESCRIBECOMMENT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SN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TRAVELERID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TRAVSEQNUMBER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DISPOSITION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REWORKDATE  </a:t>
                      </a:r>
                    </a:p>
                  </a:txBody>
                  <a:tcPr marL="4437" marR="4437" marT="44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15297816"/>
                  </a:ext>
                </a:extLst>
              </a:tr>
              <a:tr h="224882">
                <a:tc>
                  <a:txBody>
                    <a:bodyPr/>
                    <a:lstStyle/>
                    <a:p>
                      <a:pPr algn="l" fontAlgn="b"/>
                      <a:r>
                        <a:rPr lang="en-US" sz="800" b="1" i="0" u="none" strike="noStrike" dirty="0">
                          <a:solidFill>
                            <a:srgbClr val="000000"/>
                          </a:solidFill>
                          <a:effectLst/>
                          <a:latin typeface="Calibri" panose="020F0502020204030204" pitchFamily="34" charset="0"/>
                        </a:rPr>
                        <a:t>588</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22-Nov-16</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LCLS-II PRODUCTION CAVITY ASSEMBLY</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Final 2K run, FE onset 15MV/m, lower than spec (17.5MV/m)</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24</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27811743"/>
                  </a:ext>
                </a:extLst>
              </a:tr>
              <a:tr h="224882">
                <a:tc>
                  <a:txBody>
                    <a:bodyPr/>
                    <a:lstStyle/>
                    <a:p>
                      <a:pPr algn="l" fontAlgn="b"/>
                      <a:r>
                        <a:rPr lang="en-US" sz="800" b="1" i="0" u="none" strike="noStrike" dirty="0">
                          <a:solidFill>
                            <a:srgbClr val="000000"/>
                          </a:solidFill>
                          <a:effectLst/>
                          <a:latin typeface="Calibri" panose="020F0502020204030204" pitchFamily="34" charset="0"/>
                        </a:rPr>
                        <a:t>589</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22-Nov-16</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LCLS-II PRODUCTION CAVITY ASSEMBLY</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Final 2K run, Emax 16.6MV/m, lower than spec (19MV/m).</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24</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83375042"/>
                  </a:ext>
                </a:extLst>
              </a:tr>
              <a:tr h="191400">
                <a:tc>
                  <a:txBody>
                    <a:bodyPr/>
                    <a:lstStyle/>
                    <a:p>
                      <a:pPr algn="l" fontAlgn="b"/>
                      <a:r>
                        <a:rPr lang="en-US" sz="800" b="1" i="0" u="none" strike="noStrike" dirty="0">
                          <a:solidFill>
                            <a:srgbClr val="000000"/>
                          </a:solidFill>
                          <a:effectLst/>
                          <a:latin typeface="Calibri" panose="020F0502020204030204" pitchFamily="34" charset="0"/>
                        </a:rPr>
                        <a:t>604</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1-Dec-16</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Initial 2K run, FE onset at 11.6MV/m, lower than spec(&gt;17.5MV/m)</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210</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26</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90728353"/>
                  </a:ext>
                </a:extLst>
              </a:tr>
              <a:tr h="224882">
                <a:tc>
                  <a:txBody>
                    <a:bodyPr/>
                    <a:lstStyle/>
                    <a:p>
                      <a:pPr algn="l" fontAlgn="b"/>
                      <a:r>
                        <a:rPr lang="en-US" sz="800" b="1" i="0" u="none" strike="noStrike" dirty="0">
                          <a:solidFill>
                            <a:srgbClr val="000000"/>
                          </a:solidFill>
                          <a:effectLst/>
                          <a:latin typeface="Calibri" panose="020F0502020204030204" pitchFamily="34" charset="0"/>
                        </a:rPr>
                        <a:t>605</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1-Dec-16</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Initial 2K run, Q0 at 16MV/m was 2.41e10, lower than spec(&gt;=2.5e10).</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210</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26</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Hold/Re-measure</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047347"/>
                  </a:ext>
                </a:extLst>
              </a:tr>
              <a:tr h="224882">
                <a:tc>
                  <a:txBody>
                    <a:bodyPr/>
                    <a:lstStyle/>
                    <a:p>
                      <a:pPr algn="l" fontAlgn="b"/>
                      <a:r>
                        <a:rPr lang="en-US" sz="800" b="1" i="0" u="none" strike="noStrike" dirty="0">
                          <a:solidFill>
                            <a:srgbClr val="000000"/>
                          </a:solidFill>
                          <a:effectLst/>
                          <a:latin typeface="Calibri" panose="020F0502020204030204" pitchFamily="34" charset="0"/>
                        </a:rPr>
                        <a:t>622</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12-Dec-16</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Initial 2K run, FE onset at 8.5 MV/m, lower than spec which is 17.5 MV/m.</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24</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30</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3589797"/>
                  </a:ext>
                </a:extLst>
              </a:tr>
              <a:tr h="1148403">
                <a:tc>
                  <a:txBody>
                    <a:bodyPr/>
                    <a:lstStyle/>
                    <a:p>
                      <a:pPr algn="l" fontAlgn="b"/>
                      <a:r>
                        <a:rPr lang="en-US" sz="800" b="1" i="0" u="none" strike="noStrike" dirty="0">
                          <a:solidFill>
                            <a:srgbClr val="000000"/>
                          </a:solidFill>
                          <a:effectLst/>
                          <a:latin typeface="Calibri" panose="020F0502020204030204" pitchFamily="34" charset="0"/>
                        </a:rPr>
                        <a:t>823</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12-Apr-17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FE onset at 6.5MV/m, lower than spec which is &gt;17.5MV/m. This was the third attempt to pass Cavity-0024 at the VTA. After the field emissions in the first attempt, the cavity went through the UPW rinse to remove any potential FE sources. Following the second attempt, the cavity was disassembled and an internal inspection was conducted. A scratch on the iris at the end cell was discovered. A light EP was used to recover the cavity, which then proofed to be unsuccessful. The vendor has claimed responsibility of this cavity and as a result the cavity will be dis-positioned as Return-to-Vendor (RTV).</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24</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43</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56969512"/>
                  </a:ext>
                </a:extLst>
              </a:tr>
              <a:tr h="224882">
                <a:tc>
                  <a:txBody>
                    <a:bodyPr/>
                    <a:lstStyle/>
                    <a:p>
                      <a:pPr algn="l" fontAlgn="b"/>
                      <a:r>
                        <a:rPr lang="en-US" sz="800" b="1" i="0" u="none" strike="noStrike" dirty="0">
                          <a:solidFill>
                            <a:srgbClr val="000000"/>
                          </a:solidFill>
                          <a:effectLst/>
                          <a:latin typeface="Calibri" panose="020F0502020204030204" pitchFamily="34" charset="0"/>
                        </a:rPr>
                        <a:t>916</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2-Jun-17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Initial Q0(16) measured 1.8700e+10, below the specification of 2.5e10</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83</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55</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60616997"/>
                  </a:ext>
                </a:extLst>
              </a:tr>
              <a:tr h="191400">
                <a:tc>
                  <a:txBody>
                    <a:bodyPr/>
                    <a:lstStyle/>
                    <a:p>
                      <a:pPr algn="l" fontAlgn="b"/>
                      <a:r>
                        <a:rPr lang="en-US" sz="800" b="1" i="0" u="none" strike="noStrike" dirty="0">
                          <a:solidFill>
                            <a:srgbClr val="000000"/>
                          </a:solidFill>
                          <a:effectLst/>
                          <a:latin typeface="Calibri" panose="020F0502020204030204" pitchFamily="34" charset="0"/>
                        </a:rPr>
                        <a:t>893</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18-May-17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Q0(16MV) was 2.1e10, below the specification of 2.5e10</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63</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56</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Hold/Re-measure</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82588438"/>
                  </a:ext>
                </a:extLst>
              </a:tr>
              <a:tr h="224882">
                <a:tc>
                  <a:txBody>
                    <a:bodyPr/>
                    <a:lstStyle/>
                    <a:p>
                      <a:pPr algn="l" fontAlgn="b"/>
                      <a:r>
                        <a:rPr lang="en-US" sz="800" b="1" i="0" u="none" strike="noStrike" dirty="0">
                          <a:solidFill>
                            <a:srgbClr val="000000"/>
                          </a:solidFill>
                          <a:effectLst/>
                          <a:latin typeface="Calibri" panose="020F0502020204030204" pitchFamily="34" charset="0"/>
                        </a:rPr>
                        <a:t>928</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15-Jun-17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Field probe cable on test stand opened during cooldown. HOMs were mistuned.</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82</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65</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16189928"/>
                  </a:ext>
                </a:extLst>
              </a:tr>
              <a:tr h="224882">
                <a:tc>
                  <a:txBody>
                    <a:bodyPr/>
                    <a:lstStyle/>
                    <a:p>
                      <a:pPr algn="l" fontAlgn="b"/>
                      <a:r>
                        <a:rPr lang="en-US" sz="800" b="1" i="0" u="none" strike="noStrike" dirty="0">
                          <a:solidFill>
                            <a:srgbClr val="000000"/>
                          </a:solidFill>
                          <a:effectLst/>
                          <a:latin typeface="Calibri" panose="020F0502020204030204" pitchFamily="34" charset="0"/>
                        </a:rPr>
                        <a:t>926</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15-Jun-17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 FE onset was 15.5 MV/m, below the specification of 17.5 MV/m.</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225</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66</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45494393"/>
                  </a:ext>
                </a:extLst>
              </a:tr>
              <a:tr h="191400">
                <a:tc>
                  <a:txBody>
                    <a:bodyPr/>
                    <a:lstStyle/>
                    <a:p>
                      <a:pPr algn="l" fontAlgn="b"/>
                      <a:r>
                        <a:rPr lang="en-US" sz="800" b="1" i="0" u="none" strike="noStrike" dirty="0">
                          <a:solidFill>
                            <a:srgbClr val="000000"/>
                          </a:solidFill>
                          <a:effectLst/>
                          <a:latin typeface="Calibri" panose="020F0502020204030204" pitchFamily="34" charset="0"/>
                        </a:rPr>
                        <a:t>927</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15-Jun-17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 Q0(16MV) was 1.90e+10, below the specification of 2.5e10</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225</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66</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66268216"/>
                  </a:ext>
                </a:extLst>
              </a:tr>
              <a:tr h="114450">
                <a:tc>
                  <a:txBody>
                    <a:bodyPr/>
                    <a:lstStyle/>
                    <a:p>
                      <a:pPr algn="l" fontAlgn="b"/>
                      <a:r>
                        <a:rPr lang="en-US" sz="800" b="1" i="0" u="none" strike="noStrike" dirty="0">
                          <a:solidFill>
                            <a:srgbClr val="000000"/>
                          </a:solidFill>
                          <a:effectLst/>
                          <a:latin typeface="Calibri" panose="020F0502020204030204" pitchFamily="34" charset="0"/>
                        </a:rPr>
                        <a:t>930</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16-Jun-17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Q0(16)Measured 2.2000e+10, below spec 2.5e10</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104</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80814623"/>
                  </a:ext>
                </a:extLst>
              </a:tr>
              <a:tr h="224882">
                <a:tc>
                  <a:txBody>
                    <a:bodyPr/>
                    <a:lstStyle/>
                    <a:p>
                      <a:pPr algn="l" fontAlgn="b"/>
                      <a:r>
                        <a:rPr lang="en-US" sz="800" b="1" i="0" u="none" strike="noStrike" dirty="0">
                          <a:solidFill>
                            <a:srgbClr val="000000"/>
                          </a:solidFill>
                          <a:effectLst/>
                          <a:latin typeface="Calibri" panose="020F0502020204030204" pitchFamily="34" charset="0"/>
                        </a:rPr>
                        <a:t>965</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11-Jul-17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Final FE onset was 11.7 MV/m, below the specification of 17.5 MV/m</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264</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73</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71941668"/>
                  </a:ext>
                </a:extLst>
              </a:tr>
              <a:tr h="191400">
                <a:tc>
                  <a:txBody>
                    <a:bodyPr/>
                    <a:lstStyle/>
                    <a:p>
                      <a:pPr algn="l" fontAlgn="b"/>
                      <a:r>
                        <a:rPr lang="en-US" sz="800" b="1" i="0" u="none" strike="noStrike" dirty="0">
                          <a:solidFill>
                            <a:srgbClr val="000000"/>
                          </a:solidFill>
                          <a:effectLst/>
                          <a:latin typeface="Calibri" panose="020F0502020204030204" pitchFamily="34" charset="0"/>
                        </a:rPr>
                        <a:t>948</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27-Jun-17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 Emax was 15.2 MV/m, below the specification of 19 MV/m</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265</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74</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Hold/Re-measure</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27-Jun-17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61054639"/>
                  </a:ext>
                </a:extLst>
              </a:tr>
              <a:tr h="191400">
                <a:tc>
                  <a:txBody>
                    <a:bodyPr/>
                    <a:lstStyle/>
                    <a:p>
                      <a:pPr algn="l" fontAlgn="b"/>
                      <a:r>
                        <a:rPr lang="en-US" sz="800" b="1" i="0" u="none" strike="noStrike" dirty="0">
                          <a:solidFill>
                            <a:srgbClr val="000000"/>
                          </a:solidFill>
                          <a:effectLst/>
                          <a:latin typeface="Calibri" panose="020F0502020204030204" pitchFamily="34" charset="0"/>
                        </a:rPr>
                        <a:t>954</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28-Jun-17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FE onset at 8.67MV/m, lower than spec which was &gt; 17.5MV/m.</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209</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76</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Hold/Re-measure</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25-Jul-17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48976885"/>
                  </a:ext>
                </a:extLst>
              </a:tr>
              <a:tr h="191400">
                <a:tc>
                  <a:txBody>
                    <a:bodyPr/>
                    <a:lstStyle/>
                    <a:p>
                      <a:pPr algn="l" fontAlgn="b"/>
                      <a:r>
                        <a:rPr lang="en-US" sz="800" b="1" i="0" u="none" strike="noStrike" dirty="0">
                          <a:solidFill>
                            <a:srgbClr val="000000"/>
                          </a:solidFill>
                          <a:effectLst/>
                          <a:latin typeface="Calibri" panose="020F0502020204030204" pitchFamily="34" charset="0"/>
                        </a:rPr>
                        <a:t>955</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28-Jun-17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FE onset at 10.7MV/m, lower than spec which is &gt; 17.5MV/m.</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211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77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Hold/Re-measure</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25-Jul-17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87663832"/>
                  </a:ext>
                </a:extLst>
              </a:tr>
              <a:tr h="191400">
                <a:tc>
                  <a:txBody>
                    <a:bodyPr/>
                    <a:lstStyle/>
                    <a:p>
                      <a:pPr algn="l" fontAlgn="b"/>
                      <a:r>
                        <a:rPr lang="en-US" sz="800" b="1" i="0" u="none" strike="noStrike" dirty="0">
                          <a:solidFill>
                            <a:srgbClr val="000000"/>
                          </a:solidFill>
                          <a:effectLst/>
                          <a:latin typeface="Calibri" panose="020F0502020204030204" pitchFamily="34" charset="0"/>
                        </a:rPr>
                        <a:t>956</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28-Jun-17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Q0 at 16MV/m was 1.2800e+10, lower than spec which is 2.5e10.</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211</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77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Hold/Re-measure</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25-Jul-17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85576072"/>
                  </a:ext>
                </a:extLst>
              </a:tr>
              <a:tr h="191400">
                <a:tc>
                  <a:txBody>
                    <a:bodyPr/>
                    <a:lstStyle/>
                    <a:p>
                      <a:pPr algn="l" fontAlgn="b"/>
                      <a:r>
                        <a:rPr lang="en-US" sz="800" b="1" i="0" u="none" strike="noStrike" dirty="0">
                          <a:solidFill>
                            <a:srgbClr val="000000"/>
                          </a:solidFill>
                          <a:effectLst/>
                          <a:latin typeface="Calibri" panose="020F0502020204030204" pitchFamily="34" charset="0"/>
                        </a:rPr>
                        <a:t>950</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28-Jun-17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Q0 at 16MV/m was 2.38e10, lower than spec which is 2.5e10.</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109</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78</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73607343"/>
                  </a:ext>
                </a:extLst>
              </a:tr>
              <a:tr h="114450">
                <a:tc>
                  <a:txBody>
                    <a:bodyPr/>
                    <a:lstStyle/>
                    <a:p>
                      <a:pPr algn="l" fontAlgn="b"/>
                      <a:r>
                        <a:rPr lang="en-US" sz="800" b="1" i="0" u="none" strike="noStrike" dirty="0">
                          <a:solidFill>
                            <a:srgbClr val="000000"/>
                          </a:solidFill>
                          <a:effectLst/>
                          <a:latin typeface="Calibri" panose="020F0502020204030204" pitchFamily="34" charset="0"/>
                        </a:rPr>
                        <a:t>974</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19-Jul-17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Q0(16) = 2.0000e+10, below spec of 2.5e10</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209</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83</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22190827"/>
                  </a:ext>
                </a:extLst>
              </a:tr>
              <a:tr h="287100">
                <a:tc>
                  <a:txBody>
                    <a:bodyPr/>
                    <a:lstStyle/>
                    <a:p>
                      <a:pPr algn="l" fontAlgn="b"/>
                      <a:r>
                        <a:rPr lang="en-US" sz="800" b="1" i="0" u="none" strike="noStrike" dirty="0">
                          <a:solidFill>
                            <a:srgbClr val="000000"/>
                          </a:solidFill>
                          <a:effectLst/>
                          <a:latin typeface="Calibri" panose="020F0502020204030204" pitchFamily="34" charset="0"/>
                        </a:rPr>
                        <a:t>976</a:t>
                      </a:r>
                    </a:p>
                  </a:txBody>
                  <a:tcPr marL="39935"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19-Jul-17</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LCLS-II PRODUCTION CAVITY ASSEMBLY</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Emax = 17.9 MV/m, below spec of 19 MV/m. Also, Qo(16)=2.00e10, below spec of 2.5e10. This is captured under NCR974.</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209</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83</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437" marR="4437" marT="44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42754330"/>
                  </a:ext>
                </a:extLst>
              </a:tr>
            </a:tbl>
          </a:graphicData>
        </a:graphic>
      </p:graphicFrame>
      <p:sp>
        <p:nvSpPr>
          <p:cNvPr id="5" name="Slide Number Placeholder 4"/>
          <p:cNvSpPr>
            <a:spLocks noGrp="1"/>
          </p:cNvSpPr>
          <p:nvPr>
            <p:ph type="sldNum" sz="quarter" idx="11"/>
          </p:nvPr>
        </p:nvSpPr>
        <p:spPr/>
        <p:txBody>
          <a:bodyPr/>
          <a:lstStyle/>
          <a:p>
            <a:fld id="{5BD36294-2849-48A8-8531-5354CF3095D2}" type="slidenum">
              <a:rPr lang="en-US" smtClean="0"/>
              <a:pPr/>
              <a:t>57</a:t>
            </a:fld>
            <a:endParaRPr lang="en-US" dirty="0"/>
          </a:p>
        </p:txBody>
      </p:sp>
      <p:sp>
        <p:nvSpPr>
          <p:cNvPr id="6" name="Footer Placeholder 5"/>
          <p:cNvSpPr>
            <a:spLocks noGrp="1"/>
          </p:cNvSpPr>
          <p:nvPr>
            <p:ph type="ftr" sz="quarter" idx="13"/>
          </p:nvPr>
        </p:nvSpPr>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552290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0"/>
            <a:ext cx="8229600" cy="457200"/>
          </a:xfrm>
        </p:spPr>
        <p:txBody>
          <a:bodyPr>
            <a:normAutofit/>
          </a:bodyPr>
          <a:lstStyle/>
          <a:p>
            <a:r>
              <a:rPr lang="en-US" dirty="0" smtClean="0"/>
              <a:t>Open NCRs: VTRF (cont.)</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029265557"/>
              </p:ext>
            </p:extLst>
          </p:nvPr>
        </p:nvGraphicFramePr>
        <p:xfrm>
          <a:off x="152400" y="514371"/>
          <a:ext cx="8991600" cy="6144740"/>
        </p:xfrm>
        <a:graphic>
          <a:graphicData uri="http://schemas.openxmlformats.org/drawingml/2006/table">
            <a:tbl>
              <a:tblPr/>
              <a:tblGrid>
                <a:gridCol w="710230">
                  <a:extLst>
                    <a:ext uri="{9D8B030D-6E8A-4147-A177-3AD203B41FA5}">
                      <a16:colId xmlns:a16="http://schemas.microsoft.com/office/drawing/2014/main" xmlns="" val="3442935547"/>
                    </a:ext>
                  </a:extLst>
                </a:gridCol>
                <a:gridCol w="774072">
                  <a:extLst>
                    <a:ext uri="{9D8B030D-6E8A-4147-A177-3AD203B41FA5}">
                      <a16:colId xmlns:a16="http://schemas.microsoft.com/office/drawing/2014/main" xmlns="" val="1966110095"/>
                    </a:ext>
                  </a:extLst>
                </a:gridCol>
                <a:gridCol w="858047">
                  <a:extLst>
                    <a:ext uri="{9D8B030D-6E8A-4147-A177-3AD203B41FA5}">
                      <a16:colId xmlns:a16="http://schemas.microsoft.com/office/drawing/2014/main" xmlns="" val="682832496"/>
                    </a:ext>
                  </a:extLst>
                </a:gridCol>
                <a:gridCol w="3929103">
                  <a:extLst>
                    <a:ext uri="{9D8B030D-6E8A-4147-A177-3AD203B41FA5}">
                      <a16:colId xmlns:a16="http://schemas.microsoft.com/office/drawing/2014/main" xmlns="" val="1420785276"/>
                    </a:ext>
                  </a:extLst>
                </a:gridCol>
                <a:gridCol w="377798">
                  <a:extLst>
                    <a:ext uri="{9D8B030D-6E8A-4147-A177-3AD203B41FA5}">
                      <a16:colId xmlns:a16="http://schemas.microsoft.com/office/drawing/2014/main" xmlns="" val="4253236276"/>
                    </a:ext>
                  </a:extLst>
                </a:gridCol>
                <a:gridCol w="755597">
                  <a:extLst>
                    <a:ext uri="{9D8B030D-6E8A-4147-A177-3AD203B41FA5}">
                      <a16:colId xmlns:a16="http://schemas.microsoft.com/office/drawing/2014/main" xmlns="" val="2542174023"/>
                    </a:ext>
                  </a:extLst>
                </a:gridCol>
                <a:gridCol w="528918">
                  <a:extLst>
                    <a:ext uri="{9D8B030D-6E8A-4147-A177-3AD203B41FA5}">
                      <a16:colId xmlns:a16="http://schemas.microsoft.com/office/drawing/2014/main" xmlns="" val="2722444126"/>
                    </a:ext>
                  </a:extLst>
                </a:gridCol>
                <a:gridCol w="680037">
                  <a:extLst>
                    <a:ext uri="{9D8B030D-6E8A-4147-A177-3AD203B41FA5}">
                      <a16:colId xmlns:a16="http://schemas.microsoft.com/office/drawing/2014/main" xmlns="" val="2855823761"/>
                    </a:ext>
                  </a:extLst>
                </a:gridCol>
                <a:gridCol w="377798">
                  <a:extLst>
                    <a:ext uri="{9D8B030D-6E8A-4147-A177-3AD203B41FA5}">
                      <a16:colId xmlns:a16="http://schemas.microsoft.com/office/drawing/2014/main" xmlns="" val="3593638453"/>
                    </a:ext>
                  </a:extLst>
                </a:gridCol>
              </a:tblGrid>
              <a:tr h="102842">
                <a:tc gridSpan="9">
                  <a:txBody>
                    <a:bodyPr/>
                    <a:lstStyle/>
                    <a:p>
                      <a:pPr algn="ctr" fontAlgn="ctr"/>
                      <a:r>
                        <a:rPr lang="en-US" sz="800" b="1" i="0" u="none" strike="noStrike" dirty="0">
                          <a:solidFill>
                            <a:srgbClr val="000000"/>
                          </a:solidFill>
                          <a:effectLst/>
                          <a:latin typeface="Calibri" panose="020F0502020204030204" pitchFamily="34" charset="0"/>
                        </a:rPr>
                        <a:t>Status Report for L2PRD-NCR on 22-Jan-18</a:t>
                      </a:r>
                    </a:p>
                  </a:txBody>
                  <a:tcPr marL="3710" marR="3710" marT="371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382674097"/>
                  </a:ext>
                </a:extLst>
              </a:tr>
              <a:tr h="202647">
                <a:tc>
                  <a:txBody>
                    <a:bodyPr/>
                    <a:lstStyle/>
                    <a:p>
                      <a:pPr algn="l" fontAlgn="ctr"/>
                      <a:r>
                        <a:rPr lang="en-US" sz="800" b="1" i="0" u="none" strike="noStrike" dirty="0">
                          <a:solidFill>
                            <a:srgbClr val="000000"/>
                          </a:solidFill>
                          <a:effectLst/>
                          <a:latin typeface="Calibri" panose="020F0502020204030204" pitchFamily="34" charset="0"/>
                        </a:rPr>
                        <a:t>TRAV_SEQ_NUM  </a:t>
                      </a:r>
                    </a:p>
                  </a:txBody>
                  <a:tcPr marL="3710" marR="3710" marT="3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TRAV_OPEN_DATE  </a:t>
                      </a:r>
                    </a:p>
                  </a:txBody>
                  <a:tcPr marL="3710" marR="3710" marT="3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PARTDESCRIPTION  </a:t>
                      </a:r>
                    </a:p>
                  </a:txBody>
                  <a:tcPr marL="3710" marR="3710" marT="3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DESCRIBECOMMENT  </a:t>
                      </a:r>
                    </a:p>
                  </a:txBody>
                  <a:tcPr marL="3710" marR="3710" marT="3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SN  </a:t>
                      </a:r>
                    </a:p>
                  </a:txBody>
                  <a:tcPr marL="3710" marR="3710" marT="3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TRAVELERID  </a:t>
                      </a:r>
                    </a:p>
                  </a:txBody>
                  <a:tcPr marL="3710" marR="3710" marT="3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TRAVSEQNUMBER  </a:t>
                      </a:r>
                    </a:p>
                  </a:txBody>
                  <a:tcPr marL="3710" marR="3710" marT="3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DISPOSITION  </a:t>
                      </a:r>
                    </a:p>
                  </a:txBody>
                  <a:tcPr marL="3710" marR="3710" marT="3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REWORKDATE  </a:t>
                      </a:r>
                    </a:p>
                  </a:txBody>
                  <a:tcPr marL="3710" marR="3710" marT="37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10076283"/>
                  </a:ext>
                </a:extLst>
              </a:tr>
              <a:tr h="202647">
                <a:tc>
                  <a:txBody>
                    <a:bodyPr/>
                    <a:lstStyle/>
                    <a:p>
                      <a:pPr algn="l" fontAlgn="b"/>
                      <a:r>
                        <a:rPr lang="en-US" sz="800" b="1" i="0" u="none" strike="noStrike" dirty="0">
                          <a:solidFill>
                            <a:srgbClr val="000000"/>
                          </a:solidFill>
                          <a:effectLst/>
                          <a:latin typeface="Calibri" panose="020F0502020204030204" pitchFamily="34" charset="0"/>
                        </a:rPr>
                        <a:t>983</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24-Jul-17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initial Q0(16) = 2.3000e+10, below spec</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268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84</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Hold/Re-measure</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55496545"/>
                  </a:ext>
                </a:extLst>
              </a:tr>
              <a:tr h="102842">
                <a:tc>
                  <a:txBody>
                    <a:bodyPr/>
                    <a:lstStyle/>
                    <a:p>
                      <a:pPr algn="l" fontAlgn="b"/>
                      <a:r>
                        <a:rPr lang="en-US" sz="800" b="1" i="0" u="none" strike="noStrike" dirty="0">
                          <a:solidFill>
                            <a:srgbClr val="000000"/>
                          </a:solidFill>
                          <a:effectLst/>
                          <a:latin typeface="Calibri" panose="020F0502020204030204" pitchFamily="34" charset="0"/>
                        </a:rPr>
                        <a:t>985</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24-Jul-17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Initial Q0(16) = 2.3000e+10, below spec</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261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85</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71787563"/>
                  </a:ext>
                </a:extLst>
              </a:tr>
              <a:tr h="102842">
                <a:tc>
                  <a:txBody>
                    <a:bodyPr/>
                    <a:lstStyle/>
                    <a:p>
                      <a:pPr algn="l" fontAlgn="b"/>
                      <a:r>
                        <a:rPr lang="en-US" sz="800" b="1" i="0" u="none" strike="noStrike" dirty="0">
                          <a:solidFill>
                            <a:srgbClr val="000000"/>
                          </a:solidFill>
                          <a:effectLst/>
                          <a:latin typeface="Calibri" panose="020F0502020204030204" pitchFamily="34" charset="0"/>
                        </a:rPr>
                        <a:t>980</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23-Jul-17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Q0(16) = 1.8e10, below specification of 2.5e10</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211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2116212"/>
                  </a:ext>
                </a:extLst>
              </a:tr>
              <a:tr h="113659">
                <a:tc>
                  <a:txBody>
                    <a:bodyPr/>
                    <a:lstStyle/>
                    <a:p>
                      <a:pPr algn="l" fontAlgn="b"/>
                      <a:r>
                        <a:rPr lang="en-US" sz="800" b="1" i="0" u="none" strike="noStrike" dirty="0">
                          <a:solidFill>
                            <a:srgbClr val="000000"/>
                          </a:solidFill>
                          <a:effectLst/>
                          <a:latin typeface="Calibri" panose="020F0502020204030204" pitchFamily="34" charset="0"/>
                        </a:rPr>
                        <a:t>999</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3-Aug-17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Onset of FE at 15.2MV/m, below specification of 18MV/m.</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272</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90</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05826380"/>
                  </a:ext>
                </a:extLst>
              </a:tr>
              <a:tr h="102842">
                <a:tc>
                  <a:txBody>
                    <a:bodyPr/>
                    <a:lstStyle/>
                    <a:p>
                      <a:pPr algn="l" fontAlgn="b"/>
                      <a:r>
                        <a:rPr lang="en-US" sz="800" b="1" i="0" u="none" strike="noStrike" dirty="0">
                          <a:solidFill>
                            <a:srgbClr val="000000"/>
                          </a:solidFill>
                          <a:effectLst/>
                          <a:latin typeface="Calibri" panose="020F0502020204030204" pitchFamily="34" charset="0"/>
                        </a:rPr>
                        <a:t>1024</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21-Aug-17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Q0(16) 2.1700e+10, below spec of 2.5e10</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281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98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50435718"/>
                  </a:ext>
                </a:extLst>
              </a:tr>
              <a:tr h="102842">
                <a:tc>
                  <a:txBody>
                    <a:bodyPr/>
                    <a:lstStyle/>
                    <a:p>
                      <a:pPr algn="l" fontAlgn="b"/>
                      <a:r>
                        <a:rPr lang="en-US" sz="800" b="1" i="0" u="none" strike="noStrike" dirty="0">
                          <a:solidFill>
                            <a:srgbClr val="000000"/>
                          </a:solidFill>
                          <a:effectLst/>
                          <a:latin typeface="Calibri" panose="020F0502020204030204" pitchFamily="34" charset="0"/>
                        </a:rPr>
                        <a:t>1023</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21-Aug-17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Q0(16MV/m)= 2.1000e+10, below spec of 2.5e10</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279</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99</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47836685"/>
                  </a:ext>
                </a:extLst>
              </a:tr>
              <a:tr h="102842">
                <a:tc>
                  <a:txBody>
                    <a:bodyPr/>
                    <a:lstStyle/>
                    <a:p>
                      <a:pPr algn="l" fontAlgn="b"/>
                      <a:r>
                        <a:rPr lang="en-US" sz="800" b="1" i="0" u="none" strike="noStrike" dirty="0">
                          <a:solidFill>
                            <a:srgbClr val="000000"/>
                          </a:solidFill>
                          <a:effectLst/>
                          <a:latin typeface="Calibri" panose="020F0502020204030204" pitchFamily="34" charset="0"/>
                        </a:rPr>
                        <a:t>1027</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22-Aug-17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Q0(16) was 2.4000e+10, below spec of 2.5e10</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70042255"/>
                  </a:ext>
                </a:extLst>
              </a:tr>
              <a:tr h="113659">
                <a:tc>
                  <a:txBody>
                    <a:bodyPr/>
                    <a:lstStyle/>
                    <a:p>
                      <a:pPr algn="l" fontAlgn="b"/>
                      <a:r>
                        <a:rPr lang="en-US" sz="800" b="1" i="0" u="none" strike="noStrike" dirty="0">
                          <a:solidFill>
                            <a:srgbClr val="000000"/>
                          </a:solidFill>
                          <a:effectLst/>
                          <a:latin typeface="Calibri" panose="020F0502020204030204" pitchFamily="34" charset="0"/>
                        </a:rPr>
                        <a:t>1028</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22-Aug-17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FInal FE onset was 11 MV/m, below the spec of 17.5 MV/m</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7692396"/>
                  </a:ext>
                </a:extLst>
              </a:tr>
              <a:tr h="102842">
                <a:tc>
                  <a:txBody>
                    <a:bodyPr/>
                    <a:lstStyle/>
                    <a:p>
                      <a:pPr algn="l" fontAlgn="b"/>
                      <a:r>
                        <a:rPr lang="en-US" sz="800" b="1" i="0" u="none" strike="noStrike" dirty="0">
                          <a:solidFill>
                            <a:srgbClr val="000000"/>
                          </a:solidFill>
                          <a:effectLst/>
                          <a:latin typeface="Calibri" panose="020F0502020204030204" pitchFamily="34" charset="0"/>
                        </a:rPr>
                        <a:t>1035</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25-Aug-17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Qextfp was &lt;2.5e11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261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103</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40887427"/>
                  </a:ext>
                </a:extLst>
              </a:tr>
              <a:tr h="113659">
                <a:tc>
                  <a:txBody>
                    <a:bodyPr/>
                    <a:lstStyle/>
                    <a:p>
                      <a:pPr algn="l" fontAlgn="b"/>
                      <a:r>
                        <a:rPr lang="en-US" sz="800" b="1" i="0" u="none" strike="noStrike" dirty="0">
                          <a:solidFill>
                            <a:srgbClr val="000000"/>
                          </a:solidFill>
                          <a:effectLst/>
                          <a:latin typeface="Calibri" panose="020F0502020204030204" pitchFamily="34" charset="0"/>
                        </a:rPr>
                        <a:t>1064</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1-Sep-17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FE onset limit below 17.5MV/m. Field Emission onset at 10.2MV/m.</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238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15310681"/>
                  </a:ext>
                </a:extLst>
              </a:tr>
              <a:tr h="102842">
                <a:tc>
                  <a:txBody>
                    <a:bodyPr/>
                    <a:lstStyle/>
                    <a:p>
                      <a:pPr algn="l" fontAlgn="b"/>
                      <a:r>
                        <a:rPr lang="en-US" sz="800" b="1" i="0" u="none" strike="noStrike" dirty="0">
                          <a:solidFill>
                            <a:srgbClr val="000000"/>
                          </a:solidFill>
                          <a:effectLst/>
                          <a:latin typeface="Calibri" panose="020F0502020204030204" pitchFamily="34" charset="0"/>
                        </a:rPr>
                        <a:t>1075</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6-Sep-17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 Cavity Q below spec at 2.15e10 at 16MV/m</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L2-133</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110</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1260799"/>
                  </a:ext>
                </a:extLst>
              </a:tr>
              <a:tr h="102842">
                <a:tc>
                  <a:txBody>
                    <a:bodyPr/>
                    <a:lstStyle/>
                    <a:p>
                      <a:pPr algn="l" fontAlgn="b"/>
                      <a:r>
                        <a:rPr lang="en-US" sz="800" b="1" i="0" u="none" strike="noStrike" dirty="0">
                          <a:solidFill>
                            <a:srgbClr val="000000"/>
                          </a:solidFill>
                          <a:effectLst/>
                          <a:latin typeface="Calibri" panose="020F0502020204030204" pitchFamily="34" charset="0"/>
                        </a:rPr>
                        <a:t>1076</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6-Sep-17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 had Low Qo</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L2-131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110</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64449772"/>
                  </a:ext>
                </a:extLst>
              </a:tr>
              <a:tr h="102842">
                <a:tc>
                  <a:txBody>
                    <a:bodyPr/>
                    <a:lstStyle/>
                    <a:p>
                      <a:pPr algn="l" fontAlgn="b"/>
                      <a:r>
                        <a:rPr lang="en-US" sz="800" b="1" i="0" u="none" strike="noStrike" dirty="0">
                          <a:solidFill>
                            <a:srgbClr val="000000"/>
                          </a:solidFill>
                          <a:effectLst/>
                          <a:latin typeface="Calibri" panose="020F0502020204030204" pitchFamily="34" charset="0"/>
                        </a:rPr>
                        <a:t>1077</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6-Sep-17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 had low Qo</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L2-130</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110</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0766921"/>
                  </a:ext>
                </a:extLst>
              </a:tr>
              <a:tr h="113659">
                <a:tc>
                  <a:txBody>
                    <a:bodyPr/>
                    <a:lstStyle/>
                    <a:p>
                      <a:pPr algn="l" fontAlgn="b"/>
                      <a:r>
                        <a:rPr lang="en-US" sz="800" b="1" i="0" u="none" strike="noStrike" dirty="0">
                          <a:solidFill>
                            <a:srgbClr val="000000"/>
                          </a:solidFill>
                          <a:effectLst/>
                          <a:latin typeface="Calibri" panose="020F0502020204030204" pitchFamily="34" charset="0"/>
                        </a:rPr>
                        <a:t>1079</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7-Sep-17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Qext2 was 1.6200e+11, lower than the spec of 2.5-7.0 e11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286</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01598642"/>
                  </a:ext>
                </a:extLst>
              </a:tr>
              <a:tr h="102842">
                <a:tc>
                  <a:txBody>
                    <a:bodyPr/>
                    <a:lstStyle/>
                    <a:p>
                      <a:pPr algn="l" fontAlgn="b"/>
                      <a:r>
                        <a:rPr lang="en-US" sz="800" b="1" i="0" u="none" strike="noStrike" dirty="0">
                          <a:solidFill>
                            <a:srgbClr val="000000"/>
                          </a:solidFill>
                          <a:effectLst/>
                          <a:latin typeface="Calibri" panose="020F0502020204030204" pitchFamily="34" charset="0"/>
                        </a:rPr>
                        <a:t>1093</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13-Sep-17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Failure in Field probe cable connection.</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288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116</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63267037"/>
                  </a:ext>
                </a:extLst>
              </a:tr>
              <a:tr h="102842">
                <a:tc>
                  <a:txBody>
                    <a:bodyPr/>
                    <a:lstStyle/>
                    <a:p>
                      <a:pPr algn="l" fontAlgn="b"/>
                      <a:r>
                        <a:rPr lang="en-US" sz="800" b="1" i="0" u="none" strike="noStrike" dirty="0">
                          <a:solidFill>
                            <a:srgbClr val="000000"/>
                          </a:solidFill>
                          <a:effectLst/>
                          <a:latin typeface="Calibri" panose="020F0502020204030204" pitchFamily="34" charset="0"/>
                        </a:rPr>
                        <a:t>1097</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18-Sep-17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Q2 is below specification.</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L2-268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74490305"/>
                  </a:ext>
                </a:extLst>
              </a:tr>
              <a:tr h="102842">
                <a:tc>
                  <a:txBody>
                    <a:bodyPr/>
                    <a:lstStyle/>
                    <a:p>
                      <a:pPr algn="l" fontAlgn="b"/>
                      <a:r>
                        <a:rPr lang="en-US" sz="800" b="1" i="0" u="none" strike="noStrike" dirty="0">
                          <a:solidFill>
                            <a:srgbClr val="000000"/>
                          </a:solidFill>
                          <a:effectLst/>
                          <a:latin typeface="Calibri" panose="020F0502020204030204" pitchFamily="34" charset="0"/>
                        </a:rPr>
                        <a:t>1099</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18-Sep-17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 max gradient 17.3MV/m.</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L2-268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56973615"/>
                  </a:ext>
                </a:extLst>
              </a:tr>
              <a:tr h="102842">
                <a:tc>
                  <a:txBody>
                    <a:bodyPr/>
                    <a:lstStyle/>
                    <a:p>
                      <a:pPr algn="l" fontAlgn="b"/>
                      <a:r>
                        <a:rPr lang="en-US" sz="800" b="1" i="0" u="none" strike="noStrike" dirty="0">
                          <a:solidFill>
                            <a:srgbClr val="000000"/>
                          </a:solidFill>
                          <a:effectLst/>
                          <a:latin typeface="Calibri" panose="020F0502020204030204" pitchFamily="34" charset="0"/>
                        </a:rPr>
                        <a:t>1098</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18-Sep-17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Field Probe Q was low at 1.8e11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288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97771627"/>
                  </a:ext>
                </a:extLst>
              </a:tr>
              <a:tr h="102842">
                <a:tc>
                  <a:txBody>
                    <a:bodyPr/>
                    <a:lstStyle/>
                    <a:p>
                      <a:pPr algn="l" fontAlgn="b"/>
                      <a:r>
                        <a:rPr lang="en-US" sz="800" b="1" i="0" u="none" strike="noStrike" dirty="0">
                          <a:solidFill>
                            <a:srgbClr val="000000"/>
                          </a:solidFill>
                          <a:effectLst/>
                          <a:latin typeface="Calibri" panose="020F0502020204030204" pitchFamily="34" charset="0"/>
                        </a:rPr>
                        <a:t>1116</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26-Sep-17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Field probe Q was below spec at 1.89e11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128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124</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75894709"/>
                  </a:ext>
                </a:extLst>
              </a:tr>
              <a:tr h="102842">
                <a:tc>
                  <a:txBody>
                    <a:bodyPr/>
                    <a:lstStyle/>
                    <a:p>
                      <a:pPr algn="l" fontAlgn="b"/>
                      <a:r>
                        <a:rPr lang="en-US" sz="800" b="1" i="0" u="none" strike="noStrike" dirty="0">
                          <a:solidFill>
                            <a:srgbClr val="000000"/>
                          </a:solidFill>
                          <a:effectLst/>
                          <a:latin typeface="Calibri" panose="020F0502020204030204" pitchFamily="34" charset="0"/>
                        </a:rPr>
                        <a:t>1117</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26-Sep-17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Quench at 17.85 MV/m</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128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124</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06499319"/>
                  </a:ext>
                </a:extLst>
              </a:tr>
              <a:tr h="102842">
                <a:tc>
                  <a:txBody>
                    <a:bodyPr/>
                    <a:lstStyle/>
                    <a:p>
                      <a:pPr algn="l" fontAlgn="b"/>
                      <a:r>
                        <a:rPr lang="en-US" sz="800" b="1" i="0" u="none" strike="noStrike" dirty="0">
                          <a:solidFill>
                            <a:srgbClr val="000000"/>
                          </a:solidFill>
                          <a:effectLst/>
                          <a:latin typeface="Calibri" panose="020F0502020204030204" pitchFamily="34" charset="0"/>
                        </a:rPr>
                        <a:t>1120</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29-Sep-17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 quenched at 15MV/m.</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L2-284</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125</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14589340"/>
                  </a:ext>
                </a:extLst>
              </a:tr>
              <a:tr h="102842">
                <a:tc>
                  <a:txBody>
                    <a:bodyPr/>
                    <a:lstStyle/>
                    <a:p>
                      <a:pPr algn="l" fontAlgn="b"/>
                      <a:r>
                        <a:rPr lang="en-US" sz="800" b="1" i="0" u="none" strike="noStrike" dirty="0">
                          <a:solidFill>
                            <a:srgbClr val="000000"/>
                          </a:solidFill>
                          <a:effectLst/>
                          <a:latin typeface="Calibri" panose="020F0502020204030204" pitchFamily="34" charset="0"/>
                        </a:rPr>
                        <a:t>1136</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11-Oct-17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Dewar pressure during test was 18 or 19 Torr</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276</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128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20459658"/>
                  </a:ext>
                </a:extLst>
              </a:tr>
              <a:tr h="102842">
                <a:tc>
                  <a:txBody>
                    <a:bodyPr/>
                    <a:lstStyle/>
                    <a:p>
                      <a:pPr algn="l" fontAlgn="b"/>
                      <a:r>
                        <a:rPr lang="en-US" sz="800" b="1" i="0" u="none" strike="noStrike" dirty="0">
                          <a:solidFill>
                            <a:srgbClr val="000000"/>
                          </a:solidFill>
                          <a:effectLst/>
                          <a:latin typeface="Calibri" panose="020F0502020204030204" pitchFamily="34" charset="0"/>
                        </a:rPr>
                        <a:t>1137</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11-Oct-17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field probe Q was low at 1.25e11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276</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128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02251694"/>
                  </a:ext>
                </a:extLst>
              </a:tr>
              <a:tr h="202647">
                <a:tc>
                  <a:txBody>
                    <a:bodyPr/>
                    <a:lstStyle/>
                    <a:p>
                      <a:pPr algn="l" fontAlgn="b"/>
                      <a:r>
                        <a:rPr lang="en-US" sz="800" b="1" i="0" u="none" strike="noStrike" dirty="0">
                          <a:solidFill>
                            <a:srgbClr val="000000"/>
                          </a:solidFill>
                          <a:effectLst/>
                          <a:latin typeface="Calibri" panose="020F0502020204030204" pitchFamily="34" charset="0"/>
                        </a:rPr>
                        <a:t>1161</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2-Nov-17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Field probe Q slightly high. We should edit the traveler if we are going to increase this value in the long term.</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299</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132</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94048935"/>
                  </a:ext>
                </a:extLst>
              </a:tr>
              <a:tr h="102842">
                <a:tc>
                  <a:txBody>
                    <a:bodyPr/>
                    <a:lstStyle/>
                    <a:p>
                      <a:pPr algn="l" fontAlgn="b"/>
                      <a:r>
                        <a:rPr lang="en-US" sz="800" b="1" i="0" u="none" strike="noStrike" dirty="0">
                          <a:solidFill>
                            <a:srgbClr val="000000"/>
                          </a:solidFill>
                          <a:effectLst/>
                          <a:latin typeface="Calibri" panose="020F0502020204030204" pitchFamily="34" charset="0"/>
                        </a:rPr>
                        <a:t>1165</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2-Nov-17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FE onset at 3.5MV/m during decay measurement.</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304</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133</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14500717"/>
                  </a:ext>
                </a:extLst>
              </a:tr>
              <a:tr h="102842">
                <a:tc>
                  <a:txBody>
                    <a:bodyPr/>
                    <a:lstStyle/>
                    <a:p>
                      <a:pPr algn="l" fontAlgn="b"/>
                      <a:r>
                        <a:rPr lang="en-US" sz="800" b="1" i="0" u="none" strike="noStrike" dirty="0">
                          <a:solidFill>
                            <a:srgbClr val="000000"/>
                          </a:solidFill>
                          <a:effectLst/>
                          <a:latin typeface="Calibri" panose="020F0502020204030204" pitchFamily="34" charset="0"/>
                        </a:rPr>
                        <a:t>1173</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9-Nov-17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Qext2 was 1.9500e+11, out of spec which is 2.5-7.0 e11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305</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136</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47328206"/>
                  </a:ext>
                </a:extLst>
              </a:tr>
              <a:tr h="113659">
                <a:tc>
                  <a:txBody>
                    <a:bodyPr/>
                    <a:lstStyle/>
                    <a:p>
                      <a:pPr algn="l" fontAlgn="b"/>
                      <a:r>
                        <a:rPr lang="en-US" sz="800" b="1" i="0" u="none" strike="noStrike" dirty="0">
                          <a:solidFill>
                            <a:srgbClr val="000000"/>
                          </a:solidFill>
                          <a:effectLst/>
                          <a:latin typeface="Calibri" panose="020F0502020204030204" pitchFamily="34" charset="0"/>
                        </a:rPr>
                        <a:t>1174</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9-Nov-17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Q0 at 16MV/m was 2.28e10, out of spec which is &gt;= 2.5e10</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305</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136</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23255848"/>
                  </a:ext>
                </a:extLst>
              </a:tr>
              <a:tr h="102842">
                <a:tc>
                  <a:txBody>
                    <a:bodyPr/>
                    <a:lstStyle/>
                    <a:p>
                      <a:pPr algn="l" fontAlgn="b"/>
                      <a:r>
                        <a:rPr lang="en-US" sz="800" b="1" i="0" u="none" strike="noStrike" dirty="0">
                          <a:solidFill>
                            <a:srgbClr val="000000"/>
                          </a:solidFill>
                          <a:effectLst/>
                          <a:latin typeface="Calibri" panose="020F0502020204030204" pitchFamily="34" charset="0"/>
                        </a:rPr>
                        <a:t>1172</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9-Nov-17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Qext2 was 1.9900e+11, out of spec which is 2.5-7.0 e11.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308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137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32357373"/>
                  </a:ext>
                </a:extLst>
              </a:tr>
              <a:tr h="102842">
                <a:tc>
                  <a:txBody>
                    <a:bodyPr/>
                    <a:lstStyle/>
                    <a:p>
                      <a:pPr algn="l" fontAlgn="b"/>
                      <a:r>
                        <a:rPr lang="en-US" sz="800" b="1" i="0" u="none" strike="noStrike" dirty="0">
                          <a:solidFill>
                            <a:srgbClr val="000000"/>
                          </a:solidFill>
                          <a:effectLst/>
                          <a:latin typeface="Calibri" panose="020F0502020204030204" pitchFamily="34" charset="0"/>
                        </a:rPr>
                        <a:t>1180</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16-Nov-17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Qext2 was 2.3800e+11, out of spec which is 2.5-7.0 e11.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305</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140</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62711916"/>
                  </a:ext>
                </a:extLst>
              </a:tr>
              <a:tr h="113659">
                <a:tc>
                  <a:txBody>
                    <a:bodyPr/>
                    <a:lstStyle/>
                    <a:p>
                      <a:pPr algn="l" fontAlgn="b"/>
                      <a:r>
                        <a:rPr lang="en-US" sz="800" b="1" i="0" u="none" strike="noStrike" dirty="0">
                          <a:solidFill>
                            <a:srgbClr val="000000"/>
                          </a:solidFill>
                          <a:effectLst/>
                          <a:latin typeface="Calibri" panose="020F0502020204030204" pitchFamily="34" charset="0"/>
                        </a:rPr>
                        <a:t>1181</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16-Nov-17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Final FE onset at 11.4MV/m, lower than spec which is &gt; 17.5 MV/m.</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305</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140</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53272377"/>
                  </a:ext>
                </a:extLst>
              </a:tr>
              <a:tr h="102842">
                <a:tc>
                  <a:txBody>
                    <a:bodyPr/>
                    <a:lstStyle/>
                    <a:p>
                      <a:pPr algn="l" fontAlgn="b"/>
                      <a:r>
                        <a:rPr lang="en-US" sz="800" b="1" i="0" u="none" strike="noStrike" dirty="0">
                          <a:solidFill>
                            <a:srgbClr val="000000"/>
                          </a:solidFill>
                          <a:effectLst/>
                          <a:latin typeface="Calibri" panose="020F0502020204030204" pitchFamily="34" charset="0"/>
                        </a:rPr>
                        <a:t>1203</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30-Nov-17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Field probe Q is low at 2.13e11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135</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143</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34844533"/>
                  </a:ext>
                </a:extLst>
              </a:tr>
              <a:tr h="113659">
                <a:tc>
                  <a:txBody>
                    <a:bodyPr/>
                    <a:lstStyle/>
                    <a:p>
                      <a:pPr algn="l" fontAlgn="b"/>
                      <a:r>
                        <a:rPr lang="en-US" sz="800" b="1" i="0" u="none" strike="noStrike" dirty="0">
                          <a:solidFill>
                            <a:srgbClr val="000000"/>
                          </a:solidFill>
                          <a:effectLst/>
                          <a:latin typeface="Calibri" panose="020F0502020204030204" pitchFamily="34" charset="0"/>
                        </a:rPr>
                        <a:t>1212</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5-Dec-17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Emax was 13.6MV/m, lower than spec which is &gt;19MV/m.</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293</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144</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14637499"/>
                  </a:ext>
                </a:extLst>
              </a:tr>
              <a:tr h="102842">
                <a:tc>
                  <a:txBody>
                    <a:bodyPr/>
                    <a:lstStyle/>
                    <a:p>
                      <a:pPr algn="l" fontAlgn="b"/>
                      <a:r>
                        <a:rPr lang="en-US" sz="800" b="1" i="0" u="none" strike="noStrike" dirty="0">
                          <a:solidFill>
                            <a:srgbClr val="000000"/>
                          </a:solidFill>
                          <a:effectLst/>
                          <a:latin typeface="Calibri" panose="020F0502020204030204" pitchFamily="34" charset="0"/>
                        </a:rPr>
                        <a:t>1213</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5-Dec-17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Qext2 was 2.1700e+11, out of spec which is 2.5-7.0 e11.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293</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144</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95358089"/>
                  </a:ext>
                </a:extLst>
              </a:tr>
              <a:tr h="113659">
                <a:tc>
                  <a:txBody>
                    <a:bodyPr/>
                    <a:lstStyle/>
                    <a:p>
                      <a:pPr algn="l" fontAlgn="b"/>
                      <a:r>
                        <a:rPr lang="en-US" sz="800" b="1" i="0" u="none" strike="noStrike" dirty="0">
                          <a:solidFill>
                            <a:srgbClr val="000000"/>
                          </a:solidFill>
                          <a:effectLst/>
                          <a:latin typeface="Calibri" panose="020F0502020204030204" pitchFamily="34" charset="0"/>
                        </a:rPr>
                        <a:t>1214</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5-Dec-17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FE onset 11.2MV/m, lower than spec which is &gt;17.5MV/m.</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314</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146</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27139773"/>
                  </a:ext>
                </a:extLst>
              </a:tr>
              <a:tr h="113659">
                <a:tc>
                  <a:txBody>
                    <a:bodyPr/>
                    <a:lstStyle/>
                    <a:p>
                      <a:pPr algn="l" fontAlgn="b"/>
                      <a:r>
                        <a:rPr lang="en-US" sz="800" b="1" i="0" u="none" strike="noStrike" dirty="0">
                          <a:solidFill>
                            <a:srgbClr val="000000"/>
                          </a:solidFill>
                          <a:effectLst/>
                          <a:latin typeface="Calibri" panose="020F0502020204030204" pitchFamily="34" charset="0"/>
                        </a:rPr>
                        <a:t>1215</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5-Dec-17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Q0 at 16MV/m was 2.35e10, lower than spec which is 2.5e10</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314</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146</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08504777"/>
                  </a:ext>
                </a:extLst>
              </a:tr>
              <a:tr h="102842">
                <a:tc>
                  <a:txBody>
                    <a:bodyPr/>
                    <a:lstStyle/>
                    <a:p>
                      <a:pPr algn="l" fontAlgn="b"/>
                      <a:r>
                        <a:rPr lang="en-US" sz="800" b="1" i="0" u="none" strike="noStrike" dirty="0">
                          <a:solidFill>
                            <a:srgbClr val="000000"/>
                          </a:solidFill>
                          <a:effectLst/>
                          <a:latin typeface="Calibri" panose="020F0502020204030204" pitchFamily="34" charset="0"/>
                        </a:rPr>
                        <a:t>1216</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5-Dec-17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Qext2 was 2.4100e+11, out of spec which is 2.5-7.0 e11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314</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146</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70117508"/>
                  </a:ext>
                </a:extLst>
              </a:tr>
              <a:tr h="113659">
                <a:tc>
                  <a:txBody>
                    <a:bodyPr/>
                    <a:lstStyle/>
                    <a:p>
                      <a:pPr algn="l" fontAlgn="b"/>
                      <a:r>
                        <a:rPr lang="en-US" sz="800" b="1" i="0" u="none" strike="noStrike" dirty="0">
                          <a:solidFill>
                            <a:srgbClr val="000000"/>
                          </a:solidFill>
                          <a:effectLst/>
                          <a:latin typeface="Calibri" panose="020F0502020204030204" pitchFamily="34" charset="0"/>
                        </a:rPr>
                        <a:t>1218</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6-Dec-17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 pressure was 5.3e-5 mBar at the beginning of the test</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137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11850316"/>
                  </a:ext>
                </a:extLst>
              </a:tr>
              <a:tr h="102842">
                <a:tc>
                  <a:txBody>
                    <a:bodyPr/>
                    <a:lstStyle/>
                    <a:p>
                      <a:pPr algn="l" fontAlgn="b"/>
                      <a:r>
                        <a:rPr lang="en-US" sz="800" b="1" i="0" u="none" strike="noStrike" dirty="0">
                          <a:solidFill>
                            <a:srgbClr val="000000"/>
                          </a:solidFill>
                          <a:effectLst/>
                          <a:latin typeface="Calibri" panose="020F0502020204030204" pitchFamily="34" charset="0"/>
                        </a:rPr>
                        <a:t>1219</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6-Dec-17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field probe Q was low at 2e11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137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34938846"/>
                  </a:ext>
                </a:extLst>
              </a:tr>
              <a:tr h="113659">
                <a:tc>
                  <a:txBody>
                    <a:bodyPr/>
                    <a:lstStyle/>
                    <a:p>
                      <a:pPr algn="l" fontAlgn="b"/>
                      <a:r>
                        <a:rPr lang="en-US" sz="800" b="1" i="0" u="none" strike="noStrike" dirty="0">
                          <a:solidFill>
                            <a:srgbClr val="000000"/>
                          </a:solidFill>
                          <a:effectLst/>
                          <a:latin typeface="Calibri" panose="020F0502020204030204" pitchFamily="34" charset="0"/>
                        </a:rPr>
                        <a:t>1222</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15-Dec-17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KLorentz was -2.3828 Hz/(MV/m)^2, out of spec which is -0.6~-1.2 Hz/(MV/m)^2</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328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96673424"/>
                  </a:ext>
                </a:extLst>
              </a:tr>
              <a:tr h="113659">
                <a:tc>
                  <a:txBody>
                    <a:bodyPr/>
                    <a:lstStyle/>
                    <a:p>
                      <a:pPr algn="l" fontAlgn="b"/>
                      <a:r>
                        <a:rPr lang="en-US" sz="800" b="1" i="0" u="none" strike="noStrike" dirty="0">
                          <a:solidFill>
                            <a:srgbClr val="000000"/>
                          </a:solidFill>
                          <a:effectLst/>
                          <a:latin typeface="Calibri" panose="020F0502020204030204" pitchFamily="34" charset="0"/>
                        </a:rPr>
                        <a:t>1223</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15-Dec-17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Qext2 was 2.4300e+11, slightly lower than spec which is 2.5-7.0 e11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328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4329143"/>
                  </a:ext>
                </a:extLst>
              </a:tr>
              <a:tr h="113659">
                <a:tc>
                  <a:txBody>
                    <a:bodyPr/>
                    <a:lstStyle/>
                    <a:p>
                      <a:pPr algn="l" fontAlgn="b"/>
                      <a:r>
                        <a:rPr lang="en-US" sz="800" b="1" i="0" u="none" strike="noStrike" dirty="0">
                          <a:solidFill>
                            <a:srgbClr val="000000"/>
                          </a:solidFill>
                          <a:effectLst/>
                          <a:latin typeface="Calibri" panose="020F0502020204030204" pitchFamily="34" charset="0"/>
                        </a:rPr>
                        <a:t>1231</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21-Dec-17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Qext2 was 2.4300e+11, slightly out of spec which is 2.5-7.0 e11.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332</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149</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1771416"/>
                  </a:ext>
                </a:extLst>
              </a:tr>
              <a:tr h="102842">
                <a:tc>
                  <a:txBody>
                    <a:bodyPr/>
                    <a:lstStyle/>
                    <a:p>
                      <a:pPr algn="l" fontAlgn="b"/>
                      <a:r>
                        <a:rPr lang="en-US" sz="800" b="1" i="0" u="none" strike="noStrike" dirty="0">
                          <a:solidFill>
                            <a:srgbClr val="000000"/>
                          </a:solidFill>
                          <a:effectLst/>
                          <a:latin typeface="Calibri" panose="020F0502020204030204" pitchFamily="34" charset="0"/>
                        </a:rPr>
                        <a:t>1232</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21-Dec-17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Qext2 was 2.1700e+11, out of spec which is 2.5-7.0 e11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331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150</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89669634"/>
                  </a:ext>
                </a:extLst>
              </a:tr>
              <a:tr h="113659">
                <a:tc>
                  <a:txBody>
                    <a:bodyPr/>
                    <a:lstStyle/>
                    <a:p>
                      <a:pPr algn="l" fontAlgn="b"/>
                      <a:r>
                        <a:rPr lang="en-US" sz="800" b="1" i="0" u="none" strike="noStrike" dirty="0">
                          <a:solidFill>
                            <a:srgbClr val="000000"/>
                          </a:solidFill>
                          <a:effectLst/>
                          <a:latin typeface="Calibri" panose="020F0502020204030204" pitchFamily="34" charset="0"/>
                        </a:rPr>
                        <a:t>1233</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21-Dec-17</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Initial Q0 at 16MV/m was 1.7500e+10, out of spec which is &gt;= 2.5e10</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331</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150</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9031530"/>
                  </a:ext>
                </a:extLst>
              </a:tr>
              <a:tr h="102842">
                <a:tc>
                  <a:txBody>
                    <a:bodyPr/>
                    <a:lstStyle/>
                    <a:p>
                      <a:pPr algn="l" fontAlgn="b"/>
                      <a:r>
                        <a:rPr lang="en-US" sz="800" b="1" i="0" u="none" strike="noStrike" dirty="0">
                          <a:solidFill>
                            <a:srgbClr val="000000"/>
                          </a:solidFill>
                          <a:effectLst/>
                          <a:latin typeface="Calibri" panose="020F0502020204030204" pitchFamily="34" charset="0"/>
                        </a:rPr>
                        <a:t>1240</a:t>
                      </a:r>
                    </a:p>
                  </a:txBody>
                  <a:tcPr marL="33388"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19-Jan-18</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final FE onset 16 MV/m</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L2-144</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L2PRD-CAV-VTRF</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156</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10" marR="3710" marT="37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46307651"/>
                  </a:ext>
                </a:extLst>
              </a:tr>
            </a:tbl>
          </a:graphicData>
        </a:graphic>
      </p:graphicFrame>
      <p:sp>
        <p:nvSpPr>
          <p:cNvPr id="5" name="Slide Number Placeholder 4"/>
          <p:cNvSpPr>
            <a:spLocks noGrp="1"/>
          </p:cNvSpPr>
          <p:nvPr>
            <p:ph type="sldNum" sz="quarter" idx="11"/>
          </p:nvPr>
        </p:nvSpPr>
        <p:spPr/>
        <p:txBody>
          <a:bodyPr/>
          <a:lstStyle/>
          <a:p>
            <a:fld id="{5BD36294-2849-48A8-8531-5354CF3095D2}" type="slidenum">
              <a:rPr lang="en-US" smtClean="0"/>
              <a:pPr/>
              <a:t>58</a:t>
            </a:fld>
            <a:endParaRPr lang="en-US" dirty="0"/>
          </a:p>
        </p:txBody>
      </p:sp>
    </p:spTree>
    <p:extLst>
      <p:ext uri="{BB962C8B-B14F-4D97-AF65-F5344CB8AC3E}">
        <p14:creationId xmlns:p14="http://schemas.microsoft.com/office/powerpoint/2010/main" val="4166611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409575"/>
          </a:xfrm>
        </p:spPr>
        <p:txBody>
          <a:bodyPr>
            <a:normAutofit fontScale="90000"/>
          </a:bodyPr>
          <a:lstStyle/>
          <a:p>
            <a:r>
              <a:rPr lang="en-US" sz="2800" dirty="0" smtClean="0"/>
              <a:t>Open NCRs: </a:t>
            </a:r>
            <a:r>
              <a:rPr lang="en-US" sz="2800" dirty="0"/>
              <a:t>C</a:t>
            </a:r>
            <a:r>
              <a:rPr lang="en-US" sz="2800" dirty="0" smtClean="0"/>
              <a:t>ryomodule</a:t>
            </a:r>
            <a:endParaRPr lang="en-US" sz="2800"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471361568"/>
              </p:ext>
            </p:extLst>
          </p:nvPr>
        </p:nvGraphicFramePr>
        <p:xfrm>
          <a:off x="152397" y="428627"/>
          <a:ext cx="8991603" cy="6252520"/>
        </p:xfrm>
        <a:graphic>
          <a:graphicData uri="http://schemas.openxmlformats.org/drawingml/2006/table">
            <a:tbl>
              <a:tblPr/>
              <a:tblGrid>
                <a:gridCol w="710232">
                  <a:extLst>
                    <a:ext uri="{9D8B030D-6E8A-4147-A177-3AD203B41FA5}">
                      <a16:colId xmlns:a16="http://schemas.microsoft.com/office/drawing/2014/main" xmlns="" val="1896045736"/>
                    </a:ext>
                  </a:extLst>
                </a:gridCol>
                <a:gridCol w="774073">
                  <a:extLst>
                    <a:ext uri="{9D8B030D-6E8A-4147-A177-3AD203B41FA5}">
                      <a16:colId xmlns:a16="http://schemas.microsoft.com/office/drawing/2014/main" xmlns="" val="2712714663"/>
                    </a:ext>
                  </a:extLst>
                </a:gridCol>
                <a:gridCol w="954097">
                  <a:extLst>
                    <a:ext uri="{9D8B030D-6E8A-4147-A177-3AD203B41FA5}">
                      <a16:colId xmlns:a16="http://schemas.microsoft.com/office/drawing/2014/main" xmlns="" val="3385859567"/>
                    </a:ext>
                  </a:extLst>
                </a:gridCol>
                <a:gridCol w="3048000">
                  <a:extLst>
                    <a:ext uri="{9D8B030D-6E8A-4147-A177-3AD203B41FA5}">
                      <a16:colId xmlns:a16="http://schemas.microsoft.com/office/drawing/2014/main" xmlns="" val="3565723008"/>
                    </a:ext>
                  </a:extLst>
                </a:gridCol>
                <a:gridCol w="685800">
                  <a:extLst>
                    <a:ext uri="{9D8B030D-6E8A-4147-A177-3AD203B41FA5}">
                      <a16:colId xmlns:a16="http://schemas.microsoft.com/office/drawing/2014/main" xmlns="" val="135957288"/>
                    </a:ext>
                  </a:extLst>
                </a:gridCol>
                <a:gridCol w="990600">
                  <a:extLst>
                    <a:ext uri="{9D8B030D-6E8A-4147-A177-3AD203B41FA5}">
                      <a16:colId xmlns:a16="http://schemas.microsoft.com/office/drawing/2014/main" xmlns="" val="2184507795"/>
                    </a:ext>
                  </a:extLst>
                </a:gridCol>
                <a:gridCol w="457200">
                  <a:extLst>
                    <a:ext uri="{9D8B030D-6E8A-4147-A177-3AD203B41FA5}">
                      <a16:colId xmlns:a16="http://schemas.microsoft.com/office/drawing/2014/main" xmlns="" val="4179604935"/>
                    </a:ext>
                  </a:extLst>
                </a:gridCol>
                <a:gridCol w="765111">
                  <a:extLst>
                    <a:ext uri="{9D8B030D-6E8A-4147-A177-3AD203B41FA5}">
                      <a16:colId xmlns:a16="http://schemas.microsoft.com/office/drawing/2014/main" xmlns="" val="3754904226"/>
                    </a:ext>
                  </a:extLst>
                </a:gridCol>
                <a:gridCol w="606490">
                  <a:extLst>
                    <a:ext uri="{9D8B030D-6E8A-4147-A177-3AD203B41FA5}">
                      <a16:colId xmlns:a16="http://schemas.microsoft.com/office/drawing/2014/main" xmlns="" val="2527122973"/>
                    </a:ext>
                  </a:extLst>
                </a:gridCol>
              </a:tblGrid>
              <a:tr h="111308">
                <a:tc gridSpan="9">
                  <a:txBody>
                    <a:bodyPr/>
                    <a:lstStyle/>
                    <a:p>
                      <a:pPr algn="ctr" fontAlgn="ctr"/>
                      <a:r>
                        <a:rPr lang="en-US" sz="800" b="1" i="0" u="none" strike="noStrike" dirty="0">
                          <a:solidFill>
                            <a:srgbClr val="000000"/>
                          </a:solidFill>
                          <a:effectLst/>
                          <a:latin typeface="Calibri" panose="020F0502020204030204" pitchFamily="34" charset="0"/>
                        </a:rPr>
                        <a:t>Status Report for L2PRD-NCR on 22-Jan-18</a:t>
                      </a:r>
                    </a:p>
                  </a:txBody>
                  <a:tcPr marL="3650" marR="3650" marT="36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284437514"/>
                  </a:ext>
                </a:extLst>
              </a:tr>
              <a:tr h="219380">
                <a:tc>
                  <a:txBody>
                    <a:bodyPr/>
                    <a:lstStyle/>
                    <a:p>
                      <a:pPr algn="l" fontAlgn="ctr"/>
                      <a:r>
                        <a:rPr lang="en-US" sz="800" b="1" i="0" u="none" strike="noStrike" dirty="0">
                          <a:solidFill>
                            <a:srgbClr val="000000"/>
                          </a:solidFill>
                          <a:effectLst/>
                          <a:latin typeface="Calibri" panose="020F0502020204030204" pitchFamily="34" charset="0"/>
                        </a:rPr>
                        <a:t>TRAV_SEQ_NUM  </a:t>
                      </a:r>
                    </a:p>
                  </a:txBody>
                  <a:tcPr marL="3650" marR="3650" marT="3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TRAV_OPEN_DATE  </a:t>
                      </a:r>
                    </a:p>
                  </a:txBody>
                  <a:tcPr marL="3650" marR="3650" marT="3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PARTDESCRIPTION  </a:t>
                      </a:r>
                    </a:p>
                  </a:txBody>
                  <a:tcPr marL="3650" marR="3650" marT="3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DESCRIBECOMMENT  </a:t>
                      </a:r>
                    </a:p>
                  </a:txBody>
                  <a:tcPr marL="3650" marR="3650" marT="3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SN  </a:t>
                      </a:r>
                    </a:p>
                  </a:txBody>
                  <a:tcPr marL="3650" marR="3650" marT="3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TRAVELERID  </a:t>
                      </a:r>
                    </a:p>
                  </a:txBody>
                  <a:tcPr marL="3650" marR="3650" marT="3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TRAVSEQNUMBER  </a:t>
                      </a:r>
                    </a:p>
                  </a:txBody>
                  <a:tcPr marL="3650" marR="3650" marT="3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DISPOSITION  </a:t>
                      </a:r>
                    </a:p>
                  </a:txBody>
                  <a:tcPr marL="3650" marR="3650" marT="3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REWORKDATE  </a:t>
                      </a:r>
                    </a:p>
                  </a:txBody>
                  <a:tcPr marL="3650" marR="3650" marT="3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18401376"/>
                  </a:ext>
                </a:extLst>
              </a:tr>
              <a:tr h="219380">
                <a:tc>
                  <a:txBody>
                    <a:bodyPr/>
                    <a:lstStyle/>
                    <a:p>
                      <a:pPr algn="l" fontAlgn="b"/>
                      <a:r>
                        <a:rPr lang="en-US" sz="800" b="1" i="0" u="none" strike="noStrike" dirty="0">
                          <a:solidFill>
                            <a:srgbClr val="000000"/>
                          </a:solidFill>
                          <a:effectLst/>
                          <a:latin typeface="Calibri" panose="020F0502020204030204" pitchFamily="34" charset="0"/>
                        </a:rPr>
                        <a:t>1101</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19-Sep-17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Qext value for HOM1 (cplr side) Cavities 1, 2, 3, 5, 6 do not meet the Acceptance criteria</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J1.3-02</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L2PRD-CM-ACTS</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58032950"/>
                  </a:ext>
                </a:extLst>
              </a:tr>
              <a:tr h="183026">
                <a:tc>
                  <a:txBody>
                    <a:bodyPr/>
                    <a:lstStyle/>
                    <a:p>
                      <a:pPr algn="l" fontAlgn="b"/>
                      <a:r>
                        <a:rPr lang="en-US" sz="800" b="1" i="0" u="none" strike="noStrike" dirty="0">
                          <a:solidFill>
                            <a:srgbClr val="000000"/>
                          </a:solidFill>
                          <a:effectLst/>
                          <a:latin typeface="Calibri" panose="020F0502020204030204" pitchFamily="34" charset="0"/>
                        </a:rPr>
                        <a:t>1102</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19-Sep-17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Cryomodule</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Qext's of HOM2 for cavities 2 and 4 do not meet Acceptance criteria</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J1.3-02</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L2PRD-CM-ACTS</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68523153"/>
                  </a:ext>
                </a:extLst>
              </a:tr>
              <a:tr h="219380">
                <a:tc>
                  <a:txBody>
                    <a:bodyPr/>
                    <a:lstStyle/>
                    <a:p>
                      <a:pPr algn="l" fontAlgn="b"/>
                      <a:r>
                        <a:rPr lang="en-US" sz="800" b="1" i="0" u="none" strike="noStrike" dirty="0">
                          <a:solidFill>
                            <a:srgbClr val="000000"/>
                          </a:solidFill>
                          <a:effectLst/>
                          <a:latin typeface="Calibri" panose="020F0502020204030204" pitchFamily="34" charset="0"/>
                        </a:rPr>
                        <a:t>1103</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19-Sep-17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LCLLS II 1.3 GHz Cavity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 4 in this cryomodule has a FE Onset gradient of 3.7 MV/m. This does not meet Acceptance criteria</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J1.3-02</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L2PRD-CM-ACTS</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24693721"/>
                  </a:ext>
                </a:extLst>
              </a:tr>
              <a:tr h="219380">
                <a:tc>
                  <a:txBody>
                    <a:bodyPr/>
                    <a:lstStyle/>
                    <a:p>
                      <a:pPr algn="l" fontAlgn="b"/>
                      <a:r>
                        <a:rPr lang="en-US" sz="800" b="1" i="0" u="none" strike="noStrike" dirty="0">
                          <a:solidFill>
                            <a:srgbClr val="000000"/>
                          </a:solidFill>
                          <a:effectLst/>
                          <a:latin typeface="Calibri" panose="020F0502020204030204" pitchFamily="34" charset="0"/>
                        </a:rPr>
                        <a:t>1104</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19-Sep-17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Cavity 4 in this cryomodule is limited by quench at 8.0 MV/m and does not meet Acceptance criteria</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J1.3-02</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L2PRD-CM-ACTS</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58090512"/>
                  </a:ext>
                </a:extLst>
              </a:tr>
              <a:tr h="183026">
                <a:tc>
                  <a:txBody>
                    <a:bodyPr/>
                    <a:lstStyle/>
                    <a:p>
                      <a:pPr algn="l" fontAlgn="b"/>
                      <a:r>
                        <a:rPr lang="en-US" sz="800" b="1" i="0" u="none" strike="noStrike" dirty="0">
                          <a:solidFill>
                            <a:srgbClr val="000000"/>
                          </a:solidFill>
                          <a:effectLst/>
                          <a:latin typeface="Calibri" panose="020F0502020204030204" pitchFamily="34" charset="0"/>
                        </a:rPr>
                        <a:t>1106</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19-Sep-17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1 Coupler</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HOM1 Qext's for Cavities 2,4,5,7,8 do not meet Acceptance criteria</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J1.3-03</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L2PRD-CM-ACTS</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94822679"/>
                  </a:ext>
                </a:extLst>
              </a:tr>
              <a:tr h="183026">
                <a:tc>
                  <a:txBody>
                    <a:bodyPr/>
                    <a:lstStyle/>
                    <a:p>
                      <a:pPr algn="l" fontAlgn="b"/>
                      <a:r>
                        <a:rPr lang="en-US" sz="800" b="1" i="0" u="none" strike="noStrike" dirty="0">
                          <a:solidFill>
                            <a:srgbClr val="000000"/>
                          </a:solidFill>
                          <a:effectLst/>
                          <a:latin typeface="Calibri" panose="020F0502020204030204" pitchFamily="34" charset="0"/>
                        </a:rPr>
                        <a:t>1107</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19-Sep-17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HOM 2 Qext's do not meet Acceptance criteria for cavities 2,4,5,6, and 8.</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J1.3-03</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L2PRD-CM-ACTS</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84143655"/>
                  </a:ext>
                </a:extLst>
              </a:tr>
              <a:tr h="219380">
                <a:tc>
                  <a:txBody>
                    <a:bodyPr/>
                    <a:lstStyle/>
                    <a:p>
                      <a:pPr algn="l" fontAlgn="b"/>
                      <a:r>
                        <a:rPr lang="en-US" sz="800" b="1" i="0" u="none" strike="noStrike" dirty="0">
                          <a:solidFill>
                            <a:srgbClr val="000000"/>
                          </a:solidFill>
                          <a:effectLst/>
                          <a:latin typeface="Calibri" panose="020F0502020204030204" pitchFamily="34" charset="0"/>
                        </a:rPr>
                        <a:t>1138</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11-Oct-17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Upper Cold Mass Assembly</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Flange "A" DS End: Small nick in conflat knife edge.(marked)</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RFCG-UC-020</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L2PRD-CM-INSP-UCM</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58701683"/>
                  </a:ext>
                </a:extLst>
              </a:tr>
              <a:tr h="1647232">
                <a:tc>
                  <a:txBody>
                    <a:bodyPr/>
                    <a:lstStyle/>
                    <a:p>
                      <a:pPr algn="l" fontAlgn="b"/>
                      <a:r>
                        <a:rPr lang="en-US" sz="800" b="1" i="0" u="none" strike="noStrike" dirty="0">
                          <a:solidFill>
                            <a:srgbClr val="000000"/>
                          </a:solidFill>
                          <a:effectLst/>
                          <a:latin typeface="Calibri" panose="020F0502020204030204" pitchFamily="34" charset="0"/>
                        </a:rPr>
                        <a:t>1134</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10-Oct-17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Vacuum Vessel</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Paint residue/scratches found on flange face: Items listed below are marked with permanent marker where concerns exist for further review. F10018083:Top end ports light scratches on flange. F10020935 Centerline Port:Paint and minor nicks on knife edge. F10023641 Fixed Flange US: Paint in seal area. F10023655 Coupler Instrumentation Port:Paint/Over spray on flange face/most of entire surface. (8 flanges) F10023650 Coupler Ports:Minor scratches/oxidation,dings. Flange 1,5,6,7,8. F10023643 Sliding Flange US:Paint present in O-ring grooves. (both) F1006622 Body Side Port: Small paint spot on flange face. F10030285 Instrumentation Flange:Small paint spot on flange face 1,3. F10030301 Instrumentation Flange: Small paint spots on flange face Flange 1,2. F10026614 Tuner Motor </a:t>
                      </a:r>
                      <a:r>
                        <a:rPr lang="en-US" sz="800" b="0" i="0" u="none" strike="noStrike" dirty="0" smtClean="0">
                          <a:solidFill>
                            <a:srgbClr val="000000"/>
                          </a:solidFill>
                          <a:effectLst/>
                          <a:latin typeface="Calibri" panose="020F0502020204030204" pitchFamily="34" charset="0"/>
                        </a:rPr>
                        <a:t>Ports: Minor </a:t>
                      </a:r>
                      <a:r>
                        <a:rPr lang="en-US" sz="800" b="0" i="0" u="none" strike="noStrike" dirty="0">
                          <a:solidFill>
                            <a:srgbClr val="000000"/>
                          </a:solidFill>
                          <a:effectLst/>
                          <a:latin typeface="Calibri" panose="020F0502020204030204" pitchFamily="34" charset="0"/>
                        </a:rPr>
                        <a:t>paint spots on flange face 6,7,8 See attached inspection report for detail of inspection results.</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RFCG-VV-008</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L2PRD-CM-INSP-VV</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25223397"/>
                  </a:ext>
                </a:extLst>
              </a:tr>
              <a:tr h="327453">
                <a:tc>
                  <a:txBody>
                    <a:bodyPr/>
                    <a:lstStyle/>
                    <a:p>
                      <a:pPr algn="l" fontAlgn="b"/>
                      <a:r>
                        <a:rPr lang="en-US" sz="800" b="1" i="0" u="none" strike="noStrike" dirty="0">
                          <a:solidFill>
                            <a:srgbClr val="000000"/>
                          </a:solidFill>
                          <a:effectLst/>
                          <a:latin typeface="Calibri" panose="020F0502020204030204" pitchFamily="34" charset="0"/>
                        </a:rPr>
                        <a:t>1135</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10-Oct-17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Vacuum Vessel</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F10023636 Fixed Flange (DS):Damage to edge of flange causing some surface irregularity to flange face. Some minor scratches.(See photo attached)</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RFCG-VV-008</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L2PRD-CM-INSP-VV</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38452094"/>
                  </a:ext>
                </a:extLst>
              </a:tr>
              <a:tr h="1464207">
                <a:tc>
                  <a:txBody>
                    <a:bodyPr/>
                    <a:lstStyle/>
                    <a:p>
                      <a:pPr algn="l" fontAlgn="b"/>
                      <a:r>
                        <a:rPr lang="en-US" sz="800" b="1" i="0" u="none" strike="noStrike" dirty="0">
                          <a:solidFill>
                            <a:srgbClr val="000000"/>
                          </a:solidFill>
                          <a:effectLst/>
                          <a:latin typeface="Calibri" panose="020F0502020204030204" pitchFamily="34" charset="0"/>
                        </a:rPr>
                        <a:t>1149</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20-Oct-17</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Vacuum Vessel</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See attached inspection report and inspection photos above for detail of inspection results. Paint residue/scratches found on flange face: Items listed below are marked with permanent marker where concerns exist for further review. F10018068 Middle Port: Scratches on flange(marked) F10020935 Centerline Port: Paint on flange and knife edge.(marked) F10023650 Coupler Port: Light scratches on flange. (marked) F10023643 Sliding Flange: Generally good. Two small areas of discoloration/paint residue in O-ring Grooves.(marked) F10030285 Instrumentation Flange: Paint on flange. (marked) F10030301 Instrumentation Flange: Scratches.(marked) F10026614 Tuner Motor Flanges: Light paint spots on flange.(marked) F10030811 Relief Port Flange: Paint spot in O-ring groove.(marked)</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RFCG-VV-018</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L2PRD-CM-INSP-VV</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9</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40057743"/>
                  </a:ext>
                </a:extLst>
              </a:tr>
              <a:tr h="823617">
                <a:tc>
                  <a:txBody>
                    <a:bodyPr/>
                    <a:lstStyle/>
                    <a:p>
                      <a:pPr algn="l" fontAlgn="b"/>
                      <a:r>
                        <a:rPr lang="en-US" sz="800" b="1" i="0" u="none" strike="noStrike" dirty="0">
                          <a:solidFill>
                            <a:srgbClr val="000000"/>
                          </a:solidFill>
                          <a:effectLst/>
                          <a:latin typeface="Calibri" panose="020F0502020204030204" pitchFamily="34" charset="0"/>
                        </a:rPr>
                        <a:t>1236</a:t>
                      </a:r>
                    </a:p>
                  </a:txBody>
                  <a:tcPr marL="328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8-Jan-18</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Vacuum Vessel</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See attached inspection report above for detail of inspection results. Paint residue/light scratches found on flange face: Items listed below are marked with permanent marker where concerns exist for further review. Fixed Flange (US):F10023641 Paint found on flange surface.(marked) Coupler Instrumentation Port: F10023655 Paint and minor scratches found on flange 4,5,6,8.(marked) Tuner Motor Ports: F10026614 Light scratches on flange face; 3,4,5,7. (marked)</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RFCG-VV-022</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L2PRD-CM-INSP-VV</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650" marR="3650" marT="3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49751043"/>
                  </a:ext>
                </a:extLst>
              </a:tr>
            </a:tbl>
          </a:graphicData>
        </a:graphic>
      </p:graphicFrame>
      <p:sp>
        <p:nvSpPr>
          <p:cNvPr id="5" name="Slide Number Placeholder 4"/>
          <p:cNvSpPr>
            <a:spLocks noGrp="1"/>
          </p:cNvSpPr>
          <p:nvPr>
            <p:ph type="sldNum" sz="quarter" idx="11"/>
          </p:nvPr>
        </p:nvSpPr>
        <p:spPr/>
        <p:txBody>
          <a:bodyPr/>
          <a:lstStyle/>
          <a:p>
            <a:fld id="{5BD36294-2849-48A8-8531-5354CF3095D2}" type="slidenum">
              <a:rPr lang="en-US" smtClean="0"/>
              <a:pPr/>
              <a:t>59</a:t>
            </a:fld>
            <a:endParaRPr lang="en-US" dirty="0"/>
          </a:p>
        </p:txBody>
      </p:sp>
    </p:spTree>
    <p:extLst>
      <p:ext uri="{BB962C8B-B14F-4D97-AF65-F5344CB8AC3E}">
        <p14:creationId xmlns:p14="http://schemas.microsoft.com/office/powerpoint/2010/main" val="1458111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497"/>
            <a:ext cx="8839200" cy="756805"/>
          </a:xfrm>
        </p:spPr>
        <p:txBody>
          <a:bodyPr>
            <a:noAutofit/>
          </a:bodyPr>
          <a:lstStyle/>
          <a:p>
            <a:r>
              <a:rPr lang="en-US" sz="2800" dirty="0" smtClean="0"/>
              <a:t>L2 PROD’N Open/Closed </a:t>
            </a:r>
            <a:r>
              <a:rPr lang="en-US" sz="2800" dirty="0"/>
              <a:t>by Work center</a:t>
            </a:r>
            <a:br>
              <a:rPr lang="en-US" sz="2800" dirty="0"/>
            </a:br>
            <a:r>
              <a:rPr lang="en-US" sz="1000" dirty="0"/>
              <a:t>* all </a:t>
            </a:r>
            <a:r>
              <a:rPr lang="en-US" sz="1000" dirty="0" smtClean="0"/>
              <a:t>Production Cryomodules </a:t>
            </a:r>
            <a:r>
              <a:rPr lang="en-US" sz="1000" dirty="0"/>
              <a:t>as of date of report</a:t>
            </a:r>
          </a:p>
        </p:txBody>
      </p:sp>
      <p:sp>
        <p:nvSpPr>
          <p:cNvPr id="5" name="Slide Number Placeholder 4"/>
          <p:cNvSpPr>
            <a:spLocks noGrp="1"/>
          </p:cNvSpPr>
          <p:nvPr>
            <p:ph type="sldNum" sz="quarter" idx="11"/>
          </p:nvPr>
        </p:nvSpPr>
        <p:spPr/>
        <p:txBody>
          <a:bodyPr/>
          <a:lstStyle/>
          <a:p>
            <a:fld id="{5BD36294-2849-48A8-8531-5354CF3095D2}" type="slidenum">
              <a:rPr lang="en-US" smtClean="0"/>
              <a:pPr/>
              <a:t>6</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326" y="1757331"/>
            <a:ext cx="685323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5362575" y="3164092"/>
            <a:ext cx="3629025" cy="1924050"/>
          </a:xfrm>
          <a:prstGeom prst="rect">
            <a:avLst/>
          </a:prstGeom>
        </p:spPr>
      </p:pic>
      <p:sp>
        <p:nvSpPr>
          <p:cNvPr id="8" name="TextBox 7"/>
          <p:cNvSpPr txBox="1"/>
          <p:nvPr/>
        </p:nvSpPr>
        <p:spPr>
          <a:xfrm>
            <a:off x="2857500" y="2335279"/>
            <a:ext cx="2324100" cy="2246769"/>
          </a:xfrm>
          <a:prstGeom prst="rect">
            <a:avLst/>
          </a:prstGeom>
          <a:solidFill>
            <a:srgbClr val="FFFF00"/>
          </a:solidFill>
        </p:spPr>
        <p:txBody>
          <a:bodyPr wrap="square" rtlCol="0">
            <a:spAutoFit/>
          </a:bodyPr>
          <a:lstStyle/>
          <a:p>
            <a:r>
              <a:rPr lang="en-US" sz="1000" dirty="0" smtClean="0"/>
              <a:t>L2 Prd’n NCR *  details in Appendix  </a:t>
            </a:r>
          </a:p>
          <a:p>
            <a:endParaRPr lang="en-US" sz="1000" dirty="0"/>
          </a:p>
          <a:p>
            <a:pPr marL="171450" indent="-171450">
              <a:buFontTx/>
              <a:buChar char="-"/>
            </a:pPr>
            <a:r>
              <a:rPr lang="en-US" sz="1000" dirty="0" smtClean="0"/>
              <a:t>Cavity 14 NCRs, Shock Watch</a:t>
            </a:r>
          </a:p>
          <a:p>
            <a:pPr marL="171450" indent="-171450">
              <a:buFontTx/>
              <a:buChar char="-"/>
            </a:pPr>
            <a:r>
              <a:rPr lang="en-US" sz="1000" dirty="0" smtClean="0"/>
              <a:t>Cavity 14 NCRs various</a:t>
            </a:r>
          </a:p>
          <a:p>
            <a:pPr marL="171450" indent="-171450">
              <a:buFontTx/>
              <a:buChar char="-"/>
            </a:pPr>
            <a:r>
              <a:rPr lang="en-US" sz="1000" dirty="0" smtClean="0"/>
              <a:t>Cavity VTRF -  64 NCRs </a:t>
            </a:r>
          </a:p>
          <a:p>
            <a:pPr marL="171450" indent="-171450">
              <a:buFontTx/>
              <a:buChar char="-"/>
            </a:pPr>
            <a:r>
              <a:rPr lang="en-US" sz="1000" dirty="0" smtClean="0"/>
              <a:t>FPC – 6 NCRs </a:t>
            </a:r>
          </a:p>
          <a:p>
            <a:pPr marL="171450" indent="-171450">
              <a:buFontTx/>
              <a:buChar char="-"/>
            </a:pPr>
            <a:r>
              <a:rPr lang="en-US" sz="1000" dirty="0" smtClean="0"/>
              <a:t>FPC Warm– 22 NCRs </a:t>
            </a:r>
          </a:p>
          <a:p>
            <a:pPr marL="171450" indent="-171450">
              <a:buFontTx/>
              <a:buChar char="-"/>
            </a:pPr>
            <a:r>
              <a:rPr lang="en-US" sz="1000" dirty="0" smtClean="0"/>
              <a:t>Feed Thru – 3 NCRs</a:t>
            </a:r>
          </a:p>
          <a:p>
            <a:pPr marL="171450" indent="-171450">
              <a:buFontTx/>
              <a:buChar char="-"/>
            </a:pPr>
            <a:r>
              <a:rPr lang="en-US" sz="1000" dirty="0" smtClean="0"/>
              <a:t>BLBP – 22 NCRs </a:t>
            </a:r>
          </a:p>
          <a:p>
            <a:pPr marL="171450" indent="-171450">
              <a:buFontTx/>
              <a:buChar char="-"/>
            </a:pPr>
            <a:r>
              <a:rPr lang="en-US" sz="1000" dirty="0" smtClean="0"/>
              <a:t>Bellows - 68 NCRs  </a:t>
            </a:r>
          </a:p>
          <a:p>
            <a:pPr marL="171450" indent="-171450">
              <a:buFontTx/>
              <a:buChar char="-"/>
            </a:pPr>
            <a:r>
              <a:rPr lang="en-US" sz="1000" dirty="0" smtClean="0"/>
              <a:t>Tuners -7 NCRs</a:t>
            </a:r>
          </a:p>
          <a:p>
            <a:pPr marL="171450" indent="-171450">
              <a:buFontTx/>
              <a:buChar char="-"/>
            </a:pPr>
            <a:r>
              <a:rPr lang="en-US" sz="1000" dirty="0" smtClean="0"/>
              <a:t>Instrumentation (seal) 1 NCR</a:t>
            </a:r>
          </a:p>
          <a:p>
            <a:pPr marL="285750" indent="-285750">
              <a:buFontTx/>
              <a:buChar char="-"/>
            </a:pPr>
            <a:endParaRPr lang="en-US" sz="1400" dirty="0"/>
          </a:p>
          <a:p>
            <a:r>
              <a:rPr lang="en-US" sz="700" dirty="0" smtClean="0"/>
              <a:t>* Note that a part can have more than one NCR </a:t>
            </a:r>
          </a:p>
        </p:txBody>
      </p:sp>
      <p:sp>
        <p:nvSpPr>
          <p:cNvPr id="9"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26364730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053"/>
            <a:ext cx="8229600" cy="1143000"/>
          </a:xfrm>
        </p:spPr>
        <p:txBody>
          <a:bodyPr>
            <a:normAutofit/>
          </a:bodyPr>
          <a:lstStyle/>
          <a:p>
            <a:r>
              <a:rPr lang="en-US" sz="3200" dirty="0" smtClean="0"/>
              <a:t>Open NCRs: Bellows - BLBP</a:t>
            </a:r>
            <a:endParaRPr lang="en-US" sz="3200"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230695026"/>
              </p:ext>
            </p:extLst>
          </p:nvPr>
        </p:nvGraphicFramePr>
        <p:xfrm>
          <a:off x="85724" y="1057275"/>
          <a:ext cx="8915401" cy="5252208"/>
        </p:xfrm>
        <a:graphic>
          <a:graphicData uri="http://schemas.openxmlformats.org/drawingml/2006/table">
            <a:tbl>
              <a:tblPr/>
              <a:tblGrid>
                <a:gridCol w="704213">
                  <a:extLst>
                    <a:ext uri="{9D8B030D-6E8A-4147-A177-3AD203B41FA5}">
                      <a16:colId xmlns:a16="http://schemas.microsoft.com/office/drawing/2014/main" xmlns="" val="2176363804"/>
                    </a:ext>
                  </a:extLst>
                </a:gridCol>
                <a:gridCol w="767512">
                  <a:extLst>
                    <a:ext uri="{9D8B030D-6E8A-4147-A177-3AD203B41FA5}">
                      <a16:colId xmlns:a16="http://schemas.microsoft.com/office/drawing/2014/main" xmlns="" val="3716360180"/>
                    </a:ext>
                  </a:extLst>
                </a:gridCol>
                <a:gridCol w="890477">
                  <a:extLst>
                    <a:ext uri="{9D8B030D-6E8A-4147-A177-3AD203B41FA5}">
                      <a16:colId xmlns:a16="http://schemas.microsoft.com/office/drawing/2014/main" xmlns="" val="4799602"/>
                    </a:ext>
                  </a:extLst>
                </a:gridCol>
                <a:gridCol w="2743200">
                  <a:extLst>
                    <a:ext uri="{9D8B030D-6E8A-4147-A177-3AD203B41FA5}">
                      <a16:colId xmlns:a16="http://schemas.microsoft.com/office/drawing/2014/main" xmlns="" val="2172635579"/>
                    </a:ext>
                  </a:extLst>
                </a:gridCol>
                <a:gridCol w="372023">
                  <a:extLst>
                    <a:ext uri="{9D8B030D-6E8A-4147-A177-3AD203B41FA5}">
                      <a16:colId xmlns:a16="http://schemas.microsoft.com/office/drawing/2014/main" xmlns="" val="1923053981"/>
                    </a:ext>
                  </a:extLst>
                </a:gridCol>
                <a:gridCol w="967302">
                  <a:extLst>
                    <a:ext uri="{9D8B030D-6E8A-4147-A177-3AD203B41FA5}">
                      <a16:colId xmlns:a16="http://schemas.microsoft.com/office/drawing/2014/main" xmlns="" val="3132627081"/>
                    </a:ext>
                  </a:extLst>
                </a:gridCol>
                <a:gridCol w="759598">
                  <a:extLst>
                    <a:ext uri="{9D8B030D-6E8A-4147-A177-3AD203B41FA5}">
                      <a16:colId xmlns:a16="http://schemas.microsoft.com/office/drawing/2014/main" xmlns="" val="1848984447"/>
                    </a:ext>
                  </a:extLst>
                </a:gridCol>
                <a:gridCol w="1109726">
                  <a:extLst>
                    <a:ext uri="{9D8B030D-6E8A-4147-A177-3AD203B41FA5}">
                      <a16:colId xmlns:a16="http://schemas.microsoft.com/office/drawing/2014/main" xmlns="" val="1514491414"/>
                    </a:ext>
                  </a:extLst>
                </a:gridCol>
                <a:gridCol w="601350">
                  <a:extLst>
                    <a:ext uri="{9D8B030D-6E8A-4147-A177-3AD203B41FA5}">
                      <a16:colId xmlns:a16="http://schemas.microsoft.com/office/drawing/2014/main" xmlns="" val="400018147"/>
                    </a:ext>
                  </a:extLst>
                </a:gridCol>
              </a:tblGrid>
              <a:tr h="111692">
                <a:tc gridSpan="9">
                  <a:txBody>
                    <a:bodyPr/>
                    <a:lstStyle/>
                    <a:p>
                      <a:pPr algn="ctr" fontAlgn="ctr"/>
                      <a:r>
                        <a:rPr lang="en-US" sz="800" b="1" i="0" u="none" strike="noStrike" dirty="0">
                          <a:solidFill>
                            <a:srgbClr val="000000"/>
                          </a:solidFill>
                          <a:effectLst/>
                          <a:latin typeface="Calibri" panose="020F0502020204030204" pitchFamily="34" charset="0"/>
                        </a:rPr>
                        <a:t>Status Report for L2PRD-NCR on 22-Jan-18</a:t>
                      </a:r>
                    </a:p>
                  </a:txBody>
                  <a:tcPr marL="5482" marR="5482" marT="548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391385462"/>
                  </a:ext>
                </a:extLst>
              </a:tr>
              <a:tr h="180523">
                <a:tc>
                  <a:txBody>
                    <a:bodyPr/>
                    <a:lstStyle/>
                    <a:p>
                      <a:pPr algn="l" fontAlgn="ctr"/>
                      <a:r>
                        <a:rPr lang="en-US" sz="800" b="1" i="0" u="none" strike="noStrike" dirty="0">
                          <a:solidFill>
                            <a:srgbClr val="000000"/>
                          </a:solidFill>
                          <a:effectLst/>
                          <a:latin typeface="Calibri" panose="020F0502020204030204" pitchFamily="34" charset="0"/>
                        </a:rPr>
                        <a:t>TRAV_SEQ_NUM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TRAV_OPEN_DATE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PARTDESCRIPTION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DESCRIBECOMMENT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SN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TRAVELERID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TRAVSEQNUMBER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DISPOSITION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REWORKDATE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5592335"/>
                  </a:ext>
                </a:extLst>
              </a:tr>
              <a:tr h="111692">
                <a:tc>
                  <a:txBody>
                    <a:bodyPr/>
                    <a:lstStyle/>
                    <a:p>
                      <a:pPr algn="l" fontAlgn="b"/>
                      <a:r>
                        <a:rPr lang="en-US" sz="800" b="1" i="0" u="none" strike="noStrike" dirty="0">
                          <a:solidFill>
                            <a:srgbClr val="000000"/>
                          </a:solidFill>
                          <a:effectLst/>
                          <a:latin typeface="Calibri" panose="020F0502020204030204" pitchFamily="34" charset="0"/>
                        </a:rPr>
                        <a:t>88</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18-May-16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1010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33246507"/>
                  </a:ext>
                </a:extLst>
              </a:tr>
              <a:tr h="111692">
                <a:tc>
                  <a:txBody>
                    <a:bodyPr/>
                    <a:lstStyle/>
                    <a:p>
                      <a:pPr algn="l" fontAlgn="b"/>
                      <a:r>
                        <a:rPr lang="en-US" sz="800" b="1" i="0" u="none" strike="noStrike" dirty="0">
                          <a:solidFill>
                            <a:srgbClr val="000000"/>
                          </a:solidFill>
                          <a:effectLst/>
                          <a:latin typeface="Calibri" panose="020F0502020204030204" pitchFamily="34" charset="0"/>
                        </a:rPr>
                        <a:t>90</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18-May-16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1012</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12</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36436018"/>
                  </a:ext>
                </a:extLst>
              </a:tr>
              <a:tr h="223384">
                <a:tc>
                  <a:txBody>
                    <a:bodyPr/>
                    <a:lstStyle/>
                    <a:p>
                      <a:pPr algn="l" fontAlgn="b"/>
                      <a:r>
                        <a:rPr lang="en-US" sz="800" b="1" i="0" u="none" strike="noStrike" dirty="0">
                          <a:solidFill>
                            <a:srgbClr val="000000"/>
                          </a:solidFill>
                          <a:effectLst/>
                          <a:latin typeface="Calibri" panose="020F0502020204030204" pitchFamily="34" charset="0"/>
                        </a:rPr>
                        <a:t>92</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18-May-16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 Tool chatter present in seal groove. Contamination present in seal groove.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1013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92407162"/>
                  </a:ext>
                </a:extLst>
              </a:tr>
              <a:tr h="223384">
                <a:tc>
                  <a:txBody>
                    <a:bodyPr/>
                    <a:lstStyle/>
                    <a:p>
                      <a:pPr algn="l" fontAlgn="b"/>
                      <a:r>
                        <a:rPr lang="en-US" sz="800" b="1" i="0" u="none" strike="noStrike" dirty="0">
                          <a:solidFill>
                            <a:srgbClr val="000000"/>
                          </a:solidFill>
                          <a:effectLst/>
                          <a:latin typeface="Calibri" panose="020F0502020204030204" pitchFamily="34" charset="0"/>
                        </a:rPr>
                        <a:t>93</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18-May-16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Contamination spots in seal groove. Scratches present in seal groove.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1014</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6669720"/>
                  </a:ext>
                </a:extLst>
              </a:tr>
              <a:tr h="111692">
                <a:tc>
                  <a:txBody>
                    <a:bodyPr/>
                    <a:lstStyle/>
                    <a:p>
                      <a:pPr algn="l" fontAlgn="b"/>
                      <a:r>
                        <a:rPr lang="en-US" sz="800" b="1" i="0" u="none" strike="noStrike" dirty="0">
                          <a:solidFill>
                            <a:srgbClr val="000000"/>
                          </a:solidFill>
                          <a:effectLst/>
                          <a:latin typeface="Calibri" panose="020F0502020204030204" pitchFamily="34" charset="0"/>
                        </a:rPr>
                        <a:t>95</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18-May-16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1015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78465768"/>
                  </a:ext>
                </a:extLst>
              </a:tr>
              <a:tr h="223384">
                <a:tc>
                  <a:txBody>
                    <a:bodyPr/>
                    <a:lstStyle/>
                    <a:p>
                      <a:pPr algn="l" fontAlgn="b"/>
                      <a:r>
                        <a:rPr lang="en-US" sz="800" b="1" i="0" u="none" strike="noStrike" dirty="0">
                          <a:solidFill>
                            <a:srgbClr val="000000"/>
                          </a:solidFill>
                          <a:effectLst/>
                          <a:latin typeface="Calibri" panose="020F0502020204030204" pitchFamily="34" charset="0"/>
                        </a:rPr>
                        <a:t>96</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18-May-16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groove.Contamination spot in seal groove.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92028573"/>
                  </a:ext>
                </a:extLst>
              </a:tr>
              <a:tr h="223384">
                <a:tc>
                  <a:txBody>
                    <a:bodyPr/>
                    <a:lstStyle/>
                    <a:p>
                      <a:pPr algn="l" fontAlgn="b"/>
                      <a:r>
                        <a:rPr lang="en-US" sz="800" b="1" i="0" u="none" strike="noStrike" dirty="0">
                          <a:solidFill>
                            <a:srgbClr val="000000"/>
                          </a:solidFill>
                          <a:effectLst/>
                          <a:latin typeface="Calibri" panose="020F0502020204030204" pitchFamily="34" charset="0"/>
                        </a:rPr>
                        <a:t>98</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18-May-16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groove.Contamination spots in seal groove.Tool chatter present in seal groove.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81609651"/>
                  </a:ext>
                </a:extLst>
              </a:tr>
              <a:tr h="111692">
                <a:tc>
                  <a:txBody>
                    <a:bodyPr/>
                    <a:lstStyle/>
                    <a:p>
                      <a:pPr algn="l" fontAlgn="b"/>
                      <a:r>
                        <a:rPr lang="en-US" sz="800" b="1" i="0" u="none" strike="noStrike" dirty="0">
                          <a:solidFill>
                            <a:srgbClr val="000000"/>
                          </a:solidFill>
                          <a:effectLst/>
                          <a:latin typeface="Calibri" panose="020F0502020204030204" pitchFamily="34" charset="0"/>
                        </a:rPr>
                        <a:t>99</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18-May-16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1018</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18</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36018534"/>
                  </a:ext>
                </a:extLst>
              </a:tr>
              <a:tr h="223384">
                <a:tc>
                  <a:txBody>
                    <a:bodyPr/>
                    <a:lstStyle/>
                    <a:p>
                      <a:pPr algn="l" fontAlgn="b"/>
                      <a:r>
                        <a:rPr lang="en-US" sz="800" b="1" i="0" u="none" strike="noStrike" dirty="0">
                          <a:solidFill>
                            <a:srgbClr val="000000"/>
                          </a:solidFill>
                          <a:effectLst/>
                          <a:latin typeface="Calibri" panose="020F0502020204030204" pitchFamily="34" charset="0"/>
                        </a:rPr>
                        <a:t>102</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31-May-16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on rotatable flange at 11:00. Scratches on non-rotatable flange at 10:00.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1020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83354812"/>
                  </a:ext>
                </a:extLst>
              </a:tr>
              <a:tr h="111692">
                <a:tc>
                  <a:txBody>
                    <a:bodyPr/>
                    <a:lstStyle/>
                    <a:p>
                      <a:pPr algn="l" fontAlgn="b"/>
                      <a:r>
                        <a:rPr lang="en-US" sz="800" b="1" i="0" u="none" strike="noStrike" dirty="0">
                          <a:solidFill>
                            <a:srgbClr val="000000"/>
                          </a:solidFill>
                          <a:effectLst/>
                          <a:latin typeface="Calibri" panose="020F0502020204030204" pitchFamily="34" charset="0"/>
                        </a:rPr>
                        <a:t>103</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31-May-16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on non-rotatable flange at 12:00.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1023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95445452"/>
                  </a:ext>
                </a:extLst>
              </a:tr>
              <a:tr h="223384">
                <a:tc>
                  <a:txBody>
                    <a:bodyPr/>
                    <a:lstStyle/>
                    <a:p>
                      <a:pPr algn="l" fontAlgn="b"/>
                      <a:r>
                        <a:rPr lang="en-US" sz="800" b="1" i="0" u="none" strike="noStrike" dirty="0">
                          <a:solidFill>
                            <a:srgbClr val="000000"/>
                          </a:solidFill>
                          <a:effectLst/>
                          <a:latin typeface="Calibri" panose="020F0502020204030204" pitchFamily="34" charset="0"/>
                        </a:rPr>
                        <a:t>219</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25-Jul-16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Remnant magnetic field measurement exceeds requirement. Checks .040-.140 at welds.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2002</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69666781"/>
                  </a:ext>
                </a:extLst>
              </a:tr>
              <a:tr h="223384">
                <a:tc>
                  <a:txBody>
                    <a:bodyPr/>
                    <a:lstStyle/>
                    <a:p>
                      <a:pPr algn="l" fontAlgn="b"/>
                      <a:r>
                        <a:rPr lang="en-US" sz="800" b="1" i="0" u="none" strike="noStrike" dirty="0">
                          <a:solidFill>
                            <a:srgbClr val="000000"/>
                          </a:solidFill>
                          <a:effectLst/>
                          <a:latin typeface="Calibri" panose="020F0502020204030204" pitchFamily="34" charset="0"/>
                        </a:rPr>
                        <a:t>220</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25-Jul-16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Remnant magnetic field measurement exceeds requirement. Checks .050-.190 at welds.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2003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38</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98930064"/>
                  </a:ext>
                </a:extLst>
              </a:tr>
              <a:tr h="223384">
                <a:tc>
                  <a:txBody>
                    <a:bodyPr/>
                    <a:lstStyle/>
                    <a:p>
                      <a:pPr algn="l" fontAlgn="b"/>
                      <a:r>
                        <a:rPr lang="en-US" sz="800" b="1" i="0" u="none" strike="noStrike" dirty="0">
                          <a:solidFill>
                            <a:srgbClr val="000000"/>
                          </a:solidFill>
                          <a:effectLst/>
                          <a:latin typeface="Calibri" panose="020F0502020204030204" pitchFamily="34" charset="0"/>
                        </a:rPr>
                        <a:t>221</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25-Jul-16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Remnant magnetic field measurement exceeds requirement. Checks .035-.075 at welds.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2004</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39</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48162177"/>
                  </a:ext>
                </a:extLst>
              </a:tr>
              <a:tr h="223384">
                <a:tc>
                  <a:txBody>
                    <a:bodyPr/>
                    <a:lstStyle/>
                    <a:p>
                      <a:pPr algn="l" fontAlgn="b"/>
                      <a:r>
                        <a:rPr lang="en-US" sz="800" b="1" i="0" u="none" strike="noStrike" dirty="0">
                          <a:solidFill>
                            <a:srgbClr val="000000"/>
                          </a:solidFill>
                          <a:effectLst/>
                          <a:latin typeface="Calibri" panose="020F0502020204030204" pitchFamily="34" charset="0"/>
                        </a:rPr>
                        <a:t>222</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25-Jul-16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Remnant magnetic field measurement exceeds requirement. Checks .054-.080 at welds.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2005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40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67321032"/>
                  </a:ext>
                </a:extLst>
              </a:tr>
              <a:tr h="223384">
                <a:tc>
                  <a:txBody>
                    <a:bodyPr/>
                    <a:lstStyle/>
                    <a:p>
                      <a:pPr algn="l" fontAlgn="b"/>
                      <a:r>
                        <a:rPr lang="en-US" sz="800" b="1" i="0" u="none" strike="noStrike" dirty="0">
                          <a:solidFill>
                            <a:srgbClr val="000000"/>
                          </a:solidFill>
                          <a:effectLst/>
                          <a:latin typeface="Calibri" panose="020F0502020204030204" pitchFamily="34" charset="0"/>
                        </a:rPr>
                        <a:t>225</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25-Jul-16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Remnant magnetic field measurement exceeds requirement. Checks .065-.190 at welds.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2010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45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03215866"/>
                  </a:ext>
                </a:extLst>
              </a:tr>
              <a:tr h="223384">
                <a:tc>
                  <a:txBody>
                    <a:bodyPr/>
                    <a:lstStyle/>
                    <a:p>
                      <a:pPr algn="l" fontAlgn="b"/>
                      <a:r>
                        <a:rPr lang="en-US" sz="800" b="1" i="0" u="none" strike="noStrike" dirty="0">
                          <a:solidFill>
                            <a:srgbClr val="000000"/>
                          </a:solidFill>
                          <a:effectLst/>
                          <a:latin typeface="Calibri" panose="020F0502020204030204" pitchFamily="34" charset="0"/>
                        </a:rPr>
                        <a:t>226</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25-Jul-16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Remnant magnetic field measurement exceeds requirement. Checks .100 at welds.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2011</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46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07853670"/>
                  </a:ext>
                </a:extLst>
              </a:tr>
              <a:tr h="223384">
                <a:tc>
                  <a:txBody>
                    <a:bodyPr/>
                    <a:lstStyle/>
                    <a:p>
                      <a:pPr algn="l" fontAlgn="b"/>
                      <a:r>
                        <a:rPr lang="en-US" sz="800" b="1" i="0" u="none" strike="noStrike" dirty="0">
                          <a:solidFill>
                            <a:srgbClr val="000000"/>
                          </a:solidFill>
                          <a:effectLst/>
                          <a:latin typeface="Calibri" panose="020F0502020204030204" pitchFamily="34" charset="0"/>
                        </a:rPr>
                        <a:t>227</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25-Jul-16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Remnant magnetic field measurement exceeds requirement. Checks .130-.145 at welds.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2012</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47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90855743"/>
                  </a:ext>
                </a:extLst>
              </a:tr>
              <a:tr h="223384">
                <a:tc>
                  <a:txBody>
                    <a:bodyPr/>
                    <a:lstStyle/>
                    <a:p>
                      <a:pPr algn="l" fontAlgn="b"/>
                      <a:r>
                        <a:rPr lang="en-US" sz="800" b="1" i="0" u="none" strike="noStrike" dirty="0">
                          <a:solidFill>
                            <a:srgbClr val="000000"/>
                          </a:solidFill>
                          <a:effectLst/>
                          <a:latin typeface="Calibri" panose="020F0502020204030204" pitchFamily="34" charset="0"/>
                        </a:rPr>
                        <a:t>228</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25-Jul-16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Remnant magnetic field measurement exceeds requirement. Checks .075-.260 at welds.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2013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48</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Hold/Re-measure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85506621"/>
                  </a:ext>
                </a:extLst>
              </a:tr>
              <a:tr h="223384">
                <a:tc>
                  <a:txBody>
                    <a:bodyPr/>
                    <a:lstStyle/>
                    <a:p>
                      <a:pPr algn="l" fontAlgn="b"/>
                      <a:r>
                        <a:rPr lang="en-US" sz="800" b="1" i="0" u="none" strike="noStrike" dirty="0">
                          <a:solidFill>
                            <a:srgbClr val="000000"/>
                          </a:solidFill>
                          <a:effectLst/>
                          <a:latin typeface="Calibri" panose="020F0502020204030204" pitchFamily="34" charset="0"/>
                        </a:rPr>
                        <a:t>229</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25-Jul-16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Remnant magnetic field measurement exceeds requirement. Checks .050-.145 at welds.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2014</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49</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Hold/Re-measure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3864032"/>
                  </a:ext>
                </a:extLst>
              </a:tr>
              <a:tr h="223384">
                <a:tc>
                  <a:txBody>
                    <a:bodyPr/>
                    <a:lstStyle/>
                    <a:p>
                      <a:pPr algn="l" fontAlgn="b"/>
                      <a:r>
                        <a:rPr lang="en-US" sz="800" b="1" i="0" u="none" strike="noStrike" dirty="0">
                          <a:solidFill>
                            <a:srgbClr val="000000"/>
                          </a:solidFill>
                          <a:effectLst/>
                          <a:latin typeface="Calibri" panose="020F0502020204030204" pitchFamily="34" charset="0"/>
                        </a:rPr>
                        <a:t>230</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26-Jul-16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Remnant magnetic field measurement exceeds requirement. Checks .075-.150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2015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22909100"/>
                  </a:ext>
                </a:extLst>
              </a:tr>
              <a:tr h="223384">
                <a:tc>
                  <a:txBody>
                    <a:bodyPr/>
                    <a:lstStyle/>
                    <a:p>
                      <a:pPr algn="l" fontAlgn="b"/>
                      <a:r>
                        <a:rPr lang="en-US" sz="800" b="1" i="0" u="none" strike="noStrike" dirty="0">
                          <a:solidFill>
                            <a:srgbClr val="000000"/>
                          </a:solidFill>
                          <a:effectLst/>
                          <a:latin typeface="Calibri" panose="020F0502020204030204" pitchFamily="34" charset="0"/>
                        </a:rPr>
                        <a:t>232</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26-Jul-16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Remnant magnetic field measurement exceeds requirement. Checks .065-.255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52</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39203915"/>
                  </a:ext>
                </a:extLst>
              </a:tr>
              <a:tr h="223384">
                <a:tc>
                  <a:txBody>
                    <a:bodyPr/>
                    <a:lstStyle/>
                    <a:p>
                      <a:pPr algn="l" fontAlgn="b"/>
                      <a:r>
                        <a:rPr lang="en-US" sz="800" b="1" i="0" u="none" strike="noStrike" dirty="0">
                          <a:solidFill>
                            <a:srgbClr val="000000"/>
                          </a:solidFill>
                          <a:effectLst/>
                          <a:latin typeface="Calibri" panose="020F0502020204030204" pitchFamily="34" charset="0"/>
                        </a:rPr>
                        <a:t>234</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26-Jul-16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Remnant magnetic field measurement exceeds requirement. Checks .070-.280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2019</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54</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52980674"/>
                  </a:ext>
                </a:extLst>
              </a:tr>
            </a:tbl>
          </a:graphicData>
        </a:graphic>
      </p:graphicFrame>
      <p:sp>
        <p:nvSpPr>
          <p:cNvPr id="4" name="Slide Number Placeholder 3"/>
          <p:cNvSpPr>
            <a:spLocks noGrp="1"/>
          </p:cNvSpPr>
          <p:nvPr>
            <p:ph type="sldNum" sz="quarter" idx="11"/>
          </p:nvPr>
        </p:nvSpPr>
        <p:spPr/>
        <p:txBody>
          <a:bodyPr/>
          <a:lstStyle/>
          <a:p>
            <a:fld id="{5BD36294-2849-48A8-8531-5354CF3095D2}" type="slidenum">
              <a:rPr lang="en-US" smtClean="0"/>
              <a:pPr/>
              <a:t>60</a:t>
            </a:fld>
            <a:endParaRPr lang="en-US" dirty="0"/>
          </a:p>
        </p:txBody>
      </p:sp>
      <p:sp>
        <p:nvSpPr>
          <p:cNvPr id="6" name="Footer Placeholder 5"/>
          <p:cNvSpPr>
            <a:spLocks noGrp="1"/>
          </p:cNvSpPr>
          <p:nvPr>
            <p:ph type="ftr" sz="quarter" idx="13"/>
          </p:nvPr>
        </p:nvSpPr>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18628815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dirty="0" smtClean="0"/>
              <a:t>Open NCRs: Bellows - BLBP (cont.)</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660720421"/>
              </p:ext>
            </p:extLst>
          </p:nvPr>
        </p:nvGraphicFramePr>
        <p:xfrm>
          <a:off x="0" y="1209674"/>
          <a:ext cx="8991603" cy="5153735"/>
        </p:xfrm>
        <a:graphic>
          <a:graphicData uri="http://schemas.openxmlformats.org/drawingml/2006/table">
            <a:tbl>
              <a:tblPr/>
              <a:tblGrid>
                <a:gridCol w="710232">
                  <a:extLst>
                    <a:ext uri="{9D8B030D-6E8A-4147-A177-3AD203B41FA5}">
                      <a16:colId xmlns:a16="http://schemas.microsoft.com/office/drawing/2014/main" xmlns="" val="2514953660"/>
                    </a:ext>
                  </a:extLst>
                </a:gridCol>
                <a:gridCol w="774072">
                  <a:extLst>
                    <a:ext uri="{9D8B030D-6E8A-4147-A177-3AD203B41FA5}">
                      <a16:colId xmlns:a16="http://schemas.microsoft.com/office/drawing/2014/main" xmlns="" val="258505854"/>
                    </a:ext>
                  </a:extLst>
                </a:gridCol>
                <a:gridCol w="954100">
                  <a:extLst>
                    <a:ext uri="{9D8B030D-6E8A-4147-A177-3AD203B41FA5}">
                      <a16:colId xmlns:a16="http://schemas.microsoft.com/office/drawing/2014/main" xmlns="" val="137333258"/>
                    </a:ext>
                  </a:extLst>
                </a:gridCol>
                <a:gridCol w="2431466">
                  <a:extLst>
                    <a:ext uri="{9D8B030D-6E8A-4147-A177-3AD203B41FA5}">
                      <a16:colId xmlns:a16="http://schemas.microsoft.com/office/drawing/2014/main" xmlns="" val="3356249445"/>
                    </a:ext>
                  </a:extLst>
                </a:gridCol>
                <a:gridCol w="654371">
                  <a:extLst>
                    <a:ext uri="{9D8B030D-6E8A-4147-A177-3AD203B41FA5}">
                      <a16:colId xmlns:a16="http://schemas.microsoft.com/office/drawing/2014/main" xmlns="" val="2534723308"/>
                    </a:ext>
                  </a:extLst>
                </a:gridCol>
                <a:gridCol w="975570">
                  <a:extLst>
                    <a:ext uri="{9D8B030D-6E8A-4147-A177-3AD203B41FA5}">
                      <a16:colId xmlns:a16="http://schemas.microsoft.com/office/drawing/2014/main" xmlns="" val="1193810030"/>
                    </a:ext>
                  </a:extLst>
                </a:gridCol>
                <a:gridCol w="766091">
                  <a:extLst>
                    <a:ext uri="{9D8B030D-6E8A-4147-A177-3AD203B41FA5}">
                      <a16:colId xmlns:a16="http://schemas.microsoft.com/office/drawing/2014/main" xmlns="" val="2835608548"/>
                    </a:ext>
                  </a:extLst>
                </a:gridCol>
                <a:gridCol w="1119211">
                  <a:extLst>
                    <a:ext uri="{9D8B030D-6E8A-4147-A177-3AD203B41FA5}">
                      <a16:colId xmlns:a16="http://schemas.microsoft.com/office/drawing/2014/main" xmlns="" val="2892001197"/>
                    </a:ext>
                  </a:extLst>
                </a:gridCol>
                <a:gridCol w="606490">
                  <a:extLst>
                    <a:ext uri="{9D8B030D-6E8A-4147-A177-3AD203B41FA5}">
                      <a16:colId xmlns:a16="http://schemas.microsoft.com/office/drawing/2014/main" xmlns="" val="3120121804"/>
                    </a:ext>
                  </a:extLst>
                </a:gridCol>
              </a:tblGrid>
              <a:tr h="116955">
                <a:tc gridSpan="9">
                  <a:txBody>
                    <a:bodyPr/>
                    <a:lstStyle/>
                    <a:p>
                      <a:pPr algn="ctr" fontAlgn="ctr"/>
                      <a:r>
                        <a:rPr lang="en-US" sz="800" b="1" i="0" u="none" strike="noStrike" dirty="0">
                          <a:solidFill>
                            <a:srgbClr val="000000"/>
                          </a:solidFill>
                          <a:effectLst/>
                          <a:latin typeface="Calibri" panose="020F0502020204030204" pitchFamily="34" charset="0"/>
                        </a:rPr>
                        <a:t>Status Report for L2PRD-NCR on 22-Jan-18</a:t>
                      </a:r>
                    </a:p>
                  </a:txBody>
                  <a:tcPr marL="5482" marR="5482" marT="548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900206817"/>
                  </a:ext>
                </a:extLst>
              </a:tr>
              <a:tr h="198601">
                <a:tc>
                  <a:txBody>
                    <a:bodyPr/>
                    <a:lstStyle/>
                    <a:p>
                      <a:pPr algn="l" fontAlgn="ctr"/>
                      <a:r>
                        <a:rPr lang="en-US" sz="800" b="1" i="0" u="none" strike="noStrike" dirty="0">
                          <a:solidFill>
                            <a:srgbClr val="000000"/>
                          </a:solidFill>
                          <a:effectLst/>
                          <a:latin typeface="Calibri" panose="020F0502020204030204" pitchFamily="34" charset="0"/>
                        </a:rPr>
                        <a:t>TRAV_SEQ_NUM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TRAV_OPEN_DATE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PARTDESCRIPTION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DESCRIBECOMMENT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SN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TRAVELERID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TRAVSEQNUMBER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DISPOSITION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REWORKDATE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88724099"/>
                  </a:ext>
                </a:extLst>
              </a:tr>
              <a:tr h="116955">
                <a:tc>
                  <a:txBody>
                    <a:bodyPr/>
                    <a:lstStyle/>
                    <a:p>
                      <a:pPr algn="l" fontAlgn="b"/>
                      <a:r>
                        <a:rPr lang="en-US" sz="800" b="1" i="0" u="none" strike="noStrike" dirty="0">
                          <a:solidFill>
                            <a:srgbClr val="000000"/>
                          </a:solidFill>
                          <a:effectLst/>
                          <a:latin typeface="Calibri" panose="020F0502020204030204" pitchFamily="34" charset="0"/>
                        </a:rPr>
                        <a:t>253</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1-Aug-16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Remnant magnetic field checks .080-.280.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2021</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71905862"/>
                  </a:ext>
                </a:extLst>
              </a:tr>
              <a:tr h="116955">
                <a:tc>
                  <a:txBody>
                    <a:bodyPr/>
                    <a:lstStyle/>
                    <a:p>
                      <a:pPr algn="l" fontAlgn="b"/>
                      <a:r>
                        <a:rPr lang="en-US" sz="800" b="1" i="0" u="none" strike="noStrike" dirty="0">
                          <a:solidFill>
                            <a:srgbClr val="000000"/>
                          </a:solidFill>
                          <a:effectLst/>
                          <a:latin typeface="Calibri" panose="020F0502020204030204" pitchFamily="34" charset="0"/>
                        </a:rPr>
                        <a:t>258</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1-Aug-16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Remnant magnetic field checks .288-.298.</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2026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61</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34562460"/>
                  </a:ext>
                </a:extLst>
              </a:tr>
              <a:tr h="116955">
                <a:tc>
                  <a:txBody>
                    <a:bodyPr/>
                    <a:lstStyle/>
                    <a:p>
                      <a:pPr algn="l" fontAlgn="b"/>
                      <a:r>
                        <a:rPr lang="en-US" sz="800" b="1" i="0" u="none" strike="noStrike" dirty="0">
                          <a:solidFill>
                            <a:srgbClr val="000000"/>
                          </a:solidFill>
                          <a:effectLst/>
                          <a:latin typeface="Calibri" panose="020F0502020204030204" pitchFamily="34" charset="0"/>
                        </a:rPr>
                        <a:t>1008</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14-Aug-17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PRD</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Blister. Pitting. Dark spots/stains.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2034</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69</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15-Nov-17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44694024"/>
                  </a:ext>
                </a:extLst>
              </a:tr>
              <a:tr h="116955">
                <a:tc>
                  <a:txBody>
                    <a:bodyPr/>
                    <a:lstStyle/>
                    <a:p>
                      <a:pPr algn="l" fontAlgn="b"/>
                      <a:r>
                        <a:rPr lang="en-US" sz="800" b="1" i="0" u="none" strike="noStrike" dirty="0">
                          <a:solidFill>
                            <a:srgbClr val="000000"/>
                          </a:solidFill>
                          <a:effectLst/>
                          <a:latin typeface="Calibri" panose="020F0502020204030204" pitchFamily="34" charset="0"/>
                        </a:rPr>
                        <a:t>1036</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25-Aug-17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PRD</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Blister,dark stains.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2035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70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14310152"/>
                  </a:ext>
                </a:extLst>
              </a:tr>
              <a:tr h="116955">
                <a:tc>
                  <a:txBody>
                    <a:bodyPr/>
                    <a:lstStyle/>
                    <a:p>
                      <a:pPr algn="l" fontAlgn="b"/>
                      <a:r>
                        <a:rPr lang="en-US" sz="800" b="1" i="0" u="none" strike="noStrike" dirty="0">
                          <a:solidFill>
                            <a:srgbClr val="000000"/>
                          </a:solidFill>
                          <a:effectLst/>
                          <a:latin typeface="Calibri" panose="020F0502020204030204" pitchFamily="34" charset="0"/>
                        </a:rPr>
                        <a:t>1039</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25-Aug-17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PRD</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Pitts in plating at cuff ID.</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2041</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76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30343829"/>
                  </a:ext>
                </a:extLst>
              </a:tr>
              <a:tr h="350865">
                <a:tc>
                  <a:txBody>
                    <a:bodyPr/>
                    <a:lstStyle/>
                    <a:p>
                      <a:pPr algn="l" fontAlgn="b"/>
                      <a:r>
                        <a:rPr lang="en-US" sz="800" b="1" i="0" u="none" strike="noStrike" dirty="0">
                          <a:solidFill>
                            <a:srgbClr val="000000"/>
                          </a:solidFill>
                          <a:effectLst/>
                          <a:latin typeface="Calibri" panose="020F0502020204030204" pitchFamily="34" charset="0"/>
                        </a:rPr>
                        <a:t>386</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19-Aug-16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Weld protrudes out of cuff. Please see attached. Surface finish out of tolerance, NR flange measured 0.9 microns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2047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82</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35808894"/>
                  </a:ext>
                </a:extLst>
              </a:tr>
              <a:tr h="116955">
                <a:tc>
                  <a:txBody>
                    <a:bodyPr/>
                    <a:lstStyle/>
                    <a:p>
                      <a:pPr algn="l" fontAlgn="b"/>
                      <a:r>
                        <a:rPr lang="en-US" sz="800" b="1" i="0" u="none" strike="noStrike" dirty="0">
                          <a:solidFill>
                            <a:srgbClr val="000000"/>
                          </a:solidFill>
                          <a:effectLst/>
                          <a:latin typeface="Calibri" panose="020F0502020204030204" pitchFamily="34" charset="0"/>
                        </a:rPr>
                        <a:t>553</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21-Oct-16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2053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88</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71586354"/>
                  </a:ext>
                </a:extLst>
              </a:tr>
              <a:tr h="116955">
                <a:tc>
                  <a:txBody>
                    <a:bodyPr/>
                    <a:lstStyle/>
                    <a:p>
                      <a:pPr algn="l" fontAlgn="b"/>
                      <a:r>
                        <a:rPr lang="en-US" sz="800" b="1" i="0" u="none" strike="noStrike" dirty="0">
                          <a:solidFill>
                            <a:srgbClr val="000000"/>
                          </a:solidFill>
                          <a:effectLst/>
                          <a:latin typeface="Calibri" panose="020F0502020204030204" pitchFamily="34" charset="0"/>
                        </a:rPr>
                        <a:t>554</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21-Oct-16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area.</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2059</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96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9370070"/>
                  </a:ext>
                </a:extLst>
              </a:tr>
              <a:tr h="116955">
                <a:tc>
                  <a:txBody>
                    <a:bodyPr/>
                    <a:lstStyle/>
                    <a:p>
                      <a:pPr algn="l" fontAlgn="b"/>
                      <a:r>
                        <a:rPr lang="en-US" sz="800" b="1" i="0" u="none" strike="noStrike" dirty="0">
                          <a:solidFill>
                            <a:srgbClr val="000000"/>
                          </a:solidFill>
                          <a:effectLst/>
                          <a:latin typeface="Calibri" panose="020F0502020204030204" pitchFamily="34" charset="0"/>
                        </a:rPr>
                        <a:t>555</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21-Oct-16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area.</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2061</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98</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2040907"/>
                  </a:ext>
                </a:extLst>
              </a:tr>
              <a:tr h="467819">
                <a:tc>
                  <a:txBody>
                    <a:bodyPr/>
                    <a:lstStyle/>
                    <a:p>
                      <a:pPr algn="l" fontAlgn="b"/>
                      <a:r>
                        <a:rPr lang="en-US" sz="800" b="1" i="0" u="none" strike="noStrike" dirty="0">
                          <a:solidFill>
                            <a:srgbClr val="000000"/>
                          </a:solidFill>
                          <a:effectLst/>
                          <a:latin typeface="Calibri" panose="020F0502020204030204" pitchFamily="34" charset="0"/>
                        </a:rPr>
                        <a:t>423</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19-Sep-16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Part was returned to supplier for rework; these are re-inspection results after rework. Edge burrs corrected. Light scratches still present in seal groove NR flange. Slight tool chatter still present in seal groove NRF.</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2001</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15177083"/>
                  </a:ext>
                </a:extLst>
              </a:tr>
              <a:tr h="467819">
                <a:tc>
                  <a:txBody>
                    <a:bodyPr/>
                    <a:lstStyle/>
                    <a:p>
                      <a:pPr algn="l" fontAlgn="b"/>
                      <a:r>
                        <a:rPr lang="en-US" sz="800" b="1" i="0" u="none" strike="noStrike" dirty="0">
                          <a:solidFill>
                            <a:srgbClr val="000000"/>
                          </a:solidFill>
                          <a:effectLst/>
                          <a:latin typeface="Calibri" panose="020F0502020204030204" pitchFamily="34" charset="0"/>
                        </a:rPr>
                        <a:t>424</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19-Sep-16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Part was returned to supplier for rework; these are re-inspection results after rework. Edge burrs corrected. Light scratches still present in seal groove NR flange. Slight tool chatter still present in seal groove NRF.</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2002</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101</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3274121"/>
                  </a:ext>
                </a:extLst>
              </a:tr>
              <a:tr h="467819">
                <a:tc>
                  <a:txBody>
                    <a:bodyPr/>
                    <a:lstStyle/>
                    <a:p>
                      <a:pPr algn="l" fontAlgn="b"/>
                      <a:r>
                        <a:rPr lang="en-US" sz="800" b="1" i="0" u="none" strike="noStrike" dirty="0">
                          <a:solidFill>
                            <a:srgbClr val="000000"/>
                          </a:solidFill>
                          <a:effectLst/>
                          <a:latin typeface="Calibri" panose="020F0502020204030204" pitchFamily="34" charset="0"/>
                        </a:rPr>
                        <a:t>427</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19-Sep-16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Part was returned to supplier for rework; these are re-inspection results after rework. Edge burrs corrected.Light scratches still present in seal groove NRF.</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2011</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108</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37247830"/>
                  </a:ext>
                </a:extLst>
              </a:tr>
              <a:tr h="350865">
                <a:tc>
                  <a:txBody>
                    <a:bodyPr/>
                    <a:lstStyle/>
                    <a:p>
                      <a:pPr algn="l" fontAlgn="b"/>
                      <a:r>
                        <a:rPr lang="en-US" sz="800" b="1" i="0" u="none" strike="noStrike" dirty="0">
                          <a:solidFill>
                            <a:srgbClr val="000000"/>
                          </a:solidFill>
                          <a:effectLst/>
                          <a:latin typeface="Calibri" panose="020F0502020204030204" pitchFamily="34" charset="0"/>
                        </a:rPr>
                        <a:t>429</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19-Sep-16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Part was returned to supplier for rework; these are re-inspection results after rework. Edge burrs corrected. Light scratches still present in seal groove NRF.</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2012</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109</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23350793"/>
                  </a:ext>
                </a:extLst>
              </a:tr>
              <a:tr h="467819">
                <a:tc>
                  <a:txBody>
                    <a:bodyPr/>
                    <a:lstStyle/>
                    <a:p>
                      <a:pPr algn="l" fontAlgn="b"/>
                      <a:r>
                        <a:rPr lang="en-US" sz="800" b="1" i="0" u="none" strike="noStrike" dirty="0">
                          <a:solidFill>
                            <a:srgbClr val="000000"/>
                          </a:solidFill>
                          <a:effectLst/>
                          <a:latin typeface="Calibri" panose="020F0502020204030204" pitchFamily="34" charset="0"/>
                        </a:rPr>
                        <a:t>435</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19-Sep-16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Part was returned to supplier for rework; these are re-inspection results after rework. Edge burrs corrected.Light scratches still present in seal groove NRF.</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114</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63621116"/>
                  </a:ext>
                </a:extLst>
              </a:tr>
              <a:tr h="350865">
                <a:tc>
                  <a:txBody>
                    <a:bodyPr/>
                    <a:lstStyle/>
                    <a:p>
                      <a:pPr algn="l" fontAlgn="b"/>
                      <a:r>
                        <a:rPr lang="en-US" sz="800" b="1" i="0" u="none" strike="noStrike" dirty="0">
                          <a:solidFill>
                            <a:srgbClr val="000000"/>
                          </a:solidFill>
                          <a:effectLst/>
                          <a:latin typeface="Calibri" panose="020F0502020204030204" pitchFamily="34" charset="0"/>
                        </a:rPr>
                        <a:t>436</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19-Sep-16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Part was returned to supplier for rework; these are re-inspection results after rework. Edge burrs corrected. Light scratches still present in seal groove NRF.</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2019</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18854410"/>
                  </a:ext>
                </a:extLst>
              </a:tr>
              <a:tr h="350865">
                <a:tc>
                  <a:txBody>
                    <a:bodyPr/>
                    <a:lstStyle/>
                    <a:p>
                      <a:pPr algn="l" fontAlgn="b"/>
                      <a:r>
                        <a:rPr lang="en-US" sz="800" b="1" i="0" u="none" strike="noStrike" dirty="0">
                          <a:solidFill>
                            <a:srgbClr val="000000"/>
                          </a:solidFill>
                          <a:effectLst/>
                          <a:latin typeface="Calibri" panose="020F0502020204030204" pitchFamily="34" charset="0"/>
                        </a:rPr>
                        <a:t>443</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21-Sep-16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long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Part was returned to supplier for rework; these are re-inspection results after rework. Edge burrs corrected.Very light scratches still present RF.</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2026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122</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01153166"/>
                  </a:ext>
                </a:extLst>
              </a:tr>
              <a:tr h="350865">
                <a:tc>
                  <a:txBody>
                    <a:bodyPr/>
                    <a:lstStyle/>
                    <a:p>
                      <a:pPr algn="l" fontAlgn="b"/>
                      <a:r>
                        <a:rPr lang="en-US" sz="800" b="1" i="0" u="none" strike="noStrike" dirty="0">
                          <a:solidFill>
                            <a:srgbClr val="000000"/>
                          </a:solidFill>
                          <a:effectLst/>
                          <a:latin typeface="Calibri" panose="020F0502020204030204" pitchFamily="34" charset="0"/>
                        </a:rPr>
                        <a:t>468</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23-Sep-16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Light scratches in seal groove on rotatable flange. Surface finish out of tolerance. Rotatable flange measured 1.0 microns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2069</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139</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40976576"/>
                  </a:ext>
                </a:extLst>
              </a:tr>
            </a:tbl>
          </a:graphicData>
        </a:graphic>
      </p:graphicFrame>
      <p:sp>
        <p:nvSpPr>
          <p:cNvPr id="4" name="Slide Number Placeholder 3"/>
          <p:cNvSpPr>
            <a:spLocks noGrp="1"/>
          </p:cNvSpPr>
          <p:nvPr>
            <p:ph type="sldNum" sz="quarter" idx="11"/>
          </p:nvPr>
        </p:nvSpPr>
        <p:spPr/>
        <p:txBody>
          <a:bodyPr/>
          <a:lstStyle/>
          <a:p>
            <a:fld id="{5BD36294-2849-48A8-8531-5354CF3095D2}" type="slidenum">
              <a:rPr lang="en-US" smtClean="0"/>
              <a:pPr/>
              <a:t>61</a:t>
            </a:fld>
            <a:endParaRPr lang="en-US" dirty="0"/>
          </a:p>
        </p:txBody>
      </p:sp>
      <p:sp>
        <p:nvSpPr>
          <p:cNvPr id="6" name="Footer Placeholder 5"/>
          <p:cNvSpPr>
            <a:spLocks noGrp="1"/>
          </p:cNvSpPr>
          <p:nvPr>
            <p:ph type="ftr" sz="quarter" idx="13"/>
          </p:nvPr>
        </p:nvSpPr>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19106390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229600" cy="1143000"/>
          </a:xfrm>
        </p:spPr>
        <p:txBody>
          <a:bodyPr>
            <a:normAutofit/>
          </a:bodyPr>
          <a:lstStyle/>
          <a:p>
            <a:r>
              <a:rPr lang="en-US" dirty="0" smtClean="0"/>
              <a:t>Open NCRs: Bellows - BLBP (cont.)</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753015844"/>
              </p:ext>
            </p:extLst>
          </p:nvPr>
        </p:nvGraphicFramePr>
        <p:xfrm>
          <a:off x="76199" y="1219200"/>
          <a:ext cx="8991599" cy="5027640"/>
        </p:xfrm>
        <a:graphic>
          <a:graphicData uri="http://schemas.openxmlformats.org/drawingml/2006/table">
            <a:tbl>
              <a:tblPr/>
              <a:tblGrid>
                <a:gridCol w="710231">
                  <a:extLst>
                    <a:ext uri="{9D8B030D-6E8A-4147-A177-3AD203B41FA5}">
                      <a16:colId xmlns:a16="http://schemas.microsoft.com/office/drawing/2014/main" xmlns="" val="2431280449"/>
                    </a:ext>
                  </a:extLst>
                </a:gridCol>
                <a:gridCol w="774071">
                  <a:extLst>
                    <a:ext uri="{9D8B030D-6E8A-4147-A177-3AD203B41FA5}">
                      <a16:colId xmlns:a16="http://schemas.microsoft.com/office/drawing/2014/main" xmlns="" val="1620247464"/>
                    </a:ext>
                  </a:extLst>
                </a:gridCol>
                <a:gridCol w="1236919">
                  <a:extLst>
                    <a:ext uri="{9D8B030D-6E8A-4147-A177-3AD203B41FA5}">
                      <a16:colId xmlns:a16="http://schemas.microsoft.com/office/drawing/2014/main" xmlns="" val="1359445368"/>
                    </a:ext>
                  </a:extLst>
                </a:gridCol>
                <a:gridCol w="2148647">
                  <a:extLst>
                    <a:ext uri="{9D8B030D-6E8A-4147-A177-3AD203B41FA5}">
                      <a16:colId xmlns:a16="http://schemas.microsoft.com/office/drawing/2014/main" xmlns="" val="1532867266"/>
                    </a:ext>
                  </a:extLst>
                </a:gridCol>
                <a:gridCol w="654370">
                  <a:extLst>
                    <a:ext uri="{9D8B030D-6E8A-4147-A177-3AD203B41FA5}">
                      <a16:colId xmlns:a16="http://schemas.microsoft.com/office/drawing/2014/main" xmlns="" val="816482876"/>
                    </a:ext>
                  </a:extLst>
                </a:gridCol>
                <a:gridCol w="975569">
                  <a:extLst>
                    <a:ext uri="{9D8B030D-6E8A-4147-A177-3AD203B41FA5}">
                      <a16:colId xmlns:a16="http://schemas.microsoft.com/office/drawing/2014/main" xmlns="" val="1223848999"/>
                    </a:ext>
                  </a:extLst>
                </a:gridCol>
                <a:gridCol w="891594">
                  <a:extLst>
                    <a:ext uri="{9D8B030D-6E8A-4147-A177-3AD203B41FA5}">
                      <a16:colId xmlns:a16="http://schemas.microsoft.com/office/drawing/2014/main" xmlns="" val="3419042693"/>
                    </a:ext>
                  </a:extLst>
                </a:gridCol>
                <a:gridCol w="838200">
                  <a:extLst>
                    <a:ext uri="{9D8B030D-6E8A-4147-A177-3AD203B41FA5}">
                      <a16:colId xmlns:a16="http://schemas.microsoft.com/office/drawing/2014/main" xmlns="" val="1252195970"/>
                    </a:ext>
                  </a:extLst>
                </a:gridCol>
                <a:gridCol w="761998">
                  <a:extLst>
                    <a:ext uri="{9D8B030D-6E8A-4147-A177-3AD203B41FA5}">
                      <a16:colId xmlns:a16="http://schemas.microsoft.com/office/drawing/2014/main" xmlns="" val="515518219"/>
                    </a:ext>
                  </a:extLst>
                </a:gridCol>
              </a:tblGrid>
              <a:tr h="119087">
                <a:tc gridSpan="9">
                  <a:txBody>
                    <a:bodyPr/>
                    <a:lstStyle/>
                    <a:p>
                      <a:pPr algn="ctr" fontAlgn="ctr"/>
                      <a:r>
                        <a:rPr lang="en-US" sz="800" b="1" i="0" u="none" strike="noStrike" dirty="0">
                          <a:solidFill>
                            <a:srgbClr val="000000"/>
                          </a:solidFill>
                          <a:effectLst/>
                          <a:latin typeface="Calibri" panose="020F0502020204030204" pitchFamily="34" charset="0"/>
                        </a:rPr>
                        <a:t>Status Report for L2PRD-NCR on 22-Jan-18</a:t>
                      </a:r>
                    </a:p>
                  </a:txBody>
                  <a:tcPr marL="5482" marR="5482" marT="548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198380556"/>
                  </a:ext>
                </a:extLst>
              </a:tr>
              <a:tr h="233050">
                <a:tc>
                  <a:txBody>
                    <a:bodyPr/>
                    <a:lstStyle/>
                    <a:p>
                      <a:pPr algn="l" fontAlgn="ctr"/>
                      <a:r>
                        <a:rPr lang="en-US" sz="800" b="1" i="0" u="none" strike="noStrike" dirty="0">
                          <a:solidFill>
                            <a:srgbClr val="000000"/>
                          </a:solidFill>
                          <a:effectLst/>
                          <a:latin typeface="Calibri" panose="020F0502020204030204" pitchFamily="34" charset="0"/>
                        </a:rPr>
                        <a:t>TRAV_SEQ_NUM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TRAV_OPEN_DATE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PARTDESCRIPTION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DESCRIBECOMMENT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SN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TRAVELERID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TRAVSEQNUMBER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DISPOSITION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REWORKDATE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36621180"/>
                  </a:ext>
                </a:extLst>
              </a:tr>
              <a:tr h="233050">
                <a:tc>
                  <a:txBody>
                    <a:bodyPr/>
                    <a:lstStyle/>
                    <a:p>
                      <a:pPr algn="l" fontAlgn="b"/>
                      <a:r>
                        <a:rPr lang="en-US" sz="800" b="1" i="0" u="none" strike="noStrike" dirty="0">
                          <a:solidFill>
                            <a:srgbClr val="000000"/>
                          </a:solidFill>
                          <a:effectLst/>
                          <a:latin typeface="Calibri" panose="020F0502020204030204" pitchFamily="34" charset="0"/>
                        </a:rPr>
                        <a:t>469</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23-Sep-16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in seal groove on NR flange. Surface finish measured 1.0 microns on RF.</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2070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68714889"/>
                  </a:ext>
                </a:extLst>
              </a:tr>
              <a:tr h="287091">
                <a:tc>
                  <a:txBody>
                    <a:bodyPr/>
                    <a:lstStyle/>
                    <a:p>
                      <a:pPr algn="l" fontAlgn="b"/>
                      <a:r>
                        <a:rPr lang="en-US" sz="800" b="1" i="0" u="none" strike="noStrike" dirty="0">
                          <a:solidFill>
                            <a:srgbClr val="000000"/>
                          </a:solidFill>
                          <a:effectLst/>
                          <a:latin typeface="Calibri" panose="020F0502020204030204" pitchFamily="34" charset="0"/>
                        </a:rPr>
                        <a:t>472</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23-Sep-16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Light scratches in seal groove on NR flange. Finish measured 1.0 microns on rotatable flange.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2073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37803347"/>
                  </a:ext>
                </a:extLst>
              </a:tr>
              <a:tr h="233050">
                <a:tc>
                  <a:txBody>
                    <a:bodyPr/>
                    <a:lstStyle/>
                    <a:p>
                      <a:pPr algn="l" fontAlgn="b"/>
                      <a:r>
                        <a:rPr lang="en-US" sz="800" b="1" i="0" u="none" strike="noStrike" dirty="0">
                          <a:solidFill>
                            <a:srgbClr val="000000"/>
                          </a:solidFill>
                          <a:effectLst/>
                          <a:latin typeface="Calibri" panose="020F0502020204030204" pitchFamily="34" charset="0"/>
                        </a:rPr>
                        <a:t>473</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23-Sep-16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Light scratches in seal groove of rotatable flange. Surface finish = 1.0 rotatable flange.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2074</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144</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92418156"/>
                  </a:ext>
                </a:extLst>
              </a:tr>
              <a:tr h="192808">
                <a:tc>
                  <a:txBody>
                    <a:bodyPr/>
                    <a:lstStyle/>
                    <a:p>
                      <a:pPr algn="l" fontAlgn="b"/>
                      <a:r>
                        <a:rPr lang="en-US" sz="800" b="1" i="0" u="none" strike="noStrike" dirty="0">
                          <a:solidFill>
                            <a:srgbClr val="000000"/>
                          </a:solidFill>
                          <a:effectLst/>
                          <a:latin typeface="Calibri" panose="020F0502020204030204" pitchFamily="34" charset="0"/>
                        </a:rPr>
                        <a:t>1155</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24-Oct-17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WELDMENT BELLOWS PRCM</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Blisters.Irregular spot in plating.Light water spots.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2063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87366874"/>
                  </a:ext>
                </a:extLst>
              </a:tr>
              <a:tr h="287091">
                <a:tc>
                  <a:txBody>
                    <a:bodyPr/>
                    <a:lstStyle/>
                    <a:p>
                      <a:pPr algn="l" fontAlgn="b"/>
                      <a:r>
                        <a:rPr lang="en-US" sz="800" b="1" i="0" u="none" strike="noStrike" dirty="0">
                          <a:solidFill>
                            <a:srgbClr val="000000"/>
                          </a:solidFill>
                          <a:effectLst/>
                          <a:latin typeface="Calibri" panose="020F0502020204030204" pitchFamily="34" charset="0"/>
                        </a:rPr>
                        <a:t>466</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22-Sep-16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on NR flange. Surface finish out of tolerance. Rotatable flange measured 1.0 microns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2067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149</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61748803"/>
                  </a:ext>
                </a:extLst>
              </a:tr>
              <a:tr h="192808">
                <a:tc>
                  <a:txBody>
                    <a:bodyPr/>
                    <a:lstStyle/>
                    <a:p>
                      <a:pPr algn="l" fontAlgn="b"/>
                      <a:r>
                        <a:rPr lang="en-US" sz="800" b="1" i="0" u="none" strike="noStrike" dirty="0">
                          <a:solidFill>
                            <a:srgbClr val="000000"/>
                          </a:solidFill>
                          <a:effectLst/>
                          <a:latin typeface="Calibri" panose="020F0502020204030204" pitchFamily="34" charset="0"/>
                        </a:rPr>
                        <a:t>574</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14-Nov-16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PRD</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Contamination spots in seal groove.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1001</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173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5-Oct-17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35257369"/>
                  </a:ext>
                </a:extLst>
              </a:tr>
              <a:tr h="192808">
                <a:tc>
                  <a:txBody>
                    <a:bodyPr/>
                    <a:lstStyle/>
                    <a:p>
                      <a:pPr algn="l" fontAlgn="b"/>
                      <a:r>
                        <a:rPr lang="en-US" sz="800" b="1" i="0" u="none" strike="noStrike" dirty="0">
                          <a:solidFill>
                            <a:srgbClr val="000000"/>
                          </a:solidFill>
                          <a:effectLst/>
                          <a:latin typeface="Calibri" panose="020F0502020204030204" pitchFamily="34" charset="0"/>
                        </a:rPr>
                        <a:t>1060</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31-Aug-17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PRD</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Blisters,Dark stains/spots.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2131</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230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48574427"/>
                  </a:ext>
                </a:extLst>
              </a:tr>
              <a:tr h="192808">
                <a:tc>
                  <a:txBody>
                    <a:bodyPr/>
                    <a:lstStyle/>
                    <a:p>
                      <a:pPr algn="l" fontAlgn="b"/>
                      <a:r>
                        <a:rPr lang="en-US" sz="800" b="1" i="0" u="none" strike="noStrike" dirty="0">
                          <a:solidFill>
                            <a:srgbClr val="000000"/>
                          </a:solidFill>
                          <a:effectLst/>
                          <a:latin typeface="Calibri" panose="020F0502020204030204" pitchFamily="34" charset="0"/>
                        </a:rPr>
                        <a:t>1158</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24-Oct-17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PRD</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One small blister. Otherwise good.</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2189</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303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79740202"/>
                  </a:ext>
                </a:extLst>
              </a:tr>
              <a:tr h="192808">
                <a:tc>
                  <a:txBody>
                    <a:bodyPr/>
                    <a:lstStyle/>
                    <a:p>
                      <a:pPr algn="l" fontAlgn="b"/>
                      <a:r>
                        <a:rPr lang="en-US" sz="800" b="1" i="0" u="none" strike="noStrike" dirty="0">
                          <a:solidFill>
                            <a:srgbClr val="000000"/>
                          </a:solidFill>
                          <a:effectLst/>
                          <a:latin typeface="Calibri" panose="020F0502020204030204" pitchFamily="34" charset="0"/>
                        </a:rPr>
                        <a:t>1182</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21-Nov-17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PrCM</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Multiple dark spots and stains.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2191</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305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93746807"/>
                  </a:ext>
                </a:extLst>
              </a:tr>
              <a:tr h="192808">
                <a:tc>
                  <a:txBody>
                    <a:bodyPr/>
                    <a:lstStyle/>
                    <a:p>
                      <a:pPr algn="l" fontAlgn="b"/>
                      <a:r>
                        <a:rPr lang="en-US" sz="800" b="1" i="0" u="none" strike="noStrike" dirty="0">
                          <a:solidFill>
                            <a:srgbClr val="000000"/>
                          </a:solidFill>
                          <a:effectLst/>
                          <a:latin typeface="Calibri" panose="020F0502020204030204" pitchFamily="34" charset="0"/>
                        </a:rPr>
                        <a:t>1183</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21-Nov-17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PrCM</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Multiple dark spots and stains.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2192</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306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85582773"/>
                  </a:ext>
                </a:extLst>
              </a:tr>
              <a:tr h="192808">
                <a:tc>
                  <a:txBody>
                    <a:bodyPr/>
                    <a:lstStyle/>
                    <a:p>
                      <a:pPr algn="l" fontAlgn="b"/>
                      <a:r>
                        <a:rPr lang="en-US" sz="800" b="1" i="0" u="none" strike="noStrike" dirty="0">
                          <a:solidFill>
                            <a:srgbClr val="000000"/>
                          </a:solidFill>
                          <a:effectLst/>
                          <a:latin typeface="Calibri" panose="020F0502020204030204" pitchFamily="34" charset="0"/>
                        </a:rPr>
                        <a:t>1184</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21-Nov-17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PrCM</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Multiple dark spots and stains.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2193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307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18195514"/>
                  </a:ext>
                </a:extLst>
              </a:tr>
              <a:tr h="192808">
                <a:tc>
                  <a:txBody>
                    <a:bodyPr/>
                    <a:lstStyle/>
                    <a:p>
                      <a:pPr algn="l" fontAlgn="b"/>
                      <a:r>
                        <a:rPr lang="en-US" sz="800" b="1" i="0" u="none" strike="noStrike" dirty="0">
                          <a:solidFill>
                            <a:srgbClr val="000000"/>
                          </a:solidFill>
                          <a:effectLst/>
                          <a:latin typeface="Calibri" panose="020F0502020204030204" pitchFamily="34" charset="0"/>
                        </a:rPr>
                        <a:t>1185</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21-Nov-17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PrCM</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Multiple dark spots and stains.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2194</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308</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46463808"/>
                  </a:ext>
                </a:extLst>
              </a:tr>
              <a:tr h="192808">
                <a:tc>
                  <a:txBody>
                    <a:bodyPr/>
                    <a:lstStyle/>
                    <a:p>
                      <a:pPr algn="l" fontAlgn="b"/>
                      <a:r>
                        <a:rPr lang="en-US" sz="800" b="1" i="0" u="none" strike="noStrike" dirty="0">
                          <a:solidFill>
                            <a:srgbClr val="000000"/>
                          </a:solidFill>
                          <a:effectLst/>
                          <a:latin typeface="Calibri" panose="020F0502020204030204" pitchFamily="34" charset="0"/>
                        </a:rPr>
                        <a:t>1186</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21-Nov-17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PrCM</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Multiple dark spots and stains.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2195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309</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91432414"/>
                  </a:ext>
                </a:extLst>
              </a:tr>
              <a:tr h="192808">
                <a:tc>
                  <a:txBody>
                    <a:bodyPr/>
                    <a:lstStyle/>
                    <a:p>
                      <a:pPr algn="l" fontAlgn="b"/>
                      <a:r>
                        <a:rPr lang="en-US" sz="800" b="1" i="0" u="none" strike="noStrike" dirty="0">
                          <a:solidFill>
                            <a:srgbClr val="000000"/>
                          </a:solidFill>
                          <a:effectLst/>
                          <a:latin typeface="Calibri" panose="020F0502020204030204" pitchFamily="34" charset="0"/>
                        </a:rPr>
                        <a:t>1194</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27-Nov-17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PRD</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Dark spots,Pitting,irregular spot in plating,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2197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311</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97204071"/>
                  </a:ext>
                </a:extLst>
              </a:tr>
              <a:tr h="192808">
                <a:tc>
                  <a:txBody>
                    <a:bodyPr/>
                    <a:lstStyle/>
                    <a:p>
                      <a:pPr algn="l" fontAlgn="b"/>
                      <a:r>
                        <a:rPr lang="en-US" sz="800" b="1" i="0" u="none" strike="noStrike" dirty="0">
                          <a:solidFill>
                            <a:srgbClr val="000000"/>
                          </a:solidFill>
                          <a:effectLst/>
                          <a:latin typeface="Calibri" panose="020F0502020204030204" pitchFamily="34" charset="0"/>
                        </a:rPr>
                        <a:t>1195</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27-Nov-17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PRD</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One blister,multiple dark spots and stains.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2198</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312</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41166919"/>
                  </a:ext>
                </a:extLst>
              </a:tr>
              <a:tr h="192808">
                <a:tc>
                  <a:txBody>
                    <a:bodyPr/>
                    <a:lstStyle/>
                    <a:p>
                      <a:pPr algn="l" fontAlgn="b"/>
                      <a:r>
                        <a:rPr lang="en-US" sz="800" b="1" i="0" u="none" strike="noStrike" dirty="0">
                          <a:solidFill>
                            <a:srgbClr val="000000"/>
                          </a:solidFill>
                          <a:effectLst/>
                          <a:latin typeface="Calibri" panose="020F0502020204030204" pitchFamily="34" charset="0"/>
                        </a:rPr>
                        <a:t>1196</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27-Nov-17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PRD</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Blister, minimum dark spots.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2199</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313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81355867"/>
                  </a:ext>
                </a:extLst>
              </a:tr>
              <a:tr h="192808">
                <a:tc>
                  <a:txBody>
                    <a:bodyPr/>
                    <a:lstStyle/>
                    <a:p>
                      <a:pPr algn="l" fontAlgn="b"/>
                      <a:r>
                        <a:rPr lang="en-US" sz="800" b="1" i="0" u="none" strike="noStrike" dirty="0">
                          <a:solidFill>
                            <a:srgbClr val="000000"/>
                          </a:solidFill>
                          <a:effectLst/>
                          <a:latin typeface="Calibri" panose="020F0502020204030204" pitchFamily="34" charset="0"/>
                        </a:rPr>
                        <a:t>1197</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27-Nov-17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Bellow PRD</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Multiple dark spots and stains.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2201</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315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97382330"/>
                  </a:ext>
                </a:extLst>
              </a:tr>
              <a:tr h="192808">
                <a:tc>
                  <a:txBody>
                    <a:bodyPr/>
                    <a:lstStyle/>
                    <a:p>
                      <a:pPr algn="l" fontAlgn="b"/>
                      <a:r>
                        <a:rPr lang="en-US" sz="800" b="1" i="0" u="none" strike="noStrike" dirty="0">
                          <a:solidFill>
                            <a:srgbClr val="000000"/>
                          </a:solidFill>
                          <a:effectLst/>
                          <a:latin typeface="Calibri" panose="020F0502020204030204" pitchFamily="34" charset="0"/>
                        </a:rPr>
                        <a:t>1199</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28-Nov-17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Many dark spots present on plating.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2207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321</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65958831"/>
                  </a:ext>
                </a:extLst>
              </a:tr>
              <a:tr h="192808">
                <a:tc>
                  <a:txBody>
                    <a:bodyPr/>
                    <a:lstStyle/>
                    <a:p>
                      <a:pPr algn="l" fontAlgn="b"/>
                      <a:r>
                        <a:rPr lang="en-US" sz="800" b="1" i="0" u="none" strike="noStrike" dirty="0">
                          <a:solidFill>
                            <a:srgbClr val="000000"/>
                          </a:solidFill>
                          <a:effectLst/>
                          <a:latin typeface="Calibri" panose="020F0502020204030204" pitchFamily="34" charset="0"/>
                        </a:rPr>
                        <a:t>1200</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29-Nov-17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Dark spots on plating.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2210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324</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0427444"/>
                  </a:ext>
                </a:extLst>
              </a:tr>
              <a:tr h="192808">
                <a:tc>
                  <a:txBody>
                    <a:bodyPr/>
                    <a:lstStyle/>
                    <a:p>
                      <a:pPr algn="l" fontAlgn="b"/>
                      <a:r>
                        <a:rPr lang="en-US" sz="800" b="1" i="0" u="none" strike="noStrike" dirty="0">
                          <a:solidFill>
                            <a:srgbClr val="000000"/>
                          </a:solidFill>
                          <a:effectLst/>
                          <a:latin typeface="Calibri" panose="020F0502020204030204" pitchFamily="34" charset="0"/>
                        </a:rPr>
                        <a:t>1201</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29-Nov-17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Dark spots on copper plating.</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2211</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325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20063467"/>
                  </a:ext>
                </a:extLst>
              </a:tr>
              <a:tr h="475658">
                <a:tc>
                  <a:txBody>
                    <a:bodyPr/>
                    <a:lstStyle/>
                    <a:p>
                      <a:pPr algn="l" fontAlgn="b"/>
                      <a:r>
                        <a:rPr lang="en-US" sz="800" b="1" i="0" u="none" strike="noStrike" dirty="0">
                          <a:solidFill>
                            <a:srgbClr val="000000"/>
                          </a:solidFill>
                          <a:effectLst/>
                          <a:latin typeface="Calibri" panose="020F0502020204030204" pitchFamily="34" charset="0"/>
                        </a:rPr>
                        <a:t>1171</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7-Nov-17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WELDMENT BELLOWS PRCM</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Heavy oxidation on plated surfaces.Plating is dull as compared to earlier inspections. Stains present. This bellows has been issued and assembled to a cavity and HPR'd. Inspection is after dis-assembly.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2068</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L2PRD-CST-INSP-BLBP</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345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01631534"/>
                  </a:ext>
                </a:extLst>
              </a:tr>
            </a:tbl>
          </a:graphicData>
        </a:graphic>
      </p:graphicFrame>
      <p:sp>
        <p:nvSpPr>
          <p:cNvPr id="4" name="Slide Number Placeholder 3"/>
          <p:cNvSpPr>
            <a:spLocks noGrp="1"/>
          </p:cNvSpPr>
          <p:nvPr>
            <p:ph type="sldNum" sz="quarter" idx="11"/>
          </p:nvPr>
        </p:nvSpPr>
        <p:spPr/>
        <p:txBody>
          <a:bodyPr/>
          <a:lstStyle/>
          <a:p>
            <a:fld id="{5BD36294-2849-48A8-8531-5354CF3095D2}" type="slidenum">
              <a:rPr lang="en-US" smtClean="0"/>
              <a:pPr/>
              <a:t>62</a:t>
            </a:fld>
            <a:endParaRPr lang="en-US" dirty="0"/>
          </a:p>
        </p:txBody>
      </p:sp>
      <p:sp>
        <p:nvSpPr>
          <p:cNvPr id="6" name="Footer Placeholder 5"/>
          <p:cNvSpPr>
            <a:spLocks noGrp="1"/>
          </p:cNvSpPr>
          <p:nvPr>
            <p:ph type="ftr" sz="quarter" idx="13"/>
          </p:nvPr>
        </p:nvSpPr>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12220793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2800" dirty="0" smtClean="0"/>
              <a:t>Open NCRs: Bellows – BLBS, BLXU &amp; BLXD</a:t>
            </a:r>
            <a:endParaRPr lang="en-US" sz="2800"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526581987"/>
              </p:ext>
            </p:extLst>
          </p:nvPr>
        </p:nvGraphicFramePr>
        <p:xfrm>
          <a:off x="76200" y="1066801"/>
          <a:ext cx="8991599" cy="2303683"/>
        </p:xfrm>
        <a:graphic>
          <a:graphicData uri="http://schemas.openxmlformats.org/drawingml/2006/table">
            <a:tbl>
              <a:tblPr/>
              <a:tblGrid>
                <a:gridCol w="838200">
                  <a:extLst>
                    <a:ext uri="{9D8B030D-6E8A-4147-A177-3AD203B41FA5}">
                      <a16:colId xmlns:a16="http://schemas.microsoft.com/office/drawing/2014/main" xmlns="" val="3638304443"/>
                    </a:ext>
                  </a:extLst>
                </a:gridCol>
                <a:gridCol w="1066800">
                  <a:extLst>
                    <a:ext uri="{9D8B030D-6E8A-4147-A177-3AD203B41FA5}">
                      <a16:colId xmlns:a16="http://schemas.microsoft.com/office/drawing/2014/main" xmlns="" val="2216196336"/>
                    </a:ext>
                  </a:extLst>
                </a:gridCol>
                <a:gridCol w="1371600">
                  <a:extLst>
                    <a:ext uri="{9D8B030D-6E8A-4147-A177-3AD203B41FA5}">
                      <a16:colId xmlns:a16="http://schemas.microsoft.com/office/drawing/2014/main" xmlns="" val="819338514"/>
                    </a:ext>
                  </a:extLst>
                </a:gridCol>
                <a:gridCol w="1981200">
                  <a:extLst>
                    <a:ext uri="{9D8B030D-6E8A-4147-A177-3AD203B41FA5}">
                      <a16:colId xmlns:a16="http://schemas.microsoft.com/office/drawing/2014/main" xmlns="" val="519138655"/>
                    </a:ext>
                  </a:extLst>
                </a:gridCol>
                <a:gridCol w="266438">
                  <a:extLst>
                    <a:ext uri="{9D8B030D-6E8A-4147-A177-3AD203B41FA5}">
                      <a16:colId xmlns:a16="http://schemas.microsoft.com/office/drawing/2014/main" xmlns="" val="3861149992"/>
                    </a:ext>
                  </a:extLst>
                </a:gridCol>
                <a:gridCol w="975569">
                  <a:extLst>
                    <a:ext uri="{9D8B030D-6E8A-4147-A177-3AD203B41FA5}">
                      <a16:colId xmlns:a16="http://schemas.microsoft.com/office/drawing/2014/main" xmlns="" val="2589914107"/>
                    </a:ext>
                  </a:extLst>
                </a:gridCol>
                <a:gridCol w="967793">
                  <a:extLst>
                    <a:ext uri="{9D8B030D-6E8A-4147-A177-3AD203B41FA5}">
                      <a16:colId xmlns:a16="http://schemas.microsoft.com/office/drawing/2014/main" xmlns="" val="146373621"/>
                    </a:ext>
                  </a:extLst>
                </a:gridCol>
                <a:gridCol w="762000">
                  <a:extLst>
                    <a:ext uri="{9D8B030D-6E8A-4147-A177-3AD203B41FA5}">
                      <a16:colId xmlns:a16="http://schemas.microsoft.com/office/drawing/2014/main" xmlns="" val="632994126"/>
                    </a:ext>
                  </a:extLst>
                </a:gridCol>
                <a:gridCol w="761999">
                  <a:extLst>
                    <a:ext uri="{9D8B030D-6E8A-4147-A177-3AD203B41FA5}">
                      <a16:colId xmlns:a16="http://schemas.microsoft.com/office/drawing/2014/main" xmlns="" val="2262297029"/>
                    </a:ext>
                  </a:extLst>
                </a:gridCol>
              </a:tblGrid>
              <a:tr h="95766">
                <a:tc gridSpan="9">
                  <a:txBody>
                    <a:bodyPr/>
                    <a:lstStyle/>
                    <a:p>
                      <a:pPr algn="ctr" fontAlgn="ctr"/>
                      <a:r>
                        <a:rPr lang="en-US" sz="800" b="1" i="0" u="none" strike="noStrike" dirty="0">
                          <a:solidFill>
                            <a:srgbClr val="000000"/>
                          </a:solidFill>
                          <a:effectLst/>
                          <a:latin typeface="Calibri" panose="020F0502020204030204" pitchFamily="34" charset="0"/>
                        </a:rPr>
                        <a:t>Status Report for L2PRD-NCR on 22-Jan-18</a:t>
                      </a:r>
                    </a:p>
                  </a:txBody>
                  <a:tcPr marL="5482" marR="5482" marT="548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854470277"/>
                  </a:ext>
                </a:extLst>
              </a:tr>
              <a:tr h="187411">
                <a:tc>
                  <a:txBody>
                    <a:bodyPr/>
                    <a:lstStyle/>
                    <a:p>
                      <a:pPr algn="l" fontAlgn="ctr"/>
                      <a:r>
                        <a:rPr lang="en-US" sz="800" b="1" i="0" u="none" strike="noStrike" dirty="0">
                          <a:solidFill>
                            <a:srgbClr val="000000"/>
                          </a:solidFill>
                          <a:effectLst/>
                          <a:latin typeface="Calibri" panose="020F0502020204030204" pitchFamily="34" charset="0"/>
                        </a:rPr>
                        <a:t>TRAV_SEQ_NUM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TRAV_OPEN_DATE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PARTDESCRIPTION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DESCRIBECOMMENT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SN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TRAVELERID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TRAVSEQNUMBER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DISPOSITION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REWORKDATE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82415426"/>
                  </a:ext>
                </a:extLst>
              </a:tr>
              <a:tr h="187411">
                <a:tc>
                  <a:txBody>
                    <a:bodyPr/>
                    <a:lstStyle/>
                    <a:p>
                      <a:pPr algn="l" fontAlgn="b"/>
                      <a:r>
                        <a:rPr lang="en-US" sz="800" b="1" i="0" u="none" strike="noStrike" dirty="0">
                          <a:solidFill>
                            <a:srgbClr val="000000"/>
                          </a:solidFill>
                          <a:effectLst/>
                          <a:latin typeface="Calibri" panose="020F0502020204030204" pitchFamily="34" charset="0"/>
                        </a:rPr>
                        <a:t>73</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2-May-16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1002</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62590351"/>
                  </a:ext>
                </a:extLst>
              </a:tr>
              <a:tr h="187411">
                <a:tc>
                  <a:txBody>
                    <a:bodyPr/>
                    <a:lstStyle/>
                    <a:p>
                      <a:pPr algn="l" fontAlgn="b"/>
                      <a:r>
                        <a:rPr lang="en-US" sz="800" b="1" i="0" u="none" strike="noStrike" dirty="0">
                          <a:solidFill>
                            <a:srgbClr val="000000"/>
                          </a:solidFill>
                          <a:effectLst/>
                          <a:latin typeface="Calibri" panose="020F0502020204030204" pitchFamily="34" charset="0"/>
                        </a:rPr>
                        <a:t>74</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2-May-16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1003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L2PRD-CST-INSP-BLBS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66853112"/>
                  </a:ext>
                </a:extLst>
              </a:tr>
              <a:tr h="187411">
                <a:tc>
                  <a:txBody>
                    <a:bodyPr/>
                    <a:lstStyle/>
                    <a:p>
                      <a:pPr algn="l" fontAlgn="b"/>
                      <a:r>
                        <a:rPr lang="en-US" sz="800" b="1" i="0" u="none" strike="noStrike" dirty="0">
                          <a:solidFill>
                            <a:srgbClr val="000000"/>
                          </a:solidFill>
                          <a:effectLst/>
                          <a:latin typeface="Calibri" panose="020F0502020204030204" pitchFamily="34" charset="0"/>
                        </a:rPr>
                        <a:t>53</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22-Apr-16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 in seal area on rotatable flange.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1003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L2PRD-CST-INSP-BLXD</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13193818"/>
                  </a:ext>
                </a:extLst>
              </a:tr>
              <a:tr h="462346">
                <a:tc>
                  <a:txBody>
                    <a:bodyPr/>
                    <a:lstStyle/>
                    <a:p>
                      <a:pPr algn="l" fontAlgn="b"/>
                      <a:r>
                        <a:rPr lang="en-US" sz="800" b="1" i="0" u="none" strike="noStrike" dirty="0">
                          <a:solidFill>
                            <a:srgbClr val="000000"/>
                          </a:solidFill>
                          <a:effectLst/>
                          <a:latin typeface="Calibri" panose="020F0502020204030204" pitchFamily="34" charset="0"/>
                        </a:rPr>
                        <a:t>494</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6-Oct-16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Weldment Extension DS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Scratches present in seal groove NRF.Scratches present in seal area RF. Interior of pipe very rough surface.(Required 3.2 checks 2.5-2.7) Roughness required .8 in seal. (checks 1.3-2.0)NRF</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2003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L2PRD-CST-INSP-BLXD</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76823151"/>
                  </a:ext>
                </a:extLst>
              </a:tr>
              <a:tr h="187411">
                <a:tc>
                  <a:txBody>
                    <a:bodyPr/>
                    <a:lstStyle/>
                    <a:p>
                      <a:pPr algn="l" fontAlgn="b"/>
                      <a:r>
                        <a:rPr lang="en-US" sz="800" b="1" i="0" u="none" strike="noStrike" dirty="0">
                          <a:solidFill>
                            <a:srgbClr val="000000"/>
                          </a:solidFill>
                          <a:effectLst/>
                          <a:latin typeface="Calibri" panose="020F0502020204030204" pitchFamily="34" charset="0"/>
                        </a:rPr>
                        <a:t>725</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6-Feb-17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Weldment Extension DS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Dark spot in plating.Minor pitting/roughness in plating surface.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2007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L2PRD-CST-INSP-BLXD</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6278884"/>
                  </a:ext>
                </a:extLst>
              </a:tr>
              <a:tr h="187411">
                <a:tc>
                  <a:txBody>
                    <a:bodyPr/>
                    <a:lstStyle/>
                    <a:p>
                      <a:pPr algn="l" fontAlgn="b"/>
                      <a:r>
                        <a:rPr lang="en-US" sz="800" b="1" i="0" u="none" strike="noStrike" dirty="0">
                          <a:solidFill>
                            <a:srgbClr val="000000"/>
                          </a:solidFill>
                          <a:effectLst/>
                          <a:latin typeface="Calibri" panose="020F0502020204030204" pitchFamily="34" charset="0"/>
                        </a:rPr>
                        <a:t>1010</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14-Aug-17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Weld splatter. Approximately 25 places.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2008</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L2PRD-CST-INSP-BLXD</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65229663"/>
                  </a:ext>
                </a:extLst>
              </a:tr>
              <a:tr h="187411">
                <a:tc>
                  <a:txBody>
                    <a:bodyPr/>
                    <a:lstStyle/>
                    <a:p>
                      <a:pPr algn="l" fontAlgn="b"/>
                      <a:r>
                        <a:rPr lang="en-US" sz="800" b="1" i="0" u="none" strike="noStrike" dirty="0">
                          <a:solidFill>
                            <a:srgbClr val="000000"/>
                          </a:solidFill>
                          <a:effectLst/>
                          <a:latin typeface="Calibri" panose="020F0502020204030204" pitchFamily="34" charset="0"/>
                        </a:rPr>
                        <a:t>1126</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3-Oct-17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Weldment Extension DS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Dark stains.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2020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L2PRD-CST-INSP-BLXD</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43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Hold/Modify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3-Oct-17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62615675"/>
                  </a:ext>
                </a:extLst>
              </a:tr>
              <a:tr h="187411">
                <a:tc>
                  <a:txBody>
                    <a:bodyPr/>
                    <a:lstStyle/>
                    <a:p>
                      <a:pPr algn="l" fontAlgn="b"/>
                      <a:r>
                        <a:rPr lang="en-US" sz="800" b="1" i="0" u="none" strike="noStrike" dirty="0">
                          <a:solidFill>
                            <a:srgbClr val="000000"/>
                          </a:solidFill>
                          <a:effectLst/>
                          <a:latin typeface="Calibri" panose="020F0502020204030204" pitchFamily="34" charset="0"/>
                        </a:rPr>
                        <a:t>1208</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4-Dec-17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Weldment Extension DS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Base metal defects.</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2023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L2PRD-CST-INSP-BLXD</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45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94930185"/>
                  </a:ext>
                </a:extLst>
              </a:tr>
            </a:tbl>
          </a:graphicData>
        </a:graphic>
      </p:graphicFrame>
      <p:sp>
        <p:nvSpPr>
          <p:cNvPr id="4" name="Slide Number Placeholder 3"/>
          <p:cNvSpPr>
            <a:spLocks noGrp="1"/>
          </p:cNvSpPr>
          <p:nvPr>
            <p:ph type="sldNum" sz="quarter" idx="11"/>
          </p:nvPr>
        </p:nvSpPr>
        <p:spPr/>
        <p:txBody>
          <a:bodyPr/>
          <a:lstStyle/>
          <a:p>
            <a:fld id="{5BD36294-2849-48A8-8531-5354CF3095D2}" type="slidenum">
              <a:rPr lang="en-US" smtClean="0"/>
              <a:pPr/>
              <a:t>63</a:t>
            </a:fld>
            <a:endParaRPr lang="en-US" dirty="0"/>
          </a:p>
        </p:txBody>
      </p:sp>
      <p:sp>
        <p:nvSpPr>
          <p:cNvPr id="6" name="Footer Placeholder 5"/>
          <p:cNvSpPr>
            <a:spLocks noGrp="1"/>
          </p:cNvSpPr>
          <p:nvPr>
            <p:ph type="ftr" sz="quarter" idx="13"/>
          </p:nvPr>
        </p:nvSpPr>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25225779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Open NCRs- TUNMC &amp; INSR</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674647871"/>
              </p:ext>
            </p:extLst>
          </p:nvPr>
        </p:nvGraphicFramePr>
        <p:xfrm>
          <a:off x="0" y="1314451"/>
          <a:ext cx="8991599" cy="4931620"/>
        </p:xfrm>
        <a:graphic>
          <a:graphicData uri="http://schemas.openxmlformats.org/drawingml/2006/table">
            <a:tbl>
              <a:tblPr/>
              <a:tblGrid>
                <a:gridCol w="710231">
                  <a:extLst>
                    <a:ext uri="{9D8B030D-6E8A-4147-A177-3AD203B41FA5}">
                      <a16:colId xmlns:a16="http://schemas.microsoft.com/office/drawing/2014/main" xmlns="" val="228876445"/>
                    </a:ext>
                  </a:extLst>
                </a:gridCol>
                <a:gridCol w="774071">
                  <a:extLst>
                    <a:ext uri="{9D8B030D-6E8A-4147-A177-3AD203B41FA5}">
                      <a16:colId xmlns:a16="http://schemas.microsoft.com/office/drawing/2014/main" xmlns="" val="151773029"/>
                    </a:ext>
                  </a:extLst>
                </a:gridCol>
                <a:gridCol w="1236919">
                  <a:extLst>
                    <a:ext uri="{9D8B030D-6E8A-4147-A177-3AD203B41FA5}">
                      <a16:colId xmlns:a16="http://schemas.microsoft.com/office/drawing/2014/main" xmlns="" val="760560444"/>
                    </a:ext>
                  </a:extLst>
                </a:gridCol>
                <a:gridCol w="2148647">
                  <a:extLst>
                    <a:ext uri="{9D8B030D-6E8A-4147-A177-3AD203B41FA5}">
                      <a16:colId xmlns:a16="http://schemas.microsoft.com/office/drawing/2014/main" xmlns="" val="966038602"/>
                    </a:ext>
                  </a:extLst>
                </a:gridCol>
                <a:gridCol w="387932">
                  <a:extLst>
                    <a:ext uri="{9D8B030D-6E8A-4147-A177-3AD203B41FA5}">
                      <a16:colId xmlns:a16="http://schemas.microsoft.com/office/drawing/2014/main" xmlns="" val="3458378640"/>
                    </a:ext>
                  </a:extLst>
                </a:gridCol>
                <a:gridCol w="1242007">
                  <a:extLst>
                    <a:ext uri="{9D8B030D-6E8A-4147-A177-3AD203B41FA5}">
                      <a16:colId xmlns:a16="http://schemas.microsoft.com/office/drawing/2014/main" xmlns="" val="1288350579"/>
                    </a:ext>
                  </a:extLst>
                </a:gridCol>
                <a:gridCol w="766091">
                  <a:extLst>
                    <a:ext uri="{9D8B030D-6E8A-4147-A177-3AD203B41FA5}">
                      <a16:colId xmlns:a16="http://schemas.microsoft.com/office/drawing/2014/main" xmlns="" val="1866274986"/>
                    </a:ext>
                  </a:extLst>
                </a:gridCol>
                <a:gridCol w="1119212">
                  <a:extLst>
                    <a:ext uri="{9D8B030D-6E8A-4147-A177-3AD203B41FA5}">
                      <a16:colId xmlns:a16="http://schemas.microsoft.com/office/drawing/2014/main" xmlns="" val="4215453206"/>
                    </a:ext>
                  </a:extLst>
                </a:gridCol>
                <a:gridCol w="606489">
                  <a:extLst>
                    <a:ext uri="{9D8B030D-6E8A-4147-A177-3AD203B41FA5}">
                      <a16:colId xmlns:a16="http://schemas.microsoft.com/office/drawing/2014/main" xmlns="" val="3843264398"/>
                    </a:ext>
                  </a:extLst>
                </a:gridCol>
              </a:tblGrid>
              <a:tr h="93789">
                <a:tc gridSpan="9">
                  <a:txBody>
                    <a:bodyPr/>
                    <a:lstStyle/>
                    <a:p>
                      <a:pPr algn="ctr" fontAlgn="ctr"/>
                      <a:r>
                        <a:rPr lang="en-US" sz="800" b="1" i="0" u="none" strike="noStrike" dirty="0">
                          <a:solidFill>
                            <a:srgbClr val="000000"/>
                          </a:solidFill>
                          <a:effectLst/>
                          <a:latin typeface="Calibri" panose="020F0502020204030204" pitchFamily="34" charset="0"/>
                        </a:rPr>
                        <a:t>Status Report for L2PRD-NCR on 22-Jan-18</a:t>
                      </a:r>
                    </a:p>
                  </a:txBody>
                  <a:tcPr marL="5482" marR="5482" marT="548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499525423"/>
                  </a:ext>
                </a:extLst>
              </a:tr>
              <a:tr h="183543">
                <a:tc>
                  <a:txBody>
                    <a:bodyPr/>
                    <a:lstStyle/>
                    <a:p>
                      <a:pPr algn="l" fontAlgn="ctr"/>
                      <a:r>
                        <a:rPr lang="en-US" sz="800" b="1" i="0" u="none" strike="noStrike" dirty="0">
                          <a:solidFill>
                            <a:srgbClr val="000000"/>
                          </a:solidFill>
                          <a:effectLst/>
                          <a:latin typeface="Calibri" panose="020F0502020204030204" pitchFamily="34" charset="0"/>
                        </a:rPr>
                        <a:t>TRAV_SEQ_NUM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TRAV_OPEN_DATE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PARTDESCRIPTION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DESCRIBECOMMENT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SN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TRAVELERID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TRAVSEQNUMBER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DISPOSITION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800" b="1" i="0" u="none" strike="noStrike" dirty="0">
                          <a:solidFill>
                            <a:srgbClr val="000000"/>
                          </a:solidFill>
                          <a:effectLst/>
                          <a:latin typeface="Calibri" panose="020F0502020204030204" pitchFamily="34" charset="0"/>
                        </a:rPr>
                        <a:t>REWORKDATE  </a:t>
                      </a:r>
                    </a:p>
                  </a:txBody>
                  <a:tcPr marL="5482" marR="5482" marT="54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59937265"/>
                  </a:ext>
                </a:extLst>
              </a:tr>
              <a:tr h="363049">
                <a:tc>
                  <a:txBody>
                    <a:bodyPr/>
                    <a:lstStyle/>
                    <a:p>
                      <a:pPr algn="l" fontAlgn="b"/>
                      <a:r>
                        <a:rPr lang="en-US" sz="800" b="1" i="0" u="none" strike="noStrike" dirty="0">
                          <a:solidFill>
                            <a:srgbClr val="000000"/>
                          </a:solidFill>
                          <a:effectLst/>
                          <a:latin typeface="Calibri" panose="020F0502020204030204" pitchFamily="34" charset="0"/>
                        </a:rPr>
                        <a:t>1224</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18-Dec-17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End lever tuner</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Missing F10031141 Qty.2 Item 4 drawing F10008766. Note: Rod are being modified per Naeem. New configuration rods not available for this tuner at this time.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138</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L2PRD-CST-INSP-TUNMC</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62</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61012913"/>
                  </a:ext>
                </a:extLst>
              </a:tr>
              <a:tr h="363049">
                <a:tc>
                  <a:txBody>
                    <a:bodyPr/>
                    <a:lstStyle/>
                    <a:p>
                      <a:pPr algn="l" fontAlgn="b"/>
                      <a:r>
                        <a:rPr lang="en-US" sz="800" b="1" i="0" u="none" strike="noStrike" dirty="0">
                          <a:solidFill>
                            <a:srgbClr val="000000"/>
                          </a:solidFill>
                          <a:effectLst/>
                          <a:latin typeface="Calibri" panose="020F0502020204030204" pitchFamily="34" charset="0"/>
                        </a:rPr>
                        <a:t>1225</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18-Dec-17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End lever tuner</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Missing F10031141 Qty.2 Item 4 drawing F10008766. Note: Rod are being modified per Naeem. New configuration rods not available for this tuner at this time.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140</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L2PRD-CST-INSP-TUNMC</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18716051"/>
                  </a:ext>
                </a:extLst>
              </a:tr>
              <a:tr h="363049">
                <a:tc>
                  <a:txBody>
                    <a:bodyPr/>
                    <a:lstStyle/>
                    <a:p>
                      <a:pPr algn="l" fontAlgn="b"/>
                      <a:r>
                        <a:rPr lang="en-US" sz="800" b="1" i="0" u="none" strike="noStrike" dirty="0">
                          <a:solidFill>
                            <a:srgbClr val="000000"/>
                          </a:solidFill>
                          <a:effectLst/>
                          <a:latin typeface="Calibri" panose="020F0502020204030204" pitchFamily="34" charset="0"/>
                        </a:rPr>
                        <a:t>1226</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18-Dec-17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End lever tuner</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Missing F10031141 Qty.2 Item 4 drawing F10008766. Note: Rod are being modified per Naeem. New configuration rods not available for this tuner at this time.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142</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L2PRD-CST-INSP-TUNMC</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93914083"/>
                  </a:ext>
                </a:extLst>
              </a:tr>
              <a:tr h="363049">
                <a:tc>
                  <a:txBody>
                    <a:bodyPr/>
                    <a:lstStyle/>
                    <a:p>
                      <a:pPr algn="l" fontAlgn="b"/>
                      <a:r>
                        <a:rPr lang="en-US" sz="800" b="1" i="0" u="none" strike="noStrike" dirty="0">
                          <a:solidFill>
                            <a:srgbClr val="000000"/>
                          </a:solidFill>
                          <a:effectLst/>
                          <a:latin typeface="Calibri" panose="020F0502020204030204" pitchFamily="34" charset="0"/>
                        </a:rPr>
                        <a:t>1227</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19-Dec-17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End lever tunner</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Missing F10031141 Qty.2 Item 4 drawing F10008766. Note: Rod are being modified per Naeem. New configuration rods not available for this tuner at this time.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143</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L2PRD-CST-INSP-TUNMC</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66</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44767937"/>
                  </a:ext>
                </a:extLst>
              </a:tr>
              <a:tr h="363049">
                <a:tc>
                  <a:txBody>
                    <a:bodyPr/>
                    <a:lstStyle/>
                    <a:p>
                      <a:pPr algn="l" fontAlgn="b"/>
                      <a:r>
                        <a:rPr lang="en-US" sz="800" b="1" i="0" u="none" strike="noStrike" dirty="0">
                          <a:solidFill>
                            <a:srgbClr val="000000"/>
                          </a:solidFill>
                          <a:effectLst/>
                          <a:latin typeface="Calibri" panose="020F0502020204030204" pitchFamily="34" charset="0"/>
                        </a:rPr>
                        <a:t>1228</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19-Dec-17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End lever tuner</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Missing F10031141 Qty.2 Item 4 drawing F10008766. Note: Rod are being modified per Naeem. New configuration rods not available for this tuner at this time.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144</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L2PRD-CST-INSP-TUNMC</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90614379"/>
                  </a:ext>
                </a:extLst>
              </a:tr>
              <a:tr h="183543">
                <a:tc>
                  <a:txBody>
                    <a:bodyPr/>
                    <a:lstStyle/>
                    <a:p>
                      <a:pPr algn="l" fontAlgn="b"/>
                      <a:r>
                        <a:rPr lang="en-US" sz="800" b="1" i="0" u="none" strike="noStrike" dirty="0">
                          <a:solidFill>
                            <a:srgbClr val="000000"/>
                          </a:solidFill>
                          <a:effectLst/>
                          <a:latin typeface="Calibri" panose="020F0502020204030204" pitchFamily="34" charset="0"/>
                        </a:rPr>
                        <a:t>1229</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20-Dec-17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End lever tuner</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Angle 5+/-1 degree checks 6.2 on F10006870 Tuner support motor side.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L2PRD-CST-INSP-TUNMC</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68</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28179328"/>
                  </a:ext>
                </a:extLst>
              </a:tr>
              <a:tr h="363049">
                <a:tc>
                  <a:txBody>
                    <a:bodyPr/>
                    <a:lstStyle/>
                    <a:p>
                      <a:pPr algn="l" fontAlgn="b"/>
                      <a:r>
                        <a:rPr lang="en-US" sz="800" b="1" i="0" u="none" strike="noStrike" dirty="0">
                          <a:solidFill>
                            <a:srgbClr val="000000"/>
                          </a:solidFill>
                          <a:effectLst/>
                          <a:latin typeface="Calibri" panose="020F0502020204030204" pitchFamily="34" charset="0"/>
                        </a:rPr>
                        <a:t>1230</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20-Dec-17</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End lever tuner</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Missing F10031141 Qty.2 Item 4 drawing F10008766. Note: Rod are being modified per Naeem. New configuration rods not available for this tuner at this time.</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145</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L2PRD-CST-INSP-TUNMC</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68</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47588662"/>
                  </a:ext>
                </a:extLst>
              </a:tr>
              <a:tr h="1170830">
                <a:tc>
                  <a:txBody>
                    <a:bodyPr/>
                    <a:lstStyle/>
                    <a:p>
                      <a:pPr algn="l" fontAlgn="b"/>
                      <a:r>
                        <a:rPr lang="en-US" sz="800" b="1" i="0" u="none" strike="noStrike" dirty="0">
                          <a:solidFill>
                            <a:srgbClr val="000000"/>
                          </a:solidFill>
                          <a:effectLst/>
                          <a:latin typeface="Calibri" panose="020F0502020204030204" pitchFamily="34" charset="0"/>
                        </a:rPr>
                        <a:t>1237</a:t>
                      </a:r>
                    </a:p>
                  </a:txBody>
                  <a:tcPr marL="49334"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A500"/>
                    </a:solidFill>
                  </a:tcPr>
                </a:tc>
                <a:tc>
                  <a:txBody>
                    <a:bodyPr/>
                    <a:lstStyle/>
                    <a:p>
                      <a:pPr algn="r" fontAlgn="b"/>
                      <a:r>
                        <a:rPr lang="en-US" sz="800" b="0" i="0" u="none" strike="noStrike" dirty="0">
                          <a:solidFill>
                            <a:srgbClr val="000000"/>
                          </a:solidFill>
                          <a:effectLst/>
                          <a:latin typeface="Calibri" panose="020F0502020204030204" pitchFamily="34" charset="0"/>
                        </a:rPr>
                        <a:t>10-Jan-18</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UNKN</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Lot 1: Sn: B01-B10 Flange seal groove inspection shows tool marks which may present a leak path. Drawing specifies concentric tool lay. Does not comply with this requirement. Appears to be a milled surface. See attachment for inspection results summary. Lot 2: Sn:B11-B20 Flange seal groove inspection shows scratches which may present a leak path. Sn: B11,B13,B15,B16,B18,B20 Surface finish requirement exceeds requirement of .4 RA. SN:B14,B17,B19 Scratch outside seal zone. OK See attachment for inspection results summary.</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?NA</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L2PRD-INSR</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Calibri" panose="020F0502020204030204" pitchFamily="34" charset="0"/>
                        </a:rPr>
                        <a:t>11</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5482" marR="5482" marT="54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15283029"/>
                  </a:ext>
                </a:extLst>
              </a:tr>
            </a:tbl>
          </a:graphicData>
        </a:graphic>
      </p:graphicFrame>
      <p:sp>
        <p:nvSpPr>
          <p:cNvPr id="4" name="Slide Number Placeholder 3"/>
          <p:cNvSpPr>
            <a:spLocks noGrp="1"/>
          </p:cNvSpPr>
          <p:nvPr>
            <p:ph type="sldNum" sz="quarter" idx="11"/>
          </p:nvPr>
        </p:nvSpPr>
        <p:spPr/>
        <p:txBody>
          <a:bodyPr/>
          <a:lstStyle/>
          <a:p>
            <a:fld id="{5BD36294-2849-48A8-8531-5354CF3095D2}" type="slidenum">
              <a:rPr lang="en-US" smtClean="0"/>
              <a:pPr/>
              <a:t>64</a:t>
            </a:fld>
            <a:endParaRPr lang="en-US" dirty="0"/>
          </a:p>
        </p:txBody>
      </p:sp>
      <p:sp>
        <p:nvSpPr>
          <p:cNvPr id="6" name="Footer Placeholder 5"/>
          <p:cNvSpPr>
            <a:spLocks noGrp="1"/>
          </p:cNvSpPr>
          <p:nvPr>
            <p:ph type="ftr" sz="quarter" idx="13"/>
          </p:nvPr>
        </p:nvSpPr>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3782832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7</a:t>
            </a:fld>
            <a:endParaRPr lang="en-US" dirty="0"/>
          </a:p>
        </p:txBody>
      </p:sp>
      <p:sp>
        <p:nvSpPr>
          <p:cNvPr id="3" name="Title 2"/>
          <p:cNvSpPr>
            <a:spLocks noGrp="1"/>
          </p:cNvSpPr>
          <p:nvPr>
            <p:ph type="title"/>
          </p:nvPr>
        </p:nvSpPr>
        <p:spPr/>
        <p:txBody>
          <a:bodyPr/>
          <a:lstStyle/>
          <a:p>
            <a:r>
              <a:rPr lang="en-US" dirty="0" smtClean="0"/>
              <a:t>Prod’n NCR  (listed by Traveler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115" y="1228724"/>
            <a:ext cx="5020371"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691936" y="1228725"/>
            <a:ext cx="2452041" cy="5010150"/>
          </a:xfrm>
          <a:prstGeom prst="rect">
            <a:avLst/>
          </a:prstGeom>
        </p:spPr>
      </p:pic>
      <p:sp>
        <p:nvSpPr>
          <p:cNvPr id="7"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19187764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Production NCRs – </a:t>
            </a:r>
            <a:r>
              <a:rPr lang="en-US" dirty="0" smtClean="0">
                <a:solidFill>
                  <a:srgbClr val="0000FF"/>
                </a:solidFill>
              </a:rPr>
              <a:t>Blue are on Hold</a:t>
            </a:r>
            <a:endParaRPr lang="en-US" dirty="0">
              <a:solidFill>
                <a:srgbClr val="0000FF"/>
              </a:solidFill>
            </a:endParaRPr>
          </a:p>
        </p:txBody>
      </p:sp>
      <p:sp>
        <p:nvSpPr>
          <p:cNvPr id="7" name="TextBox 6"/>
          <p:cNvSpPr txBox="1"/>
          <p:nvPr/>
        </p:nvSpPr>
        <p:spPr>
          <a:xfrm>
            <a:off x="377264" y="5950966"/>
            <a:ext cx="7609776" cy="369332"/>
          </a:xfrm>
          <a:prstGeom prst="rect">
            <a:avLst/>
          </a:prstGeom>
          <a:noFill/>
        </p:spPr>
        <p:txBody>
          <a:bodyPr wrap="none" rtlCol="0">
            <a:spAutoFit/>
          </a:bodyPr>
          <a:lstStyle/>
          <a:p>
            <a:r>
              <a:rPr lang="en-US" dirty="0" smtClean="0">
                <a:solidFill>
                  <a:srgbClr val="0000FF"/>
                </a:solidFill>
                <a:latin typeface="Arial" panose="020B0604020202020204" pitchFamily="34" charset="0"/>
                <a:cs typeface="Arial" panose="020B0604020202020204" pitchFamily="34" charset="0"/>
              </a:rPr>
              <a:t>Parts “on Hold” (Blue)  are typically often waiting until needed for re-work</a:t>
            </a:r>
            <a:endParaRPr lang="en-US" dirty="0">
              <a:solidFill>
                <a:srgbClr val="0000FF"/>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1"/>
          </p:nvPr>
        </p:nvSpPr>
        <p:spPr/>
        <p:txBody>
          <a:bodyPr/>
          <a:lstStyle/>
          <a:p>
            <a:fld id="{5BD36294-2849-48A8-8531-5354CF3095D2}" type="slidenum">
              <a:rPr lang="en-US" smtClean="0"/>
              <a:pPr/>
              <a:t>8</a:t>
            </a:fld>
            <a:endParaRPr lang="en-US" dirty="0"/>
          </a:p>
        </p:txBody>
      </p:sp>
      <p:pic>
        <p:nvPicPr>
          <p:cNvPr id="8" name="Picture 7"/>
          <p:cNvPicPr>
            <a:picLocks noChangeAspect="1"/>
          </p:cNvPicPr>
          <p:nvPr/>
        </p:nvPicPr>
        <p:blipFill>
          <a:blip r:embed="rId2"/>
          <a:stretch>
            <a:fillRect/>
          </a:stretch>
        </p:blipFill>
        <p:spPr>
          <a:xfrm>
            <a:off x="94662" y="1504949"/>
            <a:ext cx="8365480" cy="4490733"/>
          </a:xfrm>
          <a:prstGeom prst="rect">
            <a:avLst/>
          </a:prstGeom>
        </p:spPr>
      </p:pic>
      <p:pic>
        <p:nvPicPr>
          <p:cNvPr id="9" name="Picture 8"/>
          <p:cNvPicPr>
            <a:picLocks noChangeAspect="1"/>
          </p:cNvPicPr>
          <p:nvPr/>
        </p:nvPicPr>
        <p:blipFill>
          <a:blip r:embed="rId3"/>
          <a:stretch>
            <a:fillRect/>
          </a:stretch>
        </p:blipFill>
        <p:spPr>
          <a:xfrm>
            <a:off x="2908970" y="932451"/>
            <a:ext cx="3788229" cy="2343728"/>
          </a:xfrm>
          <a:prstGeom prst="rect">
            <a:avLst/>
          </a:prstGeom>
        </p:spPr>
      </p:pic>
      <p:sp>
        <p:nvSpPr>
          <p:cNvPr id="10"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3403271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 Production NCRs Initiated to First Response</a:t>
            </a:r>
            <a:endParaRPr lang="en-US" dirty="0"/>
          </a:p>
        </p:txBody>
      </p:sp>
      <p:sp>
        <p:nvSpPr>
          <p:cNvPr id="12" name="TextBox 11"/>
          <p:cNvSpPr txBox="1"/>
          <p:nvPr/>
        </p:nvSpPr>
        <p:spPr>
          <a:xfrm>
            <a:off x="6046694" y="5911237"/>
            <a:ext cx="418704" cy="369332"/>
          </a:xfrm>
          <a:prstGeom prst="rect">
            <a:avLst/>
          </a:prstGeom>
          <a:noFill/>
        </p:spPr>
        <p:txBody>
          <a:bodyPr wrap="none" rtlCol="0">
            <a:spAutoFit/>
          </a:bodyPr>
          <a:lstStyle/>
          <a:p>
            <a:r>
              <a:rPr lang="en-US" dirty="0" smtClean="0"/>
              <a:t>24</a:t>
            </a:r>
            <a:endParaRPr lang="en-US" dirty="0"/>
          </a:p>
        </p:txBody>
      </p:sp>
      <p:sp>
        <p:nvSpPr>
          <p:cNvPr id="13" name="TextBox 12"/>
          <p:cNvSpPr txBox="1"/>
          <p:nvPr/>
        </p:nvSpPr>
        <p:spPr>
          <a:xfrm>
            <a:off x="1115743" y="5911237"/>
            <a:ext cx="535724" cy="369332"/>
          </a:xfrm>
          <a:prstGeom prst="rect">
            <a:avLst/>
          </a:prstGeom>
          <a:noFill/>
        </p:spPr>
        <p:txBody>
          <a:bodyPr wrap="none" rtlCol="0">
            <a:spAutoFit/>
          </a:bodyPr>
          <a:lstStyle/>
          <a:p>
            <a:r>
              <a:rPr lang="en-US" dirty="0" smtClean="0"/>
              <a:t>129</a:t>
            </a:r>
            <a:endParaRPr lang="en-US" dirty="0"/>
          </a:p>
        </p:txBody>
      </p:sp>
      <p:sp>
        <p:nvSpPr>
          <p:cNvPr id="14" name="TextBox 13"/>
          <p:cNvSpPr txBox="1"/>
          <p:nvPr/>
        </p:nvSpPr>
        <p:spPr>
          <a:xfrm>
            <a:off x="2143042" y="5911237"/>
            <a:ext cx="418704" cy="369332"/>
          </a:xfrm>
          <a:prstGeom prst="rect">
            <a:avLst/>
          </a:prstGeom>
          <a:noFill/>
        </p:spPr>
        <p:txBody>
          <a:bodyPr wrap="none" rtlCol="0">
            <a:spAutoFit/>
          </a:bodyPr>
          <a:lstStyle/>
          <a:p>
            <a:r>
              <a:rPr lang="en-US" dirty="0" smtClean="0"/>
              <a:t>54</a:t>
            </a:r>
            <a:endParaRPr lang="en-US" dirty="0"/>
          </a:p>
        </p:txBody>
      </p:sp>
      <p:sp>
        <p:nvSpPr>
          <p:cNvPr id="15" name="TextBox 14"/>
          <p:cNvSpPr txBox="1"/>
          <p:nvPr/>
        </p:nvSpPr>
        <p:spPr>
          <a:xfrm>
            <a:off x="3117352" y="5911237"/>
            <a:ext cx="418704" cy="369332"/>
          </a:xfrm>
          <a:prstGeom prst="rect">
            <a:avLst/>
          </a:prstGeom>
          <a:noFill/>
        </p:spPr>
        <p:txBody>
          <a:bodyPr wrap="none" rtlCol="0">
            <a:spAutoFit/>
          </a:bodyPr>
          <a:lstStyle/>
          <a:p>
            <a:r>
              <a:rPr lang="en-US" dirty="0" smtClean="0"/>
              <a:t>16</a:t>
            </a:r>
            <a:endParaRPr lang="en-US" dirty="0"/>
          </a:p>
        </p:txBody>
      </p:sp>
      <p:sp>
        <p:nvSpPr>
          <p:cNvPr id="16" name="TextBox 15"/>
          <p:cNvSpPr txBox="1"/>
          <p:nvPr/>
        </p:nvSpPr>
        <p:spPr>
          <a:xfrm>
            <a:off x="4086295" y="5911237"/>
            <a:ext cx="418704" cy="369332"/>
          </a:xfrm>
          <a:prstGeom prst="rect">
            <a:avLst/>
          </a:prstGeom>
          <a:noFill/>
        </p:spPr>
        <p:txBody>
          <a:bodyPr wrap="none" rtlCol="0">
            <a:spAutoFit/>
          </a:bodyPr>
          <a:lstStyle/>
          <a:p>
            <a:r>
              <a:rPr lang="en-US" dirty="0" smtClean="0"/>
              <a:t>24</a:t>
            </a:r>
            <a:endParaRPr lang="en-US" dirty="0"/>
          </a:p>
        </p:txBody>
      </p:sp>
      <p:sp>
        <p:nvSpPr>
          <p:cNvPr id="17" name="TextBox 16"/>
          <p:cNvSpPr txBox="1"/>
          <p:nvPr/>
        </p:nvSpPr>
        <p:spPr>
          <a:xfrm>
            <a:off x="5068072" y="5913554"/>
            <a:ext cx="418704" cy="369332"/>
          </a:xfrm>
          <a:prstGeom prst="rect">
            <a:avLst/>
          </a:prstGeom>
          <a:noFill/>
        </p:spPr>
        <p:txBody>
          <a:bodyPr wrap="none" rtlCol="0">
            <a:spAutoFit/>
          </a:bodyPr>
          <a:lstStyle/>
          <a:p>
            <a:r>
              <a:rPr lang="en-US" dirty="0" smtClean="0"/>
              <a:t>28</a:t>
            </a:r>
            <a:endParaRPr lang="en-US" dirty="0"/>
          </a:p>
        </p:txBody>
      </p:sp>
      <p:sp>
        <p:nvSpPr>
          <p:cNvPr id="19" name="TextBox 18"/>
          <p:cNvSpPr txBox="1"/>
          <p:nvPr/>
        </p:nvSpPr>
        <p:spPr>
          <a:xfrm>
            <a:off x="0" y="5911237"/>
            <a:ext cx="1018227" cy="369332"/>
          </a:xfrm>
          <a:prstGeom prst="rect">
            <a:avLst/>
          </a:prstGeom>
          <a:noFill/>
        </p:spPr>
        <p:txBody>
          <a:bodyPr wrap="none" rtlCol="0">
            <a:spAutoFit/>
          </a:bodyPr>
          <a:lstStyle/>
          <a:p>
            <a:r>
              <a:rPr lang="en-US" dirty="0" smtClean="0"/>
              <a:t>Last Wk</a:t>
            </a:r>
            <a:endParaRPr lang="en-US" dirty="0"/>
          </a:p>
        </p:txBody>
      </p:sp>
      <p:sp>
        <p:nvSpPr>
          <p:cNvPr id="20" name="TextBox 19"/>
          <p:cNvSpPr txBox="1"/>
          <p:nvPr/>
        </p:nvSpPr>
        <p:spPr>
          <a:xfrm>
            <a:off x="7038750" y="5889177"/>
            <a:ext cx="301686" cy="369332"/>
          </a:xfrm>
          <a:prstGeom prst="rect">
            <a:avLst/>
          </a:prstGeom>
          <a:noFill/>
        </p:spPr>
        <p:txBody>
          <a:bodyPr wrap="none" rtlCol="0">
            <a:spAutoFit/>
          </a:bodyPr>
          <a:lstStyle/>
          <a:p>
            <a:r>
              <a:rPr lang="en-US" dirty="0" smtClean="0"/>
              <a:t>9</a:t>
            </a:r>
            <a:endParaRPr lang="en-US" dirty="0"/>
          </a:p>
        </p:txBody>
      </p:sp>
      <p:sp>
        <p:nvSpPr>
          <p:cNvPr id="6" name="TextBox 5"/>
          <p:cNvSpPr txBox="1"/>
          <p:nvPr/>
        </p:nvSpPr>
        <p:spPr>
          <a:xfrm>
            <a:off x="1086388" y="5380659"/>
            <a:ext cx="535724" cy="369332"/>
          </a:xfrm>
          <a:prstGeom prst="rect">
            <a:avLst/>
          </a:prstGeom>
          <a:noFill/>
        </p:spPr>
        <p:txBody>
          <a:bodyPr wrap="none" rtlCol="0">
            <a:spAutoFit/>
          </a:bodyPr>
          <a:lstStyle/>
          <a:p>
            <a:r>
              <a:rPr lang="en-US" dirty="0" smtClean="0"/>
              <a:t>129</a:t>
            </a:r>
            <a:endParaRPr lang="en-US" dirty="0"/>
          </a:p>
        </p:txBody>
      </p:sp>
      <p:sp>
        <p:nvSpPr>
          <p:cNvPr id="8" name="TextBox 7"/>
          <p:cNvSpPr txBox="1"/>
          <p:nvPr/>
        </p:nvSpPr>
        <p:spPr>
          <a:xfrm>
            <a:off x="2138784" y="5368736"/>
            <a:ext cx="418704" cy="369332"/>
          </a:xfrm>
          <a:prstGeom prst="rect">
            <a:avLst/>
          </a:prstGeom>
          <a:noFill/>
        </p:spPr>
        <p:txBody>
          <a:bodyPr wrap="none" rtlCol="0">
            <a:spAutoFit/>
          </a:bodyPr>
          <a:lstStyle/>
          <a:p>
            <a:r>
              <a:rPr lang="en-US" dirty="0" smtClean="0"/>
              <a:t>54</a:t>
            </a:r>
            <a:endParaRPr lang="en-US" dirty="0"/>
          </a:p>
        </p:txBody>
      </p:sp>
      <p:sp>
        <p:nvSpPr>
          <p:cNvPr id="9" name="TextBox 8"/>
          <p:cNvSpPr txBox="1"/>
          <p:nvPr/>
        </p:nvSpPr>
        <p:spPr>
          <a:xfrm>
            <a:off x="3117352" y="5368736"/>
            <a:ext cx="418704" cy="369332"/>
          </a:xfrm>
          <a:prstGeom prst="rect">
            <a:avLst/>
          </a:prstGeom>
          <a:noFill/>
        </p:spPr>
        <p:txBody>
          <a:bodyPr wrap="none" rtlCol="0">
            <a:spAutoFit/>
          </a:bodyPr>
          <a:lstStyle/>
          <a:p>
            <a:r>
              <a:rPr lang="en-US" dirty="0" smtClean="0"/>
              <a:t>16</a:t>
            </a:r>
            <a:endParaRPr lang="en-US" dirty="0"/>
          </a:p>
        </p:txBody>
      </p:sp>
      <p:sp>
        <p:nvSpPr>
          <p:cNvPr id="10" name="TextBox 9"/>
          <p:cNvSpPr txBox="1"/>
          <p:nvPr/>
        </p:nvSpPr>
        <p:spPr>
          <a:xfrm>
            <a:off x="4086295" y="5368736"/>
            <a:ext cx="418704" cy="369332"/>
          </a:xfrm>
          <a:prstGeom prst="rect">
            <a:avLst/>
          </a:prstGeom>
          <a:noFill/>
        </p:spPr>
        <p:txBody>
          <a:bodyPr wrap="none" rtlCol="0">
            <a:spAutoFit/>
          </a:bodyPr>
          <a:lstStyle/>
          <a:p>
            <a:r>
              <a:rPr lang="en-US" dirty="0" smtClean="0"/>
              <a:t>24</a:t>
            </a:r>
            <a:endParaRPr lang="en-US" dirty="0"/>
          </a:p>
        </p:txBody>
      </p:sp>
      <p:sp>
        <p:nvSpPr>
          <p:cNvPr id="11" name="TextBox 10"/>
          <p:cNvSpPr txBox="1"/>
          <p:nvPr/>
        </p:nvSpPr>
        <p:spPr>
          <a:xfrm>
            <a:off x="5068072" y="5368736"/>
            <a:ext cx="418704" cy="369332"/>
          </a:xfrm>
          <a:prstGeom prst="rect">
            <a:avLst/>
          </a:prstGeom>
          <a:noFill/>
        </p:spPr>
        <p:txBody>
          <a:bodyPr wrap="none" rtlCol="0">
            <a:spAutoFit/>
          </a:bodyPr>
          <a:lstStyle/>
          <a:p>
            <a:r>
              <a:rPr lang="en-US" dirty="0" smtClean="0"/>
              <a:t>28</a:t>
            </a:r>
            <a:endParaRPr lang="en-US" dirty="0"/>
          </a:p>
        </p:txBody>
      </p:sp>
      <p:sp>
        <p:nvSpPr>
          <p:cNvPr id="18" name="TextBox 17"/>
          <p:cNvSpPr txBox="1"/>
          <p:nvPr/>
        </p:nvSpPr>
        <p:spPr>
          <a:xfrm>
            <a:off x="6043432" y="5368736"/>
            <a:ext cx="418704" cy="369332"/>
          </a:xfrm>
          <a:prstGeom prst="rect">
            <a:avLst/>
          </a:prstGeom>
          <a:noFill/>
        </p:spPr>
        <p:txBody>
          <a:bodyPr wrap="none" rtlCol="0">
            <a:spAutoFit/>
          </a:bodyPr>
          <a:lstStyle/>
          <a:p>
            <a:r>
              <a:rPr lang="en-US" dirty="0" smtClean="0"/>
              <a:t>24</a:t>
            </a:r>
            <a:endParaRPr lang="en-US" dirty="0"/>
          </a:p>
        </p:txBody>
      </p:sp>
      <p:sp>
        <p:nvSpPr>
          <p:cNvPr id="21" name="TextBox 20"/>
          <p:cNvSpPr txBox="1"/>
          <p:nvPr/>
        </p:nvSpPr>
        <p:spPr>
          <a:xfrm>
            <a:off x="7038750" y="5368736"/>
            <a:ext cx="301686" cy="369332"/>
          </a:xfrm>
          <a:prstGeom prst="rect">
            <a:avLst/>
          </a:prstGeom>
          <a:noFill/>
        </p:spPr>
        <p:txBody>
          <a:bodyPr wrap="none" rtlCol="0">
            <a:spAutoFit/>
          </a:bodyPr>
          <a:lstStyle/>
          <a:p>
            <a:r>
              <a:rPr lang="en-US" dirty="0" smtClean="0"/>
              <a:t>9</a:t>
            </a:r>
            <a:endParaRPr lang="en-US" dirty="0"/>
          </a:p>
        </p:txBody>
      </p:sp>
      <p:sp>
        <p:nvSpPr>
          <p:cNvPr id="22" name="TextBox 21"/>
          <p:cNvSpPr txBox="1"/>
          <p:nvPr/>
        </p:nvSpPr>
        <p:spPr>
          <a:xfrm>
            <a:off x="8066862" y="5917458"/>
            <a:ext cx="301686" cy="369332"/>
          </a:xfrm>
          <a:prstGeom prst="rect">
            <a:avLst/>
          </a:prstGeom>
          <a:noFill/>
        </p:spPr>
        <p:txBody>
          <a:bodyPr wrap="none" rtlCol="0">
            <a:spAutoFit/>
          </a:bodyPr>
          <a:lstStyle/>
          <a:p>
            <a:r>
              <a:rPr lang="en-US" dirty="0" smtClean="0"/>
              <a:t>3</a:t>
            </a:r>
            <a:endParaRPr lang="en-US" dirty="0"/>
          </a:p>
        </p:txBody>
      </p:sp>
      <p:sp>
        <p:nvSpPr>
          <p:cNvPr id="23" name="TextBox 22"/>
          <p:cNvSpPr txBox="1"/>
          <p:nvPr/>
        </p:nvSpPr>
        <p:spPr>
          <a:xfrm>
            <a:off x="8066862" y="5380659"/>
            <a:ext cx="301686" cy="369332"/>
          </a:xfrm>
          <a:prstGeom prst="rect">
            <a:avLst/>
          </a:prstGeom>
          <a:noFill/>
        </p:spPr>
        <p:txBody>
          <a:bodyPr wrap="none" rtlCol="0">
            <a:spAutoFit/>
          </a:bodyPr>
          <a:lstStyle/>
          <a:p>
            <a:r>
              <a:rPr lang="en-US" dirty="0" smtClean="0"/>
              <a:t>3</a:t>
            </a:r>
            <a:endParaRPr lang="en-US" dirty="0"/>
          </a:p>
        </p:txBody>
      </p:sp>
      <p:pic>
        <p:nvPicPr>
          <p:cNvPr id="4" name="Content Placeholder 3"/>
          <p:cNvPicPr>
            <a:picLocks noGrp="1" noChangeAspect="1"/>
          </p:cNvPicPr>
          <p:nvPr>
            <p:ph idx="4294967295"/>
          </p:nvPr>
        </p:nvPicPr>
        <p:blipFill>
          <a:blip r:embed="rId2"/>
          <a:stretch>
            <a:fillRect/>
          </a:stretch>
        </p:blipFill>
        <p:spPr>
          <a:xfrm>
            <a:off x="457200" y="1399512"/>
            <a:ext cx="8229600" cy="3975427"/>
          </a:xfrm>
          <a:prstGeom prst="rect">
            <a:avLst/>
          </a:prstGeom>
        </p:spPr>
      </p:pic>
      <p:sp>
        <p:nvSpPr>
          <p:cNvPr id="5" name="Slide Number Placeholder 4"/>
          <p:cNvSpPr>
            <a:spLocks noGrp="1"/>
          </p:cNvSpPr>
          <p:nvPr>
            <p:ph type="sldNum" sz="quarter" idx="11"/>
          </p:nvPr>
        </p:nvSpPr>
        <p:spPr/>
        <p:txBody>
          <a:bodyPr/>
          <a:lstStyle/>
          <a:p>
            <a:fld id="{5BD36294-2849-48A8-8531-5354CF3095D2}" type="slidenum">
              <a:rPr lang="en-US" smtClean="0"/>
              <a:pPr/>
              <a:t>9</a:t>
            </a:fld>
            <a:endParaRPr lang="en-US" dirty="0"/>
          </a:p>
        </p:txBody>
      </p:sp>
      <p:sp>
        <p:nvSpPr>
          <p:cNvPr id="24" name="Footer Placeholder 3"/>
          <p:cNvSpPr>
            <a:spLocks noGrp="1"/>
          </p:cNvSpPr>
          <p:nvPr>
            <p:ph type="ftr" sz="quarter" idx="13"/>
          </p:nvPr>
        </p:nvSpPr>
        <p:spPr>
          <a:xfrm>
            <a:off x="445472" y="6400800"/>
            <a:ext cx="4126528" cy="314326"/>
          </a:xfrm>
        </p:spPr>
        <p:txBody>
          <a:bodyPr/>
          <a:lstStyle/>
          <a:p>
            <a:r>
              <a:rPr lang="en-US" dirty="0" smtClean="0"/>
              <a:t>LCLS-II JLAB Cryomodule QA/QC Workshop – 25Jan2018</a:t>
            </a:r>
            <a:endParaRPr lang="en-US" dirty="0"/>
          </a:p>
        </p:txBody>
      </p:sp>
    </p:spTree>
    <p:extLst>
      <p:ext uri="{BB962C8B-B14F-4D97-AF65-F5344CB8AC3E}">
        <p14:creationId xmlns:p14="http://schemas.microsoft.com/office/powerpoint/2010/main" val="4251395754"/>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Design_Milestone_Review">
  <a:themeElements>
    <a:clrScheme name="Custom 4">
      <a:dk1>
        <a:srgbClr val="A4001D"/>
      </a:dk1>
      <a:lt1>
        <a:sysClr val="window" lastClr="FFFFFF"/>
      </a:lt1>
      <a:dk2>
        <a:srgbClr val="E17000"/>
      </a:dk2>
      <a:lt2>
        <a:srgbClr val="000000"/>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lenary_x0020_Agenda_x0020_Session xmlns="f5d975f2-272d-43b7-a43d-337ed3c571b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A9D493809D8440A73C4154716CC209" ma:contentTypeVersion="9" ma:contentTypeDescription="Create a new document." ma:contentTypeScope="" ma:versionID="92dda910f6fb6ef5d48c49804839c4a4">
  <xsd:schema xmlns:xsd="http://www.w3.org/2001/XMLSchema" xmlns:xs="http://www.w3.org/2001/XMLSchema" xmlns:p="http://schemas.microsoft.com/office/2006/metadata/properties" xmlns:ns2="f5d975f2-272d-43b7-a43d-337ed3c571bd" targetNamespace="http://schemas.microsoft.com/office/2006/metadata/properties" ma:root="true" ma:fieldsID="fa1147da16d0696f045b3bacf36184c8" ns2:_="">
    <xsd:import namespace="f5d975f2-272d-43b7-a43d-337ed3c571bd"/>
    <xsd:element name="properties">
      <xsd:complexType>
        <xsd:sequence>
          <xsd:element name="documentManagement">
            <xsd:complexType>
              <xsd:all>
                <xsd:element ref="ns2:Plenary_x0020_Agenda_x0020_Ses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d975f2-272d-43b7-a43d-337ed3c571bd" elementFormDefault="qualified">
    <xsd:import namespace="http://schemas.microsoft.com/office/2006/documentManagement/types"/>
    <xsd:import namespace="http://schemas.microsoft.com/office/infopath/2007/PartnerControls"/>
    <xsd:element name="Plenary_x0020_Agenda_x0020_Session" ma:index="8" nillable="true" ma:displayName="Agenda Session" ma:description="Select the plenary agend session where this will be presented" ma:list="{A0E5F691-0B11-4711-B7A9-825E9DB75858}" ma:internalName="Plenary_x0020_Agenda_x0020_Session"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1B16AA-9221-46AE-B700-523442ABDABD}">
  <ds:schemaRefs>
    <ds:schemaRef ds:uri="http://schemas.openxmlformats.org/package/2006/metadata/core-properties"/>
    <ds:schemaRef ds:uri="http://schemas.microsoft.com/office/infopath/2007/PartnerControls"/>
    <ds:schemaRef ds:uri="http://schemas.microsoft.com/office/2006/documentManagement/types"/>
    <ds:schemaRef ds:uri="http://purl.org/dc/terms/"/>
    <ds:schemaRef ds:uri="http://schemas.microsoft.com/office/2006/metadata/properties"/>
    <ds:schemaRef ds:uri="f5d975f2-272d-43b7-a43d-337ed3c571bd"/>
    <ds:schemaRef ds:uri="http://purl.org/dc/elements/1.1/"/>
    <ds:schemaRef ds:uri="http://purl.org/dc/dcmitype/"/>
    <ds:schemaRef ds:uri="http://www.w3.org/XML/1998/namespace"/>
  </ds:schemaRefs>
</ds:datastoreItem>
</file>

<file path=customXml/itemProps2.xml><?xml version="1.0" encoding="utf-8"?>
<ds:datastoreItem xmlns:ds="http://schemas.openxmlformats.org/officeDocument/2006/customXml" ds:itemID="{4DE3F1C6-E643-4597-BD68-C599B5629ADE}">
  <ds:schemaRefs>
    <ds:schemaRef ds:uri="http://schemas.microsoft.com/sharepoint/v3/contenttype/forms"/>
  </ds:schemaRefs>
</ds:datastoreItem>
</file>

<file path=customXml/itemProps3.xml><?xml version="1.0" encoding="utf-8"?>
<ds:datastoreItem xmlns:ds="http://schemas.openxmlformats.org/officeDocument/2006/customXml" ds:itemID="{42D086A5-3ACF-47E9-B8C3-25D8A5B218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d975f2-272d-43b7-a43d-337ed3c571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110553</TotalTime>
  <Words>8539</Words>
  <Application>Microsoft Office PowerPoint</Application>
  <PresentationFormat>On-screen Show (4:3)</PresentationFormat>
  <Paragraphs>4561</Paragraphs>
  <Slides>64</Slides>
  <Notes>4</Notes>
  <HiddenSlides>0</HiddenSlides>
  <MMClips>0</MMClips>
  <ScaleCrop>false</ScaleCrop>
  <HeadingPairs>
    <vt:vector size="4" baseType="variant">
      <vt:variant>
        <vt:lpstr>Theme</vt:lpstr>
      </vt:variant>
      <vt:variant>
        <vt:i4>2</vt:i4>
      </vt:variant>
      <vt:variant>
        <vt:lpstr>Slide Titles</vt:lpstr>
      </vt:variant>
      <vt:variant>
        <vt:i4>64</vt:i4>
      </vt:variant>
    </vt:vector>
  </HeadingPairs>
  <TitlesOfParts>
    <vt:vector size="66" baseType="lpstr">
      <vt:lpstr>Blank</vt:lpstr>
      <vt:lpstr>Design_Milestone_Review</vt:lpstr>
      <vt:lpstr>JLAB QA/QC for Cryomodule </vt:lpstr>
      <vt:lpstr>Outline &amp; Introduction </vt:lpstr>
      <vt:lpstr>Total * NCR Status by month (22 Jan2018) * all Cryomodules as of date of report </vt:lpstr>
      <vt:lpstr>L2 pCM  NCR Open/Closed by Work center</vt:lpstr>
      <vt:lpstr>pCM NCR Status (listed by Traveler )</vt:lpstr>
      <vt:lpstr>L2 PROD’N Open/Closed by Work center * all Production Cryomodules as of date of report</vt:lpstr>
      <vt:lpstr>Prod’n NCR  (listed by Traveler )</vt:lpstr>
      <vt:lpstr>Open Production NCRs – Blue are on Hold</vt:lpstr>
      <vt:lpstr>Example – Production NCRs Initiated to First Response</vt:lpstr>
      <vt:lpstr>NCRs Time to Closure (includes NCRs on HOLD)</vt:lpstr>
      <vt:lpstr>Traveler Status</vt:lpstr>
      <vt:lpstr>pCM Travelers - by Month &amp;work Center </vt:lpstr>
      <vt:lpstr>Production Travelers by month&amp; work center</vt:lpstr>
      <vt:lpstr>Pansophy Tools &amp; Reports</vt:lpstr>
      <vt:lpstr>Drill Down &amp; New reports in Pansophy </vt:lpstr>
      <vt:lpstr>Drill-Down : CMTF Test Report J1.3-04</vt:lpstr>
      <vt:lpstr>Drill-Down: J1.3-04 (Part 1)</vt:lpstr>
      <vt:lpstr>Drill-Down: J1.3-04  (Part 2)</vt:lpstr>
      <vt:lpstr>Drill-Down: Cavity String used in J1.3-04</vt:lpstr>
      <vt:lpstr>Drill-Down Cavity (Example Cavity 021 from J1.3-04)</vt:lpstr>
      <vt:lpstr>Drill Down by Cryomodule Traveler /NCR Status</vt:lpstr>
      <vt:lpstr>Drill Down - CM04 Travelers/NCRs Status  (Page 1)</vt:lpstr>
      <vt:lpstr>Drill Down - CM04 Travelers/NCR Status (Page 2)  </vt:lpstr>
      <vt:lpstr>Drill Down - CM04 Travelers/NCR Status (Page 3)</vt:lpstr>
      <vt:lpstr>Drill Down - CM04 Travelers/NCR Status  DEMO </vt:lpstr>
      <vt:lpstr>Tools &amp; Reports to Support Production</vt:lpstr>
      <vt:lpstr>Pansophy Tools &amp; Reports (incl. all CMs for Project)</vt:lpstr>
      <vt:lpstr>CM Locations and Work Centers</vt:lpstr>
      <vt:lpstr>Vendor Hold Point Data &amp; Cavity Processing Status</vt:lpstr>
      <vt:lpstr>Cavity Performance Listing</vt:lpstr>
      <vt:lpstr>CM Construction Status Board</vt:lpstr>
      <vt:lpstr>Project Overview (part 1- all Cryomodules to date)</vt:lpstr>
      <vt:lpstr>Project Overview (part 2 all cryomodules to date)</vt:lpstr>
      <vt:lpstr>Summary</vt:lpstr>
      <vt:lpstr>Summary </vt:lpstr>
      <vt:lpstr>Drill Down - CM04 Travelers/NCR Status  DEMO </vt:lpstr>
      <vt:lpstr>Back – UP Slides</vt:lpstr>
      <vt:lpstr>For reference - List of Travelers </vt:lpstr>
      <vt:lpstr>For Reference List of Travelers (cont)</vt:lpstr>
      <vt:lpstr>Level of Inspection by Traveler</vt:lpstr>
      <vt:lpstr>Back-Up  pCM Detailed reports </vt:lpstr>
      <vt:lpstr>Cavity Status Board</vt:lpstr>
      <vt:lpstr>pCM- Open NCRs</vt:lpstr>
      <vt:lpstr>Back Up Prod’n Detailed reports </vt:lpstr>
      <vt:lpstr>Cavity Status Board – RI</vt:lpstr>
      <vt:lpstr>Cavity Status Board – RI</vt:lpstr>
      <vt:lpstr>Cavity Status Board – RI</vt:lpstr>
      <vt:lpstr>Cavity Status Board – RI</vt:lpstr>
      <vt:lpstr>Cavity Status Board - EZ</vt:lpstr>
      <vt:lpstr>Cavity Status Board - EZ</vt:lpstr>
      <vt:lpstr>Cavity Status Board - EZ</vt:lpstr>
      <vt:lpstr>Status Board - CM</vt:lpstr>
      <vt:lpstr>Open NCRs: Cavity</vt:lpstr>
      <vt:lpstr>Open NCRs: FPC &amp; RFIN</vt:lpstr>
      <vt:lpstr>Open NCRs: FPCW</vt:lpstr>
      <vt:lpstr>Open NCRs: FeedThrus</vt:lpstr>
      <vt:lpstr>Open NCRs: VTRF</vt:lpstr>
      <vt:lpstr>Open NCRs: VTRF (cont.)</vt:lpstr>
      <vt:lpstr>Open NCRs: Cryomodule</vt:lpstr>
      <vt:lpstr>Open NCRs: Bellows - BLBP</vt:lpstr>
      <vt:lpstr>Open NCRs: Bellows - BLBP (cont.)</vt:lpstr>
      <vt:lpstr>Open NCRs: Bellows - BLBP (cont.)</vt:lpstr>
      <vt:lpstr>Open NCRs: Bellows – BLBS, BLXU &amp; BLXD</vt:lpstr>
      <vt:lpstr>Open NCRs- TUNMC &amp; INSR</vt:lpstr>
    </vt:vector>
  </TitlesOfParts>
  <Company>SLAC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LCLS-II ‘your title’</dc:title>
  <dc:creator>Peterson</dc:creator>
  <cp:lastModifiedBy>E. Anne McEwen</cp:lastModifiedBy>
  <cp:revision>2774</cp:revision>
  <cp:lastPrinted>2018-01-24T16:48:43Z</cp:lastPrinted>
  <dcterms:created xsi:type="dcterms:W3CDTF">2009-11-23T23:38:17Z</dcterms:created>
  <dcterms:modified xsi:type="dcterms:W3CDTF">2018-01-25T13:14:25Z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0x010100AEA9D493809D8440A73C4154716CC209</vt:lpwstr>
  </property>
  <property fmtid="{D5CDD505-2E9C-101B-9397-08002B2CF9AE}" pid="3" name="DocType">
    <vt:lpwstr>Presentation</vt:lpwstr>
  </property>
  <property fmtid="{D5CDD505-2E9C-101B-9397-08002B2CF9AE}" pid="4" name="Plenary Agenda Item">
    <vt:lpwstr>7</vt:lpwstr>
  </property>
  <property fmtid="{D5CDD505-2E9C-101B-9397-08002B2CF9AE}" pid="5" name="Formatting Updated">
    <vt:lpwstr>true</vt:lpwstr>
  </property>
  <property fmtid="{D5CDD505-2E9C-101B-9397-08002B2CF9AE}" pid="6" name="Plenary Agenda">
    <vt:lpwstr>8</vt:lpwstr>
  </property>
  <property fmtid="{D5CDD505-2E9C-101B-9397-08002B2CF9AE}" pid="7" name="Order">
    <vt:r8>3300</vt:r8>
  </property>
  <property fmtid="{D5CDD505-2E9C-101B-9397-08002B2CF9AE}" pid="8" name="xd_ProgID">
    <vt:lpwstr/>
  </property>
  <property fmtid="{D5CDD505-2E9C-101B-9397-08002B2CF9AE}" pid="9" name="_CopySource">
    <vt:lpwstr>https://slacspace.slac.stanford.edu/sites/reviews/lclsii/LCLS-II_DR_Aug2014/Presentations/Peterson-LCLS-II-CryomoduleDesign-20Aug2014.pptx</vt:lpwstr>
  </property>
  <property fmtid="{D5CDD505-2E9C-101B-9397-08002B2CF9AE}" pid="10" name="TemplateUrl">
    <vt:lpwstr/>
  </property>
  <property fmtid="{D5CDD505-2E9C-101B-9397-08002B2CF9AE}" pid="11" name="_SourceUrl">
    <vt:lpwstr/>
  </property>
  <property fmtid="{D5CDD505-2E9C-101B-9397-08002B2CF9AE}" pid="12" name="_SharedFileIndex">
    <vt:lpwstr/>
  </property>
</Properties>
</file>