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tiff" ContentType="image/tif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009" r:id="rId4"/>
  </p:sldMasterIdLst>
  <p:notesMasterIdLst>
    <p:notesMasterId r:id="rId14"/>
  </p:notesMasterIdLst>
  <p:handoutMasterIdLst>
    <p:handoutMasterId r:id="rId15"/>
  </p:handoutMasterIdLst>
  <p:sldIdLst>
    <p:sldId id="662" r:id="rId5"/>
    <p:sldId id="696" r:id="rId6"/>
    <p:sldId id="745" r:id="rId7"/>
    <p:sldId id="741" r:id="rId8"/>
    <p:sldId id="744" r:id="rId9"/>
    <p:sldId id="742" r:id="rId10"/>
    <p:sldId id="746" r:id="rId11"/>
    <p:sldId id="743" r:id="rId12"/>
    <p:sldId id="747" r:id="rId13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E0CBCC"/>
    <a:srgbClr val="A4001D"/>
    <a:srgbClr val="0000FF"/>
    <a:srgbClr val="9A0000"/>
    <a:srgbClr val="FFCC99"/>
    <a:srgbClr val="9D3431"/>
    <a:srgbClr val="FFFFCC"/>
    <a:srgbClr val="FF996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4" autoAdjust="0"/>
    <p:restoredTop sz="89680" autoAdjust="0"/>
  </p:normalViewPr>
  <p:slideViewPr>
    <p:cSldViewPr snapToGrid="0">
      <p:cViewPr>
        <p:scale>
          <a:sx n="75" d="100"/>
          <a:sy n="75" d="100"/>
        </p:scale>
        <p:origin x="1836" y="10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3498" y="-78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png"/><Relationship Id="rId1" Type="http://schemas.openxmlformats.org/officeDocument/2006/relationships/image" Target="../media/image1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5953" y="0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17612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5953" y="8817612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8226311-62EA-456F-8B76-9220A4C1A6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807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7466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>
            <a:lvl1pPr defTabSz="929627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5953" y="0"/>
            <a:ext cx="3027466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>
            <a:lvl1pPr algn="r" defTabSz="929627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9133" y="4410392"/>
            <a:ext cx="5586735" cy="417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19198"/>
            <a:ext cx="3027466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b" anchorCtr="0" compatLnSpc="1">
            <a:prstTxWarp prst="textNoShape">
              <a:avLst/>
            </a:prstTxWarp>
          </a:bodyPr>
          <a:lstStyle>
            <a:lvl1pPr defTabSz="929627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5953" y="8819198"/>
            <a:ext cx="3027466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b" anchorCtr="0" compatLnSpc="1">
            <a:prstTxWarp prst="textNoShape">
              <a:avLst/>
            </a:prstTxWarp>
          </a:bodyPr>
          <a:lstStyle>
            <a:lvl1pPr algn="r" defTabSz="929627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8C1C09D7-2034-4A7F-959F-75165A7C71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3175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33358E-CE59-44A9-940C-F5E33043BB0D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ea typeface="ＭＳ Ｐゴシック" pitchFamily="-11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1C09D7-2034-4A7F-959F-75165A7C71A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138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1C09D7-2034-4A7F-959F-75165A7C71A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313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1C09D7-2034-4A7F-959F-75165A7C71A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92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1C09D7-2034-4A7F-959F-75165A7C71A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304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1C09D7-2034-4A7F-959F-75165A7C71A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013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tif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gif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bronwynb\Desktop\Branding\divider_template_backg#5330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29100" y="3876675"/>
            <a:ext cx="2524389" cy="7334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124575"/>
            <a:ext cx="1973584" cy="7178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213" y="536575"/>
            <a:ext cx="8008937" cy="2246313"/>
          </a:xfrm>
        </p:spPr>
        <p:txBody>
          <a:bodyPr anchor="b" anchorCtr="0">
            <a:noAutofit/>
          </a:bodyPr>
          <a:lstStyle>
            <a:lvl1pPr>
              <a:defRPr sz="43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213" y="3181350"/>
            <a:ext cx="7989887" cy="2652522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16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 dirty="0" smtClean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57213" y="2755011"/>
            <a:ext cx="8008937" cy="36918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8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CA" dirty="0" smtClean="0"/>
              <a:t>Click to edit Master subtitle style</a:t>
            </a:r>
          </a:p>
        </p:txBody>
      </p:sp>
      <p:pic>
        <p:nvPicPr>
          <p:cNvPr id="12" name="Picture 2" descr="C:\Documents and Settings\mcdunn\Desktop\LBNL_Full_Logo_Final.gif"/>
          <p:cNvPicPr>
            <a:picLocks noChangeAspect="1" noChangeArrowheads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00800" y="3590925"/>
            <a:ext cx="907882" cy="776239"/>
          </a:xfrm>
          <a:prstGeom prst="rect">
            <a:avLst/>
          </a:prstGeom>
          <a:noFill/>
        </p:spPr>
      </p:pic>
      <p:pic>
        <p:nvPicPr>
          <p:cNvPr id="13" name="Picture 39" descr="http://inside.anl.gov/resources/standards/images/logos/ANL_H_Black.jpg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7491503" y="3680008"/>
            <a:ext cx="1223871" cy="569939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</p:pic>
      <p:pic>
        <p:nvPicPr>
          <p:cNvPr id="1026" name="Picture 2" descr="C:\Users\tor\Downloads\FermiLogo.tiff"/>
          <p:cNvPicPr>
            <a:picLocks noChangeAspect="1" noChangeArrowheads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89601" y="4531614"/>
            <a:ext cx="1792224" cy="323468"/>
          </a:xfrm>
          <a:prstGeom prst="rect">
            <a:avLst/>
          </a:prstGeom>
          <a:noFill/>
        </p:spPr>
      </p:pic>
      <p:pic>
        <p:nvPicPr>
          <p:cNvPr id="14" name="Picture 13" descr="JLab_logo_white1.jpg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77076" y="4380905"/>
            <a:ext cx="1952624" cy="610194"/>
          </a:xfrm>
          <a:prstGeom prst="rect">
            <a:avLst/>
          </a:prstGeom>
        </p:spPr>
      </p:pic>
      <p:pic>
        <p:nvPicPr>
          <p:cNvPr id="16" name="Picture 15" descr="cornell university 2.gif"/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10050" y="4371975"/>
            <a:ext cx="775963" cy="754745"/>
          </a:xfrm>
          <a:prstGeom prst="rect">
            <a:avLst/>
          </a:prstGeom>
        </p:spPr>
      </p:pic>
      <p:pic>
        <p:nvPicPr>
          <p:cNvPr id="17" name="Picture 4" descr="C:\Users\boyce\Documents\lclsII_banner_v01_wd565.jpg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9100" y="414089"/>
            <a:ext cx="5349126" cy="1107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751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4001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CMTF temperature extrapolations 1/24/2018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810895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 b="0"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CMTF temperature extrapolations 1/24/2018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CMTF temperature extrapolations 1/24/2018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388620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11" name="Content Placeholder 15"/>
          <p:cNvSpPr>
            <a:spLocks noGrp="1"/>
          </p:cNvSpPr>
          <p:nvPr>
            <p:ph sz="quarter" idx="15"/>
          </p:nvPr>
        </p:nvSpPr>
        <p:spPr>
          <a:xfrm>
            <a:off x="4648200" y="1252729"/>
            <a:ext cx="388620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3646488" y="1252728"/>
            <a:ext cx="2442340" cy="2481072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3646488" y="3886200"/>
            <a:ext cx="2442340" cy="243205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6242954" y="1243584"/>
            <a:ext cx="2442340" cy="5065522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8"/>
          </p:nvPr>
        </p:nvSpPr>
        <p:spPr>
          <a:xfrm>
            <a:off x="457200" y="1243584"/>
            <a:ext cx="3013075" cy="50655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14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CMTF temperature extrapolations 1/24/2018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646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6007100" y="1243584"/>
            <a:ext cx="2667000" cy="5065522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457200" y="1243584"/>
            <a:ext cx="5484812" cy="50655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11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CMTF temperature extrapolations 1/24/2018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5472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CMTF temperature extrapolations 1/24/2018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7322-67CF-4034-803F-189038E0D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175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CMTF temperature extrapolations 1/24/2018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7322-67CF-4034-803F-189038E0D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3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1822" y="129091"/>
            <a:ext cx="8103570" cy="75303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43584"/>
            <a:ext cx="8109919" cy="5029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66150" y="6318251"/>
            <a:ext cx="318932" cy="539750"/>
          </a:xfrm>
          <a:prstGeom prst="rect">
            <a:avLst/>
          </a:prstGeom>
        </p:spPr>
        <p:txBody>
          <a:bodyPr vert="horz" lIns="72000" tIns="57600" rIns="72000" bIns="45720" rtlCol="0" anchor="ctr"/>
          <a:lstStyle>
            <a:lvl1pPr algn="l">
              <a:defRPr sz="11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CMTF temperature extrapolations 1/24/2018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53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  <p:sldLayoutId id="2147484011" r:id="rId2"/>
    <p:sldLayoutId id="2147484012" r:id="rId3"/>
    <p:sldLayoutId id="2147484013" r:id="rId4"/>
    <p:sldLayoutId id="2147484014" r:id="rId5"/>
    <p:sldLayoutId id="2147484015" r:id="rId6"/>
    <p:sldLayoutId id="2147484017" r:id="rId7"/>
    <p:sldLayoutId id="2147484018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tx1"/>
        </a:buClr>
        <a:buFont typeface="Arial" pitchFamily="34" charset="0"/>
        <a:buNone/>
        <a:defRPr sz="2400" b="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23838" algn="l" defTabSz="914400" rtl="0" eaLnBrk="1" latinLnBrk="0" hangingPunct="1">
        <a:lnSpc>
          <a:spcPct val="120000"/>
        </a:lnSpc>
        <a:spcBef>
          <a:spcPts val="0"/>
        </a:spcBef>
        <a:spcAft>
          <a:spcPts val="0"/>
        </a:spcAft>
        <a:buClr>
          <a:schemeClr val="bg2"/>
        </a:buClr>
        <a:buSzPct val="100000"/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90563" indent="-233363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14400" indent="-223838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147763" indent="-233363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Arial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callto:(0.0000726-0.00000214" TargetMode="External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46443" y="1676492"/>
            <a:ext cx="8370980" cy="1166475"/>
          </a:xfrm>
        </p:spPr>
        <p:txBody>
          <a:bodyPr/>
          <a:lstStyle/>
          <a:p>
            <a:r>
              <a:rPr lang="en-US" sz="4400" dirty="0" smtClean="0"/>
              <a:t>CMTF Q0 extrapolation to 2.0K  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46443" y="2952215"/>
            <a:ext cx="7989887" cy="2652522"/>
          </a:xfrm>
        </p:spPr>
        <p:txBody>
          <a:bodyPr/>
          <a:lstStyle/>
          <a:p>
            <a:r>
              <a:rPr lang="en-US" sz="1800" dirty="0" smtClean="0"/>
              <a:t>Ari Palczewski for </a:t>
            </a:r>
            <a:r>
              <a:rPr lang="en-US" sz="1800" dirty="0" smtClean="0"/>
              <a:t>QAQC </a:t>
            </a:r>
            <a:r>
              <a:rPr lang="en-US" sz="1800" dirty="0" smtClean="0"/>
              <a:t>workshop</a:t>
            </a:r>
          </a:p>
          <a:p>
            <a:r>
              <a:rPr lang="en-US" sz="1800" dirty="0" smtClean="0"/>
              <a:t>Additions from R.L. </a:t>
            </a:r>
            <a:r>
              <a:rPr lang="en-US" sz="1800" dirty="0" err="1" smtClean="0"/>
              <a:t>Geng</a:t>
            </a:r>
            <a:r>
              <a:rPr lang="en-US" sz="1800" dirty="0" smtClean="0"/>
              <a:t>, M. Drury, C. Reece </a:t>
            </a:r>
            <a:endParaRPr lang="en-US" sz="1800" dirty="0" smtClean="0"/>
          </a:p>
          <a:p>
            <a:r>
              <a:rPr lang="en-US" sz="1800" dirty="0" smtClean="0"/>
              <a:t>25-Jan-18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352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Outline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 smtClean="0"/>
              <a:t>Introduction Q0 measurement </a:t>
            </a:r>
            <a:r>
              <a:rPr lang="en-US" sz="2800" dirty="0" err="1" smtClean="0"/>
              <a:t>JLab</a:t>
            </a:r>
            <a:r>
              <a:rPr lang="en-US" sz="2800" dirty="0" smtClean="0"/>
              <a:t> - CMTF</a:t>
            </a:r>
            <a:endParaRPr lang="en-US" sz="2800" dirty="0" smtClean="0"/>
          </a:p>
          <a:p>
            <a:pPr lvl="1"/>
            <a:r>
              <a:rPr lang="en-US" sz="2800" dirty="0" smtClean="0"/>
              <a:t>Initial temperature extrapolation calculations – AES035 baseline calculations</a:t>
            </a:r>
          </a:p>
          <a:p>
            <a:pPr lvl="1"/>
            <a:r>
              <a:rPr lang="en-US" sz="2800" dirty="0" smtClean="0"/>
              <a:t>VTA ratio calculations correction</a:t>
            </a:r>
            <a:endParaRPr lang="en-US" sz="2800" dirty="0" smtClean="0"/>
          </a:p>
          <a:p>
            <a:pPr lvl="1"/>
            <a:r>
              <a:rPr lang="en-US" sz="2800" dirty="0" smtClean="0"/>
              <a:t>Expectations</a:t>
            </a:r>
          </a:p>
          <a:p>
            <a:pPr lvl="1"/>
            <a:r>
              <a:rPr lang="en-US" sz="2800" dirty="0" smtClean="0"/>
              <a:t>Path forward</a:t>
            </a: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CMTF temperature extrapolations 1/24/2018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01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Calorimetric Method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CMTF temperature extrapolations 1/24/2018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02524" y="1072827"/>
            <a:ext cx="10972800" cy="5287963"/>
          </a:xfrm>
          <a:prstGeom prst="rect">
            <a:avLst/>
          </a:prstGeom>
        </p:spPr>
        <p:txBody>
          <a:bodyPr/>
          <a:lstStyle/>
          <a:p>
            <a:pPr lvl="1"/>
            <a:r>
              <a:rPr lang="en-US" sz="2000" dirty="0" smtClean="0"/>
              <a:t>Isolate </a:t>
            </a:r>
            <a:r>
              <a:rPr lang="en-US" sz="2000" dirty="0"/>
              <a:t>the cryomodule from refrigerator </a:t>
            </a:r>
          </a:p>
          <a:p>
            <a:pPr lvl="2"/>
            <a:r>
              <a:rPr lang="en-US" dirty="0" smtClean="0"/>
              <a:t>Close JT and RT valves</a:t>
            </a:r>
          </a:p>
          <a:p>
            <a:pPr lvl="1"/>
            <a:r>
              <a:rPr lang="en-US" sz="2000" dirty="0"/>
              <a:t>Perform a series of measurements of </a:t>
            </a:r>
            <a:r>
              <a:rPr lang="el-GR" sz="2000" dirty="0"/>
              <a:t>Δ</a:t>
            </a:r>
            <a:r>
              <a:rPr lang="en-US" sz="2000" dirty="0"/>
              <a:t>P /</a:t>
            </a:r>
            <a:r>
              <a:rPr lang="el-GR" sz="2000" dirty="0"/>
              <a:t>Δ</a:t>
            </a:r>
            <a:r>
              <a:rPr lang="en-US" sz="2000" dirty="0"/>
              <a:t>t</a:t>
            </a:r>
          </a:p>
          <a:p>
            <a:pPr marL="1147763" lvl="2" indent="-457200">
              <a:buFont typeface="+mj-lt"/>
              <a:buAutoNum type="arabicPeriod"/>
            </a:pPr>
            <a:r>
              <a:rPr lang="en-US" dirty="0" smtClean="0"/>
              <a:t>No input heat (other than static)</a:t>
            </a:r>
          </a:p>
          <a:p>
            <a:pPr marL="1147763" lvl="2" indent="-457200">
              <a:buFont typeface="+mj-lt"/>
              <a:buAutoNum type="arabicPeriod"/>
            </a:pPr>
            <a:r>
              <a:rPr lang="en-US" dirty="0" smtClean="0"/>
              <a:t>Known heat load from heater</a:t>
            </a:r>
          </a:p>
          <a:p>
            <a:pPr marL="1147763" lvl="2" indent="-457200">
              <a:buFont typeface="+mj-lt"/>
              <a:buAutoNum type="arabicPeriod"/>
            </a:pPr>
            <a:r>
              <a:rPr lang="en-US" dirty="0" smtClean="0"/>
              <a:t>RF on at desired gradient</a:t>
            </a:r>
          </a:p>
          <a:p>
            <a:pPr lvl="1"/>
            <a:r>
              <a:rPr lang="el-GR" sz="2000" dirty="0"/>
              <a:t>Δ</a:t>
            </a:r>
            <a:r>
              <a:rPr lang="en-US" sz="2000" dirty="0"/>
              <a:t>P /</a:t>
            </a:r>
            <a:r>
              <a:rPr lang="el-GR" sz="2000" dirty="0"/>
              <a:t>Δ</a:t>
            </a:r>
            <a:r>
              <a:rPr lang="en-US" sz="2000" dirty="0"/>
              <a:t>t linear with heat load over the operating temperature range</a:t>
            </a:r>
            <a:endParaRPr lang="el-GR" sz="2000" dirty="0"/>
          </a:p>
          <a:p>
            <a:pPr lvl="1"/>
            <a:endParaRPr lang="en-US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itle 1"/>
              <p:cNvSpPr txBox="1">
                <a:spLocks/>
              </p:cNvSpPr>
              <p:nvPr/>
            </p:nvSpPr>
            <p:spPr bwMode="auto">
              <a:xfrm>
                <a:off x="388807" y="4331971"/>
                <a:ext cx="4114800" cy="639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rgbClr val="333399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rgbClr val="333399"/>
                    </a:solidFill>
                    <a:latin typeface="Arial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rgbClr val="333399"/>
                    </a:solidFill>
                    <a:latin typeface="Arial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rgbClr val="333399"/>
                    </a:solidFill>
                    <a:latin typeface="Arial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rgbClr val="333399"/>
                    </a:solidFill>
                    <a:latin typeface="Arial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rgbClr val="333399"/>
                    </a:solidFill>
                    <a:latin typeface="Arial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rgbClr val="333399"/>
                    </a:solidFill>
                    <a:latin typeface="Arial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rgbClr val="333399"/>
                    </a:solidFill>
                    <a:latin typeface="Arial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rgbClr val="333399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ker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kern="0">
                              <a:latin typeface="Cambria Math"/>
                            </a:rPr>
                            <m:t>𝑯𝒆𝒂𝒕</m:t>
                          </m:r>
                        </m:e>
                        <m:sub>
                          <m:r>
                            <a:rPr lang="en-US" sz="2000" i="1" kern="0">
                              <a:latin typeface="Cambria Math"/>
                            </a:rPr>
                            <m:t>𝑹𝑭</m:t>
                          </m:r>
                        </m:sub>
                      </m:sSub>
                      <m:r>
                        <a:rPr lang="en-US" sz="2000" i="1" ker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i="1" ker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000" i="1" kern="0">
                              <a:latin typeface="Cambria Math"/>
                              <a:ea typeface="Cambria Math"/>
                            </a:rPr>
                            <m:t>𝑷𝒘𝒓</m:t>
                          </m:r>
                        </m:e>
                        <m:sub>
                          <m:r>
                            <a:rPr lang="en-US" sz="2000" i="1" kern="0">
                              <a:latin typeface="Cambria Math"/>
                              <a:ea typeface="Cambria Math"/>
                            </a:rPr>
                            <m:t>𝑯𝒕𝒓</m:t>
                          </m:r>
                        </m:sub>
                      </m:sSub>
                      <m:f>
                        <m:fPr>
                          <m:ctrlPr>
                            <a:rPr lang="en-US" sz="2000" i="1" ker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 ker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 kern="0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  <m:r>
                                <a:rPr lang="en-US" sz="2000" i="1" kern="0">
                                  <a:latin typeface="Cambria Math"/>
                                  <a:ea typeface="Cambria Math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en-US" sz="2000" i="1" kern="0">
                                  <a:latin typeface="Cambria Math"/>
                                  <a:ea typeface="Cambria Math"/>
                                </a:rPr>
                                <m:t>𝑹𝑭</m:t>
                              </m:r>
                            </m:sub>
                          </m:sSub>
                          <m:r>
                            <a:rPr lang="en-US" sz="2000" i="1" kern="0"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 ker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 kern="0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  <m:r>
                                <a:rPr lang="en-US" sz="2000" i="1" kern="0">
                                  <a:latin typeface="Cambria Math"/>
                                  <a:ea typeface="Cambria Math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en-US" sz="2000" i="1" kern="0">
                                  <a:latin typeface="Cambria Math"/>
                                  <a:ea typeface="Cambria Math"/>
                                </a:rPr>
                                <m:t>𝒔𝒕𝒂𝒕𝒊𝒄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 ker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 kern="0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  <m:r>
                                <a:rPr lang="en-US" sz="2000" i="1" kern="0">
                                  <a:latin typeface="Cambria Math"/>
                                  <a:ea typeface="Cambria Math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en-US" sz="2000" i="1" kern="0">
                                  <a:latin typeface="Cambria Math"/>
                                  <a:ea typeface="Cambria Math"/>
                                </a:rPr>
                                <m:t>𝒉𝒕𝒓</m:t>
                              </m:r>
                            </m:sub>
                          </m:sSub>
                          <m:r>
                            <a:rPr lang="en-US" sz="2000" i="1" kern="0"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 ker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 kern="0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  <m:r>
                                <a:rPr lang="en-US" sz="2000" i="1" kern="0">
                                  <a:latin typeface="Cambria Math"/>
                                  <a:ea typeface="Cambria Math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en-US" sz="2000" i="1" kern="0">
                                  <a:latin typeface="Cambria Math"/>
                                  <a:ea typeface="Cambria Math"/>
                                </a:rPr>
                                <m:t>𝒔𝒕𝒂𝒕𝒊𝒄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kern="0" dirty="0">
                  <a:latin typeface="Arial"/>
                </a:endParaRPr>
              </a:p>
            </p:txBody>
          </p:sp>
        </mc:Choice>
        <mc:Fallback>
          <p:sp>
            <p:nvSpPr>
              <p:cNvPr id="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8807" y="4331971"/>
                <a:ext cx="4114800" cy="6397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592" y="3856630"/>
            <a:ext cx="4114800" cy="2701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662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 calculation – AES035 (2N6 prototype)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CMTF temperature extrapolations 1/24/2018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527" y="1650072"/>
            <a:ext cx="4459720" cy="3192683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196" y="1688531"/>
            <a:ext cx="3897884" cy="282507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1822" y="4905776"/>
            <a:ext cx="39502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Actual RF data vs fit, 1.6K 1.8K and 2.0K*</a:t>
            </a:r>
          </a:p>
          <a:p>
            <a:r>
              <a:rPr lang="en-US" sz="1200" dirty="0" smtClean="0"/>
              <a:t>*Flange loss removed before calculation</a:t>
            </a:r>
            <a:endParaRPr lang="en-US" sz="1200" dirty="0"/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1791150"/>
              </p:ext>
            </p:extLst>
          </p:nvPr>
        </p:nvGraphicFramePr>
        <p:xfrm>
          <a:off x="4682247" y="4576624"/>
          <a:ext cx="4147488" cy="5322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6" imgW="3581280" imgH="482400" progId="Equation.3">
                  <p:embed/>
                </p:oleObj>
              </mc:Choice>
              <mc:Fallback>
                <p:oleObj name="Equation" r:id="rId6" imgW="3581280" imgH="482400" progId="Equation.3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2247" y="4576624"/>
                        <a:ext cx="4147488" cy="5322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752196" y="5150441"/>
            <a:ext cx="43918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17.02* fixed during fit to force scaling into A(B)</a:t>
            </a:r>
          </a:p>
          <a:p>
            <a:r>
              <a:rPr lang="en-US" sz="1200" dirty="0" smtClean="0"/>
              <a:t>*17.02 is mostly arbitrary, forces all scaling into A(B)    </a:t>
            </a:r>
          </a:p>
        </p:txBody>
      </p:sp>
    </p:spTree>
    <p:extLst>
      <p:ext uri="{BB962C8B-B14F-4D97-AF65-F5344CB8AC3E}">
        <p14:creationId xmlns:p14="http://schemas.microsoft.com/office/powerpoint/2010/main" val="90237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calculation – AES035 (2N6 prototype)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CMTF temperature extrapolations 1/24/2018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22" y="1020866"/>
            <a:ext cx="5326414" cy="2682129"/>
          </a:xfrm>
        </p:spPr>
      </p:pic>
      <p:sp>
        <p:nvSpPr>
          <p:cNvPr id="7" name="Rectangle 6"/>
          <p:cNvSpPr/>
          <p:nvPr/>
        </p:nvSpPr>
        <p:spPr>
          <a:xfrm>
            <a:off x="71336" y="3841737"/>
            <a:ext cx="889756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</a:rPr>
              <a:t>Q0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@ 2K=271/(((</a:t>
            </a:r>
            <a:r>
              <a:rPr lang="en-US" sz="1200" dirty="0">
                <a:solidFill>
                  <a:srgbClr val="005A95"/>
                </a:solidFill>
                <a:latin typeface="arial" panose="020B0604020202020204" pitchFamily="34" charset="0"/>
                <a:hlinkClick r:id="rId3"/>
              </a:rPr>
              <a:t>(0.0000726-0.00000214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*(Eacc-0.7)+0.000000043*(Eacc-0.7)^2))/2)*EXP(-17.02/2)+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</a:rPr>
              <a:t>271/Q0cavity-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((</a:t>
            </a:r>
            <a:r>
              <a:rPr lang="en-US" sz="1200" dirty="0">
                <a:solidFill>
                  <a:srgbClr val="005A95"/>
                </a:solidFill>
                <a:latin typeface="arial" panose="020B0604020202020204" pitchFamily="34" charset="0"/>
                <a:hlinkClick r:id="rId3"/>
              </a:rPr>
              <a:t>(</a:t>
            </a:r>
            <a:r>
              <a:rPr lang="en-US" sz="1200" dirty="0">
                <a:latin typeface="arial" panose="020B0604020202020204" pitchFamily="34" charset="0"/>
                <a:hlinkClick r:id="rId3"/>
              </a:rPr>
              <a:t>0.0000726-0.00000214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*(Eacc-0.7)+0.000000043*(Eacc-0.7)^2))/</a:t>
            </a:r>
            <a:r>
              <a:rPr lang="en-US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Tcavity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)*EXP(-17.02/</a:t>
            </a:r>
            <a:r>
              <a:rPr lang="en-US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Tcavity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</a:rPr>
              <a:t>))</a:t>
            </a:r>
          </a:p>
          <a:p>
            <a:endParaRPr lang="en-US" sz="12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Changes the Q0 @ any gradient between 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</a:rPr>
              <a:t>1MV/m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and 16MV/m and any temperature to Q0 @ 2.0K</a:t>
            </a:r>
          </a:p>
          <a:p>
            <a:endParaRPr lang="en-US" sz="12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</a:rPr>
              <a:t>Converts Q0 to surface resistance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</a:rPr>
              <a:t>Subtracts out residual from the temperature dependent resistance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</a:rPr>
              <a:t>Extrapolates the temperature correction 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</a:rPr>
              <a:t>Adds the residual back in and calculates Q0 @  2K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78237" y="1604312"/>
            <a:ext cx="29473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Fit a gradient dependent A to use for temperature extrapolation</a:t>
            </a:r>
          </a:p>
          <a:p>
            <a:r>
              <a:rPr lang="en-US" dirty="0" smtClean="0"/>
              <a:t>- Consistent with other 2N6 </a:t>
            </a:r>
            <a:r>
              <a:rPr lang="en-US" dirty="0" err="1" smtClean="0"/>
              <a:t>JLab</a:t>
            </a:r>
            <a:r>
              <a:rPr lang="en-US" dirty="0" smtClean="0"/>
              <a:t> doped 9 cell prototype cavities with flange corrections  </a:t>
            </a:r>
          </a:p>
        </p:txBody>
      </p:sp>
    </p:spTree>
    <p:extLst>
      <p:ext uri="{BB962C8B-B14F-4D97-AF65-F5344CB8AC3E}">
        <p14:creationId xmlns:p14="http://schemas.microsoft.com/office/powerpoint/2010/main" val="36598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 noChangeAspect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817666585"/>
              </p:ext>
            </p:extLst>
          </p:nvPr>
        </p:nvGraphicFramePr>
        <p:xfrm>
          <a:off x="-170018" y="129090"/>
          <a:ext cx="10032926" cy="6492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Acrobat Document" r:id="rId4" imgW="11658535" imgH="7543800" progId="AcroExch.Document.DC">
                  <p:embed/>
                </p:oleObj>
              </mc:Choice>
              <mc:Fallback>
                <p:oleObj name="Acrobat Document" r:id="rId4" imgW="11658535" imgH="754380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170018" y="129090"/>
                        <a:ext cx="10032926" cy="64922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extrapolation vs VTA data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CMTF temperature extrapolations 1/24/2018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37545" y="4092103"/>
            <a:ext cx="84306" cy="778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354922" y="4241260"/>
            <a:ext cx="10789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AES035 VTA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7352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 calculation expectations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CMTF temperature extrapolations 1/24/2018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09428"/>
            <a:ext cx="6144264" cy="417588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45472" y="5250956"/>
            <a:ext cx="82534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Q0@ 2.07K measured = 2e10</a:t>
            </a:r>
          </a:p>
          <a:p>
            <a:r>
              <a:rPr lang="en-US" dirty="0" smtClean="0"/>
              <a:t>Q0@ 2K</a:t>
            </a:r>
            <a:r>
              <a:rPr lang="en-US" dirty="0"/>
              <a:t>	</a:t>
            </a:r>
            <a:r>
              <a:rPr lang="en-US" dirty="0" smtClean="0"/>
              <a:t>current calculation = 2.2e10 </a:t>
            </a:r>
            <a:r>
              <a:rPr lang="en-US" dirty="0"/>
              <a:t>(</a:t>
            </a:r>
            <a:r>
              <a:rPr lang="en-US" dirty="0" smtClean="0"/>
              <a:t>12.2n</a:t>
            </a:r>
            <a:r>
              <a:rPr lang="el-GR" dirty="0" smtClean="0"/>
              <a:t>Ω</a:t>
            </a:r>
            <a:r>
              <a:rPr lang="en-US" dirty="0" smtClean="0"/>
              <a:t>/W)</a:t>
            </a:r>
          </a:p>
          <a:p>
            <a:r>
              <a:rPr lang="en-US" dirty="0" smtClean="0"/>
              <a:t>Q0@ 2.0K A=9.8e-5 line  = </a:t>
            </a:r>
            <a:r>
              <a:rPr lang="en-US" dirty="0"/>
              <a:t>2.3e10 (</a:t>
            </a:r>
            <a:r>
              <a:rPr lang="en-US" dirty="0" smtClean="0"/>
              <a:t>11.7n</a:t>
            </a:r>
            <a:r>
              <a:rPr lang="el-GR" dirty="0" smtClean="0"/>
              <a:t>Ω</a:t>
            </a:r>
            <a:r>
              <a:rPr lang="en-US" dirty="0" smtClean="0"/>
              <a:t>/W)</a:t>
            </a:r>
          </a:p>
          <a:p>
            <a:r>
              <a:rPr lang="en-US" dirty="0"/>
              <a:t>Q0@ 2.0K </a:t>
            </a:r>
            <a:r>
              <a:rPr lang="en-US" dirty="0" smtClean="0"/>
              <a:t>A=1.35e-4 </a:t>
            </a:r>
            <a:r>
              <a:rPr lang="en-US" dirty="0"/>
              <a:t>line  = </a:t>
            </a:r>
            <a:r>
              <a:rPr lang="en-US" dirty="0" smtClean="0"/>
              <a:t>2.42e10 </a:t>
            </a:r>
            <a:r>
              <a:rPr lang="en-US" dirty="0"/>
              <a:t>(</a:t>
            </a:r>
            <a:r>
              <a:rPr lang="en-US" dirty="0" smtClean="0"/>
              <a:t>11.2n/</a:t>
            </a:r>
            <a:r>
              <a:rPr lang="el-GR" dirty="0" smtClean="0"/>
              <a:t>Ω</a:t>
            </a:r>
            <a:r>
              <a:rPr lang="en-US" dirty="0" smtClean="0"/>
              <a:t>W)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756727" y="2260600"/>
            <a:ext cx="312835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expect at 9% change Max in total wattage for a 2K extrapolation @ 2.0e10 taken @ 2.07K (1W) </a:t>
            </a:r>
          </a:p>
          <a:p>
            <a:endParaRPr lang="en-US" dirty="0"/>
          </a:p>
          <a:p>
            <a:r>
              <a:rPr lang="en-US" dirty="0" smtClean="0"/>
              <a:t>Or a 14% Max change @ 3.0e10 (1W)</a:t>
            </a:r>
          </a:p>
          <a:p>
            <a:r>
              <a:rPr lang="en-US" dirty="0" smtClean="0"/>
              <a:t>Or a 7% </a:t>
            </a:r>
            <a:r>
              <a:rPr lang="en-US" dirty="0"/>
              <a:t>Max </a:t>
            </a:r>
            <a:r>
              <a:rPr lang="en-US" dirty="0" smtClean="0"/>
              <a:t>change @ 1.5e10 (1W)</a:t>
            </a:r>
          </a:p>
          <a:p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6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forward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CMTF temperature extrapolations 1/24/2018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 new gradient dependent extrapolation  will be developed using Q vs </a:t>
            </a:r>
            <a:r>
              <a:rPr lang="en-US" dirty="0" err="1" smtClean="0"/>
              <a:t>Eacc</a:t>
            </a:r>
            <a:r>
              <a:rPr lang="en-US" dirty="0" smtClean="0"/>
              <a:t> Vs T from the production cavities using existing data. Fitting the first 16 cavities (data taken at 1.6, 1.8 and 2.0K, but on mostly TD material)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These will be cross checked with CAV116 (NX-900) as well as new data if necessary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 universal correction for the 2N6 doping may not be possible; material and vendor differences my dominate correction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New Extrapolated 2K equation at </a:t>
            </a:r>
            <a:r>
              <a:rPr lang="en-US" dirty="0" err="1" smtClean="0"/>
              <a:t>JLab</a:t>
            </a:r>
            <a:r>
              <a:rPr lang="en-US" dirty="0" smtClean="0"/>
              <a:t> is not excepted to change heat loss calculation by a large amount (7-15% Max) nominally 0-8 Watts total for each module depending on the actual measurement </a:t>
            </a:r>
            <a:r>
              <a:rPr lang="en-US" dirty="0" err="1" smtClean="0"/>
              <a:t>tempeature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26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CMTF temperature extrapolations 1/24/2018</a:t>
            </a:r>
            <a:endParaRPr lang="en-US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1411662"/>
              </p:ext>
            </p:extLst>
          </p:nvPr>
        </p:nvGraphicFramePr>
        <p:xfrm>
          <a:off x="138544" y="1574800"/>
          <a:ext cx="8958008" cy="374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Worksheet" r:id="rId3" imgW="14668529" imgH="6134100" progId="Excel.Sheet.12">
                  <p:embed/>
                </p:oleObj>
              </mc:Choice>
              <mc:Fallback>
                <p:oleObj name="Worksheet" r:id="rId3" imgW="14668529" imgH="61341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8544" y="1574800"/>
                        <a:ext cx="8958008" cy="374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51822" y="5664200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From C. Reece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1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stName_Template_FAC201502">
  <a:themeElements>
    <a:clrScheme name="SLAC_RevisedPalette_2012">
      <a:dk1>
        <a:srgbClr val="000000"/>
      </a:dk1>
      <a:lt1>
        <a:sysClr val="window" lastClr="FFFFFF"/>
      </a:lt1>
      <a:dk2>
        <a:srgbClr val="E17000"/>
      </a:dk2>
      <a:lt2>
        <a:srgbClr val="A4001D"/>
      </a:lt2>
      <a:accent1>
        <a:srgbClr val="A4001D"/>
      </a:accent1>
      <a:accent2>
        <a:srgbClr val="E17000"/>
      </a:accent2>
      <a:accent3>
        <a:srgbClr val="4D4F53"/>
      </a:accent3>
      <a:accent4>
        <a:srgbClr val="545455"/>
      </a:accent4>
      <a:accent5>
        <a:srgbClr val="0099CC"/>
      </a:accent5>
      <a:accent6>
        <a:srgbClr val="69BE28"/>
      </a:accent6>
      <a:hlink>
        <a:srgbClr val="A4001D"/>
      </a:hlink>
      <a:folHlink>
        <a:srgbClr val="A4001D"/>
      </a:folHlink>
    </a:clrScheme>
    <a:fontScheme name="TH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5875">
          <a:solidFill>
            <a:srgbClr val="0070C0"/>
          </a:solidFill>
          <a:headEnd type="triangle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Breakout_x0020_Session xmlns="f15a050e-1ce7-4ed2-9890-60f9658c1ede">6&amp;7 - Cryoplant/Cryomodules Systems</Breakout_x0020_Sess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8A4933D0FB4B4CA82280B30CAF47E2" ma:contentTypeVersion="14" ma:contentTypeDescription="Create a new document." ma:contentTypeScope="" ma:versionID="7b68698eab841f6565c5c3885a08d4e9">
  <xsd:schema xmlns:xsd="http://www.w3.org/2001/XMLSchema" xmlns:xs="http://www.w3.org/2001/XMLSchema" xmlns:p="http://schemas.microsoft.com/office/2006/metadata/properties" xmlns:ns2="f15a050e-1ce7-4ed2-9890-60f9658c1ede" targetNamespace="http://schemas.microsoft.com/office/2006/metadata/properties" ma:root="true" ma:fieldsID="099edc80864fba8e7bdccaf9ddf53b95" ns2:_="">
    <xsd:import namespace="f15a050e-1ce7-4ed2-9890-60f9658c1ede"/>
    <xsd:element name="properties">
      <xsd:complexType>
        <xsd:sequence>
          <xsd:element name="documentManagement">
            <xsd:complexType>
              <xsd:all>
                <xsd:element ref="ns2:Breakout_x0020_Ses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5a050e-1ce7-4ed2-9890-60f9658c1ede" elementFormDefault="qualified">
    <xsd:import namespace="http://schemas.microsoft.com/office/2006/documentManagement/types"/>
    <xsd:import namespace="http://schemas.microsoft.com/office/infopath/2007/PartnerControls"/>
    <xsd:element name="Breakout_x0020_Session" ma:index="8" nillable="true" ma:displayName="Breakout Session" ma:format="Dropdown" ma:internalName="Breakout_x0020_Session">
      <xsd:simpleType>
        <xsd:restriction base="dms:Choice">
          <xsd:enumeration value="Plenary"/>
          <xsd:enumeration value="1 - Accelerator Physics"/>
          <xsd:enumeration value="2 - Injector/Linac"/>
          <xsd:enumeration value="3 - RF Power Systems"/>
          <xsd:enumeration value="4&amp;5 - Undulator/XTES System"/>
          <xsd:enumeration value="6&amp;7 - Cryoplant/Cryomodules Systems"/>
          <xsd:enumeration value="8 - Controls/Safety Systems"/>
          <xsd:enumeration value="9 - Conventional Facilities and Infrastructure"/>
          <xsd:enumeration value="10 - Env., Safety &amp; Health"/>
          <xsd:enumeration value="11 - Cost and Schedule"/>
          <xsd:enumeration value="12 - Project Management"/>
          <xsd:enumeration value="Closeout"/>
          <xsd:enumeration value="Templat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C1B16AA-9221-46AE-B700-523442ABDABD}">
  <ds:schemaRefs>
    <ds:schemaRef ds:uri="http://schemas.microsoft.com/office/2006/documentManagement/types"/>
    <ds:schemaRef ds:uri="http://purl.org/dc/elements/1.1/"/>
    <ds:schemaRef ds:uri="f15a050e-1ce7-4ed2-9890-60f9658c1ede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DE3F1C6-E643-4597-BD68-C599B5629A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412592-B3EC-460B-8247-E50BE1A66E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5a050e-1ce7-4ed2-9890-60f9658c1e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LastName_Template_FAC201502</Template>
  <TotalTime>14870</TotalTime>
  <Words>497</Words>
  <Application>Microsoft Office PowerPoint</Application>
  <PresentationFormat>On-screen Show (4:3)</PresentationFormat>
  <Paragraphs>79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ＭＳ Ｐゴシック</vt:lpstr>
      <vt:lpstr>Arial</vt:lpstr>
      <vt:lpstr>Arial</vt:lpstr>
      <vt:lpstr>Cambria Math</vt:lpstr>
      <vt:lpstr>LastName_Template_FAC201502</vt:lpstr>
      <vt:lpstr>Equation</vt:lpstr>
      <vt:lpstr>Adobe Acrobat Document</vt:lpstr>
      <vt:lpstr>Microsoft Excel Worksheet</vt:lpstr>
      <vt:lpstr>CMTF Q0 extrapolation to 2.0K  </vt:lpstr>
      <vt:lpstr>Outline</vt:lpstr>
      <vt:lpstr>Calorimetric Method </vt:lpstr>
      <vt:lpstr>Baseline calculation – AES035 (2N6 prototype)</vt:lpstr>
      <vt:lpstr>Baseline calculation – AES035 (2N6 prototype)</vt:lpstr>
      <vt:lpstr>Current extrapolation vs VTA data</vt:lpstr>
      <vt:lpstr>Modify calculation expectations </vt:lpstr>
      <vt:lpstr>Path forward</vt:lpstr>
      <vt:lpstr>Backup example</vt:lpstr>
    </vt:vector>
  </TitlesOfParts>
  <Company>SLAC National Accelerator Laboratory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tor</dc:creator>
  <cp:lastModifiedBy>Ari Palczewski</cp:lastModifiedBy>
  <cp:revision>252</cp:revision>
  <cp:lastPrinted>2013-05-01T00:31:17Z</cp:lastPrinted>
  <dcterms:created xsi:type="dcterms:W3CDTF">2015-01-29T22:30:14Z</dcterms:created>
  <dcterms:modified xsi:type="dcterms:W3CDTF">2018-01-25T15:56:36Z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0x010100B48A4933D0FB4B4CA82280B30CAF47E2</vt:lpwstr>
  </property>
  <property fmtid="{D5CDD505-2E9C-101B-9397-08002B2CF9AE}" pid="3" name="DocType">
    <vt:lpwstr>Presentation</vt:lpwstr>
  </property>
  <property fmtid="{D5CDD505-2E9C-101B-9397-08002B2CF9AE}" pid="4" name="Plenary Agenda Item">
    <vt:lpwstr>7</vt:lpwstr>
  </property>
  <property fmtid="{D5CDD505-2E9C-101B-9397-08002B2CF9AE}" pid="5" name="Formatting Updated">
    <vt:lpwstr>true</vt:lpwstr>
  </property>
  <property fmtid="{D5CDD505-2E9C-101B-9397-08002B2CF9AE}" pid="6" name="Plenary Agenda">
    <vt:lpwstr>8</vt:lpwstr>
  </property>
  <property fmtid="{D5CDD505-2E9C-101B-9397-08002B2CF9AE}" pid="7" name="Order">
    <vt:r8>3300</vt:r8>
  </property>
  <property fmtid="{D5CDD505-2E9C-101B-9397-08002B2CF9AE}" pid="8" name="xd_ProgID">
    <vt:lpwstr/>
  </property>
  <property fmtid="{D5CDD505-2E9C-101B-9397-08002B2CF9AE}" pid="9" name="_CopySource">
    <vt:lpwstr>https://slacspace.slac.stanford.edu/sites/reviews/lclsii/CD1DR_Dec2013/Presentations/Proc pres Dir review 12 2013.pptx</vt:lpwstr>
  </property>
  <property fmtid="{D5CDD505-2E9C-101B-9397-08002B2CF9AE}" pid="10" name="TemplateUrl">
    <vt:lpwstr/>
  </property>
</Properties>
</file>