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6"/>
  </p:notes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4559-EF81-4470-B257-57D0F6EA6A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AE823-189B-4597-9C26-D6B7E60E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C09D7-2034-4A7F-959F-75165A7C71A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pPr marL="0" marR="0" lvl="0" indent="0" algn="r" defTabSz="9332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9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H.Park, LCLC-II Cryomodule Interconnect FDR, 29-JUL-2015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H.Park, LCLC-II Cryomodule Interconnect FDR, 29-JUL-2015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8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H.Park, LCLC-II Cryomodule Interconnect FDR, 29-JUL-2015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9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H.Park, LCLC-II Cryomodule Interconnect FDR, 29-JUL-2015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2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H.Park, LCLC-II Cryomodule Interconnect FDR, 29-JUL-2015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9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9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9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8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" y="1074381"/>
            <a:ext cx="11404572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8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LCLS-II FAC Review, Sept 26-28,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82E6C-A6D9-4987-BA08-E10899E79DDA}" type="slidenum">
              <a:rPr lang="en-US" altLang="en-US"/>
              <a:pPr/>
              <a:t>‹#›</a:t>
            </a:fld>
            <a:endParaRPr lang="en-US" altLang="en-US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3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3876676"/>
            <a:ext cx="3365852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181350"/>
            <a:ext cx="10653183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3590926"/>
            <a:ext cx="1210509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88671" y="3680008"/>
            <a:ext cx="1631828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68" y="4531614"/>
            <a:ext cx="2389632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01" y="4380905"/>
            <a:ext cx="2603499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1" y="4371976"/>
            <a:ext cx="1034617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14089"/>
            <a:ext cx="7132168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993104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FAC Review, Sept 26-28,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2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3963" y="6400800"/>
            <a:ext cx="5502037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H.Park, LCLC-II Cryomodule Interconnect FDR, 29-JUL-2015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5822" y="129092"/>
            <a:ext cx="8490842" cy="753033"/>
          </a:xfrm>
        </p:spPr>
        <p:txBody>
          <a:bodyPr/>
          <a:lstStyle/>
          <a:p>
            <a:r>
              <a:rPr lang="en-US" sz="3200" dirty="0"/>
              <a:t>F1.3-5 Cav#1 HOM connector replacement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0541" y="1219195"/>
            <a:ext cx="319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72" y="1419250"/>
            <a:ext cx="6165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During final HOM notch frequency tuning at WS3, when the RF cable was removed,  RF engineer noticed that Cav#1 FPC end HOM feedthrough  pin is broken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Local cleanroom tent was built. Nitrogen fogger was used to optimize the location and rotation speed of the fan filter unit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Procedures were developed, tested on a the bench with a spare cavity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HOM connector with broken pin was replaced and leak checked successfully. CM is assembled at tested at CMTS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This is a one time incident. Official root cause analysis is not done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Mitigation Strategy: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Ensure that protection caps are installed throughout the cold mass assembly.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RF group changed the procedure for HOM notch frequency tuning: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Skip intermediate RF measurements involving installation of cables on HOM feedthrough.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Connect CM RF cable just before HOM notch frequency tuning at WS3 and keep connected afterwards.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During CM assembly, only field probe feedthrough is used for RF measurement. For this particular feedthrough a connector saver adapter is installed to protect the pin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535" y="1099538"/>
            <a:ext cx="2377667" cy="1783251"/>
          </a:xfrm>
          <a:prstGeom prst="rect">
            <a:avLst/>
          </a:prstGeom>
        </p:spPr>
      </p:pic>
      <p:pic>
        <p:nvPicPr>
          <p:cNvPr id="9" name="Picture 8" descr="C:\Users\spolley\Documents\CM5_Repair\file3 (2).jpeg">
            <a:extLst>
              <a:ext uri="{FF2B5EF4-FFF2-40B4-BE49-F238E27FC236}">
                <a16:creationId xmlns:a16="http://schemas.microsoft.com/office/drawing/2014/main" id="{3EE9D30C-2DE2-40B3-B631-E443FA08F1C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68653" y="2721165"/>
            <a:ext cx="2201793" cy="158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polley\Documents\CM5_Repair\file10.jpeg">
            <a:extLst>
              <a:ext uri="{FF2B5EF4-FFF2-40B4-BE49-F238E27FC236}">
                <a16:creationId xmlns:a16="http://schemas.microsoft.com/office/drawing/2014/main" id="{93B0355B-254C-4196-9346-5ED2069D5A2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598626" y="2754612"/>
            <a:ext cx="2366364" cy="152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FD2DF4-6FF1-4547-BD3B-88597B2BA8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729" y="1160021"/>
            <a:ext cx="2913681" cy="108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15AA4-8AA1-44C6-A491-C16489539B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615" y="4792004"/>
            <a:ext cx="2716271" cy="2037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C0EF3-9BD1-436D-A26C-5D1C1C69B1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613" y="4792004"/>
            <a:ext cx="2716270" cy="2037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B231D-7BF5-4205-ABFC-FD3B34560FE2}"/>
              </a:ext>
            </a:extLst>
          </p:cNvPr>
          <p:cNvSpPr txBox="1"/>
          <p:nvPr/>
        </p:nvSpPr>
        <p:spPr>
          <a:xfrm>
            <a:off x="9572534" y="3098049"/>
            <a:ext cx="227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Broken feedthrough was leak checked on the bench and it is leak tight</a:t>
            </a:r>
          </a:p>
        </p:txBody>
      </p:sp>
    </p:spTree>
    <p:extLst>
      <p:ext uri="{BB962C8B-B14F-4D97-AF65-F5344CB8AC3E}">
        <p14:creationId xmlns:p14="http://schemas.microsoft.com/office/powerpoint/2010/main" val="2386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Feedthrough Inspection at JLab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779763" y="1126160"/>
            <a:ext cx="8330097" cy="466899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Incoming inspection includes pin check and results recorded in traveler. Both connector and gage are used to check.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650" y="2000994"/>
            <a:ext cx="8648700" cy="1413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747" y="3587750"/>
            <a:ext cx="3040083" cy="295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979" y="3587750"/>
            <a:ext cx="2857271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F0F1-2C51-469F-BDE9-83644AA8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F1.3-05 (CM05) Field Emission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9B3393-D6EA-4BCF-99F2-EB00BF394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99468"/>
              </p:ext>
            </p:extLst>
          </p:nvPr>
        </p:nvGraphicFramePr>
        <p:xfrm>
          <a:off x="796835" y="1384664"/>
          <a:ext cx="10398035" cy="4376056"/>
        </p:xfrm>
        <a:graphic>
          <a:graphicData uri="http://schemas.openxmlformats.org/drawingml/2006/table">
            <a:tbl>
              <a:tblPr/>
              <a:tblGrid>
                <a:gridCol w="1573870">
                  <a:extLst>
                    <a:ext uri="{9D8B030D-6E8A-4147-A177-3AD203B41FA5}">
                      <a16:colId xmlns:a16="http://schemas.microsoft.com/office/drawing/2014/main" val="197117727"/>
                    </a:ext>
                  </a:extLst>
                </a:gridCol>
                <a:gridCol w="1180402">
                  <a:extLst>
                    <a:ext uri="{9D8B030D-6E8A-4147-A177-3AD203B41FA5}">
                      <a16:colId xmlns:a16="http://schemas.microsoft.com/office/drawing/2014/main" val="1072221761"/>
                    </a:ext>
                  </a:extLst>
                </a:gridCol>
                <a:gridCol w="1180402">
                  <a:extLst>
                    <a:ext uri="{9D8B030D-6E8A-4147-A177-3AD203B41FA5}">
                      <a16:colId xmlns:a16="http://schemas.microsoft.com/office/drawing/2014/main" val="3055770633"/>
                    </a:ext>
                  </a:extLst>
                </a:gridCol>
                <a:gridCol w="1217127">
                  <a:extLst>
                    <a:ext uri="{9D8B030D-6E8A-4147-A177-3AD203B41FA5}">
                      <a16:colId xmlns:a16="http://schemas.microsoft.com/office/drawing/2014/main" val="3468226759"/>
                    </a:ext>
                  </a:extLst>
                </a:gridCol>
                <a:gridCol w="1196142">
                  <a:extLst>
                    <a:ext uri="{9D8B030D-6E8A-4147-A177-3AD203B41FA5}">
                      <a16:colId xmlns:a16="http://schemas.microsoft.com/office/drawing/2014/main" val="3408331738"/>
                    </a:ext>
                  </a:extLst>
                </a:gridCol>
                <a:gridCol w="1259095">
                  <a:extLst>
                    <a:ext uri="{9D8B030D-6E8A-4147-A177-3AD203B41FA5}">
                      <a16:colId xmlns:a16="http://schemas.microsoft.com/office/drawing/2014/main" val="4040697701"/>
                    </a:ext>
                  </a:extLst>
                </a:gridCol>
                <a:gridCol w="1196142">
                  <a:extLst>
                    <a:ext uri="{9D8B030D-6E8A-4147-A177-3AD203B41FA5}">
                      <a16:colId xmlns:a16="http://schemas.microsoft.com/office/drawing/2014/main" val="2390955951"/>
                    </a:ext>
                  </a:extLst>
                </a:gridCol>
                <a:gridCol w="1594855">
                  <a:extLst>
                    <a:ext uri="{9D8B030D-6E8A-4147-A177-3AD203B41FA5}">
                      <a16:colId xmlns:a16="http://schemas.microsoft.com/office/drawing/2014/main" val="449688895"/>
                    </a:ext>
                  </a:extLst>
                </a:gridCol>
              </a:tblGrid>
              <a:tr h="3136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CMTF Test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41506"/>
                  </a:ext>
                </a:extLst>
              </a:tr>
              <a:tr h="9110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Cavity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Eacc*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 onset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Q0@16MV/m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Max** Gradient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Usable Gradient***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 onset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Q0 @16MV/m     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2K @ 30 G/s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66729"/>
                  </a:ext>
                </a:extLst>
              </a:tr>
              <a:tr h="3285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1.97E+01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3.30E+10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3.49E+10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299141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3.30E+10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3.16E+10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05001"/>
                  </a:ext>
                </a:extLst>
              </a:tr>
              <a:tr h="3285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3.65E+10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3.57E+10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09783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3.20E+10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3.95E+10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53706"/>
                  </a:ext>
                </a:extLst>
              </a:tr>
              <a:tr h="3285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86568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CAV0223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90294"/>
                  </a:ext>
                </a:extLst>
              </a:tr>
              <a:tr h="3285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2.53E+10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57939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CAV0037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3.25E+10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3.57E+10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27740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3.12E+10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3.12E+10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90265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25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631B01-F181-43C6-A651-3FC69E6B0B68}"/>
              </a:ext>
            </a:extLst>
          </p:cNvPr>
          <p:cNvSpPr/>
          <p:nvPr/>
        </p:nvSpPr>
        <p:spPr>
          <a:xfrm>
            <a:off x="7210698" y="2612572"/>
            <a:ext cx="2338252" cy="96665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78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388</Words>
  <Application>Microsoft Office PowerPoint</Application>
  <PresentationFormat>Widescreen</PresentationFormat>
  <Paragraphs>108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Times</vt:lpstr>
      <vt:lpstr>Blank</vt:lpstr>
      <vt:lpstr>1_Blank</vt:lpstr>
      <vt:lpstr>F1.3-5 Cav#1 HOM connector replacement</vt:lpstr>
      <vt:lpstr>Feedthrough Inspection at JLab</vt:lpstr>
      <vt:lpstr>F1.3-05 (CM05) Field Emission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F1.3-5 Cav#2 HOM connector replacement</dc:title>
  <dc:creator>Tug T Arkan</dc:creator>
  <cp:lastModifiedBy>Tug T Arkan</cp:lastModifiedBy>
  <cp:revision>7</cp:revision>
  <dcterms:created xsi:type="dcterms:W3CDTF">2017-09-19T01:24:36Z</dcterms:created>
  <dcterms:modified xsi:type="dcterms:W3CDTF">2018-01-25T02:48:21Z</dcterms:modified>
</cp:coreProperties>
</file>