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18"/>
  </p:notesMasterIdLst>
  <p:handoutMasterIdLst>
    <p:handoutMasterId r:id="rId19"/>
  </p:handoutMasterIdLst>
  <p:sldIdLst>
    <p:sldId id="662" r:id="rId5"/>
    <p:sldId id="709" r:id="rId6"/>
    <p:sldId id="705" r:id="rId7"/>
    <p:sldId id="717" r:id="rId8"/>
    <p:sldId id="710" r:id="rId9"/>
    <p:sldId id="714" r:id="rId10"/>
    <p:sldId id="713" r:id="rId11"/>
    <p:sldId id="712" r:id="rId12"/>
    <p:sldId id="711" r:id="rId13"/>
    <p:sldId id="715" r:id="rId14"/>
    <p:sldId id="716" r:id="rId15"/>
    <p:sldId id="708" r:id="rId16"/>
    <p:sldId id="694" r:id="rId1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erine Wilson" initials="K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89680" autoAdjust="0"/>
  </p:normalViewPr>
  <p:slideViewPr>
    <p:cSldViewPr snapToGrid="0">
      <p:cViewPr varScale="1">
        <p:scale>
          <a:sx n="103" d="100"/>
          <a:sy n="103" d="100"/>
        </p:scale>
        <p:origin x="17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QA/QC Review, 25 January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QA/QC Review, 25 January 2018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FAC Review, February 5-6,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QA/QC Review, 25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631825"/>
            <a:ext cx="8008937" cy="2246313"/>
          </a:xfrm>
        </p:spPr>
        <p:txBody>
          <a:bodyPr/>
          <a:lstStyle/>
          <a:p>
            <a:r>
              <a:rPr lang="en-US" sz="3800" dirty="0" smtClean="0"/>
              <a:t>Quality of Copper Plated Beamline Bellows and Spools</a:t>
            </a:r>
            <a:endParaRPr lang="en-US" sz="38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Katherine M. Wilson with Ken </a:t>
            </a:r>
            <a:r>
              <a:rPr lang="en-US" sz="1800" dirty="0" err="1" smtClean="0"/>
              <a:t>Premo</a:t>
            </a:r>
            <a:r>
              <a:rPr lang="en-US" sz="1800" dirty="0" smtClean="0"/>
              <a:t> and Liang Zhao</a:t>
            </a:r>
          </a:p>
          <a:p>
            <a:r>
              <a:rPr lang="en-US" sz="1800" dirty="0" smtClean="0"/>
              <a:t>Photos courtesy of Brian Carpenter and John Ogle</a:t>
            </a:r>
          </a:p>
          <a:p>
            <a:r>
              <a:rPr lang="en-US" sz="1800" dirty="0" smtClean="0"/>
              <a:t>LCLS-II QA/QC Review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22 January 2018</a:t>
            </a:r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Particulate Sampling/Material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QA/QC Review, 25 January 2018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Bellows were wiped at different locations at various stages of assembly/flexing</a:t>
            </a:r>
          </a:p>
          <a:p>
            <a:pPr marL="800100" lvl="1" indent="-342900"/>
            <a:r>
              <a:rPr lang="en-US" dirty="0" smtClean="0"/>
              <a:t>SEM was used to analyze particulate</a:t>
            </a:r>
          </a:p>
          <a:p>
            <a:pPr marL="800100" lvl="1" indent="-342900"/>
            <a:r>
              <a:rPr lang="en-US" dirty="0" smtClean="0"/>
              <a:t>Copper was seen, but also other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failed bellows was cut up to facilitate material studies.  It will be used to improve our understanding of plating in a beamline</a:t>
            </a:r>
          </a:p>
          <a:p>
            <a:pPr marL="800100" lvl="1" indent="-342900"/>
            <a:r>
              <a:rPr lang="en-US" dirty="0"/>
              <a:t>Surface </a:t>
            </a:r>
            <a:r>
              <a:rPr lang="en-US" dirty="0" smtClean="0"/>
              <a:t>characterization</a:t>
            </a:r>
          </a:p>
          <a:p>
            <a:pPr marL="800100" lvl="1" indent="-342900"/>
            <a:r>
              <a:rPr lang="en-US" dirty="0" smtClean="0"/>
              <a:t>Mechanical deformation</a:t>
            </a:r>
            <a:endParaRPr lang="en-US" dirty="0"/>
          </a:p>
          <a:p>
            <a:pPr marL="800100" lvl="1" indent="-342900"/>
            <a:r>
              <a:rPr lang="en-US" dirty="0"/>
              <a:t>Water </a:t>
            </a:r>
            <a:r>
              <a:rPr lang="en-US" dirty="0" smtClean="0"/>
              <a:t>test</a:t>
            </a:r>
            <a:endParaRPr lang="en-US" dirty="0"/>
          </a:p>
          <a:p>
            <a:pPr marL="800100" lvl="1" indent="-342900"/>
            <a:r>
              <a:rPr lang="en-US" dirty="0"/>
              <a:t>HPR </a:t>
            </a:r>
            <a:r>
              <a:rPr lang="en-US" dirty="0" smtClean="0"/>
              <a:t>test</a:t>
            </a:r>
            <a:endParaRPr lang="en-US" dirty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8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Lessons Learned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QA/QC Review, 25 January 2018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Plater should review design and specifications</a:t>
            </a:r>
          </a:p>
          <a:p>
            <a:pPr marL="800100" lvl="1" indent="-342900"/>
            <a:r>
              <a:rPr lang="en-US" dirty="0" smtClean="0"/>
              <a:t>Surface finish</a:t>
            </a:r>
          </a:p>
          <a:p>
            <a:pPr marL="800100" lvl="1" indent="-342900"/>
            <a:r>
              <a:rPr lang="en-US" dirty="0" smtClean="0"/>
              <a:t>Interface with tooling plating (weld bead issue)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plating problems can be overcome with cleaning.  (Baking is essential.)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Flexing of bellows causes shedding of particles.  Unclear so far if this causes FE or how to improve.  Studies underway.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Conclusion:  Issues with bellows/spools generally understood, and we have procedures for resolving issues.  Studies of possible flaking of plating continue, but mitigations have been implemented.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5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QA/QC Review, 25 January 2018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Bellows and Spools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QA/QC Review, 25 January 2018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6" y="1773037"/>
            <a:ext cx="9029700" cy="136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7166" y="3851554"/>
            <a:ext cx="8775344" cy="1247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9910" y="50891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Short Spool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076" y="5089106"/>
            <a:ext cx="192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PrCM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“Long” Bellows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6904" y="508910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Short 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Bellows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766" y="50891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Long Spool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7685" y="1576941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1.3 GHz Cryomodule</a:t>
            </a:r>
            <a:endParaRPr lang="en-US" sz="1600" b="1" dirty="0"/>
          </a:p>
        </p:txBody>
      </p:sp>
      <p:sp>
        <p:nvSpPr>
          <p:cNvPr id="13" name="Right Arrow 12"/>
          <p:cNvSpPr/>
          <p:nvPr/>
        </p:nvSpPr>
        <p:spPr bwMode="auto">
          <a:xfrm rot="3840026">
            <a:off x="278253" y="3309823"/>
            <a:ext cx="1706361" cy="342900"/>
          </a:xfrm>
          <a:prstGeom prst="rightArrow">
            <a:avLst>
              <a:gd name="adj1" fmla="val 23419"/>
              <a:gd name="adj2" fmla="val 779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2560853">
            <a:off x="625355" y="3307185"/>
            <a:ext cx="2369106" cy="342900"/>
          </a:xfrm>
          <a:prstGeom prst="rightArrow">
            <a:avLst>
              <a:gd name="adj1" fmla="val 23419"/>
              <a:gd name="adj2" fmla="val 746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3785353" y="3553357"/>
            <a:ext cx="1219925" cy="342901"/>
          </a:xfrm>
          <a:prstGeom prst="rightArrow">
            <a:avLst>
              <a:gd name="adj1" fmla="val 23419"/>
              <a:gd name="adj2" fmla="val 1123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7342789" y="3333407"/>
            <a:ext cx="1706361" cy="342900"/>
          </a:xfrm>
          <a:prstGeom prst="rightArrow">
            <a:avLst>
              <a:gd name="adj1" fmla="val 23419"/>
              <a:gd name="adj2" fmla="val 779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Received and Inspected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QA/QC Review, 25 January 2018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88552670"/>
              </p:ext>
            </p:extLst>
          </p:nvPr>
        </p:nvGraphicFramePr>
        <p:xfrm>
          <a:off x="517524" y="1889939"/>
          <a:ext cx="81089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238">
                  <a:extLst>
                    <a:ext uri="{9D8B030D-6E8A-4147-A177-3AD203B41FA5}">
                      <a16:colId xmlns:a16="http://schemas.microsoft.com/office/drawing/2014/main" val="3664696921"/>
                    </a:ext>
                  </a:extLst>
                </a:gridCol>
                <a:gridCol w="1788982">
                  <a:extLst>
                    <a:ext uri="{9D8B030D-6E8A-4147-A177-3AD203B41FA5}">
                      <a16:colId xmlns:a16="http://schemas.microsoft.com/office/drawing/2014/main" val="526672493"/>
                    </a:ext>
                  </a:extLst>
                </a:gridCol>
                <a:gridCol w="2379307">
                  <a:extLst>
                    <a:ext uri="{9D8B030D-6E8A-4147-A177-3AD203B41FA5}">
                      <a16:colId xmlns:a16="http://schemas.microsoft.com/office/drawing/2014/main" val="3099983211"/>
                    </a:ext>
                  </a:extLst>
                </a:gridCol>
                <a:gridCol w="1913425">
                  <a:extLst>
                    <a:ext uri="{9D8B030D-6E8A-4147-A177-3AD203B41FA5}">
                      <a16:colId xmlns:a16="http://schemas.microsoft.com/office/drawing/2014/main" val="2454332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r>
                        <a:rPr lang="en-US" baseline="0" dirty="0" smtClean="0"/>
                        <a:t>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Add’l</a:t>
                      </a:r>
                      <a:r>
                        <a:rPr lang="en-US" dirty="0" smtClean="0"/>
                        <a:t> Order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PrCM</a:t>
                      </a:r>
                      <a:r>
                        <a:rPr lang="en-US" dirty="0" smtClean="0"/>
                        <a:t> Bellows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0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Bellows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8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 Long Spool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03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Short Spool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Replaced with US Bellows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573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n-US" baseline="0" dirty="0" smtClean="0"/>
                        <a:t>S Bellows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0668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40570" y="1387490"/>
            <a:ext cx="394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Parts Ordered (</a:t>
            </a:r>
            <a:r>
              <a:rPr lang="en-US" b="1" dirty="0" err="1" smtClean="0"/>
              <a:t>JLab</a:t>
            </a:r>
            <a:r>
              <a:rPr lang="en-US" b="1" dirty="0" smtClean="0"/>
              <a:t> + FNAL)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5" y="4657725"/>
            <a:ext cx="806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parts ordered: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 spares for existing CMs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5 additional/spare CMs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</a:t>
            </a:r>
            <a:r>
              <a:rPr lang="en-US" smtClean="0"/>
              <a:t>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QA/QC Review, 25 January 2018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3894" y="1140947"/>
            <a:ext cx="8108950" cy="43547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000" dirty="0" smtClean="0"/>
              <a:t>Inspection steps at </a:t>
            </a:r>
            <a:r>
              <a:rPr lang="en-US" sz="2000" dirty="0" err="1" smtClean="0"/>
              <a:t>JLab</a:t>
            </a:r>
            <a:r>
              <a:rPr lang="en-US" sz="2000" dirty="0" smtClean="0"/>
              <a:t> include: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Visual inspection (borescope for internal surfaces)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Careful inspection of seal surfaces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Leak check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Cleaning (bake if needed)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Inspection steps at FNAL are similar, except for bake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76227"/>
              </p:ext>
            </p:extLst>
          </p:nvPr>
        </p:nvGraphicFramePr>
        <p:xfrm>
          <a:off x="1312538" y="3318338"/>
          <a:ext cx="6382138" cy="2838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944">
                  <a:extLst>
                    <a:ext uri="{9D8B030D-6E8A-4147-A177-3AD203B41FA5}">
                      <a16:colId xmlns:a16="http://schemas.microsoft.com/office/drawing/2014/main" val="1109361023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3975924031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3536984393"/>
                    </a:ext>
                  </a:extLst>
                </a:gridCol>
                <a:gridCol w="737118">
                  <a:extLst>
                    <a:ext uri="{9D8B030D-6E8A-4147-A177-3AD203B41FA5}">
                      <a16:colId xmlns:a16="http://schemas.microsoft.com/office/drawing/2014/main" val="239250936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289387732"/>
                    </a:ext>
                  </a:extLst>
                </a:gridCol>
                <a:gridCol w="811761">
                  <a:extLst>
                    <a:ext uri="{9D8B030D-6E8A-4147-A177-3AD203B41FA5}">
                      <a16:colId xmlns:a16="http://schemas.microsoft.com/office/drawing/2014/main" val="2964565961"/>
                    </a:ext>
                  </a:extLst>
                </a:gridCol>
              </a:tblGrid>
              <a:tr h="264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BLBP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BLBS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BLBU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BLXD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BLXU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68838258"/>
                  </a:ext>
                </a:extLst>
              </a:tr>
              <a:tr h="264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HOLD MODIFY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25194067"/>
                  </a:ext>
                </a:extLst>
              </a:tr>
              <a:tr h="504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HOLD REMEASURE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17909844"/>
                  </a:ext>
                </a:extLst>
              </a:tr>
              <a:tr h="504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DISPOSITIONED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47566502"/>
                  </a:ext>
                </a:extLst>
              </a:tr>
              <a:tr h="504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PROCEED TO NEXT WCA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4876579"/>
                  </a:ext>
                </a:extLst>
              </a:tr>
              <a:tr h="264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92701208"/>
                  </a:ext>
                </a:extLst>
              </a:tr>
              <a:tr h="264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RETURN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47247478"/>
                  </a:ext>
                </a:extLst>
              </a:tr>
              <a:tr h="2646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 AS IS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862236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711" y="3318338"/>
            <a:ext cx="523220" cy="28025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dirty="0" err="1" smtClean="0">
                <a:latin typeface="Arial Black" panose="020B0A04020102020204" pitchFamily="34" charset="0"/>
              </a:rPr>
              <a:t>JLab</a:t>
            </a:r>
            <a:r>
              <a:rPr lang="en-US" sz="2200" dirty="0" smtClean="0">
                <a:latin typeface="Arial Black" panose="020B0A04020102020204" pitchFamily="34" charset="0"/>
              </a:rPr>
              <a:t> QC Results</a:t>
            </a:r>
            <a:endParaRPr lang="en-US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Surfaces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QA/QC Review, 25 January 2018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1682"/>
            <a:ext cx="4184863" cy="43853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580" y="2995128"/>
            <a:ext cx="4967700" cy="3848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464906"/>
            <a:ext cx="398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Scratches/nicks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Surface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Problem – Spools Surface Finish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QA/QC Review, 25 January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1513" y="5065007"/>
            <a:ext cx="269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originally called out Ra = 3.2 um = 125 u-in.  Revised to 32 u-in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75379"/>
            <a:ext cx="3918856" cy="2876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97558"/>
            <a:ext cx="3097764" cy="3060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2220" y="3594758"/>
            <a:ext cx="3001780" cy="3263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075378"/>
            <a:ext cx="3229243" cy="32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8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Problem – Plating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QA/QC Review, 25 January 2018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59" y="4472247"/>
            <a:ext cx="3578629" cy="23857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59" y="998914"/>
            <a:ext cx="2733675" cy="2409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9369"/>
            <a:ext cx="3532508" cy="3584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34469" y="3408739"/>
            <a:ext cx="4409531" cy="33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3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Plating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QA/QC Review, 25 January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187820" y="2990761"/>
            <a:ext cx="3962432" cy="3867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2682473" y="1604549"/>
            <a:ext cx="3940851" cy="407382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24083" y="1110283"/>
            <a:ext cx="3793363" cy="3728933"/>
          </a:xfrm>
        </p:spPr>
      </p:pic>
      <p:sp>
        <p:nvSpPr>
          <p:cNvPr id="9" name="TextBox 8"/>
          <p:cNvSpPr txBox="1"/>
          <p:nvPr/>
        </p:nvSpPr>
        <p:spPr>
          <a:xfrm>
            <a:off x="881026" y="4859918"/>
            <a:ext cx="10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0396" y="5673649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cleaning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43469" y="2526236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baking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43469" y="1727978"/>
            <a:ext cx="194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C for 3h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8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Plating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QA/QC Review, 25 January 2018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486400" y="3245742"/>
            <a:ext cx="3657600" cy="361225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2508736" y="2136054"/>
            <a:ext cx="3660115" cy="3640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0" y="1073019"/>
            <a:ext cx="3573625" cy="3681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4442" y="4760307"/>
            <a:ext cx="10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58388" y="5908925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cleaning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57841" y="2807085"/>
            <a:ext cx="178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baking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27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Problem – Possible Flaking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LCLS-II QA/QC Review, 25 January 2018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causes FE in CM?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Series of experiments to quantify particulate from bellows - possibly released during flexing  (See Liang Zhao for details.)</a:t>
            </a:r>
          </a:p>
          <a:p>
            <a:pPr marL="800100" lvl="1" indent="-342900"/>
            <a:r>
              <a:rPr lang="en-US" dirty="0" smtClean="0"/>
              <a:t>Flexing bellows with particle count</a:t>
            </a:r>
          </a:p>
          <a:p>
            <a:pPr marL="800100" lvl="1" indent="-342900"/>
            <a:r>
              <a:rPr lang="en-US" dirty="0" smtClean="0"/>
              <a:t>HPR and VTA test</a:t>
            </a:r>
          </a:p>
          <a:p>
            <a:pPr marL="800100" lvl="1" indent="-342900"/>
            <a:r>
              <a:rPr lang="en-US" dirty="0" smtClean="0"/>
              <a:t>Clean room-grade bottle brush</a:t>
            </a:r>
          </a:p>
          <a:p>
            <a:pPr marL="800100" lvl="1" indent="-342900"/>
            <a:r>
              <a:rPr lang="en-US" dirty="0" smtClean="0"/>
              <a:t>Assembly mock-ups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changes made to improve cleanliness</a:t>
            </a:r>
          </a:p>
          <a:p>
            <a:pPr marL="800100" lvl="1" indent="-342900"/>
            <a:r>
              <a:rPr lang="en-US" dirty="0" smtClean="0"/>
              <a:t>Bellows are cycled and blown clean prior to assembly</a:t>
            </a:r>
            <a:endParaRPr lang="en-US" dirty="0"/>
          </a:p>
          <a:p>
            <a:pPr marL="800100" lvl="1" indent="-342900"/>
            <a:r>
              <a:rPr lang="en-US" dirty="0" smtClean="0"/>
              <a:t>Bottle brush used during cleaning to remove loose debris</a:t>
            </a:r>
          </a:p>
          <a:p>
            <a:pPr marL="800100" lvl="1" indent="-342900"/>
            <a:r>
              <a:rPr lang="en-US" dirty="0" smtClean="0"/>
              <a:t>Cleaning procedure approved during clean room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88363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14" ma:contentTypeDescription="Create a new document." ma:contentTypeScope="" ma:versionID="a37b54773cd12d20c1994596086b5825">
  <xsd:schema xmlns:xsd="http://www.w3.org/2001/XMLSchema" xmlns:xs="http://www.w3.org/2001/XMLSchema" xmlns:p="http://schemas.microsoft.com/office/2006/metadata/properties" xmlns:ns2="40a36e22-736e-48c9-a30b-f6784f483deb" targetNamespace="http://schemas.microsoft.com/office/2006/metadata/properties" ma:root="true" ma:fieldsID="802ac6612b32fd883804ec55745421b0" ns2:_="">
    <xsd:import namespace="40a36e22-736e-48c9-a30b-f6784f483deb"/>
    <xsd:element name="properties">
      <xsd:complexType>
        <xsd:sequence>
          <xsd:element name="documentManagement">
            <xsd:complexType>
              <xsd:all>
                <xsd:element ref="ns2:Breakou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36e22-736e-48c9-a30b-f6784f483deb" elementFormDefault="qualified">
    <xsd:import namespace="http://schemas.microsoft.com/office/2006/documentManagement/types"/>
    <xsd:import namespace="http://schemas.microsoft.com/office/infopath/2007/PartnerControls"/>
    <xsd:element name="Breakout" ma:index="8" ma:displayName="Breakout" ma:format="Dropdown" ma:internalName="Breakout">
      <xsd:simpleType>
        <xsd:restriction base="dms:Choice">
          <xsd:enumeration value="Plenary"/>
          <xsd:enumeration value="Breakout Session #1 - Accelerator Systems"/>
          <xsd:enumeration value="Breakout Session #2 - Cryogenic Systems"/>
          <xsd:enumeration value="Breakout Session #3 - Photon Systems"/>
          <xsd:enumeration value="Breakout Session #4 - Controls"/>
          <xsd:enumeration value="Breakout Session #5 - Infrastructure"/>
          <xsd:enumeration value="Breakout Session #6 - ES&amp;H"/>
          <xsd:enumeration value="Closeou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Breakout xmlns="40a36e22-736e-48c9-a30b-f6784f483deb">Plenary</Breakou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1332C-70D7-4D4A-B72D-A80BF7DA2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36e22-736e-48c9-a30b-f6784f48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a36e22-736e-48c9-a30b-f6784f483de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3773</TotalTime>
  <Words>578</Words>
  <Application>Microsoft Office PowerPoint</Application>
  <PresentationFormat>On-screen Show (4:3)</PresentationFormat>
  <Paragraphs>167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Times</vt:lpstr>
      <vt:lpstr>Times New Roman</vt:lpstr>
      <vt:lpstr>LastName_Template_FAC201502</vt:lpstr>
      <vt:lpstr>Quality of Copper Plated Beamline Bellows and Spools</vt:lpstr>
      <vt:lpstr>Parts Received and Inspected</vt:lpstr>
      <vt:lpstr>Quality Control</vt:lpstr>
      <vt:lpstr>Seal Surfaces</vt:lpstr>
      <vt:lpstr>Quality Problem – Spools Surface Finish</vt:lpstr>
      <vt:lpstr>Quality Problem – Plating</vt:lpstr>
      <vt:lpstr>Cleaning of Plating</vt:lpstr>
      <vt:lpstr>Cleaning of Plating</vt:lpstr>
      <vt:lpstr>Quality Problem – Possible Flaking</vt:lpstr>
      <vt:lpstr>Particulate Sampling/Material Analysis</vt:lpstr>
      <vt:lpstr>Conclusions / Lessons Learned</vt:lpstr>
      <vt:lpstr>Backup</vt:lpstr>
      <vt:lpstr>Beamline Bellows and Spools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tor</dc:creator>
  <cp:lastModifiedBy>Katherine Wilson</cp:lastModifiedBy>
  <cp:revision>122</cp:revision>
  <cp:lastPrinted>2013-05-01T00:31:17Z</cp:lastPrinted>
  <dcterms:created xsi:type="dcterms:W3CDTF">2015-01-29T22:30:14Z</dcterms:created>
  <dcterms:modified xsi:type="dcterms:W3CDTF">2018-01-25T16:07:23Z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