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tiff" ContentType="image/tiff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4009" r:id="rId4"/>
  </p:sldMasterIdLst>
  <p:notesMasterIdLst>
    <p:notesMasterId r:id="rId17"/>
  </p:notesMasterIdLst>
  <p:handoutMasterIdLst>
    <p:handoutMasterId r:id="rId18"/>
  </p:handoutMasterIdLst>
  <p:sldIdLst>
    <p:sldId id="662" r:id="rId5"/>
    <p:sldId id="696" r:id="rId6"/>
    <p:sldId id="722" r:id="rId7"/>
    <p:sldId id="729" r:id="rId8"/>
    <p:sldId id="737" r:id="rId9"/>
    <p:sldId id="735" r:id="rId10"/>
    <p:sldId id="736" r:id="rId11"/>
    <p:sldId id="738" r:id="rId12"/>
    <p:sldId id="739" r:id="rId13"/>
    <p:sldId id="733" r:id="rId14"/>
    <p:sldId id="728" r:id="rId15"/>
    <p:sldId id="725" r:id="rId16"/>
  </p:sldIdLst>
  <p:sldSz cx="9144000" cy="6858000" type="screen4x3"/>
  <p:notesSz cx="69850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-11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-11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-11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-11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-110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-110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-110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-110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-11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4">
          <p15:clr>
            <a:srgbClr val="A4A3A4"/>
          </p15:clr>
        </p15:guide>
        <p15:guide id="2" pos="220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chael Drury" initials="MD" lastIdx="2" clrIdx="0">
    <p:extLst>
      <p:ext uri="{19B8F6BF-5375-455C-9EA6-DF929625EA0E}">
        <p15:presenceInfo xmlns:p15="http://schemas.microsoft.com/office/powerpoint/2012/main" userId="da0a2f267e9fcf9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E0CBCC"/>
    <a:srgbClr val="A4001D"/>
    <a:srgbClr val="0000FF"/>
    <a:srgbClr val="9A0000"/>
    <a:srgbClr val="FFCC99"/>
    <a:srgbClr val="9D3431"/>
    <a:srgbClr val="FFFFCC"/>
    <a:srgbClr val="FF9966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204" autoAdjust="0"/>
    <p:restoredTop sz="89680" autoAdjust="0"/>
  </p:normalViewPr>
  <p:slideViewPr>
    <p:cSldViewPr snapToGrid="0">
      <p:cViewPr varScale="1">
        <p:scale>
          <a:sx n="49" d="100"/>
          <a:sy n="49" d="100"/>
        </p:scale>
        <p:origin x="920" y="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0" d="100"/>
        <a:sy n="70" d="100"/>
      </p:scale>
      <p:origin x="0" y="0"/>
    </p:cViewPr>
  </p:sorterViewPr>
  <p:notesViewPr>
    <p:cSldViewPr snapToGrid="0">
      <p:cViewPr varScale="1">
        <p:scale>
          <a:sx n="80" d="100"/>
          <a:sy n="80" d="100"/>
        </p:scale>
        <p:origin x="-3498" y="-78"/>
      </p:cViewPr>
      <p:guideLst>
        <p:guide orient="horz" pos="2924"/>
        <p:guide pos="22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8-01-24T13:41:15.250" idx="1">
    <p:pos x="5760" y="3183"/>
    <p:text>Spec has changed- I'm attaching most up to date version of requirements</p:text>
    <p:extLst>
      <p:ext uri="{C676402C-5697-4E1C-873F-D02D1690AC5C}">
        <p15:threadingInfo xmlns:p15="http://schemas.microsoft.com/office/powerpoint/2012/main" timeZoneBias="300"/>
      </p:ext>
    </p:extLst>
  </p:cm>
</p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14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27466" cy="4645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89" tIns="45594" rIns="91189" bIns="45594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014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55953" y="0"/>
            <a:ext cx="3027466" cy="4645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89" tIns="45594" rIns="91189" bIns="45594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014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8817612"/>
            <a:ext cx="3027466" cy="4645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89" tIns="45594" rIns="91189" bIns="45594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014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55953" y="8817612"/>
            <a:ext cx="3027466" cy="4645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89" tIns="45594" rIns="91189" bIns="45594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E8226311-62EA-456F-8B76-9220A4C1A65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78078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27466" cy="4629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16" tIns="46458" rIns="92916" bIns="46458" numCol="1" anchor="t" anchorCtr="0" compatLnSpc="1">
            <a:prstTxWarp prst="textNoShape">
              <a:avLst/>
            </a:prstTxWarp>
          </a:bodyPr>
          <a:lstStyle>
            <a:lvl1pPr defTabSz="929627">
              <a:defRPr sz="13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55953" y="0"/>
            <a:ext cx="3027466" cy="4629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16" tIns="46458" rIns="92916" bIns="46458" numCol="1" anchor="t" anchorCtr="0" compatLnSpc="1">
            <a:prstTxWarp prst="textNoShape">
              <a:avLst/>
            </a:prstTxWarp>
          </a:bodyPr>
          <a:lstStyle>
            <a:lvl1pPr algn="r" defTabSz="929627">
              <a:defRPr sz="13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1575" y="696913"/>
            <a:ext cx="4641850" cy="3481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9133" y="4410392"/>
            <a:ext cx="5586735" cy="4175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16" tIns="46458" rIns="92916" bIns="4645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819198"/>
            <a:ext cx="3027466" cy="4629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16" tIns="46458" rIns="92916" bIns="46458" numCol="1" anchor="b" anchorCtr="0" compatLnSpc="1">
            <a:prstTxWarp prst="textNoShape">
              <a:avLst/>
            </a:prstTxWarp>
          </a:bodyPr>
          <a:lstStyle>
            <a:lvl1pPr defTabSz="929627">
              <a:defRPr sz="13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55953" y="8819198"/>
            <a:ext cx="3027466" cy="4629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16" tIns="46458" rIns="92916" bIns="46458" numCol="1" anchor="b" anchorCtr="0" compatLnSpc="1">
            <a:prstTxWarp prst="textNoShape">
              <a:avLst/>
            </a:prstTxWarp>
          </a:bodyPr>
          <a:lstStyle>
            <a:lvl1pPr algn="r" defTabSz="929627">
              <a:defRPr sz="1300">
                <a:latin typeface="Arial" pitchFamily="34" charset="0"/>
              </a:defRPr>
            </a:lvl1pPr>
          </a:lstStyle>
          <a:p>
            <a:pPr>
              <a:defRPr/>
            </a:pPr>
            <a:fld id="{8C1C09D7-2034-4A7F-959F-75165A7C71A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531751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07" charset="-128"/>
        <a:cs typeface="ＭＳ Ｐゴシック" pitchFamily="-107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333358E-CE59-44A9-940C-F5E33043BB0D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 dirty="0" smtClean="0">
              <a:solidFill>
                <a:prstClr val="black"/>
              </a:solidFill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>
              <a:latin typeface="Arial" pitchFamily="34" charset="0"/>
              <a:ea typeface="ＭＳ Ｐゴシック" pitchFamily="-110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C1C09D7-2034-4A7F-959F-75165A7C71A3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91388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C1C09D7-2034-4A7F-959F-75165A7C71A3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91388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13.3MeV</a:t>
            </a:r>
            <a:r>
              <a:rPr lang="en-US" smtClean="0"/>
              <a:t>, limited by FE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C1C09D7-2034-4A7F-959F-75165A7C71A3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18964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C1C09D7-2034-4A7F-959F-75165A7C71A3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75227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C1C09D7-2034-4A7F-959F-75165A7C71A3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50559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C1C09D7-2034-4A7F-959F-75165A7C71A3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913883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C1C09D7-2034-4A7F-959F-75165A7C71A3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91388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png"/><Relationship Id="rId7" Type="http://schemas.openxmlformats.org/officeDocument/2006/relationships/image" Target="../media/image6.tiff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jpeg"/><Relationship Id="rId5" Type="http://schemas.openxmlformats.org/officeDocument/2006/relationships/image" Target="../media/image4.gif"/><Relationship Id="rId10" Type="http://schemas.openxmlformats.org/officeDocument/2006/relationships/image" Target="../media/image9.jpeg"/><Relationship Id="rId4" Type="http://schemas.openxmlformats.org/officeDocument/2006/relationships/image" Target="../media/image3.png"/><Relationship Id="rId9" Type="http://schemas.openxmlformats.org/officeDocument/2006/relationships/image" Target="../media/image8.gif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C:\Users\bronwynb\Desktop\Branding\divider_template_backg#5330.jp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1" cy="6858000"/>
          </a:xfrm>
          <a:prstGeom prst="rect">
            <a:avLst/>
          </a:prstGeom>
          <a:noFill/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29100" y="3876675"/>
            <a:ext cx="2524389" cy="73342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6124575"/>
            <a:ext cx="1973584" cy="71780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7213" y="536575"/>
            <a:ext cx="8008937" cy="2246313"/>
          </a:xfrm>
        </p:spPr>
        <p:txBody>
          <a:bodyPr anchor="b" anchorCtr="0">
            <a:noAutofit/>
          </a:bodyPr>
          <a:lstStyle>
            <a:lvl1pPr>
              <a:defRPr sz="43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57213" y="3181350"/>
            <a:ext cx="7989887" cy="2652522"/>
          </a:xfrm>
        </p:spPr>
        <p:txBody>
          <a:bodyPr>
            <a:noAutofit/>
          </a:bodyPr>
          <a:lstStyle>
            <a:lvl1pPr marL="0" indent="0" algn="l">
              <a:lnSpc>
                <a:spcPct val="110000"/>
              </a:lnSpc>
              <a:buNone/>
              <a:defRPr sz="1600" b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 dirty="0" smtClean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1" hasCustomPrompt="1"/>
          </p:nvPr>
        </p:nvSpPr>
        <p:spPr>
          <a:xfrm>
            <a:off x="557213" y="2755011"/>
            <a:ext cx="8008937" cy="369189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800" b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CA" dirty="0" smtClean="0"/>
              <a:t>Click to edit Master subtitle style</a:t>
            </a:r>
          </a:p>
        </p:txBody>
      </p:sp>
      <p:pic>
        <p:nvPicPr>
          <p:cNvPr id="12" name="Picture 2" descr="C:\Documents and Settings\mcdunn\Desktop\LBNL_Full_Logo_Final.gif"/>
          <p:cNvPicPr>
            <a:picLocks noChangeAspect="1" noChangeArrowheads="1"/>
          </p:cNvPicPr>
          <p:nvPr userDrawn="1"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400800" y="3590925"/>
            <a:ext cx="907882" cy="776239"/>
          </a:xfrm>
          <a:prstGeom prst="rect">
            <a:avLst/>
          </a:prstGeom>
          <a:noFill/>
        </p:spPr>
      </p:pic>
      <p:pic>
        <p:nvPicPr>
          <p:cNvPr id="13" name="Picture 39" descr="http://inside.anl.gov/resources/standards/images/logos/ANL_H_Black.jpg"/>
          <p:cNvPicPr>
            <a:picLocks noChangeAspect="1" noChangeArrowheads="1"/>
          </p:cNvPicPr>
          <p:nvPr userDrawn="1"/>
        </p:nvPicPr>
        <p:blipFill>
          <a:blip r:embed="rId6"/>
          <a:srcRect/>
          <a:stretch>
            <a:fillRect/>
          </a:stretch>
        </p:blipFill>
        <p:spPr bwMode="auto">
          <a:xfrm>
            <a:off x="7491503" y="3680008"/>
            <a:ext cx="1223871" cy="569939"/>
          </a:xfrm>
          <a:prstGeom prst="rect">
            <a:avLst/>
          </a:prstGeom>
          <a:noFill/>
          <a:ln w="9525">
            <a:solidFill>
              <a:srgbClr val="FFFF00"/>
            </a:solidFill>
            <a:miter lim="800000"/>
            <a:headEnd/>
            <a:tailEnd/>
          </a:ln>
          <a:effectLst/>
        </p:spPr>
      </p:pic>
      <p:pic>
        <p:nvPicPr>
          <p:cNvPr id="1026" name="Picture 2" descr="C:\Users\tor\Downloads\FermiLogo.tiff"/>
          <p:cNvPicPr>
            <a:picLocks noChangeAspect="1" noChangeArrowheads="1"/>
          </p:cNvPicPr>
          <p:nvPr userDrawn="1"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189601" y="4531614"/>
            <a:ext cx="1792224" cy="323468"/>
          </a:xfrm>
          <a:prstGeom prst="rect">
            <a:avLst/>
          </a:prstGeom>
          <a:noFill/>
        </p:spPr>
      </p:pic>
      <p:pic>
        <p:nvPicPr>
          <p:cNvPr id="14" name="Picture 13" descr="JLab_logo_white1.jpg"/>
          <p:cNvPicPr>
            <a:picLocks noChangeAspect="1"/>
          </p:cNvPicPr>
          <p:nvPr userDrawn="1"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077076" y="4380905"/>
            <a:ext cx="1952624" cy="610194"/>
          </a:xfrm>
          <a:prstGeom prst="rect">
            <a:avLst/>
          </a:prstGeom>
        </p:spPr>
      </p:pic>
      <p:pic>
        <p:nvPicPr>
          <p:cNvPr id="16" name="Picture 15" descr="cornell university 2.gif"/>
          <p:cNvPicPr>
            <a:picLocks noChangeAspect="1"/>
          </p:cNvPicPr>
          <p:nvPr userDrawn="1"/>
        </p:nvPicPr>
        <p:blipFill>
          <a:blip r:embed="rId9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10050" y="4371975"/>
            <a:ext cx="775963" cy="754745"/>
          </a:xfrm>
          <a:prstGeom prst="rect">
            <a:avLst/>
          </a:prstGeom>
        </p:spPr>
      </p:pic>
      <p:pic>
        <p:nvPicPr>
          <p:cNvPr id="17" name="Picture 4" descr="C:\Users\boyce\Documents\lclsII_banner_v01_wd565.jpg"/>
          <p:cNvPicPr>
            <a:picLocks noChangeAspect="1" noChangeArrowheads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19100" y="414089"/>
            <a:ext cx="5349126" cy="11076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87518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1252728"/>
          </a:xfrm>
          <a:prstGeom prst="rect">
            <a:avLst/>
          </a:prstGeom>
        </p:spPr>
      </p:pic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BD36294-2849-48A8-8531-5354CF3095D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A4001D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CA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3"/>
          </p:nvPr>
        </p:nvSpPr>
        <p:spPr>
          <a:xfrm>
            <a:off x="445472" y="6400800"/>
            <a:ext cx="4126528" cy="314326"/>
          </a:xfrm>
          <a:prstGeom prst="rect">
            <a:avLst/>
          </a:prstGeom>
        </p:spPr>
        <p:txBody>
          <a:bodyPr/>
          <a:lstStyle>
            <a:lvl1pPr algn="l">
              <a:defRPr sz="1100" b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HOM Tuning Status, 11 August 2017</a:t>
            </a:r>
            <a:endParaRPr lang="en-US" dirty="0"/>
          </a:p>
        </p:txBody>
      </p:sp>
      <p:sp>
        <p:nvSpPr>
          <p:cNvPr id="16" name="Content Placeholder 15"/>
          <p:cNvSpPr>
            <a:spLocks noGrp="1"/>
          </p:cNvSpPr>
          <p:nvPr>
            <p:ph sz="quarter" idx="14"/>
          </p:nvPr>
        </p:nvSpPr>
        <p:spPr>
          <a:xfrm>
            <a:off x="457200" y="1243584"/>
            <a:ext cx="8108950" cy="5065522"/>
          </a:xfrm>
        </p:spPr>
        <p:txBody>
          <a:bodyPr/>
          <a:lstStyle>
            <a:lvl1pPr>
              <a:buClr>
                <a:srgbClr val="981E32"/>
              </a:buClr>
              <a:defRPr/>
            </a:lvl1pPr>
            <a:lvl2pPr>
              <a:buClr>
                <a:srgbClr val="981E32"/>
              </a:buClr>
              <a:defRPr/>
            </a:lvl2pPr>
            <a:lvl3pPr>
              <a:buClr>
                <a:srgbClr val="981E32"/>
              </a:buClr>
              <a:defRPr b="0"/>
            </a:lvl3pPr>
            <a:lvl4pPr>
              <a:buClr>
                <a:srgbClr val="981E32"/>
              </a:buClr>
              <a:defRPr/>
            </a:lvl4pPr>
            <a:lvl5pPr>
              <a:buClr>
                <a:srgbClr val="981E32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 dirty="0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21" y="1074380"/>
            <a:ext cx="8553429" cy="1945"/>
          </a:xfrm>
          <a:prstGeom prst="line">
            <a:avLst/>
          </a:prstGeom>
          <a:ln w="22225">
            <a:solidFill>
              <a:srgbClr val="A4001D"/>
            </a:solidFill>
            <a:headEnd type="none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32379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1252728"/>
          </a:xfrm>
          <a:prstGeom prst="rect">
            <a:avLst/>
          </a:prstGeom>
        </p:spPr>
      </p:pic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BD36294-2849-48A8-8531-5354CF3095D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3"/>
          </p:nvPr>
        </p:nvSpPr>
        <p:spPr>
          <a:xfrm>
            <a:off x="445472" y="6400800"/>
            <a:ext cx="4126528" cy="314326"/>
          </a:xfrm>
          <a:prstGeom prst="rect">
            <a:avLst/>
          </a:prstGeom>
        </p:spPr>
        <p:txBody>
          <a:bodyPr/>
          <a:lstStyle>
            <a:lvl1pPr algn="l">
              <a:defRPr sz="1100" b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HOM Tuning Status, 11 August 2017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21" y="1074380"/>
            <a:ext cx="8553429" cy="1945"/>
          </a:xfrm>
          <a:prstGeom prst="line">
            <a:avLst/>
          </a:prstGeom>
          <a:ln w="22225">
            <a:solidFill>
              <a:srgbClr val="A4001D"/>
            </a:solidFill>
            <a:headEnd type="none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32379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1252728"/>
          </a:xfrm>
          <a:prstGeom prst="rect">
            <a:avLst/>
          </a:prstGeom>
        </p:spPr>
      </p:pic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BD36294-2849-48A8-8531-5354CF3095D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3"/>
          </p:nvPr>
        </p:nvSpPr>
        <p:spPr>
          <a:xfrm>
            <a:off x="445472" y="6400800"/>
            <a:ext cx="4126528" cy="314326"/>
          </a:xfrm>
          <a:prstGeom prst="rect">
            <a:avLst/>
          </a:prstGeom>
        </p:spPr>
        <p:txBody>
          <a:bodyPr/>
          <a:lstStyle>
            <a:lvl1pPr algn="l">
              <a:defRPr sz="1100" b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HOM Tuning Status, 11 August 2017</a:t>
            </a:r>
            <a:endParaRPr lang="en-US" dirty="0"/>
          </a:p>
        </p:txBody>
      </p:sp>
      <p:sp>
        <p:nvSpPr>
          <p:cNvPr id="16" name="Content Placeholder 15"/>
          <p:cNvSpPr>
            <a:spLocks noGrp="1"/>
          </p:cNvSpPr>
          <p:nvPr>
            <p:ph sz="quarter" idx="14"/>
          </p:nvPr>
        </p:nvSpPr>
        <p:spPr>
          <a:xfrm>
            <a:off x="457200" y="1243584"/>
            <a:ext cx="3886200" cy="5065522"/>
          </a:xfrm>
        </p:spPr>
        <p:txBody>
          <a:bodyPr/>
          <a:lstStyle>
            <a:lvl1pPr>
              <a:buClr>
                <a:srgbClr val="981E32"/>
              </a:buClr>
              <a:defRPr/>
            </a:lvl1pPr>
            <a:lvl2pPr>
              <a:buClr>
                <a:srgbClr val="981E32"/>
              </a:buClr>
              <a:defRPr/>
            </a:lvl2pPr>
            <a:lvl3pPr>
              <a:buClr>
                <a:srgbClr val="981E32"/>
              </a:buClr>
              <a:defRPr/>
            </a:lvl3pPr>
            <a:lvl4pPr>
              <a:buClr>
                <a:srgbClr val="981E32"/>
              </a:buClr>
              <a:defRPr/>
            </a:lvl4pPr>
            <a:lvl5pPr>
              <a:buClr>
                <a:srgbClr val="981E32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 dirty="0"/>
          </a:p>
        </p:txBody>
      </p:sp>
      <p:sp>
        <p:nvSpPr>
          <p:cNvPr id="11" name="Content Placeholder 15"/>
          <p:cNvSpPr>
            <a:spLocks noGrp="1"/>
          </p:cNvSpPr>
          <p:nvPr>
            <p:ph sz="quarter" idx="15"/>
          </p:nvPr>
        </p:nvSpPr>
        <p:spPr>
          <a:xfrm>
            <a:off x="4648200" y="1252729"/>
            <a:ext cx="3886200" cy="5065522"/>
          </a:xfrm>
        </p:spPr>
        <p:txBody>
          <a:bodyPr/>
          <a:lstStyle>
            <a:lvl1pPr>
              <a:buClr>
                <a:srgbClr val="981E32"/>
              </a:buClr>
              <a:defRPr/>
            </a:lvl1pPr>
            <a:lvl2pPr>
              <a:buClr>
                <a:srgbClr val="981E32"/>
              </a:buClr>
              <a:defRPr/>
            </a:lvl2pPr>
            <a:lvl3pPr>
              <a:buClr>
                <a:srgbClr val="981E32"/>
              </a:buClr>
              <a:defRPr/>
            </a:lvl3pPr>
            <a:lvl4pPr>
              <a:buClr>
                <a:srgbClr val="981E32"/>
              </a:buClr>
              <a:defRPr/>
            </a:lvl4pPr>
            <a:lvl5pPr>
              <a:buClr>
                <a:srgbClr val="981E32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 dirty="0"/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21" y="1074380"/>
            <a:ext cx="8553429" cy="1945"/>
          </a:xfrm>
          <a:prstGeom prst="line">
            <a:avLst/>
          </a:prstGeom>
          <a:ln w="22225">
            <a:solidFill>
              <a:srgbClr val="A4001D"/>
            </a:solidFill>
            <a:headEnd type="none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32379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line head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1252728"/>
          </a:xfrm>
          <a:prstGeom prst="rect">
            <a:avLst/>
          </a:prstGeom>
        </p:spPr>
      </p:pic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BD36294-2849-48A8-8531-5354CF3095D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 dirty="0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5"/>
          </p:nvPr>
        </p:nvSpPr>
        <p:spPr>
          <a:xfrm>
            <a:off x="3646488" y="1252728"/>
            <a:ext cx="2442340" cy="2481072"/>
          </a:xfrm>
        </p:spPr>
        <p:txBody>
          <a:bodyPr/>
          <a:lstStyle/>
          <a:p>
            <a:r>
              <a:rPr lang="en-US" smtClean="0"/>
              <a:t>Click icon to add picture</a:t>
            </a:r>
            <a:endParaRPr lang="en-CA" dirty="0"/>
          </a:p>
        </p:txBody>
      </p:sp>
      <p:sp>
        <p:nvSpPr>
          <p:cNvPr id="11" name="Picture Placeholder 4"/>
          <p:cNvSpPr>
            <a:spLocks noGrp="1"/>
          </p:cNvSpPr>
          <p:nvPr>
            <p:ph type="pic" sz="quarter" idx="16"/>
          </p:nvPr>
        </p:nvSpPr>
        <p:spPr>
          <a:xfrm>
            <a:off x="3646488" y="3886200"/>
            <a:ext cx="2442340" cy="2432050"/>
          </a:xfrm>
        </p:spPr>
        <p:txBody>
          <a:bodyPr/>
          <a:lstStyle/>
          <a:p>
            <a:r>
              <a:rPr lang="en-US" smtClean="0"/>
              <a:t>Click icon to add picture</a:t>
            </a:r>
            <a:endParaRPr lang="en-CA" dirty="0"/>
          </a:p>
        </p:txBody>
      </p:sp>
      <p:sp>
        <p:nvSpPr>
          <p:cNvPr id="13" name="Picture Placeholder 4"/>
          <p:cNvSpPr>
            <a:spLocks noGrp="1"/>
          </p:cNvSpPr>
          <p:nvPr>
            <p:ph type="pic" sz="quarter" idx="17"/>
          </p:nvPr>
        </p:nvSpPr>
        <p:spPr>
          <a:xfrm>
            <a:off x="6242954" y="1243584"/>
            <a:ext cx="2442340" cy="5065522"/>
          </a:xfrm>
        </p:spPr>
        <p:txBody>
          <a:bodyPr/>
          <a:lstStyle/>
          <a:p>
            <a:r>
              <a:rPr lang="en-US" smtClean="0"/>
              <a:t>Click icon to add picture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8"/>
          </p:nvPr>
        </p:nvSpPr>
        <p:spPr>
          <a:xfrm>
            <a:off x="457200" y="1243584"/>
            <a:ext cx="3013075" cy="50655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 dirty="0"/>
          </a:p>
        </p:txBody>
      </p:sp>
      <p:sp>
        <p:nvSpPr>
          <p:cNvPr id="14" name="Footer Placeholder 11"/>
          <p:cNvSpPr>
            <a:spLocks noGrp="1"/>
          </p:cNvSpPr>
          <p:nvPr>
            <p:ph type="ftr" sz="quarter" idx="13"/>
          </p:nvPr>
        </p:nvSpPr>
        <p:spPr>
          <a:xfrm>
            <a:off x="445472" y="6400800"/>
            <a:ext cx="4126528" cy="314326"/>
          </a:xfrm>
          <a:prstGeom prst="rect">
            <a:avLst/>
          </a:prstGeom>
        </p:spPr>
        <p:txBody>
          <a:bodyPr/>
          <a:lstStyle>
            <a:lvl1pPr algn="l">
              <a:defRPr sz="1100" b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HOM Tuning Status, 11 August 2017</a:t>
            </a:r>
            <a:endParaRPr lang="en-US" dirty="0"/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21" y="1074380"/>
            <a:ext cx="8553429" cy="1945"/>
          </a:xfrm>
          <a:prstGeom prst="line">
            <a:avLst/>
          </a:prstGeom>
          <a:ln w="22225">
            <a:solidFill>
              <a:srgbClr val="A4001D"/>
            </a:solidFill>
            <a:headEnd type="none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696461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Chart on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1252728"/>
          </a:xfrm>
          <a:prstGeom prst="rect">
            <a:avLst/>
          </a:prstGeom>
        </p:spPr>
      </p:pic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BD36294-2849-48A8-8531-5354CF3095D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 dirty="0"/>
          </a:p>
        </p:txBody>
      </p:sp>
      <p:sp>
        <p:nvSpPr>
          <p:cNvPr id="3" name="Chart Placeholder 2"/>
          <p:cNvSpPr>
            <a:spLocks noGrp="1"/>
          </p:cNvSpPr>
          <p:nvPr>
            <p:ph type="chart" sz="quarter" idx="15"/>
          </p:nvPr>
        </p:nvSpPr>
        <p:spPr>
          <a:xfrm>
            <a:off x="6007100" y="1243584"/>
            <a:ext cx="2667000" cy="5065522"/>
          </a:xfrm>
        </p:spPr>
        <p:txBody>
          <a:bodyPr/>
          <a:lstStyle/>
          <a:p>
            <a:r>
              <a:rPr lang="en-US" smtClean="0"/>
              <a:t>Click icon to add chart</a:t>
            </a:r>
            <a:endParaRPr lang="en-C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6"/>
          </p:nvPr>
        </p:nvSpPr>
        <p:spPr>
          <a:xfrm>
            <a:off x="457200" y="1243584"/>
            <a:ext cx="5484812" cy="50655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 dirty="0"/>
          </a:p>
        </p:txBody>
      </p:sp>
      <p:sp>
        <p:nvSpPr>
          <p:cNvPr id="11" name="Footer Placeholder 11"/>
          <p:cNvSpPr>
            <a:spLocks noGrp="1"/>
          </p:cNvSpPr>
          <p:nvPr>
            <p:ph type="ftr" sz="quarter" idx="13"/>
          </p:nvPr>
        </p:nvSpPr>
        <p:spPr>
          <a:xfrm>
            <a:off x="445472" y="6400800"/>
            <a:ext cx="4126528" cy="314326"/>
          </a:xfrm>
          <a:prstGeom prst="rect">
            <a:avLst/>
          </a:prstGeom>
        </p:spPr>
        <p:txBody>
          <a:bodyPr/>
          <a:lstStyle>
            <a:lvl1pPr algn="l">
              <a:defRPr sz="1100" b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HOM Tuning Status, 11 August 2017</a:t>
            </a:r>
            <a:endParaRPr lang="en-US" dirty="0"/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21" y="1074380"/>
            <a:ext cx="8553429" cy="1945"/>
          </a:xfrm>
          <a:prstGeom prst="line">
            <a:avLst/>
          </a:prstGeom>
          <a:ln w="22225">
            <a:solidFill>
              <a:srgbClr val="A4001D"/>
            </a:solidFill>
            <a:headEnd type="none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54724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HOM Tuning Status, 11 August 2017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77322-67CF-4034-803F-189038E0DA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61756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HOM Tuning Status, 11 August 2017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77322-67CF-4034-803F-189038E0DA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2534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1822" y="129091"/>
            <a:ext cx="8103570" cy="753033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43584"/>
            <a:ext cx="8109919" cy="50292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66150" y="6318251"/>
            <a:ext cx="318932" cy="539750"/>
          </a:xfrm>
          <a:prstGeom prst="rect">
            <a:avLst/>
          </a:prstGeom>
        </p:spPr>
        <p:txBody>
          <a:bodyPr vert="horz" lIns="72000" tIns="57600" rIns="72000" bIns="45720" rtlCol="0" anchor="ctr"/>
          <a:lstStyle>
            <a:lvl1pPr algn="l">
              <a:defRPr sz="1100" b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BD36294-2849-48A8-8531-5354CF3095D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Footer Placeholder 11"/>
          <p:cNvSpPr>
            <a:spLocks noGrp="1"/>
          </p:cNvSpPr>
          <p:nvPr>
            <p:ph type="ftr" sz="quarter" idx="3"/>
          </p:nvPr>
        </p:nvSpPr>
        <p:spPr>
          <a:xfrm>
            <a:off x="445472" y="6400800"/>
            <a:ext cx="4126528" cy="314326"/>
          </a:xfrm>
          <a:prstGeom prst="rect">
            <a:avLst/>
          </a:prstGeom>
        </p:spPr>
        <p:txBody>
          <a:bodyPr/>
          <a:lstStyle>
            <a:lvl1pPr algn="l">
              <a:defRPr sz="1100" b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HOM Tuning Status, 11 August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15313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10" r:id="rId1"/>
    <p:sldLayoutId id="2147484011" r:id="rId2"/>
    <p:sldLayoutId id="2147484012" r:id="rId3"/>
    <p:sldLayoutId id="2147484013" r:id="rId4"/>
    <p:sldLayoutId id="2147484014" r:id="rId5"/>
    <p:sldLayoutId id="2147484015" r:id="rId6"/>
    <p:sldLayoutId id="2147484017" r:id="rId7"/>
    <p:sldLayoutId id="2147484018" r:id="rId8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2400" b="1" kern="1200">
          <a:solidFill>
            <a:schemeClr val="bg2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0" indent="0" algn="l" defTabSz="914400" rtl="0" eaLnBrk="1" latinLnBrk="0" hangingPunct="1">
        <a:lnSpc>
          <a:spcPct val="120000"/>
        </a:lnSpc>
        <a:spcBef>
          <a:spcPts val="0"/>
        </a:spcBef>
        <a:spcAft>
          <a:spcPts val="300"/>
        </a:spcAft>
        <a:buClr>
          <a:schemeClr val="tx1"/>
        </a:buClr>
        <a:buFont typeface="Arial" pitchFamily="34" charset="0"/>
        <a:buNone/>
        <a:defRPr sz="2400" b="0" kern="1200" baseline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457200" indent="-223838" algn="l" defTabSz="914400" rtl="0" eaLnBrk="1" latinLnBrk="0" hangingPunct="1">
        <a:lnSpc>
          <a:spcPct val="120000"/>
        </a:lnSpc>
        <a:spcBef>
          <a:spcPts val="0"/>
        </a:spcBef>
        <a:spcAft>
          <a:spcPts val="0"/>
        </a:spcAft>
        <a:buClr>
          <a:schemeClr val="bg2"/>
        </a:buClr>
        <a:buSzPct val="100000"/>
        <a:buFont typeface="Arial" pitchFamily="34" charset="0"/>
        <a:buChar char="•"/>
        <a:defRPr sz="2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690563" indent="-233363" algn="l" defTabSz="914400" rtl="0" eaLnBrk="1" latinLnBrk="0" hangingPunct="1">
        <a:lnSpc>
          <a:spcPct val="120000"/>
        </a:lnSpc>
        <a:spcBef>
          <a:spcPts val="0"/>
        </a:spcBef>
        <a:buClr>
          <a:schemeClr val="bg2"/>
        </a:buClr>
        <a:buSzPct val="100000"/>
        <a:buFont typeface="Arial" pitchFamily="34" charset="0"/>
        <a:buChar char="-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914400" indent="-223838" algn="l" defTabSz="914400" rtl="0" eaLnBrk="1" latinLnBrk="0" hangingPunct="1">
        <a:lnSpc>
          <a:spcPct val="120000"/>
        </a:lnSpc>
        <a:spcBef>
          <a:spcPts val="0"/>
        </a:spcBef>
        <a:buClr>
          <a:schemeClr val="bg2"/>
        </a:buClr>
        <a:buSzPct val="100000"/>
        <a:buFont typeface="Arial" pitchFamily="34" charset="0"/>
        <a:buChar char="•"/>
        <a:defRPr sz="1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1147763" indent="-233363" algn="l" defTabSz="914400" rtl="0" eaLnBrk="1" latinLnBrk="0" hangingPunct="1">
        <a:lnSpc>
          <a:spcPct val="120000"/>
        </a:lnSpc>
        <a:spcBef>
          <a:spcPts val="0"/>
        </a:spcBef>
        <a:buClr>
          <a:schemeClr val="bg2"/>
        </a:buClr>
        <a:buSzPct val="100000"/>
        <a:buFont typeface="Arial" pitchFamily="34" charset="0"/>
        <a:buChar char="-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comments" Target="../comments/commen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527393" y="1689462"/>
            <a:ext cx="8008937" cy="1166475"/>
          </a:xfrm>
        </p:spPr>
        <p:txBody>
          <a:bodyPr/>
          <a:lstStyle/>
          <a:p>
            <a:r>
              <a:rPr lang="en-US" sz="4400" dirty="0" smtClean="0"/>
              <a:t>HOM </a:t>
            </a:r>
            <a:r>
              <a:rPr lang="en-US" sz="4400" dirty="0" err="1" smtClean="0"/>
              <a:t>Q</a:t>
            </a:r>
            <a:r>
              <a:rPr lang="en-US" sz="4400" baseline="-25000" dirty="0" err="1" smtClean="0"/>
              <a:t>ext</a:t>
            </a:r>
            <a:r>
              <a:rPr lang="en-US" sz="4400" dirty="0" smtClean="0"/>
              <a:t> tuning update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546443" y="3289441"/>
            <a:ext cx="7989887" cy="2652522"/>
          </a:xfrm>
        </p:spPr>
        <p:txBody>
          <a:bodyPr/>
          <a:lstStyle/>
          <a:p>
            <a:r>
              <a:rPr lang="en-US" sz="1800" dirty="0" smtClean="0"/>
              <a:t>Anna Solopova</a:t>
            </a:r>
            <a:r>
              <a:rPr lang="en-US" sz="1800" dirty="0"/>
              <a:t> </a:t>
            </a:r>
            <a:r>
              <a:rPr lang="en-US" sz="1800" dirty="0" smtClean="0"/>
              <a:t>for QAQC workshop</a:t>
            </a:r>
          </a:p>
          <a:p>
            <a:r>
              <a:rPr lang="en-US" sz="1800" dirty="0" smtClean="0"/>
              <a:t>25-Jan-18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73521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Content Placeholder 10"/>
          <p:cNvPicPr>
            <a:picLocks noGrp="1" noChangeAspect="1"/>
          </p:cNvPicPr>
          <p:nvPr>
            <p:ph sz="quarter" idx="1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56899"/>
            <a:ext cx="8108950" cy="3038877"/>
          </a:xfr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BD36294-2849-48A8-8531-5354CF3095D2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Documentation</a:t>
            </a:r>
            <a:endParaRPr lang="en-US" sz="2800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2100" y="2401887"/>
            <a:ext cx="6311900" cy="3916364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119269" y="4749001"/>
            <a:ext cx="291812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Procedure and traveler are </a:t>
            </a:r>
            <a:r>
              <a:rPr lang="en-US" dirty="0"/>
              <a:t>a work in progress</a:t>
            </a:r>
            <a:r>
              <a:rPr lang="en-US" dirty="0" smtClean="0"/>
              <a:t>. Draft versions available.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4296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Path forward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sz="quarter" idx="14"/>
          </p:nvPr>
        </p:nvSpPr>
        <p:spPr/>
        <p:txBody>
          <a:bodyPr>
            <a:normAutofit/>
          </a:bodyPr>
          <a:lstStyle/>
          <a:p>
            <a:pPr marL="233362" lvl="1" indent="0">
              <a:buNone/>
            </a:pPr>
            <a:endParaRPr lang="en-US" sz="2400" dirty="0" smtClean="0"/>
          </a:p>
          <a:p>
            <a:pPr lvl="1"/>
            <a:r>
              <a:rPr lang="en-US" sz="2400" dirty="0" smtClean="0"/>
              <a:t>Rework CM02 and CM03 </a:t>
            </a:r>
          </a:p>
          <a:p>
            <a:pPr lvl="1"/>
            <a:r>
              <a:rPr lang="en-US" sz="2400" dirty="0" smtClean="0"/>
              <a:t>Test CM07, revise procedure if needed</a:t>
            </a:r>
          </a:p>
          <a:p>
            <a:pPr lvl="2"/>
            <a:r>
              <a:rPr lang="en-US" sz="2200" dirty="0" smtClean="0"/>
              <a:t>Improving procedure to reduce time required to tune one cavity</a:t>
            </a:r>
          </a:p>
          <a:p>
            <a:pPr lvl="1"/>
            <a:r>
              <a:rPr lang="en-US" sz="2400" dirty="0" smtClean="0"/>
              <a:t>Finalize documentation</a:t>
            </a:r>
          </a:p>
          <a:p>
            <a:pPr lvl="1"/>
            <a:r>
              <a:rPr lang="en-US" sz="2400" dirty="0" smtClean="0"/>
              <a:t>Find a better solution than cutting off magnetic shielding. </a:t>
            </a:r>
          </a:p>
          <a:p>
            <a:pPr lvl="1"/>
            <a:endParaRPr lang="en-US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BD36294-2849-48A8-8531-5354CF3095D2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7379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Summary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sz="quarter" idx="14"/>
          </p:nvPr>
        </p:nvSpPr>
        <p:spPr/>
        <p:txBody>
          <a:bodyPr>
            <a:normAutofit/>
          </a:bodyPr>
          <a:lstStyle/>
          <a:p>
            <a:pPr lvl="1"/>
            <a:endParaRPr lang="en-US" sz="2400" dirty="0" smtClean="0"/>
          </a:p>
          <a:p>
            <a:pPr lvl="1"/>
            <a:r>
              <a:rPr lang="en-US" sz="2400" dirty="0" smtClean="0"/>
              <a:t>Took time to experiment with CM03</a:t>
            </a:r>
          </a:p>
          <a:p>
            <a:pPr lvl="2"/>
            <a:r>
              <a:rPr lang="en-US" sz="2200" dirty="0"/>
              <a:t>Iterative tuning removes mechanical stress from HOM end plate and hardened the niobium can</a:t>
            </a:r>
          </a:p>
          <a:p>
            <a:pPr lvl="2"/>
            <a:r>
              <a:rPr lang="en-US" sz="2200" dirty="0"/>
              <a:t>Mag shield interference due to floating cavity dimensions and installation issues of the first couple </a:t>
            </a:r>
            <a:r>
              <a:rPr lang="en-US" sz="2200" dirty="0" smtClean="0"/>
              <a:t>modules</a:t>
            </a:r>
          </a:p>
          <a:p>
            <a:pPr lvl="2"/>
            <a:r>
              <a:rPr lang="en-US" sz="2200" dirty="0" smtClean="0"/>
              <a:t>Average notch position shift from warm to cold module is larger than at Fermi and different for HOM 1 and 2. </a:t>
            </a:r>
          </a:p>
          <a:p>
            <a:pPr lvl="1"/>
            <a:r>
              <a:rPr lang="en-US" sz="2400" dirty="0" smtClean="0"/>
              <a:t>CM04 meets HOM specs</a:t>
            </a:r>
          </a:p>
          <a:p>
            <a:pPr lvl="1"/>
            <a:r>
              <a:rPr lang="en-US" sz="2400" smtClean="0"/>
              <a:t>CM05 </a:t>
            </a:r>
            <a:r>
              <a:rPr lang="en-US" sz="2400" dirty="0" smtClean="0"/>
              <a:t>exceeds  HOM specs – our best result yet. </a:t>
            </a:r>
          </a:p>
          <a:p>
            <a:pPr lvl="1"/>
            <a:r>
              <a:rPr lang="en-US" sz="2400" dirty="0" smtClean="0"/>
              <a:t>Procedure and traveler are being finalized, drafts available 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BD36294-2849-48A8-8531-5354CF3095D2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9291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Outline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sz="quarter" idx="14"/>
          </p:nvPr>
        </p:nvSpPr>
        <p:spPr/>
        <p:txBody>
          <a:bodyPr>
            <a:normAutofit/>
          </a:bodyPr>
          <a:lstStyle/>
          <a:p>
            <a:pPr lvl="1"/>
            <a:r>
              <a:rPr lang="en-US" sz="2800" dirty="0" smtClean="0"/>
              <a:t>Introduction</a:t>
            </a:r>
          </a:p>
          <a:p>
            <a:pPr lvl="2"/>
            <a:r>
              <a:rPr lang="en-US" sz="2400" dirty="0" smtClean="0"/>
              <a:t>CM02</a:t>
            </a:r>
            <a:r>
              <a:rPr lang="ru-RU" sz="2400" dirty="0" smtClean="0"/>
              <a:t> </a:t>
            </a:r>
            <a:r>
              <a:rPr lang="en-US" sz="2400" dirty="0" smtClean="0"/>
              <a:t>and CM03 refresher</a:t>
            </a:r>
            <a:r>
              <a:rPr lang="en-US" sz="2800" dirty="0" smtClean="0"/>
              <a:t>	</a:t>
            </a:r>
          </a:p>
          <a:p>
            <a:pPr lvl="1"/>
            <a:r>
              <a:rPr lang="en-US" sz="2800" dirty="0" smtClean="0"/>
              <a:t>Investigation </a:t>
            </a:r>
          </a:p>
          <a:p>
            <a:pPr lvl="1"/>
            <a:r>
              <a:rPr lang="en-US" sz="2800" dirty="0"/>
              <a:t>L</a:t>
            </a:r>
            <a:r>
              <a:rPr lang="en-US" sz="2800" dirty="0" smtClean="0"/>
              <a:t>essons learned</a:t>
            </a:r>
          </a:p>
          <a:p>
            <a:pPr lvl="1"/>
            <a:r>
              <a:rPr lang="en-US" sz="2800" dirty="0" smtClean="0"/>
              <a:t>CM04 and CM05 results</a:t>
            </a:r>
          </a:p>
          <a:p>
            <a:pPr lvl="1"/>
            <a:r>
              <a:rPr lang="en-US" sz="2800" dirty="0" smtClean="0"/>
              <a:t>Documentation</a:t>
            </a:r>
          </a:p>
          <a:p>
            <a:pPr lvl="1"/>
            <a:r>
              <a:rPr lang="en-US" sz="2800" dirty="0" smtClean="0"/>
              <a:t>Path forward</a:t>
            </a:r>
          </a:p>
          <a:p>
            <a:pPr lvl="1"/>
            <a:r>
              <a:rPr lang="en-US" sz="2800" dirty="0" smtClean="0"/>
              <a:t>Summary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BD36294-2849-48A8-8531-5354CF3095D2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7012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503337" y="283637"/>
            <a:ext cx="8103570" cy="753033"/>
          </a:xfrm>
        </p:spPr>
        <p:txBody>
          <a:bodyPr/>
          <a:lstStyle/>
          <a:p>
            <a:r>
              <a:rPr lang="en-US" sz="2800" dirty="0" smtClean="0"/>
              <a:t>CM02 </a:t>
            </a:r>
            <a:r>
              <a:rPr lang="en-US" sz="2800" dirty="0" err="1" smtClean="0"/>
              <a:t>Qext</a:t>
            </a:r>
            <a:endParaRPr lang="en-US" sz="2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BD36294-2849-48A8-8531-5354CF3095D2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 dirty="0" smtClean="0"/>
              <a:t>From Ari </a:t>
            </a:r>
            <a:r>
              <a:rPr lang="en-US" dirty="0" err="1" smtClean="0"/>
              <a:t>Palczewski</a:t>
            </a:r>
            <a:r>
              <a:rPr lang="en-US" dirty="0" smtClean="0"/>
              <a:t>, HOM Tuning Status, 11 August 2017</a:t>
            </a:r>
            <a:endParaRPr lang="en-US" dirty="0"/>
          </a:p>
        </p:txBody>
      </p:sp>
      <p:graphicFrame>
        <p:nvGraphicFramePr>
          <p:cNvPr id="7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33711185"/>
              </p:ext>
            </p:extLst>
          </p:nvPr>
        </p:nvGraphicFramePr>
        <p:xfrm>
          <a:off x="1352896" y="1428205"/>
          <a:ext cx="6030101" cy="24320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1386">
                  <a:extLst>
                    <a:ext uri="{9D8B030D-6E8A-4147-A177-3AD203B41FA5}">
                      <a16:colId xmlns:a16="http://schemas.microsoft.com/office/drawing/2014/main" val="3648703118"/>
                    </a:ext>
                  </a:extLst>
                </a:gridCol>
                <a:gridCol w="1257209">
                  <a:extLst>
                    <a:ext uri="{9D8B030D-6E8A-4147-A177-3AD203B41FA5}">
                      <a16:colId xmlns:a16="http://schemas.microsoft.com/office/drawing/2014/main" val="2232486434"/>
                    </a:ext>
                  </a:extLst>
                </a:gridCol>
                <a:gridCol w="1186803">
                  <a:extLst>
                    <a:ext uri="{9D8B030D-6E8A-4147-A177-3AD203B41FA5}">
                      <a16:colId xmlns:a16="http://schemas.microsoft.com/office/drawing/2014/main" val="1764153521"/>
                    </a:ext>
                  </a:extLst>
                </a:gridCol>
                <a:gridCol w="1297437">
                  <a:extLst>
                    <a:ext uri="{9D8B030D-6E8A-4147-A177-3AD203B41FA5}">
                      <a16:colId xmlns:a16="http://schemas.microsoft.com/office/drawing/2014/main" val="4196307000"/>
                    </a:ext>
                  </a:extLst>
                </a:gridCol>
                <a:gridCol w="1267266">
                  <a:extLst>
                    <a:ext uri="{9D8B030D-6E8A-4147-A177-3AD203B41FA5}">
                      <a16:colId xmlns:a16="http://schemas.microsoft.com/office/drawing/2014/main" val="2046939608"/>
                    </a:ext>
                  </a:extLst>
                </a:gridCol>
              </a:tblGrid>
              <a:tr h="478971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400" b="1" u="none" strike="noStrike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Cavity</a:t>
                      </a:r>
                      <a:endParaRPr lang="en-US" sz="1400" b="1" u="none" strike="noStrike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148" marR="11148" marT="11148" marB="0" anchor="b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400" u="none" strike="noStrike" kern="1200" dirty="0" err="1">
                          <a:effectLst/>
                        </a:rPr>
                        <a:t>QxtFPC</a:t>
                      </a:r>
                      <a:endParaRPr lang="en-US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148" marR="11148" marT="11148" marB="0" anchor="b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400" u="none" strike="noStrike" kern="1200" dirty="0" err="1">
                          <a:effectLst/>
                        </a:rPr>
                        <a:t>Qprobe</a:t>
                      </a:r>
                      <a:endParaRPr lang="en-US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148" marR="11148" marT="11148" marB="0" anchor="b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400" u="none" strike="noStrike" kern="1200" dirty="0">
                          <a:effectLst/>
                        </a:rPr>
                        <a:t>QHOMA</a:t>
                      </a:r>
                      <a:endParaRPr lang="en-US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148" marR="11148" marT="11148" marB="0" anchor="b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400" u="none" strike="noStrike" kern="1200" dirty="0">
                          <a:effectLst/>
                        </a:rPr>
                        <a:t>QHOMB</a:t>
                      </a:r>
                      <a:endParaRPr lang="en-US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148" marR="11148" marT="11148" marB="0" anchor="b"/>
                </a:tc>
                <a:extLst>
                  <a:ext uri="{0D108BD9-81ED-4DB2-BD59-A6C34878D82A}">
                    <a16:rowId xmlns:a16="http://schemas.microsoft.com/office/drawing/2014/main" val="1153732806"/>
                  </a:ext>
                </a:extLst>
              </a:tr>
              <a:tr h="21212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u="none" strike="noStrike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en-US" sz="1400" b="1" u="none" strike="noStrike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148" marR="11148" marT="11148" marB="0" anchor="b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400" u="none" strike="noStrike" kern="1200" dirty="0" smtClean="0">
                          <a:effectLst/>
                        </a:rPr>
                        <a:t>4.14E+07</a:t>
                      </a:r>
                      <a:endParaRPr lang="en-US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148" marR="11148" marT="11148" marB="0" anchor="b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3.46E+11</a:t>
                      </a:r>
                      <a:endParaRPr lang="en-US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400" u="none" strike="noStrike" kern="1200" dirty="0" smtClean="0">
                          <a:solidFill>
                            <a:srgbClr val="FF0000"/>
                          </a:solidFill>
                          <a:effectLst/>
                        </a:rPr>
                        <a:t>1.03E+11</a:t>
                      </a:r>
                      <a:endParaRPr lang="en-US" sz="1400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148" marR="11148" marT="11148" marB="0" anchor="b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400" u="none" strike="noStrike" kern="1200" dirty="0" smtClean="0">
                          <a:effectLst/>
                        </a:rPr>
                        <a:t>1.76E+12</a:t>
                      </a:r>
                      <a:endParaRPr lang="en-US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148" marR="11148" marT="11148" marB="0" anchor="b"/>
                </a:tc>
                <a:extLst>
                  <a:ext uri="{0D108BD9-81ED-4DB2-BD59-A6C34878D82A}">
                    <a16:rowId xmlns:a16="http://schemas.microsoft.com/office/drawing/2014/main" val="3322000123"/>
                  </a:ext>
                </a:extLst>
              </a:tr>
              <a:tr h="21212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u="none" strike="noStrike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en-US" sz="1400" b="1" u="none" strike="noStrike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148" marR="11148" marT="11148" marB="0" anchor="b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4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3.94E+07</a:t>
                      </a:r>
                      <a:endParaRPr lang="en-US" sz="14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148" marR="11148" marT="11148" marB="0" anchor="b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2.86E+11</a:t>
                      </a:r>
                      <a:endParaRPr lang="en-US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4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4.81E+11</a:t>
                      </a:r>
                      <a:endParaRPr lang="en-US" sz="14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148" marR="11148" marT="11148" marB="0" anchor="b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400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1.03E+11</a:t>
                      </a:r>
                      <a:endParaRPr lang="en-US" sz="1400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148" marR="11148" marT="11148" marB="0" anchor="b"/>
                </a:tc>
                <a:extLst>
                  <a:ext uri="{0D108BD9-81ED-4DB2-BD59-A6C34878D82A}">
                    <a16:rowId xmlns:a16="http://schemas.microsoft.com/office/drawing/2014/main" val="873034588"/>
                  </a:ext>
                </a:extLst>
              </a:tr>
              <a:tr h="21212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u="none" strike="noStrike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en-US" sz="1400" b="1" u="none" strike="noStrike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148" marR="11148" marT="11148" marB="0" anchor="b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4.25E+07</a:t>
                      </a:r>
                      <a:endParaRPr lang="en-US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148" marR="11148" marT="11148" marB="0" anchor="b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3.50E+11</a:t>
                      </a:r>
                      <a:endParaRPr lang="en-US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400" u="none" strike="noStrike" kern="1200" dirty="0" smtClean="0">
                          <a:solidFill>
                            <a:srgbClr val="FF0000"/>
                          </a:solidFill>
                          <a:effectLst/>
                        </a:rPr>
                        <a:t>1.34E+11</a:t>
                      </a:r>
                      <a:endParaRPr lang="en-US" sz="1400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148" marR="11148" marT="11148" marB="0" anchor="b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400" u="none" strike="noStrike" kern="1200" dirty="0" smtClean="0">
                          <a:solidFill>
                            <a:schemeClr val="tx1"/>
                          </a:solidFill>
                          <a:effectLst/>
                        </a:rPr>
                        <a:t>2.96E+11</a:t>
                      </a:r>
                      <a:endParaRPr lang="en-US" sz="14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148" marR="11148" marT="11148" marB="0" anchor="b"/>
                </a:tc>
                <a:extLst>
                  <a:ext uri="{0D108BD9-81ED-4DB2-BD59-A6C34878D82A}">
                    <a16:rowId xmlns:a16="http://schemas.microsoft.com/office/drawing/2014/main" val="2922398380"/>
                  </a:ext>
                </a:extLst>
              </a:tr>
              <a:tr h="21212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u="none" strike="noStrike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en-US" sz="1400" b="1" u="none" strike="noStrike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148" marR="11148" marT="11148" marB="0" anchor="b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4.17E+07</a:t>
                      </a:r>
                      <a:endParaRPr lang="en-US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148" marR="11148" marT="11148" marB="0" anchor="b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3.80E+11</a:t>
                      </a:r>
                      <a:endParaRPr lang="en-US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4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4.67E+11</a:t>
                      </a:r>
                      <a:endParaRPr lang="en-US" sz="14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148" marR="11148" marT="11148" marB="0" anchor="b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400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8.25E+10</a:t>
                      </a:r>
                      <a:endParaRPr lang="en-US" sz="1400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148" marR="11148" marT="11148" marB="0" anchor="b"/>
                </a:tc>
                <a:extLst>
                  <a:ext uri="{0D108BD9-81ED-4DB2-BD59-A6C34878D82A}">
                    <a16:rowId xmlns:a16="http://schemas.microsoft.com/office/drawing/2014/main" val="2385434072"/>
                  </a:ext>
                </a:extLst>
              </a:tr>
              <a:tr h="21212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u="none" strike="noStrike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en-US" sz="1400" b="1" u="none" strike="noStrike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148" marR="11148" marT="11148" marB="0" anchor="b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3.99e+07</a:t>
                      </a:r>
                      <a:endParaRPr lang="en-US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148" marR="11148" marT="11148" marB="0" anchor="b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3.70E+11</a:t>
                      </a:r>
                      <a:endParaRPr lang="en-US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400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7.16E+10</a:t>
                      </a:r>
                      <a:endParaRPr lang="en-US" sz="1400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148" marR="11148" marT="11148" marB="0" anchor="b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4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2.35E+11</a:t>
                      </a:r>
                      <a:endParaRPr lang="en-US" sz="14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148" marR="11148" marT="11148" marB="0" anchor="b"/>
                </a:tc>
                <a:extLst>
                  <a:ext uri="{0D108BD9-81ED-4DB2-BD59-A6C34878D82A}">
                    <a16:rowId xmlns:a16="http://schemas.microsoft.com/office/drawing/2014/main" val="1060311761"/>
                  </a:ext>
                </a:extLst>
              </a:tr>
              <a:tr h="21212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u="none" strike="noStrike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L="11148" marR="11148" marT="11148" marB="0" anchor="b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4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4.07E+07</a:t>
                      </a:r>
                      <a:endParaRPr lang="en-US" sz="14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148" marR="11148" marT="11148" marB="0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3.99E+11</a:t>
                      </a:r>
                      <a:endParaRPr lang="en-US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4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6.23E+11</a:t>
                      </a:r>
                      <a:endParaRPr lang="en-US" sz="14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148" marR="11148" marT="11148" marB="0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4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2.06E+11</a:t>
                      </a:r>
                      <a:endParaRPr lang="en-US" sz="14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148" marR="11148" marT="11148" marB="0"/>
                </a:tc>
                <a:extLst>
                  <a:ext uri="{0D108BD9-81ED-4DB2-BD59-A6C34878D82A}">
                    <a16:rowId xmlns:a16="http://schemas.microsoft.com/office/drawing/2014/main" val="331536399"/>
                  </a:ext>
                </a:extLst>
              </a:tr>
              <a:tr h="19477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u="none" strike="noStrike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 marL="11148" marR="11148" marT="11148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3.91E+07</a:t>
                      </a:r>
                    </a:p>
                  </a:txBody>
                  <a:tcPr marL="11148" marR="11148" marT="11148" marB="0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3.36E+11</a:t>
                      </a:r>
                      <a:endParaRPr lang="en-US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4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6.86E+11</a:t>
                      </a:r>
                      <a:endParaRPr lang="en-US" sz="14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148" marR="11148" marT="11148" marB="0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4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2.34E+11</a:t>
                      </a:r>
                      <a:endParaRPr lang="en-US" sz="14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148" marR="11148" marT="11148" marB="0"/>
                </a:tc>
                <a:extLst>
                  <a:ext uri="{0D108BD9-81ED-4DB2-BD59-A6C34878D82A}">
                    <a16:rowId xmlns:a16="http://schemas.microsoft.com/office/drawing/2014/main" val="2083490343"/>
                  </a:ext>
                </a:extLst>
              </a:tr>
              <a:tr h="38152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u="none" strike="noStrike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marL="11148" marR="11148" marT="11148" marB="0" anchor="b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4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3.96E+07</a:t>
                      </a:r>
                      <a:endParaRPr lang="en-US" sz="14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148" marR="11148" marT="11148" marB="0" anchor="b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4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3.03E+11</a:t>
                      </a:r>
                      <a:endParaRPr lang="en-US" sz="14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4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2.19E+13</a:t>
                      </a:r>
                      <a:endParaRPr lang="en-US" sz="14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148" marR="11148" marT="11148" marB="0" anchor="b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4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5.05E+11</a:t>
                      </a:r>
                      <a:endParaRPr lang="en-US" sz="14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148" marR="11148" marT="11148" marB="0" anchor="b"/>
                </a:tc>
                <a:extLst>
                  <a:ext uri="{0D108BD9-81ED-4DB2-BD59-A6C34878D82A}">
                    <a16:rowId xmlns:a16="http://schemas.microsoft.com/office/drawing/2014/main" val="1345665769"/>
                  </a:ext>
                </a:extLst>
              </a:tr>
            </a:tbl>
          </a:graphicData>
        </a:graphic>
      </p:graphicFrame>
      <p:sp>
        <p:nvSpPr>
          <p:cNvPr id="9" name="Content Placeholder 2"/>
          <p:cNvSpPr>
            <a:spLocks noGrp="1"/>
          </p:cNvSpPr>
          <p:nvPr>
            <p:ph sz="quarter" idx="14"/>
          </p:nvPr>
        </p:nvSpPr>
        <p:spPr>
          <a:xfrm>
            <a:off x="457200" y="4244742"/>
            <a:ext cx="8108950" cy="2064364"/>
          </a:xfrm>
        </p:spPr>
        <p:txBody>
          <a:bodyPr>
            <a:normAutofit fontScale="92500" lnSpcReduction="20000"/>
          </a:bodyPr>
          <a:lstStyle/>
          <a:p>
            <a:pPr lvl="1"/>
            <a:r>
              <a:rPr lang="en-US" sz="2400" dirty="0" err="1" smtClean="0"/>
              <a:t>Cryo</a:t>
            </a:r>
            <a:r>
              <a:rPr lang="en-US" sz="2400" dirty="0"/>
              <a:t> </a:t>
            </a:r>
            <a:r>
              <a:rPr lang="en-US" sz="2400" dirty="0" smtClean="0"/>
              <a:t>heat loads assumes &lt; 0.5 W per </a:t>
            </a:r>
            <a:r>
              <a:rPr lang="en-US" sz="2400" dirty="0"/>
              <a:t>HOM </a:t>
            </a:r>
            <a:r>
              <a:rPr lang="en-US" sz="2400" dirty="0" smtClean="0"/>
              <a:t>(LCLSII-4.1-PR-0146</a:t>
            </a:r>
          </a:p>
          <a:p>
            <a:pPr lvl="1"/>
            <a:endParaRPr lang="en-US" sz="2400" dirty="0"/>
          </a:p>
          <a:p>
            <a:pPr lvl="1"/>
            <a:endParaRPr lang="en-US" sz="2400" dirty="0" smtClean="0"/>
          </a:p>
          <a:p>
            <a:pPr lvl="1"/>
            <a:endParaRPr lang="en-US" sz="2400" dirty="0"/>
          </a:p>
          <a:p>
            <a:pPr lvl="1"/>
            <a:r>
              <a:rPr lang="en-US" sz="2400" dirty="0" err="1" smtClean="0"/>
              <a:t>Q</a:t>
            </a:r>
            <a:r>
              <a:rPr lang="en-US" sz="2400" baseline="-25000" dirty="0" err="1"/>
              <a:t>ext</a:t>
            </a:r>
            <a:r>
              <a:rPr lang="en-US" sz="2400" dirty="0"/>
              <a:t> </a:t>
            </a:r>
            <a:r>
              <a:rPr lang="en-US" sz="2400" dirty="0" smtClean="0"/>
              <a:t>HOM 1 – 5 below spec; </a:t>
            </a:r>
            <a:r>
              <a:rPr lang="en-US" sz="2400" dirty="0" err="1" smtClean="0"/>
              <a:t>Q</a:t>
            </a:r>
            <a:r>
              <a:rPr lang="en-US" sz="2400" baseline="-25000" dirty="0" err="1"/>
              <a:t>ext</a:t>
            </a:r>
            <a:r>
              <a:rPr lang="en-US" sz="2400" dirty="0"/>
              <a:t> </a:t>
            </a:r>
            <a:r>
              <a:rPr lang="en-US" sz="2400" dirty="0" smtClean="0"/>
              <a:t>HOM 2 – 6 below spec</a:t>
            </a:r>
            <a:endParaRPr lang="en-US" sz="24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17" y="5082989"/>
            <a:ext cx="8976366" cy="5238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8599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BD36294-2849-48A8-8531-5354CF3095D2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CM03 investigation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4"/>
          </p:nvPr>
        </p:nvSpPr>
        <p:spPr>
          <a:xfrm>
            <a:off x="451822" y="1320034"/>
            <a:ext cx="6530909" cy="4384079"/>
          </a:xfrm>
        </p:spPr>
        <p:txBody>
          <a:bodyPr>
            <a:normAutofit lnSpcReduction="10000"/>
          </a:bodyPr>
          <a:lstStyle/>
          <a:p>
            <a:pPr lvl="1"/>
            <a:endParaRPr lang="en-US" sz="2000" dirty="0" smtClean="0"/>
          </a:p>
          <a:p>
            <a:pPr lvl="1"/>
            <a:r>
              <a:rPr lang="en-US" sz="2000" dirty="0" smtClean="0"/>
              <a:t>Original results on CM03 were also not great</a:t>
            </a:r>
          </a:p>
          <a:p>
            <a:pPr lvl="2"/>
            <a:r>
              <a:rPr lang="en-US" sz="1800" dirty="0" smtClean="0"/>
              <a:t>Five </a:t>
            </a:r>
            <a:r>
              <a:rPr lang="en-US" sz="1800" dirty="0" err="1" smtClean="0"/>
              <a:t>Q</a:t>
            </a:r>
            <a:r>
              <a:rPr lang="en-US" sz="1800" baseline="-25000" dirty="0" err="1" smtClean="0"/>
              <a:t>ext</a:t>
            </a:r>
            <a:r>
              <a:rPr lang="en-US" sz="1800" dirty="0" smtClean="0"/>
              <a:t> HOM 1 and five </a:t>
            </a:r>
            <a:r>
              <a:rPr lang="en-US" sz="1800" dirty="0" err="1" smtClean="0"/>
              <a:t>Q</a:t>
            </a:r>
            <a:r>
              <a:rPr lang="en-US" sz="1800" baseline="-25000" dirty="0" err="1" smtClean="0"/>
              <a:t>ext</a:t>
            </a:r>
            <a:r>
              <a:rPr lang="en-US" sz="1800" dirty="0" smtClean="0"/>
              <a:t> HOM 2 below spec</a:t>
            </a:r>
          </a:p>
          <a:p>
            <a:pPr lvl="1"/>
            <a:r>
              <a:rPr lang="en-US" sz="2000" dirty="0" smtClean="0"/>
              <a:t>Collected data using FNAL software</a:t>
            </a:r>
          </a:p>
          <a:p>
            <a:pPr lvl="1"/>
            <a:r>
              <a:rPr lang="en-US" sz="2000" dirty="0" smtClean="0"/>
              <a:t>Cross-checked measurements and calculations</a:t>
            </a:r>
          </a:p>
          <a:p>
            <a:pPr lvl="2"/>
            <a:r>
              <a:rPr lang="en-US" dirty="0" smtClean="0"/>
              <a:t>Same notch frequency results in 10</a:t>
            </a:r>
            <a:r>
              <a:rPr lang="en-US" baseline="30000" dirty="0" smtClean="0"/>
              <a:t>2 </a:t>
            </a:r>
            <a:r>
              <a:rPr lang="en-US" dirty="0" smtClean="0"/>
              <a:t>difference in </a:t>
            </a:r>
            <a:r>
              <a:rPr lang="en-US" dirty="0" err="1" smtClean="0"/>
              <a:t>Q</a:t>
            </a:r>
            <a:r>
              <a:rPr lang="en-US" baseline="-25000" dirty="0" err="1" smtClean="0"/>
              <a:t>ext</a:t>
            </a:r>
            <a:endParaRPr lang="en-US" baseline="-25000" dirty="0" smtClean="0"/>
          </a:p>
          <a:p>
            <a:pPr lvl="2"/>
            <a:r>
              <a:rPr lang="en-US" dirty="0" smtClean="0"/>
              <a:t>Close </a:t>
            </a:r>
            <a:r>
              <a:rPr lang="en-US" dirty="0" err="1" smtClean="0"/>
              <a:t>Q</a:t>
            </a:r>
            <a:r>
              <a:rPr lang="en-US" baseline="-25000" dirty="0" err="1" smtClean="0"/>
              <a:t>ext</a:t>
            </a:r>
            <a:r>
              <a:rPr lang="en-US" baseline="-25000" dirty="0" smtClean="0"/>
              <a:t>  </a:t>
            </a:r>
            <a:r>
              <a:rPr lang="en-US" dirty="0" smtClean="0"/>
              <a:t>have different notch frequency. </a:t>
            </a:r>
          </a:p>
          <a:p>
            <a:pPr lvl="2"/>
            <a:r>
              <a:rPr lang="en-US" dirty="0" smtClean="0"/>
              <a:t>Average frequency shift warm under vacuum 0.8-1MHZ  vs ~0.4MHz at Fermi. </a:t>
            </a:r>
          </a:p>
          <a:p>
            <a:pPr lvl="1"/>
            <a:r>
              <a:rPr lang="en-US" sz="2000" dirty="0" smtClean="0"/>
              <a:t>Decided to tune to different frequencies</a:t>
            </a:r>
          </a:p>
          <a:p>
            <a:pPr lvl="2"/>
            <a:r>
              <a:rPr lang="en-US" sz="1800" dirty="0" smtClean="0"/>
              <a:t>HOM 1 to 1296.6MHz</a:t>
            </a:r>
          </a:p>
          <a:p>
            <a:pPr lvl="2"/>
            <a:r>
              <a:rPr lang="en-US" sz="1800" dirty="0" smtClean="0"/>
              <a:t>HOM 2 to 1296.3MHz</a:t>
            </a:r>
            <a:endParaRPr lang="en-US" sz="1800" dirty="0"/>
          </a:p>
          <a:p>
            <a:endParaRPr lang="en-US" sz="2000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1360597"/>
              </p:ext>
            </p:extLst>
          </p:nvPr>
        </p:nvGraphicFramePr>
        <p:xfrm>
          <a:off x="7022554" y="1277848"/>
          <a:ext cx="2042696" cy="28080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21348">
                  <a:extLst>
                    <a:ext uri="{9D8B030D-6E8A-4147-A177-3AD203B41FA5}">
                      <a16:colId xmlns:a16="http://schemas.microsoft.com/office/drawing/2014/main" val="2137502013"/>
                    </a:ext>
                  </a:extLst>
                </a:gridCol>
                <a:gridCol w="1021348">
                  <a:extLst>
                    <a:ext uri="{9D8B030D-6E8A-4147-A177-3AD203B41FA5}">
                      <a16:colId xmlns:a16="http://schemas.microsoft.com/office/drawing/2014/main" val="2110843082"/>
                    </a:ext>
                  </a:extLst>
                </a:gridCol>
              </a:tblGrid>
              <a:tr h="515595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400" u="none" strike="noStrike" kern="1200" dirty="0" smtClean="0">
                          <a:effectLst/>
                        </a:rPr>
                        <a:t>QHOM</a:t>
                      </a:r>
                      <a:r>
                        <a:rPr lang="en-US" sz="1400" u="none" strike="noStrike" kern="1200" baseline="0" dirty="0" smtClean="0">
                          <a:effectLst/>
                        </a:rPr>
                        <a:t>1 CMTF</a:t>
                      </a:r>
                      <a:endParaRPr lang="en-US" sz="1400" u="none" strike="noStrike" kern="1200" dirty="0" smtClean="0">
                        <a:effectLst/>
                      </a:endParaRPr>
                    </a:p>
                  </a:txBody>
                  <a:tcPr marL="11148" marR="11148" marT="11148" marB="0" anchor="b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400" u="none" strike="noStrike" kern="1200" dirty="0" smtClean="0">
                          <a:effectLst/>
                        </a:rPr>
                        <a:t>QHOM</a:t>
                      </a:r>
                      <a:r>
                        <a:rPr lang="en-US" sz="1400" u="none" strike="noStrike" kern="1200" baseline="0" dirty="0" smtClean="0">
                          <a:effectLst/>
                        </a:rPr>
                        <a:t>2</a:t>
                      </a:r>
                      <a:endParaRPr lang="en-US" sz="1400" u="none" strike="noStrike" kern="1200" dirty="0" smtClean="0">
                        <a:effectLst/>
                      </a:endParaRPr>
                    </a:p>
                    <a:p>
                      <a:pPr marL="0" algn="l" defTabSz="914400" rtl="0" eaLnBrk="1" fontAlgn="b" latinLnBrk="0" hangingPunct="1"/>
                      <a:r>
                        <a:rPr lang="en-US" sz="1400" b="1" u="none" strike="noStrike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CMTF</a:t>
                      </a:r>
                      <a:endParaRPr lang="en-US" sz="1400" b="1" u="none" strike="noStrike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148" marR="11148" marT="11148" marB="0" anchor="b"/>
                </a:tc>
                <a:extLst>
                  <a:ext uri="{0D108BD9-81ED-4DB2-BD59-A6C34878D82A}">
                    <a16:rowId xmlns:a16="http://schemas.microsoft.com/office/drawing/2014/main" val="2379126695"/>
                  </a:ext>
                </a:extLst>
              </a:tr>
              <a:tr h="294290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4.1E+12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2.9E+11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80377348"/>
                  </a:ext>
                </a:extLst>
              </a:tr>
              <a:tr h="294290"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b="0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4.7E+10</a:t>
                      </a:r>
                      <a:endParaRPr lang="en-US" sz="1400" b="0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148" marR="11148" marT="11148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b="0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9.4E+10</a:t>
                      </a:r>
                      <a:endParaRPr lang="en-US" sz="1400" b="0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148" marR="11148" marT="11148" marB="0" anchor="b"/>
                </a:tc>
                <a:extLst>
                  <a:ext uri="{0D108BD9-81ED-4DB2-BD59-A6C34878D82A}">
                    <a16:rowId xmlns:a16="http://schemas.microsoft.com/office/drawing/2014/main" val="3846839866"/>
                  </a:ext>
                </a:extLst>
              </a:tr>
              <a:tr h="294290"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b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4.1E+11</a:t>
                      </a:r>
                      <a:endParaRPr lang="en-US" sz="1400" b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148" marR="11148" marT="11148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b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4.6E+11</a:t>
                      </a:r>
                      <a:endParaRPr lang="en-US" sz="1400" b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148" marR="11148" marT="11148" marB="0" anchor="b"/>
                </a:tc>
                <a:extLst>
                  <a:ext uri="{0D108BD9-81ED-4DB2-BD59-A6C34878D82A}">
                    <a16:rowId xmlns:a16="http://schemas.microsoft.com/office/drawing/2014/main" val="670705066"/>
                  </a:ext>
                </a:extLst>
              </a:tr>
              <a:tr h="294290"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b="0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9.0E+10</a:t>
                      </a:r>
                    </a:p>
                  </a:txBody>
                  <a:tcPr marL="11148" marR="11148" marT="11148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b="0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8.5E+10</a:t>
                      </a:r>
                    </a:p>
                  </a:txBody>
                  <a:tcPr marL="11148" marR="11148" marT="11148" marB="0" anchor="b"/>
                </a:tc>
                <a:extLst>
                  <a:ext uri="{0D108BD9-81ED-4DB2-BD59-A6C34878D82A}">
                    <a16:rowId xmlns:a16="http://schemas.microsoft.com/office/drawing/2014/main" val="794425494"/>
                  </a:ext>
                </a:extLst>
              </a:tr>
              <a:tr h="294290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4.2E+10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1.6E+10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1146765"/>
                  </a:ext>
                </a:extLst>
              </a:tr>
              <a:tr h="294290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3.4E+12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1.6E+11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03408334"/>
                  </a:ext>
                </a:extLst>
              </a:tr>
              <a:tr h="263372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7.8E+10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3.5E+11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32654917"/>
                  </a:ext>
                </a:extLst>
              </a:tr>
              <a:tr h="263372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3.4E+10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1.7E+11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523658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4937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defTabSz="685800">
              <a:defRPr/>
            </a:pPr>
            <a:fld id="{5BD36294-2849-48A8-8531-5354CF3095D2}" type="slidenum">
              <a:rPr lang="en-US" sz="825">
                <a:solidFill>
                  <a:srgbClr val="000000"/>
                </a:solidFill>
              </a:rPr>
              <a:pPr defTabSz="685800">
                <a:defRPr/>
              </a:pPr>
              <a:t>5</a:t>
            </a:fld>
            <a:endParaRPr lang="en-US" sz="825" dirty="0">
              <a:solidFill>
                <a:srgbClr val="0000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CM03 testing round 2 results</a:t>
            </a:r>
            <a:endParaRPr lang="en-US" sz="2800" dirty="0"/>
          </a:p>
        </p:txBody>
      </p:sp>
      <p:graphicFrame>
        <p:nvGraphicFramePr>
          <p:cNvPr id="7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45491673"/>
              </p:ext>
            </p:extLst>
          </p:nvPr>
        </p:nvGraphicFramePr>
        <p:xfrm>
          <a:off x="208614" y="1733382"/>
          <a:ext cx="8676470" cy="269479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88770">
                  <a:extLst>
                    <a:ext uri="{9D8B030D-6E8A-4147-A177-3AD203B41FA5}">
                      <a16:colId xmlns:a16="http://schemas.microsoft.com/office/drawing/2014/main" val="3648703118"/>
                    </a:ext>
                  </a:extLst>
                </a:gridCol>
                <a:gridCol w="788770">
                  <a:extLst>
                    <a:ext uri="{9D8B030D-6E8A-4147-A177-3AD203B41FA5}">
                      <a16:colId xmlns:a16="http://schemas.microsoft.com/office/drawing/2014/main" val="2154178526"/>
                    </a:ext>
                  </a:extLst>
                </a:gridCol>
                <a:gridCol w="788770">
                  <a:extLst>
                    <a:ext uri="{9D8B030D-6E8A-4147-A177-3AD203B41FA5}">
                      <a16:colId xmlns:a16="http://schemas.microsoft.com/office/drawing/2014/main" val="1742515356"/>
                    </a:ext>
                  </a:extLst>
                </a:gridCol>
                <a:gridCol w="788770">
                  <a:extLst>
                    <a:ext uri="{9D8B030D-6E8A-4147-A177-3AD203B41FA5}">
                      <a16:colId xmlns:a16="http://schemas.microsoft.com/office/drawing/2014/main" val="4196307000"/>
                    </a:ext>
                  </a:extLst>
                </a:gridCol>
                <a:gridCol w="788770">
                  <a:extLst>
                    <a:ext uri="{9D8B030D-6E8A-4147-A177-3AD203B41FA5}">
                      <a16:colId xmlns:a16="http://schemas.microsoft.com/office/drawing/2014/main" val="2046939608"/>
                    </a:ext>
                  </a:extLst>
                </a:gridCol>
                <a:gridCol w="788770">
                  <a:extLst>
                    <a:ext uri="{9D8B030D-6E8A-4147-A177-3AD203B41FA5}">
                      <a16:colId xmlns:a16="http://schemas.microsoft.com/office/drawing/2014/main" val="3409644903"/>
                    </a:ext>
                  </a:extLst>
                </a:gridCol>
                <a:gridCol w="788770">
                  <a:extLst>
                    <a:ext uri="{9D8B030D-6E8A-4147-A177-3AD203B41FA5}">
                      <a16:colId xmlns:a16="http://schemas.microsoft.com/office/drawing/2014/main" val="246024207"/>
                    </a:ext>
                  </a:extLst>
                </a:gridCol>
                <a:gridCol w="788770">
                  <a:extLst>
                    <a:ext uri="{9D8B030D-6E8A-4147-A177-3AD203B41FA5}">
                      <a16:colId xmlns:a16="http://schemas.microsoft.com/office/drawing/2014/main" val="3949464298"/>
                    </a:ext>
                  </a:extLst>
                </a:gridCol>
                <a:gridCol w="788770">
                  <a:extLst>
                    <a:ext uri="{9D8B030D-6E8A-4147-A177-3AD203B41FA5}">
                      <a16:colId xmlns:a16="http://schemas.microsoft.com/office/drawing/2014/main" val="1293793767"/>
                    </a:ext>
                  </a:extLst>
                </a:gridCol>
                <a:gridCol w="788770">
                  <a:extLst>
                    <a:ext uri="{9D8B030D-6E8A-4147-A177-3AD203B41FA5}">
                      <a16:colId xmlns:a16="http://schemas.microsoft.com/office/drawing/2014/main" val="2310444758"/>
                    </a:ext>
                  </a:extLst>
                </a:gridCol>
                <a:gridCol w="788770">
                  <a:extLst>
                    <a:ext uri="{9D8B030D-6E8A-4147-A177-3AD203B41FA5}">
                      <a16:colId xmlns:a16="http://schemas.microsoft.com/office/drawing/2014/main" val="1993826910"/>
                    </a:ext>
                  </a:extLst>
                </a:gridCol>
              </a:tblGrid>
              <a:tr h="736100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endParaRPr lang="en-US" sz="1100" b="1" u="none" strike="noStrike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361" marR="8361" marT="8361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1" u="none" strike="noStrike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Tuned HOM 1 notch</a:t>
                      </a:r>
                      <a:endParaRPr lang="en-US" sz="1400" b="1" u="none" strike="noStrike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361" marR="8361" marT="8361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u="none" strike="noStrike" kern="1200" dirty="0" smtClean="0">
                          <a:effectLst/>
                        </a:rPr>
                        <a:t>Tuned</a:t>
                      </a:r>
                      <a:r>
                        <a:rPr lang="en-US" sz="1400" u="none" strike="noStrike" kern="1200" baseline="0" dirty="0" smtClean="0">
                          <a:effectLst/>
                        </a:rPr>
                        <a:t> HOM 2 notch</a:t>
                      </a:r>
                      <a:endParaRPr lang="en-US" sz="1400" u="none" strike="noStrike" kern="1200" dirty="0" smtClean="0">
                        <a:effectLst/>
                      </a:endParaRPr>
                    </a:p>
                  </a:txBody>
                  <a:tcPr marL="8361" marR="8361" marT="8361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HOM 1 Cold notch</a:t>
                      </a:r>
                      <a:endParaRPr lang="en-US" sz="1400" dirty="0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HOM 2 Cold notch</a:t>
                      </a:r>
                      <a:endParaRPr lang="en-US" sz="1400" dirty="0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Notch 1 shift, MHz</a:t>
                      </a:r>
                      <a:endParaRPr lang="en-US" sz="1400" b="1" i="0" u="none" strike="noStrike" baseline="0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Notch 2 shift, MHz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baseline="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Power HOM </a:t>
                      </a:r>
                      <a:r>
                        <a:rPr lang="en-US" sz="14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en-US" sz="1400" b="1" i="0" u="none" strike="noStrike" baseline="0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baseline="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Power HOM </a:t>
                      </a:r>
                      <a:r>
                        <a:rPr lang="en-US" sz="14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en-US" sz="1400" b="1" i="0" u="none" strike="noStrike" baseline="0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baseline="0" dirty="0" err="1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Qext</a:t>
                      </a:r>
                      <a:r>
                        <a:rPr lang="en-US" sz="1400" b="1" i="0" u="none" strike="noStrike" baseline="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4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en-US" sz="1400" b="1" i="0" u="none" strike="noStrike" baseline="0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baseline="0" dirty="0" err="1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Qext</a:t>
                      </a:r>
                      <a:r>
                        <a:rPr lang="en-US" sz="1400" b="1" i="0" u="none" strike="noStrike" baseline="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4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en-US" sz="1400" b="1" i="0" u="none" strike="noStrike" baseline="0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153732806"/>
                  </a:ext>
                </a:extLst>
              </a:tr>
              <a:tr h="250556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u="none" strike="noStrike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en-US" sz="1100" b="1" u="none" strike="noStrike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361" marR="8361" marT="836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1296.8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1296.3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1299.5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1300.5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baseline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0.9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baseline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4.90E+12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baseline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3.50E+11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322000123"/>
                  </a:ext>
                </a:extLst>
              </a:tr>
              <a:tr h="250556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u="none" strike="noStrike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en-US" sz="1100" b="1" u="none" strike="noStrike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361" marR="8361" marT="836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1296.5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1296.4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1304.8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baseline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1300.8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baseline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8.3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baseline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baseline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2.1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7.50E+10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baseline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4.70E+11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873034588"/>
                  </a:ext>
                </a:extLst>
              </a:tr>
              <a:tr h="250556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u="none" strike="noStrike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en-US" sz="1100" b="1" u="none" strike="noStrike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361" marR="8361" marT="836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1296.5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1296.2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1300.9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1300.2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0.6</a:t>
                      </a:r>
                    </a:p>
                  </a:txBody>
                  <a:tcPr marL="0" marR="0" marT="0" marB="0" anchor="b">
                    <a:solidFill>
                      <a:srgbClr val="E0CB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0.3</a:t>
                      </a:r>
                    </a:p>
                  </a:txBody>
                  <a:tcPr marL="0" marR="0" marT="0" marB="0" anchor="b">
                    <a:solidFill>
                      <a:srgbClr val="E0CB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1.70E+12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5.30E+12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922398380"/>
                  </a:ext>
                </a:extLst>
              </a:tr>
              <a:tr h="250556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u="none" strike="noStrike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en-US" sz="1100" b="1" u="none" strike="noStrike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361" marR="8361" marT="836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1296.4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1296.2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1303.3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1301.3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baseline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baseline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1.2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1.3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1.90E+11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1.50E+11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5434072"/>
                  </a:ext>
                </a:extLst>
              </a:tr>
              <a:tr h="250556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u="none" strike="noStrike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en-US" sz="1100" b="1" u="none" strike="noStrike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361" marR="8361" marT="836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1296.4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1296.1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1304.8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1300.9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baseline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8.4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1.3</a:t>
                      </a:r>
                    </a:p>
                  </a:txBody>
                  <a:tcPr marL="0" marR="0" marT="0" marB="0" anchor="b">
                    <a:solidFill>
                      <a:srgbClr val="E0CB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1.50E+11</a:t>
                      </a:r>
                    </a:p>
                  </a:txBody>
                  <a:tcPr marL="0" marR="0" marT="0" marB="0" anchor="b">
                    <a:solidFill>
                      <a:srgbClr val="E0CB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4.70E+11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60311761"/>
                  </a:ext>
                </a:extLst>
              </a:tr>
              <a:tr h="25745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u="none" strike="noStrike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L="8361" marR="8361" marT="836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1296.8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1296.4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1300.0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baseline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1300.4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baseline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baseline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8.00E+12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1.50E+12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31536399"/>
                  </a:ext>
                </a:extLst>
              </a:tr>
              <a:tr h="224232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u="none" strike="noStrike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 marL="8361" marR="8361" marT="836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1296.4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1296.3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1300.9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baseline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1300.6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baseline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1.5</a:t>
                      </a:r>
                      <a:endParaRPr lang="en-US" sz="1400" b="0" i="0" u="none" strike="noStrike" baseline="0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>
                    <a:solidFill>
                      <a:srgbClr val="E0CB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1.30E+11</a:t>
                      </a:r>
                    </a:p>
                  </a:txBody>
                  <a:tcPr marL="0" marR="0" marT="0" marB="0" anchor="b">
                    <a:solidFill>
                      <a:srgbClr val="E0CB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1.84E+11</a:t>
                      </a:r>
                    </a:p>
                  </a:txBody>
                  <a:tcPr marL="0" marR="0" marT="0" marB="0" anchor="b">
                    <a:solidFill>
                      <a:srgbClr val="E0CB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3490343"/>
                  </a:ext>
                </a:extLst>
              </a:tr>
              <a:tr h="224232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u="none" strike="noStrike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marL="8361" marR="8361" marT="836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1296.7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1296.4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1300.9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1300.9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baseline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1.2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1.70E+11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5.10E+11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345665769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08614" y="4540775"/>
            <a:ext cx="3709990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dirty="0" smtClean="0"/>
              <a:t>Better than last time</a:t>
            </a:r>
          </a:p>
          <a:p>
            <a:pPr marL="100013" indent="-214313">
              <a:buFont typeface="Arial" panose="020B0604020202020204" pitchFamily="34" charset="0"/>
              <a:buChar char="•"/>
            </a:pPr>
            <a:r>
              <a:rPr lang="en-US" dirty="0"/>
              <a:t>Notch target appears to be </a:t>
            </a:r>
            <a:r>
              <a:rPr lang="en-US" dirty="0" smtClean="0"/>
              <a:t>good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dirty="0" smtClean="0"/>
              <a:t>HOM tuner side is more stable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4934019" y="1286771"/>
            <a:ext cx="3866379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spc="38" dirty="0" smtClean="0">
                <a:ln w="3175" cmpd="sng">
                  <a:solidFill>
                    <a:schemeClr val="accent1"/>
                  </a:solidFill>
                  <a:prstDash val="solid"/>
                </a:ln>
                <a:noFill/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Preliminary </a:t>
            </a:r>
            <a:r>
              <a:rPr lang="en-US" sz="3000" b="1" spc="38" dirty="0">
                <a:ln w="3175" cmpd="sng">
                  <a:solidFill>
                    <a:schemeClr val="accent1"/>
                  </a:solidFill>
                  <a:prstDash val="solid"/>
                </a:ln>
                <a:noFill/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Results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1822" y="1379104"/>
            <a:ext cx="35894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Measurements taken at ~8 MV/m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503607" y="4541417"/>
            <a:ext cx="391517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dirty="0" smtClean="0"/>
              <a:t>No pattern in the notch shift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dirty="0" smtClean="0"/>
              <a:t>No obvious reason for a large shift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4144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BD36294-2849-48A8-8531-5354CF3095D2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Lessons learned and applied to CM04</a:t>
            </a:r>
            <a:endParaRPr lang="en-US" sz="2800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4"/>
          </p:nvPr>
        </p:nvSpPr>
        <p:spPr>
          <a:xfrm>
            <a:off x="451822" y="1282271"/>
            <a:ext cx="6287323" cy="4744817"/>
          </a:xfrm>
        </p:spPr>
        <p:txBody>
          <a:bodyPr>
            <a:normAutofit lnSpcReduction="1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Studied and applied XFEL HOM tuning technique – iterative tuning. </a:t>
            </a:r>
          </a:p>
          <a:p>
            <a:pPr marL="800100" lvl="1" indent="-342900"/>
            <a:r>
              <a:rPr lang="en-US" dirty="0" smtClean="0"/>
              <a:t>Removes mechanical stress from the HOM can end plate and hardens niobium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HOM </a:t>
            </a:r>
            <a:r>
              <a:rPr lang="en-US" dirty="0" smtClean="0"/>
              <a:t>tune </a:t>
            </a:r>
            <a:r>
              <a:rPr lang="en-US" dirty="0"/>
              <a:t>is extremely sensitive to cable motion and external movement like torqueing nuts and bolts</a:t>
            </a:r>
          </a:p>
          <a:p>
            <a:pPr marL="800100" lvl="1" indent="-342900"/>
            <a:r>
              <a:rPr lang="en-US" dirty="0"/>
              <a:t>Must be the absolutely last thing done on the </a:t>
            </a:r>
            <a:r>
              <a:rPr lang="en-US" dirty="0" smtClean="0"/>
              <a:t>string before installation of a lower magnetic shield</a:t>
            </a:r>
          </a:p>
          <a:p>
            <a:pPr marL="800100" lvl="1" indent="-342900"/>
            <a:r>
              <a:rPr lang="en-US" dirty="0" smtClean="0"/>
              <a:t>Leave enough slack on each cable for thermal contraction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9145" y="1243584"/>
            <a:ext cx="2311400" cy="2432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35379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BD36294-2849-48A8-8531-5354CF3095D2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Mu metal magnetic shield interference </a:t>
            </a:r>
            <a:endParaRPr lang="en-US" sz="2800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9321" y="3525076"/>
            <a:ext cx="6850049" cy="2793175"/>
          </a:xfrm>
        </p:spPr>
      </p:pic>
      <p:sp>
        <p:nvSpPr>
          <p:cNvPr id="7" name="TextBox 6"/>
          <p:cNvSpPr txBox="1"/>
          <p:nvPr/>
        </p:nvSpPr>
        <p:spPr>
          <a:xfrm>
            <a:off x="157624" y="1224501"/>
            <a:ext cx="8103570" cy="21267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fontAlgn="auto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rgbClr val="981E32"/>
              </a:buClr>
              <a:buFont typeface="Arial" panose="020B0604020202020204" pitchFamily="34" charset="0"/>
              <a:buChar char="•"/>
            </a:pPr>
            <a:r>
              <a:rPr lang="en-US" sz="1900" dirty="0" smtClean="0">
                <a:solidFill>
                  <a:srgbClr val="000000"/>
                </a:solidFill>
                <a:ea typeface="+mn-ea"/>
                <a:cs typeface="Arial" pitchFamily="34" charset="0"/>
              </a:rPr>
              <a:t>Found interference between magnetic shields of the helium vessel and HOM cans</a:t>
            </a:r>
          </a:p>
          <a:p>
            <a:pPr marL="800100" lvl="1" indent="-342900" fontAlgn="auto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rgbClr val="981E32"/>
              </a:buClr>
              <a:buFont typeface="Arial" panose="020B0604020202020204" pitchFamily="34" charset="0"/>
              <a:buChar char="•"/>
            </a:pPr>
            <a:r>
              <a:rPr lang="en-US" sz="1700" dirty="0" smtClean="0">
                <a:solidFill>
                  <a:srgbClr val="000000"/>
                </a:solidFill>
                <a:ea typeface="+mn-ea"/>
                <a:cs typeface="Arial" pitchFamily="34" charset="0"/>
              </a:rPr>
              <a:t>Multiple dimensions of the dressed cavity and </a:t>
            </a:r>
            <a:r>
              <a:rPr lang="en-US" sz="1700" dirty="0">
                <a:solidFill>
                  <a:srgbClr val="000000"/>
                </a:solidFill>
                <a:ea typeface="+mn-ea"/>
                <a:cs typeface="Arial" pitchFamily="34" charset="0"/>
              </a:rPr>
              <a:t>shields are possibly causing unforeseen interferences – currently under investigation for root causes other than installation </a:t>
            </a:r>
          </a:p>
          <a:p>
            <a:pPr marL="800100" lvl="1" indent="-342900" fontAlgn="auto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rgbClr val="981E32"/>
              </a:buClr>
              <a:buFont typeface="Arial" panose="020B0604020202020204" pitchFamily="34" charset="0"/>
              <a:buChar char="•"/>
            </a:pPr>
            <a:r>
              <a:rPr lang="en-US" sz="1700" dirty="0" smtClean="0">
                <a:solidFill>
                  <a:srgbClr val="000000"/>
                </a:solidFill>
                <a:ea typeface="+mn-ea"/>
                <a:cs typeface="Arial" pitchFamily="34" charset="0"/>
              </a:rPr>
              <a:t>Quick solution in the mean time: trim HOM mag shields. </a:t>
            </a:r>
            <a:endParaRPr lang="en-US" sz="1700" dirty="0">
              <a:solidFill>
                <a:srgbClr val="000000"/>
              </a:solidFill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60428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503337" y="283637"/>
            <a:ext cx="8103570" cy="753033"/>
          </a:xfrm>
        </p:spPr>
        <p:txBody>
          <a:bodyPr/>
          <a:lstStyle/>
          <a:p>
            <a:r>
              <a:rPr lang="en-US" sz="2800" dirty="0" smtClean="0"/>
              <a:t>CM04 </a:t>
            </a:r>
            <a:r>
              <a:rPr lang="en-US" sz="2800" dirty="0" err="1" smtClean="0"/>
              <a:t>Qext</a:t>
            </a:r>
            <a:r>
              <a:rPr lang="en-US" sz="2800" dirty="0" smtClean="0"/>
              <a:t> HOM results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BD36294-2849-48A8-8531-5354CF3095D2}" type="slidenum">
              <a:rPr lang="en-US" smtClean="0"/>
              <a:pPr/>
              <a:t>8</a:t>
            </a:fld>
            <a:endParaRPr lang="en-US" dirty="0"/>
          </a:p>
        </p:txBody>
      </p:sp>
      <p:graphicFrame>
        <p:nvGraphicFramePr>
          <p:cNvPr id="7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63527763"/>
              </p:ext>
            </p:extLst>
          </p:nvPr>
        </p:nvGraphicFramePr>
        <p:xfrm>
          <a:off x="112576" y="1351721"/>
          <a:ext cx="8885092" cy="274194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54116">
                  <a:extLst>
                    <a:ext uri="{9D8B030D-6E8A-4147-A177-3AD203B41FA5}">
                      <a16:colId xmlns:a16="http://schemas.microsoft.com/office/drawing/2014/main" val="3648703118"/>
                    </a:ext>
                  </a:extLst>
                </a:gridCol>
                <a:gridCol w="946205">
                  <a:extLst>
                    <a:ext uri="{9D8B030D-6E8A-4147-A177-3AD203B41FA5}">
                      <a16:colId xmlns:a16="http://schemas.microsoft.com/office/drawing/2014/main" val="2232486434"/>
                    </a:ext>
                  </a:extLst>
                </a:gridCol>
                <a:gridCol w="958559">
                  <a:extLst>
                    <a:ext uri="{9D8B030D-6E8A-4147-A177-3AD203B41FA5}">
                      <a16:colId xmlns:a16="http://schemas.microsoft.com/office/drawing/2014/main" val="658608915"/>
                    </a:ext>
                  </a:extLst>
                </a:gridCol>
                <a:gridCol w="1037702">
                  <a:extLst>
                    <a:ext uri="{9D8B030D-6E8A-4147-A177-3AD203B41FA5}">
                      <a16:colId xmlns:a16="http://schemas.microsoft.com/office/drawing/2014/main" val="2970783985"/>
                    </a:ext>
                  </a:extLst>
                </a:gridCol>
                <a:gridCol w="1037702">
                  <a:extLst>
                    <a:ext uri="{9D8B030D-6E8A-4147-A177-3AD203B41FA5}">
                      <a16:colId xmlns:a16="http://schemas.microsoft.com/office/drawing/2014/main" val="1764153521"/>
                    </a:ext>
                  </a:extLst>
                </a:gridCol>
                <a:gridCol w="1037702">
                  <a:extLst>
                    <a:ext uri="{9D8B030D-6E8A-4147-A177-3AD203B41FA5}">
                      <a16:colId xmlns:a16="http://schemas.microsoft.com/office/drawing/2014/main" val="4196307000"/>
                    </a:ext>
                  </a:extLst>
                </a:gridCol>
                <a:gridCol w="1037702">
                  <a:extLst>
                    <a:ext uri="{9D8B030D-6E8A-4147-A177-3AD203B41FA5}">
                      <a16:colId xmlns:a16="http://schemas.microsoft.com/office/drawing/2014/main" val="1925810509"/>
                    </a:ext>
                  </a:extLst>
                </a:gridCol>
                <a:gridCol w="1037702">
                  <a:extLst>
                    <a:ext uri="{9D8B030D-6E8A-4147-A177-3AD203B41FA5}">
                      <a16:colId xmlns:a16="http://schemas.microsoft.com/office/drawing/2014/main" val="206636929"/>
                    </a:ext>
                  </a:extLst>
                </a:gridCol>
                <a:gridCol w="1037702">
                  <a:extLst>
                    <a:ext uri="{9D8B030D-6E8A-4147-A177-3AD203B41FA5}">
                      <a16:colId xmlns:a16="http://schemas.microsoft.com/office/drawing/2014/main" val="2046939608"/>
                    </a:ext>
                  </a:extLst>
                </a:gridCol>
              </a:tblGrid>
              <a:tr h="842058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400" b="1" u="none" strike="noStrike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Cavity</a:t>
                      </a:r>
                      <a:endParaRPr lang="en-US" sz="1400" b="1" u="none" strike="noStrike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148" marR="11148" marT="11148" marB="0"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u="none" strike="noStrike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Tuned HOM 1 notch</a:t>
                      </a:r>
                    </a:p>
                  </a:txBody>
                  <a:tcPr marL="11148" marR="11148" marT="11148" marB="0"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u="none" strike="noStrike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Tuned HOM 2 notch</a:t>
                      </a:r>
                    </a:p>
                  </a:txBody>
                  <a:tcPr marL="11148" marR="11148" marT="11148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u="none" strike="noStrike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HOM 1 notch after test</a:t>
                      </a:r>
                    </a:p>
                  </a:txBody>
                  <a:tcPr marL="11148" marR="11148" marT="11148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u="none" strike="noStrike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HOM </a:t>
                      </a:r>
                      <a:r>
                        <a:rPr lang="en-US" sz="1400" b="1" u="none" strike="noStrike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 </a:t>
                      </a:r>
                      <a:r>
                        <a:rPr lang="en-US" sz="1400" b="1" u="none" strike="noStrike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notch after test</a:t>
                      </a:r>
                    </a:p>
                  </a:txBody>
                  <a:tcPr marL="11148" marR="11148" marT="11148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mr-IN" sz="1400" u="none" strike="noStrike" kern="1200" dirty="0">
                          <a:effectLst/>
                        </a:rPr>
                        <a:t>HOM1 (</a:t>
                      </a:r>
                      <a:r>
                        <a:rPr lang="mr-IN" sz="1400" u="none" strike="noStrike" kern="1200" dirty="0" err="1">
                          <a:effectLst/>
                        </a:rPr>
                        <a:t>mW</a:t>
                      </a:r>
                      <a:r>
                        <a:rPr lang="mr-IN" sz="1400" u="none" strike="noStrike" kern="1200" dirty="0">
                          <a:effectLst/>
                        </a:rPr>
                        <a:t>)</a:t>
                      </a:r>
                      <a:endParaRPr lang="mr-IN" sz="1400" b="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u="none" strike="noStrike" kern="1200" dirty="0" smtClean="0">
                          <a:effectLst/>
                        </a:rPr>
                        <a:t>HOM2 (</a:t>
                      </a:r>
                      <a:r>
                        <a:rPr lang="en-US" sz="1400" u="none" strike="noStrike" kern="1200" dirty="0" err="1">
                          <a:effectLst/>
                        </a:rPr>
                        <a:t>mW</a:t>
                      </a:r>
                      <a:r>
                        <a:rPr lang="en-US" sz="1400" u="none" strike="noStrike" kern="1200" dirty="0">
                          <a:effectLst/>
                        </a:rPr>
                        <a:t>)</a:t>
                      </a:r>
                      <a:endParaRPr lang="en-US" sz="1400" b="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u="none" strike="noStrike" kern="1200" dirty="0">
                          <a:effectLst/>
                        </a:rPr>
                        <a:t>Q_HOM1</a:t>
                      </a:r>
                      <a:endParaRPr lang="en-US" sz="1400" b="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u="none" strike="noStrike" kern="1200" dirty="0">
                          <a:effectLst/>
                        </a:rPr>
                        <a:t>Q_HOM2</a:t>
                      </a:r>
                      <a:endParaRPr lang="en-US" sz="1400" b="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153732806"/>
                  </a:ext>
                </a:extLst>
              </a:tr>
              <a:tr h="237486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u="none" strike="noStrike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en-US" sz="1400" b="1" u="none" strike="noStrike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148" marR="11148" marT="111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1296.5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1296.2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1296.4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1296.2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 dirty="0" smtClean="0">
                          <a:effectLst/>
                        </a:rPr>
                        <a:t>7.4</a:t>
                      </a:r>
                      <a:endParaRPr lang="hr-HR" sz="1400" b="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 dirty="0" smtClean="0">
                          <a:effectLst/>
                        </a:rPr>
                        <a:t>19</a:t>
                      </a:r>
                      <a:endParaRPr lang="cs-CZ" sz="1400" b="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 dirty="0" smtClean="0">
                          <a:effectLst/>
                        </a:rPr>
                        <a:t>3.6E+13</a:t>
                      </a:r>
                      <a:endParaRPr lang="en-US" sz="1400" b="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 dirty="0" smtClean="0">
                          <a:effectLst/>
                        </a:rPr>
                        <a:t>1.5E+13</a:t>
                      </a:r>
                      <a:endParaRPr lang="en-US" sz="1400" b="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322000123"/>
                  </a:ext>
                </a:extLst>
              </a:tr>
              <a:tr h="237486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u="none" strike="noStrike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en-US" sz="1400" b="1" u="none" strike="noStrike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148" marR="11148" marT="111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1296.5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1296.2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1296.6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1296.3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nb-NO" sz="1400" u="none" strike="noStrike" kern="1200" dirty="0" smtClean="0">
                          <a:effectLst/>
                        </a:rPr>
                        <a:t>41</a:t>
                      </a:r>
                      <a:endParaRPr lang="nb-NO" sz="1400" b="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s-IS" sz="1400" u="none" strike="noStrike" kern="1200" dirty="0" smtClean="0">
                          <a:effectLst/>
                        </a:rPr>
                        <a:t>88</a:t>
                      </a:r>
                      <a:endParaRPr lang="is-IS" sz="1400" b="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 dirty="0" smtClean="0">
                          <a:effectLst/>
                        </a:rPr>
                        <a:t>7.0E+12</a:t>
                      </a:r>
                      <a:endParaRPr lang="en-US" sz="1400" b="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 dirty="0" smtClean="0">
                          <a:effectLst/>
                        </a:rPr>
                        <a:t>3.2E+13</a:t>
                      </a:r>
                      <a:endParaRPr lang="en-US" sz="1400" b="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873034588"/>
                  </a:ext>
                </a:extLst>
              </a:tr>
              <a:tr h="237486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u="none" strike="noStrike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en-US" sz="1400" b="1" u="none" strike="noStrike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148" marR="11148" marT="111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1296.8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1296.4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1296.8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1296.4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nb-NO" sz="1400" u="none" strike="noStrike" kern="1200" dirty="0" smtClean="0">
                          <a:effectLst/>
                        </a:rPr>
                        <a:t>0.04</a:t>
                      </a:r>
                      <a:endParaRPr lang="nb-NO" sz="1400" b="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fi-FI" sz="1400" u="none" strike="noStrike" kern="1200" dirty="0" smtClean="0">
                          <a:effectLst/>
                        </a:rPr>
                        <a:t>16</a:t>
                      </a:r>
                      <a:endParaRPr lang="fi-FI" sz="1400" b="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 dirty="0" smtClean="0">
                          <a:effectLst/>
                        </a:rPr>
                        <a:t>4.7E+15</a:t>
                      </a:r>
                      <a:endParaRPr lang="en-US" sz="1400" b="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 dirty="0" smtClean="0">
                          <a:effectLst/>
                        </a:rPr>
                        <a:t>1.1E+13</a:t>
                      </a:r>
                      <a:endParaRPr lang="en-US" sz="1400" b="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922398380"/>
                  </a:ext>
                </a:extLst>
              </a:tr>
              <a:tr h="237486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u="none" strike="noStrike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en-US" sz="1400" b="1" u="none" strike="noStrike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148" marR="11148" marT="111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1296.6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1297.3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1296.6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1297.4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nb-NO" sz="1400" u="none" strike="noStrike" kern="1200" dirty="0" smtClean="0">
                          <a:effectLst/>
                        </a:rPr>
                        <a:t>1.1</a:t>
                      </a:r>
                      <a:endParaRPr lang="nb-NO" sz="1400" b="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 dirty="0" smtClean="0">
                          <a:effectLst/>
                        </a:rPr>
                        <a:t>646</a:t>
                      </a:r>
                      <a:endParaRPr lang="en-US" sz="1400" b="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 dirty="0" smtClean="0">
                          <a:effectLst/>
                        </a:rPr>
                        <a:t>2.5E+14</a:t>
                      </a:r>
                      <a:endParaRPr lang="en-US" sz="1400" b="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 dirty="0" smtClean="0">
                          <a:solidFill>
                            <a:schemeClr val="tx1"/>
                          </a:solidFill>
                          <a:effectLst/>
                        </a:rPr>
                        <a:t>4.2E+11</a:t>
                      </a:r>
                      <a:endParaRPr lang="en-US" sz="1400" b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385434072"/>
                  </a:ext>
                </a:extLst>
              </a:tr>
              <a:tr h="237486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u="none" strike="noStrike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en-US" sz="1400" b="1" u="none" strike="noStrike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148" marR="11148" marT="111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1296.6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1296.2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1296.6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1296.6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nb-NO" sz="1400" u="none" strike="noStrike" kern="1200" dirty="0" smtClean="0">
                          <a:effectLst/>
                        </a:rPr>
                        <a:t>5.6</a:t>
                      </a:r>
                      <a:endParaRPr lang="nb-NO" sz="1400" b="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 dirty="0" smtClean="0">
                          <a:effectLst/>
                        </a:rPr>
                        <a:t>25</a:t>
                      </a:r>
                      <a:endParaRPr lang="hr-HR" sz="1400" b="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 dirty="0" smtClean="0">
                          <a:effectLst/>
                        </a:rPr>
                        <a:t>4.7E+13</a:t>
                      </a:r>
                      <a:endParaRPr lang="en-US" sz="1400" b="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 dirty="0" smtClean="0">
                          <a:effectLst/>
                        </a:rPr>
                        <a:t>1.1E+13</a:t>
                      </a:r>
                      <a:endParaRPr lang="en-US" sz="1400" b="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60311761"/>
                  </a:ext>
                </a:extLst>
              </a:tr>
              <a:tr h="237486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u="none" strike="noStrike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L="11148" marR="11148" marT="111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1296.6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1296.4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1296.6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1296.4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 dirty="0" smtClean="0">
                          <a:effectLst/>
                        </a:rPr>
                        <a:t>1.8</a:t>
                      </a:r>
                      <a:endParaRPr lang="hr-HR" sz="1400" b="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s-IS" sz="1400" u="none" strike="noStrike" kern="1200" dirty="0" smtClean="0">
                          <a:effectLst/>
                        </a:rPr>
                        <a:t>175</a:t>
                      </a:r>
                      <a:endParaRPr lang="is-IS" sz="1400" b="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 dirty="0" smtClean="0">
                          <a:effectLst/>
                        </a:rPr>
                        <a:t>1.5E+14</a:t>
                      </a:r>
                      <a:endParaRPr lang="en-US" sz="1400" b="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 dirty="0" smtClean="0">
                          <a:effectLst/>
                        </a:rPr>
                        <a:t>1.6E+12</a:t>
                      </a:r>
                      <a:endParaRPr lang="en-US" sz="1400" b="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31536399"/>
                  </a:ext>
                </a:extLst>
              </a:tr>
              <a:tr h="237486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u="none" strike="noStrike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 marL="11148" marR="11148" marT="111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1296.6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1296.4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1296.6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1296.3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nb-NO" sz="1400" u="none" strike="noStrike" kern="1200" dirty="0" smtClean="0">
                          <a:effectLst/>
                        </a:rPr>
                        <a:t>8.3</a:t>
                      </a:r>
                      <a:endParaRPr lang="nb-NO" sz="1400" b="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s-IS" sz="1400" u="none" strike="noStrike" kern="1200" dirty="0" smtClean="0">
                          <a:effectLst/>
                        </a:rPr>
                        <a:t>35</a:t>
                      </a:r>
                      <a:endParaRPr lang="is-IS" sz="1400" b="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 dirty="0" smtClean="0">
                          <a:effectLst/>
                        </a:rPr>
                        <a:t>3.2E+13</a:t>
                      </a:r>
                      <a:endParaRPr lang="en-US" sz="1400" b="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 dirty="0" smtClean="0">
                          <a:effectLst/>
                        </a:rPr>
                        <a:t>7.7E+12</a:t>
                      </a:r>
                      <a:endParaRPr lang="en-US" sz="1400" b="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083490343"/>
                  </a:ext>
                </a:extLst>
              </a:tr>
              <a:tr h="237486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u="none" strike="noStrike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marL="11148" marR="11148" marT="111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1297.1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1296.3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1297.1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1296.3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 dirty="0" smtClean="0">
                          <a:effectLst/>
                        </a:rPr>
                        <a:t>88</a:t>
                      </a:r>
                      <a:endParaRPr lang="cs-CZ" sz="1400" b="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 dirty="0" smtClean="0">
                          <a:effectLst/>
                        </a:rPr>
                        <a:t>66</a:t>
                      </a:r>
                      <a:endParaRPr lang="en-US" sz="1400" b="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 dirty="0" smtClean="0">
                          <a:effectLst/>
                        </a:rPr>
                        <a:t>3.2E+12</a:t>
                      </a:r>
                      <a:endParaRPr lang="en-US" sz="1400" b="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 dirty="0" smtClean="0">
                          <a:effectLst/>
                        </a:rPr>
                        <a:t>4.1E+12</a:t>
                      </a:r>
                      <a:endParaRPr lang="en-US" sz="1400" b="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345665769"/>
                  </a:ext>
                </a:extLst>
              </a:tr>
            </a:tbl>
          </a:graphicData>
        </a:graphic>
      </p:graphicFrame>
      <p:sp>
        <p:nvSpPr>
          <p:cNvPr id="9" name="Content Placeholder 2"/>
          <p:cNvSpPr>
            <a:spLocks noGrp="1"/>
          </p:cNvSpPr>
          <p:nvPr>
            <p:ph sz="quarter" idx="14"/>
          </p:nvPr>
        </p:nvSpPr>
        <p:spPr>
          <a:xfrm>
            <a:off x="457200" y="4408718"/>
            <a:ext cx="8108950" cy="2064364"/>
          </a:xfrm>
        </p:spPr>
        <p:txBody>
          <a:bodyPr>
            <a:normAutofit/>
          </a:bodyPr>
          <a:lstStyle/>
          <a:p>
            <a:pPr lvl="1"/>
            <a:r>
              <a:rPr lang="en-US" sz="1800" dirty="0" smtClean="0"/>
              <a:t>Almost no frequency shift before and after test. </a:t>
            </a:r>
          </a:p>
          <a:p>
            <a:pPr lvl="2"/>
            <a:r>
              <a:rPr lang="en-US" sz="1600" dirty="0" smtClean="0"/>
              <a:t>Iterative tuning is a success!</a:t>
            </a:r>
          </a:p>
          <a:p>
            <a:pPr lvl="1"/>
            <a:r>
              <a:rPr lang="en-US" sz="1800" dirty="0" smtClean="0"/>
              <a:t>All </a:t>
            </a:r>
            <a:r>
              <a:rPr lang="en-US" sz="1800" dirty="0" err="1" smtClean="0"/>
              <a:t>Q</a:t>
            </a:r>
            <a:r>
              <a:rPr lang="en-US" sz="1800" baseline="-25000" dirty="0" err="1" smtClean="0"/>
              <a:t>ext</a:t>
            </a:r>
            <a:r>
              <a:rPr lang="en-US" sz="1800" dirty="0" smtClean="0"/>
              <a:t> HOM are above spec, Cavity 4 HOM 2 has an unfixable tight cable</a:t>
            </a:r>
          </a:p>
          <a:p>
            <a:pPr lvl="1"/>
            <a:r>
              <a:rPr lang="en-US" sz="1800" dirty="0" smtClean="0"/>
              <a:t>Cavity 4 HOM 2 was bumped after tuning, power out </a:t>
            </a:r>
            <a:r>
              <a:rPr lang="en-US" sz="1800" dirty="0" smtClean="0"/>
              <a:t>at ~13.3MeV is  </a:t>
            </a:r>
            <a:r>
              <a:rPr lang="en-US" sz="1800" dirty="0" smtClean="0"/>
              <a:t>0.97W </a:t>
            </a:r>
          </a:p>
        </p:txBody>
      </p:sp>
    </p:spTree>
    <p:extLst>
      <p:ext uri="{BB962C8B-B14F-4D97-AF65-F5344CB8AC3E}">
        <p14:creationId xmlns:p14="http://schemas.microsoft.com/office/powerpoint/2010/main" val="3724464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503337" y="283637"/>
            <a:ext cx="8103570" cy="753033"/>
          </a:xfrm>
        </p:spPr>
        <p:txBody>
          <a:bodyPr/>
          <a:lstStyle/>
          <a:p>
            <a:r>
              <a:rPr lang="en-US" sz="2800" dirty="0" smtClean="0"/>
              <a:t>CM05 </a:t>
            </a:r>
            <a:r>
              <a:rPr lang="en-US" sz="2800" dirty="0" err="1" smtClean="0"/>
              <a:t>Qext</a:t>
            </a:r>
            <a:r>
              <a:rPr lang="en-US" sz="2800" dirty="0" smtClean="0"/>
              <a:t> HOM results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BD36294-2849-48A8-8531-5354CF3095D2}" type="slidenum">
              <a:rPr lang="en-US" smtClean="0"/>
              <a:pPr/>
              <a:t>9</a:t>
            </a:fld>
            <a:endParaRPr lang="en-US" dirty="0"/>
          </a:p>
        </p:txBody>
      </p:sp>
      <p:graphicFrame>
        <p:nvGraphicFramePr>
          <p:cNvPr id="7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98657909"/>
              </p:ext>
            </p:extLst>
          </p:nvPr>
        </p:nvGraphicFramePr>
        <p:xfrm>
          <a:off x="112576" y="1455559"/>
          <a:ext cx="8885092" cy="272417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83476">
                  <a:extLst>
                    <a:ext uri="{9D8B030D-6E8A-4147-A177-3AD203B41FA5}">
                      <a16:colId xmlns:a16="http://schemas.microsoft.com/office/drawing/2014/main" val="3648703118"/>
                    </a:ext>
                  </a:extLst>
                </a:gridCol>
                <a:gridCol w="1028245">
                  <a:extLst>
                    <a:ext uri="{9D8B030D-6E8A-4147-A177-3AD203B41FA5}">
                      <a16:colId xmlns:a16="http://schemas.microsoft.com/office/drawing/2014/main" val="2232486434"/>
                    </a:ext>
                  </a:extLst>
                </a:gridCol>
                <a:gridCol w="1047159">
                  <a:extLst>
                    <a:ext uri="{9D8B030D-6E8A-4147-A177-3AD203B41FA5}">
                      <a16:colId xmlns:a16="http://schemas.microsoft.com/office/drawing/2014/main" val="658608915"/>
                    </a:ext>
                  </a:extLst>
                </a:gridCol>
                <a:gridCol w="1037702">
                  <a:extLst>
                    <a:ext uri="{9D8B030D-6E8A-4147-A177-3AD203B41FA5}">
                      <a16:colId xmlns:a16="http://schemas.microsoft.com/office/drawing/2014/main" val="2970783985"/>
                    </a:ext>
                  </a:extLst>
                </a:gridCol>
                <a:gridCol w="1037702">
                  <a:extLst>
                    <a:ext uri="{9D8B030D-6E8A-4147-A177-3AD203B41FA5}">
                      <a16:colId xmlns:a16="http://schemas.microsoft.com/office/drawing/2014/main" val="1764153521"/>
                    </a:ext>
                  </a:extLst>
                </a:gridCol>
                <a:gridCol w="1037702">
                  <a:extLst>
                    <a:ext uri="{9D8B030D-6E8A-4147-A177-3AD203B41FA5}">
                      <a16:colId xmlns:a16="http://schemas.microsoft.com/office/drawing/2014/main" val="4196307000"/>
                    </a:ext>
                  </a:extLst>
                </a:gridCol>
                <a:gridCol w="1037702">
                  <a:extLst>
                    <a:ext uri="{9D8B030D-6E8A-4147-A177-3AD203B41FA5}">
                      <a16:colId xmlns:a16="http://schemas.microsoft.com/office/drawing/2014/main" val="1925810509"/>
                    </a:ext>
                  </a:extLst>
                </a:gridCol>
                <a:gridCol w="1037702">
                  <a:extLst>
                    <a:ext uri="{9D8B030D-6E8A-4147-A177-3AD203B41FA5}">
                      <a16:colId xmlns:a16="http://schemas.microsoft.com/office/drawing/2014/main" val="206636929"/>
                    </a:ext>
                  </a:extLst>
                </a:gridCol>
                <a:gridCol w="1037702">
                  <a:extLst>
                    <a:ext uri="{9D8B030D-6E8A-4147-A177-3AD203B41FA5}">
                      <a16:colId xmlns:a16="http://schemas.microsoft.com/office/drawing/2014/main" val="2046939608"/>
                    </a:ext>
                  </a:extLst>
                </a:gridCol>
              </a:tblGrid>
              <a:tr h="804414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400" b="1" u="none" strike="noStrike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Cavity</a:t>
                      </a:r>
                      <a:endParaRPr lang="en-US" sz="1400" b="1" u="none" strike="noStrike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148" marR="11148" marT="11148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u="none" strike="noStrike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Tuned HOM 1 notch</a:t>
                      </a:r>
                    </a:p>
                  </a:txBody>
                  <a:tcPr marL="11148" marR="11148" marT="11148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u="none" strike="noStrike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Tuned HOM 2 notch</a:t>
                      </a:r>
                    </a:p>
                  </a:txBody>
                  <a:tcPr marL="11148" marR="11148" marT="11148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u="none" strike="noStrike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HOM 1 notch cold</a:t>
                      </a:r>
                    </a:p>
                    <a:p>
                      <a:pPr marL="0" algn="l" defTabSz="914400" rtl="0" eaLnBrk="1" fontAlgn="b" latinLnBrk="0" hangingPunct="1"/>
                      <a:endParaRPr lang="en-US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148" marR="11148" marT="11148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u="none" strike="noStrike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HOM 1 notch cold</a:t>
                      </a:r>
                    </a:p>
                    <a:p>
                      <a:pPr marL="0" algn="l" defTabSz="914400" rtl="0" eaLnBrk="1" fontAlgn="b" latinLnBrk="0" hangingPunct="1"/>
                      <a:endParaRPr lang="en-US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148" marR="11148" marT="11148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mr-IN" sz="1400" u="none" strike="noStrike" kern="1200" dirty="0">
                          <a:effectLst/>
                        </a:rPr>
                        <a:t>HOM1 (</a:t>
                      </a:r>
                      <a:r>
                        <a:rPr lang="mr-IN" sz="1400" u="none" strike="noStrike" kern="1200" dirty="0" err="1">
                          <a:effectLst/>
                        </a:rPr>
                        <a:t>mW</a:t>
                      </a:r>
                      <a:r>
                        <a:rPr lang="mr-IN" sz="1400" u="none" strike="noStrike" kern="1200" dirty="0">
                          <a:effectLst/>
                        </a:rPr>
                        <a:t>)</a:t>
                      </a:r>
                      <a:endParaRPr lang="mr-IN" sz="1400" b="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u="none" strike="noStrike" kern="1200" dirty="0" smtClean="0">
                          <a:effectLst/>
                        </a:rPr>
                        <a:t>HOM2 (</a:t>
                      </a:r>
                      <a:r>
                        <a:rPr lang="en-US" sz="1400" u="none" strike="noStrike" kern="1200" dirty="0" err="1">
                          <a:effectLst/>
                        </a:rPr>
                        <a:t>mW</a:t>
                      </a:r>
                      <a:r>
                        <a:rPr lang="en-US" sz="1400" u="none" strike="noStrike" kern="1200" dirty="0">
                          <a:effectLst/>
                        </a:rPr>
                        <a:t>)</a:t>
                      </a:r>
                      <a:endParaRPr lang="en-US" sz="1400" b="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u="none" strike="noStrike" kern="1200" dirty="0">
                          <a:effectLst/>
                        </a:rPr>
                        <a:t>Q_HOM1</a:t>
                      </a:r>
                      <a:endParaRPr lang="en-US" sz="1400" b="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u="none" strike="noStrike" kern="1200" dirty="0">
                          <a:effectLst/>
                        </a:rPr>
                        <a:t>Q_HOM2</a:t>
                      </a:r>
                      <a:endParaRPr lang="en-US" sz="1400" b="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153732806"/>
                  </a:ext>
                </a:extLst>
              </a:tr>
              <a:tr h="239386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u="none" strike="noStrike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en-US" sz="1400" b="1" u="none" strike="noStrike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148" marR="11148" marT="111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1296.6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1296.3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1299.9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1300.1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0.09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0.09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4.2E+13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4.6E+12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22000123"/>
                  </a:ext>
                </a:extLst>
              </a:tr>
              <a:tr h="24005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u="none" strike="noStrike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en-US" sz="1400" b="1" u="none" strike="noStrike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148" marR="11148" marT="111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1296.7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1296.3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1300.1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1300.2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0.07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0.13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b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5.7E+11</a:t>
                      </a:r>
                      <a:endParaRPr lang="en-US" sz="1400" b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148" marR="11148" marT="11148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b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1.2E+13</a:t>
                      </a:r>
                      <a:endParaRPr lang="en-US" sz="1400" b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148" marR="11148" marT="11148" marB="0" anchor="b"/>
                </a:tc>
                <a:extLst>
                  <a:ext uri="{0D108BD9-81ED-4DB2-BD59-A6C34878D82A}">
                    <a16:rowId xmlns:a16="http://schemas.microsoft.com/office/drawing/2014/main" val="873034588"/>
                  </a:ext>
                </a:extLst>
              </a:tr>
              <a:tr h="24005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u="none" strike="noStrike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en-US" sz="1400" b="1" u="none" strike="noStrike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148" marR="11148" marT="111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1296.6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1296.3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1299.8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1300.3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0.09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0.32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b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2.9E+13</a:t>
                      </a:r>
                      <a:endParaRPr lang="en-US" sz="1400" b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148" marR="11148" marT="11148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b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2.5E+12</a:t>
                      </a:r>
                      <a:endParaRPr lang="en-US" sz="1400" b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148" marR="11148" marT="11148" marB="0" anchor="b"/>
                </a:tc>
                <a:extLst>
                  <a:ext uri="{0D108BD9-81ED-4DB2-BD59-A6C34878D82A}">
                    <a16:rowId xmlns:a16="http://schemas.microsoft.com/office/drawing/2014/main" val="2922398380"/>
                  </a:ext>
                </a:extLst>
              </a:tr>
              <a:tr h="24005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u="none" strike="noStrike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en-US" sz="1400" b="1" u="none" strike="noStrike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148" marR="11148" marT="111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1296.5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1296.3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1299.9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1300.1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0.23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0.23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b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3.4E+12</a:t>
                      </a:r>
                    </a:p>
                  </a:txBody>
                  <a:tcPr marL="11148" marR="11148" marT="11148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b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1.5E+13</a:t>
                      </a:r>
                    </a:p>
                  </a:txBody>
                  <a:tcPr marL="11148" marR="11148" marT="11148" marB="0" anchor="b"/>
                </a:tc>
                <a:extLst>
                  <a:ext uri="{0D108BD9-81ED-4DB2-BD59-A6C34878D82A}">
                    <a16:rowId xmlns:a16="http://schemas.microsoft.com/office/drawing/2014/main" val="2385434072"/>
                  </a:ext>
                </a:extLst>
              </a:tr>
              <a:tr h="24005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u="none" strike="noStrike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en-US" sz="1400" b="1" u="none" strike="noStrike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148" marR="11148" marT="111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1296.5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1296.3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1299.7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1300.0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0.26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0.26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5.6E+12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1.9E+15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60311761"/>
                  </a:ext>
                </a:extLst>
              </a:tr>
              <a:tr h="24005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u="none" strike="noStrike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L="11148" marR="11148" marT="111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1296.6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1296.3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1299.9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1300.4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0.04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0.39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5.4E+13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2.1E+12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1536399"/>
                  </a:ext>
                </a:extLst>
              </a:tr>
              <a:tr h="24005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u="none" strike="noStrike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 marL="11148" marR="11148" marT="111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1296.6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1296.3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1299.9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1300.2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0.02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0.16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3.2E+14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8.8E+12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83490343"/>
                  </a:ext>
                </a:extLst>
              </a:tr>
              <a:tr h="24005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u="none" strike="noStrike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marL="11148" marR="11148" marT="1114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1296.7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1296.4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1300.1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1300.2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0.12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0.19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2.4E+13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6.1E+12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45665769"/>
                  </a:ext>
                </a:extLst>
              </a:tr>
            </a:tbl>
          </a:graphicData>
        </a:graphic>
      </p:graphicFrame>
      <p:sp>
        <p:nvSpPr>
          <p:cNvPr id="9" name="Content Placeholder 2"/>
          <p:cNvSpPr>
            <a:spLocks noGrp="1"/>
          </p:cNvSpPr>
          <p:nvPr>
            <p:ph sz="quarter" idx="14"/>
          </p:nvPr>
        </p:nvSpPr>
        <p:spPr>
          <a:xfrm>
            <a:off x="457200" y="4244742"/>
            <a:ext cx="8108950" cy="1058778"/>
          </a:xfrm>
        </p:spPr>
        <p:txBody>
          <a:bodyPr>
            <a:normAutofit/>
          </a:bodyPr>
          <a:lstStyle/>
          <a:p>
            <a:pPr lvl="1"/>
            <a:r>
              <a:rPr lang="en-US" dirty="0" smtClean="0"/>
              <a:t>All </a:t>
            </a:r>
            <a:r>
              <a:rPr lang="en-US" dirty="0" err="1" smtClean="0"/>
              <a:t>Q</a:t>
            </a:r>
            <a:r>
              <a:rPr lang="en-US" baseline="-25000" dirty="0" err="1" smtClean="0"/>
              <a:t>ext</a:t>
            </a:r>
            <a:r>
              <a:rPr lang="en-US" dirty="0" smtClean="0"/>
              <a:t> HOM exceed spec. </a:t>
            </a:r>
          </a:p>
          <a:p>
            <a:pPr lvl="1"/>
            <a:r>
              <a:rPr lang="en-US" dirty="0" smtClean="0"/>
              <a:t>Notch frequency shift is consistent across all cavities </a:t>
            </a:r>
          </a:p>
        </p:txBody>
      </p:sp>
    </p:spTree>
    <p:extLst>
      <p:ext uri="{BB962C8B-B14F-4D97-AF65-F5344CB8AC3E}">
        <p14:creationId xmlns:p14="http://schemas.microsoft.com/office/powerpoint/2010/main" val="3996371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stName_Template_FAC201502">
  <a:themeElements>
    <a:clrScheme name="SLAC_RevisedPalette_2012">
      <a:dk1>
        <a:srgbClr val="000000"/>
      </a:dk1>
      <a:lt1>
        <a:sysClr val="window" lastClr="FFFFFF"/>
      </a:lt1>
      <a:dk2>
        <a:srgbClr val="E17000"/>
      </a:dk2>
      <a:lt2>
        <a:srgbClr val="A4001D"/>
      </a:lt2>
      <a:accent1>
        <a:srgbClr val="A4001D"/>
      </a:accent1>
      <a:accent2>
        <a:srgbClr val="E17000"/>
      </a:accent2>
      <a:accent3>
        <a:srgbClr val="4D4F53"/>
      </a:accent3>
      <a:accent4>
        <a:srgbClr val="545455"/>
      </a:accent4>
      <a:accent5>
        <a:srgbClr val="0099CC"/>
      </a:accent5>
      <a:accent6>
        <a:srgbClr val="69BE28"/>
      </a:accent6>
      <a:hlink>
        <a:srgbClr val="A4001D"/>
      </a:hlink>
      <a:folHlink>
        <a:srgbClr val="A4001D"/>
      </a:folHlink>
    </a:clrScheme>
    <a:fontScheme name="TH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15875">
          <a:solidFill>
            <a:srgbClr val="0070C0"/>
          </a:solidFill>
          <a:headEnd type="triangle"/>
          <a:tailEnd type="triangl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48A4933D0FB4B4CA82280B30CAF47E2" ma:contentTypeVersion="14" ma:contentTypeDescription="Create a new document." ma:contentTypeScope="" ma:versionID="7b68698eab841f6565c5c3885a08d4e9">
  <xsd:schema xmlns:xsd="http://www.w3.org/2001/XMLSchema" xmlns:xs="http://www.w3.org/2001/XMLSchema" xmlns:p="http://schemas.microsoft.com/office/2006/metadata/properties" xmlns:ns2="f15a050e-1ce7-4ed2-9890-60f9658c1ede" targetNamespace="http://schemas.microsoft.com/office/2006/metadata/properties" ma:root="true" ma:fieldsID="099edc80864fba8e7bdccaf9ddf53b95" ns2:_="">
    <xsd:import namespace="f15a050e-1ce7-4ed2-9890-60f9658c1ede"/>
    <xsd:element name="properties">
      <xsd:complexType>
        <xsd:sequence>
          <xsd:element name="documentManagement">
            <xsd:complexType>
              <xsd:all>
                <xsd:element ref="ns2:Breakout_x0020_Sess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15a050e-1ce7-4ed2-9890-60f9658c1ede" elementFormDefault="qualified">
    <xsd:import namespace="http://schemas.microsoft.com/office/2006/documentManagement/types"/>
    <xsd:import namespace="http://schemas.microsoft.com/office/infopath/2007/PartnerControls"/>
    <xsd:element name="Breakout_x0020_Session" ma:index="8" nillable="true" ma:displayName="Breakout Session" ma:format="Dropdown" ma:internalName="Breakout_x0020_Session">
      <xsd:simpleType>
        <xsd:restriction base="dms:Choice">
          <xsd:enumeration value="Plenary"/>
          <xsd:enumeration value="1 - Accelerator Physics"/>
          <xsd:enumeration value="2 - Injector/Linac"/>
          <xsd:enumeration value="3 - RF Power Systems"/>
          <xsd:enumeration value="4&amp;5 - Undulator/XTES System"/>
          <xsd:enumeration value="6&amp;7 - Cryoplant/Cryomodules Systems"/>
          <xsd:enumeration value="8 - Controls/Safety Systems"/>
          <xsd:enumeration value="9 - Conventional Facilities and Infrastructure"/>
          <xsd:enumeration value="10 - Env., Safety &amp; Health"/>
          <xsd:enumeration value="11 - Cost and Schedule"/>
          <xsd:enumeration value="12 - Project Management"/>
          <xsd:enumeration value="Closeout"/>
          <xsd:enumeration value="Template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>
  <documentManagement>
    <Breakout_x0020_Session xmlns="f15a050e-1ce7-4ed2-9890-60f9658c1ede">6&amp;7 - Cryoplant/Cryomodules Systems</Breakout_x0020_Session>
  </documentManagement>
</p:properties>
</file>

<file path=customXml/itemProps1.xml><?xml version="1.0" encoding="utf-8"?>
<ds:datastoreItem xmlns:ds="http://schemas.openxmlformats.org/officeDocument/2006/customXml" ds:itemID="{4DE3F1C6-E643-4597-BD68-C599B5629AD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A412592-B3EC-460B-8247-E50BE1A66E7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15a050e-1ce7-4ed2-9890-60f9658c1ed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C1B16AA-9221-46AE-B700-523442ABDABD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f15a050e-1ce7-4ed2-9890-60f9658c1ede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LastName_Template_FAC201502</Template>
  <TotalTime>13265</TotalTime>
  <Words>906</Words>
  <Application>Microsoft Office PowerPoint</Application>
  <PresentationFormat>On-screen Show (4:3)</PresentationFormat>
  <Paragraphs>419</Paragraphs>
  <Slides>12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ＭＳ Ｐゴシック</vt:lpstr>
      <vt:lpstr>Arial</vt:lpstr>
      <vt:lpstr>LastName_Template_FAC201502</vt:lpstr>
      <vt:lpstr>HOM Qext tuning update</vt:lpstr>
      <vt:lpstr>Outline</vt:lpstr>
      <vt:lpstr>CM02 Qext</vt:lpstr>
      <vt:lpstr>CM03 investigation</vt:lpstr>
      <vt:lpstr>CM03 testing round 2 results</vt:lpstr>
      <vt:lpstr>Lessons learned and applied to CM04</vt:lpstr>
      <vt:lpstr>Mu metal magnetic shield interference </vt:lpstr>
      <vt:lpstr>CM04 Qext HOM results</vt:lpstr>
      <vt:lpstr>CM05 Qext HOM results</vt:lpstr>
      <vt:lpstr>Documentation</vt:lpstr>
      <vt:lpstr>Path forward</vt:lpstr>
      <vt:lpstr>Summary</vt:lpstr>
    </vt:vector>
  </TitlesOfParts>
  <Company>SLAC National Accelerator Laboratory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tor</dc:creator>
  <cp:lastModifiedBy>Anna Solopova</cp:lastModifiedBy>
  <cp:revision>234</cp:revision>
  <cp:lastPrinted>2013-05-01T00:31:17Z</cp:lastPrinted>
  <dcterms:created xsi:type="dcterms:W3CDTF">2015-01-29T22:30:14Z</dcterms:created>
  <dcterms:modified xsi:type="dcterms:W3CDTF">2018-01-26T18:42:17Z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0x010100B48A4933D0FB4B4CA82280B30CAF47E2</vt:lpwstr>
  </property>
  <property fmtid="{D5CDD505-2E9C-101B-9397-08002B2CF9AE}" pid="3" name="DocType">
    <vt:lpwstr>Presentation</vt:lpwstr>
  </property>
  <property fmtid="{D5CDD505-2E9C-101B-9397-08002B2CF9AE}" pid="4" name="Plenary Agenda Item">
    <vt:lpwstr>7</vt:lpwstr>
  </property>
  <property fmtid="{D5CDD505-2E9C-101B-9397-08002B2CF9AE}" pid="5" name="Formatting Updated">
    <vt:lpwstr>true</vt:lpwstr>
  </property>
  <property fmtid="{D5CDD505-2E9C-101B-9397-08002B2CF9AE}" pid="6" name="Plenary Agenda">
    <vt:lpwstr>8</vt:lpwstr>
  </property>
  <property fmtid="{D5CDD505-2E9C-101B-9397-08002B2CF9AE}" pid="7" name="Order">
    <vt:r8>3300</vt:r8>
  </property>
  <property fmtid="{D5CDD505-2E9C-101B-9397-08002B2CF9AE}" pid="8" name="xd_ProgID">
    <vt:lpwstr/>
  </property>
  <property fmtid="{D5CDD505-2E9C-101B-9397-08002B2CF9AE}" pid="9" name="_CopySource">
    <vt:lpwstr>https://slacspace.slac.stanford.edu/sites/reviews/lclsii/CD1DR_Dec2013/Presentations/Proc pres Dir review 12 2013.pptx</vt:lpwstr>
  </property>
  <property fmtid="{D5CDD505-2E9C-101B-9397-08002B2CF9AE}" pid="10" name="TemplateUrl">
    <vt:lpwstr/>
  </property>
</Properties>
</file>