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9" r:id="rId4"/>
  </p:sldMasterIdLst>
  <p:notesMasterIdLst>
    <p:notesMasterId r:id="rId17"/>
  </p:notesMasterIdLst>
  <p:handoutMasterIdLst>
    <p:handoutMasterId r:id="rId18"/>
  </p:handoutMasterIdLst>
  <p:sldIdLst>
    <p:sldId id="662" r:id="rId5"/>
    <p:sldId id="696" r:id="rId6"/>
    <p:sldId id="722" r:id="rId7"/>
    <p:sldId id="729" r:id="rId8"/>
    <p:sldId id="737" r:id="rId9"/>
    <p:sldId id="735" r:id="rId10"/>
    <p:sldId id="736" r:id="rId11"/>
    <p:sldId id="738" r:id="rId12"/>
    <p:sldId id="739" r:id="rId13"/>
    <p:sldId id="733" r:id="rId14"/>
    <p:sldId id="728" r:id="rId15"/>
    <p:sldId id="725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Drury" initials="MD" lastIdx="2" clrIdx="0">
    <p:extLst>
      <p:ext uri="{19B8F6BF-5375-455C-9EA6-DF929625EA0E}">
        <p15:presenceInfo xmlns:p15="http://schemas.microsoft.com/office/powerpoint/2012/main" userId="da0a2f267e9fcf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0CBCC"/>
    <a:srgbClr val="A4001D"/>
    <a:srgbClr val="0000FF"/>
    <a:srgbClr val="9A0000"/>
    <a:srgbClr val="FFCC99"/>
    <a:srgbClr val="9D3431"/>
    <a:srgbClr val="FFFFCC"/>
    <a:srgbClr val="FF99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89680" autoAdjust="0"/>
  </p:normalViewPr>
  <p:slideViewPr>
    <p:cSldViewPr snapToGrid="0">
      <p:cViewPr varScale="1">
        <p:scale>
          <a:sx n="49" d="100"/>
          <a:sy n="49" d="100"/>
        </p:scale>
        <p:origin x="9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24T13:41:15.250" idx="1">
    <p:pos x="5760" y="3183"/>
    <p:text>Spec has changed- I'm attaching most up to date version of requirements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358E-CE59-44A9-940C-F5E33043BB0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13.3MeV</a:t>
            </a:r>
            <a:r>
              <a:rPr lang="en-US" smtClean="0"/>
              <a:t>, limited by 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96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22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55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 Tuning Status, 11 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7322-67CF-4034-803F-189038E0D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 Tuning Status, 11 August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7322-67CF-4034-803F-189038E0D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7" r:id="rId7"/>
    <p:sldLayoutId id="214748401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27393" y="1689462"/>
            <a:ext cx="8008937" cy="1166475"/>
          </a:xfrm>
        </p:spPr>
        <p:txBody>
          <a:bodyPr/>
          <a:lstStyle/>
          <a:p>
            <a:r>
              <a:rPr lang="en-US" sz="4400" dirty="0" smtClean="0"/>
              <a:t>HOM </a:t>
            </a:r>
            <a:r>
              <a:rPr lang="en-US" sz="4400" dirty="0" err="1" smtClean="0"/>
              <a:t>Q</a:t>
            </a:r>
            <a:r>
              <a:rPr lang="en-US" sz="4400" baseline="-25000" dirty="0" err="1" smtClean="0"/>
              <a:t>ext</a:t>
            </a:r>
            <a:r>
              <a:rPr lang="en-US" sz="4400" dirty="0" smtClean="0"/>
              <a:t> tuning update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46443" y="3289441"/>
            <a:ext cx="7989887" cy="2652522"/>
          </a:xfrm>
        </p:spPr>
        <p:txBody>
          <a:bodyPr/>
          <a:lstStyle/>
          <a:p>
            <a:r>
              <a:rPr lang="en-US" sz="1800" dirty="0" smtClean="0"/>
              <a:t>Anna Solopova</a:t>
            </a:r>
            <a:r>
              <a:rPr lang="en-US" sz="1800" dirty="0"/>
              <a:t> </a:t>
            </a:r>
            <a:r>
              <a:rPr lang="en-US" sz="1800" dirty="0" smtClean="0"/>
              <a:t>for QAQC workshop</a:t>
            </a:r>
          </a:p>
          <a:p>
            <a:r>
              <a:rPr lang="en-US" sz="1800" dirty="0" smtClean="0"/>
              <a:t>25-Jan-18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5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6899"/>
            <a:ext cx="8108950" cy="3038877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Documentation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100" y="2401887"/>
            <a:ext cx="6311900" cy="39163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9269" y="4749001"/>
            <a:ext cx="2918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 and traveler are </a:t>
            </a:r>
            <a:r>
              <a:rPr lang="en-US" dirty="0"/>
              <a:t>a work in progress</a:t>
            </a:r>
            <a:r>
              <a:rPr lang="en-US" dirty="0" smtClean="0"/>
              <a:t>. Draft versions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Path forward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233362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Rework CM02 and CM03 </a:t>
            </a:r>
          </a:p>
          <a:p>
            <a:pPr lvl="1"/>
            <a:r>
              <a:rPr lang="en-US" sz="2400" dirty="0" smtClean="0"/>
              <a:t>Test CM07, revise procedure if needed</a:t>
            </a:r>
          </a:p>
          <a:p>
            <a:pPr lvl="2"/>
            <a:r>
              <a:rPr lang="en-US" sz="2200" dirty="0" smtClean="0"/>
              <a:t>Improving procedure to reduce time required to tune one cavity</a:t>
            </a:r>
          </a:p>
          <a:p>
            <a:pPr lvl="1"/>
            <a:r>
              <a:rPr lang="en-US" sz="2400" dirty="0" smtClean="0"/>
              <a:t>Finalize documentation</a:t>
            </a:r>
          </a:p>
          <a:p>
            <a:pPr lvl="1"/>
            <a:r>
              <a:rPr lang="en-US" sz="2400" dirty="0" smtClean="0"/>
              <a:t>Find a better solution than cutting off magnetic shielding. 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Took time to experiment with CM03</a:t>
            </a:r>
          </a:p>
          <a:p>
            <a:pPr lvl="2"/>
            <a:r>
              <a:rPr lang="en-US" sz="2200" dirty="0"/>
              <a:t>Iterative tuning removes mechanical stress from HOM end plate and hardened the niobium can</a:t>
            </a:r>
          </a:p>
          <a:p>
            <a:pPr lvl="2"/>
            <a:r>
              <a:rPr lang="en-US" sz="2200" dirty="0"/>
              <a:t>Mag shield interference due to floating cavity dimensions and installation issues of the first couple </a:t>
            </a:r>
            <a:r>
              <a:rPr lang="en-US" sz="2200" dirty="0" smtClean="0"/>
              <a:t>modules</a:t>
            </a:r>
          </a:p>
          <a:p>
            <a:pPr lvl="2"/>
            <a:r>
              <a:rPr lang="en-US" sz="2200" dirty="0" smtClean="0"/>
              <a:t>Average notch position shift from warm to cold module is larger than at Fermi and different for HOM 1 and 2. </a:t>
            </a:r>
          </a:p>
          <a:p>
            <a:pPr lvl="1"/>
            <a:r>
              <a:rPr lang="en-US" sz="2400" dirty="0" smtClean="0"/>
              <a:t>CM04 meets HOM specs</a:t>
            </a:r>
          </a:p>
          <a:p>
            <a:pPr lvl="1"/>
            <a:r>
              <a:rPr lang="en-US" sz="2400" smtClean="0"/>
              <a:t>CM05 </a:t>
            </a:r>
            <a:r>
              <a:rPr lang="en-US" sz="2400" dirty="0" smtClean="0"/>
              <a:t>exceeds  HOM specs – our best result yet. </a:t>
            </a:r>
          </a:p>
          <a:p>
            <a:pPr lvl="1"/>
            <a:r>
              <a:rPr lang="en-US" sz="2400" dirty="0" smtClean="0"/>
              <a:t>Procedure and traveler are being finalized, drafts available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Introduction</a:t>
            </a:r>
          </a:p>
          <a:p>
            <a:pPr lvl="2"/>
            <a:r>
              <a:rPr lang="en-US" sz="2400" dirty="0" smtClean="0"/>
              <a:t>CM02</a:t>
            </a:r>
            <a:r>
              <a:rPr lang="ru-RU" sz="2400" dirty="0" smtClean="0"/>
              <a:t> </a:t>
            </a:r>
            <a:r>
              <a:rPr lang="en-US" sz="2400" dirty="0" smtClean="0"/>
              <a:t>and CM03 refresher</a:t>
            </a:r>
            <a:r>
              <a:rPr lang="en-US" sz="2800" dirty="0" smtClean="0"/>
              <a:t>	</a:t>
            </a:r>
          </a:p>
          <a:p>
            <a:pPr lvl="1"/>
            <a:r>
              <a:rPr lang="en-US" sz="2800" dirty="0" smtClean="0"/>
              <a:t>Investigation </a:t>
            </a:r>
          </a:p>
          <a:p>
            <a:pPr lvl="1"/>
            <a:r>
              <a:rPr lang="en-US" sz="2800" dirty="0"/>
              <a:t>L</a:t>
            </a:r>
            <a:r>
              <a:rPr lang="en-US" sz="2800" dirty="0" smtClean="0"/>
              <a:t>essons learned</a:t>
            </a:r>
          </a:p>
          <a:p>
            <a:pPr lvl="1"/>
            <a:r>
              <a:rPr lang="en-US" sz="2800" dirty="0" smtClean="0"/>
              <a:t>CM04 and CM05 results</a:t>
            </a:r>
          </a:p>
          <a:p>
            <a:pPr lvl="1"/>
            <a:r>
              <a:rPr lang="en-US" sz="2800" dirty="0" smtClean="0"/>
              <a:t>Documentation</a:t>
            </a:r>
          </a:p>
          <a:p>
            <a:pPr lvl="1"/>
            <a:r>
              <a:rPr lang="en-US" sz="2800" dirty="0" smtClean="0"/>
              <a:t>Path forward</a:t>
            </a:r>
          </a:p>
          <a:p>
            <a:pPr lvl="1"/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03337" y="283637"/>
            <a:ext cx="8103570" cy="753033"/>
          </a:xfrm>
        </p:spPr>
        <p:txBody>
          <a:bodyPr/>
          <a:lstStyle/>
          <a:p>
            <a:r>
              <a:rPr lang="en-US" sz="2800" dirty="0" smtClean="0"/>
              <a:t>CM02 </a:t>
            </a:r>
            <a:r>
              <a:rPr lang="en-US" sz="2800" dirty="0" err="1" smtClean="0"/>
              <a:t>Qext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From Ari </a:t>
            </a:r>
            <a:r>
              <a:rPr lang="en-US" dirty="0" err="1" smtClean="0"/>
              <a:t>Palczewski</a:t>
            </a:r>
            <a:r>
              <a:rPr lang="en-US" dirty="0" smtClean="0"/>
              <a:t>, HOM Tuning Status, 11 August 2017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711185"/>
              </p:ext>
            </p:extLst>
          </p:nvPr>
        </p:nvGraphicFramePr>
        <p:xfrm>
          <a:off x="1352896" y="1428205"/>
          <a:ext cx="6030101" cy="243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386">
                  <a:extLst>
                    <a:ext uri="{9D8B030D-6E8A-4147-A177-3AD203B41FA5}">
                      <a16:colId xmlns:a16="http://schemas.microsoft.com/office/drawing/2014/main" val="3648703118"/>
                    </a:ext>
                  </a:extLst>
                </a:gridCol>
                <a:gridCol w="1257209">
                  <a:extLst>
                    <a:ext uri="{9D8B030D-6E8A-4147-A177-3AD203B41FA5}">
                      <a16:colId xmlns:a16="http://schemas.microsoft.com/office/drawing/2014/main" val="2232486434"/>
                    </a:ext>
                  </a:extLst>
                </a:gridCol>
                <a:gridCol w="1186803">
                  <a:extLst>
                    <a:ext uri="{9D8B030D-6E8A-4147-A177-3AD203B41FA5}">
                      <a16:colId xmlns:a16="http://schemas.microsoft.com/office/drawing/2014/main" val="1764153521"/>
                    </a:ext>
                  </a:extLst>
                </a:gridCol>
                <a:gridCol w="1297437">
                  <a:extLst>
                    <a:ext uri="{9D8B030D-6E8A-4147-A177-3AD203B41FA5}">
                      <a16:colId xmlns:a16="http://schemas.microsoft.com/office/drawing/2014/main" val="4196307000"/>
                    </a:ext>
                  </a:extLst>
                </a:gridCol>
                <a:gridCol w="1267266">
                  <a:extLst>
                    <a:ext uri="{9D8B030D-6E8A-4147-A177-3AD203B41FA5}">
                      <a16:colId xmlns:a16="http://schemas.microsoft.com/office/drawing/2014/main" val="2046939608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effectLst/>
                        </a:rPr>
                        <a:t>QxtFPC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effectLst/>
                        </a:rPr>
                        <a:t>Qprobe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QHOMA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QHOMB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1153732806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4.14E+07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3.46E+11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</a:rPr>
                        <a:t>1.03E+11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1.76E+12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3322000123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3.94E+07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2.86E+11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4.81E+11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1.03E+11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873034588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4.25E+07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3.50E+11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</a:rPr>
                        <a:t>1.34E+11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2.96E+11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2922398380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4.17E+07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3.80E+11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4.67E+11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8.25E+10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2385434072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3.70E+11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7.16E+10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2.35E+11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1060311761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4.07E+07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6.23E+11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2.06E+11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extLst>
                  <a:ext uri="{0D108BD9-81ED-4DB2-BD59-A6C34878D82A}">
                    <a16:rowId xmlns:a16="http://schemas.microsoft.com/office/drawing/2014/main" val="331536399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3.91E+07</a:t>
                      </a: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3.36E+11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6.86E+11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2.34E+11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extLst>
                  <a:ext uri="{0D108BD9-81ED-4DB2-BD59-A6C34878D82A}">
                    <a16:rowId xmlns:a16="http://schemas.microsoft.com/office/drawing/2014/main" val="2083490343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3.96E+07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3.03E+11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2.19E+13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5.05E+11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1345665769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4244742"/>
            <a:ext cx="8108950" cy="206436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400" dirty="0" err="1" smtClean="0"/>
              <a:t>Cryo</a:t>
            </a:r>
            <a:r>
              <a:rPr lang="en-US" sz="2400" dirty="0"/>
              <a:t> </a:t>
            </a:r>
            <a:r>
              <a:rPr lang="en-US" sz="2400" dirty="0" smtClean="0"/>
              <a:t>heat loads assumes &lt; 0.5 W per </a:t>
            </a:r>
            <a:r>
              <a:rPr lang="en-US" sz="2400" dirty="0"/>
              <a:t>HOM </a:t>
            </a:r>
            <a:r>
              <a:rPr lang="en-US" sz="2400" dirty="0" smtClean="0"/>
              <a:t>(LCLSII-4.1-PR-0146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err="1" smtClean="0"/>
              <a:t>Q</a:t>
            </a:r>
            <a:r>
              <a:rPr lang="en-US" sz="2400" baseline="-25000" dirty="0" err="1"/>
              <a:t>ext</a:t>
            </a:r>
            <a:r>
              <a:rPr lang="en-US" sz="2400" dirty="0"/>
              <a:t> </a:t>
            </a:r>
            <a:r>
              <a:rPr lang="en-US" sz="2400" dirty="0" smtClean="0"/>
              <a:t>HOM 1 – 5 below spec; </a:t>
            </a:r>
            <a:r>
              <a:rPr lang="en-US" sz="2400" dirty="0" err="1" smtClean="0"/>
              <a:t>Q</a:t>
            </a:r>
            <a:r>
              <a:rPr lang="en-US" sz="2400" baseline="-25000" dirty="0" err="1"/>
              <a:t>ext</a:t>
            </a:r>
            <a:r>
              <a:rPr lang="en-US" sz="2400" dirty="0"/>
              <a:t> </a:t>
            </a:r>
            <a:r>
              <a:rPr lang="en-US" sz="2400" dirty="0" smtClean="0"/>
              <a:t>HOM 2 – 6 below spec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7" y="5082989"/>
            <a:ext cx="8976366" cy="52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CM03 investigation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1822" y="1320034"/>
            <a:ext cx="6530909" cy="4384079"/>
          </a:xfrm>
        </p:spPr>
        <p:txBody>
          <a:bodyPr>
            <a:normAutofit lnSpcReduction="10000"/>
          </a:bodyPr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Original results on CM03 were also not great</a:t>
            </a:r>
          </a:p>
          <a:p>
            <a:pPr lvl="2"/>
            <a:r>
              <a:rPr lang="en-US" sz="1800" dirty="0" smtClean="0"/>
              <a:t>Five </a:t>
            </a:r>
            <a:r>
              <a:rPr lang="en-US" sz="1800" dirty="0" err="1" smtClean="0"/>
              <a:t>Q</a:t>
            </a:r>
            <a:r>
              <a:rPr lang="en-US" sz="1800" baseline="-25000" dirty="0" err="1" smtClean="0"/>
              <a:t>ext</a:t>
            </a:r>
            <a:r>
              <a:rPr lang="en-US" sz="1800" dirty="0" smtClean="0"/>
              <a:t> HOM 1 and five </a:t>
            </a:r>
            <a:r>
              <a:rPr lang="en-US" sz="1800" dirty="0" err="1" smtClean="0"/>
              <a:t>Q</a:t>
            </a:r>
            <a:r>
              <a:rPr lang="en-US" sz="1800" baseline="-25000" dirty="0" err="1" smtClean="0"/>
              <a:t>ext</a:t>
            </a:r>
            <a:r>
              <a:rPr lang="en-US" sz="1800" dirty="0" smtClean="0"/>
              <a:t> HOM 2 below spec</a:t>
            </a:r>
          </a:p>
          <a:p>
            <a:pPr lvl="1"/>
            <a:r>
              <a:rPr lang="en-US" sz="2000" dirty="0" smtClean="0"/>
              <a:t>Collected data using FNAL software</a:t>
            </a:r>
          </a:p>
          <a:p>
            <a:pPr lvl="1"/>
            <a:r>
              <a:rPr lang="en-US" sz="2000" dirty="0" smtClean="0"/>
              <a:t>Cross-checked measurements and calculations</a:t>
            </a:r>
          </a:p>
          <a:p>
            <a:pPr lvl="2"/>
            <a:r>
              <a:rPr lang="en-US" dirty="0" smtClean="0"/>
              <a:t>Same notch frequency results in 10</a:t>
            </a:r>
            <a:r>
              <a:rPr lang="en-US" baseline="30000" dirty="0" smtClean="0"/>
              <a:t>2 </a:t>
            </a:r>
            <a:r>
              <a:rPr lang="en-US" dirty="0" smtClean="0"/>
              <a:t>difference in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ext</a:t>
            </a:r>
            <a:endParaRPr lang="en-US" baseline="-25000" dirty="0" smtClean="0"/>
          </a:p>
          <a:p>
            <a:pPr lvl="2"/>
            <a:r>
              <a:rPr lang="en-US" dirty="0" smtClean="0"/>
              <a:t>Close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ext</a:t>
            </a:r>
            <a:r>
              <a:rPr lang="en-US" baseline="-25000" dirty="0" smtClean="0"/>
              <a:t>  </a:t>
            </a:r>
            <a:r>
              <a:rPr lang="en-US" dirty="0" smtClean="0"/>
              <a:t>have different notch frequency. </a:t>
            </a:r>
          </a:p>
          <a:p>
            <a:pPr lvl="2"/>
            <a:r>
              <a:rPr lang="en-US" dirty="0" smtClean="0"/>
              <a:t>Average frequency shift warm under vacuum 0.8-1MHZ  vs ~0.4MHz at Fermi. </a:t>
            </a:r>
          </a:p>
          <a:p>
            <a:pPr lvl="1"/>
            <a:r>
              <a:rPr lang="en-US" sz="2000" dirty="0" smtClean="0"/>
              <a:t>Decided to tune to different frequencies</a:t>
            </a:r>
          </a:p>
          <a:p>
            <a:pPr lvl="2"/>
            <a:r>
              <a:rPr lang="en-US" sz="1800" dirty="0" smtClean="0"/>
              <a:t>HOM 1 to 1296.6MHz</a:t>
            </a:r>
          </a:p>
          <a:p>
            <a:pPr lvl="2"/>
            <a:r>
              <a:rPr lang="en-US" sz="1800" dirty="0" smtClean="0"/>
              <a:t>HOM 2 to 1296.3MHz</a:t>
            </a:r>
            <a:endParaRPr lang="en-US" sz="1800" dirty="0"/>
          </a:p>
          <a:p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60597"/>
              </p:ext>
            </p:extLst>
          </p:nvPr>
        </p:nvGraphicFramePr>
        <p:xfrm>
          <a:off x="7022554" y="1277848"/>
          <a:ext cx="2042696" cy="28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48">
                  <a:extLst>
                    <a:ext uri="{9D8B030D-6E8A-4147-A177-3AD203B41FA5}">
                      <a16:colId xmlns:a16="http://schemas.microsoft.com/office/drawing/2014/main" val="2137502013"/>
                    </a:ext>
                  </a:extLst>
                </a:gridCol>
                <a:gridCol w="1021348">
                  <a:extLst>
                    <a:ext uri="{9D8B030D-6E8A-4147-A177-3AD203B41FA5}">
                      <a16:colId xmlns:a16="http://schemas.microsoft.com/office/drawing/2014/main" val="2110843082"/>
                    </a:ext>
                  </a:extLst>
                </a:gridCol>
              </a:tblGrid>
              <a:tr h="5155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QHOM</a:t>
                      </a:r>
                      <a:r>
                        <a:rPr lang="en-US" sz="1400" u="none" strike="noStrike" kern="1200" baseline="0" dirty="0" smtClean="0">
                          <a:effectLst/>
                        </a:rPr>
                        <a:t>1 CMTF</a:t>
                      </a:r>
                      <a:endParaRPr lang="en-US" sz="1400" u="none" strike="noStrike" kern="1200" dirty="0" smtClean="0">
                        <a:effectLst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QHOM</a:t>
                      </a:r>
                      <a:r>
                        <a:rPr lang="en-US" sz="1400" u="none" strike="noStrike" kern="1200" baseline="0" dirty="0" smtClean="0">
                          <a:effectLst/>
                        </a:rPr>
                        <a:t>2</a:t>
                      </a:r>
                      <a:endParaRPr lang="en-US" sz="1400" u="none" strike="noStrike" kern="1200" dirty="0" smtClean="0">
                        <a:effectLst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CMTF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2379126695"/>
                  </a:ext>
                </a:extLst>
              </a:tr>
              <a:tr h="29429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4.1E+12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2.9E+11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0377348"/>
                  </a:ext>
                </a:extLst>
              </a:tr>
              <a:tr h="29429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4.7E+10</a:t>
                      </a:r>
                      <a:endParaRPr lang="en-US" sz="1400" b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9.4E+10</a:t>
                      </a:r>
                      <a:endParaRPr lang="en-US" sz="1400" b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3846839866"/>
                  </a:ext>
                </a:extLst>
              </a:tr>
              <a:tr h="29429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4.1E+11</a:t>
                      </a:r>
                      <a:endParaRPr lang="en-US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4.6E+11</a:t>
                      </a:r>
                      <a:endParaRPr lang="en-US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670705066"/>
                  </a:ext>
                </a:extLst>
              </a:tr>
              <a:tr h="29429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9.0E+10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8.5E+10</a:t>
                      </a: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794425494"/>
                  </a:ext>
                </a:extLst>
              </a:tr>
              <a:tr h="29429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4.2E+10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1.6E+10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46765"/>
                  </a:ext>
                </a:extLst>
              </a:tr>
              <a:tr h="29429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3.4E+12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1.6E+11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408334"/>
                  </a:ext>
                </a:extLst>
              </a:tr>
              <a:tr h="263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7.8E+10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3.5E+11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2654917"/>
                  </a:ext>
                </a:extLst>
              </a:tr>
              <a:tr h="263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3.4E+10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1.7E+11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36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5BD36294-2849-48A8-8531-5354CF3095D2}" type="slidenum">
              <a:rPr lang="en-US" sz="825">
                <a:solidFill>
                  <a:srgbClr val="000000"/>
                </a:solidFill>
              </a:rPr>
              <a:pPr defTabSz="685800">
                <a:defRPr/>
              </a:pPr>
              <a:t>5</a:t>
            </a:fld>
            <a:endParaRPr lang="en-US" sz="825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CM03 testing round 2 results</a:t>
            </a:r>
            <a:endParaRPr lang="en-US" sz="28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491673"/>
              </p:ext>
            </p:extLst>
          </p:nvPr>
        </p:nvGraphicFramePr>
        <p:xfrm>
          <a:off x="208614" y="1733382"/>
          <a:ext cx="8676470" cy="2694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770">
                  <a:extLst>
                    <a:ext uri="{9D8B030D-6E8A-4147-A177-3AD203B41FA5}">
                      <a16:colId xmlns:a16="http://schemas.microsoft.com/office/drawing/2014/main" val="3648703118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2154178526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1742515356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4196307000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2046939608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3409644903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246024207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3949464298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1293793767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2310444758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1993826910"/>
                    </a:ext>
                  </a:extLst>
                </a:gridCol>
              </a:tblGrid>
              <a:tr h="7361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Tuned HOM 1 notch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Tuned</a:t>
                      </a:r>
                      <a:r>
                        <a:rPr lang="en-US" sz="1400" u="none" strike="noStrike" kern="1200" baseline="0" dirty="0" smtClean="0">
                          <a:effectLst/>
                        </a:rPr>
                        <a:t> HOM 2 notch</a:t>
                      </a:r>
                      <a:endParaRPr lang="en-US" sz="1400" u="none" strike="noStrike" kern="1200" dirty="0" smtClean="0">
                        <a:effectLst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HOM 1 Cold notch</a:t>
                      </a:r>
                      <a:endParaRPr lang="en-US" sz="14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HOM 2 Cold notch</a:t>
                      </a:r>
                      <a:endParaRPr lang="en-US" sz="14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Notch 1 shift, MHz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Notch 2 shift, MHz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Power HOM 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Power HOM 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Qext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Qext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3732806"/>
                  </a:ext>
                </a:extLst>
              </a:tr>
              <a:tr h="2505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1299.5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4.90E+12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3.50E+11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2000123"/>
                  </a:ext>
                </a:extLst>
              </a:tr>
              <a:tr h="2505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1304.8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7.50E+10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4.70E+11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73034588"/>
                  </a:ext>
                </a:extLst>
              </a:tr>
              <a:tr h="2505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b"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0" marR="0" marT="0" marB="0" anchor="b"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1.70E+12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5.30E+12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2398380"/>
                  </a:ext>
                </a:extLst>
              </a:tr>
              <a:tr h="2505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1303.3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1301.3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1.90E+11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1.50E+11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34072"/>
                  </a:ext>
                </a:extLst>
              </a:tr>
              <a:tr h="2505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1304.8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1.50E+11</a:t>
                      </a:r>
                    </a:p>
                  </a:txBody>
                  <a:tcPr marL="0" marR="0" marT="0" marB="0" anchor="b"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4.70E+11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0311761"/>
                  </a:ext>
                </a:extLst>
              </a:tr>
              <a:tr h="2574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8.00E+12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1.50E+12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536399"/>
                  </a:ext>
                </a:extLst>
              </a:tr>
              <a:tr h="2242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US" sz="14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1.30E+11</a:t>
                      </a:r>
                    </a:p>
                  </a:txBody>
                  <a:tcPr marL="0" marR="0" marT="0" marB="0" anchor="b"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1.84E+11</a:t>
                      </a:r>
                    </a:p>
                  </a:txBody>
                  <a:tcPr marL="0" marR="0" marT="0" marB="0" anchor="b">
                    <a:solidFill>
                      <a:srgbClr val="E0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90343"/>
                  </a:ext>
                </a:extLst>
              </a:tr>
              <a:tr h="2242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361" marR="8361" marT="8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1.70E+11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5.10E+11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566576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8614" y="4540775"/>
            <a:ext cx="3709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Better than last time</a:t>
            </a:r>
          </a:p>
          <a:p>
            <a:pPr marL="100013" indent="-214313">
              <a:buFont typeface="Arial" panose="020B0604020202020204" pitchFamily="34" charset="0"/>
              <a:buChar char="•"/>
            </a:pPr>
            <a:r>
              <a:rPr lang="en-US" dirty="0"/>
              <a:t>Notch target appears to be </a:t>
            </a:r>
            <a:r>
              <a:rPr lang="en-US" dirty="0" smtClean="0"/>
              <a:t>good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HOM tuner side is more stable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934019" y="1286771"/>
            <a:ext cx="38663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pc="38" dirty="0" smtClean="0">
                <a:ln w="3175" cmpd="sng">
                  <a:solidFill>
                    <a:schemeClr val="accent1"/>
                  </a:solidFill>
                  <a:prstDash val="solid"/>
                </a:ln>
                <a:noFill/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Preliminary </a:t>
            </a:r>
            <a:r>
              <a:rPr lang="en-US" sz="3000" b="1" spc="38" dirty="0">
                <a:ln w="3175" cmpd="sng">
                  <a:solidFill>
                    <a:schemeClr val="accent1"/>
                  </a:solidFill>
                  <a:prstDash val="solid"/>
                </a:ln>
                <a:noFill/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1822" y="1379104"/>
            <a:ext cx="358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Measurements taken at ~8 MV/m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03607" y="4541417"/>
            <a:ext cx="3915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No pattern in the notch shift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No obvious reason for a large shift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Lessons learned and applied to CM04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1822" y="1282271"/>
            <a:ext cx="6287323" cy="474481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Studied and applied XFEL HOM tuning technique – iterative tuning. </a:t>
            </a:r>
          </a:p>
          <a:p>
            <a:pPr marL="800100" lvl="1" indent="-342900"/>
            <a:r>
              <a:rPr lang="en-US" dirty="0" smtClean="0"/>
              <a:t>Removes mechanical stress from the HOM can end plate and hardens niobium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HOM </a:t>
            </a:r>
            <a:r>
              <a:rPr lang="en-US" dirty="0" smtClean="0"/>
              <a:t>tune </a:t>
            </a:r>
            <a:r>
              <a:rPr lang="en-US" dirty="0"/>
              <a:t>is extremely sensitive to cable motion and external movement like torqueing nuts and bolts</a:t>
            </a:r>
          </a:p>
          <a:p>
            <a:pPr marL="800100" lvl="1" indent="-342900"/>
            <a:r>
              <a:rPr lang="en-US" dirty="0"/>
              <a:t>Must be the absolutely last thing done on the </a:t>
            </a:r>
            <a:r>
              <a:rPr lang="en-US" dirty="0" smtClean="0"/>
              <a:t>string before installation of a lower magnetic shield</a:t>
            </a:r>
          </a:p>
          <a:p>
            <a:pPr marL="800100" lvl="1" indent="-342900"/>
            <a:r>
              <a:rPr lang="en-US" dirty="0" smtClean="0"/>
              <a:t>Leave enough slack on each cable for thermal contraction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145" y="1243584"/>
            <a:ext cx="2311400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3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Mu metal magnetic shield interference 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1" y="3525076"/>
            <a:ext cx="6850049" cy="2793175"/>
          </a:xfrm>
        </p:spPr>
      </p:pic>
      <p:sp>
        <p:nvSpPr>
          <p:cNvPr id="7" name="TextBox 6"/>
          <p:cNvSpPr txBox="1"/>
          <p:nvPr/>
        </p:nvSpPr>
        <p:spPr>
          <a:xfrm>
            <a:off x="157624" y="1224501"/>
            <a:ext cx="8103570" cy="212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ea typeface="+mn-ea"/>
                <a:cs typeface="Arial" pitchFamily="34" charset="0"/>
              </a:rPr>
              <a:t>Found interference between magnetic shields of the helium vessel and HOM cans</a:t>
            </a:r>
          </a:p>
          <a:p>
            <a:pPr marL="800100" lvl="1" indent="-3429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  <a:ea typeface="+mn-ea"/>
                <a:cs typeface="Arial" pitchFamily="34" charset="0"/>
              </a:rPr>
              <a:t>Multiple dimensions of the dressed cavity and </a:t>
            </a:r>
            <a:r>
              <a:rPr lang="en-US" sz="1700" dirty="0">
                <a:solidFill>
                  <a:srgbClr val="000000"/>
                </a:solidFill>
                <a:ea typeface="+mn-ea"/>
                <a:cs typeface="Arial" pitchFamily="34" charset="0"/>
              </a:rPr>
              <a:t>shields are possibly causing unforeseen interferences – currently under investigation for root causes other than installation </a:t>
            </a:r>
          </a:p>
          <a:p>
            <a:pPr marL="800100" lvl="1" indent="-3429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  <a:ea typeface="+mn-ea"/>
                <a:cs typeface="Arial" pitchFamily="34" charset="0"/>
              </a:rPr>
              <a:t>Quick solution in the mean time: trim HOM mag shields. </a:t>
            </a:r>
            <a:endParaRPr lang="en-US" sz="1700" dirty="0">
              <a:solidFill>
                <a:srgbClr val="000000"/>
              </a:solidFill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4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03337" y="283637"/>
            <a:ext cx="8103570" cy="753033"/>
          </a:xfrm>
        </p:spPr>
        <p:txBody>
          <a:bodyPr/>
          <a:lstStyle/>
          <a:p>
            <a:r>
              <a:rPr lang="en-US" sz="2800" dirty="0" smtClean="0"/>
              <a:t>CM04 </a:t>
            </a:r>
            <a:r>
              <a:rPr lang="en-US" sz="2800" dirty="0" err="1" smtClean="0"/>
              <a:t>Qext</a:t>
            </a:r>
            <a:r>
              <a:rPr lang="en-US" sz="2800" dirty="0" smtClean="0"/>
              <a:t> HOM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527763"/>
              </p:ext>
            </p:extLst>
          </p:nvPr>
        </p:nvGraphicFramePr>
        <p:xfrm>
          <a:off x="112576" y="1351721"/>
          <a:ext cx="8885092" cy="274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116">
                  <a:extLst>
                    <a:ext uri="{9D8B030D-6E8A-4147-A177-3AD203B41FA5}">
                      <a16:colId xmlns:a16="http://schemas.microsoft.com/office/drawing/2014/main" val="3648703118"/>
                    </a:ext>
                  </a:extLst>
                </a:gridCol>
                <a:gridCol w="946205">
                  <a:extLst>
                    <a:ext uri="{9D8B030D-6E8A-4147-A177-3AD203B41FA5}">
                      <a16:colId xmlns:a16="http://schemas.microsoft.com/office/drawing/2014/main" val="2232486434"/>
                    </a:ext>
                  </a:extLst>
                </a:gridCol>
                <a:gridCol w="958559">
                  <a:extLst>
                    <a:ext uri="{9D8B030D-6E8A-4147-A177-3AD203B41FA5}">
                      <a16:colId xmlns:a16="http://schemas.microsoft.com/office/drawing/2014/main" val="658608915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2970783985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1764153521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4196307000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1925810509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206636929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2046939608"/>
                    </a:ext>
                  </a:extLst>
                </a:gridCol>
              </a:tblGrid>
              <a:tr h="84205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Tuned HOM 1 notch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Tuned HOM 2 notch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 1 notch after test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 </a:t>
                      </a: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notch after test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mr-IN" sz="1400" u="none" strike="noStrike" kern="1200" dirty="0">
                          <a:effectLst/>
                        </a:rPr>
                        <a:t>HOM1 (</a:t>
                      </a:r>
                      <a:r>
                        <a:rPr lang="mr-IN" sz="1400" u="none" strike="noStrike" kern="1200" dirty="0" err="1">
                          <a:effectLst/>
                        </a:rPr>
                        <a:t>mW</a:t>
                      </a:r>
                      <a:r>
                        <a:rPr lang="mr-IN" sz="1400" u="none" strike="noStrike" kern="1200" dirty="0">
                          <a:effectLst/>
                        </a:rPr>
                        <a:t>)</a:t>
                      </a:r>
                      <a:endParaRPr lang="mr-IN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HOM2 (</a:t>
                      </a:r>
                      <a:r>
                        <a:rPr lang="en-US" sz="1400" u="none" strike="noStrike" kern="1200" dirty="0" err="1">
                          <a:effectLst/>
                        </a:rPr>
                        <a:t>mW</a:t>
                      </a:r>
                      <a:r>
                        <a:rPr lang="en-US" sz="1400" u="none" strike="noStrike" kern="1200" dirty="0">
                          <a:effectLst/>
                        </a:rPr>
                        <a:t>)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Q_HOM1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Q_HOM2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3732806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7.4</a:t>
                      </a:r>
                      <a:endParaRPr lang="hr-HR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19</a:t>
                      </a:r>
                      <a:endParaRPr lang="cs-CZ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3.6E+13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1.5E+13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2000123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400" u="none" strike="noStrike" kern="1200" dirty="0" smtClean="0">
                          <a:effectLst/>
                        </a:rPr>
                        <a:t>41</a:t>
                      </a:r>
                      <a:endParaRPr lang="nb-NO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s-IS" sz="1400" u="none" strike="noStrike" kern="1200" dirty="0" smtClean="0">
                          <a:effectLst/>
                        </a:rPr>
                        <a:t>88</a:t>
                      </a:r>
                      <a:endParaRPr lang="is-I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7.0E+12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3.2E+13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73034588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400" u="none" strike="noStrike" kern="1200" dirty="0" smtClean="0">
                          <a:effectLst/>
                        </a:rPr>
                        <a:t>0.04</a:t>
                      </a:r>
                      <a:endParaRPr lang="nb-NO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u="none" strike="noStrike" kern="1200" dirty="0" smtClean="0">
                          <a:effectLst/>
                        </a:rPr>
                        <a:t>16</a:t>
                      </a:r>
                      <a:endParaRPr lang="fi-FI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4.7E+15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1.1E+13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2398380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1297.3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1297.4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400" u="none" strike="noStrike" kern="1200" dirty="0" smtClean="0">
                          <a:effectLst/>
                        </a:rPr>
                        <a:t>1.1</a:t>
                      </a:r>
                      <a:endParaRPr lang="nb-NO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646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2.5E+14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4.2E+11</a:t>
                      </a:r>
                      <a:endParaRPr lang="en-US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5434072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400" u="none" strike="noStrike" kern="1200" dirty="0" smtClean="0">
                          <a:effectLst/>
                        </a:rPr>
                        <a:t>5.6</a:t>
                      </a:r>
                      <a:endParaRPr lang="nb-NO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25</a:t>
                      </a:r>
                      <a:endParaRPr lang="hr-HR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4.7E+13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1.1E+13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0311761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1.8</a:t>
                      </a:r>
                      <a:endParaRPr lang="hr-HR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s-IS" sz="1400" u="none" strike="noStrike" kern="1200" dirty="0" smtClean="0">
                          <a:effectLst/>
                        </a:rPr>
                        <a:t>175</a:t>
                      </a:r>
                      <a:endParaRPr lang="is-I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1.5E+14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1.6E+12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536399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400" u="none" strike="noStrike" kern="1200" dirty="0" smtClean="0">
                          <a:effectLst/>
                        </a:rPr>
                        <a:t>8.3</a:t>
                      </a:r>
                      <a:endParaRPr lang="nb-NO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s-IS" sz="1400" u="none" strike="noStrike" kern="1200" dirty="0" smtClean="0">
                          <a:effectLst/>
                        </a:rPr>
                        <a:t>35</a:t>
                      </a:r>
                      <a:endParaRPr lang="is-I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3.2E+13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7.7E+12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3490343"/>
                  </a:ext>
                </a:extLst>
              </a:tr>
              <a:tr h="237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1297.1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1297.1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88</a:t>
                      </a:r>
                      <a:endParaRPr lang="cs-CZ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66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3.2E+12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4.1E+12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5665769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4408718"/>
            <a:ext cx="8108950" cy="2064364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Almost no frequency shift before and after test. </a:t>
            </a:r>
          </a:p>
          <a:p>
            <a:pPr lvl="2"/>
            <a:r>
              <a:rPr lang="en-US" sz="1600" dirty="0" smtClean="0"/>
              <a:t>Iterative tuning is a success!</a:t>
            </a:r>
          </a:p>
          <a:p>
            <a:pPr lvl="1"/>
            <a:r>
              <a:rPr lang="en-US" sz="1800" dirty="0" smtClean="0"/>
              <a:t>All </a:t>
            </a:r>
            <a:r>
              <a:rPr lang="en-US" sz="1800" dirty="0" err="1" smtClean="0"/>
              <a:t>Q</a:t>
            </a:r>
            <a:r>
              <a:rPr lang="en-US" sz="1800" baseline="-25000" dirty="0" err="1" smtClean="0"/>
              <a:t>ext</a:t>
            </a:r>
            <a:r>
              <a:rPr lang="en-US" sz="1800" dirty="0" smtClean="0"/>
              <a:t> HOM are above spec, Cavity 4 HOM 2 has an unfixable tight cable</a:t>
            </a:r>
          </a:p>
          <a:p>
            <a:pPr lvl="1"/>
            <a:r>
              <a:rPr lang="en-US" sz="1800" dirty="0" smtClean="0"/>
              <a:t>Cavity 4 HOM 2 was bumped after tuning, power out </a:t>
            </a:r>
            <a:r>
              <a:rPr lang="en-US" sz="1800" dirty="0" smtClean="0"/>
              <a:t>at ~13.3MeV is  </a:t>
            </a:r>
            <a:r>
              <a:rPr lang="en-US" sz="1800" dirty="0" smtClean="0"/>
              <a:t>0.97W </a:t>
            </a:r>
          </a:p>
        </p:txBody>
      </p:sp>
    </p:spTree>
    <p:extLst>
      <p:ext uri="{BB962C8B-B14F-4D97-AF65-F5344CB8AC3E}">
        <p14:creationId xmlns:p14="http://schemas.microsoft.com/office/powerpoint/2010/main" val="37244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03337" y="283637"/>
            <a:ext cx="8103570" cy="753033"/>
          </a:xfrm>
        </p:spPr>
        <p:txBody>
          <a:bodyPr/>
          <a:lstStyle/>
          <a:p>
            <a:r>
              <a:rPr lang="en-US" sz="2800" dirty="0" smtClean="0"/>
              <a:t>CM05 </a:t>
            </a:r>
            <a:r>
              <a:rPr lang="en-US" sz="2800" dirty="0" err="1" smtClean="0"/>
              <a:t>Qext</a:t>
            </a:r>
            <a:r>
              <a:rPr lang="en-US" sz="2800" dirty="0" smtClean="0"/>
              <a:t> HOM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657909"/>
              </p:ext>
            </p:extLst>
          </p:nvPr>
        </p:nvGraphicFramePr>
        <p:xfrm>
          <a:off x="112576" y="1455559"/>
          <a:ext cx="8885092" cy="2724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476">
                  <a:extLst>
                    <a:ext uri="{9D8B030D-6E8A-4147-A177-3AD203B41FA5}">
                      <a16:colId xmlns:a16="http://schemas.microsoft.com/office/drawing/2014/main" val="3648703118"/>
                    </a:ext>
                  </a:extLst>
                </a:gridCol>
                <a:gridCol w="1028245">
                  <a:extLst>
                    <a:ext uri="{9D8B030D-6E8A-4147-A177-3AD203B41FA5}">
                      <a16:colId xmlns:a16="http://schemas.microsoft.com/office/drawing/2014/main" val="2232486434"/>
                    </a:ext>
                  </a:extLst>
                </a:gridCol>
                <a:gridCol w="1047159">
                  <a:extLst>
                    <a:ext uri="{9D8B030D-6E8A-4147-A177-3AD203B41FA5}">
                      <a16:colId xmlns:a16="http://schemas.microsoft.com/office/drawing/2014/main" val="658608915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2970783985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1764153521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4196307000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1925810509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206636929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2046939608"/>
                    </a:ext>
                  </a:extLst>
                </a:gridCol>
              </a:tblGrid>
              <a:tr h="8044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Tuned HOM 1 notch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Tuned HOM 2 notch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 1 notch cold</a:t>
                      </a:r>
                    </a:p>
                    <a:p>
                      <a:pPr marL="0" algn="l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 1 notch cold</a:t>
                      </a:r>
                    </a:p>
                    <a:p>
                      <a:pPr marL="0" algn="l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mr-IN" sz="1400" u="none" strike="noStrike" kern="1200" dirty="0">
                          <a:effectLst/>
                        </a:rPr>
                        <a:t>HOM1 (</a:t>
                      </a:r>
                      <a:r>
                        <a:rPr lang="mr-IN" sz="1400" u="none" strike="noStrike" kern="1200" dirty="0" err="1">
                          <a:effectLst/>
                        </a:rPr>
                        <a:t>mW</a:t>
                      </a:r>
                      <a:r>
                        <a:rPr lang="mr-IN" sz="1400" u="none" strike="noStrike" kern="1200" dirty="0">
                          <a:effectLst/>
                        </a:rPr>
                        <a:t>)</a:t>
                      </a:r>
                      <a:endParaRPr lang="mr-IN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HOM2 (</a:t>
                      </a:r>
                      <a:r>
                        <a:rPr lang="en-US" sz="1400" u="none" strike="noStrike" kern="1200" dirty="0" err="1">
                          <a:effectLst/>
                        </a:rPr>
                        <a:t>mW</a:t>
                      </a:r>
                      <a:r>
                        <a:rPr lang="en-US" sz="1400" u="none" strike="noStrike" kern="1200" dirty="0">
                          <a:effectLst/>
                        </a:rPr>
                        <a:t>)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Q_HOM1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Q_HOM2</a:t>
                      </a:r>
                      <a:endParaRPr lang="en-US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3732806"/>
                  </a:ext>
                </a:extLst>
              </a:tr>
              <a:tr h="2393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4.2E+13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4.6E+12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000123"/>
                  </a:ext>
                </a:extLst>
              </a:tr>
              <a:tr h="2400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5.7E+11</a:t>
                      </a:r>
                      <a:endParaRPr lang="en-US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1.2E+13</a:t>
                      </a:r>
                      <a:endParaRPr lang="en-US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873034588"/>
                  </a:ext>
                </a:extLst>
              </a:tr>
              <a:tr h="2400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1299.8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2.9E+13</a:t>
                      </a:r>
                      <a:endParaRPr lang="en-US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2.5E+12</a:t>
                      </a:r>
                      <a:endParaRPr lang="en-US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2922398380"/>
                  </a:ext>
                </a:extLst>
              </a:tr>
              <a:tr h="2400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3.4E+12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1.5E+13</a:t>
                      </a: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:a16="http://schemas.microsoft.com/office/drawing/2014/main" val="2385434072"/>
                  </a:ext>
                </a:extLst>
              </a:tr>
              <a:tr h="2400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1299.7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5.6E+12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1.9E+15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0311761"/>
                  </a:ext>
                </a:extLst>
              </a:tr>
              <a:tr h="2400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5.4E+13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2.1E+12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536399"/>
                  </a:ext>
                </a:extLst>
              </a:tr>
              <a:tr h="2400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3.2E+14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8.8E+12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3490343"/>
                  </a:ext>
                </a:extLst>
              </a:tr>
              <a:tr h="2400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2.4E+13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6.1E+12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5665769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4244742"/>
            <a:ext cx="8108950" cy="105877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All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ext</a:t>
            </a:r>
            <a:r>
              <a:rPr lang="en-US" dirty="0" smtClean="0"/>
              <a:t> HOM exceed spec. </a:t>
            </a:r>
          </a:p>
          <a:p>
            <a:pPr lvl="1"/>
            <a:r>
              <a:rPr lang="en-US" dirty="0" smtClean="0"/>
              <a:t>Notch frequency shift is consistent across all cavities </a:t>
            </a:r>
          </a:p>
        </p:txBody>
      </p:sp>
    </p:spTree>
    <p:extLst>
      <p:ext uri="{BB962C8B-B14F-4D97-AF65-F5344CB8AC3E}">
        <p14:creationId xmlns:p14="http://schemas.microsoft.com/office/powerpoint/2010/main" val="39963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stName_Template_FAC201502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A4933D0FB4B4CA82280B30CAF47E2" ma:contentTypeVersion="14" ma:contentTypeDescription="Create a new document." ma:contentTypeScope="" ma:versionID="7b68698eab841f6565c5c3885a08d4e9">
  <xsd:schema xmlns:xsd="http://www.w3.org/2001/XMLSchema" xmlns:xs="http://www.w3.org/2001/XMLSchema" xmlns:p="http://schemas.microsoft.com/office/2006/metadata/properties" xmlns:ns2="f15a050e-1ce7-4ed2-9890-60f9658c1ede" targetNamespace="http://schemas.microsoft.com/office/2006/metadata/properties" ma:root="true" ma:fieldsID="099edc80864fba8e7bdccaf9ddf53b95" ns2:_="">
    <xsd:import namespace="f15a050e-1ce7-4ed2-9890-60f9658c1ede"/>
    <xsd:element name="properties">
      <xsd:complexType>
        <xsd:sequence>
          <xsd:element name="documentManagement">
            <xsd:complexType>
              <xsd:all>
                <xsd:element ref="ns2:Breakout_x0020_Ses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050e-1ce7-4ed2-9890-60f9658c1ede" elementFormDefault="qualified">
    <xsd:import namespace="http://schemas.microsoft.com/office/2006/documentManagement/types"/>
    <xsd:import namespace="http://schemas.microsoft.com/office/infopath/2007/PartnerControls"/>
    <xsd:element name="Breakout_x0020_Session" ma:index="8" nillable="true" ma:displayName="Breakout Session" ma:format="Dropdown" ma:internalName="Breakout_x0020_Session">
      <xsd:simpleType>
        <xsd:restriction base="dms:Choice">
          <xsd:enumeration value="Plenary"/>
          <xsd:enumeration value="1 - Accelerator Physics"/>
          <xsd:enumeration value="2 - Injector/Linac"/>
          <xsd:enumeration value="3 - RF Power Systems"/>
          <xsd:enumeration value="4&amp;5 - Undulator/XTES System"/>
          <xsd:enumeration value="6&amp;7 - Cryoplant/Cryomodules Systems"/>
          <xsd:enumeration value="8 - Controls/Safety Systems"/>
          <xsd:enumeration value="9 - Conventional Facilities and Infrastructure"/>
          <xsd:enumeration value="10 - Env., Safety &amp; Health"/>
          <xsd:enumeration value="11 - Cost and Schedule"/>
          <xsd:enumeration value="12 - Project Management"/>
          <xsd:enumeration value="Closeout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Breakout_x0020_Session xmlns="f15a050e-1ce7-4ed2-9890-60f9658c1ede">6&amp;7 - Cryoplant/Cryomodules Systems</Breakout_x0020_Session>
  </documentManagement>
</p:properties>
</file>

<file path=customXml/itemProps1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412592-B3EC-460B-8247-E50BE1A66E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a050e-1ce7-4ed2-9890-60f9658c1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1B16AA-9221-46AE-B700-523442ABDAB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15a050e-1ce7-4ed2-9890-60f9658c1ed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LastName_Template_FAC201502</Template>
  <TotalTime>13265</TotalTime>
  <Words>906</Words>
  <Application>Microsoft Office PowerPoint</Application>
  <PresentationFormat>On-screen Show (4:3)</PresentationFormat>
  <Paragraphs>419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ＭＳ Ｐゴシック</vt:lpstr>
      <vt:lpstr>Arial</vt:lpstr>
      <vt:lpstr>LastName_Template_FAC201502</vt:lpstr>
      <vt:lpstr>HOM Qext tuning update</vt:lpstr>
      <vt:lpstr>Outline</vt:lpstr>
      <vt:lpstr>CM02 Qext</vt:lpstr>
      <vt:lpstr>CM03 investigation</vt:lpstr>
      <vt:lpstr>CM03 testing round 2 results</vt:lpstr>
      <vt:lpstr>Lessons learned and applied to CM04</vt:lpstr>
      <vt:lpstr>Mu metal magnetic shield interference </vt:lpstr>
      <vt:lpstr>CM04 Qext HOM results</vt:lpstr>
      <vt:lpstr>CM05 Qext HOM results</vt:lpstr>
      <vt:lpstr>Documentation</vt:lpstr>
      <vt:lpstr>Path forward</vt:lpstr>
      <vt:lpstr>Summary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tor</dc:creator>
  <cp:lastModifiedBy>Anna Solopova</cp:lastModifiedBy>
  <cp:revision>234</cp:revision>
  <cp:lastPrinted>2013-05-01T00:31:17Z</cp:lastPrinted>
  <dcterms:created xsi:type="dcterms:W3CDTF">2015-01-29T22:30:14Z</dcterms:created>
  <dcterms:modified xsi:type="dcterms:W3CDTF">2018-01-26T18:42:17Z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0x010100B48A4933D0FB4B4CA82280B30CAF47E2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3300</vt:r8>
  </property>
  <property fmtid="{D5CDD505-2E9C-101B-9397-08002B2CF9AE}" pid="8" name="xd_ProgID">
    <vt:lpwstr/>
  </property>
  <property fmtid="{D5CDD505-2E9C-101B-9397-08002B2CF9AE}" pid="9" name="_CopySource">
    <vt:lpwstr>https://slacspace.slac.stanford.edu/sites/reviews/lclsii/CD1DR_Dec2013/Presentations/Proc pres Dir review 12 2013.pptx</vt:lpwstr>
  </property>
  <property fmtid="{D5CDD505-2E9C-101B-9397-08002B2CF9AE}" pid="10" name="TemplateUrl">
    <vt:lpwstr/>
  </property>
</Properties>
</file>