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09" r:id="rId4"/>
  </p:sldMasterIdLst>
  <p:notesMasterIdLst>
    <p:notesMasterId r:id="rId13"/>
  </p:notesMasterIdLst>
  <p:handoutMasterIdLst>
    <p:handoutMasterId r:id="rId14"/>
  </p:handoutMasterIdLst>
  <p:sldIdLst>
    <p:sldId id="662" r:id="rId5"/>
    <p:sldId id="619" r:id="rId6"/>
    <p:sldId id="726" r:id="rId7"/>
    <p:sldId id="723" r:id="rId8"/>
    <p:sldId id="710" r:id="rId9"/>
    <p:sldId id="724" r:id="rId10"/>
    <p:sldId id="725" r:id="rId11"/>
    <p:sldId id="713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CC"/>
    <a:srgbClr val="A4001D"/>
    <a:srgbClr val="9A0000"/>
    <a:srgbClr val="FFCC99"/>
    <a:srgbClr val="9D3431"/>
    <a:srgbClr val="0000FF"/>
    <a:srgbClr val="FF0000"/>
    <a:srgbClr val="FF99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4" autoAdjust="0"/>
    <p:restoredTop sz="89680" autoAdjust="0"/>
  </p:normalViewPr>
  <p:slideViewPr>
    <p:cSldViewPr snapToGrid="0">
      <p:cViewPr varScale="1">
        <p:scale>
          <a:sx n="79" d="100"/>
          <a:sy n="79" d="100"/>
        </p:scale>
        <p:origin x="-14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5" tIns="45772" rIns="91545" bIns="457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1" y="0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5" tIns="45772" rIns="91545" bIns="457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7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5" tIns="45772" rIns="91545" bIns="457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1" y="8841737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5" tIns="45772" rIns="91545" bIns="457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8" tIns="46639" rIns="93278" bIns="46639" numCol="1" anchor="t" anchorCtr="0" compatLnSpc="1">
            <a:prstTxWarp prst="textNoShape">
              <a:avLst/>
            </a:prstTxWarp>
          </a:bodyPr>
          <a:lstStyle>
            <a:lvl1pPr defTabSz="933253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1" y="0"/>
            <a:ext cx="304397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8" tIns="46639" rIns="93278" bIns="46639" numCol="1" anchor="t" anchorCtr="0" compatLnSpc="1">
            <a:prstTxWarp prst="textNoShape">
              <a:avLst/>
            </a:prstTxWarp>
          </a:bodyPr>
          <a:lstStyle>
            <a:lvl1pPr algn="r" defTabSz="933253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7" y="4422459"/>
            <a:ext cx="5617208" cy="41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8" tIns="46639" rIns="93278" bIns="46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3327"/>
            <a:ext cx="304397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8" tIns="46639" rIns="93278" bIns="46639" numCol="1" anchor="b" anchorCtr="0" compatLnSpc="1">
            <a:prstTxWarp prst="textNoShape">
              <a:avLst/>
            </a:prstTxWarp>
          </a:bodyPr>
          <a:lstStyle>
            <a:lvl1pPr defTabSz="933253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1" y="8843327"/>
            <a:ext cx="304397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8" tIns="46639" rIns="93278" bIns="46639" numCol="1" anchor="b" anchorCtr="0" compatLnSpc="1">
            <a:prstTxWarp prst="textNoShape">
              <a:avLst/>
            </a:prstTxWarp>
          </a:bodyPr>
          <a:lstStyle>
            <a:lvl1pPr algn="r" defTabSz="933253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3358E-CE59-44A9-940C-F5E33043BB0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63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6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20-JAN-2018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20-JAN-2018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20-JAN-2018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4629" y="6684547"/>
            <a:ext cx="2895600" cy="165517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20-JAN-2018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79029" y="6658500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Minion Pro"/>
              </a:defRPr>
            </a:lvl1pPr>
          </a:lstStyle>
          <a:p>
            <a:fld id="{89BA1C5A-F0BE-5F46-B882-3527CC5672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457200" y="1065399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2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77B4C-60B2-401D-AD9E-646D02103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0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20-JAN-2018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LCLS-II CMTF@LERF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E. Daly</a:t>
            </a:r>
            <a:endParaRPr lang="en-US" dirty="0"/>
          </a:p>
          <a:p>
            <a:r>
              <a:rPr lang="en-US" dirty="0" smtClean="0"/>
              <a:t>20-JAN-2018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 smtClean="0"/>
              <a:t>Cryomodule</a:t>
            </a:r>
            <a:r>
              <a:rPr lang="en-US" dirty="0" smtClean="0"/>
              <a:t> Testing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Overview</a:t>
            </a:r>
          </a:p>
          <a:p>
            <a:pPr lvl="1"/>
            <a:r>
              <a:rPr lang="en-US" sz="2800" dirty="0" smtClean="0"/>
              <a:t>Features</a:t>
            </a:r>
          </a:p>
          <a:p>
            <a:pPr lvl="1"/>
            <a:r>
              <a:rPr lang="en-US" sz="2800" dirty="0" smtClean="0"/>
              <a:t>Assumptions </a:t>
            </a:r>
            <a:r>
              <a:rPr lang="en-US" sz="2800" dirty="0" smtClean="0"/>
              <a:t>/ Constraints</a:t>
            </a:r>
          </a:p>
          <a:p>
            <a:pPr lvl="1"/>
            <a:r>
              <a:rPr lang="en-US" sz="2800" dirty="0" smtClean="0"/>
              <a:t>Current Plan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LERF Test Bed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16 HPRF/LLRF channels in steady state operation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Maximum flow rate for cooldown ~ 30 g/s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Cold compressor load balancing considerations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Operating temperature – 2.07K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Steady state and </a:t>
            </a:r>
            <a:r>
              <a:rPr lang="en-US" dirty="0" err="1" smtClean="0"/>
              <a:t>dP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</a:t>
            </a:r>
            <a:r>
              <a:rPr lang="en-US" dirty="0" err="1" smtClean="0"/>
              <a:t>Qo</a:t>
            </a:r>
            <a:r>
              <a:rPr lang="en-US" dirty="0" smtClean="0"/>
              <a:t> measurements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Decarad</a:t>
            </a:r>
            <a:r>
              <a:rPr lang="en-US" dirty="0" smtClean="0"/>
              <a:t> radiation monitoring system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Warm-up and cooldown cycles independent of CEBAF operations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U-tube operations have minor impact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597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for LERF Schedule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Baseline includes three phases:</a:t>
            </a:r>
          </a:p>
          <a:p>
            <a:pPr marL="800100" lvl="1" indent="-342900"/>
            <a:r>
              <a:rPr lang="en-US" dirty="0" smtClean="0"/>
              <a:t>Phase 1 – Set Up, currently on-going, plan to complete in JUN 2018</a:t>
            </a:r>
          </a:p>
          <a:p>
            <a:pPr marL="800100" lvl="1" indent="-342900"/>
            <a:r>
              <a:rPr lang="en-US" dirty="0"/>
              <a:t>Phase 2 – Full Power </a:t>
            </a:r>
            <a:r>
              <a:rPr lang="en-US" dirty="0" smtClean="0"/>
              <a:t>Testing, beginning JUN/JUL 2018</a:t>
            </a:r>
            <a:endParaRPr lang="en-US" dirty="0"/>
          </a:p>
          <a:p>
            <a:pPr marL="1033463" lvl="2" indent="-342900"/>
            <a:r>
              <a:rPr lang="en-US" dirty="0"/>
              <a:t>Four cycles with 2 CMs each in the </a:t>
            </a:r>
            <a:r>
              <a:rPr lang="en-US" dirty="0" smtClean="0"/>
              <a:t>plan</a:t>
            </a:r>
          </a:p>
          <a:p>
            <a:pPr marL="1033463" lvl="2" indent="-342900"/>
            <a:r>
              <a:rPr lang="en-US" dirty="0"/>
              <a:t>T</a:t>
            </a:r>
            <a:r>
              <a:rPr lang="en-US" dirty="0" smtClean="0"/>
              <a:t>ypical </a:t>
            </a:r>
            <a:r>
              <a:rPr lang="en-US" dirty="0"/>
              <a:t>test </a:t>
            </a:r>
            <a:r>
              <a:rPr lang="en-US" dirty="0" smtClean="0"/>
              <a:t>cycle </a:t>
            </a:r>
            <a:r>
              <a:rPr lang="en-US" dirty="0"/>
              <a:t>is 5-8 </a:t>
            </a:r>
            <a:r>
              <a:rPr lang="en-US" dirty="0" smtClean="0"/>
              <a:t>weeks</a:t>
            </a:r>
          </a:p>
          <a:p>
            <a:pPr marL="1033463" lvl="2" indent="-342900"/>
            <a:r>
              <a:rPr lang="en-US" dirty="0" smtClean="0"/>
              <a:t>Change-over is ~ 6 </a:t>
            </a:r>
            <a:r>
              <a:rPr lang="en-US" dirty="0" err="1" smtClean="0"/>
              <a:t>wks</a:t>
            </a:r>
            <a:endParaRPr lang="en-US" dirty="0" smtClean="0"/>
          </a:p>
          <a:p>
            <a:pPr marL="800100" lvl="1" indent="-342900"/>
            <a:r>
              <a:rPr lang="en-US" dirty="0" smtClean="0"/>
              <a:t>Phase 3 </a:t>
            </a:r>
            <a:r>
              <a:rPr lang="en-US" dirty="0"/>
              <a:t>– </a:t>
            </a:r>
            <a:r>
              <a:rPr lang="en-US" dirty="0" smtClean="0"/>
              <a:t>Reconfiguration</a:t>
            </a:r>
            <a:endParaRPr lang="en-US" dirty="0"/>
          </a:p>
          <a:p>
            <a:pPr marL="1033463" lvl="2" indent="-342900"/>
            <a:r>
              <a:rPr lang="en-US" dirty="0" smtClean="0"/>
              <a:t>Return SLAC-provided hardware at conclusion of testing</a:t>
            </a:r>
            <a:endParaRPr lang="en-US" dirty="0"/>
          </a:p>
          <a:p>
            <a:pPr marL="1033463" lvl="2" indent="-342900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4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/ Constraints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CMTS &amp; CMTF have priority for CMs compared with LERF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CMs chosen when available from excess production inventory at either lab</a:t>
            </a:r>
          </a:p>
          <a:p>
            <a:pPr marL="800100" lvl="1" indent="-342900"/>
            <a:r>
              <a:rPr lang="en-US" dirty="0" smtClean="0"/>
              <a:t>Due to parallel rework, schedule acceleration or when a production CM misses its intended testing slot.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CMs </a:t>
            </a:r>
            <a:r>
              <a:rPr lang="en-US" dirty="0"/>
              <a:t>planned for </a:t>
            </a:r>
            <a:r>
              <a:rPr lang="en-US" dirty="0" smtClean="0"/>
              <a:t>LERF</a:t>
            </a:r>
            <a:endParaRPr lang="en-US" dirty="0"/>
          </a:p>
          <a:p>
            <a:pPr marL="800100" lvl="1" indent="-342900"/>
            <a:r>
              <a:rPr lang="en-US" dirty="0"/>
              <a:t>Gas-guard valves installed</a:t>
            </a:r>
          </a:p>
          <a:p>
            <a:pPr marL="800100" lvl="1" indent="-342900"/>
            <a:r>
              <a:rPr lang="en-US" dirty="0"/>
              <a:t>Instrumentation, cabling &amp; channels match production CM P&amp;ID</a:t>
            </a:r>
          </a:p>
          <a:p>
            <a:pPr marL="800100" lvl="1" indent="-342900"/>
            <a:r>
              <a:rPr lang="en-US" dirty="0" err="1"/>
              <a:t>pCM</a:t>
            </a:r>
            <a:r>
              <a:rPr lang="en-US" dirty="0"/>
              <a:t> testing </a:t>
            </a:r>
            <a:r>
              <a:rPr lang="en-US" dirty="0" smtClean="0"/>
              <a:t>is possible but will NOT measure additional instrumentation inside the CM.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 two CMs per cycle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First cooldown shall be coordinated with CEBAF down time in Summer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Goal is to NOT require </a:t>
            </a:r>
            <a:r>
              <a:rPr lang="en-US" dirty="0" smtClean="0"/>
              <a:t>coordination </a:t>
            </a:r>
            <a:r>
              <a:rPr lang="en-US" dirty="0" smtClean="0"/>
              <a:t>with CEBAF after this first cooldown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8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Plan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J1.3-03 identified for first testing cycle</a:t>
            </a:r>
          </a:p>
          <a:p>
            <a:pPr marL="800100" lvl="1" indent="-342900"/>
            <a:r>
              <a:rPr lang="en-US" dirty="0" smtClean="0"/>
              <a:t>Needs retro-fit work completed by April</a:t>
            </a:r>
          </a:p>
          <a:p>
            <a:pPr marL="800100" lvl="1" indent="-342900"/>
            <a:r>
              <a:rPr lang="en-US" dirty="0" smtClean="0"/>
              <a:t>Acceptance testing completed in CMTF</a:t>
            </a:r>
          </a:p>
          <a:p>
            <a:pPr marL="800100" lvl="1" indent="-342900"/>
            <a:r>
              <a:rPr lang="en-US" dirty="0" smtClean="0"/>
              <a:t>CMTF results available for comparison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CMTS &amp; CMTF contain CMs in test and have next CM identified (CM-07 at </a:t>
            </a:r>
            <a:r>
              <a:rPr lang="en-US" dirty="0" err="1" smtClean="0"/>
              <a:t>JLab</a:t>
            </a:r>
            <a:r>
              <a:rPr lang="en-US" dirty="0" smtClean="0"/>
              <a:t>, CM-09 at FNAL)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Currently no excess production inventory at either lab</a:t>
            </a:r>
          </a:p>
          <a:p>
            <a:pPr marL="800100" lvl="1" indent="-342900"/>
            <a:r>
              <a:rPr lang="en-US" dirty="0" smtClean="0"/>
              <a:t>F1.3-03 is being reworked at FNAL</a:t>
            </a:r>
          </a:p>
          <a:p>
            <a:pPr marL="800100" lvl="1" indent="-342900"/>
            <a:r>
              <a:rPr lang="en-US" dirty="0" smtClean="0"/>
              <a:t>J1.3-06 re-build starts after J1.3-13 in May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Evaluate CM assembly near term schedules at each lab monthly looking for first testing opportunity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no CMs are available, consider adding one of the </a:t>
            </a:r>
            <a:r>
              <a:rPr lang="en-US" dirty="0" err="1" smtClean="0"/>
              <a:t>pCMs</a:t>
            </a:r>
            <a:r>
              <a:rPr lang="en-US" dirty="0" smtClean="0"/>
              <a:t> as second CM as part of first testing cycle (J1.3-01)</a:t>
            </a:r>
          </a:p>
          <a:p>
            <a:pPr marL="800100" lvl="1" indent="-342900"/>
            <a:r>
              <a:rPr lang="en-US" dirty="0" smtClean="0"/>
              <a:t>Only connect production instrumentation for </a:t>
            </a:r>
            <a:r>
              <a:rPr lang="en-US" dirty="0" err="1" smtClean="0"/>
              <a:t>pCM</a:t>
            </a:r>
            <a:endParaRPr lang="en-US" dirty="0" smtClean="0"/>
          </a:p>
          <a:p>
            <a:pPr marL="800100" lvl="1" indent="-342900"/>
            <a:r>
              <a:rPr lang="en-US" dirty="0" smtClean="0"/>
              <a:t>Cross-check with FNAL </a:t>
            </a:r>
            <a:r>
              <a:rPr lang="en-US" dirty="0" err="1" smtClean="0"/>
              <a:t>pCM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3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Test Cycle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Cooldown 1 (summer 2018)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J1.3-03, </a:t>
            </a:r>
            <a:r>
              <a:rPr lang="en-US" dirty="0" smtClean="0"/>
              <a:t>F1.3-03 </a:t>
            </a:r>
            <a:r>
              <a:rPr lang="en-US" dirty="0" smtClean="0"/>
              <a:t>(gas guard valves installed on both, both have rigid connection between cavity #1 and GV)</a:t>
            </a:r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Cooldown 2 (fall 2018)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J1.3-06, </a:t>
            </a:r>
            <a:r>
              <a:rPr lang="en-US" dirty="0" smtClean="0"/>
              <a:t>TBD </a:t>
            </a:r>
            <a:r>
              <a:rPr lang="en-US" dirty="0" smtClean="0"/>
              <a:t>( Full production CMs)  Gas guard valves and bellows between cavity #1 and GV.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Full CM testing routine</a:t>
            </a:r>
          </a:p>
          <a:p>
            <a:r>
              <a:rPr lang="en-US" dirty="0" smtClean="0"/>
              <a:t>Cooldown 3 (winter 2018)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TBD</a:t>
            </a:r>
          </a:p>
          <a:p>
            <a:endParaRPr lang="en-US" dirty="0" smtClean="0"/>
          </a:p>
          <a:p>
            <a:r>
              <a:rPr lang="en-US" dirty="0" smtClean="0"/>
              <a:t>Considering re-test of </a:t>
            </a:r>
            <a:r>
              <a:rPr lang="en-US" dirty="0" err="1" smtClean="0"/>
              <a:t>pCM</a:t>
            </a:r>
            <a:r>
              <a:rPr lang="en-US" dirty="0" smtClean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Q </a:t>
            </a:r>
            <a:r>
              <a:rPr lang="en-US" dirty="0"/>
              <a:t>measurements, validation of coupler #8 on J1.3-01, </a:t>
            </a:r>
            <a:r>
              <a:rPr lang="en-US" dirty="0" err="1"/>
              <a:t>microphonics</a:t>
            </a:r>
            <a:r>
              <a:rPr lang="en-US" dirty="0"/>
              <a:t> with rigid connection from cavity #1 to GV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3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3321" y="3372805"/>
            <a:ext cx="8103570" cy="753033"/>
          </a:xfrm>
        </p:spPr>
        <p:txBody>
          <a:bodyPr/>
          <a:lstStyle/>
          <a:p>
            <a:pPr algn="ctr"/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20-JAN-2018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3756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lenary_x0020_Agenda_x0020_Session xmlns="f5d975f2-272d-43b7-a43d-337ed3c571b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9B58DA2248E644A682083ACDD5076C" ma:contentTypeVersion="9" ma:contentTypeDescription="Create a new document." ma:contentTypeScope="" ma:versionID="4c03114565c2acc50fe39b31408291ec">
  <xsd:schema xmlns:xsd="http://www.w3.org/2001/XMLSchema" xmlns:xs="http://www.w3.org/2001/XMLSchema" xmlns:p="http://schemas.microsoft.com/office/2006/metadata/properties" xmlns:ns2="f5d975f2-272d-43b7-a43d-337ed3c571bd" targetNamespace="http://schemas.microsoft.com/office/2006/metadata/properties" ma:root="true" ma:fieldsID="fa1147da16d0696f045b3bacf36184c8" ns2:_="">
    <xsd:import namespace="f5d975f2-272d-43b7-a43d-337ed3c571bd"/>
    <xsd:element name="properties">
      <xsd:complexType>
        <xsd:sequence>
          <xsd:element name="documentManagement">
            <xsd:complexType>
              <xsd:all>
                <xsd:element ref="ns2:Plenary_x0020_Agenda_x0020_Ses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975f2-272d-43b7-a43d-337ed3c571bd" elementFormDefault="qualified">
    <xsd:import namespace="http://schemas.microsoft.com/office/2006/documentManagement/types"/>
    <xsd:import namespace="http://schemas.microsoft.com/office/infopath/2007/PartnerControls"/>
    <xsd:element name="Plenary_x0020_Agenda_x0020_Session" ma:index="8" nillable="true" ma:displayName="Agenda Session" ma:description="Select the plenary agend session where this will be presented" ma:list="{A0E5F691-0B11-4711-B7A9-825E9DB75858}" ma:internalName="Plenary_x0020_Agenda_x0020_Session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1B16AA-9221-46AE-B700-523442ABDABD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f5d975f2-272d-43b7-a43d-337ed3c571b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E86C4C7-6DA2-4CC1-BD0B-FBFB24831F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975f2-272d-43b7-a43d-337ed3c571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68911</TotalTime>
  <Words>462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LCLS-II CMTF@LERF</vt:lpstr>
      <vt:lpstr>Outline</vt:lpstr>
      <vt:lpstr>Features of LERF Test Bed</vt:lpstr>
      <vt:lpstr>Overview for LERF Schedule</vt:lpstr>
      <vt:lpstr>Assumptions / Constraints</vt:lpstr>
      <vt:lpstr>Current Plan</vt:lpstr>
      <vt:lpstr>Possible Test Cycle</vt:lpstr>
      <vt:lpstr>Back Up</vt:lpstr>
    </vt:vector>
  </TitlesOfParts>
  <Company>SLAC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LCLS-II ‘your title’</dc:title>
  <dc:creator>FACET</dc:creator>
  <cp:lastModifiedBy>Edward Daly</cp:lastModifiedBy>
  <cp:revision>2385</cp:revision>
  <cp:lastPrinted>2017-07-13T11:04:33Z</cp:lastPrinted>
  <dcterms:created xsi:type="dcterms:W3CDTF">2009-11-23T23:38:17Z</dcterms:created>
  <dcterms:modified xsi:type="dcterms:W3CDTF">2018-01-24T23:47:32Z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0x010100D49B58DA2248E644A682083ACDD5076C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  <property fmtid="{D5CDD505-2E9C-101B-9397-08002B2CF9AE}" pid="7" name="Order">
    <vt:r8>3300</vt:r8>
  </property>
  <property fmtid="{D5CDD505-2E9C-101B-9397-08002B2CF9AE}" pid="8" name="xd_ProgID">
    <vt:lpwstr/>
  </property>
  <property fmtid="{D5CDD505-2E9C-101B-9397-08002B2CF9AE}" pid="9" name="_CopySource">
    <vt:lpwstr>https://slacspace.slac.stanford.edu/sites/reviews/lclsii/CD1DR_Dec2013/Presentations/Proc pres Dir review 12 2013.pptx</vt:lpwstr>
  </property>
  <property fmtid="{D5CDD505-2E9C-101B-9397-08002B2CF9AE}" pid="10" name="TemplateUrl">
    <vt:lpwstr/>
  </property>
</Properties>
</file>