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22"/>
  </p:notesMasterIdLst>
  <p:handoutMasterIdLst>
    <p:handoutMasterId r:id="rId23"/>
  </p:handoutMasterIdLst>
  <p:sldIdLst>
    <p:sldId id="257" r:id="rId2"/>
    <p:sldId id="262" r:id="rId3"/>
    <p:sldId id="263" r:id="rId4"/>
    <p:sldId id="264" r:id="rId5"/>
    <p:sldId id="266" r:id="rId6"/>
    <p:sldId id="261" r:id="rId7"/>
    <p:sldId id="267" r:id="rId8"/>
    <p:sldId id="268" r:id="rId9"/>
    <p:sldId id="269" r:id="rId10"/>
    <p:sldId id="270" r:id="rId11"/>
    <p:sldId id="271" r:id="rId12"/>
    <p:sldId id="272" r:id="rId13"/>
    <p:sldId id="274" r:id="rId14"/>
    <p:sldId id="275" r:id="rId15"/>
    <p:sldId id="276" r:id="rId16"/>
    <p:sldId id="258" r:id="rId17"/>
    <p:sldId id="278" r:id="rId18"/>
    <p:sldId id="279" r:id="rId19"/>
    <p:sldId id="277" r:id="rId20"/>
    <p:sldId id="259" r:id="rId2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8BA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96" d="100"/>
          <a:sy n="96" d="100"/>
        </p:scale>
        <p:origin x="497" y="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auntsrvfis01\auntprj2$\PRJ2\Pathfinder\(070)%20Metrology%20and%20Tests\(070-150)%20PF%20V\(030)%20Magnetfeldvertr&#228;glichkeit\(030)%20Messkampagne%202018%20MIH,%20LIPAN\Current_vs_MagneticField_MIH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7558290445982"/>
          <c:y val="5.2078339892292005E-2"/>
          <c:w val="0.84184583447416006"/>
          <c:h val="0.74900811941786472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Measured Magnetic Field at Sensor Envelope - Coil in horizontal position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tx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3</c:v>
                </c:pt>
                <c:pt idx="2">
                  <c:v>9</c:v>
                </c:pt>
                <c:pt idx="3">
                  <c:v>27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100</c:v>
                </c:pt>
              </c:numCache>
            </c:numRef>
          </c:xVal>
          <c:yVal>
            <c:numRef>
              <c:f>Sheet1!$B$2:$B$9</c:f>
              <c:numCache>
                <c:formatCode>General</c:formatCode>
                <c:ptCount val="8"/>
                <c:pt idx="0">
                  <c:v>4.5</c:v>
                </c:pt>
                <c:pt idx="1">
                  <c:v>16</c:v>
                </c:pt>
                <c:pt idx="2">
                  <c:v>43</c:v>
                </c:pt>
                <c:pt idx="3">
                  <c:v>125</c:v>
                </c:pt>
                <c:pt idx="4">
                  <c:v>180</c:v>
                </c:pt>
                <c:pt idx="5">
                  <c:v>250</c:v>
                </c:pt>
                <c:pt idx="6">
                  <c:v>270</c:v>
                </c:pt>
                <c:pt idx="7">
                  <c:v>400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041-4C23-9165-B55E62DDE1FF}"/>
            </c:ext>
          </c:extLst>
        </c:ser>
        <c:ser>
          <c:idx val="3"/>
          <c:order val="1"/>
          <c:tx>
            <c:strRef>
              <c:f>Sheet1!$F$1</c:f>
              <c:strCache>
                <c:ptCount val="1"/>
                <c:pt idx="0">
                  <c:v>Nominal Magnetic Field</c:v>
                </c:pt>
              </c:strCache>
            </c:strRef>
          </c:tx>
          <c:spPr>
            <a:ln w="12700" cap="rnd">
              <a:solidFill>
                <a:schemeClr val="tx2"/>
              </a:solidFill>
              <a:prstDash val="lgDash"/>
              <a:round/>
            </a:ln>
            <a:effectLst/>
          </c:spPr>
          <c:marker>
            <c:symbol val="none"/>
          </c:marker>
          <c:xVal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3</c:v>
                </c:pt>
                <c:pt idx="2">
                  <c:v>9</c:v>
                </c:pt>
                <c:pt idx="3">
                  <c:v>27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100</c:v>
                </c:pt>
              </c:numCache>
            </c:numRef>
          </c:xVal>
          <c:yVal>
            <c:numRef>
              <c:f>Sheet1!$F$2:$F$9</c:f>
              <c:numCache>
                <c:formatCode>General</c:formatCode>
                <c:ptCount val="8"/>
                <c:pt idx="0">
                  <c:v>4.2</c:v>
                </c:pt>
                <c:pt idx="1">
                  <c:v>12.600000000000001</c:v>
                </c:pt>
                <c:pt idx="2">
                  <c:v>37.800000000000004</c:v>
                </c:pt>
                <c:pt idx="3">
                  <c:v>113.4</c:v>
                </c:pt>
                <c:pt idx="4">
                  <c:v>168</c:v>
                </c:pt>
                <c:pt idx="5">
                  <c:v>210</c:v>
                </c:pt>
                <c:pt idx="6">
                  <c:v>252</c:v>
                </c:pt>
                <c:pt idx="7">
                  <c:v>420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041-4C23-9165-B55E62DDE1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2947440"/>
        <c:axId val="792948096"/>
      </c:scatterChart>
      <c:valAx>
        <c:axId val="792947440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CH"/>
                  <a:t>Current applied to coil [A]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92948096"/>
        <c:crosses val="autoZero"/>
        <c:crossBetween val="midCat"/>
      </c:valAx>
      <c:valAx>
        <c:axId val="792948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CH"/>
                  <a:t>Measured Magnetic Field [G]auss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929474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CB8FE-90F6-43FC-BE1C-AC831263C62A}" type="datetimeFigureOut">
              <a:rPr lang="de-CH" smtClean="0"/>
              <a:t>03.10.2018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C2DFF2-052E-4718-BCE3-06EC8FC5F573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57504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17CBA-61AB-43EB-B1B8-1DC16D9E0395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8EC33-0751-447D-BE87-00F2F592E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50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_PPT_Temp4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0" r="37624"/>
          <a:stretch/>
        </p:blipFill>
        <p:spPr>
          <a:xfrm>
            <a:off x="-1" y="-1"/>
            <a:ext cx="8315707" cy="68707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51438" y="3099860"/>
            <a:ext cx="4681620" cy="1002240"/>
          </a:xfrm>
        </p:spPr>
        <p:txBody>
          <a:bodyPr anchor="b">
            <a:normAutofit/>
          </a:bodyPr>
          <a:lstStyle>
            <a:lvl1pPr marL="0" algn="l" defTabSz="685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-8" dirty="0">
                <a:ln>
                  <a:noFill/>
                </a:ln>
                <a:solidFill>
                  <a:srgbClr val="0B121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7151438" y="4707597"/>
            <a:ext cx="4681620" cy="3100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51438" y="4363786"/>
            <a:ext cx="4681620" cy="3283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749" rtl="0" eaLnBrk="1" latinLnBrk="0" hangingPunct="1">
              <a:spcAft>
                <a:spcPts val="450"/>
              </a:spcAft>
              <a:buNone/>
              <a:defRPr lang="en-US" sz="180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151438" y="4103024"/>
            <a:ext cx="451175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 descr="Hexagon_MI_CMYK_STANDARD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085" y="5970238"/>
            <a:ext cx="2151366" cy="877347"/>
          </a:xfrm>
          <a:prstGeom prst="rect">
            <a:avLst/>
          </a:prstGeom>
        </p:spPr>
      </p:pic>
      <p:pic>
        <p:nvPicPr>
          <p:cNvPr id="69" name="Picture 68" descr="MI-Size3-L-secondary_extension_flag-white-FULL_COLOUR-CMYK-outline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2564"/>
            <a:ext cx="478366" cy="37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3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Section/Break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8513" y="4344039"/>
            <a:ext cx="3513110" cy="528638"/>
          </a:xfrm>
        </p:spPr>
        <p:txBody>
          <a:bodyPr anchor="b">
            <a:noAutofit/>
          </a:bodyPr>
          <a:lstStyle>
            <a:lvl1pPr marL="0" algn="l" defTabSz="685749" rtl="0" eaLnBrk="1" latinLnBrk="0" hangingPunct="1">
              <a:lnSpc>
                <a:spcPct val="100000"/>
              </a:lnSpc>
              <a:defRPr lang="en-US" sz="1900" b="1" kern="1200" dirty="0">
                <a:ln>
                  <a:noFill/>
                </a:ln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8512" y="5068135"/>
            <a:ext cx="3513111" cy="4175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749" rtl="0" eaLnBrk="1" latinLnBrk="0" hangingPunct="1">
              <a:lnSpc>
                <a:spcPct val="100000"/>
              </a:lnSpc>
              <a:spcAft>
                <a:spcPts val="450"/>
              </a:spcAft>
              <a:buNone/>
              <a:defRPr lang="en-US" sz="1500" kern="1200" dirty="0">
                <a:ln>
                  <a:noFill/>
                </a:ln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58" name="Straight Connector 57"/>
          <p:cNvCxnSpPr/>
          <p:nvPr userDrawn="1"/>
        </p:nvCxnSpPr>
        <p:spPr>
          <a:xfrm flipH="1">
            <a:off x="1054684" y="4936539"/>
            <a:ext cx="338972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Hexagon_MI_CMYK_STANDARD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085" y="5970238"/>
            <a:ext cx="2151366" cy="877347"/>
          </a:xfrm>
          <a:prstGeom prst="rect">
            <a:avLst/>
          </a:prstGeom>
        </p:spPr>
      </p:pic>
      <p:pic>
        <p:nvPicPr>
          <p:cNvPr id="4" name="Picture 3" descr="MI_PPT_Temp8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58"/>
          <a:stretch/>
        </p:blipFill>
        <p:spPr>
          <a:xfrm>
            <a:off x="8077200" y="-8636"/>
            <a:ext cx="4127500" cy="686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6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Sub_Section/Break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8511" y="4348050"/>
            <a:ext cx="3555642" cy="528638"/>
          </a:xfrm>
        </p:spPr>
        <p:txBody>
          <a:bodyPr anchor="b">
            <a:noAutofit/>
          </a:bodyPr>
          <a:lstStyle>
            <a:lvl1pPr marL="0" algn="l" defTabSz="685749" rtl="0" eaLnBrk="1" latinLnBrk="0" hangingPunct="1">
              <a:lnSpc>
                <a:spcPct val="100000"/>
              </a:lnSpc>
              <a:defRPr lang="en-US" sz="1900" b="1" kern="1200" spc="-8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 flipH="1">
            <a:off x="1054684" y="4936539"/>
            <a:ext cx="3373776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Hexagon_MI_CMYK_STANDARD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085" y="5970238"/>
            <a:ext cx="2151366" cy="877347"/>
          </a:xfrm>
          <a:prstGeom prst="rect">
            <a:avLst/>
          </a:prstGeom>
        </p:spPr>
      </p:pic>
      <p:pic>
        <p:nvPicPr>
          <p:cNvPr id="3" name="Picture 2" descr="MI_PPT_Temp9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1"/>
          <a:stretch/>
        </p:blipFill>
        <p:spPr>
          <a:xfrm>
            <a:off x="8242300" y="-12700"/>
            <a:ext cx="3962400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2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Sub_Section/Breaker 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8511" y="4348050"/>
            <a:ext cx="3726479" cy="528638"/>
          </a:xfrm>
        </p:spPr>
        <p:txBody>
          <a:bodyPr anchor="b">
            <a:noAutofit/>
          </a:bodyPr>
          <a:lstStyle>
            <a:lvl1pPr marL="0" algn="l" defTabSz="685749" rtl="0" eaLnBrk="1" latinLnBrk="0" hangingPunct="1">
              <a:lnSpc>
                <a:spcPct val="100000"/>
              </a:lnSpc>
              <a:defRPr lang="en-US" sz="1900" b="1" kern="1200" spc="-8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 flipH="1">
            <a:off x="1054683" y="4936539"/>
            <a:ext cx="355474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968512" y="5068135"/>
            <a:ext cx="3513111" cy="4175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749" rtl="0" eaLnBrk="1" latinLnBrk="0" hangingPunct="1">
              <a:lnSpc>
                <a:spcPct val="100000"/>
              </a:lnSpc>
              <a:spcAft>
                <a:spcPts val="450"/>
              </a:spcAft>
              <a:buNone/>
              <a:defRPr lang="en-US" sz="1500" kern="1200" dirty="0">
                <a:ln>
                  <a:noFill/>
                </a:ln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69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Section/Breaker AD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2555" y="4336988"/>
            <a:ext cx="4866548" cy="528638"/>
          </a:xfrm>
        </p:spPr>
        <p:txBody>
          <a:bodyPr anchor="b">
            <a:noAutofit/>
          </a:bodyPr>
          <a:lstStyle>
            <a:lvl1pPr marL="0" algn="l" defTabSz="685749" rtl="0" eaLnBrk="1" latinLnBrk="0" hangingPunct="1">
              <a:lnSpc>
                <a:spcPct val="100000"/>
              </a:lnSpc>
              <a:defRPr lang="en-US" sz="1900" b="1" kern="1200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2555" y="5061308"/>
            <a:ext cx="4866551" cy="4175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749" rtl="0" eaLnBrk="1" latinLnBrk="0" hangingPunct="1">
              <a:lnSpc>
                <a:spcPct val="100000"/>
              </a:lnSpc>
              <a:spcAft>
                <a:spcPts val="450"/>
              </a:spcAft>
              <a:buNone/>
              <a:defRPr lang="en-US" sz="1500" kern="1200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58" name="Straight Connector 57"/>
          <p:cNvCxnSpPr/>
          <p:nvPr userDrawn="1"/>
        </p:nvCxnSpPr>
        <p:spPr>
          <a:xfrm flipH="1">
            <a:off x="7264401" y="4532670"/>
            <a:ext cx="46609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45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Sub_Section/Breaker AD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2554" y="4345611"/>
            <a:ext cx="4866548" cy="528638"/>
          </a:xfrm>
        </p:spPr>
        <p:txBody>
          <a:bodyPr anchor="b">
            <a:noAutofit/>
          </a:bodyPr>
          <a:lstStyle>
            <a:lvl1pPr marL="0" algn="l" defTabSz="685749" rtl="0" eaLnBrk="1" latinLnBrk="0" hangingPunct="1">
              <a:lnSpc>
                <a:spcPct val="100000"/>
              </a:lnSpc>
              <a:defRPr lang="en-US" sz="1900" b="1" kern="1200" spc="-8" dirty="0">
                <a:ln>
                  <a:noFill/>
                </a:ln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5132554" y="4936539"/>
            <a:ext cx="4660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65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Hexagon_MI_CMYK_STANDARD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2"/>
          <a:stretch/>
        </p:blipFill>
        <p:spPr>
          <a:xfrm>
            <a:off x="9831085" y="6057900"/>
            <a:ext cx="2151366" cy="78968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" y="0"/>
            <a:ext cx="12204701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282" y="1478780"/>
            <a:ext cx="4704941" cy="441402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98BA"/>
              </a:buClr>
              <a:buFont typeface="+mj-lt"/>
              <a:buAutoNum type="arabicPeriod"/>
              <a:defRPr sz="1600"/>
            </a:lvl1pPr>
            <a:lvl2pPr marL="685800" indent="-3429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lphaLcParenR"/>
              <a:defRPr/>
            </a:lvl2pPr>
            <a:lvl3pPr marL="914400" indent="-230188">
              <a:buFont typeface="+mj-lt"/>
              <a:buAutoNum type="romanLcPeriod"/>
              <a:defRPr/>
            </a:lvl3pPr>
            <a:lvl4pPr marL="1144588" indent="-230188">
              <a:buClr>
                <a:schemeClr val="tx2"/>
              </a:buClr>
              <a:buSzPct val="80000"/>
              <a:defRPr/>
            </a:lvl4pPr>
            <a:lvl5pPr>
              <a:buClr>
                <a:srgbClr val="545559"/>
              </a:buClr>
              <a:buSzPct val="93000"/>
              <a:defRPr sz="975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47700"/>
            <a:ext cx="4697523" cy="49530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 descr="MI_PPT_Temp10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9"/>
          <a:stretch/>
        </p:blipFill>
        <p:spPr>
          <a:xfrm>
            <a:off x="7632700" y="0"/>
            <a:ext cx="4572000" cy="687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3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Hexagon_MI_CMYK_STANDARD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0"/>
          <a:stretch/>
        </p:blipFill>
        <p:spPr>
          <a:xfrm>
            <a:off x="9831085" y="6070600"/>
            <a:ext cx="2151366" cy="77698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" y="0"/>
            <a:ext cx="12204701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647700"/>
            <a:ext cx="7247707" cy="495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6281" y="1478780"/>
            <a:ext cx="7255127" cy="441402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98BA"/>
              </a:buClr>
              <a:buFont typeface="+mj-lt"/>
              <a:buAutoNum type="arabicPeriod"/>
              <a:defRPr sz="1600"/>
            </a:lvl1pPr>
            <a:lvl2pPr marL="685800" indent="-3429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lphaLcParenR"/>
              <a:defRPr/>
            </a:lvl2pPr>
            <a:lvl3pPr marL="914400" indent="-230188">
              <a:buFont typeface="+mj-lt"/>
              <a:buAutoNum type="romanLcPeriod"/>
              <a:defRPr/>
            </a:lvl3pPr>
            <a:lvl4pPr marL="1144588" indent="-230188">
              <a:buClr>
                <a:schemeClr val="tx2"/>
              </a:buClr>
              <a:buSzPct val="80000"/>
              <a:defRPr/>
            </a:lvl4pPr>
            <a:lvl5pPr>
              <a:buClr>
                <a:srgbClr val="545559"/>
              </a:buClr>
              <a:buSzPct val="93000"/>
              <a:defRPr sz="975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4" name="Picture 3" descr="MI_PPT_Temp11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4"/>
          <a:stretch/>
        </p:blipFill>
        <p:spPr>
          <a:xfrm>
            <a:off x="7696200" y="-8636"/>
            <a:ext cx="4521200" cy="687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6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" y="0"/>
            <a:ext cx="12204701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3" y="647700"/>
            <a:ext cx="9613898" cy="495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73582" y="1478780"/>
            <a:ext cx="4850103" cy="441402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98BA"/>
              </a:buClr>
              <a:buFont typeface="+mj-lt"/>
              <a:buAutoNum type="arabicPeriod"/>
              <a:defRPr sz="1600"/>
            </a:lvl1pPr>
            <a:lvl2pPr marL="685800" indent="-3429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lphaLcParenR"/>
              <a:defRPr/>
            </a:lvl2pPr>
            <a:lvl3pPr marL="914400" indent="-230188">
              <a:buFont typeface="+mj-lt"/>
              <a:buAutoNum type="romanLcPeriod"/>
              <a:defRPr/>
            </a:lvl3pPr>
            <a:lvl4pPr marL="1144588" indent="-230188">
              <a:buClr>
                <a:schemeClr val="tx2"/>
              </a:buClr>
              <a:buSzPct val="80000"/>
              <a:defRPr/>
            </a:lvl4pPr>
            <a:lvl5pPr>
              <a:buClr>
                <a:srgbClr val="545559"/>
              </a:buClr>
              <a:buSzPct val="93000"/>
              <a:defRPr sz="975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5250381" y="1478780"/>
            <a:ext cx="4744519" cy="441402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98BA"/>
              </a:buClr>
              <a:buFont typeface="+mj-lt"/>
              <a:buAutoNum type="arabicPeriod"/>
              <a:defRPr sz="1600"/>
            </a:lvl1pPr>
            <a:lvl2pPr marL="685800" indent="-3429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lphaLcParenR"/>
              <a:defRPr/>
            </a:lvl2pPr>
            <a:lvl3pPr marL="914400" indent="-230188">
              <a:buFont typeface="+mj-lt"/>
              <a:buAutoNum type="romanLcPeriod"/>
              <a:defRPr/>
            </a:lvl3pPr>
            <a:lvl4pPr marL="1144588" indent="-230188">
              <a:buClr>
                <a:schemeClr val="tx2"/>
              </a:buClr>
              <a:buSzPct val="80000"/>
              <a:defRPr/>
            </a:lvl4pPr>
            <a:lvl5pPr>
              <a:buClr>
                <a:srgbClr val="545559"/>
              </a:buClr>
              <a:buSzPct val="93000"/>
              <a:defRPr sz="975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46" name="Picture 45" descr="Hexagon_MI_CMYK_STANDARD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085" y="5970238"/>
            <a:ext cx="2151366" cy="877347"/>
          </a:xfrm>
          <a:prstGeom prst="rect">
            <a:avLst/>
          </a:prstGeom>
        </p:spPr>
      </p:pic>
      <p:pic>
        <p:nvPicPr>
          <p:cNvPr id="4" name="Picture 3" descr="MI_PPT_Temp12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88" b="51481"/>
          <a:stretch/>
        </p:blipFill>
        <p:spPr>
          <a:xfrm>
            <a:off x="7696200" y="0"/>
            <a:ext cx="45085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6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2" y="647700"/>
            <a:ext cx="11455398" cy="495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4859" y="1480007"/>
            <a:ext cx="5630195" cy="44243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195288" y="1485795"/>
            <a:ext cx="5641112" cy="44243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18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2" y="647700"/>
            <a:ext cx="11468097" cy="495300"/>
          </a:xfrm>
        </p:spPr>
        <p:txBody>
          <a:bodyPr>
            <a:normAutofit/>
          </a:bodyPr>
          <a:lstStyle>
            <a:lvl1pPr marL="0" algn="l" defTabSz="685749" rtl="0" eaLnBrk="1" latinLnBrk="0" hangingPunct="1">
              <a:lnSpc>
                <a:spcPts val="1950"/>
              </a:lnSpc>
              <a:spcBef>
                <a:spcPct val="0"/>
              </a:spcBef>
              <a:buNone/>
              <a:defRPr lang="en-US" sz="2200" b="1" kern="1000" spc="-8" dirty="0">
                <a:solidFill>
                  <a:srgbClr val="0098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378888"/>
            <a:ext cx="5654040" cy="43757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tabLst>
                <a:tab pos="857250" algn="l"/>
              </a:tabLst>
              <a:defRPr sz="17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7839" y="1837850"/>
            <a:ext cx="5654040" cy="40676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749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6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1pPr>
            <a:lvl2pPr algn="l" defTabSz="685749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4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2pPr>
            <a:lvl3pPr algn="l" defTabSz="685749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2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3pPr>
            <a:lvl4pPr algn="l" defTabSz="685749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2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4pPr>
            <a:lvl5pPr algn="l" defTabSz="685749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200" kern="1200" dirty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5pPr>
            <a:lvl6pPr marL="1371600" marR="0" indent="-227013" algn="l" defTabSz="685749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545559"/>
              </a:buClr>
              <a:buSzPct val="90000"/>
              <a:buFont typeface="Arial" panose="020B0604020202020204" pitchFamily="34" charset="0"/>
              <a:buChar char="•"/>
              <a:tabLst/>
              <a:defRPr/>
            </a:lvl6pPr>
            <a:lvl7pPr marL="1601788" marR="0" indent="-230188" algn="l" defTabSz="685749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lvl7pPr>
            <a:lvl8pPr marL="1828800" marR="0" indent="-227013" algn="l" defTabSz="685749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8pPr>
            <a:lvl9pPr marL="2058988" marR="0" indent="-230188" algn="l" defTabSz="685749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372376"/>
            <a:ext cx="5664200" cy="44408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lang="en-US" sz="1700" b="1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1pPr>
            <a:lvl2pPr marL="342875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marL="0" lvl="0" indent="0" algn="l" defTabSz="68574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1837850"/>
            <a:ext cx="5664200" cy="40676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749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6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1pPr>
            <a:lvl2pPr algn="l" defTabSz="685749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4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2pPr>
            <a:lvl3pPr algn="l" defTabSz="685749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2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3pPr>
            <a:lvl4pPr algn="l" defTabSz="685749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2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4pPr>
            <a:lvl5pPr algn="l" defTabSz="685749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200" kern="1200" dirty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5pPr>
            <a:lvl6pPr marL="1371600" marR="0" indent="-227013" algn="l" defTabSz="685749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545559"/>
              </a:buClr>
              <a:buSzPct val="90000"/>
              <a:buFont typeface="Arial" panose="020B0604020202020204" pitchFamily="34" charset="0"/>
              <a:buChar char="•"/>
              <a:tabLst/>
              <a:defRPr/>
            </a:lvl6pPr>
            <a:lvl7pPr marL="1601788" marR="0" indent="-230188" algn="l" defTabSz="685749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lvl7pPr>
            <a:lvl8pPr marL="1828800" marR="0" indent="-227013" algn="l" defTabSz="685749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8pPr>
            <a:lvl9pPr marL="2058988" marR="0" indent="-230188" algn="l" defTabSz="685749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84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98674FC-FB25-491B-8958-FECBADD5B517}"/>
              </a:ext>
            </a:extLst>
          </p:cNvPr>
          <p:cNvGrpSpPr/>
          <p:nvPr userDrawn="1"/>
        </p:nvGrpSpPr>
        <p:grpSpPr>
          <a:xfrm>
            <a:off x="0" y="1"/>
            <a:ext cx="11136561" cy="6860586"/>
            <a:chOff x="799311" y="557311"/>
            <a:chExt cx="9984992" cy="59851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747D9D6-5D5B-4B2D-BF1E-3D41E0B283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33535" t="4428" r="31118" b="20660"/>
            <a:stretch/>
          </p:blipFill>
          <p:spPr>
            <a:xfrm>
              <a:off x="799311" y="1747743"/>
              <a:ext cx="4700795" cy="479473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556511D-7CC1-42E5-A2EE-F8E0312D430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99" r="14404" b="5969"/>
            <a:stretch/>
          </p:blipFill>
          <p:spPr>
            <a:xfrm>
              <a:off x="799312" y="557311"/>
              <a:ext cx="9984991" cy="598290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7151438" y="3099860"/>
            <a:ext cx="4681620" cy="1002240"/>
          </a:xfrm>
        </p:spPr>
        <p:txBody>
          <a:bodyPr anchor="b">
            <a:normAutofit/>
          </a:bodyPr>
          <a:lstStyle>
            <a:lvl1pPr marL="0" algn="l" defTabSz="685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-8" dirty="0">
                <a:ln>
                  <a:noFill/>
                </a:ln>
                <a:solidFill>
                  <a:srgbClr val="0B121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 userDrawn="1">
            <p:ph type="body" sz="quarter" idx="13"/>
          </p:nvPr>
        </p:nvSpPr>
        <p:spPr>
          <a:xfrm>
            <a:off x="7151438" y="4707597"/>
            <a:ext cx="4681620" cy="3100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7151438" y="4363786"/>
            <a:ext cx="4681620" cy="3283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749" rtl="0" eaLnBrk="1" latinLnBrk="0" hangingPunct="1">
              <a:spcAft>
                <a:spcPts val="450"/>
              </a:spcAft>
              <a:buNone/>
              <a:defRPr lang="en-US" sz="180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151438" y="4103024"/>
            <a:ext cx="451175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 descr="Hexagon_MI_CMYK_STANDARD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085" y="5970238"/>
            <a:ext cx="2151366" cy="877347"/>
          </a:xfrm>
          <a:prstGeom prst="rect">
            <a:avLst/>
          </a:prstGeom>
        </p:spPr>
      </p:pic>
      <p:pic>
        <p:nvPicPr>
          <p:cNvPr id="69" name="Picture 68" descr="MI-Size3-L-secondary_extension_flag-white-FULL_COLOUR-CMYK-outlin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6437516"/>
            <a:ext cx="478366" cy="37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2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with Imag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647700"/>
            <a:ext cx="11455399" cy="495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" y="1467437"/>
            <a:ext cx="6593631" cy="4425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722533" y="1479177"/>
            <a:ext cx="5113867" cy="44180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78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and_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647700"/>
            <a:ext cx="11455399" cy="495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676903" y="1489693"/>
            <a:ext cx="6515100" cy="44031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2843" y="1478244"/>
            <a:ext cx="5202767" cy="44145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16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2" y="647700"/>
            <a:ext cx="11455399" cy="495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3"/>
          </p:nvPr>
        </p:nvSpPr>
        <p:spPr>
          <a:xfrm>
            <a:off x="381002" y="1371600"/>
            <a:ext cx="11455399" cy="4521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97561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1_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307467"/>
            <a:ext cx="12192000" cy="55853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14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2_with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_PPT_Temp14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 b="14771"/>
          <a:stretch/>
        </p:blipFill>
        <p:spPr>
          <a:xfrm>
            <a:off x="0" y="304800"/>
            <a:ext cx="12204700" cy="5588000"/>
          </a:xfrm>
          <a:prstGeom prst="rect">
            <a:avLst/>
          </a:prstGeom>
        </p:spPr>
      </p:pic>
      <p:sp>
        <p:nvSpPr>
          <p:cNvPr id="43" name="Freeform 6"/>
          <p:cNvSpPr>
            <a:spLocks noEditPoints="1"/>
          </p:cNvSpPr>
          <p:nvPr userDrawn="1"/>
        </p:nvSpPr>
        <p:spPr bwMode="auto">
          <a:xfrm>
            <a:off x="758889" y="857741"/>
            <a:ext cx="1427276" cy="920742"/>
          </a:xfrm>
          <a:custGeom>
            <a:avLst/>
            <a:gdLst>
              <a:gd name="T0" fmla="*/ 694 w 1167"/>
              <a:gd name="T1" fmla="*/ 1006 h 1006"/>
              <a:gd name="T2" fmla="*/ 694 w 1167"/>
              <a:gd name="T3" fmla="*/ 1006 h 1006"/>
              <a:gd name="T4" fmla="*/ 694 w 1167"/>
              <a:gd name="T5" fmla="*/ 562 h 1006"/>
              <a:gd name="T6" fmla="*/ 1043 w 1167"/>
              <a:gd name="T7" fmla="*/ 0 h 1006"/>
              <a:gd name="T8" fmla="*/ 1148 w 1167"/>
              <a:gd name="T9" fmla="*/ 191 h 1006"/>
              <a:gd name="T10" fmla="*/ 934 w 1167"/>
              <a:gd name="T11" fmla="*/ 526 h 1006"/>
              <a:gd name="T12" fmla="*/ 1167 w 1167"/>
              <a:gd name="T13" fmla="*/ 526 h 1006"/>
              <a:gd name="T14" fmla="*/ 1167 w 1167"/>
              <a:gd name="T15" fmla="*/ 1006 h 1006"/>
              <a:gd name="T16" fmla="*/ 694 w 1167"/>
              <a:gd name="T17" fmla="*/ 1006 h 1006"/>
              <a:gd name="T18" fmla="*/ 0 w 1167"/>
              <a:gd name="T19" fmla="*/ 1006 h 1006"/>
              <a:gd name="T20" fmla="*/ 0 w 1167"/>
              <a:gd name="T21" fmla="*/ 1006 h 1006"/>
              <a:gd name="T22" fmla="*/ 0 w 1167"/>
              <a:gd name="T23" fmla="*/ 562 h 1006"/>
              <a:gd name="T24" fmla="*/ 342 w 1167"/>
              <a:gd name="T25" fmla="*/ 0 h 1006"/>
              <a:gd name="T26" fmla="*/ 448 w 1167"/>
              <a:gd name="T27" fmla="*/ 191 h 1006"/>
              <a:gd name="T28" fmla="*/ 234 w 1167"/>
              <a:gd name="T29" fmla="*/ 526 h 1006"/>
              <a:gd name="T30" fmla="*/ 471 w 1167"/>
              <a:gd name="T31" fmla="*/ 526 h 1006"/>
              <a:gd name="T32" fmla="*/ 471 w 1167"/>
              <a:gd name="T33" fmla="*/ 1006 h 1006"/>
              <a:gd name="T34" fmla="*/ 0 w 1167"/>
              <a:gd name="T35" fmla="*/ 1006 h 10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67" h="1006">
                <a:moveTo>
                  <a:pt x="694" y="1006"/>
                </a:moveTo>
                <a:lnTo>
                  <a:pt x="694" y="1006"/>
                </a:lnTo>
                <a:lnTo>
                  <a:pt x="694" y="562"/>
                </a:lnTo>
                <a:cubicBezTo>
                  <a:pt x="694" y="296"/>
                  <a:pt x="770" y="115"/>
                  <a:pt x="1043" y="0"/>
                </a:cubicBezTo>
                <a:lnTo>
                  <a:pt x="1148" y="191"/>
                </a:lnTo>
                <a:cubicBezTo>
                  <a:pt x="977" y="273"/>
                  <a:pt x="934" y="361"/>
                  <a:pt x="934" y="526"/>
                </a:cubicBezTo>
                <a:lnTo>
                  <a:pt x="1167" y="526"/>
                </a:lnTo>
                <a:lnTo>
                  <a:pt x="1167" y="1006"/>
                </a:lnTo>
                <a:lnTo>
                  <a:pt x="694" y="1006"/>
                </a:lnTo>
                <a:close/>
                <a:moveTo>
                  <a:pt x="0" y="1006"/>
                </a:moveTo>
                <a:lnTo>
                  <a:pt x="0" y="1006"/>
                </a:lnTo>
                <a:lnTo>
                  <a:pt x="0" y="562"/>
                </a:lnTo>
                <a:cubicBezTo>
                  <a:pt x="0" y="296"/>
                  <a:pt x="69" y="115"/>
                  <a:pt x="342" y="0"/>
                </a:cubicBezTo>
                <a:lnTo>
                  <a:pt x="448" y="191"/>
                </a:lnTo>
                <a:cubicBezTo>
                  <a:pt x="277" y="273"/>
                  <a:pt x="234" y="361"/>
                  <a:pt x="234" y="526"/>
                </a:cubicBezTo>
                <a:lnTo>
                  <a:pt x="471" y="526"/>
                </a:lnTo>
                <a:lnTo>
                  <a:pt x="471" y="1006"/>
                </a:lnTo>
                <a:lnTo>
                  <a:pt x="0" y="1006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2629989" y="1439908"/>
            <a:ext cx="7377612" cy="113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151968" y="2717800"/>
            <a:ext cx="4855633" cy="544512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bg1"/>
              </a:buClr>
              <a:buFont typeface="Arial" panose="020B0604020202020204" pitchFamily="34" charset="0"/>
              <a:buChar char="—"/>
              <a:defRPr lang="en-US" sz="1600" b="1" kern="1200" dirty="0" smtClean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707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ure_with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_PPT_Temp18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40"/>
          <a:stretch/>
        </p:blipFill>
        <p:spPr>
          <a:xfrm>
            <a:off x="0" y="0"/>
            <a:ext cx="12204700" cy="58928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458788" y="2343196"/>
            <a:ext cx="7377612" cy="113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980767" y="3621088"/>
            <a:ext cx="4855633" cy="544512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bg1"/>
              </a:buClr>
              <a:buFont typeface="Arial" panose="020B0604020202020204" pitchFamily="34" charset="0"/>
              <a:buChar char="—"/>
              <a:defRPr lang="en-US" sz="1600" b="1" kern="1200" dirty="0" smtClean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232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2" y="647700"/>
            <a:ext cx="11455399" cy="495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3"/>
          </p:nvPr>
        </p:nvSpPr>
        <p:spPr>
          <a:xfrm>
            <a:off x="381002" y="1562100"/>
            <a:ext cx="11455399" cy="43307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98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486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60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84999" y="3940170"/>
            <a:ext cx="4866548" cy="528638"/>
          </a:xfrm>
        </p:spPr>
        <p:txBody>
          <a:bodyPr anchor="b">
            <a:noAutofit/>
          </a:bodyPr>
          <a:lstStyle>
            <a:lvl1pPr marL="0" algn="r" defTabSz="685749" rtl="0" eaLnBrk="1" latinLnBrk="0" hangingPunct="1">
              <a:lnSpc>
                <a:spcPct val="100000"/>
              </a:lnSpc>
              <a:defRPr lang="en-US" sz="1900" b="1" kern="1200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84998" y="4664266"/>
            <a:ext cx="4866551" cy="4175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685749" rtl="0" eaLnBrk="1" latinLnBrk="0" hangingPunct="1">
              <a:lnSpc>
                <a:spcPct val="100000"/>
              </a:lnSpc>
              <a:spcAft>
                <a:spcPts val="450"/>
              </a:spcAft>
              <a:buNone/>
              <a:defRPr lang="en-US" sz="1500" kern="1200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7099301" y="4532670"/>
            <a:ext cx="46609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0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MI_PPT_Temp6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6"/>
            <a:ext cx="12204700" cy="6864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51438" y="4156500"/>
            <a:ext cx="4681620" cy="1002240"/>
          </a:xfrm>
        </p:spPr>
        <p:txBody>
          <a:bodyPr anchor="b">
            <a:normAutofit/>
          </a:bodyPr>
          <a:lstStyle>
            <a:lvl1pPr marL="0" algn="r" defTabSz="685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000" b="1" kern="1200" spc="-8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176837" y="5221510"/>
            <a:ext cx="451175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-22123" y="5892800"/>
            <a:ext cx="12214124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 descr="Hexagon_MI_CMYK_STANDARD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9"/>
          <a:stretch/>
        </p:blipFill>
        <p:spPr>
          <a:xfrm>
            <a:off x="9831085" y="6115304"/>
            <a:ext cx="2151366" cy="72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8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H="1">
            <a:off x="7264401" y="4532670"/>
            <a:ext cx="46609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57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79586" y="1479304"/>
            <a:ext cx="11456813" cy="4438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48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Hexagon_MI_CMYK_STANDARD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0"/>
          <a:stretch/>
        </p:blipFill>
        <p:spPr>
          <a:xfrm>
            <a:off x="9831085" y="6070600"/>
            <a:ext cx="2151366" cy="77698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" y="0"/>
            <a:ext cx="12204701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647700"/>
            <a:ext cx="7247707" cy="495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6281" y="1478780"/>
            <a:ext cx="7255127" cy="441402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98BA"/>
              </a:buClr>
              <a:buFont typeface="+mj-lt"/>
              <a:buAutoNum type="arabicPeriod"/>
              <a:defRPr sz="1600"/>
            </a:lvl1pPr>
            <a:lvl2pPr marL="685800" indent="-3429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lphaLcParenR"/>
              <a:defRPr/>
            </a:lvl2pPr>
            <a:lvl3pPr marL="914400" indent="-230188">
              <a:buFont typeface="+mj-lt"/>
              <a:buAutoNum type="romanLcPeriod"/>
              <a:defRPr/>
            </a:lvl3pPr>
            <a:lvl4pPr marL="1144588" indent="-230188">
              <a:buClr>
                <a:schemeClr val="tx2"/>
              </a:buClr>
              <a:buSzPct val="80000"/>
              <a:defRPr/>
            </a:lvl4pPr>
            <a:lvl5pPr>
              <a:buClr>
                <a:srgbClr val="545559"/>
              </a:buClr>
              <a:buSzPct val="93000"/>
              <a:defRPr sz="975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4" name="Picture 3" descr="MI_PPT_Temp11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4"/>
          <a:stretch/>
        </p:blipFill>
        <p:spPr>
          <a:xfrm>
            <a:off x="7696200" y="-8636"/>
            <a:ext cx="4521200" cy="687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7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ure_with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_PPT_Temp18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40"/>
          <a:stretch/>
        </p:blipFill>
        <p:spPr>
          <a:xfrm>
            <a:off x="0" y="0"/>
            <a:ext cx="12204700" cy="58928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458788" y="2343196"/>
            <a:ext cx="7377612" cy="113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980767" y="3621088"/>
            <a:ext cx="4855633" cy="544512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bg1"/>
              </a:buClr>
              <a:buFont typeface="Arial" panose="020B0604020202020204" pitchFamily="34" charset="0"/>
              <a:buChar char="—"/>
              <a:defRPr lang="en-US" sz="1600" b="1" kern="1200" dirty="0" smtClean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422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38738" y="4156500"/>
            <a:ext cx="4681620" cy="1002240"/>
          </a:xfrm>
        </p:spPr>
        <p:txBody>
          <a:bodyPr anchor="b">
            <a:normAutofit/>
          </a:bodyPr>
          <a:lstStyle>
            <a:lvl1pPr marL="0" algn="r" defTabSz="685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000" b="1" kern="1200" spc="-8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38738" y="5224452"/>
            <a:ext cx="4681620" cy="3283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685749" rtl="0" eaLnBrk="1" latinLnBrk="0" hangingPunct="1">
              <a:spcAft>
                <a:spcPts val="450"/>
              </a:spcAft>
              <a:buNone/>
              <a:def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7138738" y="5568263"/>
            <a:ext cx="4681620" cy="3100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384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79586" y="1479304"/>
            <a:ext cx="11456813" cy="4438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03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pen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Hexagon_MI_CMYK_STANDARD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085" y="5970238"/>
            <a:ext cx="2151366" cy="877347"/>
          </a:xfrm>
          <a:prstGeom prst="rect">
            <a:avLst/>
          </a:prstGeom>
        </p:spPr>
      </p:pic>
      <p:pic>
        <p:nvPicPr>
          <p:cNvPr id="50" name="Picture 49" descr="MI-Size3-L-secondary_extension_flag-white-FULL_COLOUR-CMYK-outlin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5" y="6312564"/>
            <a:ext cx="478366" cy="375860"/>
          </a:xfrm>
          <a:prstGeom prst="rect">
            <a:avLst/>
          </a:prstGeom>
        </p:spPr>
      </p:pic>
      <p:pic>
        <p:nvPicPr>
          <p:cNvPr id="5" name="Picture 4" descr="MI_PPT_Temp4.jp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0" r="37624"/>
          <a:stretch/>
        </p:blipFill>
        <p:spPr>
          <a:xfrm>
            <a:off x="-1" y="-1"/>
            <a:ext cx="8315707" cy="6870701"/>
          </a:xfrm>
          <a:prstGeom prst="rect">
            <a:avLst/>
          </a:prstGeom>
        </p:spPr>
      </p:pic>
      <p:pic>
        <p:nvPicPr>
          <p:cNvPr id="6" name="Picture 5" descr="MI-Size3-L-secondary_extension_flag-white-FULL_COLOUR-CMYK-outlin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2564"/>
            <a:ext cx="478366" cy="37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0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Open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MI_PPT_Temp5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4700" cy="6858001"/>
          </a:xfrm>
          <a:prstGeom prst="rect">
            <a:avLst/>
          </a:prstGeom>
        </p:spPr>
      </p:pic>
      <p:sp>
        <p:nvSpPr>
          <p:cNvPr id="48" name="Rectangle 47"/>
          <p:cNvSpPr/>
          <p:nvPr userDrawn="1"/>
        </p:nvSpPr>
        <p:spPr>
          <a:xfrm>
            <a:off x="-9423" y="5892800"/>
            <a:ext cx="12214124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 descr="Hexagon_MI_CMYK_STANDARD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2"/>
          <a:stretch/>
        </p:blipFill>
        <p:spPr>
          <a:xfrm>
            <a:off x="9831085" y="6057900"/>
            <a:ext cx="2151366" cy="789685"/>
          </a:xfrm>
          <a:prstGeom prst="rect">
            <a:avLst/>
          </a:prstGeom>
        </p:spPr>
      </p:pic>
      <p:pic>
        <p:nvPicPr>
          <p:cNvPr id="6" name="Picture 5" descr="MI-Size3-L-secondary_extension_flag-white-FULL_COLOUR-CMYK-outline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2564"/>
            <a:ext cx="478366" cy="37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0873" y="4156500"/>
            <a:ext cx="6554609" cy="1002240"/>
          </a:xfrm>
        </p:spPr>
        <p:txBody>
          <a:bodyPr anchor="b">
            <a:normAutofit/>
          </a:bodyPr>
          <a:lstStyle>
            <a:lvl1pPr marL="0" algn="l" defTabSz="685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-8" dirty="0">
                <a:ln>
                  <a:noFill/>
                </a:ln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20872" y="5354198"/>
            <a:ext cx="5690779" cy="4175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749" rtl="0" eaLnBrk="1" latinLnBrk="0" hangingPunct="1">
              <a:spcAft>
                <a:spcPts val="450"/>
              </a:spcAft>
              <a:buNone/>
              <a:defRPr lang="en-US" sz="180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220872" y="5772150"/>
            <a:ext cx="5628752" cy="419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3345169" y="5221510"/>
            <a:ext cx="579802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11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/Break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8513" y="4344039"/>
            <a:ext cx="3737172" cy="528638"/>
          </a:xfrm>
        </p:spPr>
        <p:txBody>
          <a:bodyPr anchor="b">
            <a:noAutofit/>
          </a:bodyPr>
          <a:lstStyle>
            <a:lvl1pPr marL="0" algn="l" defTabSz="685749" rtl="0" eaLnBrk="1" latinLnBrk="0" hangingPunct="1">
              <a:lnSpc>
                <a:spcPct val="100000"/>
              </a:lnSpc>
              <a:defRPr lang="en-US" sz="1900" b="1" kern="1200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8512" y="5068135"/>
            <a:ext cx="3737173" cy="4175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749" rtl="0" eaLnBrk="1" latinLnBrk="0" hangingPunct="1">
              <a:lnSpc>
                <a:spcPct val="100000"/>
              </a:lnSpc>
              <a:spcAft>
                <a:spcPts val="450"/>
              </a:spcAft>
              <a:buNone/>
              <a:defRPr lang="en-US" sz="1500" kern="1200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58" name="Straight Connector 57"/>
          <p:cNvCxnSpPr/>
          <p:nvPr userDrawn="1"/>
        </p:nvCxnSpPr>
        <p:spPr>
          <a:xfrm flipH="1">
            <a:off x="1054683" y="4936539"/>
            <a:ext cx="3554749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87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_PPT_Temp3.jpg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4" name="Picture 3" descr="Hexagon_MI_CMYK_STANDARD.jpg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085" y="5970238"/>
            <a:ext cx="2151366" cy="87734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2" y="647700"/>
            <a:ext cx="11455398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81001" y="1480319"/>
            <a:ext cx="11455399" cy="4463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4" name="TextBox 63"/>
          <p:cNvSpPr txBox="1"/>
          <p:nvPr userDrawn="1"/>
        </p:nvSpPr>
        <p:spPr>
          <a:xfrm>
            <a:off x="849285" y="6378083"/>
            <a:ext cx="4962525" cy="207749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en-US" sz="750" dirty="0">
                <a:solidFill>
                  <a:srgbClr val="7F7F7F"/>
                </a:solidFill>
              </a:rPr>
              <a:t>A. Lippitsch, IWAA 2018, </a:t>
            </a:r>
            <a:r>
              <a:rPr lang="en-US" sz="750" dirty="0" err="1">
                <a:solidFill>
                  <a:srgbClr val="7F7F7F"/>
                </a:solidFill>
              </a:rPr>
              <a:t>Fermilab</a:t>
            </a:r>
            <a:r>
              <a:rPr lang="en-US" sz="750" dirty="0">
                <a:solidFill>
                  <a:srgbClr val="7F7F7F"/>
                </a:solidFill>
              </a:rPr>
              <a:t>, October 2018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89711" y="6378083"/>
            <a:ext cx="51726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B8CD98A-3E22-453F-A62A-E5EC241D5152}" type="slidenum">
              <a:rPr lang="en-US" sz="750" smtClean="0">
                <a:solidFill>
                  <a:srgbClr val="7F7F7F"/>
                </a:solidFill>
              </a:rPr>
              <a:pPr algn="ctr"/>
              <a:t>‹#›</a:t>
            </a:fld>
            <a:r>
              <a:rPr lang="en-US" sz="750" dirty="0">
                <a:solidFill>
                  <a:srgbClr val="7F7F7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246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93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60" r:id="rId31"/>
    <p:sldLayoutId id="2147483661" r:id="rId32"/>
    <p:sldLayoutId id="2147483662" r:id="rId3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algn="l" defTabSz="685749" rtl="0" eaLnBrk="1" latinLnBrk="0" hangingPunct="1">
        <a:lnSpc>
          <a:spcPts val="1950"/>
        </a:lnSpc>
        <a:spcBef>
          <a:spcPct val="0"/>
        </a:spcBef>
        <a:buNone/>
        <a:defRPr lang="en-US" sz="2200" b="1" kern="1000" spc="-8" dirty="0">
          <a:solidFill>
            <a:srgbClr val="0098B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228600" indent="-228600" algn="l" defTabSz="68574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rgbClr val="545559"/>
          </a:solidFill>
          <a:latin typeface="+mn-lt"/>
          <a:ea typeface="+mn-ea"/>
          <a:cs typeface="+mn-cs"/>
        </a:defRPr>
      </a:lvl1pPr>
      <a:lvl2pPr marL="457200" indent="-228600" algn="l" defTabSz="68574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rgbClr val="74B543"/>
        </a:buClr>
        <a:buFont typeface="Arial" panose="020B0604020202020204" pitchFamily="34" charset="0"/>
        <a:buChar char="•"/>
        <a:defRPr sz="1400" kern="1200">
          <a:solidFill>
            <a:srgbClr val="545559"/>
          </a:solidFill>
          <a:latin typeface="+mn-lt"/>
          <a:ea typeface="+mn-ea"/>
          <a:cs typeface="+mn-cs"/>
        </a:defRPr>
      </a:lvl2pPr>
      <a:lvl3pPr marL="687388" indent="-230188" algn="l" defTabSz="68574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rgbClr val="0098BA"/>
        </a:buClr>
        <a:buFont typeface="Arial" panose="020B0604020202020204" pitchFamily="34" charset="0"/>
        <a:buChar char="•"/>
        <a:defRPr sz="1200" kern="1200">
          <a:solidFill>
            <a:srgbClr val="545559"/>
          </a:solidFill>
          <a:latin typeface="+mn-lt"/>
          <a:ea typeface="+mn-ea"/>
          <a:cs typeface="+mn-cs"/>
        </a:defRPr>
      </a:lvl3pPr>
      <a:lvl4pPr marL="914400" indent="-228600" algn="l" defTabSz="68574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SzPct val="90000"/>
        <a:buFont typeface="Arial" panose="020B0604020202020204" pitchFamily="34" charset="0"/>
        <a:buChar char="•"/>
        <a:defRPr sz="1200" kern="1200">
          <a:solidFill>
            <a:srgbClr val="545559"/>
          </a:solidFill>
          <a:latin typeface="+mn-lt"/>
          <a:ea typeface="+mn-ea"/>
          <a:cs typeface="+mn-cs"/>
        </a:defRPr>
      </a:lvl4pPr>
      <a:lvl5pPr marL="1144588" indent="-230188" algn="l" defTabSz="68574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SzPct val="90000"/>
        <a:buFont typeface="Arial" panose="020B0604020202020204" pitchFamily="34" charset="0"/>
        <a:buChar char="•"/>
        <a:defRPr sz="1200" kern="1200">
          <a:solidFill>
            <a:srgbClr val="545559"/>
          </a:solidFill>
          <a:latin typeface="+mn-lt"/>
          <a:ea typeface="+mn-ea"/>
          <a:cs typeface="+mn-cs"/>
        </a:defRPr>
      </a:lvl5pPr>
      <a:lvl6pPr marL="1371600" indent="-227013" algn="l" defTabSz="68574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2"/>
        </a:buClr>
        <a:buSzPct val="90000"/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601788" indent="-230188" algn="l" defTabSz="68574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SzPct val="80000"/>
        <a:buFont typeface="Arial" panose="020B0604020202020204" pitchFamily="34" charset="0"/>
        <a:buChar char="•"/>
        <a:defRPr lang="en-US" sz="1200" kern="1200" dirty="0">
          <a:solidFill>
            <a:schemeClr val="tx2"/>
          </a:solidFill>
          <a:latin typeface="+mn-lt"/>
          <a:ea typeface="+mn-ea"/>
          <a:cs typeface="+mn-cs"/>
        </a:defRPr>
      </a:lvl7pPr>
      <a:lvl8pPr marL="1828800" indent="-227013" algn="l" defTabSz="68574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SzPct val="80000"/>
        <a:buFont typeface="Arial" panose="020B0604020202020204" pitchFamily="34" charset="0"/>
        <a:buChar char="•"/>
        <a:defRPr sz="12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058988" indent="-230188" algn="l" defTabSz="68574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SzPct val="80000"/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80">
          <p15:clr>
            <a:srgbClr val="F26B43"/>
          </p15:clr>
        </p15:guide>
        <p15:guide id="2" pos="224">
          <p15:clr>
            <a:srgbClr val="F26B43"/>
          </p15:clr>
        </p15:guide>
        <p15:guide id="3" orient="horz" pos="4200">
          <p15:clr>
            <a:srgbClr val="F26B43"/>
          </p15:clr>
        </p15:guide>
        <p15:guide id="4" orient="horz" pos="3792">
          <p15:clr>
            <a:srgbClr val="F26B43"/>
          </p15:clr>
        </p15:guide>
        <p15:guide id="5" orient="horz" pos="192">
          <p15:clr>
            <a:srgbClr val="F26B43"/>
          </p15:clr>
        </p15:guide>
        <p15:guide id="6" pos="7392">
          <p15:clr>
            <a:srgbClr val="F26B43"/>
          </p15:clr>
        </p15:guide>
        <p15:guide id="7" orient="horz" pos="2256">
          <p15:clr>
            <a:srgbClr val="F26B43"/>
          </p15:clr>
        </p15:guide>
        <p15:guide id="8" orient="horz" pos="720">
          <p15:clr>
            <a:srgbClr val="F26B43"/>
          </p15:clr>
        </p15:guide>
        <p15:guide id="9" orient="horz" pos="408">
          <p15:clr>
            <a:srgbClr val="F26B43"/>
          </p15:clr>
        </p15:guide>
        <p15:guide id="10" pos="512">
          <p15:clr>
            <a:srgbClr val="F26B43"/>
          </p15:clr>
        </p15:guide>
        <p15:guide id="11" pos="4656">
          <p15:clr>
            <a:srgbClr val="F26B43"/>
          </p15:clr>
        </p15:guide>
        <p15:guide id="12" orient="horz" pos="3984">
          <p15:clr>
            <a:srgbClr val="F26B43"/>
          </p15:clr>
        </p15:guide>
        <p15:guide id="13" pos="75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tiff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1C975-DF05-4C28-A869-DC4403B2A1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Leica Absolute Laser Tracker operation in magnetic field environment</a:t>
            </a:r>
            <a:endParaRPr lang="de-C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BE49138-B44D-447E-829E-725E0E56C5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>
                <a:solidFill>
                  <a:schemeClr val="bg2">
                    <a:lumMod val="50000"/>
                  </a:schemeClr>
                </a:solidFill>
              </a:rPr>
              <a:t>Hexagon Manufacturing </a:t>
            </a:r>
            <a:r>
              <a:rPr lang="de-CH" dirty="0" err="1">
                <a:solidFill>
                  <a:schemeClr val="bg2">
                    <a:lumMod val="50000"/>
                  </a:schemeClr>
                </a:solidFill>
              </a:rPr>
              <a:t>Intelligence</a:t>
            </a:r>
            <a:endParaRPr lang="de-CH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de-CH" dirty="0">
                <a:solidFill>
                  <a:schemeClr val="bg2">
                    <a:lumMod val="50000"/>
                  </a:schemeClr>
                </a:solidFill>
              </a:rPr>
              <a:t>Leica Geosystems AG / </a:t>
            </a:r>
            <a:r>
              <a:rPr lang="de-CH" dirty="0" err="1">
                <a:solidFill>
                  <a:schemeClr val="bg2">
                    <a:lumMod val="50000"/>
                  </a:schemeClr>
                </a:solidFill>
              </a:rPr>
              <a:t>Metrology</a:t>
            </a:r>
            <a:r>
              <a:rPr lang="de-CH" dirty="0">
                <a:solidFill>
                  <a:schemeClr val="bg2">
                    <a:lumMod val="50000"/>
                  </a:schemeClr>
                </a:solidFill>
              </a:rPr>
              <a:t> Products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F0CF0C8-74E6-409E-9CDD-4FFBEE6D16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/>
              <a:t>Dr. Angelika Lippitsch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1613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33755CFC-022A-4EDF-A7CF-2D46545F149B}"/>
              </a:ext>
            </a:extLst>
          </p:cNvPr>
          <p:cNvSpPr txBox="1">
            <a:spLocks/>
          </p:cNvSpPr>
          <p:nvPr/>
        </p:nvSpPr>
        <p:spPr>
          <a:xfrm>
            <a:off x="1420025" y="6089053"/>
            <a:ext cx="982590" cy="310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74B543"/>
              </a:buClr>
              <a:buFont typeface="Arial" panose="020B0604020202020204" pitchFamily="34" charset="0"/>
              <a:buChar char="•"/>
              <a:defRPr sz="14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2pPr>
            <a:lvl3pPr marL="6873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98BA"/>
              </a:buClr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5pPr>
            <a:lvl6pPr marL="1371600" indent="-227013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17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28800" indent="-227013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89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1400" dirty="0">
                <a:solidFill>
                  <a:schemeClr val="tx2"/>
                </a:solidFill>
              </a:rPr>
              <a:t> Top View</a:t>
            </a:r>
            <a:endParaRPr lang="de-CH" dirty="0">
              <a:solidFill>
                <a:schemeClr val="tx2"/>
              </a:solidFill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5B2E1647-CB0A-45AD-837C-DEFEAF397C7A}"/>
              </a:ext>
            </a:extLst>
          </p:cNvPr>
          <p:cNvSpPr txBox="1">
            <a:spLocks/>
          </p:cNvSpPr>
          <p:nvPr/>
        </p:nvSpPr>
        <p:spPr>
          <a:xfrm>
            <a:off x="7423046" y="6279218"/>
            <a:ext cx="1080120" cy="310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74B543"/>
              </a:buClr>
              <a:buFont typeface="Arial" panose="020B0604020202020204" pitchFamily="34" charset="0"/>
              <a:buChar char="•"/>
              <a:defRPr sz="14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2pPr>
            <a:lvl3pPr marL="6873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98BA"/>
              </a:buClr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5pPr>
            <a:lvl6pPr marL="1371600" indent="-227013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17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28800" indent="-227013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89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1400" dirty="0">
                <a:solidFill>
                  <a:schemeClr val="tx2"/>
                </a:solidFill>
              </a:rPr>
              <a:t> Side View</a:t>
            </a:r>
            <a:endParaRPr lang="de-CH" dirty="0">
              <a:solidFill>
                <a:schemeClr val="tx2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75105A-3C51-44FD-A573-BEF3A91E1B63}"/>
              </a:ext>
            </a:extLst>
          </p:cNvPr>
          <p:cNvSpPr/>
          <p:nvPr/>
        </p:nvSpPr>
        <p:spPr>
          <a:xfrm>
            <a:off x="423482" y="1258471"/>
            <a:ext cx="5096454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rgbClr val="545559"/>
                </a:solidFill>
              </a:rPr>
              <a:t>Observation </a:t>
            </a:r>
            <a:r>
              <a:rPr lang="de-CH" sz="1600" dirty="0" err="1">
                <a:solidFill>
                  <a:srgbClr val="545559"/>
                </a:solidFill>
              </a:rPr>
              <a:t>of</a:t>
            </a:r>
            <a:r>
              <a:rPr lang="de-CH" sz="1600" dirty="0">
                <a:solidFill>
                  <a:srgbClr val="545559"/>
                </a:solidFill>
              </a:rPr>
              <a:t> Target at 3m / </a:t>
            </a:r>
            <a:r>
              <a:rPr lang="de-CH" sz="1600" dirty="0" err="1">
                <a:solidFill>
                  <a:srgbClr val="545559"/>
                </a:solidFill>
              </a:rPr>
              <a:t>tilting</a:t>
            </a:r>
            <a:r>
              <a:rPr lang="de-CH" sz="1600" dirty="0">
                <a:solidFill>
                  <a:srgbClr val="545559"/>
                </a:solidFill>
              </a:rPr>
              <a:t> </a:t>
            </a:r>
            <a:r>
              <a:rPr lang="de-CH" sz="1600" dirty="0" err="1">
                <a:solidFill>
                  <a:srgbClr val="545559"/>
                </a:solidFill>
              </a:rPr>
              <a:t>axis</a:t>
            </a:r>
            <a:r>
              <a:rPr lang="de-CH" sz="1600" dirty="0">
                <a:solidFill>
                  <a:srgbClr val="545559"/>
                </a:solidFill>
              </a:rPr>
              <a:t> </a:t>
            </a:r>
            <a:r>
              <a:rPr lang="de-CH" sz="1600" dirty="0" err="1">
                <a:solidFill>
                  <a:srgbClr val="545559"/>
                </a:solidFill>
              </a:rPr>
              <a:t>height</a:t>
            </a:r>
            <a:endParaRPr lang="de-CH" sz="1600" dirty="0">
              <a:solidFill>
                <a:srgbClr val="545559"/>
              </a:solidFill>
            </a:endParaRPr>
          </a:p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rgbClr val="545559"/>
                </a:solidFill>
              </a:rPr>
              <a:t>Short time </a:t>
            </a:r>
            <a:r>
              <a:rPr lang="de-CH" sz="1600" dirty="0" err="1">
                <a:solidFill>
                  <a:srgbClr val="545559"/>
                </a:solidFill>
              </a:rPr>
              <a:t>magnetic</a:t>
            </a:r>
            <a:r>
              <a:rPr lang="de-CH" sz="1600" dirty="0">
                <a:solidFill>
                  <a:srgbClr val="545559"/>
                </a:solidFill>
              </a:rPr>
              <a:t> </a:t>
            </a:r>
            <a:r>
              <a:rPr lang="de-CH" sz="1600" dirty="0" err="1">
                <a:solidFill>
                  <a:srgbClr val="545559"/>
                </a:solidFill>
              </a:rPr>
              <a:t>fields</a:t>
            </a:r>
            <a:r>
              <a:rPr lang="de-CH" sz="1600" dirty="0">
                <a:solidFill>
                  <a:srgbClr val="545559"/>
                </a:solidFill>
              </a:rPr>
              <a:t> (2-3 sec)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39A24D-3D9F-4B43-B91C-03C2E3212229}"/>
              </a:ext>
            </a:extLst>
          </p:cNvPr>
          <p:cNvGrpSpPr/>
          <p:nvPr/>
        </p:nvGrpSpPr>
        <p:grpSpPr>
          <a:xfrm>
            <a:off x="980382" y="2740504"/>
            <a:ext cx="1991327" cy="1837986"/>
            <a:chOff x="980382" y="2740504"/>
            <a:chExt cx="1991327" cy="183798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B806A01-6491-453D-B446-FA40CC472948}"/>
                </a:ext>
              </a:extLst>
            </p:cNvPr>
            <p:cNvGrpSpPr/>
            <p:nvPr/>
          </p:nvGrpSpPr>
          <p:grpSpPr>
            <a:xfrm rot="10800000">
              <a:off x="1991544" y="2883196"/>
              <a:ext cx="0" cy="900000"/>
              <a:chOff x="3694469" y="3175294"/>
              <a:chExt cx="0" cy="2484000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2357675-8F4C-4FFB-91DA-09B295D2AC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469" y="4831294"/>
                <a:ext cx="0" cy="828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422DFFE6-E121-4A7A-9236-97C05E1AD2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469" y="3175294"/>
                <a:ext cx="0" cy="828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F6166CE2-8051-41A3-86AA-CDABE1C07B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469" y="4003294"/>
                <a:ext cx="0" cy="82800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9C7D5BA-6971-4D1A-9C81-605AF877A201}"/>
                </a:ext>
              </a:extLst>
            </p:cNvPr>
            <p:cNvGrpSpPr/>
            <p:nvPr/>
          </p:nvGrpSpPr>
          <p:grpSpPr>
            <a:xfrm>
              <a:off x="980382" y="2740504"/>
              <a:ext cx="1991327" cy="1837986"/>
              <a:chOff x="980382" y="2740504"/>
              <a:chExt cx="1991327" cy="1837986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FBA3229-FD65-4137-876C-5EB5C787CB5E}"/>
                  </a:ext>
                </a:extLst>
              </p:cNvPr>
              <p:cNvSpPr txBox="1"/>
              <p:nvPr/>
            </p:nvSpPr>
            <p:spPr>
              <a:xfrm>
                <a:off x="1366459" y="3021373"/>
                <a:ext cx="8758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dirty="0">
                    <a:solidFill>
                      <a:schemeClr val="tx2"/>
                    </a:solidFill>
                  </a:rPr>
                  <a:t>~3m</a:t>
                </a: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8239344-82EF-4A5E-B0D2-9216DF0B44F5}"/>
                  </a:ext>
                </a:extLst>
              </p:cNvPr>
              <p:cNvGrpSpPr/>
              <p:nvPr/>
            </p:nvGrpSpPr>
            <p:grpSpPr>
              <a:xfrm rot="10800000">
                <a:off x="1911321" y="2740504"/>
                <a:ext cx="155990" cy="170390"/>
                <a:chOff x="1591444" y="6102489"/>
                <a:chExt cx="155990" cy="170390"/>
              </a:xfrm>
            </p:grpSpPr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71A2F461-9C6D-4FEC-9EC6-8E426BF25A09}"/>
                    </a:ext>
                  </a:extLst>
                </p:cNvPr>
                <p:cNvSpPr/>
                <p:nvPr/>
              </p:nvSpPr>
              <p:spPr>
                <a:xfrm>
                  <a:off x="1591444" y="6116889"/>
                  <a:ext cx="155990" cy="15599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0"/>
                        <a:lumOff val="100000"/>
                      </a:schemeClr>
                    </a:gs>
                    <a:gs pos="35000">
                      <a:schemeClr val="accent1">
                        <a:lumMod val="0"/>
                        <a:lumOff val="100000"/>
                      </a:schemeClr>
                    </a:gs>
                    <a:gs pos="100000">
                      <a:schemeClr val="tx2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12" name="Trapezoid 11">
                  <a:extLst>
                    <a:ext uri="{FF2B5EF4-FFF2-40B4-BE49-F238E27FC236}">
                      <a16:creationId xmlns:a16="http://schemas.microsoft.com/office/drawing/2014/main" id="{AB4FEB17-4B34-451F-88DD-C6B5B0A68313}"/>
                    </a:ext>
                  </a:extLst>
                </p:cNvPr>
                <p:cNvSpPr/>
                <p:nvPr/>
              </p:nvSpPr>
              <p:spPr>
                <a:xfrm rot="10800000">
                  <a:off x="1606439" y="6102489"/>
                  <a:ext cx="126000" cy="28800"/>
                </a:xfrm>
                <a:prstGeom prst="trapezoid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</p:grpSp>
          <p:pic>
            <p:nvPicPr>
              <p:cNvPr id="13" name="Picture 12" descr="A close up of a device&#10;&#10;Description generated with high confidence">
                <a:extLst>
                  <a:ext uri="{FF2B5EF4-FFF2-40B4-BE49-F238E27FC236}">
                    <a16:creationId xmlns:a16="http://schemas.microsoft.com/office/drawing/2014/main" id="{5F154B53-B4D5-4030-9FE6-C4DC051EE1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1396" y="3744881"/>
                <a:ext cx="898285" cy="833609"/>
              </a:xfrm>
              <a:prstGeom prst="rect">
                <a:avLst/>
              </a:prstGeom>
            </p:spPr>
          </p:pic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5C09828F-5D31-41E3-9E07-AB7B176EC469}"/>
                  </a:ext>
                </a:extLst>
              </p:cNvPr>
              <p:cNvGrpSpPr/>
              <p:nvPr/>
            </p:nvGrpSpPr>
            <p:grpSpPr>
              <a:xfrm>
                <a:off x="980382" y="3470366"/>
                <a:ext cx="1991327" cy="331352"/>
                <a:chOff x="900579" y="2154554"/>
                <a:chExt cx="1991327" cy="331352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58E9E58-2B23-40D7-BC16-FD807C83A714}"/>
                    </a:ext>
                  </a:extLst>
                </p:cNvPr>
                <p:cNvSpPr/>
                <p:nvPr/>
              </p:nvSpPr>
              <p:spPr>
                <a:xfrm>
                  <a:off x="900579" y="2154554"/>
                  <a:ext cx="1991327" cy="4571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1BAEE7B-7380-49F4-BDE0-1A918D933D34}"/>
                    </a:ext>
                  </a:extLst>
                </p:cNvPr>
                <p:cNvSpPr/>
                <p:nvPr/>
              </p:nvSpPr>
              <p:spPr>
                <a:xfrm>
                  <a:off x="900579" y="2440187"/>
                  <a:ext cx="1991327" cy="4571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24" name="Rectangle: Rounded Corners 23">
                  <a:extLst>
                    <a:ext uri="{FF2B5EF4-FFF2-40B4-BE49-F238E27FC236}">
                      <a16:creationId xmlns:a16="http://schemas.microsoft.com/office/drawing/2014/main" id="{DAF1C429-7070-4C82-87F7-100F94829713}"/>
                    </a:ext>
                  </a:extLst>
                </p:cNvPr>
                <p:cNvSpPr/>
                <p:nvPr/>
              </p:nvSpPr>
              <p:spPr>
                <a:xfrm>
                  <a:off x="963386" y="2206651"/>
                  <a:ext cx="1892254" cy="233571"/>
                </a:xfrm>
                <a:prstGeom prst="roundRect">
                  <a:avLst>
                    <a:gd name="adj" fmla="val 12772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 dirty="0"/>
                </a:p>
              </p:txBody>
            </p:sp>
          </p:grp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E4F6673-404A-41EF-A15D-5D1BA7F5F77F}"/>
              </a:ext>
            </a:extLst>
          </p:cNvPr>
          <p:cNvSpPr txBox="1"/>
          <p:nvPr/>
        </p:nvSpPr>
        <p:spPr>
          <a:xfrm>
            <a:off x="3456000" y="3439193"/>
            <a:ext cx="1892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/>
              <a:t>Orientation #3</a:t>
            </a:r>
          </a:p>
        </p:txBody>
      </p:sp>
      <p:pic>
        <p:nvPicPr>
          <p:cNvPr id="5" name="Picture 4" descr="A close up of a device&#10;&#10;Description generated with high confidence">
            <a:extLst>
              <a:ext uri="{FF2B5EF4-FFF2-40B4-BE49-F238E27FC236}">
                <a16:creationId xmlns:a16="http://schemas.microsoft.com/office/drawing/2014/main" id="{4A4B6630-3EED-47A2-8866-2F9FF27849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9" t="4851" r="32205" b="4851"/>
          <a:stretch/>
        </p:blipFill>
        <p:spPr>
          <a:xfrm>
            <a:off x="6246000" y="756000"/>
            <a:ext cx="3996838" cy="554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2B4C96-0244-4E0A-A2BF-2E2969182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Measurement Setup – Coil in </a:t>
            </a:r>
            <a:r>
              <a:rPr lang="de-CH" dirty="0" err="1"/>
              <a:t>vertical</a:t>
            </a:r>
            <a:r>
              <a:rPr lang="de-CH" dirty="0"/>
              <a:t> Position</a:t>
            </a:r>
          </a:p>
        </p:txBody>
      </p:sp>
    </p:spTree>
    <p:extLst>
      <p:ext uri="{BB962C8B-B14F-4D97-AF65-F5344CB8AC3E}">
        <p14:creationId xmlns:p14="http://schemas.microsoft.com/office/powerpoint/2010/main" val="131848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33755CFC-022A-4EDF-A7CF-2D46545F149B}"/>
              </a:ext>
            </a:extLst>
          </p:cNvPr>
          <p:cNvSpPr txBox="1">
            <a:spLocks/>
          </p:cNvSpPr>
          <p:nvPr/>
        </p:nvSpPr>
        <p:spPr>
          <a:xfrm>
            <a:off x="1414753" y="6089053"/>
            <a:ext cx="982590" cy="310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74B543"/>
              </a:buClr>
              <a:buFont typeface="Arial" panose="020B0604020202020204" pitchFamily="34" charset="0"/>
              <a:buChar char="•"/>
              <a:defRPr sz="14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2pPr>
            <a:lvl3pPr marL="6873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98BA"/>
              </a:buClr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5pPr>
            <a:lvl6pPr marL="1371600" indent="-227013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17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28800" indent="-227013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89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1400" dirty="0">
                <a:solidFill>
                  <a:schemeClr val="tx2"/>
                </a:solidFill>
              </a:rPr>
              <a:t> Top View</a:t>
            </a:r>
            <a:endParaRPr lang="de-CH" dirty="0">
              <a:solidFill>
                <a:schemeClr val="tx2"/>
              </a:solidFill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5B2E1647-CB0A-45AD-837C-DEFEAF397C7A}"/>
              </a:ext>
            </a:extLst>
          </p:cNvPr>
          <p:cNvSpPr txBox="1">
            <a:spLocks/>
          </p:cNvSpPr>
          <p:nvPr/>
        </p:nvSpPr>
        <p:spPr>
          <a:xfrm>
            <a:off x="7423046" y="6279218"/>
            <a:ext cx="1080120" cy="310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74B543"/>
              </a:buClr>
              <a:buFont typeface="Arial" panose="020B0604020202020204" pitchFamily="34" charset="0"/>
              <a:buChar char="•"/>
              <a:defRPr sz="14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2pPr>
            <a:lvl3pPr marL="6873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98BA"/>
              </a:buClr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5pPr>
            <a:lvl6pPr marL="1371600" indent="-227013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17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28800" indent="-227013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89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1400" dirty="0">
                <a:solidFill>
                  <a:schemeClr val="tx2"/>
                </a:solidFill>
              </a:rPr>
              <a:t> Side View</a:t>
            </a:r>
            <a:endParaRPr lang="de-CH" dirty="0">
              <a:solidFill>
                <a:schemeClr val="tx2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75105A-3C51-44FD-A573-BEF3A91E1B63}"/>
              </a:ext>
            </a:extLst>
          </p:cNvPr>
          <p:cNvSpPr/>
          <p:nvPr/>
        </p:nvSpPr>
        <p:spPr>
          <a:xfrm>
            <a:off x="423482" y="1258471"/>
            <a:ext cx="5096454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rgbClr val="545559"/>
                </a:solidFill>
              </a:rPr>
              <a:t>Observation </a:t>
            </a:r>
            <a:r>
              <a:rPr lang="de-CH" sz="1600" dirty="0" err="1">
                <a:solidFill>
                  <a:srgbClr val="545559"/>
                </a:solidFill>
              </a:rPr>
              <a:t>of</a:t>
            </a:r>
            <a:r>
              <a:rPr lang="de-CH" sz="1600" dirty="0">
                <a:solidFill>
                  <a:srgbClr val="545559"/>
                </a:solidFill>
              </a:rPr>
              <a:t> Target at 3m / </a:t>
            </a:r>
            <a:r>
              <a:rPr lang="de-CH" sz="1600" dirty="0" err="1">
                <a:solidFill>
                  <a:srgbClr val="545559"/>
                </a:solidFill>
              </a:rPr>
              <a:t>tilting</a:t>
            </a:r>
            <a:r>
              <a:rPr lang="de-CH" sz="1600" dirty="0">
                <a:solidFill>
                  <a:srgbClr val="545559"/>
                </a:solidFill>
              </a:rPr>
              <a:t> </a:t>
            </a:r>
            <a:r>
              <a:rPr lang="de-CH" sz="1600" dirty="0" err="1">
                <a:solidFill>
                  <a:srgbClr val="545559"/>
                </a:solidFill>
              </a:rPr>
              <a:t>axis</a:t>
            </a:r>
            <a:r>
              <a:rPr lang="de-CH" sz="1600" dirty="0">
                <a:solidFill>
                  <a:srgbClr val="545559"/>
                </a:solidFill>
              </a:rPr>
              <a:t> </a:t>
            </a:r>
            <a:r>
              <a:rPr lang="de-CH" sz="1600" dirty="0" err="1">
                <a:solidFill>
                  <a:srgbClr val="545559"/>
                </a:solidFill>
              </a:rPr>
              <a:t>height</a:t>
            </a:r>
            <a:endParaRPr lang="de-CH" sz="1600" dirty="0">
              <a:solidFill>
                <a:srgbClr val="545559"/>
              </a:solidFill>
            </a:endParaRPr>
          </a:p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rgbClr val="545559"/>
                </a:solidFill>
              </a:rPr>
              <a:t>Short time </a:t>
            </a:r>
            <a:r>
              <a:rPr lang="de-CH" sz="1600" dirty="0" err="1">
                <a:solidFill>
                  <a:srgbClr val="545559"/>
                </a:solidFill>
              </a:rPr>
              <a:t>magnetic</a:t>
            </a:r>
            <a:r>
              <a:rPr lang="de-CH" sz="1600" dirty="0">
                <a:solidFill>
                  <a:srgbClr val="545559"/>
                </a:solidFill>
              </a:rPr>
              <a:t> </a:t>
            </a:r>
            <a:r>
              <a:rPr lang="de-CH" sz="1600" dirty="0" err="1">
                <a:solidFill>
                  <a:srgbClr val="545559"/>
                </a:solidFill>
              </a:rPr>
              <a:t>fields</a:t>
            </a:r>
            <a:r>
              <a:rPr lang="de-CH" sz="1600" dirty="0">
                <a:solidFill>
                  <a:srgbClr val="545559"/>
                </a:solidFill>
              </a:rPr>
              <a:t> (2-3 sec)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79AB77D-58CD-4C08-9B75-EDC883FDBD5A}"/>
              </a:ext>
            </a:extLst>
          </p:cNvPr>
          <p:cNvGrpSpPr/>
          <p:nvPr/>
        </p:nvGrpSpPr>
        <p:grpSpPr>
          <a:xfrm>
            <a:off x="980382" y="3470366"/>
            <a:ext cx="2456594" cy="1376418"/>
            <a:chOff x="980382" y="3470366"/>
            <a:chExt cx="2456594" cy="137641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B806A01-6491-453D-B446-FA40CC472948}"/>
                </a:ext>
              </a:extLst>
            </p:cNvPr>
            <p:cNvGrpSpPr/>
            <p:nvPr/>
          </p:nvGrpSpPr>
          <p:grpSpPr>
            <a:xfrm rot="16200000">
              <a:off x="2789046" y="3710588"/>
              <a:ext cx="0" cy="900000"/>
              <a:chOff x="3694469" y="3175294"/>
              <a:chExt cx="0" cy="2484000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2357675-8F4C-4FFB-91DA-09B295D2AC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469" y="4831294"/>
                <a:ext cx="0" cy="828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422DFFE6-E121-4A7A-9236-97C05E1AD2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469" y="3175294"/>
                <a:ext cx="0" cy="828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F6166CE2-8051-41A3-86AA-CDABE1C07B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469" y="4003294"/>
                <a:ext cx="0" cy="82800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FBA3229-FD65-4137-876C-5EB5C787CB5E}"/>
                </a:ext>
              </a:extLst>
            </p:cNvPr>
            <p:cNvSpPr txBox="1"/>
            <p:nvPr/>
          </p:nvSpPr>
          <p:spPr>
            <a:xfrm>
              <a:off x="2413188" y="4477452"/>
              <a:ext cx="8758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>
                  <a:solidFill>
                    <a:schemeClr val="tx2"/>
                  </a:solidFill>
                </a:rPr>
                <a:t>~3m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8239344-82EF-4A5E-B0D2-9216DF0B44F5}"/>
                </a:ext>
              </a:extLst>
            </p:cNvPr>
            <p:cNvGrpSpPr/>
            <p:nvPr/>
          </p:nvGrpSpPr>
          <p:grpSpPr>
            <a:xfrm rot="16200000">
              <a:off x="3273786" y="4075393"/>
              <a:ext cx="155990" cy="170390"/>
              <a:chOff x="1591444" y="6102489"/>
              <a:chExt cx="155990" cy="170390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1A2F461-9C6D-4FEC-9EC6-8E426BF25A09}"/>
                  </a:ext>
                </a:extLst>
              </p:cNvPr>
              <p:cNvSpPr/>
              <p:nvPr/>
            </p:nvSpPr>
            <p:spPr>
              <a:xfrm>
                <a:off x="1591444" y="6116889"/>
                <a:ext cx="155990" cy="15599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35000">
                    <a:schemeClr val="accent1">
                      <a:lumMod val="0"/>
                      <a:lumOff val="100000"/>
                    </a:schemeClr>
                  </a:gs>
                  <a:gs pos="100000">
                    <a:schemeClr val="tx2"/>
                  </a:gs>
                </a:gsLst>
                <a:path path="circle">
                  <a:fillToRect l="50000" t="-80000" r="50000" b="180000"/>
                </a:path>
                <a:tileRect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12" name="Trapezoid 11">
                <a:extLst>
                  <a:ext uri="{FF2B5EF4-FFF2-40B4-BE49-F238E27FC236}">
                    <a16:creationId xmlns:a16="http://schemas.microsoft.com/office/drawing/2014/main" id="{AB4FEB17-4B34-451F-88DD-C6B5B0A68313}"/>
                  </a:ext>
                </a:extLst>
              </p:cNvPr>
              <p:cNvSpPr/>
              <p:nvPr/>
            </p:nvSpPr>
            <p:spPr>
              <a:xfrm rot="10800000">
                <a:off x="1606439" y="6102489"/>
                <a:ext cx="126000" cy="28800"/>
              </a:xfrm>
              <a:prstGeom prst="trapezoid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pic>
          <p:nvPicPr>
            <p:cNvPr id="13" name="Picture 12" descr="A close up of a device&#10;&#10;Description generated with high confidence">
              <a:extLst>
                <a:ext uri="{FF2B5EF4-FFF2-40B4-BE49-F238E27FC236}">
                  <a16:creationId xmlns:a16="http://schemas.microsoft.com/office/drawing/2014/main" id="{5F154B53-B4D5-4030-9FE6-C4DC051EE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531396" y="3744881"/>
              <a:ext cx="898285" cy="833609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C09828F-5D31-41E3-9E07-AB7B176EC469}"/>
                </a:ext>
              </a:extLst>
            </p:cNvPr>
            <p:cNvGrpSpPr/>
            <p:nvPr/>
          </p:nvGrpSpPr>
          <p:grpSpPr>
            <a:xfrm>
              <a:off x="980382" y="3470366"/>
              <a:ext cx="1991327" cy="331352"/>
              <a:chOff x="900579" y="2154554"/>
              <a:chExt cx="1991327" cy="331352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58E9E58-2B23-40D7-BC16-FD807C83A714}"/>
                  </a:ext>
                </a:extLst>
              </p:cNvPr>
              <p:cNvSpPr/>
              <p:nvPr/>
            </p:nvSpPr>
            <p:spPr>
              <a:xfrm>
                <a:off x="900579" y="2154554"/>
                <a:ext cx="1991327" cy="45719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1BAEE7B-7380-49F4-BDE0-1A918D933D34}"/>
                  </a:ext>
                </a:extLst>
              </p:cNvPr>
              <p:cNvSpPr/>
              <p:nvPr/>
            </p:nvSpPr>
            <p:spPr>
              <a:xfrm>
                <a:off x="900579" y="2440187"/>
                <a:ext cx="1991327" cy="45719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DAF1C429-7070-4C82-87F7-100F94829713}"/>
                  </a:ext>
                </a:extLst>
              </p:cNvPr>
              <p:cNvSpPr/>
              <p:nvPr/>
            </p:nvSpPr>
            <p:spPr>
              <a:xfrm>
                <a:off x="963386" y="2206651"/>
                <a:ext cx="1892254" cy="233571"/>
              </a:xfrm>
              <a:prstGeom prst="roundRect">
                <a:avLst>
                  <a:gd name="adj" fmla="val 12772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E4F6673-404A-41EF-A15D-5D1BA7F5F77F}"/>
              </a:ext>
            </a:extLst>
          </p:cNvPr>
          <p:cNvSpPr txBox="1"/>
          <p:nvPr/>
        </p:nvSpPr>
        <p:spPr>
          <a:xfrm>
            <a:off x="3456000" y="3439193"/>
            <a:ext cx="1891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/>
              <a:t>Orientation #4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09E5A1-6277-4CBF-A3B7-C7EDF436C1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6" t="4850" r="32135" b="3916"/>
          <a:stretch/>
        </p:blipFill>
        <p:spPr>
          <a:xfrm>
            <a:off x="6264000" y="756000"/>
            <a:ext cx="3977618" cy="55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2B4C96-0244-4E0A-A2BF-2E2969182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Measurement Setup – Coil in </a:t>
            </a:r>
            <a:r>
              <a:rPr lang="de-CH" dirty="0" err="1"/>
              <a:t>vertical</a:t>
            </a:r>
            <a:r>
              <a:rPr lang="de-CH" dirty="0"/>
              <a:t> Position</a:t>
            </a:r>
          </a:p>
        </p:txBody>
      </p:sp>
    </p:spTree>
    <p:extLst>
      <p:ext uri="{BB962C8B-B14F-4D97-AF65-F5344CB8AC3E}">
        <p14:creationId xmlns:p14="http://schemas.microsoft.com/office/powerpoint/2010/main" val="390417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B4C96-0244-4E0A-A2BF-2E2969182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Measurement AT403 – Coil in horizontal Position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75105A-3C51-44FD-A573-BEF3A91E1B63}"/>
              </a:ext>
            </a:extLst>
          </p:cNvPr>
          <p:cNvSpPr/>
          <p:nvPr/>
        </p:nvSpPr>
        <p:spPr>
          <a:xfrm>
            <a:off x="354906" y="1130016"/>
            <a:ext cx="2500734" cy="1722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CH" sz="1400" dirty="0" err="1">
                <a:solidFill>
                  <a:srgbClr val="545559"/>
                </a:solidFill>
              </a:rPr>
              <a:t>Continuous</a:t>
            </a:r>
            <a:r>
              <a:rPr lang="de-CH" sz="1400" dirty="0">
                <a:solidFill>
                  <a:srgbClr val="545559"/>
                </a:solidFill>
              </a:rPr>
              <a:t> Measurement </a:t>
            </a:r>
            <a:r>
              <a:rPr lang="de-CH" sz="1400" dirty="0" err="1">
                <a:solidFill>
                  <a:srgbClr val="545559"/>
                </a:solidFill>
              </a:rPr>
              <a:t>of</a:t>
            </a:r>
            <a:r>
              <a:rPr lang="de-CH" sz="1400" dirty="0">
                <a:solidFill>
                  <a:srgbClr val="545559"/>
                </a:solidFill>
              </a:rPr>
              <a:t> 1.5"CCR @10m</a:t>
            </a:r>
          </a:p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CH" sz="1400" dirty="0">
                <a:solidFill>
                  <a:srgbClr val="545559"/>
                </a:solidFill>
              </a:rPr>
              <a:t>Short time </a:t>
            </a:r>
            <a:r>
              <a:rPr lang="de-CH" sz="1400" dirty="0" err="1">
                <a:solidFill>
                  <a:srgbClr val="545559"/>
                </a:solidFill>
              </a:rPr>
              <a:t>magnetic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fields</a:t>
            </a:r>
            <a:r>
              <a:rPr lang="de-CH" sz="1400" dirty="0">
                <a:solidFill>
                  <a:srgbClr val="545559"/>
                </a:solidFill>
              </a:rPr>
              <a:t> (3-5 sec) </a:t>
            </a:r>
            <a:r>
              <a:rPr lang="de-CH" sz="1400" dirty="0" err="1">
                <a:solidFill>
                  <a:srgbClr val="545559"/>
                </a:solidFill>
              </a:rPr>
              <a:t>up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to</a:t>
            </a:r>
            <a:r>
              <a:rPr lang="de-CH" sz="1400" dirty="0">
                <a:solidFill>
                  <a:srgbClr val="545559"/>
                </a:solidFill>
              </a:rPr>
              <a:t> 420G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6A13C1F-87A0-4811-B25F-F6A44403CBD6}"/>
              </a:ext>
            </a:extLst>
          </p:cNvPr>
          <p:cNvGrpSpPr/>
          <p:nvPr/>
        </p:nvGrpSpPr>
        <p:grpSpPr>
          <a:xfrm>
            <a:off x="918629" y="2292142"/>
            <a:ext cx="1296144" cy="2273716"/>
            <a:chOff x="972000" y="2491801"/>
            <a:chExt cx="1991327" cy="349321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6922556-79DF-4C55-A6F9-A0D6EC9987A6}"/>
                </a:ext>
              </a:extLst>
            </p:cNvPr>
            <p:cNvGrpSpPr/>
            <p:nvPr/>
          </p:nvGrpSpPr>
          <p:grpSpPr>
            <a:xfrm>
              <a:off x="972000" y="2491801"/>
              <a:ext cx="1991327" cy="3493216"/>
              <a:chOff x="839416" y="2491801"/>
              <a:chExt cx="1991327" cy="349321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0CC8DDD8-0E52-41A4-9489-6413A0F792EF}"/>
                  </a:ext>
                </a:extLst>
              </p:cNvPr>
              <p:cNvGrpSpPr/>
              <p:nvPr/>
            </p:nvGrpSpPr>
            <p:grpSpPr>
              <a:xfrm>
                <a:off x="839416" y="2491801"/>
                <a:ext cx="1991327" cy="1884576"/>
                <a:chOff x="911424" y="1700808"/>
                <a:chExt cx="1991327" cy="1884576"/>
              </a:xfrm>
            </p:grpSpPr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AF13AC2E-7C08-4863-A45A-0522158E2CBA}"/>
                    </a:ext>
                  </a:extLst>
                </p:cNvPr>
                <p:cNvSpPr/>
                <p:nvPr/>
              </p:nvSpPr>
              <p:spPr>
                <a:xfrm>
                  <a:off x="911424" y="1700808"/>
                  <a:ext cx="1991327" cy="1884576"/>
                </a:xfrm>
                <a:prstGeom prst="ellipse">
                  <a:avLst/>
                </a:prstGeom>
                <a:solidFill>
                  <a:srgbClr val="FFCC99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6927C001-BAC9-40DF-9A57-EA6689D81549}"/>
                    </a:ext>
                  </a:extLst>
                </p:cNvPr>
                <p:cNvSpPr/>
                <p:nvPr/>
              </p:nvSpPr>
              <p:spPr>
                <a:xfrm>
                  <a:off x="1220269" y="1934966"/>
                  <a:ext cx="1370462" cy="137126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FBA3229-FD65-4137-876C-5EB5C787CB5E}"/>
                  </a:ext>
                </a:extLst>
              </p:cNvPr>
              <p:cNvSpPr txBox="1"/>
              <p:nvPr/>
            </p:nvSpPr>
            <p:spPr>
              <a:xfrm>
                <a:off x="1059368" y="4815762"/>
                <a:ext cx="875869" cy="3490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1200" dirty="0">
                    <a:solidFill>
                      <a:schemeClr val="tx2"/>
                    </a:solidFill>
                  </a:rPr>
                  <a:t>~10m</a:t>
                </a: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8239344-82EF-4A5E-B0D2-9216DF0B44F5}"/>
                  </a:ext>
                </a:extLst>
              </p:cNvPr>
              <p:cNvGrpSpPr/>
              <p:nvPr/>
            </p:nvGrpSpPr>
            <p:grpSpPr>
              <a:xfrm>
                <a:off x="1762160" y="5814627"/>
                <a:ext cx="155990" cy="170390"/>
                <a:chOff x="1591444" y="6102489"/>
                <a:chExt cx="155990" cy="170390"/>
              </a:xfrm>
            </p:grpSpPr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71A2F461-9C6D-4FEC-9EC6-8E426BF25A09}"/>
                    </a:ext>
                  </a:extLst>
                </p:cNvPr>
                <p:cNvSpPr/>
                <p:nvPr/>
              </p:nvSpPr>
              <p:spPr>
                <a:xfrm>
                  <a:off x="1591444" y="6116889"/>
                  <a:ext cx="155990" cy="15599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0"/>
                        <a:lumOff val="100000"/>
                      </a:schemeClr>
                    </a:gs>
                    <a:gs pos="35000">
                      <a:schemeClr val="accent1">
                        <a:lumMod val="0"/>
                        <a:lumOff val="100000"/>
                      </a:schemeClr>
                    </a:gs>
                    <a:gs pos="100000">
                      <a:schemeClr val="tx2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12" name="Trapezoid 11">
                  <a:extLst>
                    <a:ext uri="{FF2B5EF4-FFF2-40B4-BE49-F238E27FC236}">
                      <a16:creationId xmlns:a16="http://schemas.microsoft.com/office/drawing/2014/main" id="{AB4FEB17-4B34-451F-88DD-C6B5B0A68313}"/>
                    </a:ext>
                  </a:extLst>
                </p:cNvPr>
                <p:cNvSpPr/>
                <p:nvPr/>
              </p:nvSpPr>
              <p:spPr>
                <a:xfrm rot="10800000">
                  <a:off x="1606439" y="6102489"/>
                  <a:ext cx="126000" cy="28800"/>
                </a:xfrm>
                <a:prstGeom prst="trapezoid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</p:grpSp>
          <p:pic>
            <p:nvPicPr>
              <p:cNvPr id="13" name="Picture 12" descr="A close up of a device&#10;&#10;Description generated with high confidence">
                <a:extLst>
                  <a:ext uri="{FF2B5EF4-FFF2-40B4-BE49-F238E27FC236}">
                    <a16:creationId xmlns:a16="http://schemas.microsoft.com/office/drawing/2014/main" id="{5F154B53-B4D5-4030-9FE6-C4DC051EE1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397404" y="3017284"/>
                <a:ext cx="898285" cy="833609"/>
              </a:xfrm>
              <a:prstGeom prst="rect">
                <a:avLst/>
              </a:prstGeom>
            </p:spPr>
          </p:pic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D85604-DC35-4BF7-B474-D7F975C380B5}"/>
                </a:ext>
              </a:extLst>
            </p:cNvPr>
            <p:cNvGrpSpPr/>
            <p:nvPr/>
          </p:nvGrpSpPr>
          <p:grpSpPr>
            <a:xfrm>
              <a:off x="1980000" y="3833010"/>
              <a:ext cx="0" cy="1944000"/>
              <a:chOff x="3694469" y="3175294"/>
              <a:chExt cx="0" cy="2484000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280CB60A-7048-4162-BB86-18ABBE4E0A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469" y="4831294"/>
                <a:ext cx="0" cy="828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4C0CB8D-71CA-488B-BA35-7755DB90EF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469" y="3175294"/>
                <a:ext cx="0" cy="828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12D76DB-C490-4A7B-ABEA-CBFB5AFD1C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469" y="4003294"/>
                <a:ext cx="0" cy="82800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288CB24C-6B23-41A7-966B-76326467BC37}"/>
              </a:ext>
            </a:extLst>
          </p:cNvPr>
          <p:cNvSpPr/>
          <p:nvPr/>
        </p:nvSpPr>
        <p:spPr>
          <a:xfrm>
            <a:off x="302312" y="5034823"/>
            <a:ext cx="2500733" cy="1722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CH" sz="1400" dirty="0">
                <a:solidFill>
                  <a:srgbClr val="545559"/>
                </a:solidFill>
              </a:rPr>
              <a:t>ADM </a:t>
            </a:r>
            <a:r>
              <a:rPr lang="de-CH" sz="1400" dirty="0" err="1">
                <a:solidFill>
                  <a:srgbClr val="545559"/>
                </a:solidFill>
              </a:rPr>
              <a:t>stops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measuring</a:t>
            </a:r>
            <a:r>
              <a:rPr lang="de-CH" sz="1400" dirty="0">
                <a:solidFill>
                  <a:srgbClr val="545559"/>
                </a:solidFill>
              </a:rPr>
              <a:t> at ≥400G</a:t>
            </a:r>
          </a:p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CH" sz="1400" dirty="0">
                <a:solidFill>
                  <a:srgbClr val="545559"/>
                </a:solidFill>
              </a:rPr>
              <a:t>System </a:t>
            </a:r>
            <a:r>
              <a:rPr lang="de-CH" sz="1400" dirty="0" err="1">
                <a:solidFill>
                  <a:srgbClr val="545559"/>
                </a:solidFill>
              </a:rPr>
              <a:t>recovers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</a:p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CH" sz="1400" dirty="0" err="1">
                <a:solidFill>
                  <a:srgbClr val="545559"/>
                </a:solidFill>
              </a:rPr>
              <a:t>No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other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significant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effects</a:t>
            </a:r>
            <a:endParaRPr lang="de-CH" sz="1400" dirty="0">
              <a:solidFill>
                <a:srgbClr val="54555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B7B078-5A26-4826-8AF7-39499DC3FE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08" t="4136" r="7536" b="4136"/>
          <a:stretch/>
        </p:blipFill>
        <p:spPr>
          <a:xfrm>
            <a:off x="2855640" y="1130016"/>
            <a:ext cx="8812593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0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B4C96-0244-4E0A-A2BF-2E2969182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Measurement AT403 – Coil in </a:t>
            </a:r>
            <a:r>
              <a:rPr lang="de-CH" dirty="0" err="1"/>
              <a:t>vertical</a:t>
            </a:r>
            <a:r>
              <a:rPr lang="de-CH" dirty="0"/>
              <a:t> Position – </a:t>
            </a:r>
            <a:r>
              <a:rPr lang="de-CH" sz="2400" dirty="0"/>
              <a:t>Orientation #1</a:t>
            </a:r>
            <a:endParaRPr lang="de-CH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75105A-3C51-44FD-A573-BEF3A91E1B63}"/>
              </a:ext>
            </a:extLst>
          </p:cNvPr>
          <p:cNvSpPr/>
          <p:nvPr/>
        </p:nvSpPr>
        <p:spPr>
          <a:xfrm>
            <a:off x="297449" y="1130016"/>
            <a:ext cx="2500734" cy="11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CH" sz="1400" dirty="0" err="1">
                <a:solidFill>
                  <a:srgbClr val="545559"/>
                </a:solidFill>
              </a:rPr>
              <a:t>Continuous</a:t>
            </a:r>
            <a:r>
              <a:rPr lang="de-CH" sz="1400" dirty="0">
                <a:solidFill>
                  <a:srgbClr val="545559"/>
                </a:solidFill>
              </a:rPr>
              <a:t> Measurement </a:t>
            </a:r>
            <a:r>
              <a:rPr lang="de-CH" sz="1400" dirty="0" err="1">
                <a:solidFill>
                  <a:srgbClr val="545559"/>
                </a:solidFill>
              </a:rPr>
              <a:t>of</a:t>
            </a:r>
            <a:r>
              <a:rPr lang="de-CH" sz="1400" dirty="0">
                <a:solidFill>
                  <a:srgbClr val="545559"/>
                </a:solidFill>
              </a:rPr>
              <a:t> 1.5"CCR @3m</a:t>
            </a:r>
          </a:p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CH" sz="1400" dirty="0">
                <a:solidFill>
                  <a:srgbClr val="545559"/>
                </a:solidFill>
              </a:rPr>
              <a:t>Short time </a:t>
            </a:r>
            <a:r>
              <a:rPr lang="de-CH" sz="1400" dirty="0" err="1">
                <a:solidFill>
                  <a:srgbClr val="545559"/>
                </a:solidFill>
              </a:rPr>
              <a:t>magnetic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fields</a:t>
            </a:r>
            <a:r>
              <a:rPr lang="de-CH" sz="1400" dirty="0">
                <a:solidFill>
                  <a:srgbClr val="545559"/>
                </a:solidFill>
              </a:rPr>
              <a:t> (3-7 sec) </a:t>
            </a:r>
            <a:r>
              <a:rPr lang="de-CH" sz="1400" dirty="0" err="1">
                <a:solidFill>
                  <a:srgbClr val="545559"/>
                </a:solidFill>
              </a:rPr>
              <a:t>up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to</a:t>
            </a:r>
            <a:r>
              <a:rPr lang="de-CH" sz="1400" dirty="0">
                <a:solidFill>
                  <a:srgbClr val="545559"/>
                </a:solidFill>
              </a:rPr>
              <a:t> 500G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8CB24C-6B23-41A7-966B-76326467BC37}"/>
              </a:ext>
            </a:extLst>
          </p:cNvPr>
          <p:cNvSpPr/>
          <p:nvPr/>
        </p:nvSpPr>
        <p:spPr>
          <a:xfrm>
            <a:off x="95268" y="3789040"/>
            <a:ext cx="3624468" cy="2883548"/>
          </a:xfrm>
          <a:prstGeom prst="rect">
            <a:avLst/>
          </a:prstGeom>
          <a:noFill/>
        </p:spPr>
        <p:txBody>
          <a:bodyPr vert="horz" lIns="108000" tIns="45720" rIns="91440" bIns="45720" rtlCol="0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1400" dirty="0">
                <a:solidFill>
                  <a:srgbClr val="545559"/>
                </a:solidFill>
              </a:rPr>
              <a:t>1x ADM </a:t>
            </a:r>
            <a:r>
              <a:rPr lang="de-CH" sz="1400" dirty="0" err="1">
                <a:solidFill>
                  <a:srgbClr val="545559"/>
                </a:solidFill>
              </a:rPr>
              <a:t>dropout</a:t>
            </a:r>
            <a:r>
              <a:rPr lang="de-CH" sz="1400" dirty="0">
                <a:solidFill>
                  <a:srgbClr val="545559"/>
                </a:solidFill>
              </a:rPr>
              <a:t> at ~190G, not </a:t>
            </a:r>
            <a:r>
              <a:rPr lang="de-CH" sz="1400" dirty="0" err="1">
                <a:solidFill>
                  <a:srgbClr val="545559"/>
                </a:solidFill>
              </a:rPr>
              <a:t>reproducable</a:t>
            </a:r>
            <a:r>
              <a:rPr lang="de-CH" sz="1400" dirty="0">
                <a:solidFill>
                  <a:srgbClr val="545559"/>
                </a:solidFill>
              </a:rPr>
              <a:t>, </a:t>
            </a:r>
            <a:r>
              <a:rPr lang="de-CH" sz="1400" dirty="0" err="1">
                <a:solidFill>
                  <a:srgbClr val="545559"/>
                </a:solidFill>
              </a:rPr>
              <a:t>too</a:t>
            </a:r>
            <a:r>
              <a:rPr lang="de-CH" sz="1400" dirty="0">
                <a:solidFill>
                  <a:srgbClr val="545559"/>
                </a:solidFill>
              </a:rPr>
              <a:t> fast </a:t>
            </a:r>
            <a:r>
              <a:rPr lang="de-CH" sz="1400" dirty="0" err="1">
                <a:solidFill>
                  <a:srgbClr val="545559"/>
                </a:solidFill>
              </a:rPr>
              <a:t>change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of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field</a:t>
            </a:r>
            <a:endParaRPr lang="de-CH" sz="1400" dirty="0">
              <a:solidFill>
                <a:srgbClr val="545559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1400" dirty="0">
                <a:solidFill>
                  <a:srgbClr val="545559"/>
                </a:solidFill>
              </a:rPr>
              <a:t>System </a:t>
            </a:r>
            <a:r>
              <a:rPr lang="de-CH" sz="1400" dirty="0" err="1">
                <a:solidFill>
                  <a:srgbClr val="545559"/>
                </a:solidFill>
              </a:rPr>
              <a:t>recovers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autonomously</a:t>
            </a:r>
            <a:endParaRPr lang="de-CH" sz="1400" dirty="0">
              <a:solidFill>
                <a:srgbClr val="545559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1400" dirty="0" err="1">
                <a:solidFill>
                  <a:srgbClr val="545559"/>
                </a:solidFill>
              </a:rPr>
              <a:t>Effects</a:t>
            </a:r>
            <a:r>
              <a:rPr lang="de-CH" sz="1400" dirty="0">
                <a:solidFill>
                  <a:srgbClr val="545559"/>
                </a:solidFill>
              </a:rPr>
              <a:t> in </a:t>
            </a:r>
            <a:r>
              <a:rPr lang="de-CH" sz="1400" dirty="0" err="1">
                <a:solidFill>
                  <a:srgbClr val="545559"/>
                </a:solidFill>
              </a:rPr>
              <a:t>angles</a:t>
            </a:r>
            <a:r>
              <a:rPr lang="de-CH" sz="1400" dirty="0">
                <a:solidFill>
                  <a:srgbClr val="545559"/>
                </a:solidFill>
              </a:rPr>
              <a:t> visible </a:t>
            </a:r>
            <a:r>
              <a:rPr lang="de-CH" sz="1400" dirty="0" err="1">
                <a:solidFill>
                  <a:srgbClr val="545559"/>
                </a:solidFill>
              </a:rPr>
              <a:t>from</a:t>
            </a:r>
            <a:r>
              <a:rPr lang="de-CH" sz="1400" dirty="0">
                <a:solidFill>
                  <a:srgbClr val="545559"/>
                </a:solidFill>
              </a:rPr>
              <a:t> 200G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1400" dirty="0" err="1">
                <a:solidFill>
                  <a:srgbClr val="545559"/>
                </a:solidFill>
              </a:rPr>
              <a:t>Significant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effects</a:t>
            </a:r>
            <a:r>
              <a:rPr lang="de-CH" sz="1400" dirty="0">
                <a:solidFill>
                  <a:srgbClr val="545559"/>
                </a:solidFill>
              </a:rPr>
              <a:t>  in V </a:t>
            </a:r>
            <a:r>
              <a:rPr lang="de-CH" sz="1400" dirty="0" err="1">
                <a:solidFill>
                  <a:srgbClr val="545559"/>
                </a:solidFill>
              </a:rPr>
              <a:t>angles</a:t>
            </a:r>
            <a:r>
              <a:rPr lang="de-CH" sz="1400" dirty="0">
                <a:solidFill>
                  <a:srgbClr val="545559"/>
                </a:solidFill>
              </a:rPr>
              <a:t> at </a:t>
            </a:r>
            <a:r>
              <a:rPr lang="de-CH" sz="1400" dirty="0" err="1">
                <a:solidFill>
                  <a:srgbClr val="545559"/>
                </a:solidFill>
              </a:rPr>
              <a:t>max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change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of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field</a:t>
            </a:r>
            <a:endParaRPr lang="de-CH" sz="1400" dirty="0">
              <a:solidFill>
                <a:srgbClr val="545559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1400" dirty="0">
                <a:solidFill>
                  <a:srgbClr val="545559"/>
                </a:solidFill>
              </a:rPr>
              <a:t>ADM </a:t>
            </a:r>
            <a:r>
              <a:rPr lang="de-CH" sz="1400" dirty="0" err="1">
                <a:solidFill>
                  <a:srgbClr val="545559"/>
                </a:solidFill>
              </a:rPr>
              <a:t>deviations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up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to</a:t>
            </a:r>
            <a:r>
              <a:rPr lang="de-CH" sz="1400" dirty="0">
                <a:solidFill>
                  <a:srgbClr val="545559"/>
                </a:solidFill>
              </a:rPr>
              <a:t> 400G </a:t>
            </a:r>
            <a:r>
              <a:rPr lang="de-CH" sz="1400" dirty="0" err="1">
                <a:solidFill>
                  <a:srgbClr val="545559"/>
                </a:solidFill>
              </a:rPr>
              <a:t>within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tolerance</a:t>
            </a:r>
            <a:endParaRPr lang="de-CH" sz="1400" dirty="0">
              <a:solidFill>
                <a:srgbClr val="545559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C484948-5DB6-4348-A0E9-C7E868C545AA}"/>
              </a:ext>
            </a:extLst>
          </p:cNvPr>
          <p:cNvGrpSpPr>
            <a:grpSpLocks noChangeAspect="1"/>
          </p:cNvGrpSpPr>
          <p:nvPr/>
        </p:nvGrpSpPr>
        <p:grpSpPr>
          <a:xfrm>
            <a:off x="921273" y="2398015"/>
            <a:ext cx="1368000" cy="1494867"/>
            <a:chOff x="972000" y="3470366"/>
            <a:chExt cx="1991327" cy="217600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06057A5-B152-4E7E-A291-10BC5030D55F}"/>
                </a:ext>
              </a:extLst>
            </p:cNvPr>
            <p:cNvGrpSpPr/>
            <p:nvPr/>
          </p:nvGrpSpPr>
          <p:grpSpPr>
            <a:xfrm>
              <a:off x="972000" y="3470366"/>
              <a:ext cx="1991327" cy="2176007"/>
              <a:chOff x="972000" y="3470366"/>
              <a:chExt cx="1991327" cy="2176007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B22186E-FCB3-4E31-9FF5-497D4BBE0760}"/>
                  </a:ext>
                </a:extLst>
              </p:cNvPr>
              <p:cNvSpPr txBox="1"/>
              <p:nvPr/>
            </p:nvSpPr>
            <p:spPr>
              <a:xfrm>
                <a:off x="1034807" y="4703695"/>
                <a:ext cx="1138891" cy="549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dirty="0">
                    <a:solidFill>
                      <a:schemeClr val="tx2"/>
                    </a:solidFill>
                  </a:rPr>
                  <a:t>~3m</a:t>
                </a:r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A5695F50-2E84-4E03-93B2-ADD5F314C229}"/>
                  </a:ext>
                </a:extLst>
              </p:cNvPr>
              <p:cNvGrpSpPr/>
              <p:nvPr/>
            </p:nvGrpSpPr>
            <p:grpSpPr>
              <a:xfrm>
                <a:off x="1911106" y="5475983"/>
                <a:ext cx="155990" cy="170390"/>
                <a:chOff x="1591444" y="6102489"/>
                <a:chExt cx="155990" cy="170390"/>
              </a:xfrm>
            </p:grpSpPr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6B478BFC-BD11-443B-974E-B378B8B130F1}"/>
                    </a:ext>
                  </a:extLst>
                </p:cNvPr>
                <p:cNvSpPr/>
                <p:nvPr/>
              </p:nvSpPr>
              <p:spPr>
                <a:xfrm>
                  <a:off x="1591444" y="6116889"/>
                  <a:ext cx="155990" cy="15599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0"/>
                        <a:lumOff val="100000"/>
                      </a:schemeClr>
                    </a:gs>
                    <a:gs pos="35000">
                      <a:schemeClr val="accent1">
                        <a:lumMod val="0"/>
                        <a:lumOff val="100000"/>
                      </a:schemeClr>
                    </a:gs>
                    <a:gs pos="100000">
                      <a:schemeClr val="tx2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39" name="Trapezoid 38">
                  <a:extLst>
                    <a:ext uri="{FF2B5EF4-FFF2-40B4-BE49-F238E27FC236}">
                      <a16:creationId xmlns:a16="http://schemas.microsoft.com/office/drawing/2014/main" id="{279046C4-8C26-435D-A34D-7DC6F19BD311}"/>
                    </a:ext>
                  </a:extLst>
                </p:cNvPr>
                <p:cNvSpPr/>
                <p:nvPr/>
              </p:nvSpPr>
              <p:spPr>
                <a:xfrm rot="10800000">
                  <a:off x="1606439" y="6102489"/>
                  <a:ext cx="126000" cy="28800"/>
                </a:xfrm>
                <a:prstGeom prst="trapezoid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</p:grpSp>
          <p:pic>
            <p:nvPicPr>
              <p:cNvPr id="33" name="Picture 32" descr="A close up of a device&#10;&#10;Description generated with high confidence">
                <a:extLst>
                  <a:ext uri="{FF2B5EF4-FFF2-40B4-BE49-F238E27FC236}">
                    <a16:creationId xmlns:a16="http://schemas.microsoft.com/office/drawing/2014/main" id="{395931DC-5E7D-4517-AF36-176EB45F66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531396" y="3744881"/>
                <a:ext cx="898285" cy="833609"/>
              </a:xfrm>
              <a:prstGeom prst="rect">
                <a:avLst/>
              </a:prstGeom>
            </p:spPr>
          </p:pic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1B79A159-616D-4E46-8DDB-88ECC723244A}"/>
                  </a:ext>
                </a:extLst>
              </p:cNvPr>
              <p:cNvGrpSpPr/>
              <p:nvPr/>
            </p:nvGrpSpPr>
            <p:grpSpPr>
              <a:xfrm>
                <a:off x="972000" y="3470366"/>
                <a:ext cx="1991327" cy="331352"/>
                <a:chOff x="900579" y="2154554"/>
                <a:chExt cx="1991327" cy="331352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8DA3E0BF-1C46-4F43-911A-1D16854D8652}"/>
                    </a:ext>
                  </a:extLst>
                </p:cNvPr>
                <p:cNvSpPr/>
                <p:nvPr/>
              </p:nvSpPr>
              <p:spPr>
                <a:xfrm>
                  <a:off x="900579" y="2154554"/>
                  <a:ext cx="1991327" cy="4571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B222502E-B3D5-43C0-8453-8EFCB13C8A9F}"/>
                    </a:ext>
                  </a:extLst>
                </p:cNvPr>
                <p:cNvSpPr/>
                <p:nvPr/>
              </p:nvSpPr>
              <p:spPr>
                <a:xfrm>
                  <a:off x="900579" y="2440187"/>
                  <a:ext cx="1991327" cy="4571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7C34BC51-FC96-4FA3-BFD3-79205707598A}"/>
                    </a:ext>
                  </a:extLst>
                </p:cNvPr>
                <p:cNvSpPr/>
                <p:nvPr/>
              </p:nvSpPr>
              <p:spPr>
                <a:xfrm>
                  <a:off x="963386" y="2206651"/>
                  <a:ext cx="1892254" cy="233571"/>
                </a:xfrm>
                <a:prstGeom prst="roundRect">
                  <a:avLst>
                    <a:gd name="adj" fmla="val 12772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 dirty="0"/>
                </a:p>
              </p:txBody>
            </p:sp>
          </p:grp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D4FF901-E790-4D96-85CC-79E6C079CDCA}"/>
                </a:ext>
              </a:extLst>
            </p:cNvPr>
            <p:cNvGrpSpPr/>
            <p:nvPr/>
          </p:nvGrpSpPr>
          <p:grpSpPr>
            <a:xfrm>
              <a:off x="1980000" y="4545224"/>
              <a:ext cx="0" cy="900000"/>
              <a:chOff x="3694469" y="3175294"/>
              <a:chExt cx="0" cy="2484000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5E7B6D1-911C-4A04-9D50-1A6E7F8A10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469" y="4831294"/>
                <a:ext cx="0" cy="828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8A5A8C0-8208-4F41-9BC7-3B234194E0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469" y="3175294"/>
                <a:ext cx="0" cy="828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82548D91-7CED-47B4-B6BD-FEAF8C9E28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469" y="4003294"/>
                <a:ext cx="0" cy="82800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8BD5ECF-F9E9-4289-B5AD-2BEE46D0DB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57" t="4136" r="7556" b="5089"/>
          <a:stretch/>
        </p:blipFill>
        <p:spPr>
          <a:xfrm>
            <a:off x="3312400" y="1143000"/>
            <a:ext cx="8908293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9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B4C96-0244-4E0A-A2BF-2E2969182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Measurement AT403 – Coil in </a:t>
            </a:r>
            <a:r>
              <a:rPr lang="de-CH" dirty="0" err="1"/>
              <a:t>vertical</a:t>
            </a:r>
            <a:r>
              <a:rPr lang="de-CH" dirty="0"/>
              <a:t> Position – </a:t>
            </a:r>
            <a:r>
              <a:rPr lang="de-CH" sz="2400" dirty="0"/>
              <a:t>Orientation #1</a:t>
            </a:r>
            <a:endParaRPr lang="de-CH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75105A-3C51-44FD-A573-BEF3A91E1B63}"/>
              </a:ext>
            </a:extLst>
          </p:cNvPr>
          <p:cNvSpPr/>
          <p:nvPr/>
        </p:nvSpPr>
        <p:spPr>
          <a:xfrm>
            <a:off x="354906" y="1130016"/>
            <a:ext cx="2500734" cy="11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CH" sz="1400" dirty="0" err="1">
                <a:solidFill>
                  <a:srgbClr val="545559"/>
                </a:solidFill>
              </a:rPr>
              <a:t>Continuous</a:t>
            </a:r>
            <a:r>
              <a:rPr lang="de-CH" sz="1400" dirty="0">
                <a:solidFill>
                  <a:srgbClr val="545559"/>
                </a:solidFill>
              </a:rPr>
              <a:t> Measurement </a:t>
            </a:r>
            <a:r>
              <a:rPr lang="de-CH" sz="1400" dirty="0" err="1">
                <a:solidFill>
                  <a:srgbClr val="545559"/>
                </a:solidFill>
              </a:rPr>
              <a:t>of</a:t>
            </a:r>
            <a:r>
              <a:rPr lang="de-CH" sz="1400" dirty="0">
                <a:solidFill>
                  <a:srgbClr val="545559"/>
                </a:solidFill>
              </a:rPr>
              <a:t> 1.5"CCR @3m</a:t>
            </a:r>
          </a:p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CH" sz="1400" dirty="0" err="1">
                <a:solidFill>
                  <a:srgbClr val="545559"/>
                </a:solidFill>
              </a:rPr>
              <a:t>Magnetic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field</a:t>
            </a:r>
            <a:r>
              <a:rPr lang="de-CH" sz="1400" dirty="0">
                <a:solidFill>
                  <a:srgbClr val="545559"/>
                </a:solidFill>
              </a:rPr>
              <a:t> (10 sec) ~350G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8CB24C-6B23-41A7-966B-76326467BC37}"/>
              </a:ext>
            </a:extLst>
          </p:cNvPr>
          <p:cNvSpPr/>
          <p:nvPr/>
        </p:nvSpPr>
        <p:spPr>
          <a:xfrm>
            <a:off x="29216" y="4508178"/>
            <a:ext cx="3639019" cy="1607898"/>
          </a:xfrm>
          <a:prstGeom prst="rect">
            <a:avLst/>
          </a:prstGeom>
          <a:noFill/>
        </p:spPr>
        <p:txBody>
          <a:bodyPr vert="horz" lIns="108000" tIns="45720" rIns="91440" bIns="45720" rtlCol="0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1400" dirty="0" err="1">
                <a:solidFill>
                  <a:srgbClr val="545559"/>
                </a:solidFill>
              </a:rPr>
              <a:t>Significant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effect</a:t>
            </a:r>
            <a:r>
              <a:rPr lang="de-CH" sz="1400" dirty="0">
                <a:solidFill>
                  <a:srgbClr val="545559"/>
                </a:solidFill>
              </a:rPr>
              <a:t>  in </a:t>
            </a:r>
            <a:r>
              <a:rPr lang="de-CH" sz="1400" dirty="0" err="1">
                <a:solidFill>
                  <a:srgbClr val="545559"/>
                </a:solidFill>
              </a:rPr>
              <a:t>angles</a:t>
            </a:r>
            <a:r>
              <a:rPr lang="de-CH" sz="1400" dirty="0">
                <a:solidFill>
                  <a:srgbClr val="545559"/>
                </a:solidFill>
              </a:rPr>
              <a:t>  and </a:t>
            </a:r>
            <a:r>
              <a:rPr lang="de-CH" sz="1400" dirty="0" err="1">
                <a:solidFill>
                  <a:srgbClr val="545559"/>
                </a:solidFill>
              </a:rPr>
              <a:t>distance</a:t>
            </a:r>
            <a:r>
              <a:rPr lang="de-CH" sz="1400" dirty="0">
                <a:solidFill>
                  <a:srgbClr val="545559"/>
                </a:solidFill>
              </a:rPr>
              <a:t> at </a:t>
            </a:r>
            <a:r>
              <a:rPr lang="de-CH" sz="1400" dirty="0" err="1">
                <a:solidFill>
                  <a:srgbClr val="545559"/>
                </a:solidFill>
              </a:rPr>
              <a:t>max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change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of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field</a:t>
            </a:r>
            <a:endParaRPr lang="de-CH" sz="1400" dirty="0">
              <a:solidFill>
                <a:srgbClr val="545559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1400" dirty="0" err="1">
                <a:solidFill>
                  <a:srgbClr val="545559"/>
                </a:solidFill>
              </a:rPr>
              <a:t>Effect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of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Induction</a:t>
            </a:r>
            <a:endParaRPr lang="de-CH" sz="1400" dirty="0">
              <a:solidFill>
                <a:srgbClr val="545559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C484948-5DB6-4348-A0E9-C7E868C545AA}"/>
              </a:ext>
            </a:extLst>
          </p:cNvPr>
          <p:cNvGrpSpPr>
            <a:grpSpLocks noChangeAspect="1"/>
          </p:cNvGrpSpPr>
          <p:nvPr/>
        </p:nvGrpSpPr>
        <p:grpSpPr>
          <a:xfrm>
            <a:off x="921273" y="2398015"/>
            <a:ext cx="1368000" cy="1494867"/>
            <a:chOff x="972000" y="3470366"/>
            <a:chExt cx="1991327" cy="217600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06057A5-B152-4E7E-A291-10BC5030D55F}"/>
                </a:ext>
              </a:extLst>
            </p:cNvPr>
            <p:cNvGrpSpPr/>
            <p:nvPr/>
          </p:nvGrpSpPr>
          <p:grpSpPr>
            <a:xfrm>
              <a:off x="972000" y="3470366"/>
              <a:ext cx="1991327" cy="2176007"/>
              <a:chOff x="972000" y="3470366"/>
              <a:chExt cx="1991327" cy="2176007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B22186E-FCB3-4E31-9FF5-497D4BBE0760}"/>
                  </a:ext>
                </a:extLst>
              </p:cNvPr>
              <p:cNvSpPr txBox="1"/>
              <p:nvPr/>
            </p:nvSpPr>
            <p:spPr>
              <a:xfrm>
                <a:off x="1034807" y="4703695"/>
                <a:ext cx="1138891" cy="549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dirty="0">
                    <a:solidFill>
                      <a:schemeClr val="tx2"/>
                    </a:solidFill>
                  </a:rPr>
                  <a:t>~3m</a:t>
                </a:r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A5695F50-2E84-4E03-93B2-ADD5F314C229}"/>
                  </a:ext>
                </a:extLst>
              </p:cNvPr>
              <p:cNvGrpSpPr/>
              <p:nvPr/>
            </p:nvGrpSpPr>
            <p:grpSpPr>
              <a:xfrm>
                <a:off x="1911106" y="5475983"/>
                <a:ext cx="155990" cy="170390"/>
                <a:chOff x="1591444" y="6102489"/>
                <a:chExt cx="155990" cy="170390"/>
              </a:xfrm>
            </p:grpSpPr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6B478BFC-BD11-443B-974E-B378B8B130F1}"/>
                    </a:ext>
                  </a:extLst>
                </p:cNvPr>
                <p:cNvSpPr/>
                <p:nvPr/>
              </p:nvSpPr>
              <p:spPr>
                <a:xfrm>
                  <a:off x="1591444" y="6116889"/>
                  <a:ext cx="155990" cy="15599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0"/>
                        <a:lumOff val="100000"/>
                      </a:schemeClr>
                    </a:gs>
                    <a:gs pos="35000">
                      <a:schemeClr val="accent1">
                        <a:lumMod val="0"/>
                        <a:lumOff val="100000"/>
                      </a:schemeClr>
                    </a:gs>
                    <a:gs pos="100000">
                      <a:schemeClr val="tx2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39" name="Trapezoid 38">
                  <a:extLst>
                    <a:ext uri="{FF2B5EF4-FFF2-40B4-BE49-F238E27FC236}">
                      <a16:creationId xmlns:a16="http://schemas.microsoft.com/office/drawing/2014/main" id="{279046C4-8C26-435D-A34D-7DC6F19BD311}"/>
                    </a:ext>
                  </a:extLst>
                </p:cNvPr>
                <p:cNvSpPr/>
                <p:nvPr/>
              </p:nvSpPr>
              <p:spPr>
                <a:xfrm rot="10800000">
                  <a:off x="1606439" y="6102489"/>
                  <a:ext cx="126000" cy="28800"/>
                </a:xfrm>
                <a:prstGeom prst="trapezoid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</p:grpSp>
          <p:pic>
            <p:nvPicPr>
              <p:cNvPr id="33" name="Picture 32" descr="A close up of a device&#10;&#10;Description generated with high confidence">
                <a:extLst>
                  <a:ext uri="{FF2B5EF4-FFF2-40B4-BE49-F238E27FC236}">
                    <a16:creationId xmlns:a16="http://schemas.microsoft.com/office/drawing/2014/main" id="{395931DC-5E7D-4517-AF36-176EB45F66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531396" y="3744881"/>
                <a:ext cx="898285" cy="833609"/>
              </a:xfrm>
              <a:prstGeom prst="rect">
                <a:avLst/>
              </a:prstGeom>
            </p:spPr>
          </p:pic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1B79A159-616D-4E46-8DDB-88ECC723244A}"/>
                  </a:ext>
                </a:extLst>
              </p:cNvPr>
              <p:cNvGrpSpPr/>
              <p:nvPr/>
            </p:nvGrpSpPr>
            <p:grpSpPr>
              <a:xfrm>
                <a:off x="972000" y="3470366"/>
                <a:ext cx="1991327" cy="331352"/>
                <a:chOff x="900579" y="2154554"/>
                <a:chExt cx="1991327" cy="331352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8DA3E0BF-1C46-4F43-911A-1D16854D8652}"/>
                    </a:ext>
                  </a:extLst>
                </p:cNvPr>
                <p:cNvSpPr/>
                <p:nvPr/>
              </p:nvSpPr>
              <p:spPr>
                <a:xfrm>
                  <a:off x="900579" y="2154554"/>
                  <a:ext cx="1991327" cy="4571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B222502E-B3D5-43C0-8453-8EFCB13C8A9F}"/>
                    </a:ext>
                  </a:extLst>
                </p:cNvPr>
                <p:cNvSpPr/>
                <p:nvPr/>
              </p:nvSpPr>
              <p:spPr>
                <a:xfrm>
                  <a:off x="900579" y="2440187"/>
                  <a:ext cx="1991327" cy="4571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7C34BC51-FC96-4FA3-BFD3-79205707598A}"/>
                    </a:ext>
                  </a:extLst>
                </p:cNvPr>
                <p:cNvSpPr/>
                <p:nvPr/>
              </p:nvSpPr>
              <p:spPr>
                <a:xfrm>
                  <a:off x="963386" y="2206651"/>
                  <a:ext cx="1892254" cy="233571"/>
                </a:xfrm>
                <a:prstGeom prst="roundRect">
                  <a:avLst>
                    <a:gd name="adj" fmla="val 12772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 dirty="0"/>
                </a:p>
              </p:txBody>
            </p:sp>
          </p:grp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D4FF901-E790-4D96-85CC-79E6C079CDCA}"/>
                </a:ext>
              </a:extLst>
            </p:cNvPr>
            <p:cNvGrpSpPr/>
            <p:nvPr/>
          </p:nvGrpSpPr>
          <p:grpSpPr>
            <a:xfrm>
              <a:off x="1980000" y="4545224"/>
              <a:ext cx="0" cy="900000"/>
              <a:chOff x="3694469" y="3175294"/>
              <a:chExt cx="0" cy="2484000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5E7B6D1-911C-4A04-9D50-1A6E7F8A10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469" y="4831294"/>
                <a:ext cx="0" cy="828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8A5A8C0-8208-4F41-9BC7-3B234194E0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469" y="3175294"/>
                <a:ext cx="0" cy="828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82548D91-7CED-47B4-B6BD-FEAF8C9E28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469" y="4003294"/>
                <a:ext cx="0" cy="82800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FDFB8F9-D909-45B2-BC74-143063D783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03" t="4851" r="7761" b="5174"/>
          <a:stretch/>
        </p:blipFill>
        <p:spPr>
          <a:xfrm>
            <a:off x="3258521" y="1161328"/>
            <a:ext cx="8544343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B4C96-0244-4E0A-A2BF-2E2969182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Measurement AT403 – Coil in </a:t>
            </a:r>
            <a:r>
              <a:rPr lang="de-CH" dirty="0" err="1"/>
              <a:t>vertical</a:t>
            </a:r>
            <a:r>
              <a:rPr lang="de-CH" dirty="0"/>
              <a:t> Position – </a:t>
            </a:r>
            <a:r>
              <a:rPr lang="de-CH" sz="2400" dirty="0"/>
              <a:t>Orientation #2 - 4</a:t>
            </a:r>
            <a:endParaRPr lang="de-CH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75105A-3C51-44FD-A573-BEF3A91E1B63}"/>
              </a:ext>
            </a:extLst>
          </p:cNvPr>
          <p:cNvSpPr/>
          <p:nvPr/>
        </p:nvSpPr>
        <p:spPr>
          <a:xfrm>
            <a:off x="354905" y="1130016"/>
            <a:ext cx="4340075" cy="717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CH" sz="1400" dirty="0" err="1">
                <a:solidFill>
                  <a:srgbClr val="545559"/>
                </a:solidFill>
              </a:rPr>
              <a:t>Continuous</a:t>
            </a:r>
            <a:r>
              <a:rPr lang="de-CH" sz="1400" dirty="0">
                <a:solidFill>
                  <a:srgbClr val="545559"/>
                </a:solidFill>
              </a:rPr>
              <a:t> Measurement </a:t>
            </a:r>
            <a:r>
              <a:rPr lang="de-CH" sz="1400" dirty="0" err="1">
                <a:solidFill>
                  <a:srgbClr val="545559"/>
                </a:solidFill>
              </a:rPr>
              <a:t>of</a:t>
            </a:r>
            <a:r>
              <a:rPr lang="de-CH" sz="1400" dirty="0">
                <a:solidFill>
                  <a:srgbClr val="545559"/>
                </a:solidFill>
              </a:rPr>
              <a:t> 1.5"CCR @3m</a:t>
            </a:r>
          </a:p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CH" sz="1400" dirty="0">
                <a:solidFill>
                  <a:srgbClr val="545559"/>
                </a:solidFill>
              </a:rPr>
              <a:t>Short time </a:t>
            </a:r>
            <a:r>
              <a:rPr lang="de-CH" sz="1400" dirty="0" err="1">
                <a:solidFill>
                  <a:srgbClr val="545559"/>
                </a:solidFill>
              </a:rPr>
              <a:t>magnetic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fields</a:t>
            </a:r>
            <a:r>
              <a:rPr lang="de-CH" sz="1400" dirty="0">
                <a:solidFill>
                  <a:srgbClr val="545559"/>
                </a:solidFill>
              </a:rPr>
              <a:t> (3 - 5 sec) ≤ 350G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8CB24C-6B23-41A7-966B-76326467BC37}"/>
              </a:ext>
            </a:extLst>
          </p:cNvPr>
          <p:cNvSpPr/>
          <p:nvPr/>
        </p:nvSpPr>
        <p:spPr>
          <a:xfrm>
            <a:off x="352202" y="4269098"/>
            <a:ext cx="9243390" cy="1941202"/>
          </a:xfrm>
          <a:prstGeom prst="rect">
            <a:avLst/>
          </a:prstGeom>
          <a:solidFill>
            <a:schemeClr val="bg1"/>
          </a:solidFill>
        </p:spPr>
        <p:txBody>
          <a:bodyPr vert="horz" lIns="108000" tIns="45720" rIns="91440" bIns="45720" rtlCol="0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1400" dirty="0" err="1">
                <a:solidFill>
                  <a:srgbClr val="545559"/>
                </a:solidFill>
              </a:rPr>
              <a:t>No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effect</a:t>
            </a:r>
            <a:r>
              <a:rPr lang="de-CH" sz="1400" dirty="0">
                <a:solidFill>
                  <a:srgbClr val="545559"/>
                </a:solidFill>
              </a:rPr>
              <a:t> in Orientation #2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1400" dirty="0" err="1">
                <a:solidFill>
                  <a:srgbClr val="545559"/>
                </a:solidFill>
              </a:rPr>
              <a:t>Significant</a:t>
            </a:r>
            <a:r>
              <a:rPr lang="de-CH" sz="1400" dirty="0">
                <a:solidFill>
                  <a:srgbClr val="545559"/>
                </a:solidFill>
              </a:rPr>
              <a:t> V angle </a:t>
            </a:r>
            <a:r>
              <a:rPr lang="de-CH" sz="1400" dirty="0" err="1">
                <a:solidFill>
                  <a:srgbClr val="545559"/>
                </a:solidFill>
              </a:rPr>
              <a:t>differences</a:t>
            </a:r>
            <a:r>
              <a:rPr lang="de-CH" sz="1400" dirty="0">
                <a:solidFill>
                  <a:srgbClr val="545559"/>
                </a:solidFill>
              </a:rPr>
              <a:t> in Orientation #3 but </a:t>
            </a:r>
            <a:r>
              <a:rPr lang="de-CH" sz="1400" dirty="0" err="1">
                <a:solidFill>
                  <a:srgbClr val="545559"/>
                </a:solidFill>
              </a:rPr>
              <a:t>small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compared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to</a:t>
            </a:r>
            <a:r>
              <a:rPr lang="de-CH" sz="1400" dirty="0">
                <a:solidFill>
                  <a:srgbClr val="545559"/>
                </a:solidFill>
              </a:rPr>
              <a:t> Orientation #1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1400" dirty="0" err="1">
                <a:solidFill>
                  <a:srgbClr val="545559"/>
                </a:solidFill>
              </a:rPr>
              <a:t>Similar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effect</a:t>
            </a:r>
            <a:r>
              <a:rPr lang="de-CH" sz="1400" dirty="0">
                <a:solidFill>
                  <a:srgbClr val="545559"/>
                </a:solidFill>
              </a:rPr>
              <a:t> in V Angle – </a:t>
            </a:r>
            <a:r>
              <a:rPr lang="de-CH" sz="1400" dirty="0" err="1">
                <a:solidFill>
                  <a:srgbClr val="545559"/>
                </a:solidFill>
              </a:rPr>
              <a:t>sensitivity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to</a:t>
            </a:r>
            <a:r>
              <a:rPr lang="de-CH" sz="1400" dirty="0">
                <a:solidFill>
                  <a:srgbClr val="545559"/>
                </a:solidFill>
              </a:rPr>
              <a:t> maximum </a:t>
            </a:r>
            <a:r>
              <a:rPr lang="de-CH" sz="1400" dirty="0" err="1">
                <a:solidFill>
                  <a:srgbClr val="545559"/>
                </a:solidFill>
              </a:rPr>
              <a:t>change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of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field</a:t>
            </a:r>
            <a:endParaRPr lang="de-CH" sz="1400" dirty="0">
              <a:solidFill>
                <a:srgbClr val="545559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1400" dirty="0">
                <a:solidFill>
                  <a:srgbClr val="545559"/>
                </a:solidFill>
              </a:rPr>
              <a:t>Very </a:t>
            </a:r>
            <a:r>
              <a:rPr lang="de-CH" sz="1400" dirty="0" err="1">
                <a:solidFill>
                  <a:srgbClr val="545559"/>
                </a:solidFill>
              </a:rPr>
              <a:t>little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effect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seen</a:t>
            </a:r>
            <a:r>
              <a:rPr lang="de-CH" sz="1400" dirty="0">
                <a:solidFill>
                  <a:srgbClr val="545559"/>
                </a:solidFill>
              </a:rPr>
              <a:t> in Orientation #4 (</a:t>
            </a:r>
            <a:r>
              <a:rPr lang="de-CH" sz="1400" dirty="0" err="1">
                <a:solidFill>
                  <a:srgbClr val="545559"/>
                </a:solidFill>
              </a:rPr>
              <a:t>motors</a:t>
            </a:r>
            <a:r>
              <a:rPr lang="de-CH" sz="1400" dirty="0">
                <a:solidFill>
                  <a:srgbClr val="545559"/>
                </a:solidFill>
              </a:rPr>
              <a:t> in </a:t>
            </a:r>
            <a:r>
              <a:rPr lang="de-CH" sz="1400" dirty="0" err="1">
                <a:solidFill>
                  <a:srgbClr val="545559"/>
                </a:solidFill>
              </a:rPr>
              <a:t>max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exposure</a:t>
            </a:r>
            <a:r>
              <a:rPr lang="de-CH" sz="1400" dirty="0">
                <a:solidFill>
                  <a:srgbClr val="545559"/>
                </a:solidFill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1400" dirty="0" err="1">
                <a:solidFill>
                  <a:srgbClr val="545559"/>
                </a:solidFill>
              </a:rPr>
              <a:t>No</a:t>
            </a:r>
            <a:r>
              <a:rPr lang="de-CH" sz="1400" dirty="0">
                <a:solidFill>
                  <a:srgbClr val="545559"/>
                </a:solidFill>
              </a:rPr>
              <a:t> ADM </a:t>
            </a:r>
            <a:r>
              <a:rPr lang="de-CH" sz="1400" dirty="0" err="1">
                <a:solidFill>
                  <a:srgbClr val="545559"/>
                </a:solidFill>
              </a:rPr>
              <a:t>dropouts</a:t>
            </a:r>
            <a:endParaRPr lang="de-CH" sz="1400" dirty="0">
              <a:solidFill>
                <a:srgbClr val="545559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0931B4F-9BA0-438C-A69B-68928D8D14AD}"/>
              </a:ext>
            </a:extLst>
          </p:cNvPr>
          <p:cNvGrpSpPr/>
          <p:nvPr/>
        </p:nvGrpSpPr>
        <p:grpSpPr>
          <a:xfrm>
            <a:off x="623392" y="2434486"/>
            <a:ext cx="2461639" cy="1140462"/>
            <a:chOff x="510070" y="3470366"/>
            <a:chExt cx="2461639" cy="114046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641DF03-183B-475F-B72C-786163ED577A}"/>
                </a:ext>
              </a:extLst>
            </p:cNvPr>
            <p:cNvSpPr txBox="1"/>
            <p:nvPr/>
          </p:nvSpPr>
          <p:spPr>
            <a:xfrm>
              <a:off x="793195" y="4181553"/>
              <a:ext cx="8758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>
                  <a:solidFill>
                    <a:schemeClr val="tx2"/>
                  </a:solidFill>
                </a:rPr>
                <a:t>~3m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DD29D91-186E-4642-9507-85BF6B79CACA}"/>
                </a:ext>
              </a:extLst>
            </p:cNvPr>
            <p:cNvGrpSpPr/>
            <p:nvPr/>
          </p:nvGrpSpPr>
          <p:grpSpPr>
            <a:xfrm rot="5400000">
              <a:off x="517270" y="4071113"/>
              <a:ext cx="155990" cy="170390"/>
              <a:chOff x="1591444" y="6102489"/>
              <a:chExt cx="155990" cy="170390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8F9803A1-7153-4AF4-831D-CFA8E78F13F6}"/>
                  </a:ext>
                </a:extLst>
              </p:cNvPr>
              <p:cNvSpPr/>
              <p:nvPr/>
            </p:nvSpPr>
            <p:spPr>
              <a:xfrm>
                <a:off x="1591444" y="6116889"/>
                <a:ext cx="155990" cy="15599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35000">
                    <a:schemeClr val="accent1">
                      <a:lumMod val="0"/>
                      <a:lumOff val="100000"/>
                    </a:schemeClr>
                  </a:gs>
                  <a:gs pos="100000">
                    <a:schemeClr val="tx2"/>
                  </a:gs>
                </a:gsLst>
                <a:path path="circle">
                  <a:fillToRect l="50000" t="-80000" r="50000" b="180000"/>
                </a:path>
                <a:tileRect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51" name="Trapezoid 50">
                <a:extLst>
                  <a:ext uri="{FF2B5EF4-FFF2-40B4-BE49-F238E27FC236}">
                    <a16:creationId xmlns:a16="http://schemas.microsoft.com/office/drawing/2014/main" id="{DA25BF55-A597-47A4-A952-D55D9E80C6E6}"/>
                  </a:ext>
                </a:extLst>
              </p:cNvPr>
              <p:cNvSpPr/>
              <p:nvPr/>
            </p:nvSpPr>
            <p:spPr>
              <a:xfrm rot="10800000">
                <a:off x="1606439" y="6102489"/>
                <a:ext cx="126000" cy="28800"/>
              </a:xfrm>
              <a:prstGeom prst="trapezoid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pic>
          <p:nvPicPr>
            <p:cNvPr id="41" name="Picture 40" descr="A close up of a device&#10;&#10;Description generated with high confidence">
              <a:extLst>
                <a:ext uri="{FF2B5EF4-FFF2-40B4-BE49-F238E27FC236}">
                  <a16:creationId xmlns:a16="http://schemas.microsoft.com/office/drawing/2014/main" id="{77CBAF42-8782-4F23-B2FC-F9F701304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531396" y="3744881"/>
              <a:ext cx="898285" cy="833609"/>
            </a:xfrm>
            <a:prstGeom prst="rect">
              <a:avLst/>
            </a:prstGeom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F3CD19D-AEB2-477E-8363-D69BF41D6FE9}"/>
                </a:ext>
              </a:extLst>
            </p:cNvPr>
            <p:cNvGrpSpPr/>
            <p:nvPr/>
          </p:nvGrpSpPr>
          <p:grpSpPr>
            <a:xfrm>
              <a:off x="980382" y="3470366"/>
              <a:ext cx="1991327" cy="331352"/>
              <a:chOff x="900579" y="2154554"/>
              <a:chExt cx="1991327" cy="331352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8C9A828-20F9-4BA5-99D0-934733056645}"/>
                  </a:ext>
                </a:extLst>
              </p:cNvPr>
              <p:cNvSpPr/>
              <p:nvPr/>
            </p:nvSpPr>
            <p:spPr>
              <a:xfrm>
                <a:off x="900579" y="2154554"/>
                <a:ext cx="1991327" cy="45719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3D94FC0-E5D8-413B-9B6B-5597CE9C7084}"/>
                  </a:ext>
                </a:extLst>
              </p:cNvPr>
              <p:cNvSpPr/>
              <p:nvPr/>
            </p:nvSpPr>
            <p:spPr>
              <a:xfrm>
                <a:off x="900579" y="2440187"/>
                <a:ext cx="1991327" cy="45719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EB9922D2-2B57-4D46-B19F-44B00F7F245A}"/>
                  </a:ext>
                </a:extLst>
              </p:cNvPr>
              <p:cNvSpPr/>
              <p:nvPr/>
            </p:nvSpPr>
            <p:spPr>
              <a:xfrm>
                <a:off x="963386" y="2206651"/>
                <a:ext cx="1892254" cy="233571"/>
              </a:xfrm>
              <a:prstGeom prst="roundRect">
                <a:avLst>
                  <a:gd name="adj" fmla="val 12772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86C6CAA-E913-4779-B06A-693C95FCBE22}"/>
                </a:ext>
              </a:extLst>
            </p:cNvPr>
            <p:cNvGrpSpPr/>
            <p:nvPr/>
          </p:nvGrpSpPr>
          <p:grpSpPr>
            <a:xfrm rot="5400000">
              <a:off x="1145400" y="3699080"/>
              <a:ext cx="0" cy="900000"/>
              <a:chOff x="3694469" y="3175294"/>
              <a:chExt cx="0" cy="2484000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6FCE4B3-E39D-4CFE-AA03-ECDE34EFB4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469" y="4831294"/>
                <a:ext cx="0" cy="828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C631177-81AE-4228-BF4A-E14E410DFF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469" y="3175294"/>
                <a:ext cx="0" cy="828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A2D4C8D6-D91A-4E31-9E32-CFE034C9C8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469" y="4003294"/>
                <a:ext cx="0" cy="82800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0EBDD93-58EF-4640-8FDD-BADC6094E2CB}"/>
              </a:ext>
            </a:extLst>
          </p:cNvPr>
          <p:cNvGrpSpPr/>
          <p:nvPr/>
        </p:nvGrpSpPr>
        <p:grpSpPr>
          <a:xfrm>
            <a:off x="4977159" y="1706007"/>
            <a:ext cx="1991327" cy="1837986"/>
            <a:chOff x="980382" y="2740504"/>
            <a:chExt cx="1991327" cy="1837986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3E3DD16-5227-49D8-A696-0B3CA4703EF1}"/>
                </a:ext>
              </a:extLst>
            </p:cNvPr>
            <p:cNvGrpSpPr/>
            <p:nvPr/>
          </p:nvGrpSpPr>
          <p:grpSpPr>
            <a:xfrm rot="10800000">
              <a:off x="1991544" y="2883196"/>
              <a:ext cx="0" cy="900000"/>
              <a:chOff x="3694469" y="3175294"/>
              <a:chExt cx="0" cy="2484000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F212FB1D-7638-47CF-AEF5-954A4BAC71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469" y="4831294"/>
                <a:ext cx="0" cy="828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0B9ED629-B57E-4CA3-AC57-2B2E86F30D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469" y="3175294"/>
                <a:ext cx="0" cy="828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A57488AF-500B-4DAC-9FCB-764DDEE461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469" y="4003294"/>
                <a:ext cx="0" cy="82800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F5456995-14EF-4A56-A9C0-8DF279E7AEE5}"/>
                </a:ext>
              </a:extLst>
            </p:cNvPr>
            <p:cNvGrpSpPr/>
            <p:nvPr/>
          </p:nvGrpSpPr>
          <p:grpSpPr>
            <a:xfrm>
              <a:off x="980382" y="2740504"/>
              <a:ext cx="1991327" cy="1837986"/>
              <a:chOff x="980382" y="2740504"/>
              <a:chExt cx="1991327" cy="1837986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9015027-5EE8-44FC-A8A9-1D6C0E307D45}"/>
                  </a:ext>
                </a:extLst>
              </p:cNvPr>
              <p:cNvSpPr txBox="1"/>
              <p:nvPr/>
            </p:nvSpPr>
            <p:spPr>
              <a:xfrm>
                <a:off x="1366459" y="3021373"/>
                <a:ext cx="8758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dirty="0">
                    <a:solidFill>
                      <a:schemeClr val="tx2"/>
                    </a:solidFill>
                  </a:rPr>
                  <a:t>~3m</a:t>
                </a:r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05B335EB-A4A8-4E84-BF8F-6B9C2223A12E}"/>
                  </a:ext>
                </a:extLst>
              </p:cNvPr>
              <p:cNvGrpSpPr/>
              <p:nvPr/>
            </p:nvGrpSpPr>
            <p:grpSpPr>
              <a:xfrm rot="10800000">
                <a:off x="1911321" y="2740504"/>
                <a:ext cx="155990" cy="170390"/>
                <a:chOff x="1591444" y="6102489"/>
                <a:chExt cx="155990" cy="170390"/>
              </a:xfrm>
            </p:grpSpPr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C38C7C02-5FE4-49D8-B703-431E7859708E}"/>
                    </a:ext>
                  </a:extLst>
                </p:cNvPr>
                <p:cNvSpPr/>
                <p:nvPr/>
              </p:nvSpPr>
              <p:spPr>
                <a:xfrm>
                  <a:off x="1591444" y="6116889"/>
                  <a:ext cx="155990" cy="15599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0"/>
                        <a:lumOff val="100000"/>
                      </a:schemeClr>
                    </a:gs>
                    <a:gs pos="35000">
                      <a:schemeClr val="accent1">
                        <a:lumMod val="0"/>
                        <a:lumOff val="100000"/>
                      </a:schemeClr>
                    </a:gs>
                    <a:gs pos="100000">
                      <a:schemeClr val="tx2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63" name="Trapezoid 62">
                  <a:extLst>
                    <a:ext uri="{FF2B5EF4-FFF2-40B4-BE49-F238E27FC236}">
                      <a16:creationId xmlns:a16="http://schemas.microsoft.com/office/drawing/2014/main" id="{3B34D8DB-ADFC-485C-B4CB-5A143CE25D68}"/>
                    </a:ext>
                  </a:extLst>
                </p:cNvPr>
                <p:cNvSpPr/>
                <p:nvPr/>
              </p:nvSpPr>
              <p:spPr>
                <a:xfrm rot="10800000">
                  <a:off x="1606439" y="6102489"/>
                  <a:ext cx="126000" cy="28800"/>
                </a:xfrm>
                <a:prstGeom prst="trapezoid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</p:grpSp>
          <p:pic>
            <p:nvPicPr>
              <p:cNvPr id="57" name="Picture 56" descr="A close up of a device&#10;&#10;Description generated with high confidence">
                <a:extLst>
                  <a:ext uri="{FF2B5EF4-FFF2-40B4-BE49-F238E27FC236}">
                    <a16:creationId xmlns:a16="http://schemas.microsoft.com/office/drawing/2014/main" id="{DEA251E0-E8CD-4CF4-97DF-C62828B02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1396" y="3744881"/>
                <a:ext cx="898285" cy="833609"/>
              </a:xfrm>
              <a:prstGeom prst="rect">
                <a:avLst/>
              </a:prstGeom>
            </p:spPr>
          </p:pic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1F0F6CB1-91B7-453D-8DAF-5CDF22684BCF}"/>
                  </a:ext>
                </a:extLst>
              </p:cNvPr>
              <p:cNvGrpSpPr/>
              <p:nvPr/>
            </p:nvGrpSpPr>
            <p:grpSpPr>
              <a:xfrm>
                <a:off x="980382" y="3470366"/>
                <a:ext cx="1991327" cy="331352"/>
                <a:chOff x="900579" y="2154554"/>
                <a:chExt cx="1991327" cy="331352"/>
              </a:xfrm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363CFC3F-7FFC-4BFF-A36D-3D7D97F4D0EB}"/>
                    </a:ext>
                  </a:extLst>
                </p:cNvPr>
                <p:cNvSpPr/>
                <p:nvPr/>
              </p:nvSpPr>
              <p:spPr>
                <a:xfrm>
                  <a:off x="900579" y="2154554"/>
                  <a:ext cx="1991327" cy="4571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3F1E56B2-6117-4C07-8E51-3CE066A10A3A}"/>
                    </a:ext>
                  </a:extLst>
                </p:cNvPr>
                <p:cNvSpPr/>
                <p:nvPr/>
              </p:nvSpPr>
              <p:spPr>
                <a:xfrm>
                  <a:off x="900579" y="2440187"/>
                  <a:ext cx="1991327" cy="4571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2460779C-0EB2-4EBC-AD3F-491D0E76E13D}"/>
                    </a:ext>
                  </a:extLst>
                </p:cNvPr>
                <p:cNvSpPr/>
                <p:nvPr/>
              </p:nvSpPr>
              <p:spPr>
                <a:xfrm>
                  <a:off x="963386" y="2206651"/>
                  <a:ext cx="1892254" cy="233571"/>
                </a:xfrm>
                <a:prstGeom prst="roundRect">
                  <a:avLst>
                    <a:gd name="adj" fmla="val 12772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 dirty="0"/>
                </a:p>
              </p:txBody>
            </p:sp>
          </p:grp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013116A-E90C-451B-9F44-4C6676CB8EF6}"/>
              </a:ext>
            </a:extLst>
          </p:cNvPr>
          <p:cNvGrpSpPr/>
          <p:nvPr/>
        </p:nvGrpSpPr>
        <p:grpSpPr>
          <a:xfrm>
            <a:off x="9112336" y="2438979"/>
            <a:ext cx="2456594" cy="1140462"/>
            <a:chOff x="980382" y="3470366"/>
            <a:chExt cx="2456594" cy="1140462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3468CE4-1E70-41D7-A9F4-B89BADD132E6}"/>
                </a:ext>
              </a:extLst>
            </p:cNvPr>
            <p:cNvGrpSpPr/>
            <p:nvPr/>
          </p:nvGrpSpPr>
          <p:grpSpPr>
            <a:xfrm rot="16200000">
              <a:off x="2789046" y="3710588"/>
              <a:ext cx="0" cy="900000"/>
              <a:chOff x="3694469" y="3175294"/>
              <a:chExt cx="0" cy="2484000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861AF2DD-9065-468C-97C8-1FEA197514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469" y="4831294"/>
                <a:ext cx="0" cy="828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139BDE10-1764-474A-A5DD-762D661187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469" y="3175294"/>
                <a:ext cx="0" cy="828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632BBD27-01EF-446F-A449-0ED02D8C08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469" y="4003294"/>
                <a:ext cx="0" cy="82800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92EF493-DB74-4DA3-9BCB-8AB4B4DDC285}"/>
                </a:ext>
              </a:extLst>
            </p:cNvPr>
            <p:cNvSpPr txBox="1"/>
            <p:nvPr/>
          </p:nvSpPr>
          <p:spPr>
            <a:xfrm>
              <a:off x="2533774" y="4151815"/>
              <a:ext cx="8758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>
                  <a:solidFill>
                    <a:schemeClr val="tx2"/>
                  </a:solidFill>
                </a:rPr>
                <a:t>~3m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524DAD64-8203-4D0C-BE56-06A250AD0623}"/>
                </a:ext>
              </a:extLst>
            </p:cNvPr>
            <p:cNvGrpSpPr/>
            <p:nvPr/>
          </p:nvGrpSpPr>
          <p:grpSpPr>
            <a:xfrm rot="16200000">
              <a:off x="3273786" y="4075393"/>
              <a:ext cx="155990" cy="170390"/>
              <a:chOff x="1591444" y="6102489"/>
              <a:chExt cx="155990" cy="170390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DB3E4305-F704-49D8-BC2B-4B586A015221}"/>
                  </a:ext>
                </a:extLst>
              </p:cNvPr>
              <p:cNvSpPr/>
              <p:nvPr/>
            </p:nvSpPr>
            <p:spPr>
              <a:xfrm>
                <a:off x="1591444" y="6116889"/>
                <a:ext cx="155990" cy="15599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35000">
                    <a:schemeClr val="accent1">
                      <a:lumMod val="0"/>
                      <a:lumOff val="100000"/>
                    </a:schemeClr>
                  </a:gs>
                  <a:gs pos="100000">
                    <a:schemeClr val="tx2"/>
                  </a:gs>
                </a:gsLst>
                <a:path path="circle">
                  <a:fillToRect l="50000" t="-80000" r="50000" b="180000"/>
                </a:path>
                <a:tileRect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77" name="Trapezoid 76">
                <a:extLst>
                  <a:ext uri="{FF2B5EF4-FFF2-40B4-BE49-F238E27FC236}">
                    <a16:creationId xmlns:a16="http://schemas.microsoft.com/office/drawing/2014/main" id="{EF2D5D17-BC3B-4942-8755-940829A82ACC}"/>
                  </a:ext>
                </a:extLst>
              </p:cNvPr>
              <p:cNvSpPr/>
              <p:nvPr/>
            </p:nvSpPr>
            <p:spPr>
              <a:xfrm rot="10800000">
                <a:off x="1606439" y="6102489"/>
                <a:ext cx="126000" cy="28800"/>
              </a:xfrm>
              <a:prstGeom prst="trapezoid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pic>
          <p:nvPicPr>
            <p:cNvPr id="71" name="Picture 70" descr="A close up of a device&#10;&#10;Description generated with high confidence">
              <a:extLst>
                <a:ext uri="{FF2B5EF4-FFF2-40B4-BE49-F238E27FC236}">
                  <a16:creationId xmlns:a16="http://schemas.microsoft.com/office/drawing/2014/main" id="{92C298CD-EC65-4C26-97E2-CC5115732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531396" y="3744881"/>
              <a:ext cx="898285" cy="833609"/>
            </a:xfrm>
            <a:prstGeom prst="rect">
              <a:avLst/>
            </a:prstGeom>
          </p:spPr>
        </p:pic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CD6A544E-1BA6-4BC6-865B-54CCCEB22A3D}"/>
                </a:ext>
              </a:extLst>
            </p:cNvPr>
            <p:cNvGrpSpPr/>
            <p:nvPr/>
          </p:nvGrpSpPr>
          <p:grpSpPr>
            <a:xfrm>
              <a:off x="980382" y="3470366"/>
              <a:ext cx="1991327" cy="331352"/>
              <a:chOff x="900579" y="2154554"/>
              <a:chExt cx="1991327" cy="331352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53914B0B-9DAF-4CBB-840E-74588D633FDB}"/>
                  </a:ext>
                </a:extLst>
              </p:cNvPr>
              <p:cNvSpPr/>
              <p:nvPr/>
            </p:nvSpPr>
            <p:spPr>
              <a:xfrm>
                <a:off x="900579" y="2154554"/>
                <a:ext cx="1991327" cy="45719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8C95757-C7FD-41D0-8EA2-129253B228E5}"/>
                  </a:ext>
                </a:extLst>
              </p:cNvPr>
              <p:cNvSpPr/>
              <p:nvPr/>
            </p:nvSpPr>
            <p:spPr>
              <a:xfrm>
                <a:off x="900579" y="2440187"/>
                <a:ext cx="1991327" cy="45719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41BFB011-6A25-4294-B1C9-89527F738F03}"/>
                  </a:ext>
                </a:extLst>
              </p:cNvPr>
              <p:cNvSpPr/>
              <p:nvPr/>
            </p:nvSpPr>
            <p:spPr>
              <a:xfrm>
                <a:off x="963386" y="2206651"/>
                <a:ext cx="1892254" cy="233571"/>
              </a:xfrm>
              <a:prstGeom prst="roundRect">
                <a:avLst>
                  <a:gd name="adj" fmla="val 12772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</p:grp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781C896C-CAB9-4A7E-890E-276AE9793A56}"/>
              </a:ext>
            </a:extLst>
          </p:cNvPr>
          <p:cNvSpPr txBox="1"/>
          <p:nvPr/>
        </p:nvSpPr>
        <p:spPr>
          <a:xfrm>
            <a:off x="1363883" y="3662953"/>
            <a:ext cx="1450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b="1" dirty="0"/>
              <a:t>Orientation #2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71F4265-C980-4953-BB42-5043BF68C671}"/>
              </a:ext>
            </a:extLst>
          </p:cNvPr>
          <p:cNvSpPr txBox="1"/>
          <p:nvPr/>
        </p:nvSpPr>
        <p:spPr>
          <a:xfrm>
            <a:off x="5260609" y="3662953"/>
            <a:ext cx="1450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b="1" dirty="0"/>
              <a:t>Orientation #3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95B33C7-F061-4542-A26C-805963C2CD09}"/>
              </a:ext>
            </a:extLst>
          </p:cNvPr>
          <p:cNvSpPr txBox="1"/>
          <p:nvPr/>
        </p:nvSpPr>
        <p:spPr>
          <a:xfrm>
            <a:off x="9382515" y="3662953"/>
            <a:ext cx="1450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b="1" dirty="0"/>
              <a:t>Orientation #4</a:t>
            </a:r>
          </a:p>
        </p:txBody>
      </p:sp>
    </p:spTree>
    <p:extLst>
      <p:ext uri="{BB962C8B-B14F-4D97-AF65-F5344CB8AC3E}">
        <p14:creationId xmlns:p14="http://schemas.microsoft.com/office/powerpoint/2010/main" val="329214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AT930 / AT960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79586" y="1479304"/>
            <a:ext cx="5860430" cy="288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2000" b="1" dirty="0">
                <a:solidFill>
                  <a:srgbClr val="0098BA"/>
                </a:solidFill>
                <a:latin typeface="+mj-lt"/>
              </a:rPr>
              <a:t>Interferometer</a:t>
            </a:r>
          </a:p>
          <a:p>
            <a:r>
              <a:rPr lang="de-CH" dirty="0"/>
              <a:t>He-Ne (</a:t>
            </a:r>
            <a:r>
              <a:rPr lang="de-CH" dirty="0" err="1"/>
              <a:t>ionized</a:t>
            </a:r>
            <a:r>
              <a:rPr lang="de-CH" dirty="0"/>
              <a:t> gas) Lasertube</a:t>
            </a:r>
          </a:p>
          <a:p>
            <a:r>
              <a:rPr lang="de-CH" dirty="0" err="1"/>
              <a:t>Inherently</a:t>
            </a:r>
            <a:r>
              <a:rPr lang="de-CH" dirty="0"/>
              <a:t> sensitive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magnetic</a:t>
            </a:r>
            <a:r>
              <a:rPr lang="de-CH" dirty="0"/>
              <a:t> </a:t>
            </a:r>
            <a:r>
              <a:rPr lang="de-CH" dirty="0" err="1"/>
              <a:t>fields</a:t>
            </a:r>
            <a:endParaRPr lang="de-CH" dirty="0"/>
          </a:p>
          <a:p>
            <a:r>
              <a:rPr lang="de-CH" dirty="0" err="1"/>
              <a:t>Especially</a:t>
            </a:r>
            <a:r>
              <a:rPr lang="de-CH" dirty="0"/>
              <a:t> </a:t>
            </a:r>
            <a:r>
              <a:rPr lang="de-CH" dirty="0" err="1"/>
              <a:t>along</a:t>
            </a:r>
            <a:r>
              <a:rPr lang="de-CH" dirty="0"/>
              <a:t> </a:t>
            </a:r>
            <a:r>
              <a:rPr lang="de-CH" dirty="0" err="1"/>
              <a:t>field</a:t>
            </a:r>
            <a:r>
              <a:rPr lang="de-CH" dirty="0"/>
              <a:t> </a:t>
            </a:r>
            <a:r>
              <a:rPr lang="de-CH" dirty="0" err="1"/>
              <a:t>lines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tube</a:t>
            </a:r>
            <a:r>
              <a:rPr lang="de-CH" dirty="0"/>
              <a:t> (</a:t>
            </a:r>
            <a:r>
              <a:rPr lang="de-CH" dirty="0" err="1"/>
              <a:t>vertical</a:t>
            </a:r>
            <a:r>
              <a:rPr lang="de-CH" dirty="0"/>
              <a:t>, i.e. </a:t>
            </a:r>
            <a:r>
              <a:rPr lang="de-CH" dirty="0" err="1"/>
              <a:t>coil</a:t>
            </a:r>
            <a:r>
              <a:rPr lang="de-CH" dirty="0"/>
              <a:t> in horizontal </a:t>
            </a:r>
            <a:r>
              <a:rPr lang="de-CH" dirty="0" err="1"/>
              <a:t>position</a:t>
            </a:r>
            <a:r>
              <a:rPr lang="de-CH" dirty="0"/>
              <a:t> </a:t>
            </a:r>
            <a:r>
              <a:rPr lang="de-CH" dirty="0" err="1"/>
              <a:t>here</a:t>
            </a:r>
            <a:r>
              <a:rPr lang="de-CH" dirty="0"/>
              <a:t>)</a:t>
            </a:r>
          </a:p>
          <a:p>
            <a:r>
              <a:rPr lang="de-CH" dirty="0"/>
              <a:t>Large </a:t>
            </a:r>
            <a:r>
              <a:rPr lang="de-CH" dirty="0" err="1"/>
              <a:t>variation</a:t>
            </a:r>
            <a:r>
              <a:rPr lang="de-CH" dirty="0"/>
              <a:t> </a:t>
            </a:r>
            <a:r>
              <a:rPr lang="de-CH" dirty="0" err="1"/>
              <a:t>between</a:t>
            </a:r>
            <a:r>
              <a:rPr lang="de-CH" dirty="0"/>
              <a:t> individual </a:t>
            </a:r>
            <a:r>
              <a:rPr lang="de-CH" dirty="0" err="1"/>
              <a:t>sensors</a:t>
            </a:r>
            <a:r>
              <a:rPr lang="de-CH" dirty="0"/>
              <a:t> (i.e. </a:t>
            </a:r>
            <a:r>
              <a:rPr lang="de-CH" dirty="0" err="1"/>
              <a:t>laser</a:t>
            </a:r>
            <a:r>
              <a:rPr lang="de-CH" dirty="0"/>
              <a:t> </a:t>
            </a:r>
            <a:r>
              <a:rPr lang="de-CH" dirty="0" err="1"/>
              <a:t>tubes</a:t>
            </a:r>
            <a:r>
              <a:rPr lang="de-CH" dirty="0"/>
              <a:t>)</a:t>
            </a:r>
          </a:p>
          <a:p>
            <a:endParaRPr lang="de-C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8DEC4D-963B-43DA-814E-26A298A1AC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856" y="405780"/>
            <a:ext cx="3870176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0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B4C96-0244-4E0A-A2BF-2E2969182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Measurement AT960 – Coil in horizontal Position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75105A-3C51-44FD-A573-BEF3A91E1B63}"/>
              </a:ext>
            </a:extLst>
          </p:cNvPr>
          <p:cNvSpPr/>
          <p:nvPr/>
        </p:nvSpPr>
        <p:spPr>
          <a:xfrm>
            <a:off x="158862" y="1128849"/>
            <a:ext cx="2984805" cy="1722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CH" sz="1400" dirty="0" err="1">
                <a:solidFill>
                  <a:srgbClr val="545559"/>
                </a:solidFill>
              </a:rPr>
              <a:t>Continuous</a:t>
            </a:r>
            <a:r>
              <a:rPr lang="de-CH" sz="1400" dirty="0">
                <a:solidFill>
                  <a:srgbClr val="545559"/>
                </a:solidFill>
              </a:rPr>
              <a:t> Measurement </a:t>
            </a:r>
            <a:r>
              <a:rPr lang="de-CH" sz="1400" dirty="0" err="1">
                <a:solidFill>
                  <a:srgbClr val="545559"/>
                </a:solidFill>
              </a:rPr>
              <a:t>of</a:t>
            </a:r>
            <a:r>
              <a:rPr lang="de-CH" sz="1400" dirty="0">
                <a:solidFill>
                  <a:srgbClr val="545559"/>
                </a:solidFill>
              </a:rPr>
              <a:t> 1.5"CCR @10m</a:t>
            </a:r>
          </a:p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CH" sz="1400" dirty="0">
                <a:solidFill>
                  <a:srgbClr val="545559"/>
                </a:solidFill>
              </a:rPr>
              <a:t>Short time </a:t>
            </a:r>
            <a:r>
              <a:rPr lang="de-CH" sz="1400" dirty="0" err="1">
                <a:solidFill>
                  <a:srgbClr val="545559"/>
                </a:solidFill>
              </a:rPr>
              <a:t>magnetic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fields</a:t>
            </a:r>
            <a:r>
              <a:rPr lang="de-CH" sz="1400" dirty="0">
                <a:solidFill>
                  <a:srgbClr val="545559"/>
                </a:solidFill>
              </a:rPr>
              <a:t> (2-3 sec) </a:t>
            </a:r>
            <a:r>
              <a:rPr lang="de-CH" sz="1400" dirty="0" err="1">
                <a:solidFill>
                  <a:srgbClr val="545559"/>
                </a:solidFill>
              </a:rPr>
              <a:t>up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to</a:t>
            </a:r>
            <a:r>
              <a:rPr lang="de-CH" sz="1400" dirty="0">
                <a:solidFill>
                  <a:srgbClr val="545559"/>
                </a:solidFill>
              </a:rPr>
              <a:t> 70G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8CB24C-6B23-41A7-966B-76326467BC37}"/>
              </a:ext>
            </a:extLst>
          </p:cNvPr>
          <p:cNvSpPr/>
          <p:nvPr/>
        </p:nvSpPr>
        <p:spPr>
          <a:xfrm>
            <a:off x="191344" y="5015974"/>
            <a:ext cx="3201400" cy="1722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CH" sz="1400" dirty="0">
                <a:solidFill>
                  <a:srgbClr val="545559"/>
                </a:solidFill>
              </a:rPr>
              <a:t>IFM Lasertube </a:t>
            </a:r>
            <a:r>
              <a:rPr lang="de-CH" sz="1400" dirty="0" err="1">
                <a:solidFill>
                  <a:srgbClr val="545559"/>
                </a:solidFill>
              </a:rPr>
              <a:t>Stabilization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interfered</a:t>
            </a:r>
            <a:r>
              <a:rPr lang="de-CH" sz="1400" dirty="0">
                <a:solidFill>
                  <a:srgbClr val="545559"/>
                </a:solidFill>
              </a:rPr>
              <a:t> at 70G</a:t>
            </a:r>
          </a:p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CH" sz="1400" dirty="0">
                <a:solidFill>
                  <a:srgbClr val="545559"/>
                </a:solidFill>
              </a:rPr>
              <a:t>System </a:t>
            </a:r>
            <a:r>
              <a:rPr lang="de-CH" sz="1400" dirty="0" err="1">
                <a:solidFill>
                  <a:srgbClr val="545559"/>
                </a:solidFill>
              </a:rPr>
              <a:t>recovers</a:t>
            </a:r>
            <a:r>
              <a:rPr lang="de-CH" sz="1400" dirty="0">
                <a:solidFill>
                  <a:srgbClr val="545559"/>
                </a:solidFill>
              </a:rPr>
              <a:t> (</a:t>
            </a:r>
            <a:r>
              <a:rPr lang="de-CH" sz="1400" dirty="0" err="1">
                <a:solidFill>
                  <a:srgbClr val="545559"/>
                </a:solidFill>
              </a:rPr>
              <a:t>several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minutes</a:t>
            </a:r>
            <a:r>
              <a:rPr lang="de-CH" sz="1400" dirty="0">
                <a:solidFill>
                  <a:srgbClr val="545559"/>
                </a:solidFill>
              </a:rPr>
              <a:t>)</a:t>
            </a:r>
          </a:p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CH" sz="1400" dirty="0" err="1">
                <a:solidFill>
                  <a:srgbClr val="545559"/>
                </a:solidFill>
              </a:rPr>
              <a:t>No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effects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before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incident</a:t>
            </a:r>
            <a:endParaRPr lang="de-CH" sz="1400" dirty="0">
              <a:solidFill>
                <a:srgbClr val="545559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3DB3843-FB58-42E6-B062-0FBC4ED576AC}"/>
              </a:ext>
            </a:extLst>
          </p:cNvPr>
          <p:cNvGrpSpPr/>
          <p:nvPr/>
        </p:nvGrpSpPr>
        <p:grpSpPr>
          <a:xfrm>
            <a:off x="911424" y="2292142"/>
            <a:ext cx="1296144" cy="2273716"/>
            <a:chOff x="918629" y="2292142"/>
            <a:chExt cx="1296144" cy="227371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FBA3229-FD65-4137-876C-5EB5C787CB5E}"/>
                </a:ext>
              </a:extLst>
            </p:cNvPr>
            <p:cNvSpPr txBox="1"/>
            <p:nvPr/>
          </p:nvSpPr>
          <p:spPr>
            <a:xfrm>
              <a:off x="1061795" y="3804796"/>
              <a:ext cx="570098" cy="22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200" dirty="0">
                  <a:solidFill>
                    <a:schemeClr val="tx2"/>
                  </a:solidFill>
                </a:rPr>
                <a:t>~10m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8239344-82EF-4A5E-B0D2-9216DF0B44F5}"/>
                </a:ext>
              </a:extLst>
            </p:cNvPr>
            <p:cNvGrpSpPr/>
            <p:nvPr/>
          </p:nvGrpSpPr>
          <p:grpSpPr>
            <a:xfrm>
              <a:off x="1519238" y="4454952"/>
              <a:ext cx="101533" cy="110906"/>
              <a:chOff x="1591444" y="6102489"/>
              <a:chExt cx="155990" cy="170390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1A2F461-9C6D-4FEC-9EC6-8E426BF25A09}"/>
                  </a:ext>
                </a:extLst>
              </p:cNvPr>
              <p:cNvSpPr/>
              <p:nvPr/>
            </p:nvSpPr>
            <p:spPr>
              <a:xfrm>
                <a:off x="1591444" y="6116889"/>
                <a:ext cx="155990" cy="15599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35000">
                    <a:schemeClr val="accent1">
                      <a:lumMod val="0"/>
                      <a:lumOff val="100000"/>
                    </a:schemeClr>
                  </a:gs>
                  <a:gs pos="100000">
                    <a:schemeClr val="tx2"/>
                  </a:gs>
                </a:gsLst>
                <a:path path="circle">
                  <a:fillToRect l="50000" t="-80000" r="50000" b="180000"/>
                </a:path>
                <a:tileRect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12" name="Trapezoid 11">
                <a:extLst>
                  <a:ext uri="{FF2B5EF4-FFF2-40B4-BE49-F238E27FC236}">
                    <a16:creationId xmlns:a16="http://schemas.microsoft.com/office/drawing/2014/main" id="{AB4FEB17-4B34-451F-88DD-C6B5B0A68313}"/>
                  </a:ext>
                </a:extLst>
              </p:cNvPr>
              <p:cNvSpPr/>
              <p:nvPr/>
            </p:nvSpPr>
            <p:spPr>
              <a:xfrm rot="10800000">
                <a:off x="1606439" y="6102489"/>
                <a:ext cx="126000" cy="28800"/>
              </a:xfrm>
              <a:prstGeom prst="trapezoid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D85604-DC35-4BF7-B474-D7F975C380B5}"/>
                </a:ext>
              </a:extLst>
            </p:cNvPr>
            <p:cNvGrpSpPr/>
            <p:nvPr/>
          </p:nvGrpSpPr>
          <p:grpSpPr>
            <a:xfrm>
              <a:off x="1574731" y="3165128"/>
              <a:ext cx="0" cy="1265339"/>
              <a:chOff x="3694469" y="3175294"/>
              <a:chExt cx="0" cy="2484000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280CB60A-7048-4162-BB86-18ABBE4E0A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469" y="4831294"/>
                <a:ext cx="0" cy="828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4C0CB8D-71CA-488B-BA35-7755DB90EF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469" y="3175294"/>
                <a:ext cx="0" cy="828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12D76DB-C490-4A7B-ABEA-CBFB5AFD1C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469" y="4003294"/>
                <a:ext cx="0" cy="82800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749D737-7332-4C05-881D-DE829C6BA895}"/>
                </a:ext>
              </a:extLst>
            </p:cNvPr>
            <p:cNvGrpSpPr/>
            <p:nvPr/>
          </p:nvGrpSpPr>
          <p:grpSpPr>
            <a:xfrm>
              <a:off x="918629" y="2292142"/>
              <a:ext cx="1296144" cy="1226661"/>
              <a:chOff x="918629" y="2292142"/>
              <a:chExt cx="1296144" cy="1226661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0CC8DDD8-0E52-41A4-9489-6413A0F792EF}"/>
                  </a:ext>
                </a:extLst>
              </p:cNvPr>
              <p:cNvGrpSpPr/>
              <p:nvPr/>
            </p:nvGrpSpPr>
            <p:grpSpPr>
              <a:xfrm>
                <a:off x="918629" y="2292142"/>
                <a:ext cx="1296144" cy="1226661"/>
                <a:chOff x="911424" y="1700808"/>
                <a:chExt cx="1991327" cy="1884576"/>
              </a:xfrm>
            </p:grpSpPr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AF13AC2E-7C08-4863-A45A-0522158E2CBA}"/>
                    </a:ext>
                  </a:extLst>
                </p:cNvPr>
                <p:cNvSpPr/>
                <p:nvPr/>
              </p:nvSpPr>
              <p:spPr>
                <a:xfrm>
                  <a:off x="911424" y="1700808"/>
                  <a:ext cx="1991327" cy="1884576"/>
                </a:xfrm>
                <a:prstGeom prst="ellipse">
                  <a:avLst/>
                </a:prstGeom>
                <a:solidFill>
                  <a:srgbClr val="FFCC99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6927C001-BAC9-40DF-9A57-EA6689D81549}"/>
                    </a:ext>
                  </a:extLst>
                </p:cNvPr>
                <p:cNvSpPr/>
                <p:nvPr/>
              </p:nvSpPr>
              <p:spPr>
                <a:xfrm>
                  <a:off x="1220269" y="1934966"/>
                  <a:ext cx="1370462" cy="137126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</p:grpSp>
          <p:pic>
            <p:nvPicPr>
              <p:cNvPr id="16" name="Picture 15" descr="A picture containing seat&#10;&#10;Description generated with high confidence">
                <a:extLst>
                  <a:ext uri="{FF2B5EF4-FFF2-40B4-BE49-F238E27FC236}">
                    <a16:creationId xmlns:a16="http://schemas.microsoft.com/office/drawing/2014/main" id="{5918C6FF-0069-48B2-B211-043ACCA89C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0731" y="2612252"/>
                <a:ext cx="648000" cy="602965"/>
              </a:xfrm>
              <a:prstGeom prst="rect">
                <a:avLst/>
              </a:prstGeom>
            </p:spPr>
          </p:pic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6DD69B7-C544-4A1E-B389-0A28223AA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718" y="895350"/>
            <a:ext cx="9995711" cy="556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6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B4C96-0244-4E0A-A2BF-2E2969182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Measurement AT960 – Coil in </a:t>
            </a:r>
            <a:r>
              <a:rPr lang="de-CH" dirty="0" err="1"/>
              <a:t>vertical</a:t>
            </a:r>
            <a:r>
              <a:rPr lang="de-CH" dirty="0"/>
              <a:t> Position – </a:t>
            </a:r>
            <a:r>
              <a:rPr lang="de-CH" sz="2400" dirty="0"/>
              <a:t>Orientation #4</a:t>
            </a:r>
            <a:endParaRPr lang="de-CH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75105A-3C51-44FD-A573-BEF3A91E1B63}"/>
              </a:ext>
            </a:extLst>
          </p:cNvPr>
          <p:cNvSpPr/>
          <p:nvPr/>
        </p:nvSpPr>
        <p:spPr>
          <a:xfrm>
            <a:off x="201616" y="1221060"/>
            <a:ext cx="3014064" cy="1722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CH" sz="1400" dirty="0" err="1">
                <a:solidFill>
                  <a:srgbClr val="545559"/>
                </a:solidFill>
              </a:rPr>
              <a:t>Continuous</a:t>
            </a:r>
            <a:r>
              <a:rPr lang="de-CH" sz="1400" dirty="0">
                <a:solidFill>
                  <a:srgbClr val="545559"/>
                </a:solidFill>
              </a:rPr>
              <a:t> Measurement </a:t>
            </a:r>
            <a:r>
              <a:rPr lang="de-CH" sz="1400" dirty="0" err="1">
                <a:solidFill>
                  <a:srgbClr val="545559"/>
                </a:solidFill>
              </a:rPr>
              <a:t>of</a:t>
            </a:r>
            <a:r>
              <a:rPr lang="de-CH" sz="1400" dirty="0">
                <a:solidFill>
                  <a:srgbClr val="545559"/>
                </a:solidFill>
              </a:rPr>
              <a:t> 1.5"CCR @3m</a:t>
            </a:r>
          </a:p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CH" sz="1400" dirty="0">
                <a:solidFill>
                  <a:srgbClr val="545559"/>
                </a:solidFill>
              </a:rPr>
              <a:t>Short time </a:t>
            </a:r>
            <a:r>
              <a:rPr lang="de-CH" sz="1400" dirty="0" err="1">
                <a:solidFill>
                  <a:srgbClr val="545559"/>
                </a:solidFill>
              </a:rPr>
              <a:t>magnetic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fields</a:t>
            </a:r>
            <a:r>
              <a:rPr lang="de-CH" sz="1400" dirty="0">
                <a:solidFill>
                  <a:srgbClr val="545559"/>
                </a:solidFill>
              </a:rPr>
              <a:t> (3-5 sec) </a:t>
            </a:r>
            <a:r>
              <a:rPr lang="de-CH" sz="1400" dirty="0" err="1">
                <a:solidFill>
                  <a:srgbClr val="545559"/>
                </a:solidFill>
              </a:rPr>
              <a:t>up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to</a:t>
            </a:r>
            <a:r>
              <a:rPr lang="de-CH" sz="1400" dirty="0">
                <a:solidFill>
                  <a:srgbClr val="545559"/>
                </a:solidFill>
              </a:rPr>
              <a:t> 150G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8CB24C-6B23-41A7-966B-76326467BC37}"/>
              </a:ext>
            </a:extLst>
          </p:cNvPr>
          <p:cNvSpPr/>
          <p:nvPr/>
        </p:nvSpPr>
        <p:spPr>
          <a:xfrm>
            <a:off x="107948" y="4775480"/>
            <a:ext cx="3201400" cy="1722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CH" sz="1400" dirty="0">
                <a:solidFill>
                  <a:srgbClr val="545559"/>
                </a:solidFill>
              </a:rPr>
              <a:t>IFM Lasertube </a:t>
            </a:r>
            <a:r>
              <a:rPr lang="de-CH" sz="1400" dirty="0" err="1">
                <a:solidFill>
                  <a:srgbClr val="545559"/>
                </a:solidFill>
              </a:rPr>
              <a:t>Stabilization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interfered</a:t>
            </a:r>
            <a:r>
              <a:rPr lang="de-CH" sz="1400" dirty="0">
                <a:solidFill>
                  <a:srgbClr val="545559"/>
                </a:solidFill>
              </a:rPr>
              <a:t> at 150G</a:t>
            </a:r>
          </a:p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CH" sz="1400" dirty="0">
                <a:solidFill>
                  <a:srgbClr val="545559"/>
                </a:solidFill>
              </a:rPr>
              <a:t>System </a:t>
            </a:r>
            <a:r>
              <a:rPr lang="de-CH" sz="1400" dirty="0" err="1">
                <a:solidFill>
                  <a:srgbClr val="545559"/>
                </a:solidFill>
              </a:rPr>
              <a:t>recovers</a:t>
            </a:r>
            <a:r>
              <a:rPr lang="de-CH" sz="1400" dirty="0">
                <a:solidFill>
                  <a:srgbClr val="545559"/>
                </a:solidFill>
              </a:rPr>
              <a:t> (</a:t>
            </a:r>
            <a:r>
              <a:rPr lang="de-CH" sz="1400" dirty="0" err="1">
                <a:solidFill>
                  <a:srgbClr val="545559"/>
                </a:solidFill>
              </a:rPr>
              <a:t>several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minutes</a:t>
            </a:r>
            <a:r>
              <a:rPr lang="de-CH" sz="1400" dirty="0">
                <a:solidFill>
                  <a:srgbClr val="545559"/>
                </a:solidFill>
              </a:rPr>
              <a:t>)</a:t>
            </a:r>
          </a:p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CH" sz="1400" dirty="0" err="1">
                <a:solidFill>
                  <a:srgbClr val="545559"/>
                </a:solidFill>
              </a:rPr>
              <a:t>No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effects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before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incident</a:t>
            </a:r>
            <a:endParaRPr lang="de-CH" sz="1400" dirty="0">
              <a:solidFill>
                <a:srgbClr val="545559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0E9DFCE-7F72-4E81-92FD-6A3C6E0217AF}"/>
              </a:ext>
            </a:extLst>
          </p:cNvPr>
          <p:cNvGrpSpPr/>
          <p:nvPr/>
        </p:nvGrpSpPr>
        <p:grpSpPr>
          <a:xfrm>
            <a:off x="551384" y="2774827"/>
            <a:ext cx="2456594" cy="1086221"/>
            <a:chOff x="551384" y="2754657"/>
            <a:chExt cx="2456594" cy="1086221"/>
          </a:xfrm>
        </p:grpSpPr>
        <p:pic>
          <p:nvPicPr>
            <p:cNvPr id="20" name="Picture 19" descr="A picture containing seat&#10;&#10;Description generated with high confidence">
              <a:extLst>
                <a:ext uri="{FF2B5EF4-FFF2-40B4-BE49-F238E27FC236}">
                  <a16:creationId xmlns:a16="http://schemas.microsoft.com/office/drawing/2014/main" id="{9B89D73B-E0D1-496E-AF5B-EC211E358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83030" y="3076399"/>
              <a:ext cx="792000" cy="736957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860113-6C61-4AF7-A637-9D612D9E2E04}"/>
                </a:ext>
              </a:extLst>
            </p:cNvPr>
            <p:cNvGrpSpPr/>
            <p:nvPr/>
          </p:nvGrpSpPr>
          <p:grpSpPr>
            <a:xfrm>
              <a:off x="551384" y="2754657"/>
              <a:ext cx="2456594" cy="1050781"/>
              <a:chOff x="551384" y="2754657"/>
              <a:chExt cx="2456594" cy="1050781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07311C3-5978-458C-87B5-4747B8462D1E}"/>
                  </a:ext>
                </a:extLst>
              </p:cNvPr>
              <p:cNvGrpSpPr/>
              <p:nvPr/>
            </p:nvGrpSpPr>
            <p:grpSpPr>
              <a:xfrm rot="16200000">
                <a:off x="2378778" y="3013609"/>
                <a:ext cx="1" cy="862540"/>
                <a:chOff x="3694469" y="3278684"/>
                <a:chExt cx="1" cy="2380610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8D54088F-B155-460D-AEC2-5204F9BAA500}"/>
                    </a:ext>
                  </a:extLst>
                </p:cNvPr>
                <p:cNvCxnSpPr>
                  <a:cxnSpLocks/>
                  <a:stCxn id="20" idx="2"/>
                </p:cNvCxnSpPr>
                <p:nvPr/>
              </p:nvCxnSpPr>
              <p:spPr>
                <a:xfrm rot="5400000">
                  <a:off x="3332165" y="3640989"/>
                  <a:ext cx="724610" cy="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C97FB4FD-A523-4C12-A5D0-173D017051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94469" y="4831294"/>
                  <a:ext cx="0" cy="82800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D9DBB6FC-746B-4E05-8A41-2C852184DD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94469" y="4003294"/>
                  <a:ext cx="0" cy="82800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ACBF3D0-D112-4F1A-8815-6B4D8A199AFF}"/>
                  </a:ext>
                </a:extLst>
              </p:cNvPr>
              <p:cNvSpPr txBox="1"/>
              <p:nvPr/>
            </p:nvSpPr>
            <p:spPr>
              <a:xfrm>
                <a:off x="2104776" y="3436106"/>
                <a:ext cx="8758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dirty="0">
                    <a:solidFill>
                      <a:schemeClr val="tx2"/>
                    </a:solidFill>
                  </a:rPr>
                  <a:t>~3m</a:t>
                </a: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74EA720-B66A-4D39-991B-730E5F68DCC9}"/>
                  </a:ext>
                </a:extLst>
              </p:cNvPr>
              <p:cNvGrpSpPr/>
              <p:nvPr/>
            </p:nvGrpSpPr>
            <p:grpSpPr>
              <a:xfrm rot="16200000">
                <a:off x="2844788" y="3359684"/>
                <a:ext cx="155990" cy="170390"/>
                <a:chOff x="1591444" y="6102489"/>
                <a:chExt cx="155990" cy="170390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68AF74FB-CFF2-48CF-A851-BFB3D0E8CEC9}"/>
                    </a:ext>
                  </a:extLst>
                </p:cNvPr>
                <p:cNvSpPr/>
                <p:nvPr/>
              </p:nvSpPr>
              <p:spPr>
                <a:xfrm>
                  <a:off x="1591444" y="6116889"/>
                  <a:ext cx="155990" cy="15599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0"/>
                        <a:lumOff val="100000"/>
                      </a:schemeClr>
                    </a:gs>
                    <a:gs pos="35000">
                      <a:schemeClr val="accent1">
                        <a:lumMod val="0"/>
                        <a:lumOff val="100000"/>
                      </a:schemeClr>
                    </a:gs>
                    <a:gs pos="100000">
                      <a:schemeClr val="tx2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35" name="Trapezoid 34">
                  <a:extLst>
                    <a:ext uri="{FF2B5EF4-FFF2-40B4-BE49-F238E27FC236}">
                      <a16:creationId xmlns:a16="http://schemas.microsoft.com/office/drawing/2014/main" id="{C035CBA0-AA59-4040-9C59-8C3C78ED0AA4}"/>
                    </a:ext>
                  </a:extLst>
                </p:cNvPr>
                <p:cNvSpPr/>
                <p:nvPr/>
              </p:nvSpPr>
              <p:spPr>
                <a:xfrm rot="10800000">
                  <a:off x="1606439" y="6102489"/>
                  <a:ext cx="126000" cy="28800"/>
                </a:xfrm>
                <a:prstGeom prst="trapezoid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855B76B9-A2CE-4D0D-8AC3-857BCA55CC47}"/>
                  </a:ext>
                </a:extLst>
              </p:cNvPr>
              <p:cNvGrpSpPr/>
              <p:nvPr/>
            </p:nvGrpSpPr>
            <p:grpSpPr>
              <a:xfrm>
                <a:off x="551384" y="2754657"/>
                <a:ext cx="1991327" cy="331352"/>
                <a:chOff x="900579" y="2154554"/>
                <a:chExt cx="1991327" cy="331352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6E6BE019-05A5-4977-899A-3ED78C0F3B89}"/>
                    </a:ext>
                  </a:extLst>
                </p:cNvPr>
                <p:cNvSpPr/>
                <p:nvPr/>
              </p:nvSpPr>
              <p:spPr>
                <a:xfrm>
                  <a:off x="900579" y="2154554"/>
                  <a:ext cx="1991327" cy="4571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8C96DA29-1717-462F-85A6-88025B2ABD87}"/>
                    </a:ext>
                  </a:extLst>
                </p:cNvPr>
                <p:cNvSpPr/>
                <p:nvPr/>
              </p:nvSpPr>
              <p:spPr>
                <a:xfrm>
                  <a:off x="900579" y="2440187"/>
                  <a:ext cx="1991327" cy="4571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33" name="Rectangle: Rounded Corners 32">
                  <a:extLst>
                    <a:ext uri="{FF2B5EF4-FFF2-40B4-BE49-F238E27FC236}">
                      <a16:creationId xmlns:a16="http://schemas.microsoft.com/office/drawing/2014/main" id="{72E7EE16-46BB-4F40-9FA5-E6FA8191E0EB}"/>
                    </a:ext>
                  </a:extLst>
                </p:cNvPr>
                <p:cNvSpPr/>
                <p:nvPr/>
              </p:nvSpPr>
              <p:spPr>
                <a:xfrm>
                  <a:off x="963386" y="2206651"/>
                  <a:ext cx="1892254" cy="233571"/>
                </a:xfrm>
                <a:prstGeom prst="roundRect">
                  <a:avLst>
                    <a:gd name="adj" fmla="val 12772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 dirty="0"/>
                </a:p>
              </p:txBody>
            </p:sp>
          </p:grp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A2DA30D-6072-46DB-8735-94E41AFB67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49" t="4467" r="7563" b="5244"/>
          <a:stretch/>
        </p:blipFill>
        <p:spPr>
          <a:xfrm>
            <a:off x="3431704" y="1089320"/>
            <a:ext cx="8428512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6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lack, sitting&#10;&#10;Description generated with high confidence">
            <a:extLst>
              <a:ext uri="{FF2B5EF4-FFF2-40B4-BE49-F238E27FC236}">
                <a16:creationId xmlns:a16="http://schemas.microsoft.com/office/drawing/2014/main" id="{36B0091C-A557-4238-A7A6-756036E484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2204864"/>
            <a:ext cx="1852872" cy="3434400"/>
          </a:xfrm>
          <a:prstGeom prst="rect">
            <a:avLst/>
          </a:prstGeom>
          <a:noFill/>
        </p:spPr>
      </p:pic>
      <p:sp>
        <p:nvSpPr>
          <p:cNvPr id="85" name="Content Placeholder 6">
            <a:extLst>
              <a:ext uri="{FF2B5EF4-FFF2-40B4-BE49-F238E27FC236}">
                <a16:creationId xmlns:a16="http://schemas.microsoft.com/office/drawing/2014/main" id="{BB9646E6-9ED5-4A3C-BCC3-A39D95F17FFD}"/>
              </a:ext>
            </a:extLst>
          </p:cNvPr>
          <p:cNvSpPr txBox="1">
            <a:spLocks/>
          </p:cNvSpPr>
          <p:nvPr/>
        </p:nvSpPr>
        <p:spPr>
          <a:xfrm>
            <a:off x="6123652" y="957604"/>
            <a:ext cx="6068347" cy="5621492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74B543"/>
              </a:buClr>
              <a:buFont typeface="Arial" panose="020B0604020202020204" pitchFamily="34" charset="0"/>
              <a:buChar char="•"/>
              <a:defRPr sz="14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2pPr>
            <a:lvl3pPr marL="6873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98BA"/>
              </a:buClr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5pPr>
            <a:lvl6pPr marL="1371600" indent="-227013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17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28800" indent="-227013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89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000" b="1" dirty="0">
                <a:solidFill>
                  <a:schemeClr val="tx1"/>
                </a:solidFill>
              </a:rPr>
              <a:t>AT930 / AT960</a:t>
            </a:r>
          </a:p>
          <a:p>
            <a:r>
              <a:rPr lang="de-CH" sz="1300" dirty="0" err="1">
                <a:solidFill>
                  <a:schemeClr val="tx2"/>
                </a:solidFill>
              </a:rPr>
              <a:t>Sensitivity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of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laser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tubes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to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magnetic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fields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inherent</a:t>
            </a:r>
            <a:endParaRPr lang="de-CH" sz="1300" dirty="0">
              <a:solidFill>
                <a:schemeClr val="tx2"/>
              </a:solidFill>
            </a:endParaRPr>
          </a:p>
          <a:p>
            <a:r>
              <a:rPr lang="de-CH" sz="1300" dirty="0" err="1">
                <a:solidFill>
                  <a:schemeClr val="tx2"/>
                </a:solidFill>
              </a:rPr>
              <a:t>Magnetic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fields</a:t>
            </a:r>
            <a:r>
              <a:rPr lang="de-CH" sz="1300" dirty="0">
                <a:solidFill>
                  <a:schemeClr val="tx2"/>
                </a:solidFill>
              </a:rPr>
              <a:t> orthogonal </a:t>
            </a:r>
            <a:r>
              <a:rPr lang="de-CH" sz="1300" dirty="0" err="1">
                <a:solidFill>
                  <a:schemeClr val="tx2"/>
                </a:solidFill>
              </a:rPr>
              <a:t>to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laser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tube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have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less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effect</a:t>
            </a:r>
            <a:endParaRPr lang="de-CH" sz="1300" dirty="0">
              <a:solidFill>
                <a:schemeClr val="tx2"/>
              </a:solidFill>
            </a:endParaRPr>
          </a:p>
          <a:p>
            <a:r>
              <a:rPr lang="de-CH" sz="1300" dirty="0">
                <a:solidFill>
                  <a:schemeClr val="tx2"/>
                </a:solidFill>
              </a:rPr>
              <a:t>Large </a:t>
            </a:r>
            <a:r>
              <a:rPr lang="de-CH" sz="1300" dirty="0" err="1">
                <a:solidFill>
                  <a:schemeClr val="tx2"/>
                </a:solidFill>
              </a:rPr>
              <a:t>variations</a:t>
            </a:r>
            <a:r>
              <a:rPr lang="de-CH" sz="1300" dirty="0">
                <a:solidFill>
                  <a:schemeClr val="tx2"/>
                </a:solidFill>
              </a:rPr>
              <a:t> in </a:t>
            </a:r>
            <a:r>
              <a:rPr lang="de-CH" sz="1300" dirty="0" err="1">
                <a:solidFill>
                  <a:schemeClr val="tx2"/>
                </a:solidFill>
              </a:rPr>
              <a:t>sensitivity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of</a:t>
            </a:r>
            <a:r>
              <a:rPr lang="de-CH" sz="1300" dirty="0">
                <a:solidFill>
                  <a:schemeClr val="tx2"/>
                </a:solidFill>
              </a:rPr>
              <a:t> individual </a:t>
            </a:r>
            <a:r>
              <a:rPr lang="de-CH" sz="1300" dirty="0" err="1">
                <a:solidFill>
                  <a:schemeClr val="tx2"/>
                </a:solidFill>
              </a:rPr>
              <a:t>laser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tubes</a:t>
            </a:r>
            <a:endParaRPr lang="de-CH" sz="1300" dirty="0">
              <a:solidFill>
                <a:schemeClr val="tx2"/>
              </a:solidFill>
            </a:endParaRPr>
          </a:p>
          <a:p>
            <a:r>
              <a:rPr lang="de-CH" sz="1300" dirty="0" err="1">
                <a:solidFill>
                  <a:schemeClr val="tx2"/>
                </a:solidFill>
              </a:rPr>
              <a:t>Assumption</a:t>
            </a:r>
            <a:r>
              <a:rPr lang="de-CH" sz="1300" dirty="0">
                <a:solidFill>
                  <a:schemeClr val="tx2"/>
                </a:solidFill>
              </a:rPr>
              <a:t> (</a:t>
            </a:r>
            <a:r>
              <a:rPr lang="de-CH" sz="1300" dirty="0" err="1">
                <a:solidFill>
                  <a:schemeClr val="tx2"/>
                </a:solidFill>
              </a:rPr>
              <a:t>from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experience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of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two</a:t>
            </a:r>
            <a:r>
              <a:rPr lang="de-CH" sz="1300" dirty="0">
                <a:solidFill>
                  <a:schemeClr val="tx2"/>
                </a:solidFill>
              </a:rPr>
              <a:t> AT960)</a:t>
            </a:r>
          </a:p>
          <a:p>
            <a:pPr lvl="1"/>
            <a:r>
              <a:rPr lang="de-CH" sz="1300" b="1" dirty="0">
                <a:solidFill>
                  <a:schemeClr val="tx2"/>
                </a:solidFill>
              </a:rPr>
              <a:t>≤ 50G</a:t>
            </a:r>
          </a:p>
          <a:p>
            <a:pPr lvl="2"/>
            <a:r>
              <a:rPr lang="de-CH" sz="1300" dirty="0" err="1">
                <a:solidFill>
                  <a:schemeClr val="tx2"/>
                </a:solidFill>
              </a:rPr>
              <a:t>Full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functionality</a:t>
            </a:r>
            <a:r>
              <a:rPr lang="de-CH" sz="1300" dirty="0">
                <a:solidFill>
                  <a:schemeClr val="tx2"/>
                </a:solidFill>
              </a:rPr>
              <a:t>  </a:t>
            </a:r>
          </a:p>
          <a:p>
            <a:pPr lvl="2"/>
            <a:r>
              <a:rPr lang="de-CH" sz="1300" dirty="0" err="1">
                <a:solidFill>
                  <a:schemeClr val="tx2"/>
                </a:solidFill>
              </a:rPr>
              <a:t>Full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accuracy</a:t>
            </a:r>
            <a:endParaRPr lang="de-CH" sz="1300" dirty="0">
              <a:solidFill>
                <a:schemeClr val="tx2"/>
              </a:solidFill>
            </a:endParaRPr>
          </a:p>
          <a:p>
            <a:pPr lvl="2"/>
            <a:r>
              <a:rPr lang="de-CH" sz="1300" dirty="0" err="1">
                <a:solidFill>
                  <a:schemeClr val="tx2"/>
                </a:solidFill>
              </a:rPr>
              <a:t>No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damage</a:t>
            </a:r>
            <a:endParaRPr lang="de-CH" sz="1300" dirty="0">
              <a:solidFill>
                <a:schemeClr val="tx2"/>
              </a:solidFill>
            </a:endParaRPr>
          </a:p>
          <a:p>
            <a:pPr lvl="1"/>
            <a:r>
              <a:rPr lang="de-CH" sz="1300" b="1" dirty="0">
                <a:solidFill>
                  <a:schemeClr val="tx2"/>
                </a:solidFill>
              </a:rPr>
              <a:t>&gt; 50G</a:t>
            </a:r>
          </a:p>
          <a:p>
            <a:pPr lvl="2"/>
            <a:r>
              <a:rPr lang="de-CH" sz="1300" dirty="0">
                <a:solidFill>
                  <a:schemeClr val="tx2"/>
                </a:solidFill>
              </a:rPr>
              <a:t>Laser </a:t>
            </a:r>
            <a:r>
              <a:rPr lang="de-CH" sz="1300" dirty="0" err="1">
                <a:solidFill>
                  <a:schemeClr val="tx2"/>
                </a:solidFill>
              </a:rPr>
              <a:t>stabilization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becoming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interfered</a:t>
            </a:r>
            <a:endParaRPr lang="de-CH" sz="1300" dirty="0">
              <a:solidFill>
                <a:schemeClr val="tx2"/>
              </a:solidFill>
            </a:endParaRPr>
          </a:p>
          <a:p>
            <a:pPr lvl="2"/>
            <a:r>
              <a:rPr lang="de-CH" sz="1300" dirty="0">
                <a:solidFill>
                  <a:schemeClr val="tx2"/>
                </a:solidFill>
              </a:rPr>
              <a:t>Need </a:t>
            </a:r>
            <a:r>
              <a:rPr lang="de-CH" sz="1300" dirty="0" err="1">
                <a:solidFill>
                  <a:schemeClr val="tx2"/>
                </a:solidFill>
              </a:rPr>
              <a:t>for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laser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to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restabilise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if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field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is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stopped</a:t>
            </a:r>
            <a:endParaRPr lang="de-CH" sz="1300" dirty="0">
              <a:solidFill>
                <a:schemeClr val="tx2"/>
              </a:solidFill>
            </a:endParaRPr>
          </a:p>
          <a:p>
            <a:pPr lvl="2"/>
            <a:r>
              <a:rPr lang="de-CH" sz="1300" dirty="0" err="1">
                <a:solidFill>
                  <a:schemeClr val="tx2"/>
                </a:solidFill>
              </a:rPr>
              <a:t>Accuracy</a:t>
            </a:r>
            <a:r>
              <a:rPr lang="de-CH" sz="1300" dirty="0">
                <a:solidFill>
                  <a:schemeClr val="tx2"/>
                </a:solidFill>
              </a:rPr>
              <a:t>: </a:t>
            </a:r>
            <a:r>
              <a:rPr lang="de-CH" sz="1300" dirty="0" err="1">
                <a:solidFill>
                  <a:schemeClr val="tx2"/>
                </a:solidFill>
              </a:rPr>
              <a:t>small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deviations</a:t>
            </a:r>
            <a:r>
              <a:rPr lang="de-CH" sz="1300" dirty="0">
                <a:solidFill>
                  <a:schemeClr val="tx2"/>
                </a:solidFill>
              </a:rPr>
              <a:t> in </a:t>
            </a:r>
            <a:r>
              <a:rPr lang="de-CH" sz="1300" dirty="0" err="1">
                <a:solidFill>
                  <a:schemeClr val="tx2"/>
                </a:solidFill>
              </a:rPr>
              <a:t>distance</a:t>
            </a:r>
            <a:endParaRPr lang="de-CH" sz="1300" dirty="0">
              <a:solidFill>
                <a:schemeClr val="tx2"/>
              </a:solidFill>
            </a:endParaRPr>
          </a:p>
          <a:p>
            <a:pPr marL="684212" lvl="3" indent="0">
              <a:buNone/>
            </a:pPr>
            <a:r>
              <a:rPr lang="de-CH" sz="1300" dirty="0" err="1">
                <a:solidFill>
                  <a:schemeClr val="tx2"/>
                </a:solidFill>
              </a:rPr>
              <a:t>before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laser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stabilization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interfered</a:t>
            </a:r>
            <a:endParaRPr lang="de-CH" sz="1300" dirty="0">
              <a:solidFill>
                <a:schemeClr val="tx2"/>
              </a:solidFill>
            </a:endParaRPr>
          </a:p>
          <a:p>
            <a:pPr lvl="2"/>
            <a:r>
              <a:rPr lang="de-CH" sz="1300" dirty="0" err="1">
                <a:solidFill>
                  <a:schemeClr val="tx2"/>
                </a:solidFill>
              </a:rPr>
              <a:t>Probably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no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damage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up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to</a:t>
            </a:r>
            <a:r>
              <a:rPr lang="de-CH" sz="1300" dirty="0">
                <a:solidFill>
                  <a:schemeClr val="tx2"/>
                </a:solidFill>
              </a:rPr>
              <a:t> 200-300G</a:t>
            </a:r>
          </a:p>
          <a:p>
            <a:endParaRPr lang="de-CH" sz="1300" dirty="0">
              <a:solidFill>
                <a:schemeClr val="tx2"/>
              </a:solidFill>
            </a:endParaRPr>
          </a:p>
          <a:p>
            <a:endParaRPr lang="de-CH" sz="1300" dirty="0">
              <a:solidFill>
                <a:schemeClr val="tx2"/>
              </a:solidFill>
            </a:endParaRPr>
          </a:p>
          <a:p>
            <a:endParaRPr lang="de-CH" sz="1300" dirty="0">
              <a:solidFill>
                <a:schemeClr val="tx2"/>
              </a:solidFill>
            </a:endParaRPr>
          </a:p>
          <a:p>
            <a:r>
              <a:rPr lang="de-CH" sz="1300" b="1" dirty="0" err="1">
                <a:solidFill>
                  <a:schemeClr val="tx2"/>
                </a:solidFill>
              </a:rPr>
              <a:t>No</a:t>
            </a:r>
            <a:r>
              <a:rPr lang="de-CH" sz="1300" b="1" dirty="0">
                <a:solidFill>
                  <a:schemeClr val="tx2"/>
                </a:solidFill>
              </a:rPr>
              <a:t> </a:t>
            </a:r>
            <a:r>
              <a:rPr lang="de-CH" sz="1300" b="1" dirty="0" err="1">
                <a:solidFill>
                  <a:schemeClr val="tx2"/>
                </a:solidFill>
              </a:rPr>
              <a:t>tests</a:t>
            </a:r>
            <a:r>
              <a:rPr lang="de-CH" sz="1300" b="1" dirty="0">
                <a:solidFill>
                  <a:schemeClr val="tx2"/>
                </a:solidFill>
              </a:rPr>
              <a:t> </a:t>
            </a:r>
            <a:r>
              <a:rPr lang="de-CH" sz="1300" b="1" dirty="0" err="1">
                <a:solidFill>
                  <a:schemeClr val="tx2"/>
                </a:solidFill>
              </a:rPr>
              <a:t>regarding</a:t>
            </a:r>
            <a:r>
              <a:rPr lang="de-CH" sz="1300" b="1" dirty="0">
                <a:solidFill>
                  <a:schemeClr val="tx2"/>
                </a:solidFill>
              </a:rPr>
              <a:t> 6DoF / T-Products</a:t>
            </a:r>
          </a:p>
          <a:p>
            <a:r>
              <a:rPr lang="de-CH" sz="1300" b="1" dirty="0" err="1">
                <a:solidFill>
                  <a:schemeClr val="tx2"/>
                </a:solidFill>
              </a:rPr>
              <a:t>No</a:t>
            </a:r>
            <a:r>
              <a:rPr lang="de-CH" sz="1300" b="1" dirty="0">
                <a:solidFill>
                  <a:schemeClr val="tx2"/>
                </a:solidFill>
              </a:rPr>
              <a:t> </a:t>
            </a:r>
            <a:r>
              <a:rPr lang="de-CH" sz="1300" b="1" dirty="0" err="1">
                <a:solidFill>
                  <a:schemeClr val="tx2"/>
                </a:solidFill>
              </a:rPr>
              <a:t>tests</a:t>
            </a:r>
            <a:r>
              <a:rPr lang="de-CH" sz="1300" b="1" dirty="0">
                <a:solidFill>
                  <a:schemeClr val="tx2"/>
                </a:solidFill>
              </a:rPr>
              <a:t> </a:t>
            </a:r>
            <a:r>
              <a:rPr lang="de-CH" sz="1300" b="1" dirty="0" err="1">
                <a:solidFill>
                  <a:schemeClr val="tx2"/>
                </a:solidFill>
              </a:rPr>
              <a:t>for</a:t>
            </a:r>
            <a:r>
              <a:rPr lang="de-CH" sz="1300" b="1" dirty="0">
                <a:solidFill>
                  <a:schemeClr val="tx2"/>
                </a:solidFill>
              </a:rPr>
              <a:t> </a:t>
            </a:r>
            <a:r>
              <a:rPr lang="de-CH" sz="1300" b="1" dirty="0" err="1">
                <a:solidFill>
                  <a:schemeClr val="tx2"/>
                </a:solidFill>
              </a:rPr>
              <a:t>long</a:t>
            </a:r>
            <a:r>
              <a:rPr lang="de-CH" sz="1300" b="1" dirty="0">
                <a:solidFill>
                  <a:schemeClr val="tx2"/>
                </a:solidFill>
              </a:rPr>
              <a:t> </a:t>
            </a:r>
            <a:r>
              <a:rPr lang="de-CH" sz="1300" b="1" dirty="0" err="1">
                <a:solidFill>
                  <a:schemeClr val="tx2"/>
                </a:solidFill>
              </a:rPr>
              <a:t>term</a:t>
            </a:r>
            <a:r>
              <a:rPr lang="de-CH" sz="1300" b="1" dirty="0">
                <a:solidFill>
                  <a:schemeClr val="tx2"/>
                </a:solidFill>
              </a:rPr>
              <a:t> </a:t>
            </a:r>
            <a:r>
              <a:rPr lang="de-CH" sz="1300" b="1" dirty="0" err="1">
                <a:solidFill>
                  <a:schemeClr val="tx2"/>
                </a:solidFill>
              </a:rPr>
              <a:t>exposure</a:t>
            </a:r>
            <a:r>
              <a:rPr lang="de-CH" sz="1300" b="1" dirty="0">
                <a:solidFill>
                  <a:schemeClr val="tx2"/>
                </a:solidFill>
              </a:rPr>
              <a:t> </a:t>
            </a:r>
            <a:r>
              <a:rPr lang="de-CH" sz="1300" b="1" dirty="0" err="1">
                <a:solidFill>
                  <a:schemeClr val="tx2"/>
                </a:solidFill>
              </a:rPr>
              <a:t>to</a:t>
            </a:r>
            <a:r>
              <a:rPr lang="de-CH" sz="1300" b="1" dirty="0">
                <a:solidFill>
                  <a:schemeClr val="tx2"/>
                </a:solidFill>
              </a:rPr>
              <a:t> </a:t>
            </a:r>
            <a:r>
              <a:rPr lang="de-CH" sz="1300" b="1" dirty="0" err="1">
                <a:solidFill>
                  <a:schemeClr val="tx2"/>
                </a:solidFill>
              </a:rPr>
              <a:t>magnetic</a:t>
            </a:r>
            <a:r>
              <a:rPr lang="de-CH" sz="1300" b="1" dirty="0">
                <a:solidFill>
                  <a:schemeClr val="tx2"/>
                </a:solidFill>
              </a:rPr>
              <a:t> </a:t>
            </a:r>
            <a:r>
              <a:rPr lang="de-CH" sz="1300" b="1" dirty="0" err="1">
                <a:solidFill>
                  <a:schemeClr val="tx2"/>
                </a:solidFill>
              </a:rPr>
              <a:t>field</a:t>
            </a:r>
            <a:endParaRPr lang="de-CH" sz="1300" b="1" dirty="0">
              <a:solidFill>
                <a:schemeClr val="tx2"/>
              </a:solidFill>
            </a:endParaRPr>
          </a:p>
          <a:p>
            <a:pPr lvl="1"/>
            <a:endParaRPr lang="de-CH" dirty="0">
              <a:solidFill>
                <a:schemeClr val="tx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E4C456-C5DC-4976-A3B3-DA437B7EAB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222" y="2492896"/>
            <a:ext cx="1747373" cy="309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2B4C96-0244-4E0A-A2BF-2E296918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53" y="462304"/>
            <a:ext cx="11455398" cy="495300"/>
          </a:xfrm>
        </p:spPr>
        <p:txBody>
          <a:bodyPr/>
          <a:lstStyle/>
          <a:p>
            <a:r>
              <a:rPr lang="de-CH" dirty="0" err="1"/>
              <a:t>Conclusion</a:t>
            </a:r>
            <a:endParaRPr lang="de-CH" dirty="0"/>
          </a:p>
        </p:txBody>
      </p:sp>
      <p:sp>
        <p:nvSpPr>
          <p:cNvPr id="84" name="Content Placeholder 5">
            <a:extLst>
              <a:ext uri="{FF2B5EF4-FFF2-40B4-BE49-F238E27FC236}">
                <a16:creationId xmlns:a16="http://schemas.microsoft.com/office/drawing/2014/main" id="{094BF410-C185-4238-B0CF-D08DE911552A}"/>
              </a:ext>
            </a:extLst>
          </p:cNvPr>
          <p:cNvSpPr txBox="1">
            <a:spLocks/>
          </p:cNvSpPr>
          <p:nvPr/>
        </p:nvSpPr>
        <p:spPr>
          <a:xfrm>
            <a:off x="465548" y="957604"/>
            <a:ext cx="5486435" cy="540546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/>
          <a:lstStyle>
            <a:lvl1pPr marL="2286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74B543"/>
              </a:buClr>
              <a:buFont typeface="Arial" panose="020B0604020202020204" pitchFamily="34" charset="0"/>
              <a:buChar char="•"/>
              <a:defRPr sz="14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2pPr>
            <a:lvl3pPr marL="6873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98BA"/>
              </a:buClr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5pPr>
            <a:lvl6pPr marL="1371600" indent="-227013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17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28800" indent="-227013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89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000" b="1" dirty="0">
                <a:solidFill>
                  <a:schemeClr val="tx1"/>
                </a:solidFill>
              </a:rPr>
              <a:t>AT403</a:t>
            </a:r>
          </a:p>
          <a:p>
            <a:r>
              <a:rPr lang="de-CH" sz="1300" dirty="0">
                <a:solidFill>
                  <a:schemeClr val="tx2"/>
                </a:solidFill>
              </a:rPr>
              <a:t>System </a:t>
            </a:r>
            <a:r>
              <a:rPr lang="de-CH" sz="1300" dirty="0" err="1">
                <a:solidFill>
                  <a:schemeClr val="tx2"/>
                </a:solidFill>
              </a:rPr>
              <a:t>reacts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more</a:t>
            </a:r>
            <a:r>
              <a:rPr lang="de-CH" sz="1300" dirty="0">
                <a:solidFill>
                  <a:schemeClr val="tx2"/>
                </a:solidFill>
              </a:rPr>
              <a:t> sensitive </a:t>
            </a:r>
            <a:r>
              <a:rPr lang="de-CH" sz="1300" dirty="0" err="1">
                <a:solidFill>
                  <a:schemeClr val="tx2"/>
                </a:solidFill>
              </a:rPr>
              <a:t>when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magnetic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field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is</a:t>
            </a:r>
            <a:r>
              <a:rPr lang="de-CH" sz="1300" dirty="0">
                <a:solidFill>
                  <a:schemeClr val="tx2"/>
                </a:solidFill>
              </a:rPr>
              <a:t> orthogonal </a:t>
            </a:r>
            <a:r>
              <a:rPr lang="de-CH" sz="1300" dirty="0" err="1">
                <a:solidFill>
                  <a:schemeClr val="tx2"/>
                </a:solidFill>
              </a:rPr>
              <a:t>to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standing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axis</a:t>
            </a:r>
            <a:r>
              <a:rPr lang="de-CH" sz="1300" dirty="0">
                <a:solidFill>
                  <a:schemeClr val="tx2"/>
                </a:solidFill>
              </a:rPr>
              <a:t>, </a:t>
            </a:r>
            <a:r>
              <a:rPr lang="de-CH" sz="1300" dirty="0" err="1">
                <a:solidFill>
                  <a:schemeClr val="tx2"/>
                </a:solidFill>
              </a:rPr>
              <a:t>especially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when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the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field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changes</a:t>
            </a:r>
            <a:endParaRPr lang="de-CH" sz="1300" dirty="0">
              <a:solidFill>
                <a:schemeClr val="tx2"/>
              </a:solidFill>
            </a:endParaRPr>
          </a:p>
          <a:p>
            <a:r>
              <a:rPr lang="de-CH" sz="1300" dirty="0" err="1">
                <a:solidFill>
                  <a:schemeClr val="tx2"/>
                </a:solidFill>
              </a:rPr>
              <a:t>Initialisation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tested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up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to</a:t>
            </a:r>
            <a:r>
              <a:rPr lang="de-CH" sz="1300" dirty="0">
                <a:solidFill>
                  <a:schemeClr val="tx2"/>
                </a:solidFill>
              </a:rPr>
              <a:t> 350G, ADM </a:t>
            </a:r>
            <a:r>
              <a:rPr lang="de-CH" sz="1300" dirty="0" err="1">
                <a:solidFill>
                  <a:schemeClr val="tx2"/>
                </a:solidFill>
              </a:rPr>
              <a:t>stops</a:t>
            </a:r>
            <a:r>
              <a:rPr lang="de-CH" sz="1300" dirty="0">
                <a:solidFill>
                  <a:schemeClr val="tx2"/>
                </a:solidFill>
              </a:rPr>
              <a:t> at </a:t>
            </a:r>
            <a:r>
              <a:rPr lang="de-CH" sz="1300" dirty="0" err="1">
                <a:solidFill>
                  <a:schemeClr val="tx2"/>
                </a:solidFill>
              </a:rPr>
              <a:t>some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point</a:t>
            </a:r>
            <a:r>
              <a:rPr lang="de-CH" sz="1300" dirty="0">
                <a:solidFill>
                  <a:schemeClr val="tx2"/>
                </a:solidFill>
              </a:rPr>
              <a:t>, </a:t>
            </a:r>
            <a:r>
              <a:rPr lang="de-CH" sz="1300" dirty="0" err="1">
                <a:solidFill>
                  <a:schemeClr val="tx2"/>
                </a:solidFill>
              </a:rPr>
              <a:t>influence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of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atmospheric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effects</a:t>
            </a:r>
            <a:r>
              <a:rPr lang="de-CH" sz="1300" dirty="0">
                <a:solidFill>
                  <a:schemeClr val="tx2"/>
                </a:solidFill>
              </a:rPr>
              <a:t> on </a:t>
            </a:r>
            <a:r>
              <a:rPr lang="de-CH" sz="1300" dirty="0" err="1">
                <a:solidFill>
                  <a:schemeClr val="tx2"/>
                </a:solidFill>
              </a:rPr>
              <a:t>stationary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measurements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as</a:t>
            </a:r>
            <a:r>
              <a:rPr lang="de-CH" sz="1300" dirty="0">
                <a:solidFill>
                  <a:schemeClr val="tx2"/>
                </a:solidFill>
              </a:rPr>
              <a:t> time </a:t>
            </a:r>
            <a:r>
              <a:rPr lang="de-CH" sz="1300" dirty="0" err="1">
                <a:solidFill>
                  <a:schemeClr val="tx2"/>
                </a:solidFill>
              </a:rPr>
              <a:t>magnetic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field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had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to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be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longer</a:t>
            </a:r>
            <a:r>
              <a:rPr lang="de-CH" sz="1300" dirty="0">
                <a:solidFill>
                  <a:schemeClr val="tx2"/>
                </a:solidFill>
              </a:rPr>
              <a:t> (</a:t>
            </a:r>
            <a:r>
              <a:rPr lang="de-CH" sz="1300" dirty="0" err="1">
                <a:solidFill>
                  <a:schemeClr val="tx2"/>
                </a:solidFill>
              </a:rPr>
              <a:t>coil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heats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up</a:t>
            </a:r>
            <a:r>
              <a:rPr lang="de-CH" sz="1300" dirty="0">
                <a:solidFill>
                  <a:schemeClr val="tx2"/>
                </a:solidFill>
              </a:rPr>
              <a:t>)</a:t>
            </a:r>
          </a:p>
          <a:p>
            <a:r>
              <a:rPr lang="de-CH" sz="1300" dirty="0" err="1">
                <a:solidFill>
                  <a:schemeClr val="tx2"/>
                </a:solidFill>
              </a:rPr>
              <a:t>Recommendation</a:t>
            </a:r>
            <a:r>
              <a:rPr lang="de-CH" sz="1300" dirty="0">
                <a:solidFill>
                  <a:schemeClr val="tx2"/>
                </a:solidFill>
              </a:rPr>
              <a:t> (</a:t>
            </a:r>
            <a:r>
              <a:rPr lang="de-CH" sz="1300" dirty="0" err="1">
                <a:solidFill>
                  <a:schemeClr val="tx2"/>
                </a:solidFill>
              </a:rPr>
              <a:t>verified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with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other</a:t>
            </a:r>
            <a:r>
              <a:rPr lang="de-CH" sz="1300" dirty="0">
                <a:solidFill>
                  <a:schemeClr val="tx2"/>
                </a:solidFill>
              </a:rPr>
              <a:t> AT403)</a:t>
            </a:r>
          </a:p>
          <a:p>
            <a:pPr lvl="1"/>
            <a:r>
              <a:rPr lang="de-CH" sz="1300" b="1" dirty="0">
                <a:solidFill>
                  <a:schemeClr val="tx2"/>
                </a:solidFill>
              </a:rPr>
              <a:t>≤ 200G</a:t>
            </a:r>
          </a:p>
          <a:p>
            <a:pPr lvl="2"/>
            <a:r>
              <a:rPr lang="de-CH" sz="1300" dirty="0" err="1">
                <a:solidFill>
                  <a:schemeClr val="tx2"/>
                </a:solidFill>
              </a:rPr>
              <a:t>Full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functionality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</a:p>
          <a:p>
            <a:pPr lvl="2"/>
            <a:r>
              <a:rPr lang="de-CH" sz="1300" dirty="0" err="1">
                <a:solidFill>
                  <a:schemeClr val="tx2"/>
                </a:solidFill>
              </a:rPr>
              <a:t>Full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accuracy</a:t>
            </a:r>
            <a:endParaRPr lang="de-CH" sz="1300" dirty="0">
              <a:solidFill>
                <a:schemeClr val="tx2"/>
              </a:solidFill>
            </a:endParaRPr>
          </a:p>
          <a:p>
            <a:pPr lvl="2"/>
            <a:r>
              <a:rPr lang="de-CH" sz="1300" dirty="0" err="1">
                <a:solidFill>
                  <a:schemeClr val="tx2"/>
                </a:solidFill>
              </a:rPr>
              <a:t>No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damage</a:t>
            </a:r>
            <a:endParaRPr lang="de-CH" sz="1300" dirty="0">
              <a:solidFill>
                <a:schemeClr val="tx2"/>
              </a:solidFill>
            </a:endParaRPr>
          </a:p>
          <a:p>
            <a:pPr lvl="1"/>
            <a:r>
              <a:rPr lang="de-CH" sz="1300" b="1" dirty="0">
                <a:solidFill>
                  <a:schemeClr val="tx2"/>
                </a:solidFill>
              </a:rPr>
              <a:t>200 – 300G</a:t>
            </a:r>
          </a:p>
          <a:p>
            <a:pPr lvl="2"/>
            <a:r>
              <a:rPr lang="de-CH" sz="1300" dirty="0" err="1">
                <a:solidFill>
                  <a:schemeClr val="tx2"/>
                </a:solidFill>
              </a:rPr>
              <a:t>Full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functionality</a:t>
            </a:r>
            <a:r>
              <a:rPr lang="de-CH" sz="1300" dirty="0">
                <a:solidFill>
                  <a:schemeClr val="tx2"/>
                </a:solidFill>
              </a:rPr>
              <a:t>  </a:t>
            </a:r>
          </a:p>
          <a:p>
            <a:pPr lvl="2"/>
            <a:r>
              <a:rPr lang="de-CH" sz="1300" dirty="0" err="1">
                <a:solidFill>
                  <a:schemeClr val="tx2"/>
                </a:solidFill>
              </a:rPr>
              <a:t>Accuracy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begins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to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decrease</a:t>
            </a:r>
            <a:endParaRPr lang="de-CH" sz="1300" dirty="0">
              <a:solidFill>
                <a:schemeClr val="tx2"/>
              </a:solidFill>
            </a:endParaRPr>
          </a:p>
          <a:p>
            <a:pPr lvl="2"/>
            <a:r>
              <a:rPr lang="de-CH" sz="1300" dirty="0" err="1">
                <a:solidFill>
                  <a:schemeClr val="tx2"/>
                </a:solidFill>
              </a:rPr>
              <a:t>Probably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no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damage</a:t>
            </a:r>
            <a:endParaRPr lang="de-CH" sz="1300" dirty="0">
              <a:solidFill>
                <a:schemeClr val="tx2"/>
              </a:solidFill>
            </a:endParaRPr>
          </a:p>
          <a:p>
            <a:pPr lvl="1"/>
            <a:r>
              <a:rPr lang="de-CH" sz="1300" b="1" dirty="0">
                <a:solidFill>
                  <a:schemeClr val="tx2"/>
                </a:solidFill>
              </a:rPr>
              <a:t>&gt; 300G</a:t>
            </a:r>
          </a:p>
          <a:p>
            <a:pPr lvl="2"/>
            <a:r>
              <a:rPr lang="de-CH" sz="1300" dirty="0">
                <a:solidFill>
                  <a:schemeClr val="tx2"/>
                </a:solidFill>
              </a:rPr>
              <a:t>ADM </a:t>
            </a:r>
            <a:r>
              <a:rPr lang="de-CH" sz="1300" dirty="0" err="1">
                <a:solidFill>
                  <a:schemeClr val="tx2"/>
                </a:solidFill>
              </a:rPr>
              <a:t>stops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measuring</a:t>
            </a:r>
            <a:r>
              <a:rPr lang="de-CH" sz="1300" dirty="0">
                <a:solidFill>
                  <a:schemeClr val="tx2"/>
                </a:solidFill>
              </a:rPr>
              <a:t> at </a:t>
            </a:r>
            <a:r>
              <a:rPr lang="de-CH" sz="1300" dirty="0" err="1">
                <a:solidFill>
                  <a:schemeClr val="tx2"/>
                </a:solidFill>
              </a:rPr>
              <a:t>some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point</a:t>
            </a:r>
            <a:endParaRPr lang="de-CH" sz="1300" dirty="0">
              <a:solidFill>
                <a:schemeClr val="tx2"/>
              </a:solidFill>
            </a:endParaRPr>
          </a:p>
          <a:p>
            <a:pPr lvl="2"/>
            <a:r>
              <a:rPr lang="de-CH" sz="1300" dirty="0">
                <a:solidFill>
                  <a:schemeClr val="tx2"/>
                </a:solidFill>
              </a:rPr>
              <a:t>System </a:t>
            </a:r>
            <a:r>
              <a:rPr lang="de-CH" sz="1300" dirty="0" err="1">
                <a:solidFill>
                  <a:schemeClr val="tx2"/>
                </a:solidFill>
              </a:rPr>
              <a:t>recovers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quickly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if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field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is</a:t>
            </a:r>
            <a:r>
              <a:rPr lang="de-CH" sz="1300" dirty="0">
                <a:solidFill>
                  <a:schemeClr val="tx2"/>
                </a:solidFill>
              </a:rPr>
              <a:t> </a:t>
            </a:r>
            <a:r>
              <a:rPr lang="de-CH" sz="1300" dirty="0" err="1">
                <a:solidFill>
                  <a:schemeClr val="tx2"/>
                </a:solidFill>
              </a:rPr>
              <a:t>stopped</a:t>
            </a:r>
            <a:endParaRPr lang="de-CH" sz="1300" dirty="0">
              <a:solidFill>
                <a:schemeClr val="tx2"/>
              </a:solidFill>
            </a:endParaRPr>
          </a:p>
          <a:p>
            <a:r>
              <a:rPr lang="de-CH" sz="1300" b="1" dirty="0" err="1">
                <a:solidFill>
                  <a:schemeClr val="tx2"/>
                </a:solidFill>
              </a:rPr>
              <a:t>No</a:t>
            </a:r>
            <a:r>
              <a:rPr lang="de-CH" sz="1300" b="1" dirty="0">
                <a:solidFill>
                  <a:schemeClr val="tx2"/>
                </a:solidFill>
              </a:rPr>
              <a:t> </a:t>
            </a:r>
            <a:r>
              <a:rPr lang="de-CH" sz="1300" b="1" dirty="0" err="1">
                <a:solidFill>
                  <a:schemeClr val="tx2"/>
                </a:solidFill>
              </a:rPr>
              <a:t>tests</a:t>
            </a:r>
            <a:r>
              <a:rPr lang="de-CH" sz="1300" b="1" dirty="0">
                <a:solidFill>
                  <a:schemeClr val="tx2"/>
                </a:solidFill>
              </a:rPr>
              <a:t> </a:t>
            </a:r>
            <a:r>
              <a:rPr lang="de-CH" sz="1300" b="1" dirty="0" err="1">
                <a:solidFill>
                  <a:schemeClr val="tx2"/>
                </a:solidFill>
              </a:rPr>
              <a:t>with</a:t>
            </a:r>
            <a:r>
              <a:rPr lang="de-CH" sz="1300" b="1" dirty="0">
                <a:solidFill>
                  <a:schemeClr val="tx2"/>
                </a:solidFill>
              </a:rPr>
              <a:t> AT401 / AT402 </a:t>
            </a:r>
            <a:r>
              <a:rPr lang="de-CH" sz="1300" b="1" dirty="0" err="1">
                <a:solidFill>
                  <a:schemeClr val="tx2"/>
                </a:solidFill>
              </a:rPr>
              <a:t>or</a:t>
            </a:r>
            <a:r>
              <a:rPr lang="de-CH" sz="1300" b="1" dirty="0">
                <a:solidFill>
                  <a:schemeClr val="tx2"/>
                </a:solidFill>
              </a:rPr>
              <a:t> B-Probe</a:t>
            </a:r>
          </a:p>
          <a:p>
            <a:r>
              <a:rPr lang="de-CH" sz="1300" b="1" dirty="0" err="1">
                <a:solidFill>
                  <a:schemeClr val="tx2"/>
                </a:solidFill>
              </a:rPr>
              <a:t>No</a:t>
            </a:r>
            <a:r>
              <a:rPr lang="de-CH" sz="1300" b="1" dirty="0">
                <a:solidFill>
                  <a:schemeClr val="tx2"/>
                </a:solidFill>
              </a:rPr>
              <a:t> </a:t>
            </a:r>
            <a:r>
              <a:rPr lang="de-CH" sz="1300" b="1" dirty="0" err="1">
                <a:solidFill>
                  <a:schemeClr val="tx2"/>
                </a:solidFill>
              </a:rPr>
              <a:t>tests</a:t>
            </a:r>
            <a:r>
              <a:rPr lang="de-CH" sz="1300" b="1" dirty="0">
                <a:solidFill>
                  <a:schemeClr val="tx2"/>
                </a:solidFill>
              </a:rPr>
              <a:t> </a:t>
            </a:r>
            <a:r>
              <a:rPr lang="de-CH" sz="1300" b="1" dirty="0" err="1">
                <a:solidFill>
                  <a:schemeClr val="tx2"/>
                </a:solidFill>
              </a:rPr>
              <a:t>for</a:t>
            </a:r>
            <a:r>
              <a:rPr lang="de-CH" sz="1300" b="1" dirty="0">
                <a:solidFill>
                  <a:schemeClr val="tx2"/>
                </a:solidFill>
              </a:rPr>
              <a:t> </a:t>
            </a:r>
            <a:r>
              <a:rPr lang="de-CH" sz="1300" b="1" dirty="0" err="1">
                <a:solidFill>
                  <a:schemeClr val="tx2"/>
                </a:solidFill>
              </a:rPr>
              <a:t>long</a:t>
            </a:r>
            <a:r>
              <a:rPr lang="de-CH" sz="1300" b="1" dirty="0">
                <a:solidFill>
                  <a:schemeClr val="tx2"/>
                </a:solidFill>
              </a:rPr>
              <a:t> </a:t>
            </a:r>
            <a:r>
              <a:rPr lang="de-CH" sz="1300" b="1" dirty="0" err="1">
                <a:solidFill>
                  <a:schemeClr val="tx2"/>
                </a:solidFill>
              </a:rPr>
              <a:t>term</a:t>
            </a:r>
            <a:r>
              <a:rPr lang="de-CH" sz="1300" b="1" dirty="0">
                <a:solidFill>
                  <a:schemeClr val="tx2"/>
                </a:solidFill>
              </a:rPr>
              <a:t> </a:t>
            </a:r>
            <a:r>
              <a:rPr lang="de-CH" sz="1300" b="1" dirty="0" err="1">
                <a:solidFill>
                  <a:schemeClr val="tx2"/>
                </a:solidFill>
              </a:rPr>
              <a:t>exposure</a:t>
            </a:r>
            <a:r>
              <a:rPr lang="de-CH" sz="1300" b="1" dirty="0">
                <a:solidFill>
                  <a:schemeClr val="tx2"/>
                </a:solidFill>
              </a:rPr>
              <a:t> </a:t>
            </a:r>
            <a:r>
              <a:rPr lang="de-CH" sz="1300" b="1" dirty="0" err="1">
                <a:solidFill>
                  <a:schemeClr val="tx2"/>
                </a:solidFill>
              </a:rPr>
              <a:t>to</a:t>
            </a:r>
            <a:r>
              <a:rPr lang="de-CH" sz="1300" b="1" dirty="0">
                <a:solidFill>
                  <a:schemeClr val="tx2"/>
                </a:solidFill>
              </a:rPr>
              <a:t> </a:t>
            </a:r>
            <a:r>
              <a:rPr lang="de-CH" sz="1300" b="1" dirty="0" err="1">
                <a:solidFill>
                  <a:schemeClr val="tx2"/>
                </a:solidFill>
              </a:rPr>
              <a:t>magnetic</a:t>
            </a:r>
            <a:r>
              <a:rPr lang="de-CH" sz="1300" b="1" dirty="0">
                <a:solidFill>
                  <a:schemeClr val="tx2"/>
                </a:solidFill>
              </a:rPr>
              <a:t> </a:t>
            </a:r>
            <a:r>
              <a:rPr lang="de-CH" sz="1300" b="1" dirty="0" err="1">
                <a:solidFill>
                  <a:schemeClr val="tx2"/>
                </a:solidFill>
              </a:rPr>
              <a:t>field</a:t>
            </a:r>
            <a:endParaRPr lang="de-CH" sz="1300" b="1" dirty="0">
              <a:solidFill>
                <a:schemeClr val="tx2"/>
              </a:solidFill>
            </a:endParaRPr>
          </a:p>
          <a:p>
            <a:pPr lvl="1"/>
            <a:endParaRPr lang="de-CH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59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844307-6AFE-4258-943B-D4625B04D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2" y="647699"/>
            <a:ext cx="5426965" cy="38690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2400" b="1" dirty="0">
                <a:solidFill>
                  <a:srgbClr val="0098BA"/>
                </a:solidFill>
                <a:latin typeface="+mj-lt"/>
              </a:rPr>
              <a:t>Motivation</a:t>
            </a:r>
          </a:p>
          <a:p>
            <a:pPr marL="0" indent="0">
              <a:buNone/>
            </a:pPr>
            <a:endParaRPr lang="de-CH" sz="1400" dirty="0">
              <a:solidFill>
                <a:srgbClr val="0098BA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1400" dirty="0">
              <a:solidFill>
                <a:srgbClr val="0098BA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chemeClr val="tx1"/>
                </a:solidFill>
              </a:rPr>
              <a:t>Topic </a:t>
            </a:r>
            <a:r>
              <a:rPr lang="de-CH" dirty="0" err="1">
                <a:solidFill>
                  <a:schemeClr val="tx1"/>
                </a:solidFill>
              </a:rPr>
              <a:t>of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dirty="0" err="1">
                <a:solidFill>
                  <a:schemeClr val="tx1"/>
                </a:solidFill>
              </a:rPr>
              <a:t>operation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dirty="0" err="1">
                <a:solidFill>
                  <a:schemeClr val="tx1"/>
                </a:solidFill>
              </a:rPr>
              <a:t>of</a:t>
            </a:r>
            <a:r>
              <a:rPr lang="de-CH" dirty="0">
                <a:solidFill>
                  <a:schemeClr val="tx1"/>
                </a:solidFill>
              </a:rPr>
              <a:t> Leica Laser Trackers in </a:t>
            </a:r>
            <a:r>
              <a:rPr lang="de-CH" dirty="0" err="1">
                <a:solidFill>
                  <a:schemeClr val="tx1"/>
                </a:solidFill>
              </a:rPr>
              <a:t>magnetic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dirty="0" err="1">
                <a:solidFill>
                  <a:schemeClr val="tx1"/>
                </a:solidFill>
              </a:rPr>
              <a:t>field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dirty="0" err="1">
                <a:solidFill>
                  <a:schemeClr val="tx1"/>
                </a:solidFill>
              </a:rPr>
              <a:t>environment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dirty="0" err="1">
                <a:solidFill>
                  <a:schemeClr val="tx1"/>
                </a:solidFill>
              </a:rPr>
              <a:t>raised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dirty="0" err="1">
                <a:solidFill>
                  <a:schemeClr val="tx1"/>
                </a:solidFill>
              </a:rPr>
              <a:t>by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dirty="0" err="1">
                <a:solidFill>
                  <a:schemeClr val="tx1"/>
                </a:solidFill>
              </a:rPr>
              <a:t>users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dirty="0" err="1">
                <a:solidFill>
                  <a:schemeClr val="tx1"/>
                </a:solidFill>
              </a:rPr>
              <a:t>of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dirty="0" err="1">
                <a:solidFill>
                  <a:schemeClr val="tx1"/>
                </a:solidFill>
              </a:rPr>
              <a:t>accelerator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dirty="0" err="1">
                <a:solidFill>
                  <a:schemeClr val="tx1"/>
                </a:solidFill>
              </a:rPr>
              <a:t>community</a:t>
            </a:r>
            <a:endParaRPr lang="de-CH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>
                <a:solidFill>
                  <a:schemeClr val="tx1"/>
                </a:solidFill>
              </a:rPr>
              <a:t>Previous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dirty="0" err="1">
                <a:solidFill>
                  <a:schemeClr val="tx1"/>
                </a:solidFill>
              </a:rPr>
              <a:t>investigations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dirty="0" err="1">
                <a:solidFill>
                  <a:schemeClr val="tx1"/>
                </a:solidFill>
              </a:rPr>
              <a:t>by</a:t>
            </a:r>
            <a:r>
              <a:rPr lang="de-CH" dirty="0">
                <a:solidFill>
                  <a:schemeClr val="tx1"/>
                </a:solidFill>
              </a:rPr>
              <a:t> Laser Tracker </a:t>
            </a:r>
            <a:r>
              <a:rPr lang="de-CH" dirty="0" err="1">
                <a:solidFill>
                  <a:schemeClr val="tx1"/>
                </a:solidFill>
              </a:rPr>
              <a:t>users</a:t>
            </a:r>
            <a:r>
              <a:rPr lang="de-CH" dirty="0">
                <a:solidFill>
                  <a:schemeClr val="tx1"/>
                </a:solidFill>
              </a:rPr>
              <a:t>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>
                <a:solidFill>
                  <a:schemeClr val="tx1"/>
                </a:solidFill>
              </a:rPr>
              <a:t>Application</a:t>
            </a:r>
            <a:r>
              <a:rPr lang="de-CH" dirty="0">
                <a:solidFill>
                  <a:schemeClr val="tx1"/>
                </a:solidFill>
              </a:rPr>
              <a:t>: </a:t>
            </a:r>
            <a:r>
              <a:rPr lang="de-CH" dirty="0" err="1">
                <a:solidFill>
                  <a:schemeClr val="tx1"/>
                </a:solidFill>
              </a:rPr>
              <a:t>Magnetic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dirty="0" err="1">
                <a:solidFill>
                  <a:schemeClr val="tx1"/>
                </a:solidFill>
              </a:rPr>
              <a:t>field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dirty="0" err="1">
                <a:solidFill>
                  <a:schemeClr val="tx1"/>
                </a:solidFill>
              </a:rPr>
              <a:t>mapping</a:t>
            </a:r>
            <a:endParaRPr lang="de-CH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>
                <a:solidFill>
                  <a:schemeClr val="tx1"/>
                </a:solidFill>
              </a:rPr>
              <a:t>Magnetic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dirty="0" err="1">
                <a:solidFill>
                  <a:schemeClr val="tx1"/>
                </a:solidFill>
              </a:rPr>
              <a:t>fields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b="1" dirty="0">
                <a:solidFill>
                  <a:schemeClr val="tx1"/>
                </a:solidFill>
              </a:rPr>
              <a:t>≤ 200G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AFE6BEC-F1F1-4E47-8714-8569BE6F24D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0" y="647700"/>
            <a:ext cx="5426965" cy="386903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CH" sz="2600" b="1" dirty="0" err="1">
                <a:solidFill>
                  <a:srgbClr val="0098BA"/>
                </a:solidFill>
                <a:latin typeface="+mj-lt"/>
              </a:rPr>
              <a:t>Scope</a:t>
            </a:r>
            <a:endParaRPr lang="de-CH" sz="2600" b="1" dirty="0">
              <a:solidFill>
                <a:schemeClr val="tx1"/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de-CH" sz="15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de-CH" sz="15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CH" sz="1700" dirty="0">
                <a:solidFill>
                  <a:schemeClr val="tx1"/>
                </a:solidFill>
              </a:rPr>
              <a:t>Experiment in </a:t>
            </a:r>
            <a:r>
              <a:rPr lang="de-CH" sz="1700" dirty="0" err="1">
                <a:solidFill>
                  <a:schemeClr val="tx1"/>
                </a:solidFill>
              </a:rPr>
              <a:t>house</a:t>
            </a:r>
            <a:r>
              <a:rPr lang="de-CH" sz="1700" dirty="0">
                <a:solidFill>
                  <a:schemeClr val="tx1"/>
                </a:solidFill>
              </a:rPr>
              <a:t>  </a:t>
            </a:r>
          </a:p>
          <a:p>
            <a:pPr marL="342900" lvl="1" indent="0">
              <a:buNone/>
            </a:pPr>
            <a:r>
              <a:rPr lang="de-CH" sz="1700" dirty="0">
                <a:solidFill>
                  <a:schemeClr val="tx1"/>
                </a:solidFill>
              </a:rPr>
              <a:t>@ Hexagon MI / Leica </a:t>
            </a:r>
            <a:r>
              <a:rPr lang="de-CH" sz="1700" dirty="0" err="1">
                <a:solidFill>
                  <a:schemeClr val="tx1"/>
                </a:solidFill>
              </a:rPr>
              <a:t>Metrology</a:t>
            </a:r>
            <a:r>
              <a:rPr lang="de-CH" sz="1700" dirty="0">
                <a:solidFill>
                  <a:schemeClr val="tx1"/>
                </a:solidFill>
              </a:rPr>
              <a:t> Products</a:t>
            </a:r>
          </a:p>
          <a:p>
            <a:pPr marL="342900" lvl="1" indent="0">
              <a:buNone/>
            </a:pPr>
            <a:r>
              <a:rPr lang="de-CH" sz="1700" dirty="0" err="1">
                <a:solidFill>
                  <a:schemeClr val="tx1"/>
                </a:solidFill>
              </a:rPr>
              <a:t>Switzerland</a:t>
            </a:r>
            <a:endParaRPr lang="de-CH" sz="17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de-CH" sz="17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CH" sz="1700" dirty="0">
                <a:solidFill>
                  <a:schemeClr val="tx1"/>
                </a:solidFill>
              </a:rPr>
              <a:t>Leica Absolute Laser Tracker AT930/AT960 &amp; AT403</a:t>
            </a:r>
          </a:p>
          <a:p>
            <a:pPr>
              <a:buFont typeface="Arial" panose="020B0604020202020204" pitchFamily="34" charset="0"/>
              <a:buChar char="•"/>
            </a:pPr>
            <a:endParaRPr lang="de-CH" sz="17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CH" sz="1700" b="1" dirty="0">
                <a:solidFill>
                  <a:schemeClr val="tx1"/>
                </a:solidFill>
              </a:rPr>
              <a:t>3D </a:t>
            </a:r>
            <a:r>
              <a:rPr lang="de-CH" sz="1700" b="1" dirty="0" err="1">
                <a:solidFill>
                  <a:schemeClr val="tx1"/>
                </a:solidFill>
              </a:rPr>
              <a:t>mode</a:t>
            </a:r>
            <a:r>
              <a:rPr lang="de-CH" sz="1700" dirty="0">
                <a:solidFill>
                  <a:schemeClr val="tx1"/>
                </a:solidFill>
              </a:rPr>
              <a:t> </a:t>
            </a:r>
            <a:r>
              <a:rPr lang="de-CH" sz="1700" dirty="0" err="1">
                <a:solidFill>
                  <a:schemeClr val="tx1"/>
                </a:solidFill>
              </a:rPr>
              <a:t>only</a:t>
            </a:r>
            <a:r>
              <a:rPr lang="de-CH" sz="1700" dirty="0">
                <a:solidFill>
                  <a:schemeClr val="tx1"/>
                </a:solidFill>
              </a:rPr>
              <a:t> – </a:t>
            </a:r>
            <a:r>
              <a:rPr lang="de-CH" sz="1700" dirty="0" err="1">
                <a:solidFill>
                  <a:schemeClr val="tx1"/>
                </a:solidFill>
              </a:rPr>
              <a:t>measurements</a:t>
            </a:r>
            <a:r>
              <a:rPr lang="de-CH" sz="1700" dirty="0">
                <a:solidFill>
                  <a:schemeClr val="tx1"/>
                </a:solidFill>
              </a:rPr>
              <a:t> </a:t>
            </a:r>
            <a:r>
              <a:rPr lang="de-CH" sz="1700" dirty="0" err="1">
                <a:solidFill>
                  <a:schemeClr val="tx1"/>
                </a:solidFill>
              </a:rPr>
              <a:t>to</a:t>
            </a:r>
            <a:r>
              <a:rPr lang="de-CH" sz="1700" dirty="0">
                <a:solidFill>
                  <a:schemeClr val="tx1"/>
                </a:solidFill>
              </a:rPr>
              <a:t> 1.5"CCR</a:t>
            </a:r>
          </a:p>
          <a:p>
            <a:pPr>
              <a:buFont typeface="Arial" panose="020B0604020202020204" pitchFamily="34" charset="0"/>
              <a:buChar char="•"/>
            </a:pPr>
            <a:endParaRPr lang="de-CH" sz="17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de-CH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de-CH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CH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8B806B-9D01-4837-8644-F04595CC3BFB}"/>
              </a:ext>
            </a:extLst>
          </p:cNvPr>
          <p:cNvSpPr txBox="1"/>
          <p:nvPr/>
        </p:nvSpPr>
        <p:spPr>
          <a:xfrm>
            <a:off x="381003" y="5949280"/>
            <a:ext cx="6939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>
                <a:solidFill>
                  <a:schemeClr val="accent3"/>
                </a:solidFill>
              </a:rPr>
              <a:t>* Friedsam H., "</a:t>
            </a:r>
            <a:r>
              <a:rPr lang="en-US" sz="1000" dirty="0">
                <a:solidFill>
                  <a:schemeClr val="accent3"/>
                </a:solidFill>
              </a:rPr>
              <a:t>Alignment Aspects of the Mu2e Magnetic Field Mapping System</a:t>
            </a:r>
            <a:r>
              <a:rPr lang="de-CH" sz="1000" dirty="0">
                <a:solidFill>
                  <a:schemeClr val="accent3"/>
                </a:solidFill>
              </a:rPr>
              <a:t>"</a:t>
            </a:r>
            <a:r>
              <a:rPr lang="en-US" sz="1000" dirty="0">
                <a:solidFill>
                  <a:schemeClr val="accent3"/>
                </a:solidFill>
              </a:rPr>
              <a:t>, IWAA 2016, ESRF, Grenoble, (2016);  </a:t>
            </a:r>
            <a:r>
              <a:rPr lang="de-CH" sz="1000" dirty="0">
                <a:solidFill>
                  <a:schemeClr val="accent3"/>
                </a:solidFill>
              </a:rPr>
              <a:t>https://indico.cern.ch/event/489498/contributions/2217442/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D6D34A-4176-4B10-B8FF-A2C19F402188}"/>
              </a:ext>
            </a:extLst>
          </p:cNvPr>
          <p:cNvSpPr/>
          <p:nvPr/>
        </p:nvSpPr>
        <p:spPr>
          <a:xfrm>
            <a:off x="3251683" y="4516730"/>
            <a:ext cx="5112568" cy="769441"/>
          </a:xfrm>
          <a:prstGeom prst="rect">
            <a:avLst/>
          </a:prstGeom>
          <a:ln>
            <a:solidFill>
              <a:srgbClr val="0098BA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sz="2200" dirty="0" err="1"/>
              <a:t>Give</a:t>
            </a:r>
            <a:r>
              <a:rPr lang="de-CH" sz="2200" dirty="0"/>
              <a:t> </a:t>
            </a:r>
            <a:r>
              <a:rPr lang="de-CH" sz="2200" dirty="0" err="1"/>
              <a:t>recommendation</a:t>
            </a:r>
            <a:r>
              <a:rPr lang="de-CH" sz="2200" dirty="0"/>
              <a:t> </a:t>
            </a:r>
            <a:r>
              <a:rPr lang="de-CH" sz="2200" dirty="0" err="1"/>
              <a:t>to</a:t>
            </a:r>
            <a:r>
              <a:rPr lang="de-CH" sz="2200" dirty="0"/>
              <a:t> </a:t>
            </a:r>
            <a:r>
              <a:rPr lang="de-CH" sz="2200" dirty="0" err="1"/>
              <a:t>users</a:t>
            </a:r>
            <a:endParaRPr lang="de-CH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sz="2200" dirty="0" err="1"/>
              <a:t>No</a:t>
            </a:r>
            <a:r>
              <a:rPr lang="de-CH" sz="2200" dirty="0"/>
              <a:t> </a:t>
            </a:r>
            <a:r>
              <a:rPr lang="de-CH" sz="2200" dirty="0" err="1"/>
              <a:t>hardware</a:t>
            </a:r>
            <a:r>
              <a:rPr lang="de-CH" sz="2200" dirty="0"/>
              <a:t> </a:t>
            </a:r>
            <a:r>
              <a:rPr lang="de-CH" sz="2200" dirty="0" err="1"/>
              <a:t>modifications</a:t>
            </a:r>
            <a:r>
              <a:rPr lang="de-CH" sz="2200" dirty="0"/>
              <a:t> / </a:t>
            </a:r>
            <a:r>
              <a:rPr lang="de-CH" sz="2200" dirty="0" err="1"/>
              <a:t>changes</a:t>
            </a:r>
            <a:endParaRPr lang="de-CH" sz="2200" dirty="0"/>
          </a:p>
        </p:txBody>
      </p:sp>
    </p:spTree>
    <p:extLst>
      <p:ext uri="{BB962C8B-B14F-4D97-AF65-F5344CB8AC3E}">
        <p14:creationId xmlns:p14="http://schemas.microsoft.com/office/powerpoint/2010/main" val="24316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0" y="2288612"/>
            <a:ext cx="12192000" cy="1138192"/>
          </a:xfrm>
        </p:spPr>
        <p:txBody>
          <a:bodyPr anchor="b">
            <a:normAutofit/>
          </a:bodyPr>
          <a:lstStyle/>
          <a:p>
            <a:pPr algn="ctr"/>
            <a:r>
              <a:rPr lang="de-CH" sz="4800" b="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2483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944897-7AD7-4351-9D00-D5D0C102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89" y="667751"/>
            <a:ext cx="11455398" cy="495300"/>
          </a:xfrm>
        </p:spPr>
        <p:txBody>
          <a:bodyPr/>
          <a:lstStyle/>
          <a:p>
            <a:r>
              <a:rPr lang="de-CH" dirty="0"/>
              <a:t>Leica Absolute Laser Trackers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40577FE-1AC6-4D87-A8FE-3ABFA53693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3464" y="1325769"/>
            <a:ext cx="3844047" cy="4424363"/>
          </a:xfrm>
        </p:spPr>
        <p:txBody>
          <a:bodyPr/>
          <a:lstStyle/>
          <a:p>
            <a:pPr marL="0" indent="0">
              <a:buNone/>
            </a:pPr>
            <a:r>
              <a:rPr lang="de-CH" sz="2000" b="1" dirty="0">
                <a:solidFill>
                  <a:schemeClr val="accent1"/>
                </a:solidFill>
              </a:rPr>
              <a:t>AT930 &amp; AT960</a:t>
            </a:r>
          </a:p>
          <a:p>
            <a:r>
              <a:rPr lang="de-CH" dirty="0"/>
              <a:t>ADM &amp; IFM</a:t>
            </a:r>
          </a:p>
          <a:p>
            <a:r>
              <a:rPr lang="de-CH" dirty="0" err="1"/>
              <a:t>Highly</a:t>
            </a:r>
            <a:r>
              <a:rPr lang="de-CH" dirty="0"/>
              <a:t> </a:t>
            </a:r>
            <a:r>
              <a:rPr lang="de-CH" dirty="0" err="1"/>
              <a:t>dynamic</a:t>
            </a:r>
            <a:r>
              <a:rPr lang="de-CH" dirty="0"/>
              <a:t> (1kHz)</a:t>
            </a:r>
          </a:p>
          <a:p>
            <a:r>
              <a:rPr lang="de-CH" dirty="0"/>
              <a:t>Range </a:t>
            </a:r>
            <a:r>
              <a:rPr lang="de-CH" dirty="0" err="1"/>
              <a:t>up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60m</a:t>
            </a:r>
          </a:p>
          <a:p>
            <a:r>
              <a:rPr lang="de-CH" dirty="0"/>
              <a:t>AT930: 3D </a:t>
            </a:r>
            <a:r>
              <a:rPr lang="de-CH" dirty="0" err="1"/>
              <a:t>Measurements</a:t>
            </a:r>
            <a:endParaRPr lang="de-CH" dirty="0"/>
          </a:p>
          <a:p>
            <a:r>
              <a:rPr lang="de-CH" dirty="0"/>
              <a:t>AT960: 3D &amp; 6DoF </a:t>
            </a:r>
            <a:r>
              <a:rPr lang="de-CH" dirty="0" err="1"/>
              <a:t>Measurements</a:t>
            </a:r>
            <a:r>
              <a:rPr lang="de-CH" dirty="0"/>
              <a:t> (Range </a:t>
            </a:r>
            <a:r>
              <a:rPr lang="de-CH" dirty="0" err="1"/>
              <a:t>up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25m)</a:t>
            </a:r>
          </a:p>
          <a:p>
            <a:r>
              <a:rPr lang="de-CH" dirty="0"/>
              <a:t>6DoF: T-Probe / T-Scan / LAS / T-Mac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0BC0A75-8171-49CD-B493-1B850CF1C1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08493" y="1325769"/>
            <a:ext cx="3789144" cy="4424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2000" b="1" dirty="0">
                <a:solidFill>
                  <a:schemeClr val="accent1"/>
                </a:solidFill>
              </a:rPr>
              <a:t>AT403</a:t>
            </a:r>
          </a:p>
          <a:p>
            <a:r>
              <a:rPr lang="de-CH" dirty="0"/>
              <a:t>ADM </a:t>
            </a:r>
            <a:r>
              <a:rPr lang="de-CH" dirty="0" err="1"/>
              <a:t>only</a:t>
            </a:r>
            <a:endParaRPr lang="de-CH" dirty="0"/>
          </a:p>
          <a:p>
            <a:r>
              <a:rPr lang="de-CH" dirty="0"/>
              <a:t>Quasi </a:t>
            </a:r>
            <a:r>
              <a:rPr lang="de-CH" dirty="0" err="1"/>
              <a:t>dynamic</a:t>
            </a:r>
            <a:r>
              <a:rPr lang="de-CH" dirty="0"/>
              <a:t> (5Hz)</a:t>
            </a:r>
          </a:p>
          <a:p>
            <a:r>
              <a:rPr lang="de-CH" dirty="0"/>
              <a:t>Range </a:t>
            </a:r>
            <a:r>
              <a:rPr lang="de-CH" dirty="0" err="1"/>
              <a:t>up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160m</a:t>
            </a:r>
          </a:p>
          <a:p>
            <a:r>
              <a:rPr lang="de-CH" dirty="0"/>
              <a:t>B-Probe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pic>
        <p:nvPicPr>
          <p:cNvPr id="36" name="Picture 35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E5FDEA61-0AF6-4306-A209-0451C2F3D6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7" y="915401"/>
            <a:ext cx="2916733" cy="4375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F2C70C-33EC-4DF4-A694-D1B10F3E60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14166" flipH="1" flipV="1">
            <a:off x="7912797" y="2966536"/>
            <a:ext cx="653585" cy="160966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BF130F0-A435-4709-B11F-AD3253EF2C4A}"/>
              </a:ext>
            </a:extLst>
          </p:cNvPr>
          <p:cNvGrpSpPr/>
          <p:nvPr/>
        </p:nvGrpSpPr>
        <p:grpSpPr>
          <a:xfrm rot="878155">
            <a:off x="2538892" y="3713245"/>
            <a:ext cx="3033871" cy="3084089"/>
            <a:chOff x="6311479" y="3204017"/>
            <a:chExt cx="3294842" cy="336193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5370962-89DE-4C3A-A3E0-F290C395F384}"/>
                </a:ext>
              </a:extLst>
            </p:cNvPr>
            <p:cNvGrpSpPr/>
            <p:nvPr/>
          </p:nvGrpSpPr>
          <p:grpSpPr>
            <a:xfrm rot="21030723">
              <a:off x="6311479" y="3315153"/>
              <a:ext cx="3173454" cy="3250800"/>
              <a:chOff x="3821302" y="3690080"/>
              <a:chExt cx="1947900" cy="2235413"/>
            </a:xfrm>
          </p:grpSpPr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9418FB52-C2A3-42ED-BF72-ABE07D0115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220"/>
              <a:stretch>
                <a:fillRect/>
              </a:stretch>
            </p:blipFill>
            <p:spPr bwMode="auto">
              <a:xfrm rot="20806032">
                <a:off x="3821302" y="3690080"/>
                <a:ext cx="1947900" cy="22354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44AA0E48-F750-4653-BB99-BC0A1201975F}"/>
                  </a:ext>
                </a:extLst>
              </p:cNvPr>
              <p:cNvSpPr/>
              <p:nvPr/>
            </p:nvSpPr>
            <p:spPr>
              <a:xfrm rot="19016024">
                <a:off x="4880893" y="3949389"/>
                <a:ext cx="866553" cy="1694604"/>
              </a:xfrm>
              <a:custGeom>
                <a:avLst/>
                <a:gdLst>
                  <a:gd name="connsiteX0" fmla="*/ 10632 w 866553"/>
                  <a:gd name="connsiteY0" fmla="*/ 398721 h 1536405"/>
                  <a:gd name="connsiteX1" fmla="*/ 10632 w 866553"/>
                  <a:gd name="connsiteY1" fmla="*/ 398721 h 1536405"/>
                  <a:gd name="connsiteX2" fmla="*/ 5316 w 866553"/>
                  <a:gd name="connsiteY2" fmla="*/ 350875 h 1536405"/>
                  <a:gd name="connsiteX3" fmla="*/ 0 w 866553"/>
                  <a:gd name="connsiteY3" fmla="*/ 334926 h 1536405"/>
                  <a:gd name="connsiteX4" fmla="*/ 5316 w 866553"/>
                  <a:gd name="connsiteY4" fmla="*/ 207335 h 1536405"/>
                  <a:gd name="connsiteX5" fmla="*/ 10632 w 866553"/>
                  <a:gd name="connsiteY5" fmla="*/ 191386 h 1536405"/>
                  <a:gd name="connsiteX6" fmla="*/ 26581 w 866553"/>
                  <a:gd name="connsiteY6" fmla="*/ 180754 h 1536405"/>
                  <a:gd name="connsiteX7" fmla="*/ 53163 w 866553"/>
                  <a:gd name="connsiteY7" fmla="*/ 148856 h 1536405"/>
                  <a:gd name="connsiteX8" fmla="*/ 58479 w 866553"/>
                  <a:gd name="connsiteY8" fmla="*/ 132907 h 1536405"/>
                  <a:gd name="connsiteX9" fmla="*/ 122274 w 866553"/>
                  <a:gd name="connsiteY9" fmla="*/ 79745 h 1536405"/>
                  <a:gd name="connsiteX10" fmla="*/ 154172 w 866553"/>
                  <a:gd name="connsiteY10" fmla="*/ 69112 h 1536405"/>
                  <a:gd name="connsiteX11" fmla="*/ 202018 w 866553"/>
                  <a:gd name="connsiteY11" fmla="*/ 42531 h 1536405"/>
                  <a:gd name="connsiteX12" fmla="*/ 217967 w 866553"/>
                  <a:gd name="connsiteY12" fmla="*/ 31898 h 1536405"/>
                  <a:gd name="connsiteX13" fmla="*/ 271130 w 866553"/>
                  <a:gd name="connsiteY13" fmla="*/ 15949 h 1536405"/>
                  <a:gd name="connsiteX14" fmla="*/ 340242 w 866553"/>
                  <a:gd name="connsiteY14" fmla="*/ 0 h 1536405"/>
                  <a:gd name="connsiteX15" fmla="*/ 409353 w 866553"/>
                  <a:gd name="connsiteY15" fmla="*/ 15949 h 1536405"/>
                  <a:gd name="connsiteX16" fmla="*/ 425302 w 866553"/>
                  <a:gd name="connsiteY16" fmla="*/ 21266 h 1536405"/>
                  <a:gd name="connsiteX17" fmla="*/ 473149 w 866553"/>
                  <a:gd name="connsiteY17" fmla="*/ 42531 h 1536405"/>
                  <a:gd name="connsiteX18" fmla="*/ 505046 w 866553"/>
                  <a:gd name="connsiteY18" fmla="*/ 53163 h 1536405"/>
                  <a:gd name="connsiteX19" fmla="*/ 520995 w 866553"/>
                  <a:gd name="connsiteY19" fmla="*/ 58479 h 1536405"/>
                  <a:gd name="connsiteX20" fmla="*/ 574158 w 866553"/>
                  <a:gd name="connsiteY20" fmla="*/ 69112 h 1536405"/>
                  <a:gd name="connsiteX21" fmla="*/ 590107 w 866553"/>
                  <a:gd name="connsiteY21" fmla="*/ 74428 h 1536405"/>
                  <a:gd name="connsiteX22" fmla="*/ 616688 w 866553"/>
                  <a:gd name="connsiteY22" fmla="*/ 85061 h 1536405"/>
                  <a:gd name="connsiteX23" fmla="*/ 659218 w 866553"/>
                  <a:gd name="connsiteY23" fmla="*/ 95693 h 1536405"/>
                  <a:gd name="connsiteX24" fmla="*/ 669851 w 866553"/>
                  <a:gd name="connsiteY24" fmla="*/ 111642 h 1536405"/>
                  <a:gd name="connsiteX25" fmla="*/ 701749 w 866553"/>
                  <a:gd name="connsiteY25" fmla="*/ 132907 h 1536405"/>
                  <a:gd name="connsiteX26" fmla="*/ 728330 w 866553"/>
                  <a:gd name="connsiteY26" fmla="*/ 154173 h 1536405"/>
                  <a:gd name="connsiteX27" fmla="*/ 738963 w 866553"/>
                  <a:gd name="connsiteY27" fmla="*/ 170121 h 1536405"/>
                  <a:gd name="connsiteX28" fmla="*/ 754911 w 866553"/>
                  <a:gd name="connsiteY28" fmla="*/ 180754 h 1536405"/>
                  <a:gd name="connsiteX29" fmla="*/ 776177 w 866553"/>
                  <a:gd name="connsiteY29" fmla="*/ 212652 h 1536405"/>
                  <a:gd name="connsiteX30" fmla="*/ 786809 w 866553"/>
                  <a:gd name="connsiteY30" fmla="*/ 228600 h 1536405"/>
                  <a:gd name="connsiteX31" fmla="*/ 802758 w 866553"/>
                  <a:gd name="connsiteY31" fmla="*/ 260498 h 1536405"/>
                  <a:gd name="connsiteX32" fmla="*/ 813390 w 866553"/>
                  <a:gd name="connsiteY32" fmla="*/ 292396 h 1536405"/>
                  <a:gd name="connsiteX33" fmla="*/ 834656 w 866553"/>
                  <a:gd name="connsiteY33" fmla="*/ 324293 h 1536405"/>
                  <a:gd name="connsiteX34" fmla="*/ 845288 w 866553"/>
                  <a:gd name="connsiteY34" fmla="*/ 361507 h 1536405"/>
                  <a:gd name="connsiteX35" fmla="*/ 850604 w 866553"/>
                  <a:gd name="connsiteY35" fmla="*/ 414670 h 1536405"/>
                  <a:gd name="connsiteX36" fmla="*/ 855921 w 866553"/>
                  <a:gd name="connsiteY36" fmla="*/ 446568 h 1536405"/>
                  <a:gd name="connsiteX37" fmla="*/ 861237 w 866553"/>
                  <a:gd name="connsiteY37" fmla="*/ 483782 h 1536405"/>
                  <a:gd name="connsiteX38" fmla="*/ 866553 w 866553"/>
                  <a:gd name="connsiteY38" fmla="*/ 536945 h 1536405"/>
                  <a:gd name="connsiteX39" fmla="*/ 861237 w 866553"/>
                  <a:gd name="connsiteY39" fmla="*/ 717698 h 1536405"/>
                  <a:gd name="connsiteX40" fmla="*/ 855921 w 866553"/>
                  <a:gd name="connsiteY40" fmla="*/ 792126 h 1536405"/>
                  <a:gd name="connsiteX41" fmla="*/ 839972 w 866553"/>
                  <a:gd name="connsiteY41" fmla="*/ 845289 h 1536405"/>
                  <a:gd name="connsiteX42" fmla="*/ 824023 w 866553"/>
                  <a:gd name="connsiteY42" fmla="*/ 877186 h 1536405"/>
                  <a:gd name="connsiteX43" fmla="*/ 808074 w 866553"/>
                  <a:gd name="connsiteY43" fmla="*/ 887819 h 1536405"/>
                  <a:gd name="connsiteX44" fmla="*/ 802758 w 866553"/>
                  <a:gd name="connsiteY44" fmla="*/ 903768 h 1536405"/>
                  <a:gd name="connsiteX45" fmla="*/ 770860 w 866553"/>
                  <a:gd name="connsiteY45" fmla="*/ 925033 h 1536405"/>
                  <a:gd name="connsiteX46" fmla="*/ 754911 w 866553"/>
                  <a:gd name="connsiteY46" fmla="*/ 935666 h 1536405"/>
                  <a:gd name="connsiteX47" fmla="*/ 738963 w 866553"/>
                  <a:gd name="connsiteY47" fmla="*/ 940982 h 1536405"/>
                  <a:gd name="connsiteX48" fmla="*/ 707065 w 866553"/>
                  <a:gd name="connsiteY48" fmla="*/ 962247 h 1536405"/>
                  <a:gd name="connsiteX49" fmla="*/ 696432 w 866553"/>
                  <a:gd name="connsiteY49" fmla="*/ 1004777 h 1536405"/>
                  <a:gd name="connsiteX50" fmla="*/ 685800 w 866553"/>
                  <a:gd name="connsiteY50" fmla="*/ 1026042 h 1536405"/>
                  <a:gd name="connsiteX51" fmla="*/ 680483 w 866553"/>
                  <a:gd name="connsiteY51" fmla="*/ 1057940 h 1536405"/>
                  <a:gd name="connsiteX52" fmla="*/ 691116 w 866553"/>
                  <a:gd name="connsiteY52" fmla="*/ 1254642 h 1536405"/>
                  <a:gd name="connsiteX53" fmla="*/ 685800 w 866553"/>
                  <a:gd name="connsiteY53" fmla="*/ 1461977 h 1536405"/>
                  <a:gd name="connsiteX54" fmla="*/ 659218 w 866553"/>
                  <a:gd name="connsiteY54" fmla="*/ 1509824 h 1536405"/>
                  <a:gd name="connsiteX55" fmla="*/ 648586 w 866553"/>
                  <a:gd name="connsiteY55" fmla="*/ 1525773 h 1536405"/>
                  <a:gd name="connsiteX56" fmla="*/ 616688 w 866553"/>
                  <a:gd name="connsiteY56" fmla="*/ 1536405 h 1536405"/>
                  <a:gd name="connsiteX57" fmla="*/ 584790 w 866553"/>
                  <a:gd name="connsiteY57" fmla="*/ 1515140 h 1536405"/>
                  <a:gd name="connsiteX58" fmla="*/ 563525 w 866553"/>
                  <a:gd name="connsiteY58" fmla="*/ 1504507 h 1536405"/>
                  <a:gd name="connsiteX59" fmla="*/ 547577 w 866553"/>
                  <a:gd name="connsiteY59" fmla="*/ 1488559 h 1536405"/>
                  <a:gd name="connsiteX60" fmla="*/ 531628 w 866553"/>
                  <a:gd name="connsiteY60" fmla="*/ 1477926 h 1536405"/>
                  <a:gd name="connsiteX61" fmla="*/ 505046 w 866553"/>
                  <a:gd name="connsiteY61" fmla="*/ 1446028 h 1536405"/>
                  <a:gd name="connsiteX62" fmla="*/ 483781 w 866553"/>
                  <a:gd name="connsiteY62" fmla="*/ 1414131 h 1536405"/>
                  <a:gd name="connsiteX63" fmla="*/ 473149 w 866553"/>
                  <a:gd name="connsiteY63" fmla="*/ 1398182 h 1536405"/>
                  <a:gd name="connsiteX64" fmla="*/ 457200 w 866553"/>
                  <a:gd name="connsiteY64" fmla="*/ 1387549 h 1536405"/>
                  <a:gd name="connsiteX65" fmla="*/ 446567 w 866553"/>
                  <a:gd name="connsiteY65" fmla="*/ 1355652 h 1536405"/>
                  <a:gd name="connsiteX66" fmla="*/ 419986 w 866553"/>
                  <a:gd name="connsiteY66" fmla="*/ 1318438 h 1536405"/>
                  <a:gd name="connsiteX67" fmla="*/ 414670 w 866553"/>
                  <a:gd name="connsiteY67" fmla="*/ 1302489 h 1536405"/>
                  <a:gd name="connsiteX68" fmla="*/ 404037 w 866553"/>
                  <a:gd name="connsiteY68" fmla="*/ 1286540 h 1536405"/>
                  <a:gd name="connsiteX69" fmla="*/ 398721 w 866553"/>
                  <a:gd name="connsiteY69" fmla="*/ 1265275 h 1536405"/>
                  <a:gd name="connsiteX70" fmla="*/ 382772 w 866553"/>
                  <a:gd name="connsiteY70" fmla="*/ 1249326 h 1536405"/>
                  <a:gd name="connsiteX71" fmla="*/ 372139 w 866553"/>
                  <a:gd name="connsiteY71" fmla="*/ 1228061 h 1536405"/>
                  <a:gd name="connsiteX72" fmla="*/ 366823 w 866553"/>
                  <a:gd name="connsiteY72" fmla="*/ 1190847 h 1536405"/>
                  <a:gd name="connsiteX73" fmla="*/ 356190 w 866553"/>
                  <a:gd name="connsiteY73" fmla="*/ 1153633 h 1536405"/>
                  <a:gd name="connsiteX74" fmla="*/ 350874 w 866553"/>
                  <a:gd name="connsiteY74" fmla="*/ 1127052 h 1536405"/>
                  <a:gd name="connsiteX75" fmla="*/ 334925 w 866553"/>
                  <a:gd name="connsiteY75" fmla="*/ 1089838 h 1536405"/>
                  <a:gd name="connsiteX76" fmla="*/ 329609 w 866553"/>
                  <a:gd name="connsiteY76" fmla="*/ 1057940 h 1536405"/>
                  <a:gd name="connsiteX77" fmla="*/ 324293 w 866553"/>
                  <a:gd name="connsiteY77" fmla="*/ 1041991 h 1536405"/>
                  <a:gd name="connsiteX78" fmla="*/ 318977 w 866553"/>
                  <a:gd name="connsiteY78" fmla="*/ 1020726 h 1536405"/>
                  <a:gd name="connsiteX79" fmla="*/ 313660 w 866553"/>
                  <a:gd name="connsiteY79" fmla="*/ 962247 h 1536405"/>
                  <a:gd name="connsiteX80" fmla="*/ 292395 w 866553"/>
                  <a:gd name="connsiteY80" fmla="*/ 855921 h 1536405"/>
                  <a:gd name="connsiteX81" fmla="*/ 255181 w 866553"/>
                  <a:gd name="connsiteY81" fmla="*/ 829340 h 1536405"/>
                  <a:gd name="connsiteX82" fmla="*/ 233916 w 866553"/>
                  <a:gd name="connsiteY82" fmla="*/ 818707 h 1536405"/>
                  <a:gd name="connsiteX83" fmla="*/ 217967 w 866553"/>
                  <a:gd name="connsiteY83" fmla="*/ 813391 h 1536405"/>
                  <a:gd name="connsiteX84" fmla="*/ 202018 w 866553"/>
                  <a:gd name="connsiteY84" fmla="*/ 802759 h 1536405"/>
                  <a:gd name="connsiteX85" fmla="*/ 180753 w 866553"/>
                  <a:gd name="connsiteY85" fmla="*/ 797442 h 1536405"/>
                  <a:gd name="connsiteX86" fmla="*/ 164804 w 866553"/>
                  <a:gd name="connsiteY86" fmla="*/ 792126 h 1536405"/>
                  <a:gd name="connsiteX87" fmla="*/ 148856 w 866553"/>
                  <a:gd name="connsiteY87" fmla="*/ 781493 h 1536405"/>
                  <a:gd name="connsiteX88" fmla="*/ 116958 w 866553"/>
                  <a:gd name="connsiteY88" fmla="*/ 770861 h 1536405"/>
                  <a:gd name="connsiteX89" fmla="*/ 101009 w 866553"/>
                  <a:gd name="connsiteY89" fmla="*/ 754912 h 1536405"/>
                  <a:gd name="connsiteX90" fmla="*/ 90377 w 866553"/>
                  <a:gd name="connsiteY90" fmla="*/ 723014 h 1536405"/>
                  <a:gd name="connsiteX91" fmla="*/ 79744 w 866553"/>
                  <a:gd name="connsiteY91" fmla="*/ 584791 h 1536405"/>
                  <a:gd name="connsiteX92" fmla="*/ 74428 w 866553"/>
                  <a:gd name="connsiteY92" fmla="*/ 563526 h 1536405"/>
                  <a:gd name="connsiteX93" fmla="*/ 69111 w 866553"/>
                  <a:gd name="connsiteY93" fmla="*/ 515679 h 1536405"/>
                  <a:gd name="connsiteX94" fmla="*/ 63795 w 866553"/>
                  <a:gd name="connsiteY94" fmla="*/ 457200 h 1536405"/>
                  <a:gd name="connsiteX95" fmla="*/ 53163 w 866553"/>
                  <a:gd name="connsiteY95" fmla="*/ 425303 h 1536405"/>
                  <a:gd name="connsiteX96" fmla="*/ 47846 w 866553"/>
                  <a:gd name="connsiteY96" fmla="*/ 409354 h 1536405"/>
                  <a:gd name="connsiteX97" fmla="*/ 10632 w 866553"/>
                  <a:gd name="connsiteY97" fmla="*/ 398721 h 1536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</a:cxnLst>
                <a:rect l="l" t="t" r="r" b="b"/>
                <a:pathLst>
                  <a:path w="866553" h="1536405">
                    <a:moveTo>
                      <a:pt x="10632" y="398721"/>
                    </a:moveTo>
                    <a:lnTo>
                      <a:pt x="10632" y="398721"/>
                    </a:lnTo>
                    <a:cubicBezTo>
                      <a:pt x="8860" y="382772"/>
                      <a:pt x="7954" y="366703"/>
                      <a:pt x="5316" y="350875"/>
                    </a:cubicBezTo>
                    <a:cubicBezTo>
                      <a:pt x="4395" y="345347"/>
                      <a:pt x="0" y="340530"/>
                      <a:pt x="0" y="334926"/>
                    </a:cubicBezTo>
                    <a:cubicBezTo>
                      <a:pt x="0" y="292359"/>
                      <a:pt x="2172" y="249786"/>
                      <a:pt x="5316" y="207335"/>
                    </a:cubicBezTo>
                    <a:cubicBezTo>
                      <a:pt x="5730" y="201746"/>
                      <a:pt x="7131" y="195762"/>
                      <a:pt x="10632" y="191386"/>
                    </a:cubicBezTo>
                    <a:cubicBezTo>
                      <a:pt x="14623" y="186397"/>
                      <a:pt x="21673" y="184844"/>
                      <a:pt x="26581" y="180754"/>
                    </a:cubicBezTo>
                    <a:cubicBezTo>
                      <a:pt x="41930" y="167963"/>
                      <a:pt x="42709" y="164537"/>
                      <a:pt x="53163" y="148856"/>
                    </a:cubicBezTo>
                    <a:cubicBezTo>
                      <a:pt x="54935" y="143540"/>
                      <a:pt x="55039" y="137330"/>
                      <a:pt x="58479" y="132907"/>
                    </a:cubicBezTo>
                    <a:cubicBezTo>
                      <a:pt x="68842" y="119584"/>
                      <a:pt x="103846" y="85888"/>
                      <a:pt x="122274" y="79745"/>
                    </a:cubicBezTo>
                    <a:lnTo>
                      <a:pt x="154172" y="69112"/>
                    </a:lnTo>
                    <a:cubicBezTo>
                      <a:pt x="190732" y="44739"/>
                      <a:pt x="173947" y="51888"/>
                      <a:pt x="202018" y="42531"/>
                    </a:cubicBezTo>
                    <a:cubicBezTo>
                      <a:pt x="207334" y="38987"/>
                      <a:pt x="212128" y="34493"/>
                      <a:pt x="217967" y="31898"/>
                    </a:cubicBezTo>
                    <a:cubicBezTo>
                      <a:pt x="243976" y="20338"/>
                      <a:pt x="247350" y="23083"/>
                      <a:pt x="271130" y="15949"/>
                    </a:cubicBezTo>
                    <a:cubicBezTo>
                      <a:pt x="324198" y="28"/>
                      <a:pt x="281555" y="8385"/>
                      <a:pt x="340242" y="0"/>
                    </a:cubicBezTo>
                    <a:cubicBezTo>
                      <a:pt x="388546" y="6902"/>
                      <a:pt x="365572" y="1355"/>
                      <a:pt x="409353" y="15949"/>
                    </a:cubicBezTo>
                    <a:cubicBezTo>
                      <a:pt x="414669" y="17721"/>
                      <a:pt x="420639" y="18158"/>
                      <a:pt x="425302" y="21266"/>
                    </a:cubicBezTo>
                    <a:cubicBezTo>
                      <a:pt x="450576" y="38115"/>
                      <a:pt x="435190" y="29878"/>
                      <a:pt x="473149" y="42531"/>
                    </a:cubicBezTo>
                    <a:lnTo>
                      <a:pt x="505046" y="53163"/>
                    </a:lnTo>
                    <a:cubicBezTo>
                      <a:pt x="510362" y="54935"/>
                      <a:pt x="515500" y="57380"/>
                      <a:pt x="520995" y="58479"/>
                    </a:cubicBezTo>
                    <a:cubicBezTo>
                      <a:pt x="538716" y="62023"/>
                      <a:pt x="557013" y="63397"/>
                      <a:pt x="574158" y="69112"/>
                    </a:cubicBezTo>
                    <a:cubicBezTo>
                      <a:pt x="579474" y="70884"/>
                      <a:pt x="584860" y="72460"/>
                      <a:pt x="590107" y="74428"/>
                    </a:cubicBezTo>
                    <a:cubicBezTo>
                      <a:pt x="599042" y="77779"/>
                      <a:pt x="607567" y="82255"/>
                      <a:pt x="616688" y="85061"/>
                    </a:cubicBezTo>
                    <a:cubicBezTo>
                      <a:pt x="630655" y="89358"/>
                      <a:pt x="659218" y="95693"/>
                      <a:pt x="659218" y="95693"/>
                    </a:cubicBezTo>
                    <a:cubicBezTo>
                      <a:pt x="662762" y="101009"/>
                      <a:pt x="665042" y="107435"/>
                      <a:pt x="669851" y="111642"/>
                    </a:cubicBezTo>
                    <a:cubicBezTo>
                      <a:pt x="679468" y="120057"/>
                      <a:pt x="701749" y="132907"/>
                      <a:pt x="701749" y="132907"/>
                    </a:cubicBezTo>
                    <a:cubicBezTo>
                      <a:pt x="732214" y="178608"/>
                      <a:pt x="691651" y="124830"/>
                      <a:pt x="728330" y="154173"/>
                    </a:cubicBezTo>
                    <a:cubicBezTo>
                      <a:pt x="733319" y="158164"/>
                      <a:pt x="734445" y="165603"/>
                      <a:pt x="738963" y="170121"/>
                    </a:cubicBezTo>
                    <a:cubicBezTo>
                      <a:pt x="743481" y="174639"/>
                      <a:pt x="749595" y="177210"/>
                      <a:pt x="754911" y="180754"/>
                    </a:cubicBezTo>
                    <a:lnTo>
                      <a:pt x="776177" y="212652"/>
                    </a:lnTo>
                    <a:lnTo>
                      <a:pt x="786809" y="228600"/>
                    </a:lnTo>
                    <a:cubicBezTo>
                      <a:pt x="806196" y="286765"/>
                      <a:pt x="775276" y="198663"/>
                      <a:pt x="802758" y="260498"/>
                    </a:cubicBezTo>
                    <a:cubicBezTo>
                      <a:pt x="807310" y="270740"/>
                      <a:pt x="807173" y="283071"/>
                      <a:pt x="813390" y="292396"/>
                    </a:cubicBezTo>
                    <a:lnTo>
                      <a:pt x="834656" y="324293"/>
                    </a:lnTo>
                    <a:cubicBezTo>
                      <a:pt x="838443" y="335654"/>
                      <a:pt x="843619" y="349826"/>
                      <a:pt x="845288" y="361507"/>
                    </a:cubicBezTo>
                    <a:cubicBezTo>
                      <a:pt x="847806" y="379137"/>
                      <a:pt x="848395" y="396998"/>
                      <a:pt x="850604" y="414670"/>
                    </a:cubicBezTo>
                    <a:cubicBezTo>
                      <a:pt x="851941" y="425366"/>
                      <a:pt x="854282" y="435914"/>
                      <a:pt x="855921" y="446568"/>
                    </a:cubicBezTo>
                    <a:cubicBezTo>
                      <a:pt x="857826" y="458953"/>
                      <a:pt x="859773" y="471337"/>
                      <a:pt x="861237" y="483782"/>
                    </a:cubicBezTo>
                    <a:cubicBezTo>
                      <a:pt x="863318" y="501469"/>
                      <a:pt x="864781" y="519224"/>
                      <a:pt x="866553" y="536945"/>
                    </a:cubicBezTo>
                    <a:cubicBezTo>
                      <a:pt x="864781" y="597196"/>
                      <a:pt x="863746" y="657473"/>
                      <a:pt x="861237" y="717698"/>
                    </a:cubicBezTo>
                    <a:cubicBezTo>
                      <a:pt x="860202" y="742549"/>
                      <a:pt x="858668" y="767406"/>
                      <a:pt x="855921" y="792126"/>
                    </a:cubicBezTo>
                    <a:cubicBezTo>
                      <a:pt x="854583" y="804171"/>
                      <a:pt x="842641" y="837281"/>
                      <a:pt x="839972" y="845289"/>
                    </a:cubicBezTo>
                    <a:cubicBezTo>
                      <a:pt x="835648" y="858262"/>
                      <a:pt x="834330" y="866879"/>
                      <a:pt x="824023" y="877186"/>
                    </a:cubicBezTo>
                    <a:cubicBezTo>
                      <a:pt x="819505" y="881704"/>
                      <a:pt x="813390" y="884275"/>
                      <a:pt x="808074" y="887819"/>
                    </a:cubicBezTo>
                    <a:cubicBezTo>
                      <a:pt x="806302" y="893135"/>
                      <a:pt x="806721" y="899805"/>
                      <a:pt x="802758" y="903768"/>
                    </a:cubicBezTo>
                    <a:cubicBezTo>
                      <a:pt x="793722" y="912804"/>
                      <a:pt x="781493" y="917945"/>
                      <a:pt x="770860" y="925033"/>
                    </a:cubicBezTo>
                    <a:cubicBezTo>
                      <a:pt x="765544" y="928577"/>
                      <a:pt x="760973" y="933645"/>
                      <a:pt x="754911" y="935666"/>
                    </a:cubicBezTo>
                    <a:cubicBezTo>
                      <a:pt x="749595" y="937438"/>
                      <a:pt x="743861" y="938261"/>
                      <a:pt x="738963" y="940982"/>
                    </a:cubicBezTo>
                    <a:cubicBezTo>
                      <a:pt x="727792" y="947188"/>
                      <a:pt x="707065" y="962247"/>
                      <a:pt x="707065" y="962247"/>
                    </a:cubicBezTo>
                    <a:cubicBezTo>
                      <a:pt x="703943" y="977857"/>
                      <a:pt x="702564" y="990469"/>
                      <a:pt x="696432" y="1004777"/>
                    </a:cubicBezTo>
                    <a:cubicBezTo>
                      <a:pt x="693310" y="1012061"/>
                      <a:pt x="689344" y="1018954"/>
                      <a:pt x="685800" y="1026042"/>
                    </a:cubicBezTo>
                    <a:cubicBezTo>
                      <a:pt x="684028" y="1036675"/>
                      <a:pt x="680483" y="1047161"/>
                      <a:pt x="680483" y="1057940"/>
                    </a:cubicBezTo>
                    <a:cubicBezTo>
                      <a:pt x="680483" y="1218526"/>
                      <a:pt x="672303" y="1179385"/>
                      <a:pt x="691116" y="1254642"/>
                    </a:cubicBezTo>
                    <a:cubicBezTo>
                      <a:pt x="689344" y="1323754"/>
                      <a:pt x="689089" y="1392921"/>
                      <a:pt x="685800" y="1461977"/>
                    </a:cubicBezTo>
                    <a:cubicBezTo>
                      <a:pt x="685080" y="1477091"/>
                      <a:pt x="663892" y="1502812"/>
                      <a:pt x="659218" y="1509824"/>
                    </a:cubicBezTo>
                    <a:cubicBezTo>
                      <a:pt x="655674" y="1515140"/>
                      <a:pt x="654647" y="1523753"/>
                      <a:pt x="648586" y="1525773"/>
                    </a:cubicBezTo>
                    <a:lnTo>
                      <a:pt x="616688" y="1536405"/>
                    </a:lnTo>
                    <a:cubicBezTo>
                      <a:pt x="606055" y="1529317"/>
                      <a:pt x="596220" y="1520855"/>
                      <a:pt x="584790" y="1515140"/>
                    </a:cubicBezTo>
                    <a:cubicBezTo>
                      <a:pt x="577702" y="1511596"/>
                      <a:pt x="569974" y="1509113"/>
                      <a:pt x="563525" y="1504507"/>
                    </a:cubicBezTo>
                    <a:cubicBezTo>
                      <a:pt x="557407" y="1500137"/>
                      <a:pt x="553352" y="1493372"/>
                      <a:pt x="547577" y="1488559"/>
                    </a:cubicBezTo>
                    <a:cubicBezTo>
                      <a:pt x="542668" y="1484469"/>
                      <a:pt x="536944" y="1481470"/>
                      <a:pt x="531628" y="1477926"/>
                    </a:cubicBezTo>
                    <a:cubicBezTo>
                      <a:pt x="493630" y="1420932"/>
                      <a:pt x="552805" y="1507432"/>
                      <a:pt x="505046" y="1446028"/>
                    </a:cubicBezTo>
                    <a:cubicBezTo>
                      <a:pt x="497201" y="1435941"/>
                      <a:pt x="490869" y="1424763"/>
                      <a:pt x="483781" y="1414131"/>
                    </a:cubicBezTo>
                    <a:cubicBezTo>
                      <a:pt x="480237" y="1408815"/>
                      <a:pt x="478465" y="1401726"/>
                      <a:pt x="473149" y="1398182"/>
                    </a:cubicBezTo>
                    <a:lnTo>
                      <a:pt x="457200" y="1387549"/>
                    </a:lnTo>
                    <a:cubicBezTo>
                      <a:pt x="453656" y="1376917"/>
                      <a:pt x="453291" y="1364618"/>
                      <a:pt x="446567" y="1355652"/>
                    </a:cubicBezTo>
                    <a:cubicBezTo>
                      <a:pt x="426785" y="1329275"/>
                      <a:pt x="435533" y="1341759"/>
                      <a:pt x="419986" y="1318438"/>
                    </a:cubicBezTo>
                    <a:cubicBezTo>
                      <a:pt x="418214" y="1313122"/>
                      <a:pt x="417176" y="1307501"/>
                      <a:pt x="414670" y="1302489"/>
                    </a:cubicBezTo>
                    <a:cubicBezTo>
                      <a:pt x="411813" y="1296774"/>
                      <a:pt x="406554" y="1292413"/>
                      <a:pt x="404037" y="1286540"/>
                    </a:cubicBezTo>
                    <a:cubicBezTo>
                      <a:pt x="401159" y="1279824"/>
                      <a:pt x="402346" y="1271619"/>
                      <a:pt x="398721" y="1265275"/>
                    </a:cubicBezTo>
                    <a:cubicBezTo>
                      <a:pt x="394991" y="1258747"/>
                      <a:pt x="387142" y="1255444"/>
                      <a:pt x="382772" y="1249326"/>
                    </a:cubicBezTo>
                    <a:cubicBezTo>
                      <a:pt x="378166" y="1242877"/>
                      <a:pt x="375683" y="1235149"/>
                      <a:pt x="372139" y="1228061"/>
                    </a:cubicBezTo>
                    <a:cubicBezTo>
                      <a:pt x="370367" y="1215656"/>
                      <a:pt x="369064" y="1203175"/>
                      <a:pt x="366823" y="1190847"/>
                    </a:cubicBezTo>
                    <a:cubicBezTo>
                      <a:pt x="360192" y="1154375"/>
                      <a:pt x="363784" y="1184007"/>
                      <a:pt x="356190" y="1153633"/>
                    </a:cubicBezTo>
                    <a:cubicBezTo>
                      <a:pt x="353998" y="1144867"/>
                      <a:pt x="353065" y="1135818"/>
                      <a:pt x="350874" y="1127052"/>
                    </a:cubicBezTo>
                    <a:cubicBezTo>
                      <a:pt x="346962" y="1111405"/>
                      <a:pt x="342534" y="1105055"/>
                      <a:pt x="334925" y="1089838"/>
                    </a:cubicBezTo>
                    <a:cubicBezTo>
                      <a:pt x="333153" y="1079205"/>
                      <a:pt x="331947" y="1068463"/>
                      <a:pt x="329609" y="1057940"/>
                    </a:cubicBezTo>
                    <a:cubicBezTo>
                      <a:pt x="328393" y="1052470"/>
                      <a:pt x="325832" y="1047379"/>
                      <a:pt x="324293" y="1041991"/>
                    </a:cubicBezTo>
                    <a:cubicBezTo>
                      <a:pt x="322286" y="1034966"/>
                      <a:pt x="320749" y="1027814"/>
                      <a:pt x="318977" y="1020726"/>
                    </a:cubicBezTo>
                    <a:cubicBezTo>
                      <a:pt x="317205" y="1001233"/>
                      <a:pt x="314962" y="981777"/>
                      <a:pt x="313660" y="962247"/>
                    </a:cubicBezTo>
                    <a:cubicBezTo>
                      <a:pt x="306519" y="855131"/>
                      <a:pt x="340584" y="871986"/>
                      <a:pt x="292395" y="855921"/>
                    </a:cubicBezTo>
                    <a:cubicBezTo>
                      <a:pt x="283271" y="849078"/>
                      <a:pt x="266060" y="835557"/>
                      <a:pt x="255181" y="829340"/>
                    </a:cubicBezTo>
                    <a:cubicBezTo>
                      <a:pt x="248300" y="825408"/>
                      <a:pt x="241200" y="821829"/>
                      <a:pt x="233916" y="818707"/>
                    </a:cubicBezTo>
                    <a:cubicBezTo>
                      <a:pt x="228765" y="816500"/>
                      <a:pt x="222979" y="815897"/>
                      <a:pt x="217967" y="813391"/>
                    </a:cubicBezTo>
                    <a:cubicBezTo>
                      <a:pt x="212252" y="810534"/>
                      <a:pt x="207891" y="805276"/>
                      <a:pt x="202018" y="802759"/>
                    </a:cubicBezTo>
                    <a:cubicBezTo>
                      <a:pt x="195302" y="799881"/>
                      <a:pt x="187778" y="799449"/>
                      <a:pt x="180753" y="797442"/>
                    </a:cubicBezTo>
                    <a:cubicBezTo>
                      <a:pt x="175365" y="795902"/>
                      <a:pt x="170120" y="793898"/>
                      <a:pt x="164804" y="792126"/>
                    </a:cubicBezTo>
                    <a:cubicBezTo>
                      <a:pt x="159488" y="788582"/>
                      <a:pt x="154695" y="784088"/>
                      <a:pt x="148856" y="781493"/>
                    </a:cubicBezTo>
                    <a:cubicBezTo>
                      <a:pt x="138614" y="776941"/>
                      <a:pt x="116958" y="770861"/>
                      <a:pt x="116958" y="770861"/>
                    </a:cubicBezTo>
                    <a:cubicBezTo>
                      <a:pt x="111642" y="765545"/>
                      <a:pt x="104660" y="761484"/>
                      <a:pt x="101009" y="754912"/>
                    </a:cubicBezTo>
                    <a:cubicBezTo>
                      <a:pt x="95566" y="745115"/>
                      <a:pt x="90377" y="723014"/>
                      <a:pt x="90377" y="723014"/>
                    </a:cubicBezTo>
                    <a:cubicBezTo>
                      <a:pt x="87726" y="675306"/>
                      <a:pt x="87476" y="631182"/>
                      <a:pt x="79744" y="584791"/>
                    </a:cubicBezTo>
                    <a:cubicBezTo>
                      <a:pt x="78543" y="577584"/>
                      <a:pt x="76200" y="570614"/>
                      <a:pt x="74428" y="563526"/>
                    </a:cubicBezTo>
                    <a:cubicBezTo>
                      <a:pt x="72656" y="547577"/>
                      <a:pt x="70708" y="531647"/>
                      <a:pt x="69111" y="515679"/>
                    </a:cubicBezTo>
                    <a:cubicBezTo>
                      <a:pt x="67163" y="496203"/>
                      <a:pt x="67196" y="476476"/>
                      <a:pt x="63795" y="457200"/>
                    </a:cubicBezTo>
                    <a:cubicBezTo>
                      <a:pt x="61847" y="446163"/>
                      <a:pt x="56707" y="435935"/>
                      <a:pt x="53163" y="425303"/>
                    </a:cubicBezTo>
                    <a:cubicBezTo>
                      <a:pt x="51391" y="419987"/>
                      <a:pt x="50954" y="414017"/>
                      <a:pt x="47846" y="409354"/>
                    </a:cubicBezTo>
                    <a:cubicBezTo>
                      <a:pt x="34434" y="389235"/>
                      <a:pt x="16834" y="400493"/>
                      <a:pt x="10632" y="39872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pic>
          <p:nvPicPr>
            <p:cNvPr id="7" name="Picture 6" descr="A picture containing indoor&#10;&#10;Description generated with high confidence">
              <a:extLst>
                <a:ext uri="{FF2B5EF4-FFF2-40B4-BE49-F238E27FC236}">
                  <a16:creationId xmlns:a16="http://schemas.microsoft.com/office/drawing/2014/main" id="{CD6D4D7F-4F6B-41FC-A793-266B9B717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41709">
              <a:off x="8219109" y="3204017"/>
              <a:ext cx="1387212" cy="2123934"/>
            </a:xfrm>
            <a:prstGeom prst="rect">
              <a:avLst/>
            </a:prstGeom>
          </p:spPr>
        </p:pic>
      </p:grpSp>
      <p:pic>
        <p:nvPicPr>
          <p:cNvPr id="18" name="Picture 17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2B2819AC-92CF-4F28-A924-2514AA5B94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109" y="1237976"/>
            <a:ext cx="2009535" cy="359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8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B4C96-0244-4E0A-A2BF-2E2969182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Test Setup - </a:t>
            </a:r>
            <a:r>
              <a:rPr lang="de-CH" dirty="0" err="1"/>
              <a:t>Magnetic</a:t>
            </a:r>
            <a:r>
              <a:rPr lang="de-CH" dirty="0"/>
              <a:t> Field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8337FA6-E3AF-402C-B413-4561F13726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479" y="3689976"/>
            <a:ext cx="5138449" cy="2619344"/>
          </a:xfrm>
        </p:spPr>
        <p:txBody>
          <a:bodyPr>
            <a:noAutofit/>
          </a:bodyPr>
          <a:lstStyle/>
          <a:p>
            <a:r>
              <a:rPr lang="de-CH" sz="1400" dirty="0">
                <a:solidFill>
                  <a:schemeClr val="tx2"/>
                </a:solidFill>
              </a:rPr>
              <a:t>Copper Coil</a:t>
            </a:r>
          </a:p>
          <a:p>
            <a:r>
              <a:rPr lang="de-CH" sz="1400" dirty="0">
                <a:solidFill>
                  <a:schemeClr val="tx2"/>
                </a:solidFill>
              </a:rPr>
              <a:t>160 </a:t>
            </a:r>
            <a:r>
              <a:rPr lang="de-CH" sz="1400" dirty="0" err="1">
                <a:solidFill>
                  <a:schemeClr val="tx2"/>
                </a:solidFill>
              </a:rPr>
              <a:t>Windings</a:t>
            </a:r>
            <a:endParaRPr lang="de-CH" sz="1400" dirty="0">
              <a:solidFill>
                <a:schemeClr val="tx2"/>
              </a:solidFill>
            </a:endParaRPr>
          </a:p>
          <a:p>
            <a:r>
              <a:rPr lang="de-CH" sz="1400" dirty="0">
                <a:solidFill>
                  <a:schemeClr val="tx2"/>
                </a:solidFill>
              </a:rPr>
              <a:t>Ø = 0.482 m</a:t>
            </a:r>
          </a:p>
          <a:p>
            <a:r>
              <a:rPr lang="de-CH" sz="1400" dirty="0">
                <a:solidFill>
                  <a:schemeClr val="tx2"/>
                </a:solidFill>
              </a:rPr>
              <a:t>Height </a:t>
            </a:r>
            <a:r>
              <a:rPr lang="de-CH" sz="1400" dirty="0" err="1">
                <a:solidFill>
                  <a:schemeClr val="tx2"/>
                </a:solidFill>
              </a:rPr>
              <a:t>of</a:t>
            </a:r>
            <a:r>
              <a:rPr lang="de-CH" sz="1400" dirty="0">
                <a:solidFill>
                  <a:schemeClr val="tx2"/>
                </a:solidFill>
              </a:rPr>
              <a:t> </a:t>
            </a:r>
            <a:r>
              <a:rPr lang="de-CH" sz="1400" dirty="0" err="1">
                <a:solidFill>
                  <a:schemeClr val="tx2"/>
                </a:solidFill>
              </a:rPr>
              <a:t>coil</a:t>
            </a:r>
            <a:r>
              <a:rPr lang="de-CH" sz="1400" dirty="0">
                <a:solidFill>
                  <a:schemeClr val="tx2"/>
                </a:solidFill>
              </a:rPr>
              <a:t> </a:t>
            </a:r>
            <a:r>
              <a:rPr lang="de-CH" sz="1400" dirty="0" err="1">
                <a:solidFill>
                  <a:schemeClr val="tx2"/>
                </a:solidFill>
              </a:rPr>
              <a:t>cylinder</a:t>
            </a:r>
            <a:r>
              <a:rPr lang="de-CH" sz="1400" dirty="0">
                <a:solidFill>
                  <a:schemeClr val="tx2"/>
                </a:solidFill>
              </a:rPr>
              <a:t> l = 0.1 m</a:t>
            </a:r>
          </a:p>
          <a:p>
            <a:r>
              <a:rPr lang="de-CH" sz="1400" dirty="0">
                <a:solidFill>
                  <a:schemeClr val="tx2"/>
                </a:solidFill>
              </a:rPr>
              <a:t>Copper </a:t>
            </a:r>
            <a:r>
              <a:rPr lang="de-CH" sz="1400" dirty="0" err="1">
                <a:solidFill>
                  <a:schemeClr val="tx2"/>
                </a:solidFill>
              </a:rPr>
              <a:t>cable</a:t>
            </a:r>
            <a:r>
              <a:rPr lang="de-CH" sz="1400" dirty="0">
                <a:solidFill>
                  <a:schemeClr val="tx2"/>
                </a:solidFill>
              </a:rPr>
              <a:t> </a:t>
            </a:r>
            <a:r>
              <a:rPr lang="de-CH" sz="1400" dirty="0" err="1">
                <a:solidFill>
                  <a:schemeClr val="tx2"/>
                </a:solidFill>
              </a:rPr>
              <a:t>diameter</a:t>
            </a:r>
            <a:r>
              <a:rPr lang="de-CH" sz="1400" dirty="0">
                <a:solidFill>
                  <a:schemeClr val="tx2"/>
                </a:solidFill>
              </a:rPr>
              <a:t>: 5 mm</a:t>
            </a:r>
          </a:p>
          <a:p>
            <a:r>
              <a:rPr lang="de-CH" sz="1400" dirty="0">
                <a:solidFill>
                  <a:schemeClr val="tx2"/>
                </a:solidFill>
              </a:rPr>
              <a:t>Resistance R</a:t>
            </a:r>
            <a:r>
              <a:rPr lang="de-CH" sz="1400" baseline="-25000" dirty="0">
                <a:solidFill>
                  <a:schemeClr val="tx2"/>
                </a:solidFill>
              </a:rPr>
              <a:t>DC</a:t>
            </a:r>
            <a:r>
              <a:rPr lang="de-CH" sz="1400" dirty="0">
                <a:solidFill>
                  <a:schemeClr val="tx2"/>
                </a:solidFill>
              </a:rPr>
              <a:t> @22°C: 0.21 </a:t>
            </a:r>
            <a:r>
              <a:rPr lang="el-GR" sz="1400" dirty="0">
                <a:solidFill>
                  <a:schemeClr val="tx2"/>
                </a:solidFill>
              </a:rPr>
              <a:t>Ω</a:t>
            </a:r>
            <a:r>
              <a:rPr lang="de-CH" sz="1400" dirty="0">
                <a:solidFill>
                  <a:schemeClr val="tx2"/>
                </a:solidFill>
              </a:rPr>
              <a:t> </a:t>
            </a:r>
          </a:p>
          <a:p>
            <a:r>
              <a:rPr lang="de-CH" sz="1400" dirty="0" err="1">
                <a:solidFill>
                  <a:schemeClr val="tx2"/>
                </a:solidFill>
              </a:rPr>
              <a:t>Inductance</a:t>
            </a:r>
            <a:r>
              <a:rPr lang="de-CH" sz="1400" dirty="0">
                <a:solidFill>
                  <a:schemeClr val="tx2"/>
                </a:solidFill>
              </a:rPr>
              <a:t> L (100Hz) @22°C: 16.7 </a:t>
            </a:r>
            <a:r>
              <a:rPr lang="de-CH" sz="1400" dirty="0" err="1">
                <a:solidFill>
                  <a:schemeClr val="tx2"/>
                </a:solidFill>
              </a:rPr>
              <a:t>mH</a:t>
            </a:r>
            <a:r>
              <a:rPr lang="de-CH" sz="1400" dirty="0">
                <a:solidFill>
                  <a:schemeClr val="tx2"/>
                </a:solidFill>
              </a:rPr>
              <a:t> (</a:t>
            </a:r>
            <a:r>
              <a:rPr lang="de-CH" sz="1400" dirty="0" err="1">
                <a:solidFill>
                  <a:schemeClr val="tx2"/>
                </a:solidFill>
              </a:rPr>
              <a:t>measured</a:t>
            </a:r>
            <a:r>
              <a:rPr lang="de-CH" sz="1400" dirty="0">
                <a:solidFill>
                  <a:schemeClr val="tx2"/>
                </a:solidFill>
              </a:rPr>
              <a:t>)</a:t>
            </a:r>
          </a:p>
          <a:p>
            <a:r>
              <a:rPr lang="de-CH" sz="1400" dirty="0" err="1">
                <a:solidFill>
                  <a:schemeClr val="tx2"/>
                </a:solidFill>
              </a:rPr>
              <a:t>Magnetic</a:t>
            </a:r>
            <a:r>
              <a:rPr lang="de-CH" sz="1400" dirty="0">
                <a:solidFill>
                  <a:schemeClr val="tx2"/>
                </a:solidFill>
              </a:rPr>
              <a:t> </a:t>
            </a:r>
            <a:r>
              <a:rPr lang="de-CH" sz="1400" dirty="0" err="1">
                <a:solidFill>
                  <a:schemeClr val="tx2"/>
                </a:solidFill>
              </a:rPr>
              <a:t>flux</a:t>
            </a:r>
            <a:r>
              <a:rPr lang="de-CH" sz="1400" dirty="0">
                <a:solidFill>
                  <a:schemeClr val="tx2"/>
                </a:solidFill>
              </a:rPr>
              <a:t> </a:t>
            </a:r>
            <a:r>
              <a:rPr lang="de-CH" sz="1400" dirty="0" err="1">
                <a:solidFill>
                  <a:schemeClr val="tx2"/>
                </a:solidFill>
              </a:rPr>
              <a:t>density</a:t>
            </a:r>
            <a:r>
              <a:rPr lang="de-CH" sz="1400" dirty="0">
                <a:solidFill>
                  <a:schemeClr val="tx2"/>
                </a:solidFill>
              </a:rPr>
              <a:t> B: 4.2 Gauss / A</a:t>
            </a:r>
          </a:p>
          <a:p>
            <a:endParaRPr lang="de-CH" sz="1400" dirty="0">
              <a:solidFill>
                <a:schemeClr val="tx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58D118-6AA3-49D6-8A4E-A5348C9F9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79" y="1268760"/>
            <a:ext cx="4674918" cy="2376264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1D2C15D-E279-42FE-8A2D-2B1D493FC2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4246417"/>
              </p:ext>
            </p:extLst>
          </p:nvPr>
        </p:nvGraphicFramePr>
        <p:xfrm>
          <a:off x="5107230" y="784906"/>
          <a:ext cx="6775291" cy="5288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1003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B4C96-0244-4E0A-A2BF-2E2969182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Test Setup - </a:t>
            </a:r>
            <a:r>
              <a:rPr lang="de-CH" dirty="0" err="1"/>
              <a:t>Magnetic</a:t>
            </a:r>
            <a:r>
              <a:rPr lang="de-CH" dirty="0"/>
              <a:t> Field Measurement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DDBB24-70B1-4CA3-8F3F-D38733E043D0}"/>
              </a:ext>
            </a:extLst>
          </p:cNvPr>
          <p:cNvSpPr/>
          <p:nvPr/>
        </p:nvSpPr>
        <p:spPr>
          <a:xfrm>
            <a:off x="7659936" y="1556792"/>
            <a:ext cx="4176464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CH" sz="1400" dirty="0">
                <a:solidFill>
                  <a:srgbClr val="545559"/>
                </a:solidFill>
              </a:rPr>
              <a:t>Coil </a:t>
            </a:r>
            <a:r>
              <a:rPr lang="de-CH" sz="1400" dirty="0" err="1">
                <a:solidFill>
                  <a:srgbClr val="545559"/>
                </a:solidFill>
              </a:rPr>
              <a:t>without</a:t>
            </a:r>
            <a:r>
              <a:rPr lang="de-CH" sz="1400" dirty="0">
                <a:solidFill>
                  <a:srgbClr val="545559"/>
                </a:solidFill>
              </a:rPr>
              <a:t> Laser Tracker Sensor</a:t>
            </a:r>
          </a:p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CH" sz="1400" dirty="0" err="1">
                <a:solidFill>
                  <a:srgbClr val="545559"/>
                </a:solidFill>
              </a:rPr>
              <a:t>Magnetic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field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measured</a:t>
            </a:r>
            <a:r>
              <a:rPr lang="de-CH" sz="1400" dirty="0">
                <a:solidFill>
                  <a:srgbClr val="545559"/>
                </a:solidFill>
              </a:rPr>
              <a:t> </a:t>
            </a:r>
            <a:r>
              <a:rPr lang="de-CH" sz="1400" dirty="0" err="1">
                <a:solidFill>
                  <a:srgbClr val="545559"/>
                </a:solidFill>
              </a:rPr>
              <a:t>with</a:t>
            </a:r>
            <a:r>
              <a:rPr lang="de-CH" sz="1400" dirty="0">
                <a:solidFill>
                  <a:srgbClr val="545559"/>
                </a:solidFill>
              </a:rPr>
              <a:t> Hall Sensor probe</a:t>
            </a:r>
          </a:p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de-CH" sz="1400" dirty="0">
              <a:solidFill>
                <a:srgbClr val="545559"/>
              </a:solidFill>
            </a:endParaRPr>
          </a:p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de-CH" sz="1400" dirty="0">
              <a:solidFill>
                <a:srgbClr val="545559"/>
              </a:solidFill>
            </a:endParaRPr>
          </a:p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de-CH" sz="1400" dirty="0">
              <a:solidFill>
                <a:srgbClr val="545559"/>
              </a:solidFill>
            </a:endParaRPr>
          </a:p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de-CH" sz="1400" dirty="0">
              <a:solidFill>
                <a:srgbClr val="545559"/>
              </a:solidFill>
            </a:endParaRPr>
          </a:p>
        </p:txBody>
      </p:sp>
      <p:pic>
        <p:nvPicPr>
          <p:cNvPr id="5" name="Picture 4" descr="A picture containing indoor, table&#10;&#10;Description generated with very high confidence">
            <a:extLst>
              <a:ext uri="{FF2B5EF4-FFF2-40B4-BE49-F238E27FC236}">
                <a16:creationId xmlns:a16="http://schemas.microsoft.com/office/drawing/2014/main" id="{19218E79-E91D-4F35-B8C8-810F4DE196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20601" r="9444" b="6600"/>
          <a:stretch/>
        </p:blipFill>
        <p:spPr>
          <a:xfrm rot="5400000">
            <a:off x="7916162" y="2969692"/>
            <a:ext cx="3664010" cy="227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796D86-16C2-4D03-A92A-169CBA373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48816" y="1204992"/>
            <a:ext cx="10270344" cy="534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6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B4C96-0244-4E0A-A2BF-2E2969182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Test Setup – Laser Tracker Position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53420AE-5C54-454B-B7A5-70C40D2E94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80177" y="4077072"/>
            <a:ext cx="4511824" cy="2238042"/>
          </a:xfrm>
        </p:spPr>
        <p:txBody>
          <a:bodyPr>
            <a:noAutofit/>
          </a:bodyPr>
          <a:lstStyle/>
          <a:p>
            <a:pPr marL="285750" indent="-285750"/>
            <a:r>
              <a:rPr lang="de-CH" sz="1400" dirty="0" err="1">
                <a:solidFill>
                  <a:schemeClr val="tx1"/>
                </a:solidFill>
              </a:rPr>
              <a:t>Magnetic</a:t>
            </a:r>
            <a:r>
              <a:rPr lang="de-CH" sz="1400" dirty="0">
                <a:solidFill>
                  <a:schemeClr val="tx1"/>
                </a:solidFill>
              </a:rPr>
              <a:t> </a:t>
            </a:r>
            <a:r>
              <a:rPr lang="de-CH" sz="1400" dirty="0" err="1">
                <a:solidFill>
                  <a:schemeClr val="tx1"/>
                </a:solidFill>
              </a:rPr>
              <a:t>field</a:t>
            </a:r>
            <a:r>
              <a:rPr lang="de-CH" sz="1400" dirty="0">
                <a:solidFill>
                  <a:schemeClr val="tx1"/>
                </a:solidFill>
              </a:rPr>
              <a:t> </a:t>
            </a:r>
            <a:r>
              <a:rPr lang="de-CH" sz="1400" dirty="0" err="1">
                <a:solidFill>
                  <a:schemeClr val="tx1"/>
                </a:solidFill>
              </a:rPr>
              <a:t>checked</a:t>
            </a:r>
            <a:r>
              <a:rPr lang="de-CH" sz="1400" dirty="0">
                <a:solidFill>
                  <a:schemeClr val="tx1"/>
                </a:solidFill>
              </a:rPr>
              <a:t> </a:t>
            </a:r>
            <a:r>
              <a:rPr lang="de-CH" sz="1400" dirty="0" err="1">
                <a:solidFill>
                  <a:schemeClr val="tx1"/>
                </a:solidFill>
              </a:rPr>
              <a:t>with</a:t>
            </a:r>
            <a:r>
              <a:rPr lang="de-CH" sz="1400" dirty="0">
                <a:solidFill>
                  <a:schemeClr val="tx1"/>
                </a:solidFill>
              </a:rPr>
              <a:t> Hall Sensor probe</a:t>
            </a:r>
          </a:p>
          <a:p>
            <a:pPr marL="285750" indent="-285750"/>
            <a:r>
              <a:rPr lang="de-CH" sz="1400" dirty="0">
                <a:solidFill>
                  <a:schemeClr val="tx1"/>
                </a:solidFill>
              </a:rPr>
              <a:t>Controller outside </a:t>
            </a:r>
            <a:r>
              <a:rPr lang="de-CH" sz="1400" dirty="0" err="1">
                <a:solidFill>
                  <a:schemeClr val="tx1"/>
                </a:solidFill>
              </a:rPr>
              <a:t>of</a:t>
            </a:r>
            <a:r>
              <a:rPr lang="de-CH" sz="1400" dirty="0">
                <a:solidFill>
                  <a:schemeClr val="tx1"/>
                </a:solidFill>
              </a:rPr>
              <a:t> </a:t>
            </a:r>
            <a:r>
              <a:rPr lang="de-CH" sz="1400" dirty="0" err="1">
                <a:solidFill>
                  <a:schemeClr val="tx1"/>
                </a:solidFill>
              </a:rPr>
              <a:t>test</a:t>
            </a:r>
            <a:r>
              <a:rPr lang="de-CH" sz="1400" dirty="0">
                <a:solidFill>
                  <a:schemeClr val="tx1"/>
                </a:solidFill>
              </a:rPr>
              <a:t> </a:t>
            </a:r>
            <a:r>
              <a:rPr lang="de-CH" sz="1400" dirty="0" err="1">
                <a:solidFill>
                  <a:schemeClr val="tx1"/>
                </a:solidFill>
              </a:rPr>
              <a:t>zone</a:t>
            </a:r>
            <a:endParaRPr lang="de-CH" sz="1400" dirty="0">
              <a:solidFill>
                <a:schemeClr val="tx1"/>
              </a:solidFill>
            </a:endParaRPr>
          </a:p>
          <a:p>
            <a:pPr marL="285750" indent="-285750"/>
            <a:r>
              <a:rPr lang="de-CH" sz="1400" dirty="0">
                <a:solidFill>
                  <a:schemeClr val="tx1"/>
                </a:solidFill>
              </a:rPr>
              <a:t>Short time </a:t>
            </a:r>
            <a:r>
              <a:rPr lang="de-CH" sz="1400" dirty="0" err="1">
                <a:solidFill>
                  <a:schemeClr val="tx1"/>
                </a:solidFill>
              </a:rPr>
              <a:t>magnetic</a:t>
            </a:r>
            <a:r>
              <a:rPr lang="de-CH" sz="1400" dirty="0">
                <a:solidFill>
                  <a:schemeClr val="tx1"/>
                </a:solidFill>
              </a:rPr>
              <a:t> </a:t>
            </a:r>
            <a:r>
              <a:rPr lang="de-CH" sz="1400" dirty="0" err="1">
                <a:solidFill>
                  <a:schemeClr val="tx1"/>
                </a:solidFill>
              </a:rPr>
              <a:t>field</a:t>
            </a:r>
            <a:r>
              <a:rPr lang="de-CH" sz="1400" dirty="0">
                <a:solidFill>
                  <a:schemeClr val="tx1"/>
                </a:solidFill>
              </a:rPr>
              <a:t> (</a:t>
            </a:r>
            <a:r>
              <a:rPr lang="de-CH" sz="1400" dirty="0" err="1">
                <a:solidFill>
                  <a:schemeClr val="tx1"/>
                </a:solidFill>
              </a:rPr>
              <a:t>gated</a:t>
            </a:r>
            <a:r>
              <a:rPr lang="de-CH" sz="1400" dirty="0">
                <a:solidFill>
                  <a:schemeClr val="tx1"/>
                </a:solidFill>
              </a:rPr>
              <a:t>) </a:t>
            </a:r>
            <a:r>
              <a:rPr lang="de-CH" sz="1400" dirty="0" err="1">
                <a:solidFill>
                  <a:schemeClr val="tx1"/>
                </a:solidFill>
              </a:rPr>
              <a:t>to</a:t>
            </a:r>
            <a:r>
              <a:rPr lang="de-CH" sz="1400" dirty="0">
                <a:solidFill>
                  <a:schemeClr val="tx1"/>
                </a:solidFill>
              </a:rPr>
              <a:t> </a:t>
            </a:r>
            <a:r>
              <a:rPr lang="de-CH" sz="1400" dirty="0" err="1">
                <a:solidFill>
                  <a:schemeClr val="tx1"/>
                </a:solidFill>
              </a:rPr>
              <a:t>limit</a:t>
            </a:r>
            <a:r>
              <a:rPr lang="de-CH" sz="1400" dirty="0">
                <a:solidFill>
                  <a:schemeClr val="tx1"/>
                </a:solidFill>
              </a:rPr>
              <a:t> </a:t>
            </a:r>
            <a:r>
              <a:rPr lang="de-CH" sz="1400" dirty="0" err="1">
                <a:solidFill>
                  <a:schemeClr val="tx1"/>
                </a:solidFill>
              </a:rPr>
              <a:t>atmospheric</a:t>
            </a:r>
            <a:r>
              <a:rPr lang="de-CH" sz="1400" dirty="0">
                <a:solidFill>
                  <a:schemeClr val="tx1"/>
                </a:solidFill>
              </a:rPr>
              <a:t> </a:t>
            </a:r>
            <a:r>
              <a:rPr lang="de-CH" sz="1400" dirty="0" err="1">
                <a:solidFill>
                  <a:schemeClr val="tx1"/>
                </a:solidFill>
              </a:rPr>
              <a:t>disturbances</a:t>
            </a:r>
            <a:endParaRPr lang="de-CH" sz="1400" dirty="0">
              <a:solidFill>
                <a:schemeClr val="tx1"/>
              </a:solidFill>
            </a:endParaRPr>
          </a:p>
          <a:p>
            <a:pPr marL="285750" indent="-285750"/>
            <a:r>
              <a:rPr lang="de-CH" sz="1400" dirty="0">
                <a:solidFill>
                  <a:schemeClr val="tx1"/>
                </a:solidFill>
              </a:rPr>
              <a:t>Analysis </a:t>
            </a:r>
            <a:r>
              <a:rPr lang="de-CH" sz="1400" dirty="0" err="1">
                <a:solidFill>
                  <a:schemeClr val="tx1"/>
                </a:solidFill>
              </a:rPr>
              <a:t>of</a:t>
            </a:r>
            <a:r>
              <a:rPr lang="de-CH" sz="1400" dirty="0">
                <a:solidFill>
                  <a:schemeClr val="tx1"/>
                </a:solidFill>
              </a:rPr>
              <a:t> </a:t>
            </a:r>
            <a:r>
              <a:rPr lang="de-CH" sz="1400" dirty="0" err="1">
                <a:solidFill>
                  <a:schemeClr val="tx1"/>
                </a:solidFill>
              </a:rPr>
              <a:t>effects</a:t>
            </a:r>
            <a:r>
              <a:rPr lang="de-CH" sz="1400" dirty="0">
                <a:solidFill>
                  <a:schemeClr val="tx1"/>
                </a:solidFill>
              </a:rPr>
              <a:t> on </a:t>
            </a:r>
            <a:r>
              <a:rPr lang="de-CH" sz="1400" dirty="0" err="1">
                <a:solidFill>
                  <a:schemeClr val="tx1"/>
                </a:solidFill>
              </a:rPr>
              <a:t>system</a:t>
            </a:r>
            <a:r>
              <a:rPr lang="de-CH" sz="1400" dirty="0">
                <a:solidFill>
                  <a:schemeClr val="tx1"/>
                </a:solidFill>
              </a:rPr>
              <a:t> </a:t>
            </a:r>
            <a:r>
              <a:rPr lang="de-CH" sz="1400" dirty="0" err="1">
                <a:solidFill>
                  <a:schemeClr val="tx1"/>
                </a:solidFill>
              </a:rPr>
              <a:t>by</a:t>
            </a:r>
            <a:r>
              <a:rPr lang="de-CH" sz="1400" dirty="0">
                <a:solidFill>
                  <a:schemeClr val="tx1"/>
                </a:solidFill>
              </a:rPr>
              <a:t> </a:t>
            </a:r>
            <a:r>
              <a:rPr lang="de-CH" sz="1400" dirty="0" err="1">
                <a:solidFill>
                  <a:schemeClr val="tx1"/>
                </a:solidFill>
              </a:rPr>
              <a:t>analysing</a:t>
            </a:r>
            <a:r>
              <a:rPr lang="de-CH" sz="1400" dirty="0">
                <a:solidFill>
                  <a:schemeClr val="tx1"/>
                </a:solidFill>
              </a:rPr>
              <a:t> </a:t>
            </a:r>
            <a:r>
              <a:rPr lang="de-CH" sz="1400" dirty="0" err="1">
                <a:solidFill>
                  <a:schemeClr val="tx1"/>
                </a:solidFill>
              </a:rPr>
              <a:t>continuous</a:t>
            </a:r>
            <a:r>
              <a:rPr lang="de-CH" sz="1400" dirty="0">
                <a:solidFill>
                  <a:schemeClr val="tx1"/>
                </a:solidFill>
              </a:rPr>
              <a:t> </a:t>
            </a:r>
            <a:r>
              <a:rPr lang="de-CH" sz="1400" dirty="0" err="1">
                <a:solidFill>
                  <a:schemeClr val="tx1"/>
                </a:solidFill>
              </a:rPr>
              <a:t>data</a:t>
            </a:r>
            <a:r>
              <a:rPr lang="de-CH" sz="1400" dirty="0">
                <a:solidFill>
                  <a:schemeClr val="tx1"/>
                </a:solidFill>
              </a:rPr>
              <a:t> </a:t>
            </a:r>
          </a:p>
          <a:p>
            <a:pPr marL="285750" indent="-285750"/>
            <a:r>
              <a:rPr lang="de-CH" sz="1400" dirty="0">
                <a:solidFill>
                  <a:schemeClr val="tx1"/>
                </a:solidFill>
              </a:rPr>
              <a:t>Overall </a:t>
            </a:r>
            <a:r>
              <a:rPr lang="de-CH" sz="1400" dirty="0" err="1">
                <a:solidFill>
                  <a:schemeClr val="tx1"/>
                </a:solidFill>
              </a:rPr>
              <a:t>system</a:t>
            </a:r>
            <a:r>
              <a:rPr lang="de-CH" sz="1400" dirty="0">
                <a:solidFill>
                  <a:schemeClr val="tx1"/>
                </a:solidFill>
              </a:rPr>
              <a:t> </a:t>
            </a:r>
            <a:r>
              <a:rPr lang="de-CH" sz="1400" dirty="0" err="1">
                <a:solidFill>
                  <a:schemeClr val="tx1"/>
                </a:solidFill>
              </a:rPr>
              <a:t>accuarcy</a:t>
            </a:r>
            <a:r>
              <a:rPr lang="de-CH" sz="1400" dirty="0">
                <a:solidFill>
                  <a:schemeClr val="tx1"/>
                </a:solidFill>
              </a:rPr>
              <a:t> </a:t>
            </a:r>
            <a:r>
              <a:rPr lang="de-CH" sz="1400" dirty="0" err="1">
                <a:solidFill>
                  <a:schemeClr val="tx1"/>
                </a:solidFill>
              </a:rPr>
              <a:t>verified</a:t>
            </a:r>
            <a:r>
              <a:rPr lang="de-CH" sz="1400" dirty="0">
                <a:solidFill>
                  <a:schemeClr val="tx1"/>
                </a:solidFill>
              </a:rPr>
              <a:t> </a:t>
            </a:r>
            <a:r>
              <a:rPr lang="de-CH" sz="1400" dirty="0" err="1">
                <a:solidFill>
                  <a:schemeClr val="tx1"/>
                </a:solidFill>
              </a:rPr>
              <a:t>before</a:t>
            </a:r>
            <a:r>
              <a:rPr lang="de-CH" sz="1400" dirty="0">
                <a:solidFill>
                  <a:schemeClr val="tx1"/>
                </a:solidFill>
              </a:rPr>
              <a:t> and after </a:t>
            </a:r>
            <a:r>
              <a:rPr lang="de-CH" sz="1400" dirty="0" err="1">
                <a:solidFill>
                  <a:schemeClr val="tx1"/>
                </a:solidFill>
              </a:rPr>
              <a:t>experiment</a:t>
            </a:r>
            <a:r>
              <a:rPr lang="de-CH" sz="1400" dirty="0">
                <a:solidFill>
                  <a:schemeClr val="tx1"/>
                </a:solidFill>
              </a:rPr>
              <a:t> (</a:t>
            </a:r>
            <a:r>
              <a:rPr lang="de-CH" sz="1400" dirty="0" err="1">
                <a:solidFill>
                  <a:schemeClr val="tx1"/>
                </a:solidFill>
              </a:rPr>
              <a:t>standard</a:t>
            </a:r>
            <a:r>
              <a:rPr lang="de-CH" sz="1400" dirty="0">
                <a:solidFill>
                  <a:schemeClr val="tx1"/>
                </a:solidFill>
              </a:rPr>
              <a:t> Sensor Checks)</a:t>
            </a:r>
          </a:p>
          <a:p>
            <a:pPr marL="285750" indent="-285750"/>
            <a:endParaRPr lang="de-CH" sz="1400" dirty="0">
              <a:solidFill>
                <a:schemeClr val="tx1"/>
              </a:solidFill>
            </a:endParaRPr>
          </a:p>
          <a:p>
            <a:pPr marL="742950" lvl="1" indent="-285750"/>
            <a:endParaRPr lang="de-CH" dirty="0">
              <a:solidFill>
                <a:schemeClr val="tx1"/>
              </a:solidFill>
            </a:endParaRPr>
          </a:p>
          <a:p>
            <a:endParaRPr lang="de-CH" sz="1400" dirty="0">
              <a:solidFill>
                <a:schemeClr val="tx1"/>
              </a:solidFill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BF4C95C-2038-425E-BD1C-4C7D478FBBB6}"/>
              </a:ext>
            </a:extLst>
          </p:cNvPr>
          <p:cNvSpPr txBox="1">
            <a:spLocks/>
          </p:cNvSpPr>
          <p:nvPr/>
        </p:nvSpPr>
        <p:spPr>
          <a:xfrm>
            <a:off x="5087888" y="5743559"/>
            <a:ext cx="1899476" cy="310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74B543"/>
              </a:buClr>
              <a:buFont typeface="Arial" panose="020B0604020202020204" pitchFamily="34" charset="0"/>
              <a:buChar char="•"/>
              <a:defRPr sz="14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2pPr>
            <a:lvl3pPr marL="6873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98BA"/>
              </a:buClr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5pPr>
            <a:lvl6pPr marL="1371600" indent="-227013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17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28800" indent="-227013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89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1400" dirty="0">
                <a:solidFill>
                  <a:schemeClr val="tx1"/>
                </a:solidFill>
              </a:rPr>
              <a:t> Coil in </a:t>
            </a:r>
            <a:r>
              <a:rPr lang="de-CH" sz="1400" dirty="0" err="1">
                <a:solidFill>
                  <a:schemeClr val="tx1"/>
                </a:solidFill>
              </a:rPr>
              <a:t>vertical</a:t>
            </a:r>
            <a:r>
              <a:rPr lang="de-CH" sz="1400" dirty="0">
                <a:solidFill>
                  <a:schemeClr val="tx1"/>
                </a:solidFill>
              </a:rPr>
              <a:t> </a:t>
            </a:r>
            <a:r>
              <a:rPr lang="de-CH" sz="1400" dirty="0" err="1">
                <a:solidFill>
                  <a:schemeClr val="tx1"/>
                </a:solidFill>
              </a:rPr>
              <a:t>setup</a:t>
            </a:r>
            <a:endParaRPr lang="de-CH" dirty="0">
              <a:solidFill>
                <a:schemeClr val="tx1"/>
              </a:solidFill>
            </a:endParaRPr>
          </a:p>
        </p:txBody>
      </p:sp>
      <p:pic>
        <p:nvPicPr>
          <p:cNvPr id="8" name="Picture 7" descr="A picture containing person&#10;&#10;Description generated with very high confidence">
            <a:extLst>
              <a:ext uri="{FF2B5EF4-FFF2-40B4-BE49-F238E27FC236}">
                <a16:creationId xmlns:a16="http://schemas.microsoft.com/office/drawing/2014/main" id="{296DE954-F740-46CA-A7BF-EE93403EC2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3" t="6523" r="-165" b="-940"/>
          <a:stretch/>
        </p:blipFill>
        <p:spPr>
          <a:xfrm rot="5400000">
            <a:off x="8380731" y="1126517"/>
            <a:ext cx="2754056" cy="2859022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8A8C22E-AA40-4C5C-B132-0AA671798DAF}"/>
              </a:ext>
            </a:extLst>
          </p:cNvPr>
          <p:cNvSpPr txBox="1">
            <a:spLocks/>
          </p:cNvSpPr>
          <p:nvPr/>
        </p:nvSpPr>
        <p:spPr>
          <a:xfrm>
            <a:off x="1100020" y="5743559"/>
            <a:ext cx="2179124" cy="310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74B543"/>
              </a:buClr>
              <a:buFont typeface="Arial" panose="020B0604020202020204" pitchFamily="34" charset="0"/>
              <a:buChar char="•"/>
              <a:defRPr sz="14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2pPr>
            <a:lvl3pPr marL="6873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98BA"/>
              </a:buClr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5pPr>
            <a:lvl6pPr marL="1371600" indent="-227013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17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28800" indent="-227013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89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1400" dirty="0">
                <a:solidFill>
                  <a:schemeClr val="tx1"/>
                </a:solidFill>
              </a:rPr>
              <a:t>Coil in horizontal </a:t>
            </a:r>
            <a:r>
              <a:rPr lang="de-CH" sz="1400" dirty="0" err="1">
                <a:solidFill>
                  <a:schemeClr val="tx1"/>
                </a:solidFill>
              </a:rPr>
              <a:t>setup</a:t>
            </a:r>
            <a:endParaRPr lang="de-CH" dirty="0">
              <a:solidFill>
                <a:schemeClr val="tx1"/>
              </a:solidFill>
            </a:endParaRPr>
          </a:p>
        </p:txBody>
      </p:sp>
      <p:pic>
        <p:nvPicPr>
          <p:cNvPr id="13" name="Picture 12" descr="A picture containing table&#10;&#10;Description generated with high confidence">
            <a:extLst>
              <a:ext uri="{FF2B5EF4-FFF2-40B4-BE49-F238E27FC236}">
                <a16:creationId xmlns:a16="http://schemas.microsoft.com/office/drawing/2014/main" id="{487D993B-1C10-4E9A-9FBB-C136FE8CAE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" t="4200" r="4281" b="3400"/>
          <a:stretch/>
        </p:blipFill>
        <p:spPr>
          <a:xfrm>
            <a:off x="721698" y="1179000"/>
            <a:ext cx="2935768" cy="450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2A3A01-102A-431F-B4B3-3708CF3C57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5" r="1398" b="15953"/>
          <a:stretch/>
        </p:blipFill>
        <p:spPr>
          <a:xfrm>
            <a:off x="4370606" y="1179000"/>
            <a:ext cx="3151195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91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B4C96-0244-4E0A-A2BF-2E2969182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Measurement Setup – Coil in horizontal Position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33755CFC-022A-4EDF-A7CF-2D46545F149B}"/>
              </a:ext>
            </a:extLst>
          </p:cNvPr>
          <p:cNvSpPr txBox="1">
            <a:spLocks/>
          </p:cNvSpPr>
          <p:nvPr/>
        </p:nvSpPr>
        <p:spPr>
          <a:xfrm>
            <a:off x="1418400" y="6091732"/>
            <a:ext cx="982590" cy="310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74B543"/>
              </a:buClr>
              <a:buFont typeface="Arial" panose="020B0604020202020204" pitchFamily="34" charset="0"/>
              <a:buChar char="•"/>
              <a:defRPr sz="14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2pPr>
            <a:lvl3pPr marL="6873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98BA"/>
              </a:buClr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5pPr>
            <a:lvl6pPr marL="1371600" indent="-227013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17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28800" indent="-227013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89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1400" dirty="0">
                <a:solidFill>
                  <a:schemeClr val="tx2"/>
                </a:solidFill>
              </a:rPr>
              <a:t> Top View</a:t>
            </a:r>
            <a:endParaRPr lang="de-CH" dirty="0">
              <a:solidFill>
                <a:schemeClr val="tx2"/>
              </a:solidFill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5B2E1647-CB0A-45AD-837C-DEFEAF397C7A}"/>
              </a:ext>
            </a:extLst>
          </p:cNvPr>
          <p:cNvSpPr txBox="1">
            <a:spLocks/>
          </p:cNvSpPr>
          <p:nvPr/>
        </p:nvSpPr>
        <p:spPr>
          <a:xfrm>
            <a:off x="7423046" y="6279218"/>
            <a:ext cx="1080120" cy="310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74B543"/>
              </a:buClr>
              <a:buFont typeface="Arial" panose="020B0604020202020204" pitchFamily="34" charset="0"/>
              <a:buChar char="•"/>
              <a:defRPr sz="14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2pPr>
            <a:lvl3pPr marL="6873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98BA"/>
              </a:buClr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5pPr>
            <a:lvl6pPr marL="1371600" indent="-227013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17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28800" indent="-227013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89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1400" dirty="0">
                <a:solidFill>
                  <a:schemeClr val="tx2"/>
                </a:solidFill>
              </a:rPr>
              <a:t> Front View</a:t>
            </a:r>
            <a:endParaRPr lang="de-CH" dirty="0">
              <a:solidFill>
                <a:schemeClr val="tx2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75105A-3C51-44FD-A573-BEF3A91E1B63}"/>
              </a:ext>
            </a:extLst>
          </p:cNvPr>
          <p:cNvSpPr/>
          <p:nvPr/>
        </p:nvSpPr>
        <p:spPr>
          <a:xfrm>
            <a:off x="423482" y="1258471"/>
            <a:ext cx="5096454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rgbClr val="545559"/>
                </a:solidFill>
              </a:rPr>
              <a:t>Observation </a:t>
            </a:r>
            <a:r>
              <a:rPr lang="de-CH" sz="1600" dirty="0" err="1">
                <a:solidFill>
                  <a:srgbClr val="545559"/>
                </a:solidFill>
              </a:rPr>
              <a:t>of</a:t>
            </a:r>
            <a:r>
              <a:rPr lang="de-CH" sz="1600" dirty="0">
                <a:solidFill>
                  <a:srgbClr val="545559"/>
                </a:solidFill>
              </a:rPr>
              <a:t> Target at 10m / </a:t>
            </a:r>
            <a:r>
              <a:rPr lang="de-CH" sz="1600" dirty="0" err="1">
                <a:solidFill>
                  <a:srgbClr val="545559"/>
                </a:solidFill>
              </a:rPr>
              <a:t>tilting</a:t>
            </a:r>
            <a:r>
              <a:rPr lang="de-CH" sz="1600" dirty="0">
                <a:solidFill>
                  <a:srgbClr val="545559"/>
                </a:solidFill>
              </a:rPr>
              <a:t> </a:t>
            </a:r>
            <a:r>
              <a:rPr lang="de-CH" sz="1600" dirty="0" err="1">
                <a:solidFill>
                  <a:srgbClr val="545559"/>
                </a:solidFill>
              </a:rPr>
              <a:t>axis</a:t>
            </a:r>
            <a:r>
              <a:rPr lang="de-CH" sz="1600" dirty="0">
                <a:solidFill>
                  <a:srgbClr val="545559"/>
                </a:solidFill>
              </a:rPr>
              <a:t> </a:t>
            </a:r>
            <a:r>
              <a:rPr lang="de-CH" sz="1600" dirty="0" err="1">
                <a:solidFill>
                  <a:srgbClr val="545559"/>
                </a:solidFill>
              </a:rPr>
              <a:t>height</a:t>
            </a:r>
            <a:endParaRPr lang="de-CH" sz="1600" dirty="0">
              <a:solidFill>
                <a:srgbClr val="545559"/>
              </a:solidFill>
            </a:endParaRPr>
          </a:p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rgbClr val="545559"/>
                </a:solidFill>
              </a:rPr>
              <a:t>Short time </a:t>
            </a:r>
            <a:r>
              <a:rPr lang="de-CH" sz="1600" dirty="0" err="1">
                <a:solidFill>
                  <a:srgbClr val="545559"/>
                </a:solidFill>
              </a:rPr>
              <a:t>magnetic</a:t>
            </a:r>
            <a:r>
              <a:rPr lang="de-CH" sz="1600" dirty="0">
                <a:solidFill>
                  <a:srgbClr val="545559"/>
                </a:solidFill>
              </a:rPr>
              <a:t> </a:t>
            </a:r>
            <a:r>
              <a:rPr lang="de-CH" sz="1600" dirty="0" err="1">
                <a:solidFill>
                  <a:srgbClr val="545559"/>
                </a:solidFill>
              </a:rPr>
              <a:t>fields</a:t>
            </a:r>
            <a:r>
              <a:rPr lang="de-CH" sz="1600" dirty="0">
                <a:solidFill>
                  <a:srgbClr val="545559"/>
                </a:solidFill>
              </a:rPr>
              <a:t> (2-3 sec)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6A13C1F-87A0-4811-B25F-F6A44403CBD6}"/>
              </a:ext>
            </a:extLst>
          </p:cNvPr>
          <p:cNvGrpSpPr/>
          <p:nvPr/>
        </p:nvGrpSpPr>
        <p:grpSpPr>
          <a:xfrm>
            <a:off x="936321" y="2491801"/>
            <a:ext cx="1991327" cy="3493216"/>
            <a:chOff x="972000" y="2491801"/>
            <a:chExt cx="1991327" cy="349321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6922556-79DF-4C55-A6F9-A0D6EC9987A6}"/>
                </a:ext>
              </a:extLst>
            </p:cNvPr>
            <p:cNvGrpSpPr/>
            <p:nvPr/>
          </p:nvGrpSpPr>
          <p:grpSpPr>
            <a:xfrm>
              <a:off x="972000" y="2491801"/>
              <a:ext cx="1991327" cy="3493216"/>
              <a:chOff x="839416" y="2491801"/>
              <a:chExt cx="1991327" cy="349321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0CC8DDD8-0E52-41A4-9489-6413A0F792EF}"/>
                  </a:ext>
                </a:extLst>
              </p:cNvPr>
              <p:cNvGrpSpPr/>
              <p:nvPr/>
            </p:nvGrpSpPr>
            <p:grpSpPr>
              <a:xfrm>
                <a:off x="839416" y="2491801"/>
                <a:ext cx="1991327" cy="1884576"/>
                <a:chOff x="911424" y="1700808"/>
                <a:chExt cx="1991327" cy="1884576"/>
              </a:xfrm>
            </p:grpSpPr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AF13AC2E-7C08-4863-A45A-0522158E2CBA}"/>
                    </a:ext>
                  </a:extLst>
                </p:cNvPr>
                <p:cNvSpPr/>
                <p:nvPr/>
              </p:nvSpPr>
              <p:spPr>
                <a:xfrm>
                  <a:off x="911424" y="1700808"/>
                  <a:ext cx="1991327" cy="1884576"/>
                </a:xfrm>
                <a:prstGeom prst="ellipse">
                  <a:avLst/>
                </a:prstGeom>
                <a:solidFill>
                  <a:srgbClr val="FFCC99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6927C001-BAC9-40DF-9A57-EA6689D81549}"/>
                    </a:ext>
                  </a:extLst>
                </p:cNvPr>
                <p:cNvSpPr/>
                <p:nvPr/>
              </p:nvSpPr>
              <p:spPr>
                <a:xfrm>
                  <a:off x="1220269" y="1934966"/>
                  <a:ext cx="1370462" cy="137126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FBA3229-FD65-4137-876C-5EB5C787CB5E}"/>
                  </a:ext>
                </a:extLst>
              </p:cNvPr>
              <p:cNvSpPr txBox="1"/>
              <p:nvPr/>
            </p:nvSpPr>
            <p:spPr>
              <a:xfrm>
                <a:off x="1059368" y="4815762"/>
                <a:ext cx="8758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dirty="0">
                    <a:solidFill>
                      <a:schemeClr val="tx2"/>
                    </a:solidFill>
                  </a:rPr>
                  <a:t>~10m</a:t>
                </a: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8239344-82EF-4A5E-B0D2-9216DF0B44F5}"/>
                  </a:ext>
                </a:extLst>
              </p:cNvPr>
              <p:cNvGrpSpPr/>
              <p:nvPr/>
            </p:nvGrpSpPr>
            <p:grpSpPr>
              <a:xfrm>
                <a:off x="1762160" y="5814627"/>
                <a:ext cx="155990" cy="170390"/>
                <a:chOff x="1591444" y="6102489"/>
                <a:chExt cx="155990" cy="170390"/>
              </a:xfrm>
            </p:grpSpPr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71A2F461-9C6D-4FEC-9EC6-8E426BF25A09}"/>
                    </a:ext>
                  </a:extLst>
                </p:cNvPr>
                <p:cNvSpPr/>
                <p:nvPr/>
              </p:nvSpPr>
              <p:spPr>
                <a:xfrm>
                  <a:off x="1591444" y="6116889"/>
                  <a:ext cx="155990" cy="15599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0"/>
                        <a:lumOff val="100000"/>
                      </a:schemeClr>
                    </a:gs>
                    <a:gs pos="35000">
                      <a:schemeClr val="accent1">
                        <a:lumMod val="0"/>
                        <a:lumOff val="100000"/>
                      </a:schemeClr>
                    </a:gs>
                    <a:gs pos="100000">
                      <a:schemeClr val="tx2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12" name="Trapezoid 11">
                  <a:extLst>
                    <a:ext uri="{FF2B5EF4-FFF2-40B4-BE49-F238E27FC236}">
                      <a16:creationId xmlns:a16="http://schemas.microsoft.com/office/drawing/2014/main" id="{AB4FEB17-4B34-451F-88DD-C6B5B0A68313}"/>
                    </a:ext>
                  </a:extLst>
                </p:cNvPr>
                <p:cNvSpPr/>
                <p:nvPr/>
              </p:nvSpPr>
              <p:spPr>
                <a:xfrm rot="10800000">
                  <a:off x="1606439" y="6102489"/>
                  <a:ext cx="126000" cy="28800"/>
                </a:xfrm>
                <a:prstGeom prst="trapezoid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</p:grpSp>
          <p:pic>
            <p:nvPicPr>
              <p:cNvPr id="13" name="Picture 12" descr="A close up of a device&#10;&#10;Description generated with high confidence">
                <a:extLst>
                  <a:ext uri="{FF2B5EF4-FFF2-40B4-BE49-F238E27FC236}">
                    <a16:creationId xmlns:a16="http://schemas.microsoft.com/office/drawing/2014/main" id="{5F154B53-B4D5-4030-9FE6-C4DC051EE1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397404" y="3017284"/>
                <a:ext cx="898285" cy="833609"/>
              </a:xfrm>
              <a:prstGeom prst="rect">
                <a:avLst/>
              </a:prstGeom>
            </p:spPr>
          </p:pic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D85604-DC35-4BF7-B474-D7F975C380B5}"/>
                </a:ext>
              </a:extLst>
            </p:cNvPr>
            <p:cNvGrpSpPr/>
            <p:nvPr/>
          </p:nvGrpSpPr>
          <p:grpSpPr>
            <a:xfrm>
              <a:off x="1980000" y="3833010"/>
              <a:ext cx="0" cy="1944000"/>
              <a:chOff x="3694469" y="3175294"/>
              <a:chExt cx="0" cy="2484000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280CB60A-7048-4162-BB86-18ABBE4E0A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469" y="4831294"/>
                <a:ext cx="0" cy="828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4C0CB8D-71CA-488B-BA35-7755DB90EF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469" y="3175294"/>
                <a:ext cx="0" cy="828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12D76DB-C490-4A7B-ABEA-CBFB5AFD1C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469" y="4003294"/>
                <a:ext cx="0" cy="82800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CA211353-4D8E-4EEF-9C3B-26530910EF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43" b="70951"/>
          <a:stretch/>
        </p:blipFill>
        <p:spPr>
          <a:xfrm>
            <a:off x="4717135" y="3490166"/>
            <a:ext cx="6543596" cy="5657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4737F0D-3C0D-4DE1-99A5-53F0E23E47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809" y="554018"/>
            <a:ext cx="2232248" cy="395510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A06DFC7-C3AD-4560-8169-222549ACE3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049" b="8160"/>
          <a:stretch/>
        </p:blipFill>
        <p:spPr>
          <a:xfrm>
            <a:off x="4721592" y="4057763"/>
            <a:ext cx="6543596" cy="131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2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1.66667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33755CFC-022A-4EDF-A7CF-2D46545F149B}"/>
              </a:ext>
            </a:extLst>
          </p:cNvPr>
          <p:cNvSpPr txBox="1">
            <a:spLocks/>
          </p:cNvSpPr>
          <p:nvPr/>
        </p:nvSpPr>
        <p:spPr>
          <a:xfrm>
            <a:off x="1419811" y="6089053"/>
            <a:ext cx="982590" cy="310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74B543"/>
              </a:buClr>
              <a:buFont typeface="Arial" panose="020B0604020202020204" pitchFamily="34" charset="0"/>
              <a:buChar char="•"/>
              <a:defRPr sz="14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2pPr>
            <a:lvl3pPr marL="6873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98BA"/>
              </a:buClr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5pPr>
            <a:lvl6pPr marL="1371600" indent="-227013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17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28800" indent="-227013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89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1400" dirty="0">
                <a:solidFill>
                  <a:schemeClr val="tx2"/>
                </a:solidFill>
              </a:rPr>
              <a:t> Top View</a:t>
            </a:r>
            <a:endParaRPr lang="de-CH" dirty="0">
              <a:solidFill>
                <a:schemeClr val="tx2"/>
              </a:solidFill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5B2E1647-CB0A-45AD-837C-DEFEAF397C7A}"/>
              </a:ext>
            </a:extLst>
          </p:cNvPr>
          <p:cNvSpPr txBox="1">
            <a:spLocks/>
          </p:cNvSpPr>
          <p:nvPr/>
        </p:nvSpPr>
        <p:spPr>
          <a:xfrm>
            <a:off x="7423046" y="6279218"/>
            <a:ext cx="1080120" cy="310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74B543"/>
              </a:buClr>
              <a:buFont typeface="Arial" panose="020B0604020202020204" pitchFamily="34" charset="0"/>
              <a:buChar char="•"/>
              <a:defRPr sz="14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2pPr>
            <a:lvl3pPr marL="6873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98BA"/>
              </a:buClr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5pPr>
            <a:lvl6pPr marL="1371600" indent="-227013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17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28800" indent="-227013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89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1400" dirty="0">
                <a:solidFill>
                  <a:schemeClr val="tx2"/>
                </a:solidFill>
              </a:rPr>
              <a:t> Side View</a:t>
            </a:r>
            <a:endParaRPr lang="de-CH" dirty="0">
              <a:solidFill>
                <a:schemeClr val="tx2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75105A-3C51-44FD-A573-BEF3A91E1B63}"/>
              </a:ext>
            </a:extLst>
          </p:cNvPr>
          <p:cNvSpPr/>
          <p:nvPr/>
        </p:nvSpPr>
        <p:spPr>
          <a:xfrm>
            <a:off x="423482" y="1258471"/>
            <a:ext cx="5096454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rgbClr val="545559"/>
                </a:solidFill>
              </a:rPr>
              <a:t>Observation </a:t>
            </a:r>
            <a:r>
              <a:rPr lang="de-CH" sz="1600" dirty="0" err="1">
                <a:solidFill>
                  <a:srgbClr val="545559"/>
                </a:solidFill>
              </a:rPr>
              <a:t>of</a:t>
            </a:r>
            <a:r>
              <a:rPr lang="de-CH" sz="1600" dirty="0">
                <a:solidFill>
                  <a:srgbClr val="545559"/>
                </a:solidFill>
              </a:rPr>
              <a:t> Target at 3m / </a:t>
            </a:r>
            <a:r>
              <a:rPr lang="de-CH" sz="1600" dirty="0" err="1">
                <a:solidFill>
                  <a:srgbClr val="545559"/>
                </a:solidFill>
              </a:rPr>
              <a:t>tilting</a:t>
            </a:r>
            <a:r>
              <a:rPr lang="de-CH" sz="1600" dirty="0">
                <a:solidFill>
                  <a:srgbClr val="545559"/>
                </a:solidFill>
              </a:rPr>
              <a:t> </a:t>
            </a:r>
            <a:r>
              <a:rPr lang="de-CH" sz="1600" dirty="0" err="1">
                <a:solidFill>
                  <a:srgbClr val="545559"/>
                </a:solidFill>
              </a:rPr>
              <a:t>axis</a:t>
            </a:r>
            <a:r>
              <a:rPr lang="de-CH" sz="1600" dirty="0">
                <a:solidFill>
                  <a:srgbClr val="545559"/>
                </a:solidFill>
              </a:rPr>
              <a:t> </a:t>
            </a:r>
            <a:r>
              <a:rPr lang="de-CH" sz="1600" dirty="0" err="1">
                <a:solidFill>
                  <a:srgbClr val="545559"/>
                </a:solidFill>
              </a:rPr>
              <a:t>height</a:t>
            </a:r>
            <a:endParaRPr lang="de-CH" sz="1600" dirty="0">
              <a:solidFill>
                <a:srgbClr val="545559"/>
              </a:solidFill>
            </a:endParaRPr>
          </a:p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rgbClr val="545559"/>
                </a:solidFill>
              </a:rPr>
              <a:t>Short time </a:t>
            </a:r>
            <a:r>
              <a:rPr lang="de-CH" sz="1600" dirty="0" err="1">
                <a:solidFill>
                  <a:srgbClr val="545559"/>
                </a:solidFill>
              </a:rPr>
              <a:t>magnetic</a:t>
            </a:r>
            <a:r>
              <a:rPr lang="de-CH" sz="1600" dirty="0">
                <a:solidFill>
                  <a:srgbClr val="545559"/>
                </a:solidFill>
              </a:rPr>
              <a:t> </a:t>
            </a:r>
            <a:r>
              <a:rPr lang="de-CH" sz="1600" dirty="0" err="1">
                <a:solidFill>
                  <a:srgbClr val="545559"/>
                </a:solidFill>
              </a:rPr>
              <a:t>fields</a:t>
            </a:r>
            <a:r>
              <a:rPr lang="de-CH" sz="1600" dirty="0">
                <a:solidFill>
                  <a:srgbClr val="545559"/>
                </a:solidFill>
              </a:rPr>
              <a:t> (2-3 sec)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4F6673-404A-41EF-A15D-5D1BA7F5F77F}"/>
              </a:ext>
            </a:extLst>
          </p:cNvPr>
          <p:cNvSpPr txBox="1"/>
          <p:nvPr/>
        </p:nvSpPr>
        <p:spPr>
          <a:xfrm>
            <a:off x="3456000" y="3439193"/>
            <a:ext cx="1892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/>
              <a:t>Orientation #1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816C974-5BA4-4ECD-9155-88EB709128CA}"/>
              </a:ext>
            </a:extLst>
          </p:cNvPr>
          <p:cNvGrpSpPr/>
          <p:nvPr/>
        </p:nvGrpSpPr>
        <p:grpSpPr>
          <a:xfrm>
            <a:off x="972000" y="3470366"/>
            <a:ext cx="1991327" cy="2176007"/>
            <a:chOff x="972000" y="3470366"/>
            <a:chExt cx="1991327" cy="2176007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9B1EB7D-B82C-41B0-9FED-0D40C14BF924}"/>
                </a:ext>
              </a:extLst>
            </p:cNvPr>
            <p:cNvGrpSpPr/>
            <p:nvPr/>
          </p:nvGrpSpPr>
          <p:grpSpPr>
            <a:xfrm>
              <a:off x="972000" y="3470366"/>
              <a:ext cx="1991327" cy="2176007"/>
              <a:chOff x="972000" y="3470366"/>
              <a:chExt cx="1991327" cy="2176007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FBA3229-FD65-4137-876C-5EB5C787CB5E}"/>
                  </a:ext>
                </a:extLst>
              </p:cNvPr>
              <p:cNvSpPr txBox="1"/>
              <p:nvPr/>
            </p:nvSpPr>
            <p:spPr>
              <a:xfrm>
                <a:off x="1235021" y="4864123"/>
                <a:ext cx="8758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dirty="0">
                    <a:solidFill>
                      <a:schemeClr val="tx2"/>
                    </a:solidFill>
                  </a:rPr>
                  <a:t>~3m</a:t>
                </a: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8239344-82EF-4A5E-B0D2-9216DF0B44F5}"/>
                  </a:ext>
                </a:extLst>
              </p:cNvPr>
              <p:cNvGrpSpPr/>
              <p:nvPr/>
            </p:nvGrpSpPr>
            <p:grpSpPr>
              <a:xfrm>
                <a:off x="1911106" y="5475983"/>
                <a:ext cx="155990" cy="170390"/>
                <a:chOff x="1591444" y="6102489"/>
                <a:chExt cx="155990" cy="170390"/>
              </a:xfrm>
            </p:grpSpPr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71A2F461-9C6D-4FEC-9EC6-8E426BF25A09}"/>
                    </a:ext>
                  </a:extLst>
                </p:cNvPr>
                <p:cNvSpPr/>
                <p:nvPr/>
              </p:nvSpPr>
              <p:spPr>
                <a:xfrm>
                  <a:off x="1591444" y="6116889"/>
                  <a:ext cx="155990" cy="15599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0"/>
                        <a:lumOff val="100000"/>
                      </a:schemeClr>
                    </a:gs>
                    <a:gs pos="35000">
                      <a:schemeClr val="accent1">
                        <a:lumMod val="0"/>
                        <a:lumOff val="100000"/>
                      </a:schemeClr>
                    </a:gs>
                    <a:gs pos="100000">
                      <a:schemeClr val="tx2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12" name="Trapezoid 11">
                  <a:extLst>
                    <a:ext uri="{FF2B5EF4-FFF2-40B4-BE49-F238E27FC236}">
                      <a16:creationId xmlns:a16="http://schemas.microsoft.com/office/drawing/2014/main" id="{AB4FEB17-4B34-451F-88DD-C6B5B0A68313}"/>
                    </a:ext>
                  </a:extLst>
                </p:cNvPr>
                <p:cNvSpPr/>
                <p:nvPr/>
              </p:nvSpPr>
              <p:spPr>
                <a:xfrm rot="10800000">
                  <a:off x="1606439" y="6102489"/>
                  <a:ext cx="126000" cy="28800"/>
                </a:xfrm>
                <a:prstGeom prst="trapezoid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</p:grpSp>
          <p:pic>
            <p:nvPicPr>
              <p:cNvPr id="13" name="Picture 12" descr="A close up of a device&#10;&#10;Description generated with high confidence">
                <a:extLst>
                  <a:ext uri="{FF2B5EF4-FFF2-40B4-BE49-F238E27FC236}">
                    <a16:creationId xmlns:a16="http://schemas.microsoft.com/office/drawing/2014/main" id="{5F154B53-B4D5-4030-9FE6-C4DC051EE1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531396" y="3744881"/>
                <a:ext cx="898285" cy="833609"/>
              </a:xfrm>
              <a:prstGeom prst="rect">
                <a:avLst/>
              </a:prstGeom>
            </p:spPr>
          </p:pic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5C09828F-5D31-41E3-9E07-AB7B176EC469}"/>
                  </a:ext>
                </a:extLst>
              </p:cNvPr>
              <p:cNvGrpSpPr/>
              <p:nvPr/>
            </p:nvGrpSpPr>
            <p:grpSpPr>
              <a:xfrm>
                <a:off x="972000" y="3470366"/>
                <a:ext cx="1991327" cy="331352"/>
                <a:chOff x="900579" y="2154554"/>
                <a:chExt cx="1991327" cy="331352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58E9E58-2B23-40D7-BC16-FD807C83A714}"/>
                    </a:ext>
                  </a:extLst>
                </p:cNvPr>
                <p:cNvSpPr/>
                <p:nvPr/>
              </p:nvSpPr>
              <p:spPr>
                <a:xfrm>
                  <a:off x="900579" y="2154554"/>
                  <a:ext cx="1991327" cy="4571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1BAEE7B-7380-49F4-BDE0-1A918D933D34}"/>
                    </a:ext>
                  </a:extLst>
                </p:cNvPr>
                <p:cNvSpPr/>
                <p:nvPr/>
              </p:nvSpPr>
              <p:spPr>
                <a:xfrm>
                  <a:off x="900579" y="2440187"/>
                  <a:ext cx="1991327" cy="4571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24" name="Rectangle: Rounded Corners 23">
                  <a:extLst>
                    <a:ext uri="{FF2B5EF4-FFF2-40B4-BE49-F238E27FC236}">
                      <a16:creationId xmlns:a16="http://schemas.microsoft.com/office/drawing/2014/main" id="{DAF1C429-7070-4C82-87F7-100F94829713}"/>
                    </a:ext>
                  </a:extLst>
                </p:cNvPr>
                <p:cNvSpPr/>
                <p:nvPr/>
              </p:nvSpPr>
              <p:spPr>
                <a:xfrm>
                  <a:off x="963386" y="2206651"/>
                  <a:ext cx="1892254" cy="233571"/>
                </a:xfrm>
                <a:prstGeom prst="roundRect">
                  <a:avLst>
                    <a:gd name="adj" fmla="val 12772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 dirty="0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FD9C859-07C6-4611-8419-DCFCFC87E35E}"/>
                </a:ext>
              </a:extLst>
            </p:cNvPr>
            <p:cNvGrpSpPr/>
            <p:nvPr/>
          </p:nvGrpSpPr>
          <p:grpSpPr>
            <a:xfrm>
              <a:off x="1980000" y="4545224"/>
              <a:ext cx="0" cy="900000"/>
              <a:chOff x="3694469" y="3175294"/>
              <a:chExt cx="0" cy="2484000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F0E79CA-609E-4AD0-9EF0-AF87E55F69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469" y="4831294"/>
                <a:ext cx="0" cy="828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AD91246D-57CC-46F7-9901-D058236D58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469" y="3175294"/>
                <a:ext cx="0" cy="828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3CF1D00-BD85-4D84-BE56-05CF2CD522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469" y="4003294"/>
                <a:ext cx="0" cy="82800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Picture 6" descr="A close up of a device&#10;&#10;Description generated with high confidence">
            <a:extLst>
              <a:ext uri="{FF2B5EF4-FFF2-40B4-BE49-F238E27FC236}">
                <a16:creationId xmlns:a16="http://schemas.microsoft.com/office/drawing/2014/main" id="{690E9E7B-AF7D-4E01-A755-BC32C37A32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3" t="4337" r="31612" b="4594"/>
          <a:stretch/>
        </p:blipFill>
        <p:spPr>
          <a:xfrm>
            <a:off x="6120000" y="720000"/>
            <a:ext cx="4159972" cy="55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2B4C96-0244-4E0A-A2BF-2E2969182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Measurement Setup – Coil in </a:t>
            </a:r>
            <a:r>
              <a:rPr lang="de-CH" dirty="0" err="1"/>
              <a:t>vertical</a:t>
            </a:r>
            <a:r>
              <a:rPr lang="de-CH" dirty="0"/>
              <a:t> Position</a:t>
            </a:r>
          </a:p>
        </p:txBody>
      </p:sp>
    </p:spTree>
    <p:extLst>
      <p:ext uri="{BB962C8B-B14F-4D97-AF65-F5344CB8AC3E}">
        <p14:creationId xmlns:p14="http://schemas.microsoft.com/office/powerpoint/2010/main" val="176573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33755CFC-022A-4EDF-A7CF-2D46545F149B}"/>
              </a:ext>
            </a:extLst>
          </p:cNvPr>
          <p:cNvSpPr txBox="1">
            <a:spLocks/>
          </p:cNvSpPr>
          <p:nvPr/>
        </p:nvSpPr>
        <p:spPr>
          <a:xfrm>
            <a:off x="1418400" y="6087600"/>
            <a:ext cx="982590" cy="310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74B543"/>
              </a:buClr>
              <a:buFont typeface="Arial" panose="020B0604020202020204" pitchFamily="34" charset="0"/>
              <a:buChar char="•"/>
              <a:defRPr sz="14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2pPr>
            <a:lvl3pPr marL="6873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98BA"/>
              </a:buClr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5pPr>
            <a:lvl6pPr marL="1371600" indent="-227013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17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28800" indent="-227013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89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1400" dirty="0">
                <a:solidFill>
                  <a:schemeClr val="tx2"/>
                </a:solidFill>
              </a:rPr>
              <a:t> Top View</a:t>
            </a:r>
            <a:endParaRPr lang="de-CH" dirty="0">
              <a:solidFill>
                <a:schemeClr val="tx2"/>
              </a:solidFill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5B2E1647-CB0A-45AD-837C-DEFEAF397C7A}"/>
              </a:ext>
            </a:extLst>
          </p:cNvPr>
          <p:cNvSpPr txBox="1">
            <a:spLocks/>
          </p:cNvSpPr>
          <p:nvPr/>
        </p:nvSpPr>
        <p:spPr>
          <a:xfrm>
            <a:off x="7423046" y="6279218"/>
            <a:ext cx="1080120" cy="310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74B543"/>
              </a:buClr>
              <a:buFont typeface="Arial" panose="020B0604020202020204" pitchFamily="34" charset="0"/>
              <a:buChar char="•"/>
              <a:defRPr sz="14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2pPr>
            <a:lvl3pPr marL="6873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98BA"/>
              </a:buClr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5pPr>
            <a:lvl6pPr marL="1371600" indent="-227013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17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28800" indent="-227013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89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1400" dirty="0">
                <a:solidFill>
                  <a:schemeClr val="tx2"/>
                </a:solidFill>
              </a:rPr>
              <a:t> Side View</a:t>
            </a:r>
            <a:endParaRPr lang="de-CH" dirty="0">
              <a:solidFill>
                <a:schemeClr val="tx2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75105A-3C51-44FD-A573-BEF3A91E1B63}"/>
              </a:ext>
            </a:extLst>
          </p:cNvPr>
          <p:cNvSpPr/>
          <p:nvPr/>
        </p:nvSpPr>
        <p:spPr>
          <a:xfrm>
            <a:off x="423482" y="1258471"/>
            <a:ext cx="5096454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rgbClr val="545559"/>
                </a:solidFill>
              </a:rPr>
              <a:t>Observation </a:t>
            </a:r>
            <a:r>
              <a:rPr lang="de-CH" sz="1600" dirty="0" err="1">
                <a:solidFill>
                  <a:srgbClr val="545559"/>
                </a:solidFill>
              </a:rPr>
              <a:t>of</a:t>
            </a:r>
            <a:r>
              <a:rPr lang="de-CH" sz="1600" dirty="0">
                <a:solidFill>
                  <a:srgbClr val="545559"/>
                </a:solidFill>
              </a:rPr>
              <a:t> Target at 3m / </a:t>
            </a:r>
            <a:r>
              <a:rPr lang="de-CH" sz="1600" dirty="0" err="1">
                <a:solidFill>
                  <a:srgbClr val="545559"/>
                </a:solidFill>
              </a:rPr>
              <a:t>tilting</a:t>
            </a:r>
            <a:r>
              <a:rPr lang="de-CH" sz="1600" dirty="0">
                <a:solidFill>
                  <a:srgbClr val="545559"/>
                </a:solidFill>
              </a:rPr>
              <a:t> </a:t>
            </a:r>
            <a:r>
              <a:rPr lang="de-CH" sz="1600" dirty="0" err="1">
                <a:solidFill>
                  <a:srgbClr val="545559"/>
                </a:solidFill>
              </a:rPr>
              <a:t>axis</a:t>
            </a:r>
            <a:r>
              <a:rPr lang="de-CH" sz="1600" dirty="0">
                <a:solidFill>
                  <a:srgbClr val="545559"/>
                </a:solidFill>
              </a:rPr>
              <a:t> </a:t>
            </a:r>
            <a:r>
              <a:rPr lang="de-CH" sz="1600" dirty="0" err="1">
                <a:solidFill>
                  <a:srgbClr val="545559"/>
                </a:solidFill>
              </a:rPr>
              <a:t>height</a:t>
            </a:r>
            <a:endParaRPr lang="de-CH" sz="1600" dirty="0">
              <a:solidFill>
                <a:srgbClr val="545559"/>
              </a:solidFill>
            </a:endParaRPr>
          </a:p>
          <a:p>
            <a:pPr marL="228600" indent="-22860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rgbClr val="545559"/>
                </a:solidFill>
              </a:rPr>
              <a:t>Short time </a:t>
            </a:r>
            <a:r>
              <a:rPr lang="de-CH" sz="1600" dirty="0" err="1">
                <a:solidFill>
                  <a:srgbClr val="545559"/>
                </a:solidFill>
              </a:rPr>
              <a:t>magnetic</a:t>
            </a:r>
            <a:r>
              <a:rPr lang="de-CH" sz="1600" dirty="0">
                <a:solidFill>
                  <a:srgbClr val="545559"/>
                </a:solidFill>
              </a:rPr>
              <a:t> </a:t>
            </a:r>
            <a:r>
              <a:rPr lang="de-CH" sz="1600" dirty="0" err="1">
                <a:solidFill>
                  <a:srgbClr val="545559"/>
                </a:solidFill>
              </a:rPr>
              <a:t>fields</a:t>
            </a:r>
            <a:r>
              <a:rPr lang="de-CH" sz="1600" dirty="0">
                <a:solidFill>
                  <a:srgbClr val="545559"/>
                </a:solidFill>
              </a:rPr>
              <a:t> (2-3 sec)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4F6673-404A-41EF-A15D-5D1BA7F5F77F}"/>
              </a:ext>
            </a:extLst>
          </p:cNvPr>
          <p:cNvSpPr txBox="1"/>
          <p:nvPr/>
        </p:nvSpPr>
        <p:spPr>
          <a:xfrm>
            <a:off x="3456000" y="3439193"/>
            <a:ext cx="1892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/>
              <a:t>Orientation #2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C58111C-9A07-4F09-9EC2-6F05A8579BD1}"/>
              </a:ext>
            </a:extLst>
          </p:cNvPr>
          <p:cNvGrpSpPr/>
          <p:nvPr/>
        </p:nvGrpSpPr>
        <p:grpSpPr>
          <a:xfrm>
            <a:off x="510070" y="3470366"/>
            <a:ext cx="2461639" cy="1140462"/>
            <a:chOff x="510070" y="3470366"/>
            <a:chExt cx="2461639" cy="114046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FBA3229-FD65-4137-876C-5EB5C787CB5E}"/>
                </a:ext>
              </a:extLst>
            </p:cNvPr>
            <p:cNvSpPr txBox="1"/>
            <p:nvPr/>
          </p:nvSpPr>
          <p:spPr>
            <a:xfrm>
              <a:off x="793195" y="4181553"/>
              <a:ext cx="8758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>
                  <a:solidFill>
                    <a:schemeClr val="tx2"/>
                  </a:solidFill>
                </a:rPr>
                <a:t>~3m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8239344-82EF-4A5E-B0D2-9216DF0B44F5}"/>
                </a:ext>
              </a:extLst>
            </p:cNvPr>
            <p:cNvGrpSpPr/>
            <p:nvPr/>
          </p:nvGrpSpPr>
          <p:grpSpPr>
            <a:xfrm rot="5400000">
              <a:off x="517270" y="4071113"/>
              <a:ext cx="155990" cy="170390"/>
              <a:chOff x="1591444" y="6102489"/>
              <a:chExt cx="155990" cy="170390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1A2F461-9C6D-4FEC-9EC6-8E426BF25A09}"/>
                  </a:ext>
                </a:extLst>
              </p:cNvPr>
              <p:cNvSpPr/>
              <p:nvPr/>
            </p:nvSpPr>
            <p:spPr>
              <a:xfrm>
                <a:off x="1591444" y="6116889"/>
                <a:ext cx="155990" cy="15599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35000">
                    <a:schemeClr val="accent1">
                      <a:lumMod val="0"/>
                      <a:lumOff val="100000"/>
                    </a:schemeClr>
                  </a:gs>
                  <a:gs pos="100000">
                    <a:schemeClr val="tx2"/>
                  </a:gs>
                </a:gsLst>
                <a:path path="circle">
                  <a:fillToRect l="50000" t="-80000" r="50000" b="180000"/>
                </a:path>
                <a:tileRect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12" name="Trapezoid 11">
                <a:extLst>
                  <a:ext uri="{FF2B5EF4-FFF2-40B4-BE49-F238E27FC236}">
                    <a16:creationId xmlns:a16="http://schemas.microsoft.com/office/drawing/2014/main" id="{AB4FEB17-4B34-451F-88DD-C6B5B0A68313}"/>
                  </a:ext>
                </a:extLst>
              </p:cNvPr>
              <p:cNvSpPr/>
              <p:nvPr/>
            </p:nvSpPr>
            <p:spPr>
              <a:xfrm rot="10800000">
                <a:off x="1606439" y="6102489"/>
                <a:ext cx="126000" cy="28800"/>
              </a:xfrm>
              <a:prstGeom prst="trapezoid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pic>
          <p:nvPicPr>
            <p:cNvPr id="13" name="Picture 12" descr="A close up of a device&#10;&#10;Description generated with high confidence">
              <a:extLst>
                <a:ext uri="{FF2B5EF4-FFF2-40B4-BE49-F238E27FC236}">
                  <a16:creationId xmlns:a16="http://schemas.microsoft.com/office/drawing/2014/main" id="{5F154B53-B4D5-4030-9FE6-C4DC051EE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531396" y="3744881"/>
              <a:ext cx="898285" cy="833609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C09828F-5D31-41E3-9E07-AB7B176EC469}"/>
                </a:ext>
              </a:extLst>
            </p:cNvPr>
            <p:cNvGrpSpPr/>
            <p:nvPr/>
          </p:nvGrpSpPr>
          <p:grpSpPr>
            <a:xfrm>
              <a:off x="980382" y="3470366"/>
              <a:ext cx="1991327" cy="331352"/>
              <a:chOff x="900579" y="2154554"/>
              <a:chExt cx="1991327" cy="331352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58E9E58-2B23-40D7-BC16-FD807C83A714}"/>
                  </a:ext>
                </a:extLst>
              </p:cNvPr>
              <p:cNvSpPr/>
              <p:nvPr/>
            </p:nvSpPr>
            <p:spPr>
              <a:xfrm>
                <a:off x="900579" y="2154554"/>
                <a:ext cx="1991327" cy="45719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1BAEE7B-7380-49F4-BDE0-1A918D933D34}"/>
                  </a:ext>
                </a:extLst>
              </p:cNvPr>
              <p:cNvSpPr/>
              <p:nvPr/>
            </p:nvSpPr>
            <p:spPr>
              <a:xfrm>
                <a:off x="900579" y="2440187"/>
                <a:ext cx="1991327" cy="45719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DAF1C429-7070-4C82-87F7-100F94829713}"/>
                  </a:ext>
                </a:extLst>
              </p:cNvPr>
              <p:cNvSpPr/>
              <p:nvPr/>
            </p:nvSpPr>
            <p:spPr>
              <a:xfrm>
                <a:off x="963386" y="2206651"/>
                <a:ext cx="1892254" cy="233571"/>
              </a:xfrm>
              <a:prstGeom prst="roundRect">
                <a:avLst>
                  <a:gd name="adj" fmla="val 12772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B806A01-6491-453D-B446-FA40CC472948}"/>
                </a:ext>
              </a:extLst>
            </p:cNvPr>
            <p:cNvGrpSpPr/>
            <p:nvPr/>
          </p:nvGrpSpPr>
          <p:grpSpPr>
            <a:xfrm rot="5400000">
              <a:off x="1145400" y="3699080"/>
              <a:ext cx="0" cy="900000"/>
              <a:chOff x="3694469" y="3175294"/>
              <a:chExt cx="0" cy="2484000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2357675-8F4C-4FFB-91DA-09B295D2AC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469" y="4831294"/>
                <a:ext cx="0" cy="828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422DFFE6-E121-4A7A-9236-97C05E1AD2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469" y="3175294"/>
                <a:ext cx="0" cy="828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F6166CE2-8051-41A3-86AA-CDABE1C07B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469" y="4003294"/>
                <a:ext cx="0" cy="82800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Picture 6" descr="A close up of a device&#10;&#10;Description generated with very high confidence">
            <a:extLst>
              <a:ext uri="{FF2B5EF4-FFF2-40B4-BE49-F238E27FC236}">
                <a16:creationId xmlns:a16="http://schemas.microsoft.com/office/drawing/2014/main" id="{B96BC517-194C-4158-8E52-2EC5DAD75A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1" t="4850" r="29833" b="3916"/>
          <a:stretch/>
        </p:blipFill>
        <p:spPr>
          <a:xfrm>
            <a:off x="6264000" y="756000"/>
            <a:ext cx="4214391" cy="55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2B4C96-0244-4E0A-A2BF-2E2969182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Measurement Setup – Coil in </a:t>
            </a:r>
            <a:r>
              <a:rPr lang="de-CH" dirty="0" err="1"/>
              <a:t>vertical</a:t>
            </a:r>
            <a:r>
              <a:rPr lang="de-CH" dirty="0"/>
              <a:t> Position</a:t>
            </a:r>
          </a:p>
        </p:txBody>
      </p:sp>
    </p:spTree>
    <p:extLst>
      <p:ext uri="{BB962C8B-B14F-4D97-AF65-F5344CB8AC3E}">
        <p14:creationId xmlns:p14="http://schemas.microsoft.com/office/powerpoint/2010/main" val="251323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Custom 6">
      <a:dk1>
        <a:srgbClr val="007F9D"/>
      </a:dk1>
      <a:lt1>
        <a:sysClr val="window" lastClr="FFFFFF"/>
      </a:lt1>
      <a:dk2>
        <a:srgbClr val="545559"/>
      </a:dk2>
      <a:lt2>
        <a:srgbClr val="FFFFFF"/>
      </a:lt2>
      <a:accent1>
        <a:srgbClr val="007F9D"/>
      </a:accent1>
      <a:accent2>
        <a:srgbClr val="74B543"/>
      </a:accent2>
      <a:accent3>
        <a:srgbClr val="545559"/>
      </a:accent3>
      <a:accent4>
        <a:srgbClr val="4BA4B8"/>
      </a:accent4>
      <a:accent5>
        <a:srgbClr val="DC6B2F"/>
      </a:accent5>
      <a:accent6>
        <a:srgbClr val="509E2F"/>
      </a:accent6>
      <a:hlink>
        <a:srgbClr val="545559"/>
      </a:hlink>
      <a:folHlink>
        <a:srgbClr val="ED8B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xagon-MI-PPT Template UNT-16to9.pptx" id="{A5880BDF-472E-4168-8724-3CB77B6A861E}" vid="{4EDEE867-493C-4F7F-82D0-3511C17373C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Hexagon-MI-PPT Template UNT-16to9</Template>
  <TotalTime>0</TotalTime>
  <Words>1115</Words>
  <Application>Microsoft Office PowerPoint</Application>
  <PresentationFormat>Widescreen</PresentationFormat>
  <Paragraphs>199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Wingdings</vt:lpstr>
      <vt:lpstr>1_Office Theme</vt:lpstr>
      <vt:lpstr>Leica Absolute Laser Tracker operation in magnetic field environment</vt:lpstr>
      <vt:lpstr>PowerPoint Presentation</vt:lpstr>
      <vt:lpstr>Leica Absolute Laser Trackers</vt:lpstr>
      <vt:lpstr>Test Setup - Magnetic Field</vt:lpstr>
      <vt:lpstr>Test Setup - Magnetic Field Measurement</vt:lpstr>
      <vt:lpstr>Test Setup – Laser Tracker Position</vt:lpstr>
      <vt:lpstr>Measurement Setup – Coil in horizontal Position</vt:lpstr>
      <vt:lpstr>Measurement Setup – Coil in vertical Position</vt:lpstr>
      <vt:lpstr>Measurement Setup – Coil in vertical Position</vt:lpstr>
      <vt:lpstr>Measurement Setup – Coil in vertical Position</vt:lpstr>
      <vt:lpstr>Measurement Setup – Coil in vertical Position</vt:lpstr>
      <vt:lpstr>Measurement AT403 – Coil in horizontal Position</vt:lpstr>
      <vt:lpstr>Measurement AT403 – Coil in vertical Position – Orientation #1</vt:lpstr>
      <vt:lpstr>Measurement AT403 – Coil in vertical Position – Orientation #1</vt:lpstr>
      <vt:lpstr>Measurement AT403 – Coil in vertical Position – Orientation #2 - 4</vt:lpstr>
      <vt:lpstr>AT930 / AT960</vt:lpstr>
      <vt:lpstr>Measurement AT960 – Coil in horizontal Position</vt:lpstr>
      <vt:lpstr>Measurement AT960 – Coil in vertical Position – Orientation #4</vt:lpstr>
      <vt:lpstr>Conclusion</vt:lpstr>
      <vt:lpstr>PowerPoint Presentation</vt:lpstr>
    </vt:vector>
  </TitlesOfParts>
  <Company>HMI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LIPPITSCH Angelika</dc:creator>
  <cp:lastModifiedBy>LIPPITSCH Angelika</cp:lastModifiedBy>
  <cp:revision>119</cp:revision>
  <cp:lastPrinted>2018-09-19T06:20:46Z</cp:lastPrinted>
  <dcterms:created xsi:type="dcterms:W3CDTF">2018-09-05T12:09:46Z</dcterms:created>
  <dcterms:modified xsi:type="dcterms:W3CDTF">2018-10-03T20:38:05Z</dcterms:modified>
</cp:coreProperties>
</file>