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7"/>
          </a:solidFill>
        </a:fill>
      </a:tcStyle>
    </a:wholeTbl>
    <a:band2H>
      <a:tcTxStyle b="def" i="def"/>
      <a:tcStyle>
        <a:tcBdr/>
        <a:fill>
          <a:solidFill>
            <a:srgbClr val="E6F0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b="def" i="def"/>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7CA"/>
          </a:solidFill>
        </a:fill>
      </a:tcStyle>
    </a:wholeTbl>
    <a:band2H>
      <a:tcTxStyle b="def" i="def"/>
      <a:tcStyle>
        <a:tcBdr/>
        <a:fill>
          <a:solidFill>
            <a:srgbClr val="F8EC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95413"/>
          <c:y val="0.0560177"/>
          <c:w val="0.914008"/>
          <c:h val="0.840897"/>
        </c:manualLayout>
      </c:layout>
      <c:scatterChart>
        <c:scatterStyle val="smoothMarker"/>
        <c:varyColors val="0"/>
        <c:ser>
          <c:idx val="0"/>
          <c:order val="0"/>
          <c:tx>
            <c:strRef>
              <c:f>Sheet1!$A$2</c:f>
              <c:strCache>
                <c:ptCount val="1"/>
                <c:pt idx="0">
                  <c:v>dy (traverse) [mm]</c:v>
                </c:pt>
              </c:strCache>
            </c:strRef>
          </c:tx>
          <c:spPr>
            <a:solidFill>
              <a:schemeClr val="accent1"/>
            </a:solidFill>
            <a:ln w="28575" cap="flat">
              <a:solidFill>
                <a:srgbClr val="00A1E6"/>
              </a:solidFill>
              <a:prstDash val="solid"/>
              <a:round/>
            </a:ln>
            <a:effectLst/>
          </c:spPr>
          <c:marker>
            <c:symbol val="diamond"/>
            <c:size val="4"/>
            <c:spPr>
              <a:solidFill>
                <a:schemeClr val="accent1"/>
              </a:solidFill>
              <a:ln w="9525" cap="flat">
                <a:solidFill>
                  <a:srgbClr val="00A1E6"/>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Sheet1!$B$2:$K$2</c:f>
              <c:numCache>
                <c:ptCount val="9"/>
                <c:pt idx="0">
                  <c:v>703.000000</c:v>
                </c:pt>
                <c:pt idx="1">
                  <c:v>655.000000</c:v>
                </c:pt>
                <c:pt idx="2">
                  <c:v>583.000000</c:v>
                </c:pt>
                <c:pt idx="3">
                  <c:v>535.000000</c:v>
                </c:pt>
                <c:pt idx="4">
                  <c:v>487.000000</c:v>
                </c:pt>
                <c:pt idx="5">
                  <c:v>439.000000</c:v>
                </c:pt>
                <c:pt idx="6">
                  <c:v>391.000000</c:v>
                </c:pt>
                <c:pt idx="7">
                  <c:v>343.000000</c:v>
                </c:pt>
                <c:pt idx="8">
                  <c:v>295.000000</c:v>
                </c:pt>
              </c:numCache>
            </c:numRef>
          </c:xVal>
          <c:yVal>
            <c:numRef>
              <c:f>Sheet1!$B$3:$K$3</c:f>
              <c:numCache>
                <c:ptCount val="9"/>
                <c:pt idx="0">
                  <c:v>-1.270300</c:v>
                </c:pt>
                <c:pt idx="1">
                  <c:v>1.484488</c:v>
                </c:pt>
                <c:pt idx="2">
                  <c:v>0.325147</c:v>
                </c:pt>
                <c:pt idx="3">
                  <c:v>-0.295477</c:v>
                </c:pt>
                <c:pt idx="4">
                  <c:v>0.699046</c:v>
                </c:pt>
                <c:pt idx="5">
                  <c:v>-0.883139</c:v>
                </c:pt>
                <c:pt idx="6">
                  <c:v>-0.095369</c:v>
                </c:pt>
                <c:pt idx="7">
                  <c:v>0.199638</c:v>
                </c:pt>
                <c:pt idx="8">
                  <c:v>0.035300</c:v>
                </c:pt>
              </c:numCache>
            </c:numRef>
          </c:yVal>
          <c:smooth val="1"/>
        </c:ser>
        <c:ser>
          <c:idx val="1"/>
          <c:order val="1"/>
          <c:tx>
            <c:strRef>
              <c:f>Sheet1!$A$3</c:f>
              <c:strCache>
                <c:ptCount val="1"/>
                <c:pt idx="0">
                  <c:v>dz (height) [mm]</c:v>
                </c:pt>
              </c:strCache>
            </c:strRef>
          </c:tx>
          <c:spPr>
            <a:solidFill>
              <a:schemeClr val="accent2"/>
            </a:solidFill>
            <a:ln w="28575" cap="flat">
              <a:solidFill>
                <a:srgbClr val="EC8B00"/>
              </a:solidFill>
              <a:prstDash val="solid"/>
              <a:round/>
            </a:ln>
            <a:effectLst/>
          </c:spPr>
          <c:marker>
            <c:symbol val="square"/>
            <c:size val="4"/>
            <c:spPr>
              <a:solidFill>
                <a:schemeClr val="accent2"/>
              </a:solidFill>
              <a:ln w="9525" cap="flat">
                <a:solidFill>
                  <a:srgbClr val="EC8B00"/>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Sheet1!$B$4:$K$4</c:f>
              <c:numCache>
                <c:ptCount val="9"/>
                <c:pt idx="0">
                  <c:v>703.000000</c:v>
                </c:pt>
                <c:pt idx="1">
                  <c:v>655.000000</c:v>
                </c:pt>
                <c:pt idx="2">
                  <c:v>583.000000</c:v>
                </c:pt>
                <c:pt idx="3">
                  <c:v>535.000000</c:v>
                </c:pt>
                <c:pt idx="4">
                  <c:v>487.000000</c:v>
                </c:pt>
                <c:pt idx="5">
                  <c:v>439.000000</c:v>
                </c:pt>
                <c:pt idx="6">
                  <c:v>391.000000</c:v>
                </c:pt>
                <c:pt idx="7">
                  <c:v>343.000000</c:v>
                </c:pt>
                <c:pt idx="8">
                  <c:v>295.000000</c:v>
                </c:pt>
              </c:numCache>
            </c:numRef>
          </c:xVal>
          <c:yVal>
            <c:numRef>
              <c:f>Sheet1!$B$5:$K$5</c:f>
              <c:numCache>
                <c:ptCount val="9"/>
                <c:pt idx="0">
                  <c:v>0.718100</c:v>
                </c:pt>
                <c:pt idx="1">
                  <c:v>-1.175090</c:v>
                </c:pt>
                <c:pt idx="2">
                  <c:v>-0.328334</c:v>
                </c:pt>
                <c:pt idx="3">
                  <c:v>1.155764</c:v>
                </c:pt>
                <c:pt idx="4">
                  <c:v>-0.544762</c:v>
                </c:pt>
                <c:pt idx="5">
                  <c:v>0.114013</c:v>
                </c:pt>
                <c:pt idx="6">
                  <c:v>0.285534</c:v>
                </c:pt>
                <c:pt idx="7">
                  <c:v>0.001936</c:v>
                </c:pt>
                <c:pt idx="8">
                  <c:v>-0.261100</c:v>
                </c:pt>
              </c:numCache>
            </c:numRef>
          </c:yVal>
          <c:smooth val="1"/>
        </c:ser>
        <c:axId val="2094734552"/>
        <c:axId val="2094734553"/>
      </c:scatterChart>
      <c:valAx>
        <c:axId val="2094734552"/>
        <c:scaling>
          <c:orientation val="minMax"/>
          <c:min val="250"/>
        </c:scaling>
        <c:delete val="0"/>
        <c:axPos val="b"/>
        <c:numFmt formatCode="0" sourceLinked="0"/>
        <c:majorTickMark val="out"/>
        <c:minorTickMark val="none"/>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3"/>
        <c:crosses val="autoZero"/>
        <c:crossBetween val="between"/>
        <c:majorUnit val="137.5"/>
        <c:minorUnit val="68.75"/>
      </c:valAx>
      <c:valAx>
        <c:axId val="2094734553"/>
        <c:scaling>
          <c:orientation val="minMax"/>
          <c:max val="4"/>
          <c:min val="-4"/>
        </c:scaling>
        <c:delete val="0"/>
        <c:axPos val="l"/>
        <c:majorGridlines>
          <c:spPr>
            <a:ln w="12700" cap="flat">
              <a:solidFill>
                <a:srgbClr val="888888"/>
              </a:solidFill>
              <a:prstDash val="solid"/>
              <a:round/>
            </a:ln>
          </c:spPr>
        </c:majorGridlines>
        <c:numFmt formatCode="#,##0.00" sourceLinked="0"/>
        <c:majorTickMark val="cross"/>
        <c:minorTickMark val="in"/>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2"/>
        <c:crosses val="min"/>
        <c:crossBetween val="between"/>
        <c:majorUnit val="8"/>
        <c:minorUnit val="4"/>
      </c:valAx>
      <c:spPr>
        <a:noFill/>
        <a:ln w="12700" cap="flat">
          <a:noFill/>
          <a:miter lim="400000"/>
        </a:ln>
        <a:effectLst/>
      </c:spPr>
    </c:plotArea>
    <c:legend>
      <c:legendPos val="r"/>
      <c:layout>
        <c:manualLayout>
          <c:xMode val="edge"/>
          <c:yMode val="edge"/>
          <c:x val="0.520542"/>
          <c:y val="0.147194"/>
          <c:w val="0.212931"/>
          <c:h val="0.137035"/>
        </c:manualLayout>
      </c:layout>
      <c:overlay val="1"/>
      <c:spPr>
        <a:noFill/>
        <a:ln w="12700" cap="flat">
          <a:noFill/>
          <a:miter lim="400000"/>
        </a:ln>
        <a:effectLst/>
      </c:spPr>
      <c:txPr>
        <a:bodyPr rot="0"/>
        <a:lstStyle/>
        <a:p>
          <a:pPr>
            <a:defRPr b="0" i="0" strike="noStrike" sz="1000" u="none">
              <a:solidFill>
                <a:srgbClr val="000000"/>
              </a:solidFill>
              <a:latin typeface="Arial"/>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40076"/>
          <c:y val="0.0530236"/>
          <c:w val="0.89612"/>
          <c:h val="0.848733"/>
        </c:manualLayout>
      </c:layout>
      <c:scatterChart>
        <c:scatterStyle val="smoothMarker"/>
        <c:varyColors val="0"/>
        <c:ser>
          <c:idx val="0"/>
          <c:order val="0"/>
          <c:tx>
            <c:strRef>
              <c:f>Sheet1!$A$2</c:f>
              <c:strCache>
                <c:ptCount val="1"/>
                <c:pt idx="0">
                  <c:v>dy traverse [mm]</c:v>
                </c:pt>
              </c:strCache>
            </c:strRef>
          </c:tx>
          <c:spPr>
            <a:solidFill>
              <a:schemeClr val="accent1"/>
            </a:solidFill>
            <a:ln w="28575" cap="flat">
              <a:solidFill>
                <a:srgbClr val="00A1E6"/>
              </a:solidFill>
              <a:prstDash val="solid"/>
              <a:round/>
            </a:ln>
            <a:effectLst/>
          </c:spPr>
          <c:marker>
            <c:symbol val="diamond"/>
            <c:size val="4"/>
            <c:spPr>
              <a:solidFill>
                <a:schemeClr val="accent1"/>
              </a:solidFill>
              <a:ln w="9525" cap="flat">
                <a:solidFill>
                  <a:srgbClr val="00A1E6"/>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Sheet1!$B$2:$I$2</c:f>
              <c:numCache>
                <c:ptCount val="8"/>
                <c:pt idx="0">
                  <c:v>1.000000</c:v>
                </c:pt>
                <c:pt idx="1">
                  <c:v>72.000000</c:v>
                </c:pt>
                <c:pt idx="2">
                  <c:v>120.000000</c:v>
                </c:pt>
                <c:pt idx="3">
                  <c:v>168.000000</c:v>
                </c:pt>
                <c:pt idx="4">
                  <c:v>216.000000</c:v>
                </c:pt>
                <c:pt idx="5">
                  <c:v>264.000000</c:v>
                </c:pt>
                <c:pt idx="6">
                  <c:v>310.000000</c:v>
                </c:pt>
                <c:pt idx="7">
                  <c:v>358.000000</c:v>
                </c:pt>
              </c:numCache>
            </c:numRef>
          </c:xVal>
          <c:yVal>
            <c:numRef>
              <c:f>Sheet1!$B$3:$I$3</c:f>
              <c:numCache>
                <c:ptCount val="8"/>
                <c:pt idx="0">
                  <c:v>0.600700</c:v>
                </c:pt>
                <c:pt idx="1">
                  <c:v>-0.082200</c:v>
                </c:pt>
                <c:pt idx="2">
                  <c:v>0.031300</c:v>
                </c:pt>
                <c:pt idx="3">
                  <c:v>-0.778500</c:v>
                </c:pt>
                <c:pt idx="4">
                  <c:v>-0.100900</c:v>
                </c:pt>
                <c:pt idx="5">
                  <c:v>-0.800300</c:v>
                </c:pt>
                <c:pt idx="6">
                  <c:v>0.679200</c:v>
                </c:pt>
                <c:pt idx="7">
                  <c:v>0.386500</c:v>
                </c:pt>
              </c:numCache>
            </c:numRef>
          </c:yVal>
          <c:smooth val="1"/>
        </c:ser>
        <c:ser>
          <c:idx val="1"/>
          <c:order val="1"/>
          <c:tx>
            <c:strRef>
              <c:f>Sheet1!$A$3</c:f>
              <c:strCache>
                <c:ptCount val="1"/>
                <c:pt idx="0">
                  <c:v>dz height [mm]</c:v>
                </c:pt>
              </c:strCache>
            </c:strRef>
          </c:tx>
          <c:spPr>
            <a:solidFill>
              <a:schemeClr val="accent2"/>
            </a:solidFill>
            <a:ln w="28575" cap="flat">
              <a:solidFill>
                <a:srgbClr val="EC8B00"/>
              </a:solidFill>
              <a:prstDash val="solid"/>
              <a:round/>
            </a:ln>
            <a:effectLst/>
          </c:spPr>
          <c:marker>
            <c:symbol val="square"/>
            <c:size val="4"/>
            <c:spPr>
              <a:solidFill>
                <a:schemeClr val="accent2"/>
              </a:solidFill>
              <a:ln w="9525" cap="flat">
                <a:solidFill>
                  <a:srgbClr val="EC8B00"/>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Sheet1!$B$4:$I$4</c:f>
              <c:numCache>
                <c:ptCount val="8"/>
                <c:pt idx="0">
                  <c:v>1.000000</c:v>
                </c:pt>
                <c:pt idx="1">
                  <c:v>72.000000</c:v>
                </c:pt>
                <c:pt idx="2">
                  <c:v>120.000000</c:v>
                </c:pt>
                <c:pt idx="3">
                  <c:v>168.000000</c:v>
                </c:pt>
                <c:pt idx="4">
                  <c:v>216.000000</c:v>
                </c:pt>
                <c:pt idx="5">
                  <c:v>264.000000</c:v>
                </c:pt>
                <c:pt idx="6">
                  <c:v>310.000000</c:v>
                </c:pt>
                <c:pt idx="7">
                  <c:v>358.000000</c:v>
                </c:pt>
              </c:numCache>
            </c:numRef>
          </c:xVal>
          <c:yVal>
            <c:numRef>
              <c:f>Sheet1!$B$5:$I$5</c:f>
              <c:numCache>
                <c:ptCount val="8"/>
                <c:pt idx="0">
                  <c:v>-0.672400</c:v>
                </c:pt>
                <c:pt idx="1">
                  <c:v>-0.032800</c:v>
                </c:pt>
                <c:pt idx="2">
                  <c:v>1.167900</c:v>
                </c:pt>
                <c:pt idx="3">
                  <c:v>-0.366200</c:v>
                </c:pt>
                <c:pt idx="4">
                  <c:v>0.038900</c:v>
                </c:pt>
                <c:pt idx="5">
                  <c:v>0.653300</c:v>
                </c:pt>
                <c:pt idx="6">
                  <c:v>-0.481600</c:v>
                </c:pt>
                <c:pt idx="7">
                  <c:v>-0.279700</c:v>
                </c:pt>
              </c:numCache>
            </c:numRef>
          </c:yVal>
          <c:smooth val="1"/>
        </c:ser>
        <c:axId val="2094734552"/>
        <c:axId val="2094734553"/>
      </c:scatterChart>
      <c:valAx>
        <c:axId val="2094734552"/>
        <c:scaling>
          <c:orientation val="minMax"/>
        </c:scaling>
        <c:delete val="0"/>
        <c:axPos val="b"/>
        <c:numFmt formatCode="0" sourceLinked="0"/>
        <c:majorTickMark val="out"/>
        <c:minorTickMark val="none"/>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3"/>
        <c:crosses val="autoZero"/>
        <c:crossBetween val="between"/>
        <c:majorUnit val="100"/>
        <c:minorUnit val="50"/>
      </c:valAx>
      <c:valAx>
        <c:axId val="2094734553"/>
        <c:scaling>
          <c:orientation val="minMax"/>
          <c:max val="4"/>
          <c:min val="-4"/>
        </c:scaling>
        <c:delete val="0"/>
        <c:axPos val="l"/>
        <c:majorGridlines>
          <c:spPr>
            <a:ln w="12700" cap="flat">
              <a:solidFill>
                <a:srgbClr val="888888"/>
              </a:solidFill>
              <a:prstDash val="solid"/>
              <a:round/>
            </a:ln>
          </c:spPr>
        </c:majorGridlines>
        <c:numFmt formatCode="#,##0.00" sourceLinked="0"/>
        <c:majorTickMark val="cross"/>
        <c:minorTickMark val="in"/>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2"/>
        <c:crosses val="min"/>
        <c:crossBetween val="between"/>
        <c:majorUnit val="8"/>
        <c:minorUnit val="4"/>
      </c:valAx>
      <c:spPr>
        <a:noFill/>
        <a:ln w="12700" cap="flat">
          <a:noFill/>
          <a:miter lim="400000"/>
        </a:ln>
        <a:effectLst/>
      </c:spPr>
    </c:plotArea>
    <c:legend>
      <c:legendPos val="r"/>
      <c:layout>
        <c:manualLayout>
          <c:xMode val="edge"/>
          <c:yMode val="edge"/>
          <c:x val="0.683233"/>
          <c:y val="0.148059"/>
          <c:w val="0.235394"/>
          <c:h val="0.131047"/>
        </c:manualLayout>
      </c:layout>
      <c:overlay val="1"/>
      <c:spPr>
        <a:noFill/>
        <a:ln w="12700" cap="flat">
          <a:noFill/>
          <a:miter lim="400000"/>
        </a:ln>
        <a:effectLst/>
      </c:spPr>
      <c:txPr>
        <a:bodyPr rot="0"/>
        <a:lstStyle/>
        <a:p>
          <a:pPr>
            <a:defRPr b="0" i="0" strike="noStrike" sz="1000" u="none">
              <a:solidFill>
                <a:srgbClr val="000000"/>
              </a:solidFill>
              <a:latin typeface="Arial"/>
            </a:defRPr>
          </a:pPr>
        </a:p>
      </c:txPr>
    </c:legend>
    <c:plotVisOnly val="1"/>
    <c:dispBlanksAs val="gap"/>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84729"/>
          <c:y val="0.0531475"/>
          <c:w val="0.915329"/>
          <c:h val="0.848409"/>
        </c:manualLayout>
      </c:layout>
      <c:scatterChart>
        <c:scatterStyle val="smoothMarker"/>
        <c:varyColors val="0"/>
        <c:ser>
          <c:idx val="0"/>
          <c:order val="0"/>
          <c:tx>
            <c:strRef>
              <c:f>Sheet1!$A$2</c:f>
              <c:strCache>
                <c:ptCount val="1"/>
                <c:pt idx="0">
                  <c:v>dy (traverse) [mm]</c:v>
                </c:pt>
              </c:strCache>
            </c:strRef>
          </c:tx>
          <c:spPr>
            <a:solidFill>
              <a:schemeClr val="accent1"/>
            </a:solidFill>
            <a:ln w="28575" cap="flat">
              <a:solidFill>
                <a:srgbClr val="00A1E6"/>
              </a:solidFill>
              <a:prstDash val="solid"/>
              <a:round/>
            </a:ln>
            <a:effectLst/>
          </c:spPr>
          <c:marker>
            <c:symbol val="diamond"/>
            <c:size val="4"/>
            <c:spPr>
              <a:solidFill>
                <a:schemeClr val="accent1"/>
              </a:solidFill>
              <a:ln w="9525" cap="flat">
                <a:solidFill>
                  <a:srgbClr val="00A1E6"/>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Sheet1!$B$2:$J$2</c:f>
              <c:numCache>
                <c:ptCount val="9"/>
                <c:pt idx="0">
                  <c:v>70.000000</c:v>
                </c:pt>
                <c:pt idx="1">
                  <c:v>118.000000</c:v>
                </c:pt>
                <c:pt idx="2">
                  <c:v>190.000000</c:v>
                </c:pt>
                <c:pt idx="3">
                  <c:v>238.000000</c:v>
                </c:pt>
                <c:pt idx="4">
                  <c:v>286.000000</c:v>
                </c:pt>
                <c:pt idx="5">
                  <c:v>333.000000</c:v>
                </c:pt>
                <c:pt idx="6">
                  <c:v>381.000000</c:v>
                </c:pt>
                <c:pt idx="7">
                  <c:v>429.000000</c:v>
                </c:pt>
                <c:pt idx="8">
                  <c:v>477.000000</c:v>
                </c:pt>
              </c:numCache>
            </c:numRef>
          </c:xVal>
          <c:yVal>
            <c:numRef>
              <c:f>Sheet1!$B$3:$J$3</c:f>
              <c:numCache>
                <c:ptCount val="9"/>
                <c:pt idx="0">
                  <c:v>0.733500</c:v>
                </c:pt>
                <c:pt idx="1">
                  <c:v>-1.443300</c:v>
                </c:pt>
                <c:pt idx="2">
                  <c:v>-2.243500</c:v>
                </c:pt>
                <c:pt idx="3">
                  <c:v>1.388700</c:v>
                </c:pt>
                <c:pt idx="4">
                  <c:v>2.672900</c:v>
                </c:pt>
                <c:pt idx="5">
                  <c:v>0.618200</c:v>
                </c:pt>
                <c:pt idx="6">
                  <c:v>-0.420600</c:v>
                </c:pt>
                <c:pt idx="7">
                  <c:v>-0.259400</c:v>
                </c:pt>
                <c:pt idx="8">
                  <c:v>-0.935200</c:v>
                </c:pt>
              </c:numCache>
            </c:numRef>
          </c:yVal>
          <c:smooth val="1"/>
        </c:ser>
        <c:ser>
          <c:idx val="1"/>
          <c:order val="1"/>
          <c:tx>
            <c:strRef>
              <c:f>Sheet1!$A$3</c:f>
              <c:strCache>
                <c:ptCount val="1"/>
                <c:pt idx="0">
                  <c:v>dz (height) [mm]</c:v>
                </c:pt>
              </c:strCache>
            </c:strRef>
          </c:tx>
          <c:spPr>
            <a:solidFill>
              <a:schemeClr val="accent2"/>
            </a:solidFill>
            <a:ln w="28575" cap="flat">
              <a:solidFill>
                <a:srgbClr val="EC8B00"/>
              </a:solidFill>
              <a:prstDash val="solid"/>
              <a:round/>
            </a:ln>
            <a:effectLst/>
          </c:spPr>
          <c:marker>
            <c:symbol val="square"/>
            <c:size val="4"/>
            <c:spPr>
              <a:solidFill>
                <a:schemeClr val="accent2"/>
              </a:solidFill>
              <a:ln w="9525" cap="flat">
                <a:solidFill>
                  <a:srgbClr val="EC8B00"/>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Sheet1!$B$4:$J$4</c:f>
              <c:numCache>
                <c:ptCount val="9"/>
                <c:pt idx="0">
                  <c:v>70.000000</c:v>
                </c:pt>
                <c:pt idx="1">
                  <c:v>118.000000</c:v>
                </c:pt>
                <c:pt idx="2">
                  <c:v>190.000000</c:v>
                </c:pt>
                <c:pt idx="3">
                  <c:v>238.000000</c:v>
                </c:pt>
                <c:pt idx="4">
                  <c:v>286.000000</c:v>
                </c:pt>
                <c:pt idx="5">
                  <c:v>333.000000</c:v>
                </c:pt>
                <c:pt idx="6">
                  <c:v>381.000000</c:v>
                </c:pt>
                <c:pt idx="7">
                  <c:v>429.000000</c:v>
                </c:pt>
                <c:pt idx="8">
                  <c:v>477.000000</c:v>
                </c:pt>
              </c:numCache>
            </c:numRef>
          </c:xVal>
          <c:yVal>
            <c:numRef>
              <c:f>Sheet1!$B$5:$J$5</c:f>
              <c:numCache>
                <c:ptCount val="9"/>
                <c:pt idx="0">
                  <c:v>0.294000</c:v>
                </c:pt>
                <c:pt idx="1">
                  <c:v>0.297000</c:v>
                </c:pt>
                <c:pt idx="2">
                  <c:v>-0.814000</c:v>
                </c:pt>
                <c:pt idx="3">
                  <c:v>-0.009000</c:v>
                </c:pt>
                <c:pt idx="4">
                  <c:v>0.645000</c:v>
                </c:pt>
                <c:pt idx="5">
                  <c:v>-0.763500</c:v>
                </c:pt>
                <c:pt idx="6">
                  <c:v>-0.134500</c:v>
                </c:pt>
                <c:pt idx="7">
                  <c:v>0.506500</c:v>
                </c:pt>
                <c:pt idx="8">
                  <c:v>0.090500</c:v>
                </c:pt>
              </c:numCache>
            </c:numRef>
          </c:yVal>
          <c:smooth val="1"/>
        </c:ser>
        <c:axId val="2094734552"/>
        <c:axId val="2094734553"/>
      </c:scatterChart>
      <c:valAx>
        <c:axId val="2094734552"/>
        <c:scaling>
          <c:orientation val="minMax"/>
          <c:max val="500"/>
        </c:scaling>
        <c:delete val="0"/>
        <c:axPos val="b"/>
        <c:numFmt formatCode="0" sourceLinked="0"/>
        <c:majorTickMark val="cross"/>
        <c:minorTickMark val="in"/>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3"/>
        <c:crosses val="autoZero"/>
        <c:crossBetween val="between"/>
        <c:majorUnit val="125"/>
        <c:minorUnit val="62.5"/>
      </c:valAx>
      <c:valAx>
        <c:axId val="2094734553"/>
        <c:scaling>
          <c:orientation val="minMax"/>
          <c:max val="4"/>
          <c:min val="-4"/>
        </c:scaling>
        <c:delete val="0"/>
        <c:axPos val="l"/>
        <c:majorGridlines>
          <c:spPr>
            <a:ln w="12700" cap="flat">
              <a:solidFill>
                <a:srgbClr val="888888"/>
              </a:solidFill>
              <a:prstDash val="solid"/>
              <a:round/>
            </a:ln>
          </c:spPr>
        </c:majorGridlines>
        <c:numFmt formatCode="#,##0.00" sourceLinked="0"/>
        <c:majorTickMark val="cross"/>
        <c:minorTickMark val="in"/>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2"/>
        <c:crosses val="min"/>
        <c:crossBetween val="between"/>
        <c:majorUnit val="8"/>
        <c:minorUnit val="4"/>
      </c:valAx>
      <c:spPr>
        <a:noFill/>
        <a:ln w="12700" cap="flat">
          <a:noFill/>
          <a:miter lim="400000"/>
        </a:ln>
        <a:effectLst/>
      </c:spPr>
    </c:plotArea>
    <c:legend>
      <c:legendPos val="r"/>
      <c:layout>
        <c:manualLayout>
          <c:xMode val="edge"/>
          <c:yMode val="edge"/>
          <c:x val="0.0747904"/>
          <c:y val="0.269057"/>
          <c:w val="0.209659"/>
          <c:h val="0.131295"/>
        </c:manualLayout>
      </c:layout>
      <c:overlay val="1"/>
      <c:spPr>
        <a:noFill/>
        <a:ln w="12700" cap="flat">
          <a:noFill/>
          <a:miter lim="400000"/>
        </a:ln>
        <a:effectLst/>
      </c:spPr>
      <c:txPr>
        <a:bodyPr rot="0"/>
        <a:lstStyle/>
        <a:p>
          <a:pPr>
            <a:defRPr b="0" i="0" strike="noStrike" sz="1000" u="none">
              <a:solidFill>
                <a:srgbClr val="000000"/>
              </a:solidFill>
              <a:latin typeface="Arial"/>
            </a:defRPr>
          </a:pPr>
        </a:p>
      </c:txPr>
    </c:legend>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83952"/>
          <c:y val="0.0531475"/>
          <c:w val="0.915425"/>
          <c:h val="0.848409"/>
        </c:manualLayout>
      </c:layout>
      <c:scatterChart>
        <c:scatterStyle val="smoothMarker"/>
        <c:varyColors val="0"/>
        <c:ser>
          <c:idx val="0"/>
          <c:order val="0"/>
          <c:tx>
            <c:strRef>
              <c:f>Sheet1!$A$2</c:f>
              <c:strCache>
                <c:ptCount val="1"/>
                <c:pt idx="0">
                  <c:v>dy (traverse) [mm]</c:v>
                </c:pt>
              </c:strCache>
            </c:strRef>
          </c:tx>
          <c:spPr>
            <a:solidFill>
              <a:schemeClr val="accent1"/>
            </a:solidFill>
            <a:ln w="28575" cap="flat">
              <a:solidFill>
                <a:srgbClr val="00A1E6"/>
              </a:solidFill>
              <a:prstDash val="solid"/>
              <a:round/>
            </a:ln>
            <a:effectLst/>
          </c:spPr>
          <c:marker>
            <c:symbol val="diamond"/>
            <c:size val="4"/>
            <c:spPr>
              <a:solidFill>
                <a:schemeClr val="accent1"/>
              </a:solidFill>
              <a:ln w="9525" cap="flat">
                <a:solidFill>
                  <a:srgbClr val="00A1E6"/>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Sheet1!$B$2:$I$2</c:f>
              <c:numCache>
                <c:ptCount val="8"/>
                <c:pt idx="0">
                  <c:v>70.579044</c:v>
                </c:pt>
                <c:pt idx="1">
                  <c:v>118.578614</c:v>
                </c:pt>
                <c:pt idx="2">
                  <c:v>190.576070</c:v>
                </c:pt>
                <c:pt idx="3">
                  <c:v>238.578860</c:v>
                </c:pt>
                <c:pt idx="4">
                  <c:v>286.565022</c:v>
                </c:pt>
                <c:pt idx="5">
                  <c:v>333.062817</c:v>
                </c:pt>
                <c:pt idx="6">
                  <c:v>381.005051</c:v>
                </c:pt>
                <c:pt idx="7">
                  <c:v>429.027797</c:v>
                </c:pt>
              </c:numCache>
            </c:numRef>
          </c:xVal>
          <c:yVal>
            <c:numRef>
              <c:f>Sheet1!$B$3:$I$3</c:f>
              <c:numCache>
                <c:ptCount val="8"/>
                <c:pt idx="0">
                  <c:v>-0.804850</c:v>
                </c:pt>
                <c:pt idx="1">
                  <c:v>0.479100</c:v>
                </c:pt>
                <c:pt idx="2">
                  <c:v>-0.768050</c:v>
                </c:pt>
                <c:pt idx="3">
                  <c:v>-0.683200</c:v>
                </c:pt>
                <c:pt idx="4">
                  <c:v>2.620800</c:v>
                </c:pt>
                <c:pt idx="5">
                  <c:v>0.938300</c:v>
                </c:pt>
                <c:pt idx="6">
                  <c:v>-0.215750</c:v>
                </c:pt>
                <c:pt idx="7">
                  <c:v>-1.419650</c:v>
                </c:pt>
              </c:numCache>
            </c:numRef>
          </c:yVal>
          <c:smooth val="1"/>
        </c:ser>
        <c:ser>
          <c:idx val="1"/>
          <c:order val="1"/>
          <c:tx>
            <c:strRef>
              <c:f>Sheet1!$A$3</c:f>
              <c:strCache>
                <c:ptCount val="1"/>
                <c:pt idx="0">
                  <c:v>dz (height) [mm]</c:v>
                </c:pt>
              </c:strCache>
            </c:strRef>
          </c:tx>
          <c:spPr>
            <a:solidFill>
              <a:schemeClr val="accent2"/>
            </a:solidFill>
            <a:ln w="28575" cap="flat">
              <a:solidFill>
                <a:srgbClr val="EC8B00"/>
              </a:solidFill>
              <a:prstDash val="solid"/>
              <a:round/>
            </a:ln>
            <a:effectLst/>
          </c:spPr>
          <c:marker>
            <c:symbol val="square"/>
            <c:size val="4"/>
            <c:spPr>
              <a:solidFill>
                <a:schemeClr val="accent2"/>
              </a:solidFill>
              <a:ln w="9525" cap="flat">
                <a:solidFill>
                  <a:srgbClr val="EC8B00"/>
                </a:solidFill>
                <a:prstDash val="solid"/>
                <a:round/>
              </a:ln>
              <a:effectLst/>
            </c:spPr>
          </c:marker>
          <c:dLbls>
            <c:numFmt formatCode="0.####" sourceLinked="0"/>
            <c:txPr>
              <a:bodyPr/>
              <a:lstStyle/>
              <a:p>
                <a:pPr>
                  <a:defRPr b="0" i="0" strike="noStrike" sz="1000" u="none">
                    <a:solidFill>
                      <a:srgbClr val="000000"/>
                    </a:solidFill>
                    <a:latin typeface="Arial"/>
                  </a:defRPr>
                </a:pPr>
              </a:p>
            </c:txPr>
            <c:dLblPos val="t"/>
            <c:showLegendKey val="0"/>
            <c:showVal val="0"/>
            <c:showCatName val="0"/>
            <c:showSerName val="0"/>
            <c:showPercent val="0"/>
            <c:showBubbleSize val="0"/>
            <c:showLeaderLines val="0"/>
          </c:dLbls>
          <c:xVal>
            <c:numRef>
              <c:f>Sheet1!$B$4:$I$4</c:f>
              <c:numCache>
                <c:ptCount val="8"/>
                <c:pt idx="0">
                  <c:v>70.579044</c:v>
                </c:pt>
                <c:pt idx="1">
                  <c:v>118.578614</c:v>
                </c:pt>
                <c:pt idx="2">
                  <c:v>190.576070</c:v>
                </c:pt>
                <c:pt idx="3">
                  <c:v>238.578860</c:v>
                </c:pt>
                <c:pt idx="4">
                  <c:v>286.565022</c:v>
                </c:pt>
                <c:pt idx="5">
                  <c:v>333.062817</c:v>
                </c:pt>
                <c:pt idx="6">
                  <c:v>381.005051</c:v>
                </c:pt>
                <c:pt idx="7">
                  <c:v>429.027797</c:v>
                </c:pt>
              </c:numCache>
            </c:numRef>
          </c:xVal>
          <c:yVal>
            <c:numRef>
              <c:f>Sheet1!$B$5:$I$5</c:f>
              <c:numCache>
                <c:ptCount val="8"/>
                <c:pt idx="0">
                  <c:v>0.439900</c:v>
                </c:pt>
                <c:pt idx="1">
                  <c:v>0.710800</c:v>
                </c:pt>
                <c:pt idx="2">
                  <c:v>-1.883150</c:v>
                </c:pt>
                <c:pt idx="3">
                  <c:v>-0.512750</c:v>
                </c:pt>
                <c:pt idx="4">
                  <c:v>-1.210100</c:v>
                </c:pt>
                <c:pt idx="5">
                  <c:v>-0.207750</c:v>
                </c:pt>
                <c:pt idx="6">
                  <c:v>-0.028700</c:v>
                </c:pt>
                <c:pt idx="7">
                  <c:v>0.526350</c:v>
                </c:pt>
              </c:numCache>
            </c:numRef>
          </c:yVal>
          <c:smooth val="1"/>
        </c:ser>
        <c:axId val="2094734552"/>
        <c:axId val="2094734553"/>
      </c:scatterChart>
      <c:valAx>
        <c:axId val="2094734552"/>
        <c:scaling>
          <c:orientation val="minMax"/>
        </c:scaling>
        <c:delete val="0"/>
        <c:axPos val="b"/>
        <c:numFmt formatCode="0.####" sourceLinked="0"/>
        <c:majorTickMark val="cross"/>
        <c:minorTickMark val="in"/>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3"/>
        <c:crosses val="autoZero"/>
        <c:crossBetween val="between"/>
        <c:majorUnit val="125"/>
        <c:minorUnit val="62.5"/>
      </c:valAx>
      <c:valAx>
        <c:axId val="2094734553"/>
        <c:scaling>
          <c:orientation val="minMax"/>
          <c:max val="4"/>
          <c:min val="-4"/>
        </c:scaling>
        <c:delete val="0"/>
        <c:axPos val="l"/>
        <c:majorGridlines>
          <c:spPr>
            <a:ln w="12700" cap="flat">
              <a:solidFill>
                <a:srgbClr val="888888"/>
              </a:solidFill>
              <a:prstDash val="solid"/>
              <a:round/>
            </a:ln>
          </c:spPr>
        </c:majorGridlines>
        <c:numFmt formatCode="#,##0.00" sourceLinked="0"/>
        <c:majorTickMark val="cross"/>
        <c:minorTickMark val="in"/>
        <c:tickLblPos val="nextTo"/>
        <c:spPr>
          <a:ln w="12700" cap="flat">
            <a:solidFill>
              <a:srgbClr val="888888"/>
            </a:solidFill>
            <a:prstDash val="solid"/>
            <a:round/>
          </a:ln>
        </c:spPr>
        <c:txPr>
          <a:bodyPr rot="0"/>
          <a:lstStyle/>
          <a:p>
            <a:pPr>
              <a:defRPr b="0" i="0" strike="noStrike" sz="1000" u="none">
                <a:solidFill>
                  <a:srgbClr val="000000"/>
                </a:solidFill>
                <a:latin typeface="Arial"/>
              </a:defRPr>
            </a:pPr>
          </a:p>
        </c:txPr>
        <c:crossAx val="2094734552"/>
        <c:crosses val="min"/>
        <c:crossBetween val="between"/>
        <c:majorUnit val="8"/>
        <c:minorUnit val="4"/>
      </c:valAx>
      <c:spPr>
        <a:noFill/>
        <a:ln w="12700" cap="flat">
          <a:noFill/>
          <a:miter lim="400000"/>
        </a:ln>
        <a:effectLst/>
      </c:spPr>
    </c:plotArea>
    <c:legend>
      <c:legendPos val="r"/>
      <c:layout>
        <c:manualLayout>
          <c:xMode val="edge"/>
          <c:yMode val="edge"/>
          <c:x val="0.0644215"/>
          <c:y val="0.271881"/>
          <c:w val="0.209421"/>
          <c:h val="0.131295"/>
        </c:manualLayout>
      </c:layout>
      <c:overlay val="1"/>
      <c:spPr>
        <a:noFill/>
        <a:ln w="12700" cap="flat">
          <a:noFill/>
          <a:miter lim="400000"/>
        </a:ln>
        <a:effectLst/>
      </c:spPr>
      <c:txPr>
        <a:bodyPr rot="0"/>
        <a:lstStyle/>
        <a:p>
          <a:pPr>
            <a:defRPr b="0" i="0" strike="noStrike" sz="1000" u="none">
              <a:solidFill>
                <a:srgbClr val="000000"/>
              </a:solidFill>
              <a:latin typeface="Arial"/>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4" name="Shape 114"/>
          <p:cNvSpPr/>
          <p:nvPr>
            <p:ph type="sldImg"/>
          </p:nvPr>
        </p:nvSpPr>
        <p:spPr>
          <a:xfrm>
            <a:off x="1143000" y="685800"/>
            <a:ext cx="4572000" cy="3429000"/>
          </a:xfrm>
          <a:prstGeom prst="rect">
            <a:avLst/>
          </a:prstGeom>
        </p:spPr>
        <p:txBody>
          <a:bodyPr/>
          <a:lstStyle/>
          <a:p>
            <a:pPr/>
          </a:p>
        </p:txBody>
      </p:sp>
      <p:sp>
        <p:nvSpPr>
          <p:cNvPr id="115" name="Shape 11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folie">
    <p:spTree>
      <p:nvGrpSpPr>
        <p:cNvPr id="1" name=""/>
        <p:cNvGrpSpPr/>
        <p:nvPr/>
      </p:nvGrpSpPr>
      <p:grpSpPr>
        <a:xfrm>
          <a:off x="0" y="0"/>
          <a:ext cx="0" cy="0"/>
          <a:chOff x="0" y="0"/>
          <a:chExt cx="0" cy="0"/>
        </a:xfrm>
      </p:grpSpPr>
      <p:sp>
        <p:nvSpPr>
          <p:cNvPr id="13" name="Rectangle 2"/>
          <p:cNvSpPr/>
          <p:nvPr/>
        </p:nvSpPr>
        <p:spPr>
          <a:xfrm>
            <a:off x="0" y="0"/>
            <a:ext cx="9144000" cy="1254125"/>
          </a:xfrm>
          <a:prstGeom prst="rect">
            <a:avLst/>
          </a:prstGeom>
          <a:solidFill>
            <a:srgbClr val="00A6EB"/>
          </a:solidFill>
          <a:ln w="12700">
            <a:miter lim="400000"/>
          </a:ln>
        </p:spPr>
        <p:txBody>
          <a:bodyPr lIns="45718" tIns="45718" rIns="45718" bIns="45718" anchor="ctr"/>
          <a:lstStyle/>
          <a:p>
            <a:pPr>
              <a:defRPr>
                <a:latin typeface="+mn-lt"/>
                <a:ea typeface="+mn-ea"/>
                <a:cs typeface="+mn-cs"/>
                <a:sym typeface="Arial"/>
              </a:defRPr>
            </a:pPr>
          </a:p>
        </p:txBody>
      </p:sp>
      <p:sp>
        <p:nvSpPr>
          <p:cNvPr id="14" name="Textebene 1…"/>
          <p:cNvSpPr txBox="1"/>
          <p:nvPr>
            <p:ph type="body" sz="quarter" idx="1"/>
          </p:nvPr>
        </p:nvSpPr>
        <p:spPr>
          <a:xfrm>
            <a:off x="292100" y="1363662"/>
            <a:ext cx="8520115" cy="485778"/>
          </a:xfrm>
          <a:prstGeom prst="rect">
            <a:avLst/>
          </a:prstGeom>
        </p:spPr>
        <p:txBody>
          <a:bodyPr/>
          <a:lstStyle>
            <a:lvl1pPr marL="0" indent="0">
              <a:buClrTx/>
              <a:buSzTx/>
              <a:buFontTx/>
              <a:buNone/>
              <a:defRPr b="1">
                <a:solidFill>
                  <a:schemeClr val="accent2"/>
                </a:solidFill>
              </a:defRPr>
            </a:lvl1pPr>
            <a:lvl2pPr>
              <a:buClrTx/>
              <a:buFontTx/>
              <a:defRPr b="1">
                <a:solidFill>
                  <a:schemeClr val="accent2"/>
                </a:solidFill>
              </a:defRPr>
            </a:lvl2pPr>
            <a:lvl3pPr>
              <a:buClrTx/>
              <a:buFontTx/>
              <a:defRPr b="1">
                <a:solidFill>
                  <a:schemeClr val="accent2"/>
                </a:solidFill>
              </a:defRPr>
            </a:lvl3pPr>
            <a:lvl4pPr>
              <a:buClrTx/>
              <a:buFontTx/>
              <a:defRPr b="1">
                <a:solidFill>
                  <a:schemeClr val="accent2"/>
                </a:solidFill>
              </a:defRPr>
            </a:lvl4pPr>
            <a:lvl5pPr>
              <a:buClrTx/>
              <a:buFontTx/>
              <a:defRPr b="1">
                <a:solidFill>
                  <a:schemeClr val="accent2"/>
                </a:solidFill>
              </a:defRPr>
            </a:lvl5pPr>
          </a:lstStyle>
          <a:p>
            <a:pPr/>
            <a:r>
              <a:t>Textebene 1</a:t>
            </a:r>
          </a:p>
          <a:p>
            <a:pPr lvl="1"/>
            <a:r>
              <a:t>Textebene 2</a:t>
            </a:r>
          </a:p>
          <a:p>
            <a:pPr lvl="2"/>
            <a:r>
              <a:t>Textebene 3</a:t>
            </a:r>
          </a:p>
          <a:p>
            <a:pPr lvl="3"/>
            <a:r>
              <a:t>Textebene 4</a:t>
            </a:r>
          </a:p>
          <a:p>
            <a:pPr lvl="4"/>
            <a:r>
              <a:t>Textebene 5</a:t>
            </a:r>
          </a:p>
        </p:txBody>
      </p:sp>
      <p:sp>
        <p:nvSpPr>
          <p:cNvPr id="15" name="Titeltext"/>
          <p:cNvSpPr txBox="1"/>
          <p:nvPr>
            <p:ph type="title"/>
          </p:nvPr>
        </p:nvSpPr>
        <p:spPr>
          <a:xfrm>
            <a:off x="282575" y="0"/>
            <a:ext cx="8520115" cy="1266825"/>
          </a:xfrm>
          <a:prstGeom prst="rect">
            <a:avLst/>
          </a:prstGeom>
        </p:spPr>
        <p:txBody>
          <a:bodyPr anchor="b"/>
          <a:lstStyle>
            <a:lvl1pPr>
              <a:lnSpc>
                <a:spcPct val="80000"/>
              </a:lnSpc>
              <a:defRPr sz="4000"/>
            </a:lvl1pPr>
          </a:lstStyle>
          <a:p>
            <a:pPr/>
            <a:r>
              <a:t>Titeltext</a:t>
            </a:r>
          </a:p>
        </p:txBody>
      </p:sp>
      <p:pic>
        <p:nvPicPr>
          <p:cNvPr id="16" name="Picture 9" descr="Picture 9"/>
          <p:cNvPicPr>
            <a:picLocks noChangeAspect="1"/>
          </p:cNvPicPr>
          <p:nvPr/>
        </p:nvPicPr>
        <p:blipFill>
          <a:blip r:embed="rId2">
            <a:extLst/>
          </a:blip>
          <a:stretch>
            <a:fillRect/>
          </a:stretch>
        </p:blipFill>
        <p:spPr>
          <a:xfrm>
            <a:off x="7829546" y="5729282"/>
            <a:ext cx="982664" cy="982669"/>
          </a:xfrm>
          <a:prstGeom prst="rect">
            <a:avLst/>
          </a:prstGeom>
          <a:ln w="12700">
            <a:miter lim="400000"/>
          </a:ln>
        </p:spPr>
      </p:pic>
      <p:pic>
        <p:nvPicPr>
          <p:cNvPr id="17" name="Picture 21" descr="Picture 21"/>
          <p:cNvPicPr>
            <a:picLocks noChangeAspect="1"/>
          </p:cNvPicPr>
          <p:nvPr/>
        </p:nvPicPr>
        <p:blipFill>
          <a:blip r:embed="rId3">
            <a:extLst/>
          </a:blip>
          <a:stretch>
            <a:fillRect/>
          </a:stretch>
        </p:blipFill>
        <p:spPr>
          <a:xfrm>
            <a:off x="352425" y="5949950"/>
            <a:ext cx="1473200" cy="598488"/>
          </a:xfrm>
          <a:prstGeom prst="rect">
            <a:avLst/>
          </a:prstGeom>
          <a:ln w="12700">
            <a:miter lim="400000"/>
          </a:ln>
        </p:spPr>
      </p:pic>
      <p:sp>
        <p:nvSpPr>
          <p:cNvPr id="18" name="Foliennummer"/>
          <p:cNvSpPr txBox="1"/>
          <p:nvPr>
            <p:ph type="sldNum" sz="quarter" idx="2"/>
          </p:nvPr>
        </p:nvSpPr>
        <p:spPr>
          <a:xfrm>
            <a:off x="6279548" y="6224225"/>
            <a:ext cx="273653" cy="264251"/>
          </a:xfrm>
          <a:prstGeom prst="rect">
            <a:avLst/>
          </a:prstGeom>
        </p:spPr>
        <p:txBody>
          <a:bodyPr lIns="45718" tIns="45718" rIns="45718" bIns="45718"/>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und vertikaler Text">
    <p:spTree>
      <p:nvGrpSpPr>
        <p:cNvPr id="1" name=""/>
        <p:cNvGrpSpPr/>
        <p:nvPr/>
      </p:nvGrpSpPr>
      <p:grpSpPr>
        <a:xfrm>
          <a:off x="0" y="0"/>
          <a:ext cx="0" cy="0"/>
          <a:chOff x="0" y="0"/>
          <a:chExt cx="0" cy="0"/>
        </a:xfrm>
      </p:grpSpPr>
      <p:sp>
        <p:nvSpPr>
          <p:cNvPr id="97" name="Titeltext"/>
          <p:cNvSpPr txBox="1"/>
          <p:nvPr>
            <p:ph type="title"/>
          </p:nvPr>
        </p:nvSpPr>
        <p:spPr>
          <a:prstGeom prst="rect">
            <a:avLst/>
          </a:prstGeom>
        </p:spPr>
        <p:txBody>
          <a:bodyPr/>
          <a:lstStyle/>
          <a:p>
            <a:pPr/>
            <a:r>
              <a:t>Titeltext</a:t>
            </a:r>
          </a:p>
        </p:txBody>
      </p:sp>
      <p:sp>
        <p:nvSpPr>
          <p:cNvPr id="98"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9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kaler Titel und Text">
    <p:spTree>
      <p:nvGrpSpPr>
        <p:cNvPr id="1" name=""/>
        <p:cNvGrpSpPr/>
        <p:nvPr/>
      </p:nvGrpSpPr>
      <p:grpSpPr>
        <a:xfrm>
          <a:off x="0" y="0"/>
          <a:ext cx="0" cy="0"/>
          <a:chOff x="0" y="0"/>
          <a:chExt cx="0" cy="0"/>
        </a:xfrm>
      </p:grpSpPr>
      <p:sp>
        <p:nvSpPr>
          <p:cNvPr id="106" name="Titeltext"/>
          <p:cNvSpPr txBox="1"/>
          <p:nvPr>
            <p:ph type="title"/>
          </p:nvPr>
        </p:nvSpPr>
        <p:spPr>
          <a:xfrm>
            <a:off x="6680200" y="103187"/>
            <a:ext cx="2132016" cy="5667377"/>
          </a:xfrm>
          <a:prstGeom prst="rect">
            <a:avLst/>
          </a:prstGeom>
        </p:spPr>
        <p:txBody>
          <a:bodyPr/>
          <a:lstStyle/>
          <a:p>
            <a:pPr/>
            <a:r>
              <a:t>Titeltext</a:t>
            </a:r>
          </a:p>
        </p:txBody>
      </p:sp>
      <p:sp>
        <p:nvSpPr>
          <p:cNvPr id="107" name="Textebene 1…"/>
          <p:cNvSpPr txBox="1"/>
          <p:nvPr>
            <p:ph type="body" idx="1"/>
          </p:nvPr>
        </p:nvSpPr>
        <p:spPr>
          <a:xfrm>
            <a:off x="282575" y="103187"/>
            <a:ext cx="6245225" cy="5667377"/>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10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und Inhalt">
    <p:spTree>
      <p:nvGrpSpPr>
        <p:cNvPr id="1" name=""/>
        <p:cNvGrpSpPr/>
        <p:nvPr/>
      </p:nvGrpSpPr>
      <p:grpSpPr>
        <a:xfrm>
          <a:off x="0" y="0"/>
          <a:ext cx="0" cy="0"/>
          <a:chOff x="0" y="0"/>
          <a:chExt cx="0" cy="0"/>
        </a:xfrm>
      </p:grpSpPr>
      <p:sp>
        <p:nvSpPr>
          <p:cNvPr id="25" name="Titeltext"/>
          <p:cNvSpPr txBox="1"/>
          <p:nvPr>
            <p:ph type="title"/>
          </p:nvPr>
        </p:nvSpPr>
        <p:spPr>
          <a:prstGeom prst="rect">
            <a:avLst/>
          </a:prstGeom>
        </p:spPr>
        <p:txBody>
          <a:bodyPr/>
          <a:lstStyle/>
          <a:p>
            <a:pPr/>
            <a:r>
              <a:t>Titeltext</a:t>
            </a:r>
          </a:p>
        </p:txBody>
      </p:sp>
      <p:sp>
        <p:nvSpPr>
          <p:cNvPr id="26"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2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bschnitts-&#10;überschrift">
    <p:spTree>
      <p:nvGrpSpPr>
        <p:cNvPr id="1" name=""/>
        <p:cNvGrpSpPr/>
        <p:nvPr/>
      </p:nvGrpSpPr>
      <p:grpSpPr>
        <a:xfrm>
          <a:off x="0" y="0"/>
          <a:ext cx="0" cy="0"/>
          <a:chOff x="0" y="0"/>
          <a:chExt cx="0" cy="0"/>
        </a:xfrm>
      </p:grpSpPr>
      <p:sp>
        <p:nvSpPr>
          <p:cNvPr id="34" name="Titeltext"/>
          <p:cNvSpPr txBox="1"/>
          <p:nvPr>
            <p:ph type="title"/>
          </p:nvPr>
        </p:nvSpPr>
        <p:spPr>
          <a:xfrm>
            <a:off x="722312" y="4406900"/>
            <a:ext cx="7772401" cy="1362075"/>
          </a:xfrm>
          <a:prstGeom prst="rect">
            <a:avLst/>
          </a:prstGeom>
        </p:spPr>
        <p:txBody>
          <a:bodyPr anchor="t"/>
          <a:lstStyle>
            <a:lvl1pPr>
              <a:defRPr cap="all" sz="4000"/>
            </a:lvl1pPr>
          </a:lstStyle>
          <a:p>
            <a:pPr/>
            <a:r>
              <a:t>Titeltext</a:t>
            </a:r>
          </a:p>
        </p:txBody>
      </p:sp>
      <p:sp>
        <p:nvSpPr>
          <p:cNvPr id="35" name="Textebene 1…"/>
          <p:cNvSpPr txBox="1"/>
          <p:nvPr>
            <p:ph type="body" sz="quarter" idx="1"/>
          </p:nvPr>
        </p:nvSpPr>
        <p:spPr>
          <a:xfrm>
            <a:off x="722312" y="2906713"/>
            <a:ext cx="7772401" cy="1500190"/>
          </a:xfrm>
          <a:prstGeom prst="rect">
            <a:avLst/>
          </a:prstGeom>
        </p:spPr>
        <p:txBody>
          <a:bodyPr anchor="b"/>
          <a:lstStyle>
            <a:lvl1pPr marL="0" indent="0">
              <a:buClrTx/>
              <a:buSzTx/>
              <a:buFontTx/>
              <a:buNone/>
            </a:lvl1pPr>
            <a:lvl2pPr marL="0" indent="0">
              <a:buClrTx/>
              <a:buSzTx/>
              <a:buFontTx/>
              <a:buNone/>
            </a:lvl2pPr>
            <a:lvl3pPr>
              <a:buClrTx/>
              <a:buFontTx/>
            </a:lvl3pPr>
            <a:lvl4pPr marL="0" indent="0">
              <a:buClrTx/>
              <a:buSzTx/>
              <a:buFontTx/>
              <a:buNone/>
            </a:lvl4pPr>
            <a:lvl5pPr>
              <a:buClrTx/>
              <a:buFontTx/>
            </a:lvl5pPr>
          </a:lstStyle>
          <a:p>
            <a:pPr/>
            <a:r>
              <a:t>Textebene 1</a:t>
            </a:r>
          </a:p>
          <a:p>
            <a:pPr lvl="1"/>
            <a:r>
              <a:t>Textebene 2</a:t>
            </a:r>
          </a:p>
          <a:p>
            <a:pPr lvl="2"/>
            <a:r>
              <a:t>Textebene 3</a:t>
            </a:r>
          </a:p>
          <a:p>
            <a:pPr lvl="3"/>
            <a:r>
              <a:t>Textebene 4</a:t>
            </a:r>
          </a:p>
          <a:p>
            <a:pPr lvl="4"/>
            <a:r>
              <a:t>Textebene 5</a:t>
            </a:r>
          </a:p>
        </p:txBody>
      </p:sp>
      <p:sp>
        <p:nvSpPr>
          <p:cNvPr id="3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wei Inhalte">
    <p:spTree>
      <p:nvGrpSpPr>
        <p:cNvPr id="1" name=""/>
        <p:cNvGrpSpPr/>
        <p:nvPr/>
      </p:nvGrpSpPr>
      <p:grpSpPr>
        <a:xfrm>
          <a:off x="0" y="0"/>
          <a:ext cx="0" cy="0"/>
          <a:chOff x="0" y="0"/>
          <a:chExt cx="0" cy="0"/>
        </a:xfrm>
      </p:grpSpPr>
      <p:sp>
        <p:nvSpPr>
          <p:cNvPr id="43" name="Titeltext"/>
          <p:cNvSpPr txBox="1"/>
          <p:nvPr>
            <p:ph type="title"/>
          </p:nvPr>
        </p:nvSpPr>
        <p:spPr>
          <a:prstGeom prst="rect">
            <a:avLst/>
          </a:prstGeom>
        </p:spPr>
        <p:txBody>
          <a:bodyPr/>
          <a:lstStyle/>
          <a:p>
            <a:pPr/>
            <a:r>
              <a:t>Titeltext</a:t>
            </a:r>
          </a:p>
        </p:txBody>
      </p:sp>
      <p:sp>
        <p:nvSpPr>
          <p:cNvPr id="44" name="Textebene 1…"/>
          <p:cNvSpPr txBox="1"/>
          <p:nvPr>
            <p:ph type="body" sz="half" idx="1"/>
          </p:nvPr>
        </p:nvSpPr>
        <p:spPr>
          <a:xfrm>
            <a:off x="282575" y="977900"/>
            <a:ext cx="4183063" cy="4792663"/>
          </a:xfrm>
          <a:prstGeom prst="rect">
            <a:avLst/>
          </a:prstGeom>
        </p:spPr>
        <p:txBody>
          <a:bodyPr/>
          <a:lstStyle>
            <a:lvl1pPr marL="265113" indent="-265113">
              <a:spcBef>
                <a:spcPts val="1600"/>
              </a:spcBef>
              <a:defRPr sz="2800"/>
            </a:lvl1pPr>
            <a:lvl2pPr marL="659341" indent="-214841">
              <a:spcBef>
                <a:spcPts val="1600"/>
              </a:spcBef>
              <a:defRPr sz="2800"/>
            </a:lvl2pPr>
            <a:lvl3pPr>
              <a:spcBef>
                <a:spcPts val="1600"/>
              </a:spcBef>
              <a:defRPr sz="2800"/>
            </a:lvl3pPr>
            <a:lvl4pPr marL="1771650" indent="-355600">
              <a:spcBef>
                <a:spcPts val="1600"/>
              </a:spcBef>
              <a:defRPr sz="2800"/>
            </a:lvl4pPr>
            <a:lvl5pPr>
              <a:spcBef>
                <a:spcPts val="1600"/>
              </a:spcBef>
              <a:defRPr sz="2800"/>
            </a:lvl5pPr>
          </a:lstStyle>
          <a:p>
            <a:pPr/>
            <a:r>
              <a:t>Textebene 1</a:t>
            </a:r>
          </a:p>
          <a:p>
            <a:pPr lvl="1"/>
            <a:r>
              <a:t>Textebene 2</a:t>
            </a:r>
          </a:p>
          <a:p>
            <a:pPr lvl="2"/>
            <a:r>
              <a:t>Textebene 3</a:t>
            </a:r>
          </a:p>
          <a:p>
            <a:pPr lvl="3"/>
            <a:r>
              <a:t>Textebene 4</a:t>
            </a:r>
          </a:p>
          <a:p>
            <a:pPr lvl="4"/>
            <a:r>
              <a:t>Textebene 5</a:t>
            </a:r>
          </a:p>
        </p:txBody>
      </p:sp>
      <p:sp>
        <p:nvSpPr>
          <p:cNvPr id="4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leich">
    <p:spTree>
      <p:nvGrpSpPr>
        <p:cNvPr id="1" name=""/>
        <p:cNvGrpSpPr/>
        <p:nvPr/>
      </p:nvGrpSpPr>
      <p:grpSpPr>
        <a:xfrm>
          <a:off x="0" y="0"/>
          <a:ext cx="0" cy="0"/>
          <a:chOff x="0" y="0"/>
          <a:chExt cx="0" cy="0"/>
        </a:xfrm>
      </p:grpSpPr>
      <p:sp>
        <p:nvSpPr>
          <p:cNvPr id="52" name="Titeltext"/>
          <p:cNvSpPr txBox="1"/>
          <p:nvPr>
            <p:ph type="title"/>
          </p:nvPr>
        </p:nvSpPr>
        <p:spPr>
          <a:xfrm>
            <a:off x="457200" y="274638"/>
            <a:ext cx="8229600" cy="1143001"/>
          </a:xfrm>
          <a:prstGeom prst="rect">
            <a:avLst/>
          </a:prstGeom>
        </p:spPr>
        <p:txBody>
          <a:bodyPr/>
          <a:lstStyle/>
          <a:p>
            <a:pPr/>
            <a:r>
              <a:t>Titeltext</a:t>
            </a:r>
          </a:p>
        </p:txBody>
      </p:sp>
      <p:sp>
        <p:nvSpPr>
          <p:cNvPr id="53" name="Textebene 1…"/>
          <p:cNvSpPr txBox="1"/>
          <p:nvPr>
            <p:ph type="body" sz="quarter" idx="1"/>
          </p:nvPr>
        </p:nvSpPr>
        <p:spPr>
          <a:xfrm>
            <a:off x="457200" y="1535112"/>
            <a:ext cx="4040188" cy="639763"/>
          </a:xfrm>
          <a:prstGeom prst="rect">
            <a:avLst/>
          </a:prstGeom>
        </p:spPr>
        <p:txBody>
          <a:bodyPr anchor="b"/>
          <a:lstStyle>
            <a:lvl1pPr marL="0" indent="0">
              <a:spcBef>
                <a:spcPts val="1400"/>
              </a:spcBef>
              <a:buClrTx/>
              <a:buSzTx/>
              <a:buFontTx/>
              <a:buNone/>
              <a:defRPr b="1" sz="2400"/>
            </a:lvl1pPr>
            <a:lvl2pPr marL="0" indent="0">
              <a:spcBef>
                <a:spcPts val="1400"/>
              </a:spcBef>
              <a:buClrTx/>
              <a:buSzTx/>
              <a:buFontTx/>
              <a:buNone/>
              <a:defRPr b="1" sz="2400"/>
            </a:lvl2pPr>
            <a:lvl3pPr>
              <a:spcBef>
                <a:spcPts val="1400"/>
              </a:spcBef>
              <a:buClrTx/>
              <a:buFontTx/>
              <a:defRPr b="1" sz="2400"/>
            </a:lvl3pPr>
            <a:lvl4pPr marL="0" indent="0">
              <a:spcBef>
                <a:spcPts val="1400"/>
              </a:spcBef>
              <a:buClrTx/>
              <a:buSzTx/>
              <a:buFontTx/>
              <a:buNone/>
              <a:defRPr b="1" sz="2400"/>
            </a:lvl4pPr>
            <a:lvl5pPr>
              <a:spcBef>
                <a:spcPts val="1400"/>
              </a:spcBef>
              <a:buClrTx/>
              <a:buFontTx/>
              <a:defRPr b="1" sz="2400"/>
            </a:lvl5pPr>
          </a:lstStyle>
          <a:p>
            <a:pPr/>
            <a:r>
              <a:t>Textebene 1</a:t>
            </a:r>
          </a:p>
          <a:p>
            <a:pPr lvl="1"/>
            <a:r>
              <a:t>Textebene 2</a:t>
            </a:r>
          </a:p>
          <a:p>
            <a:pPr lvl="2"/>
            <a:r>
              <a:t>Textebene 3</a:t>
            </a:r>
          </a:p>
          <a:p>
            <a:pPr lvl="3"/>
            <a:r>
              <a:t>Textebene 4</a:t>
            </a:r>
          </a:p>
          <a:p>
            <a:pPr lvl="4"/>
            <a:r>
              <a:t>Textebene 5</a:t>
            </a:r>
          </a:p>
        </p:txBody>
      </p:sp>
      <p:sp>
        <p:nvSpPr>
          <p:cNvPr id="54" name="Textplatzhalter 4"/>
          <p:cNvSpPr/>
          <p:nvPr>
            <p:ph type="body" sz="quarter" idx="13"/>
          </p:nvPr>
        </p:nvSpPr>
        <p:spPr>
          <a:xfrm>
            <a:off x="4645025" y="1535112"/>
            <a:ext cx="4041775" cy="639765"/>
          </a:xfrm>
          <a:prstGeom prst="rect">
            <a:avLst/>
          </a:prstGeom>
        </p:spPr>
        <p:txBody>
          <a:bodyPr anchor="b"/>
          <a:lstStyle/>
          <a:p>
            <a:pPr/>
          </a:p>
        </p:txBody>
      </p:sp>
      <p:sp>
        <p:nvSpPr>
          <p:cNvPr id="5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ur Titel">
    <p:spTree>
      <p:nvGrpSpPr>
        <p:cNvPr id="1" name=""/>
        <p:cNvGrpSpPr/>
        <p:nvPr/>
      </p:nvGrpSpPr>
      <p:grpSpPr>
        <a:xfrm>
          <a:off x="0" y="0"/>
          <a:ext cx="0" cy="0"/>
          <a:chOff x="0" y="0"/>
          <a:chExt cx="0" cy="0"/>
        </a:xfrm>
      </p:grpSpPr>
      <p:sp>
        <p:nvSpPr>
          <p:cNvPr id="62" name="Titeltext"/>
          <p:cNvSpPr txBox="1"/>
          <p:nvPr>
            <p:ph type="title"/>
          </p:nvPr>
        </p:nvSpPr>
        <p:spPr>
          <a:prstGeom prst="rect">
            <a:avLst/>
          </a:prstGeom>
        </p:spPr>
        <p:txBody>
          <a:bodyPr/>
          <a:lstStyle/>
          <a:p>
            <a:pPr/>
            <a:r>
              <a:t>Titeltext</a:t>
            </a:r>
          </a:p>
        </p:txBody>
      </p:sp>
      <p:sp>
        <p:nvSpPr>
          <p:cNvPr id="6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7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alt mit Überschrift">
    <p:spTree>
      <p:nvGrpSpPr>
        <p:cNvPr id="1" name=""/>
        <p:cNvGrpSpPr/>
        <p:nvPr/>
      </p:nvGrpSpPr>
      <p:grpSpPr>
        <a:xfrm>
          <a:off x="0" y="0"/>
          <a:ext cx="0" cy="0"/>
          <a:chOff x="0" y="0"/>
          <a:chExt cx="0" cy="0"/>
        </a:xfrm>
      </p:grpSpPr>
      <p:sp>
        <p:nvSpPr>
          <p:cNvPr id="77" name="Titeltext"/>
          <p:cNvSpPr txBox="1"/>
          <p:nvPr>
            <p:ph type="title"/>
          </p:nvPr>
        </p:nvSpPr>
        <p:spPr>
          <a:xfrm>
            <a:off x="457200" y="273050"/>
            <a:ext cx="3008316" cy="1162050"/>
          </a:xfrm>
          <a:prstGeom prst="rect">
            <a:avLst/>
          </a:prstGeom>
        </p:spPr>
        <p:txBody>
          <a:bodyPr anchor="b"/>
          <a:lstStyle>
            <a:lvl1pPr>
              <a:defRPr sz="2000"/>
            </a:lvl1pPr>
          </a:lstStyle>
          <a:p>
            <a:pPr/>
            <a:r>
              <a:t>Titeltext</a:t>
            </a:r>
          </a:p>
        </p:txBody>
      </p:sp>
      <p:sp>
        <p:nvSpPr>
          <p:cNvPr id="78" name="Textebene 1…"/>
          <p:cNvSpPr txBox="1"/>
          <p:nvPr>
            <p:ph type="body" idx="1"/>
          </p:nvPr>
        </p:nvSpPr>
        <p:spPr>
          <a:xfrm>
            <a:off x="3575050" y="273050"/>
            <a:ext cx="5111750" cy="5853113"/>
          </a:xfrm>
          <a:prstGeom prst="rect">
            <a:avLst/>
          </a:prstGeom>
        </p:spPr>
        <p:txBody>
          <a:bodyPr/>
          <a:lstStyle>
            <a:lvl1pPr marL="265113" indent="-265113">
              <a:spcBef>
                <a:spcPts val="1900"/>
              </a:spcBef>
              <a:defRPr sz="3200"/>
            </a:lvl1pPr>
            <a:lvl2pPr marL="654957" indent="-210457">
              <a:spcBef>
                <a:spcPts val="1900"/>
              </a:spcBef>
              <a:defRPr sz="3200"/>
            </a:lvl2pPr>
            <a:lvl3pPr>
              <a:spcBef>
                <a:spcPts val="1900"/>
              </a:spcBef>
              <a:defRPr sz="3200"/>
            </a:lvl3pPr>
            <a:lvl4pPr marL="1781810" indent="-365760">
              <a:spcBef>
                <a:spcPts val="1900"/>
              </a:spcBef>
              <a:defRPr sz="3200"/>
            </a:lvl4pPr>
            <a:lvl5pPr>
              <a:spcBef>
                <a:spcPts val="1900"/>
              </a:spcBef>
              <a:defRPr sz="3200"/>
            </a:lvl5pPr>
          </a:lstStyle>
          <a:p>
            <a:pPr/>
            <a:r>
              <a:t>Textebene 1</a:t>
            </a:r>
          </a:p>
          <a:p>
            <a:pPr lvl="1"/>
            <a:r>
              <a:t>Textebene 2</a:t>
            </a:r>
          </a:p>
          <a:p>
            <a:pPr lvl="2"/>
            <a:r>
              <a:t>Textebene 3</a:t>
            </a:r>
          </a:p>
          <a:p>
            <a:pPr lvl="3"/>
            <a:r>
              <a:t>Textebene 4</a:t>
            </a:r>
          </a:p>
          <a:p>
            <a:pPr lvl="4"/>
            <a:r>
              <a:t>Textebene 5</a:t>
            </a:r>
          </a:p>
        </p:txBody>
      </p:sp>
      <p:sp>
        <p:nvSpPr>
          <p:cNvPr id="79" name="Textplatzhalter 3"/>
          <p:cNvSpPr/>
          <p:nvPr>
            <p:ph type="body" sz="half" idx="13"/>
          </p:nvPr>
        </p:nvSpPr>
        <p:spPr>
          <a:xfrm>
            <a:off x="457198" y="1435100"/>
            <a:ext cx="3008317" cy="4691063"/>
          </a:xfrm>
          <a:prstGeom prst="rect">
            <a:avLst/>
          </a:prstGeom>
        </p:spPr>
        <p:txBody>
          <a:bodyPr/>
          <a:lstStyle/>
          <a:p>
            <a:pPr/>
          </a:p>
        </p:txBody>
      </p:sp>
      <p:sp>
        <p:nvSpPr>
          <p:cNvPr id="8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 mit Überschrift">
    <p:spTree>
      <p:nvGrpSpPr>
        <p:cNvPr id="1" name=""/>
        <p:cNvGrpSpPr/>
        <p:nvPr/>
      </p:nvGrpSpPr>
      <p:grpSpPr>
        <a:xfrm>
          <a:off x="0" y="0"/>
          <a:ext cx="0" cy="0"/>
          <a:chOff x="0" y="0"/>
          <a:chExt cx="0" cy="0"/>
        </a:xfrm>
      </p:grpSpPr>
      <p:sp>
        <p:nvSpPr>
          <p:cNvPr id="87" name="Titeltext"/>
          <p:cNvSpPr txBox="1"/>
          <p:nvPr>
            <p:ph type="title"/>
          </p:nvPr>
        </p:nvSpPr>
        <p:spPr>
          <a:xfrm>
            <a:off x="1792288" y="4800600"/>
            <a:ext cx="5486403" cy="566738"/>
          </a:xfrm>
          <a:prstGeom prst="rect">
            <a:avLst/>
          </a:prstGeom>
        </p:spPr>
        <p:txBody>
          <a:bodyPr anchor="b"/>
          <a:lstStyle>
            <a:lvl1pPr>
              <a:defRPr sz="2000"/>
            </a:lvl1pPr>
          </a:lstStyle>
          <a:p>
            <a:pPr/>
            <a:r>
              <a:t>Titeltext</a:t>
            </a:r>
          </a:p>
        </p:txBody>
      </p:sp>
      <p:sp>
        <p:nvSpPr>
          <p:cNvPr id="88" name="Bildplatzhalter 2"/>
          <p:cNvSpPr/>
          <p:nvPr>
            <p:ph type="pic" sz="half" idx="13"/>
          </p:nvPr>
        </p:nvSpPr>
        <p:spPr>
          <a:xfrm>
            <a:off x="1792288" y="612775"/>
            <a:ext cx="5486403" cy="4114800"/>
          </a:xfrm>
          <a:prstGeom prst="rect">
            <a:avLst/>
          </a:prstGeom>
        </p:spPr>
        <p:txBody>
          <a:bodyPr lIns="91439" tIns="45719" rIns="91439" bIns="45719">
            <a:noAutofit/>
          </a:bodyPr>
          <a:lstStyle/>
          <a:p>
            <a:pPr/>
          </a:p>
        </p:txBody>
      </p:sp>
      <p:sp>
        <p:nvSpPr>
          <p:cNvPr id="89" name="Textebene 1…"/>
          <p:cNvSpPr txBox="1"/>
          <p:nvPr>
            <p:ph type="body" sz="quarter" idx="1"/>
          </p:nvPr>
        </p:nvSpPr>
        <p:spPr>
          <a:xfrm>
            <a:off x="1792288" y="5367337"/>
            <a:ext cx="5486403" cy="804865"/>
          </a:xfrm>
          <a:prstGeom prst="rect">
            <a:avLst/>
          </a:prstGeom>
        </p:spPr>
        <p:txBody>
          <a:bodyPr/>
          <a:lstStyle>
            <a:lvl1pPr marL="0" indent="0">
              <a:spcBef>
                <a:spcPts val="800"/>
              </a:spcBef>
              <a:buClrTx/>
              <a:buSzTx/>
              <a:buFontTx/>
              <a:buNone/>
              <a:defRPr sz="1400"/>
            </a:lvl1pPr>
            <a:lvl2pPr marL="0" indent="0">
              <a:spcBef>
                <a:spcPts val="800"/>
              </a:spcBef>
              <a:buClrTx/>
              <a:buSzTx/>
              <a:buFontTx/>
              <a:buNone/>
              <a:defRPr sz="1400"/>
            </a:lvl2pPr>
            <a:lvl3pPr>
              <a:spcBef>
                <a:spcPts val="800"/>
              </a:spcBef>
              <a:buClrTx/>
              <a:buFontTx/>
              <a:defRPr sz="1400"/>
            </a:lvl3pPr>
            <a:lvl4pPr marL="0" indent="0">
              <a:spcBef>
                <a:spcPts val="800"/>
              </a:spcBef>
              <a:buClrTx/>
              <a:buSzTx/>
              <a:buFontTx/>
              <a:buNone/>
              <a:defRPr sz="1400"/>
            </a:lvl4pPr>
            <a:lvl5pPr>
              <a:spcBef>
                <a:spcPts val="800"/>
              </a:spcBef>
              <a:buClrTx/>
              <a:buFontTx/>
              <a:defRPr sz="1400"/>
            </a:lvl5pPr>
          </a:lstStyle>
          <a:p>
            <a:pPr/>
            <a:r>
              <a:t>Textebene 1</a:t>
            </a:r>
          </a:p>
          <a:p>
            <a:pPr lvl="1"/>
            <a:r>
              <a:t>Textebene 2</a:t>
            </a:r>
          </a:p>
          <a:p>
            <a:pPr lvl="2"/>
            <a:r>
              <a:t>Textebene 3</a:t>
            </a:r>
          </a:p>
          <a:p>
            <a:pPr lvl="3"/>
            <a:r>
              <a:t>Textebene 4</a:t>
            </a:r>
          </a:p>
          <a:p>
            <a:pPr lvl="4"/>
            <a:r>
              <a:t>Textebene 5</a:t>
            </a:r>
          </a:p>
        </p:txBody>
      </p:sp>
      <p:sp>
        <p:nvSpPr>
          <p:cNvPr id="9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2"/>
          <p:cNvSpPr/>
          <p:nvPr/>
        </p:nvSpPr>
        <p:spPr>
          <a:xfrm>
            <a:off x="0" y="-3"/>
            <a:ext cx="9144000" cy="744544"/>
          </a:xfrm>
          <a:prstGeom prst="rect">
            <a:avLst/>
          </a:prstGeom>
          <a:solidFill>
            <a:srgbClr val="00A6EB"/>
          </a:solidFill>
          <a:ln w="12700">
            <a:miter lim="400000"/>
          </a:ln>
        </p:spPr>
        <p:txBody>
          <a:bodyPr lIns="45718" tIns="45718" rIns="45718" bIns="45718" anchor="ctr"/>
          <a:lstStyle/>
          <a:p>
            <a:pPr>
              <a:defRPr>
                <a:latin typeface="+mn-lt"/>
                <a:ea typeface="+mn-ea"/>
                <a:cs typeface="+mn-cs"/>
                <a:sym typeface="Arial"/>
              </a:defRPr>
            </a:pPr>
          </a:p>
        </p:txBody>
      </p:sp>
      <p:pic>
        <p:nvPicPr>
          <p:cNvPr id="3" name="Picture 10" descr="Picture 10"/>
          <p:cNvPicPr>
            <a:picLocks noChangeAspect="1"/>
          </p:cNvPicPr>
          <p:nvPr/>
        </p:nvPicPr>
        <p:blipFill>
          <a:blip r:embed="rId2">
            <a:extLst/>
          </a:blip>
          <a:stretch>
            <a:fillRect/>
          </a:stretch>
        </p:blipFill>
        <p:spPr>
          <a:xfrm>
            <a:off x="8093074" y="6146803"/>
            <a:ext cx="606426" cy="606422"/>
          </a:xfrm>
          <a:prstGeom prst="rect">
            <a:avLst/>
          </a:prstGeom>
          <a:ln w="12700">
            <a:miter lim="400000"/>
          </a:ln>
        </p:spPr>
      </p:pic>
      <p:sp>
        <p:nvSpPr>
          <p:cNvPr id="4" name="Titeltext"/>
          <p:cNvSpPr txBox="1"/>
          <p:nvPr>
            <p:ph type="title"/>
          </p:nvPr>
        </p:nvSpPr>
        <p:spPr>
          <a:xfrm>
            <a:off x="292100" y="103187"/>
            <a:ext cx="8520115" cy="5445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Titeltext</a:t>
            </a:r>
          </a:p>
        </p:txBody>
      </p:sp>
      <p:sp>
        <p:nvSpPr>
          <p:cNvPr id="5" name="Textebene 1…"/>
          <p:cNvSpPr txBox="1"/>
          <p:nvPr>
            <p:ph type="body" idx="1"/>
          </p:nvPr>
        </p:nvSpPr>
        <p:spPr>
          <a:xfrm>
            <a:off x="282575" y="977900"/>
            <a:ext cx="8520115" cy="47926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6" name="Foliennummer"/>
          <p:cNvSpPr txBox="1"/>
          <p:nvPr>
            <p:ph type="sldNum" sz="quarter" idx="2"/>
          </p:nvPr>
        </p:nvSpPr>
        <p:spPr>
          <a:xfrm>
            <a:off x="282575" y="6369198"/>
            <a:ext cx="238721" cy="221954"/>
          </a:xfrm>
          <a:prstGeom prst="rect">
            <a:avLst/>
          </a:prstGeom>
          <a:ln w="12700">
            <a:miter lim="400000"/>
          </a:ln>
        </p:spPr>
        <p:txBody>
          <a:bodyPr wrap="none" lIns="0" tIns="0" rIns="0" bIns="0" anchor="ctr">
            <a:spAutoFit/>
          </a:bodyPr>
          <a:lstStyle>
            <a:lvl1pPr>
              <a:defRPr>
                <a:latin typeface="+mn-lt"/>
                <a:ea typeface="+mn-ea"/>
                <a:cs typeface="+mn-cs"/>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2400" u="none">
          <a:ln>
            <a:noFill/>
          </a:ln>
          <a:solidFill>
            <a:srgbClr val="FFFFFF"/>
          </a:solidFill>
          <a:uFillTx/>
          <a:latin typeface="+mn-lt"/>
          <a:ea typeface="+mn-ea"/>
          <a:cs typeface="+mn-cs"/>
          <a:sym typeface="Arial"/>
        </a:defRPr>
      </a:lvl9pPr>
    </p:titleStyle>
    <p:bodyStyle>
      <a:lvl1pPr marL="265110" marR="0" indent="-265110" algn="l" defTabSz="914400" rtl="0" latinLnBrk="0">
        <a:lnSpc>
          <a:spcPct val="100000"/>
        </a:lnSpc>
        <a:spcBef>
          <a:spcPts val="1200"/>
        </a:spcBef>
        <a:spcAft>
          <a:spcPts val="0"/>
        </a:spcAft>
        <a:buClr>
          <a:schemeClr val="accent2"/>
        </a:buClr>
        <a:buSzPct val="100000"/>
        <a:buFont typeface="Arial Black"/>
        <a:buChar char="&gt;"/>
        <a:tabLst/>
        <a:defRPr b="0" baseline="0" cap="none" i="0" spc="0" strike="noStrike" sz="2000" u="none">
          <a:ln>
            <a:noFill/>
          </a:ln>
          <a:solidFill>
            <a:srgbClr val="000000"/>
          </a:solidFill>
          <a:uFillTx/>
          <a:latin typeface="+mn-lt"/>
          <a:ea typeface="+mn-ea"/>
          <a:cs typeface="+mn-cs"/>
          <a:sym typeface="Arial"/>
        </a:defRPr>
      </a:lvl1pPr>
      <a:lvl2pPr marL="674687" marR="0" indent="-230187" algn="l" defTabSz="914400" rtl="0" latinLnBrk="0">
        <a:lnSpc>
          <a:spcPct val="100000"/>
        </a:lnSpc>
        <a:spcBef>
          <a:spcPts val="1200"/>
        </a:spcBef>
        <a:spcAft>
          <a:spcPts val="0"/>
        </a:spcAft>
        <a:buClr>
          <a:schemeClr val="accent2"/>
        </a:buClr>
        <a:buSzPct val="100000"/>
        <a:buFont typeface="Arial Black"/>
        <a:buChar char="▪"/>
        <a:tabLst/>
        <a:defRPr b="0" baseline="0" cap="none" i="0" spc="0" strike="noStrike" sz="2000" u="none">
          <a:ln>
            <a:noFill/>
          </a:ln>
          <a:solidFill>
            <a:srgbClr val="000000"/>
          </a:solidFill>
          <a:uFillTx/>
          <a:latin typeface="+mn-lt"/>
          <a:ea typeface="+mn-ea"/>
          <a:cs typeface="+mn-cs"/>
          <a:sym typeface="Arial"/>
        </a:defRPr>
      </a:lvl2pPr>
      <a:lvl3pPr marL="0" marR="0" indent="0" algn="l" defTabSz="914400" rtl="0" latinLnBrk="0">
        <a:lnSpc>
          <a:spcPct val="100000"/>
        </a:lnSpc>
        <a:spcBef>
          <a:spcPts val="1200"/>
        </a:spcBef>
        <a:spcAft>
          <a:spcPts val="0"/>
        </a:spcAft>
        <a:buClr>
          <a:schemeClr val="accent2"/>
        </a:buClr>
        <a:buSzTx/>
        <a:buFont typeface="Arial Black"/>
        <a:buNone/>
        <a:tabLst/>
        <a:defRPr b="0" baseline="0" cap="none" i="0" spc="0" strike="noStrike" sz="2000" u="none">
          <a:ln>
            <a:noFill/>
          </a:ln>
          <a:solidFill>
            <a:srgbClr val="000000"/>
          </a:solidFill>
          <a:uFillTx/>
          <a:latin typeface="+mn-lt"/>
          <a:ea typeface="+mn-ea"/>
          <a:cs typeface="+mn-cs"/>
          <a:sym typeface="Arial"/>
        </a:defRPr>
      </a:lvl3pPr>
      <a:lvl4pPr marL="1742619" marR="0" indent="-326569" algn="l" defTabSz="914400" rtl="0" latinLnBrk="0">
        <a:lnSpc>
          <a:spcPct val="100000"/>
        </a:lnSpc>
        <a:spcBef>
          <a:spcPts val="1200"/>
        </a:spcBef>
        <a:spcAft>
          <a:spcPts val="0"/>
        </a:spcAft>
        <a:buClr>
          <a:schemeClr val="accent2"/>
        </a:buClr>
        <a:buSzPct val="100000"/>
        <a:buFont typeface="Arial Black"/>
        <a:buChar char="▪"/>
        <a:tabLst/>
        <a:defRPr b="0" baseline="0" cap="none" i="0" spc="0" strike="noStrike" sz="2000" u="none">
          <a:ln>
            <a:noFill/>
          </a:ln>
          <a:solidFill>
            <a:srgbClr val="000000"/>
          </a:solidFill>
          <a:uFillTx/>
          <a:latin typeface="+mn-lt"/>
          <a:ea typeface="+mn-ea"/>
          <a:cs typeface="+mn-cs"/>
          <a:sym typeface="Arial"/>
        </a:defRPr>
      </a:lvl4pPr>
      <a:lvl5pPr marL="0" marR="0" indent="0" algn="l" defTabSz="914400" rtl="0" latinLnBrk="0">
        <a:lnSpc>
          <a:spcPct val="100000"/>
        </a:lnSpc>
        <a:spcBef>
          <a:spcPts val="1200"/>
        </a:spcBef>
        <a:spcAft>
          <a:spcPts val="0"/>
        </a:spcAft>
        <a:buClr>
          <a:schemeClr val="accent2"/>
        </a:buClr>
        <a:buSzTx/>
        <a:buFont typeface="Arial Black"/>
        <a:buNone/>
        <a:tabLst/>
        <a:defRPr b="0" baseline="0" cap="none" i="0" spc="0" strike="noStrike" sz="2000" u="none">
          <a:ln>
            <a:noFill/>
          </a:ln>
          <a:solidFill>
            <a:srgbClr val="000000"/>
          </a:solidFill>
          <a:uFillTx/>
          <a:latin typeface="+mn-lt"/>
          <a:ea typeface="+mn-ea"/>
          <a:cs typeface="+mn-cs"/>
          <a:sym typeface="Arial"/>
        </a:defRPr>
      </a:lvl5pPr>
      <a:lvl6pPr marL="0" marR="0" indent="0" algn="l" defTabSz="914400" rtl="0" latinLnBrk="0">
        <a:lnSpc>
          <a:spcPct val="100000"/>
        </a:lnSpc>
        <a:spcBef>
          <a:spcPts val="1200"/>
        </a:spcBef>
        <a:spcAft>
          <a:spcPts val="0"/>
        </a:spcAft>
        <a:buClr>
          <a:schemeClr val="accent2"/>
        </a:buClr>
        <a:buSzTx/>
        <a:buFont typeface="Arial Black"/>
        <a:buNone/>
        <a:tabLst/>
        <a:defRPr b="0" baseline="0" cap="none" i="0" spc="0" strike="noStrike" sz="2000" u="none">
          <a:ln>
            <a:noFill/>
          </a:ln>
          <a:solidFill>
            <a:srgbClr val="000000"/>
          </a:solidFill>
          <a:uFillTx/>
          <a:latin typeface="+mn-lt"/>
          <a:ea typeface="+mn-ea"/>
          <a:cs typeface="+mn-cs"/>
          <a:sym typeface="Arial"/>
        </a:defRPr>
      </a:lvl6pPr>
      <a:lvl7pPr marL="0" marR="0" indent="0" algn="l" defTabSz="914400" rtl="0" latinLnBrk="0">
        <a:lnSpc>
          <a:spcPct val="100000"/>
        </a:lnSpc>
        <a:spcBef>
          <a:spcPts val="1200"/>
        </a:spcBef>
        <a:spcAft>
          <a:spcPts val="0"/>
        </a:spcAft>
        <a:buClr>
          <a:schemeClr val="accent2"/>
        </a:buClr>
        <a:buSzTx/>
        <a:buFont typeface="Arial Black"/>
        <a:buNone/>
        <a:tabLst/>
        <a:defRPr b="0" baseline="0" cap="none" i="0" spc="0" strike="noStrike" sz="2000" u="none">
          <a:ln>
            <a:noFill/>
          </a:ln>
          <a:solidFill>
            <a:srgbClr val="000000"/>
          </a:solidFill>
          <a:uFillTx/>
          <a:latin typeface="+mn-lt"/>
          <a:ea typeface="+mn-ea"/>
          <a:cs typeface="+mn-cs"/>
          <a:sym typeface="Arial"/>
        </a:defRPr>
      </a:lvl7pPr>
      <a:lvl8pPr marL="0" marR="0" indent="0" algn="l" defTabSz="914400" rtl="0" latinLnBrk="0">
        <a:lnSpc>
          <a:spcPct val="100000"/>
        </a:lnSpc>
        <a:spcBef>
          <a:spcPts val="1200"/>
        </a:spcBef>
        <a:spcAft>
          <a:spcPts val="0"/>
        </a:spcAft>
        <a:buClr>
          <a:schemeClr val="accent2"/>
        </a:buClr>
        <a:buSzTx/>
        <a:buFont typeface="Arial Black"/>
        <a:buNone/>
        <a:tabLst/>
        <a:defRPr b="0" baseline="0" cap="none" i="0" spc="0" strike="noStrike" sz="2000" u="none">
          <a:ln>
            <a:noFill/>
          </a:ln>
          <a:solidFill>
            <a:srgbClr val="000000"/>
          </a:solidFill>
          <a:uFillTx/>
          <a:latin typeface="+mn-lt"/>
          <a:ea typeface="+mn-ea"/>
          <a:cs typeface="+mn-cs"/>
          <a:sym typeface="Arial"/>
        </a:defRPr>
      </a:lvl8pPr>
      <a:lvl9pPr marL="0" marR="0" indent="0" algn="l" defTabSz="914400" rtl="0" latinLnBrk="0">
        <a:lnSpc>
          <a:spcPct val="100000"/>
        </a:lnSpc>
        <a:spcBef>
          <a:spcPts val="1200"/>
        </a:spcBef>
        <a:spcAft>
          <a:spcPts val="0"/>
        </a:spcAft>
        <a:buClr>
          <a:schemeClr val="accent2"/>
        </a:buClr>
        <a:buSzTx/>
        <a:buFont typeface="Arial Black"/>
        <a:buNone/>
        <a:tabLst/>
        <a:defRPr b="0" baseline="0" cap="none" i="0" spc="0" strike="noStrike" sz="2000" u="none">
          <a:ln>
            <a:noFill/>
          </a:ln>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image" Target="../media/image1.tif"/><Relationship Id="rId5"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 Id="rId4" Type="http://schemas.openxmlformats.org/officeDocument/2006/relationships/image" Target="../media/image3.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10.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Grafik 5" descr="Grafik 5"/>
          <p:cNvPicPr>
            <a:picLocks noChangeAspect="1"/>
          </p:cNvPicPr>
          <p:nvPr/>
        </p:nvPicPr>
        <p:blipFill>
          <a:blip r:embed="rId2">
            <a:extLst/>
          </a:blip>
          <a:stretch>
            <a:fillRect/>
          </a:stretch>
        </p:blipFill>
        <p:spPr>
          <a:xfrm rot="16200000">
            <a:off x="5965464" y="2201782"/>
            <a:ext cx="1980003" cy="1317703"/>
          </a:xfrm>
          <a:prstGeom prst="rect">
            <a:avLst/>
          </a:prstGeom>
          <a:ln w="12700">
            <a:miter lim="400000"/>
          </a:ln>
        </p:spPr>
      </p:pic>
      <p:sp>
        <p:nvSpPr>
          <p:cNvPr id="118" name="Rectangle 29"/>
          <p:cNvSpPr txBox="1"/>
          <p:nvPr>
            <p:ph type="title"/>
          </p:nvPr>
        </p:nvSpPr>
        <p:spPr>
          <a:xfrm>
            <a:off x="282574" y="0"/>
            <a:ext cx="8520115" cy="1266825"/>
          </a:xfrm>
          <a:prstGeom prst="rect">
            <a:avLst/>
          </a:prstGeom>
        </p:spPr>
        <p:txBody>
          <a:bodyPr/>
          <a:lstStyle/>
          <a:p>
            <a:pPr/>
            <a:r>
              <a:t>SLRS Revisited</a:t>
            </a:r>
          </a:p>
        </p:txBody>
      </p:sp>
      <p:sp>
        <p:nvSpPr>
          <p:cNvPr id="119" name="Rectangle 30"/>
          <p:cNvSpPr txBox="1"/>
          <p:nvPr>
            <p:ph type="body" sz="quarter" idx="1"/>
          </p:nvPr>
        </p:nvSpPr>
        <p:spPr>
          <a:xfrm>
            <a:off x="282574" y="1363662"/>
            <a:ext cx="8529640" cy="485778"/>
          </a:xfrm>
          <a:prstGeom prst="rect">
            <a:avLst/>
          </a:prstGeom>
        </p:spPr>
        <p:txBody>
          <a:bodyPr/>
          <a:lstStyle/>
          <a:p>
            <a:pPr/>
            <a:r>
              <a:t>…is the Straight Line Reference System still working ?</a:t>
            </a:r>
          </a:p>
        </p:txBody>
      </p:sp>
      <p:sp>
        <p:nvSpPr>
          <p:cNvPr id="120" name="Text Box 35"/>
          <p:cNvSpPr txBox="1"/>
          <p:nvPr/>
        </p:nvSpPr>
        <p:spPr>
          <a:xfrm>
            <a:off x="4646612" y="4356100"/>
            <a:ext cx="4165603" cy="770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chemeClr val="accent1"/>
                </a:solidFill>
                <a:latin typeface="+mn-lt"/>
                <a:ea typeface="+mn-ea"/>
                <a:cs typeface="+mn-cs"/>
                <a:sym typeface="Arial"/>
              </a:defRPr>
            </a:pPr>
            <a:r>
              <a:t>Dr. Johannes J. Prenting</a:t>
            </a:r>
          </a:p>
          <a:p>
            <a:pPr>
              <a:defRPr>
                <a:latin typeface="+mn-lt"/>
                <a:ea typeface="+mn-ea"/>
                <a:cs typeface="+mn-cs"/>
                <a:sym typeface="Arial"/>
              </a:defRPr>
            </a:pPr>
            <a:r>
              <a:t>SLRS put to 2</a:t>
            </a:r>
            <a:r>
              <a:rPr baseline="30000"/>
              <a:t>nd</a:t>
            </a:r>
            <a:r>
              <a:t> test</a:t>
            </a:r>
          </a:p>
          <a:p>
            <a:pPr>
              <a:defRPr>
                <a:latin typeface="+mn-lt"/>
                <a:ea typeface="+mn-ea"/>
                <a:cs typeface="+mn-cs"/>
                <a:sym typeface="Arial"/>
              </a:defRPr>
            </a:pPr>
            <a:r>
              <a:t>FNAL, October 2018</a:t>
            </a:r>
          </a:p>
        </p:txBody>
      </p:sp>
      <p:pic>
        <p:nvPicPr>
          <p:cNvPr id="121" name="Grafik 3" descr="Grafik 3"/>
          <p:cNvPicPr>
            <a:picLocks noChangeAspect="1"/>
          </p:cNvPicPr>
          <p:nvPr/>
        </p:nvPicPr>
        <p:blipFill>
          <a:blip r:embed="rId3">
            <a:extLst/>
          </a:blip>
          <a:stretch>
            <a:fillRect/>
          </a:stretch>
        </p:blipFill>
        <p:spPr>
          <a:xfrm>
            <a:off x="155709" y="1870630"/>
            <a:ext cx="2640003" cy="1980003"/>
          </a:xfrm>
          <a:prstGeom prst="rect">
            <a:avLst/>
          </a:prstGeom>
          <a:ln w="12700">
            <a:miter lim="400000"/>
          </a:ln>
        </p:spPr>
      </p:pic>
      <p:pic>
        <p:nvPicPr>
          <p:cNvPr id="122" name="Grafik 1" descr="Grafik 1"/>
          <p:cNvPicPr>
            <a:picLocks noChangeAspect="1"/>
          </p:cNvPicPr>
          <p:nvPr/>
        </p:nvPicPr>
        <p:blipFill>
          <a:blip r:embed="rId4">
            <a:extLst/>
          </a:blip>
          <a:stretch>
            <a:fillRect/>
          </a:stretch>
        </p:blipFill>
        <p:spPr>
          <a:xfrm>
            <a:off x="1956217" y="1870630"/>
            <a:ext cx="1980004" cy="1980003"/>
          </a:xfrm>
          <a:prstGeom prst="rect">
            <a:avLst/>
          </a:prstGeom>
          <a:ln w="12700">
            <a:miter lim="400000"/>
          </a:ln>
        </p:spPr>
      </p:pic>
      <p:pic>
        <p:nvPicPr>
          <p:cNvPr id="123" name="Grafik 2" descr="Grafik 2"/>
          <p:cNvPicPr>
            <a:picLocks noChangeAspect="1"/>
          </p:cNvPicPr>
          <p:nvPr/>
        </p:nvPicPr>
        <p:blipFill>
          <a:blip r:embed="rId5">
            <a:extLst/>
          </a:blip>
          <a:stretch>
            <a:fillRect/>
          </a:stretch>
        </p:blipFill>
        <p:spPr>
          <a:xfrm>
            <a:off x="3309080" y="1870630"/>
            <a:ext cx="2029596" cy="1980003"/>
          </a:xfrm>
          <a:prstGeom prst="rect">
            <a:avLst/>
          </a:prstGeom>
          <a:ln w="12700">
            <a:miter lim="400000"/>
          </a:ln>
        </p:spPr>
      </p:pic>
      <p:pic>
        <p:nvPicPr>
          <p:cNvPr id="124" name="Grafik 4" descr="Grafik 4"/>
          <p:cNvPicPr>
            <a:picLocks noChangeAspect="1"/>
          </p:cNvPicPr>
          <p:nvPr/>
        </p:nvPicPr>
        <p:blipFill>
          <a:blip r:embed="rId6">
            <a:extLst/>
          </a:blip>
          <a:stretch>
            <a:fillRect/>
          </a:stretch>
        </p:blipFill>
        <p:spPr>
          <a:xfrm rot="16200000">
            <a:off x="4850129" y="2201782"/>
            <a:ext cx="1980003" cy="1317703"/>
          </a:xfrm>
          <a:prstGeom prst="rect">
            <a:avLst/>
          </a:prstGeom>
          <a:ln w="12700">
            <a:miter lim="400000"/>
          </a:ln>
        </p:spPr>
      </p:pic>
      <p:pic>
        <p:nvPicPr>
          <p:cNvPr id="125" name="Grafik 6" descr="Grafik 6"/>
          <p:cNvPicPr>
            <a:picLocks noChangeAspect="1"/>
          </p:cNvPicPr>
          <p:nvPr/>
        </p:nvPicPr>
        <p:blipFill>
          <a:blip r:embed="rId7">
            <a:extLst/>
          </a:blip>
          <a:stretch>
            <a:fillRect/>
          </a:stretch>
        </p:blipFill>
        <p:spPr>
          <a:xfrm rot="16200000">
            <a:off x="7231346" y="2201778"/>
            <a:ext cx="1980004" cy="131770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Rectangle 5"/>
          <p:cNvSpPr txBox="1"/>
          <p:nvPr>
            <p:ph type="sldNum" sz="quarter" idx="4294967295"/>
          </p:nvPr>
        </p:nvSpPr>
        <p:spPr>
          <a:xfrm>
            <a:off x="7735751" y="6416673"/>
            <a:ext cx="139837"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398" name="Titel 1"/>
          <p:cNvSpPr txBox="1"/>
          <p:nvPr>
            <p:ph type="title"/>
          </p:nvPr>
        </p:nvSpPr>
        <p:spPr>
          <a:xfrm>
            <a:off x="292099" y="103186"/>
            <a:ext cx="8520115" cy="544517"/>
          </a:xfrm>
          <a:prstGeom prst="rect">
            <a:avLst/>
          </a:prstGeom>
        </p:spPr>
        <p:txBody>
          <a:bodyPr/>
          <a:lstStyle/>
          <a:p>
            <a:pPr defTabSz="603504">
              <a:defRPr sz="1500"/>
            </a:pPr>
            <a:r>
              <a:t>Results, Corrections, SASE 1, XTD 2, 2016</a:t>
            </a:r>
            <a:br/>
            <a:r>
              <a:t>Results, Corrections, SASE 3, XTD 4&amp;10, 2017</a:t>
            </a:r>
          </a:p>
        </p:txBody>
      </p:sp>
      <p:graphicFrame>
        <p:nvGraphicFramePr>
          <p:cNvPr id="399" name="Inhaltsplatzhalter 5"/>
          <p:cNvGraphicFramePr/>
          <p:nvPr/>
        </p:nvGraphicFramePr>
        <p:xfrm>
          <a:off x="291841" y="865125"/>
          <a:ext cx="6826331" cy="2419684"/>
        </p:xfrm>
        <a:graphic xmlns:a="http://schemas.openxmlformats.org/drawingml/2006/main">
          <a:graphicData uri="http://schemas.openxmlformats.org/drawingml/2006/chart">
            <c:chart xmlns:c="http://schemas.openxmlformats.org/drawingml/2006/chart" r:id="rId2"/>
          </a:graphicData>
        </a:graphic>
      </p:graphicFrame>
      <p:graphicFrame>
        <p:nvGraphicFramePr>
          <p:cNvPr id="400" name="titelDiagramm 6"/>
          <p:cNvGraphicFramePr/>
          <p:nvPr/>
        </p:nvGraphicFramePr>
        <p:xfrm>
          <a:off x="807590" y="3523388"/>
          <a:ext cx="5650826" cy="2556319"/>
        </p:xfrm>
        <a:graphic xmlns:a="http://schemas.openxmlformats.org/drawingml/2006/main">
          <a:graphicData uri="http://schemas.openxmlformats.org/drawingml/2006/chart">
            <c:chart xmlns:c="http://schemas.openxmlformats.org/drawingml/2006/chart" r:id="rId3"/>
          </a:graphicData>
        </a:graphic>
      </p:graphicFrame>
      <p:sp>
        <p:nvSpPr>
          <p:cNvPr id="401" name="Textfeld 7"/>
          <p:cNvSpPr txBox="1"/>
          <p:nvPr/>
        </p:nvSpPr>
        <p:spPr>
          <a:xfrm>
            <a:off x="804016" y="1095702"/>
            <a:ext cx="3130904" cy="31338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mn-lt"/>
                <a:ea typeface="+mn-ea"/>
                <a:cs typeface="+mn-cs"/>
                <a:sym typeface="Arial"/>
              </a:defRPr>
            </a:lvl1pPr>
          </a:lstStyle>
          <a:p>
            <a:pPr/>
            <a:r>
              <a:t>SASE 1, XTD 2, November 2016</a:t>
            </a:r>
          </a:p>
        </p:txBody>
      </p:sp>
      <p:sp>
        <p:nvSpPr>
          <p:cNvPr id="402" name="Textfeld 8"/>
          <p:cNvSpPr txBox="1"/>
          <p:nvPr/>
        </p:nvSpPr>
        <p:spPr>
          <a:xfrm>
            <a:off x="1319018" y="3762704"/>
            <a:ext cx="3402169" cy="31338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mn-lt"/>
                <a:ea typeface="+mn-ea"/>
                <a:cs typeface="+mn-cs"/>
                <a:sym typeface="Arial"/>
              </a:defRPr>
            </a:lvl1pPr>
          </a:lstStyle>
          <a:p>
            <a:pPr/>
            <a:r>
              <a:t>SASE 3, XTD 4 &amp; 10, January 2017</a:t>
            </a:r>
          </a:p>
        </p:txBody>
      </p:sp>
      <p:grpSp>
        <p:nvGrpSpPr>
          <p:cNvPr id="405" name="Bildergalerie"/>
          <p:cNvGrpSpPr/>
          <p:nvPr/>
        </p:nvGrpSpPr>
        <p:grpSpPr>
          <a:xfrm>
            <a:off x="4220609" y="998862"/>
            <a:ext cx="7366002" cy="2554578"/>
            <a:chOff x="0" y="0"/>
            <a:chExt cx="7366000" cy="2554577"/>
          </a:xfrm>
        </p:grpSpPr>
        <p:pic>
          <p:nvPicPr>
            <p:cNvPr id="403" name="SASE1.tif" descr="SASE1.tif"/>
            <p:cNvPicPr>
              <a:picLocks noChangeAspect="1"/>
            </p:cNvPicPr>
            <p:nvPr/>
          </p:nvPicPr>
          <p:blipFill>
            <a:blip r:embed="rId4">
              <a:extLst/>
            </a:blip>
            <a:stretch>
              <a:fillRect/>
            </a:stretch>
          </p:blipFill>
          <p:spPr>
            <a:xfrm>
              <a:off x="2250883" y="-1"/>
              <a:ext cx="2864236" cy="2148180"/>
            </a:xfrm>
            <a:prstGeom prst="rect">
              <a:avLst/>
            </a:prstGeom>
            <a:ln w="12700" cap="flat">
              <a:noFill/>
              <a:miter lim="400000"/>
            </a:ln>
            <a:effectLst/>
          </p:spPr>
        </p:pic>
        <p:sp>
          <p:nvSpPr>
            <p:cNvPr id="404" name="Rechteck"/>
            <p:cNvSpPr txBox="1"/>
            <p:nvPr/>
          </p:nvSpPr>
          <p:spPr>
            <a:xfrm>
              <a:off x="0" y="2224376"/>
              <a:ext cx="7366002"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defTabSz="457200">
                <a:defRPr sz="1200"/>
              </a:lvl1pPr>
            </a:lstStyle>
            <a:p>
              <a:pPr/>
              <a:r>
                <a:t> </a:t>
              </a:r>
            </a:p>
          </p:txBody>
        </p:sp>
      </p:grpSp>
      <p:grpSp>
        <p:nvGrpSpPr>
          <p:cNvPr id="408" name="Bildergalerie"/>
          <p:cNvGrpSpPr/>
          <p:nvPr/>
        </p:nvGrpSpPr>
        <p:grpSpPr>
          <a:xfrm>
            <a:off x="4478094" y="3642271"/>
            <a:ext cx="6749431" cy="2680588"/>
            <a:chOff x="0" y="0"/>
            <a:chExt cx="6749429" cy="2680587"/>
          </a:xfrm>
        </p:grpSpPr>
        <p:pic>
          <p:nvPicPr>
            <p:cNvPr id="406" name="SASE3.tif" descr="SASE3.tif"/>
            <p:cNvPicPr>
              <a:picLocks noChangeAspect="1"/>
            </p:cNvPicPr>
            <p:nvPr/>
          </p:nvPicPr>
          <p:blipFill>
            <a:blip r:embed="rId5">
              <a:extLst/>
            </a:blip>
            <a:stretch>
              <a:fillRect/>
            </a:stretch>
          </p:blipFill>
          <p:spPr>
            <a:xfrm>
              <a:off x="1858588" y="-1"/>
              <a:ext cx="3032252" cy="2274191"/>
            </a:xfrm>
            <a:prstGeom prst="rect">
              <a:avLst/>
            </a:prstGeom>
            <a:ln w="12700" cap="flat">
              <a:noFill/>
              <a:miter lim="400000"/>
            </a:ln>
            <a:effectLst/>
          </p:spPr>
        </p:pic>
        <p:sp>
          <p:nvSpPr>
            <p:cNvPr id="407" name="Rechteck"/>
            <p:cNvSpPr txBox="1"/>
            <p:nvPr/>
          </p:nvSpPr>
          <p:spPr>
            <a:xfrm>
              <a:off x="-1" y="2350387"/>
              <a:ext cx="6749431"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defTabSz="457200">
                <a:defRPr sz="1200"/>
              </a:lvl1pPr>
            </a:lstStyle>
            <a:p>
              <a:pPr/>
              <a:r>
                <a:t>  </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Rectangle 5"/>
          <p:cNvSpPr txBox="1"/>
          <p:nvPr>
            <p:ph type="sldNum" sz="quarter" idx="4294967295"/>
          </p:nvPr>
        </p:nvSpPr>
        <p:spPr>
          <a:xfrm>
            <a:off x="7742057" y="6416673"/>
            <a:ext cx="13353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graphicFrame>
        <p:nvGraphicFramePr>
          <p:cNvPr id="411" name="Diagramm 10"/>
          <p:cNvGraphicFramePr/>
          <p:nvPr/>
        </p:nvGraphicFramePr>
        <p:xfrm>
          <a:off x="241079" y="912421"/>
          <a:ext cx="6932845" cy="2550363"/>
        </p:xfrm>
        <a:graphic xmlns:a="http://schemas.openxmlformats.org/drawingml/2006/main">
          <a:graphicData uri="http://schemas.openxmlformats.org/drawingml/2006/chart">
            <c:chart xmlns:c="http://schemas.openxmlformats.org/drawingml/2006/chart" r:id="rId2"/>
          </a:graphicData>
        </a:graphic>
      </p:graphicFrame>
      <p:sp>
        <p:nvSpPr>
          <p:cNvPr id="412" name="Titel 1"/>
          <p:cNvSpPr txBox="1"/>
          <p:nvPr>
            <p:ph type="title"/>
          </p:nvPr>
        </p:nvSpPr>
        <p:spPr>
          <a:xfrm>
            <a:off x="292099" y="103186"/>
            <a:ext cx="8520115" cy="544517"/>
          </a:xfrm>
          <a:prstGeom prst="rect">
            <a:avLst/>
          </a:prstGeom>
        </p:spPr>
        <p:txBody>
          <a:bodyPr/>
          <a:lstStyle/>
          <a:p>
            <a:pPr defTabSz="603504">
              <a:defRPr sz="1500"/>
            </a:pPr>
            <a:r>
              <a:t>Results, Corrections, SASE 2, XTD 1&amp;6, 2017 </a:t>
            </a:r>
            <a:br/>
            <a:r>
              <a:t>Results, Corrections, SASE 2, XTD 1, 2018</a:t>
            </a:r>
          </a:p>
        </p:txBody>
      </p:sp>
      <p:sp>
        <p:nvSpPr>
          <p:cNvPr id="413" name="Textfeld 7"/>
          <p:cNvSpPr txBox="1"/>
          <p:nvPr/>
        </p:nvSpPr>
        <p:spPr>
          <a:xfrm>
            <a:off x="751451" y="1156548"/>
            <a:ext cx="2905083" cy="31338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mn-lt"/>
                <a:ea typeface="+mn-ea"/>
                <a:cs typeface="+mn-cs"/>
                <a:sym typeface="Arial"/>
              </a:defRPr>
            </a:lvl1pPr>
          </a:lstStyle>
          <a:p>
            <a:pPr/>
            <a:r>
              <a:t>SASE 2, XTD 1 &amp; 6, May 2017</a:t>
            </a:r>
          </a:p>
        </p:txBody>
      </p:sp>
      <p:graphicFrame>
        <p:nvGraphicFramePr>
          <p:cNvPr id="414" name="VerbesserungenDiagramm 8"/>
          <p:cNvGraphicFramePr/>
          <p:nvPr/>
        </p:nvGraphicFramePr>
        <p:xfrm>
          <a:off x="237139" y="3616207"/>
          <a:ext cx="6940725" cy="2550362"/>
        </p:xfrm>
        <a:graphic xmlns:a="http://schemas.openxmlformats.org/drawingml/2006/main">
          <a:graphicData uri="http://schemas.openxmlformats.org/drawingml/2006/chart">
            <c:chart xmlns:c="http://schemas.openxmlformats.org/drawingml/2006/chart" r:id="rId3"/>
          </a:graphicData>
        </a:graphic>
      </p:graphicFrame>
      <p:sp>
        <p:nvSpPr>
          <p:cNvPr id="415" name="Textfeld 9"/>
          <p:cNvSpPr txBox="1"/>
          <p:nvPr/>
        </p:nvSpPr>
        <p:spPr>
          <a:xfrm>
            <a:off x="746190" y="3862961"/>
            <a:ext cx="2829379" cy="31338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mn-lt"/>
                <a:ea typeface="+mn-ea"/>
                <a:cs typeface="+mn-cs"/>
                <a:sym typeface="Arial"/>
              </a:defRPr>
            </a:lvl1pPr>
          </a:lstStyle>
          <a:p>
            <a:pPr/>
            <a:r>
              <a:t>SASE 2, XTD 1, August 2018</a:t>
            </a:r>
          </a:p>
        </p:txBody>
      </p:sp>
      <p:grpSp>
        <p:nvGrpSpPr>
          <p:cNvPr id="418" name="Bildergalerie"/>
          <p:cNvGrpSpPr/>
          <p:nvPr/>
        </p:nvGrpSpPr>
        <p:grpSpPr>
          <a:xfrm>
            <a:off x="5672656" y="2552221"/>
            <a:ext cx="4272335" cy="2680872"/>
            <a:chOff x="0" y="0"/>
            <a:chExt cx="4272334" cy="2680870"/>
          </a:xfrm>
        </p:grpSpPr>
        <p:pic>
          <p:nvPicPr>
            <p:cNvPr id="416" name="SASE2.tif" descr="SASE2.tif"/>
            <p:cNvPicPr>
              <a:picLocks noChangeAspect="1"/>
            </p:cNvPicPr>
            <p:nvPr/>
          </p:nvPicPr>
          <p:blipFill>
            <a:blip r:embed="rId4">
              <a:extLst/>
            </a:blip>
            <a:stretch>
              <a:fillRect/>
            </a:stretch>
          </p:blipFill>
          <p:spPr>
            <a:xfrm>
              <a:off x="619853" y="0"/>
              <a:ext cx="3032630" cy="2274472"/>
            </a:xfrm>
            <a:prstGeom prst="rect">
              <a:avLst/>
            </a:prstGeom>
            <a:ln w="12700" cap="flat">
              <a:noFill/>
              <a:miter lim="400000"/>
            </a:ln>
            <a:effectLst/>
          </p:spPr>
        </p:pic>
        <p:sp>
          <p:nvSpPr>
            <p:cNvPr id="417" name="Gib einen Untertitel durch Tippen ein."/>
            <p:cNvSpPr txBox="1"/>
            <p:nvPr/>
          </p:nvSpPr>
          <p:spPr>
            <a:xfrm>
              <a:off x="0" y="2350670"/>
              <a:ext cx="4272335"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defTabSz="457200">
                <a:defRPr sz="1200"/>
              </a:lvl1pPr>
            </a:lstStyle>
            <a:p>
              <a:pPr/>
              <a:r>
                <a:t>Gib einen Untertitel durch Tippen ein.</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Rectangle 5"/>
          <p:cNvSpPr txBox="1"/>
          <p:nvPr>
            <p:ph type="sldNum" sz="quarter" idx="4294967295"/>
          </p:nvPr>
        </p:nvSpPr>
        <p:spPr>
          <a:xfrm>
            <a:off x="7735751" y="6416673"/>
            <a:ext cx="139837"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421" name="Titel 1"/>
          <p:cNvSpPr txBox="1"/>
          <p:nvPr>
            <p:ph type="title"/>
          </p:nvPr>
        </p:nvSpPr>
        <p:spPr>
          <a:xfrm>
            <a:off x="292099" y="103186"/>
            <a:ext cx="8520115" cy="544517"/>
          </a:xfrm>
          <a:prstGeom prst="rect">
            <a:avLst/>
          </a:prstGeom>
        </p:spPr>
        <p:txBody>
          <a:bodyPr/>
          <a:lstStyle/>
          <a:p>
            <a:pPr/>
            <a:r>
              <a:t>SASE 2 tasks</a:t>
            </a:r>
          </a:p>
        </p:txBody>
      </p:sp>
      <p:sp>
        <p:nvSpPr>
          <p:cNvPr id="422" name="Inhaltsplatzhalter 2"/>
          <p:cNvSpPr txBox="1"/>
          <p:nvPr>
            <p:ph type="body" idx="1"/>
          </p:nvPr>
        </p:nvSpPr>
        <p:spPr>
          <a:xfrm>
            <a:off x="282574" y="757176"/>
            <a:ext cx="8520115" cy="4792663"/>
          </a:xfrm>
          <a:prstGeom prst="rect">
            <a:avLst/>
          </a:prstGeom>
        </p:spPr>
        <p:txBody>
          <a:bodyPr/>
          <a:lstStyle/>
          <a:p>
            <a:pPr marL="265113" indent="-265113">
              <a:spcBef>
                <a:spcPts val="800"/>
              </a:spcBef>
              <a:buFont typeface="Arial"/>
              <a:buChar char="•"/>
              <a:defRPr sz="1400">
                <a:solidFill>
                  <a:srgbClr val="004070"/>
                </a:solidFill>
              </a:defRPr>
            </a:pPr>
            <a:r>
              <a:t>Accuracy of the SLRS for SASE_2 is worse than the two others</a:t>
            </a:r>
          </a:p>
          <a:p>
            <a:pPr marL="265113" indent="-265113">
              <a:spcBef>
                <a:spcPts val="800"/>
              </a:spcBef>
              <a:buFont typeface="Arial"/>
              <a:buChar char="•"/>
              <a:defRPr sz="1400">
                <a:solidFill>
                  <a:srgbClr val="004070"/>
                </a:solidFill>
              </a:defRPr>
            </a:pPr>
            <a:r>
              <a:t>System seems less stable, variations in measurements are bigger</a:t>
            </a:r>
          </a:p>
          <a:p>
            <a:pPr marL="265113" indent="-265113">
              <a:spcBef>
                <a:spcPts val="800"/>
              </a:spcBef>
              <a:buFont typeface="Arial"/>
              <a:buChar char="•"/>
              <a:defRPr sz="1400">
                <a:solidFill>
                  <a:srgbClr val="004070"/>
                </a:solidFill>
              </a:defRPr>
            </a:pPr>
            <a:r>
              <a:t>No errors found on principle</a:t>
            </a:r>
          </a:p>
          <a:p>
            <a:pPr marL="265113" indent="-265113">
              <a:spcBef>
                <a:spcPts val="800"/>
              </a:spcBef>
              <a:buFont typeface="Arial"/>
              <a:buChar char="•"/>
              <a:defRPr sz="1400">
                <a:solidFill>
                  <a:srgbClr val="004070"/>
                </a:solidFill>
              </a:defRPr>
            </a:pPr>
            <a:r>
              <a:t>Done: cleaning of laser fiber, adjustment of laser fibre head, cleaning of lenses</a:t>
            </a:r>
          </a:p>
          <a:p>
            <a:pPr marL="265113" indent="-265113">
              <a:spcBef>
                <a:spcPts val="800"/>
              </a:spcBef>
              <a:buFont typeface="Arial"/>
              <a:buChar char="•"/>
              <a:defRPr sz="1400">
                <a:solidFill>
                  <a:srgbClr val="004070"/>
                </a:solidFill>
              </a:defRPr>
            </a:pPr>
            <a:r>
              <a:t>To be done: alignment of all target boxes, moving of camera housing from XTD6 to XS2 (to simplify interlock procedure)</a:t>
            </a:r>
          </a:p>
          <a:p>
            <a:pPr marL="265113" indent="-265113">
              <a:spcBef>
                <a:spcPts val="800"/>
              </a:spcBef>
              <a:buFont typeface="Arial"/>
              <a:buChar char="•"/>
              <a:defRPr sz="1400">
                <a:solidFill>
                  <a:srgbClr val="004070"/>
                </a:solidFill>
              </a:defRPr>
            </a:pPr>
            <a:r>
              <a:t>Conversion to a remotely operable system.</a:t>
            </a:r>
          </a:p>
          <a:p>
            <a:pPr marL="265113" indent="-265113">
              <a:spcBef>
                <a:spcPts val="800"/>
              </a:spcBef>
              <a:buFont typeface="Arial"/>
              <a:buChar char="•"/>
              <a:defRPr sz="1400">
                <a:solidFill>
                  <a:srgbClr val="004070"/>
                </a:solidFill>
              </a:defRPr>
            </a:pPr>
            <a:r>
              <a:t>More frequent measurements to learn more about the long term stability of the system</a:t>
            </a:r>
          </a:p>
          <a:p>
            <a:pPr marL="265113" indent="-265113">
              <a:spcBef>
                <a:spcPts val="800"/>
              </a:spcBef>
              <a:buFont typeface="Arial"/>
              <a:buChar char="•"/>
              <a:defRPr sz="1400">
                <a:solidFill>
                  <a:srgbClr val="004070"/>
                </a:solidFill>
              </a:defRPr>
            </a:pPr>
            <a:r>
              <a:t>Enhance adjustability of the laser source</a:t>
            </a:r>
          </a:p>
        </p:txBody>
      </p:sp>
      <p:grpSp>
        <p:nvGrpSpPr>
          <p:cNvPr id="426" name="Gruppieren 4"/>
          <p:cNvGrpSpPr/>
          <p:nvPr/>
        </p:nvGrpSpPr>
        <p:grpSpPr>
          <a:xfrm>
            <a:off x="600451" y="3609395"/>
            <a:ext cx="6056547" cy="2913999"/>
            <a:chOff x="-1" y="0"/>
            <a:chExt cx="6056545" cy="2913998"/>
          </a:xfrm>
        </p:grpSpPr>
        <p:pic>
          <p:nvPicPr>
            <p:cNvPr id="423" name="Grafik 3" descr="Grafik 3"/>
            <p:cNvPicPr>
              <a:picLocks noChangeAspect="1"/>
            </p:cNvPicPr>
            <p:nvPr/>
          </p:nvPicPr>
          <p:blipFill>
            <a:blip r:embed="rId2">
              <a:extLst/>
            </a:blip>
            <a:stretch>
              <a:fillRect/>
            </a:stretch>
          </p:blipFill>
          <p:spPr>
            <a:xfrm>
              <a:off x="-2" y="0"/>
              <a:ext cx="2185500" cy="2913998"/>
            </a:xfrm>
            <a:prstGeom prst="rect">
              <a:avLst/>
            </a:prstGeom>
            <a:ln w="12700" cap="flat">
              <a:noFill/>
              <a:miter lim="400000"/>
            </a:ln>
            <a:effectLst/>
          </p:spPr>
        </p:pic>
        <p:pic>
          <p:nvPicPr>
            <p:cNvPr id="424" name="Grafik 5" descr="Grafik 5"/>
            <p:cNvPicPr>
              <a:picLocks noChangeAspect="1"/>
            </p:cNvPicPr>
            <p:nvPr/>
          </p:nvPicPr>
          <p:blipFill>
            <a:blip r:embed="rId3">
              <a:extLst/>
            </a:blip>
            <a:stretch>
              <a:fillRect/>
            </a:stretch>
          </p:blipFill>
          <p:spPr>
            <a:xfrm>
              <a:off x="2185495" y="-1"/>
              <a:ext cx="3871050" cy="2088135"/>
            </a:xfrm>
            <a:prstGeom prst="rect">
              <a:avLst/>
            </a:prstGeom>
            <a:ln w="12700" cap="flat">
              <a:noFill/>
              <a:miter lim="400000"/>
            </a:ln>
            <a:effectLst/>
          </p:spPr>
        </p:pic>
        <p:sp>
          <p:nvSpPr>
            <p:cNvPr id="425" name="Gerade Verbindung mit Pfeil 7"/>
            <p:cNvSpPr/>
            <p:nvPr/>
          </p:nvSpPr>
          <p:spPr>
            <a:xfrm flipV="1">
              <a:off x="3900599" y="1044066"/>
              <a:ext cx="43358" cy="528147"/>
            </a:xfrm>
            <a:prstGeom prst="line">
              <a:avLst/>
            </a:prstGeom>
            <a:noFill/>
            <a:ln w="38100" cap="flat">
              <a:solidFill>
                <a:srgbClr val="FF0000"/>
              </a:solidFill>
              <a:prstDash val="solid"/>
              <a:round/>
              <a:tailEnd type="triangle" w="med" len="med"/>
            </a:ln>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Rectangle 5"/>
          <p:cNvSpPr txBox="1"/>
          <p:nvPr>
            <p:ph type="sldNum" sz="quarter" idx="4294967295"/>
          </p:nvPr>
        </p:nvSpPr>
        <p:spPr>
          <a:xfrm>
            <a:off x="7735751" y="6416673"/>
            <a:ext cx="139837"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429" name="Titel 1"/>
          <p:cNvSpPr txBox="1"/>
          <p:nvPr>
            <p:ph type="title"/>
          </p:nvPr>
        </p:nvSpPr>
        <p:spPr>
          <a:xfrm>
            <a:off x="292099" y="103186"/>
            <a:ext cx="8520115" cy="544517"/>
          </a:xfrm>
          <a:prstGeom prst="rect">
            <a:avLst/>
          </a:prstGeom>
        </p:spPr>
        <p:txBody>
          <a:bodyPr/>
          <a:lstStyle/>
          <a:p>
            <a:pPr/>
            <a:r>
              <a:t>Images seen by camera, SASE1 and SASE3, 2016 / 2017</a:t>
            </a:r>
          </a:p>
        </p:txBody>
      </p:sp>
      <p:sp>
        <p:nvSpPr>
          <p:cNvPr id="430" name="Inhaltsplatzhalter 2"/>
          <p:cNvSpPr txBox="1"/>
          <p:nvPr>
            <p:ph type="body" idx="1"/>
          </p:nvPr>
        </p:nvSpPr>
        <p:spPr>
          <a:xfrm>
            <a:off x="534830" y="977900"/>
            <a:ext cx="8520115" cy="4792663"/>
          </a:xfrm>
          <a:prstGeom prst="rect">
            <a:avLst/>
          </a:prstGeom>
        </p:spPr>
        <p:txBody>
          <a:bodyPr/>
          <a:lstStyle/>
          <a:p>
            <a:pPr marL="228600" indent="-228600">
              <a:spcBef>
                <a:spcPts val="700"/>
              </a:spcBef>
              <a:buFontTx/>
              <a:buAutoNum type="arabicPeriod" startAt="1"/>
              <a:defRPr b="1" sz="1200">
                <a:solidFill>
                  <a:srgbClr val="004070"/>
                </a:solidFill>
              </a:defRPr>
            </a:pPr>
            <a:r>
              <a:t>Measurement image from SASE_1 2016-11</a:t>
            </a:r>
          </a:p>
          <a:p>
            <a:pPr marL="228600" indent="-228600">
              <a:spcBef>
                <a:spcPts val="700"/>
              </a:spcBef>
              <a:buFontTx/>
              <a:buAutoNum type="arabicPeriod" startAt="1"/>
              <a:defRPr b="1" sz="1200">
                <a:solidFill>
                  <a:srgbClr val="004070"/>
                </a:solidFill>
              </a:defRPr>
            </a:pPr>
            <a:r>
              <a:t>Measurement image from SASE_3 2017-01</a:t>
            </a:r>
          </a:p>
        </p:txBody>
      </p:sp>
      <p:grpSp>
        <p:nvGrpSpPr>
          <p:cNvPr id="433" name="Gruppieren 7"/>
          <p:cNvGrpSpPr/>
          <p:nvPr/>
        </p:nvGrpSpPr>
        <p:grpSpPr>
          <a:xfrm>
            <a:off x="576385" y="2007221"/>
            <a:ext cx="7991233" cy="3960004"/>
            <a:chOff x="0" y="0"/>
            <a:chExt cx="7991231" cy="3960003"/>
          </a:xfrm>
        </p:grpSpPr>
        <p:pic>
          <p:nvPicPr>
            <p:cNvPr id="431" name="Grafik 5" descr="Grafik 5"/>
            <p:cNvPicPr>
              <a:picLocks noChangeAspect="1"/>
            </p:cNvPicPr>
            <p:nvPr/>
          </p:nvPicPr>
          <p:blipFill>
            <a:blip r:embed="rId2">
              <a:extLst/>
            </a:blip>
            <a:stretch>
              <a:fillRect/>
            </a:stretch>
          </p:blipFill>
          <p:spPr>
            <a:xfrm>
              <a:off x="-1" y="-1"/>
              <a:ext cx="3960004" cy="3960005"/>
            </a:xfrm>
            <a:prstGeom prst="rect">
              <a:avLst/>
            </a:prstGeom>
            <a:ln w="12700" cap="flat">
              <a:noFill/>
              <a:miter lim="400000"/>
            </a:ln>
            <a:effectLst/>
          </p:spPr>
        </p:pic>
        <p:pic>
          <p:nvPicPr>
            <p:cNvPr id="432" name="Grafik 6" descr="Grafik 6"/>
            <p:cNvPicPr>
              <a:picLocks noChangeAspect="1"/>
            </p:cNvPicPr>
            <p:nvPr/>
          </p:nvPicPr>
          <p:blipFill>
            <a:blip r:embed="rId3">
              <a:extLst/>
            </a:blip>
            <a:stretch>
              <a:fillRect/>
            </a:stretch>
          </p:blipFill>
          <p:spPr>
            <a:xfrm>
              <a:off x="4031229" y="-1"/>
              <a:ext cx="3960003" cy="396000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Rectangle 5"/>
          <p:cNvSpPr txBox="1"/>
          <p:nvPr>
            <p:ph type="sldNum" sz="quarter" idx="4294967295"/>
          </p:nvPr>
        </p:nvSpPr>
        <p:spPr>
          <a:xfrm>
            <a:off x="7735751" y="6416673"/>
            <a:ext cx="139837"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436" name="Titel 1"/>
          <p:cNvSpPr txBox="1"/>
          <p:nvPr>
            <p:ph type="title"/>
          </p:nvPr>
        </p:nvSpPr>
        <p:spPr>
          <a:xfrm>
            <a:off x="292099" y="103186"/>
            <a:ext cx="8520115" cy="544517"/>
          </a:xfrm>
          <a:prstGeom prst="rect">
            <a:avLst/>
          </a:prstGeom>
        </p:spPr>
        <p:txBody>
          <a:bodyPr/>
          <a:lstStyle/>
          <a:p>
            <a:pPr/>
            <a:r>
              <a:t>Images seen by camera, SASE2, 2017 and 2018</a:t>
            </a:r>
          </a:p>
        </p:txBody>
      </p:sp>
      <p:sp>
        <p:nvSpPr>
          <p:cNvPr id="437" name="Inhaltsplatzhalter 2"/>
          <p:cNvSpPr txBox="1"/>
          <p:nvPr>
            <p:ph type="body" sz="quarter" idx="1"/>
          </p:nvPr>
        </p:nvSpPr>
        <p:spPr>
          <a:xfrm>
            <a:off x="164331" y="891187"/>
            <a:ext cx="2171322" cy="4792663"/>
          </a:xfrm>
          <a:prstGeom prst="rect">
            <a:avLst/>
          </a:prstGeom>
        </p:spPr>
        <p:txBody>
          <a:bodyPr/>
          <a:lstStyle/>
          <a:p>
            <a:pPr marL="228600" indent="-228600">
              <a:spcBef>
                <a:spcPts val="700"/>
              </a:spcBef>
              <a:buFontTx/>
              <a:buAutoNum type="arabicPeriod" startAt="1"/>
              <a:defRPr b="1" sz="1200">
                <a:solidFill>
                  <a:srgbClr val="004070"/>
                </a:solidFill>
              </a:defRPr>
            </a:pPr>
            <a:r>
              <a:t>Image of calibration targets from targetbox 17</a:t>
            </a:r>
          </a:p>
          <a:p>
            <a:pPr marL="228600" indent="-228600">
              <a:spcBef>
                <a:spcPts val="700"/>
              </a:spcBef>
              <a:buFontTx/>
              <a:buAutoNum type="arabicPeriod" startAt="1"/>
              <a:defRPr b="1" sz="1200">
                <a:solidFill>
                  <a:srgbClr val="004070"/>
                </a:solidFill>
              </a:defRPr>
            </a:pPr>
            <a:r>
              <a:t>Image of camera during alignment of targetbox, Sept. 2018 (screenshot)</a:t>
            </a:r>
          </a:p>
          <a:p>
            <a:pPr marL="228600" indent="-228600">
              <a:spcBef>
                <a:spcPts val="700"/>
              </a:spcBef>
              <a:buFontTx/>
              <a:buAutoNum type="arabicPeriod" startAt="1"/>
              <a:defRPr b="1" sz="1200">
                <a:solidFill>
                  <a:srgbClr val="004070"/>
                </a:solidFill>
              </a:defRPr>
            </a:pPr>
            <a:r>
              <a:t>measurement targets designed for different positions</a:t>
            </a:r>
          </a:p>
          <a:p>
            <a:pPr marL="228600" indent="-228600">
              <a:spcBef>
                <a:spcPts val="700"/>
              </a:spcBef>
              <a:buFontTx/>
              <a:buAutoNum type="arabicPeriod" startAt="1"/>
              <a:defRPr b="1" sz="1200">
                <a:solidFill>
                  <a:srgbClr val="004070"/>
                </a:solidFill>
              </a:defRPr>
            </a:pPr>
            <a:r>
              <a:t>good measurement image of SASE2 from May 2017</a:t>
            </a:r>
          </a:p>
          <a:p>
            <a:pPr marL="228600" indent="-228600">
              <a:spcBef>
                <a:spcPts val="700"/>
              </a:spcBef>
              <a:buFontTx/>
              <a:buAutoNum type="arabicPeriod" startAt="1"/>
              <a:defRPr b="1" sz="1200">
                <a:solidFill>
                  <a:srgbClr val="004070"/>
                </a:solidFill>
              </a:defRPr>
            </a:pPr>
            <a:r>
              <a:t>bad quality measurement image of SASE2 from July 2018</a:t>
            </a:r>
          </a:p>
          <a:p>
            <a:pPr marL="228600" indent="-228600">
              <a:spcBef>
                <a:spcPts val="700"/>
              </a:spcBef>
              <a:buFontTx/>
              <a:buAutoNum type="arabicPeriod" startAt="1"/>
              <a:defRPr b="1" sz="1200">
                <a:solidFill>
                  <a:srgbClr val="004070"/>
                </a:solidFill>
              </a:defRPr>
            </a:pPr>
            <a:r>
              <a:t>targets viewed in Spatial Analyzer</a:t>
            </a:r>
          </a:p>
        </p:txBody>
      </p:sp>
      <p:pic>
        <p:nvPicPr>
          <p:cNvPr id="438" name="Grafik 3" descr="Grafik 3"/>
          <p:cNvPicPr>
            <a:picLocks noChangeAspect="1"/>
          </p:cNvPicPr>
          <p:nvPr/>
        </p:nvPicPr>
        <p:blipFill>
          <a:blip r:embed="rId2">
            <a:extLst/>
          </a:blip>
          <a:stretch>
            <a:fillRect/>
          </a:stretch>
        </p:blipFill>
        <p:spPr>
          <a:xfrm>
            <a:off x="2682504" y="843460"/>
            <a:ext cx="2787101" cy="2700000"/>
          </a:xfrm>
          <a:prstGeom prst="rect">
            <a:avLst/>
          </a:prstGeom>
          <a:ln w="12700">
            <a:miter lim="400000"/>
          </a:ln>
        </p:spPr>
      </p:pic>
      <p:pic>
        <p:nvPicPr>
          <p:cNvPr id="439" name="Grafik 4" descr="Grafik 4"/>
          <p:cNvPicPr>
            <a:picLocks noChangeAspect="1"/>
          </p:cNvPicPr>
          <p:nvPr/>
        </p:nvPicPr>
        <p:blipFill>
          <a:blip r:embed="rId3">
            <a:extLst/>
          </a:blip>
          <a:stretch>
            <a:fillRect/>
          </a:stretch>
        </p:blipFill>
        <p:spPr>
          <a:xfrm>
            <a:off x="5524303" y="843460"/>
            <a:ext cx="2784884" cy="2700000"/>
          </a:xfrm>
          <a:prstGeom prst="rect">
            <a:avLst/>
          </a:prstGeom>
          <a:ln w="12700">
            <a:miter lim="400000"/>
          </a:ln>
        </p:spPr>
      </p:pic>
      <p:pic>
        <p:nvPicPr>
          <p:cNvPr id="440" name="Grafik 6" descr="Grafik 6"/>
          <p:cNvPicPr>
            <a:picLocks noChangeAspect="1"/>
          </p:cNvPicPr>
          <p:nvPr/>
        </p:nvPicPr>
        <p:blipFill>
          <a:blip r:embed="rId4">
            <a:extLst/>
          </a:blip>
          <a:stretch>
            <a:fillRect/>
          </a:stretch>
        </p:blipFill>
        <p:spPr>
          <a:xfrm>
            <a:off x="2682504" y="3607954"/>
            <a:ext cx="2786403" cy="2786403"/>
          </a:xfrm>
          <a:prstGeom prst="rect">
            <a:avLst/>
          </a:prstGeom>
          <a:ln w="12700">
            <a:miter lim="400000"/>
          </a:ln>
        </p:spPr>
      </p:pic>
      <p:pic>
        <p:nvPicPr>
          <p:cNvPr id="441" name="Grafik 7" descr="Grafik 7"/>
          <p:cNvPicPr>
            <a:picLocks noChangeAspect="1"/>
          </p:cNvPicPr>
          <p:nvPr/>
        </p:nvPicPr>
        <p:blipFill>
          <a:blip r:embed="rId5">
            <a:extLst/>
          </a:blip>
          <a:stretch>
            <a:fillRect/>
          </a:stretch>
        </p:blipFill>
        <p:spPr>
          <a:xfrm>
            <a:off x="5524303" y="3606524"/>
            <a:ext cx="2786403" cy="2786403"/>
          </a:xfrm>
          <a:prstGeom prst="rect">
            <a:avLst/>
          </a:prstGeom>
          <a:ln w="12700">
            <a:miter lim="400000"/>
          </a:ln>
        </p:spPr>
      </p:pic>
      <p:pic>
        <p:nvPicPr>
          <p:cNvPr id="442" name="Grafik 9" descr="Grafik 9"/>
          <p:cNvPicPr>
            <a:picLocks noChangeAspect="1"/>
          </p:cNvPicPr>
          <p:nvPr/>
        </p:nvPicPr>
        <p:blipFill>
          <a:blip r:embed="rId6">
            <a:extLst/>
          </a:blip>
          <a:stretch>
            <a:fillRect/>
          </a:stretch>
        </p:blipFill>
        <p:spPr>
          <a:xfrm>
            <a:off x="1589829" y="4309950"/>
            <a:ext cx="998083" cy="2084407"/>
          </a:xfrm>
          <a:prstGeom prst="rect">
            <a:avLst/>
          </a:prstGeom>
          <a:ln w="12700">
            <a:miter lim="400000"/>
          </a:ln>
        </p:spPr>
      </p:pic>
      <p:pic>
        <p:nvPicPr>
          <p:cNvPr id="443" name="Grafik 8" descr="Grafik 8"/>
          <p:cNvPicPr>
            <a:picLocks noChangeAspect="1"/>
          </p:cNvPicPr>
          <p:nvPr/>
        </p:nvPicPr>
        <p:blipFill>
          <a:blip r:embed="rId7">
            <a:extLst/>
          </a:blip>
          <a:stretch>
            <a:fillRect/>
          </a:stretch>
        </p:blipFill>
        <p:spPr>
          <a:xfrm>
            <a:off x="5524301" y="3590757"/>
            <a:ext cx="2784884" cy="2803600"/>
          </a:xfrm>
          <a:prstGeom prst="rect">
            <a:avLst/>
          </a:prstGeom>
          <a:ln w="12700">
            <a:miter lim="400000"/>
          </a:ln>
        </p:spPr>
      </p:pic>
      <p:sp>
        <p:nvSpPr>
          <p:cNvPr id="444" name="Textfeld 11"/>
          <p:cNvSpPr txBox="1"/>
          <p:nvPr/>
        </p:nvSpPr>
        <p:spPr>
          <a:xfrm>
            <a:off x="2682504" y="3204904"/>
            <a:ext cx="217147"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chemeClr val="accent2"/>
                </a:solidFill>
                <a:latin typeface="+mn-lt"/>
                <a:ea typeface="+mn-ea"/>
                <a:cs typeface="+mn-cs"/>
                <a:sym typeface="Arial"/>
              </a:defRPr>
            </a:lvl1pPr>
          </a:lstStyle>
          <a:p>
            <a:pPr/>
            <a:r>
              <a:t>1</a:t>
            </a:r>
          </a:p>
        </p:txBody>
      </p:sp>
      <p:sp>
        <p:nvSpPr>
          <p:cNvPr id="445" name="Textfeld 12"/>
          <p:cNvSpPr txBox="1"/>
          <p:nvPr/>
        </p:nvSpPr>
        <p:spPr>
          <a:xfrm>
            <a:off x="5524303" y="3207941"/>
            <a:ext cx="217147"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chemeClr val="accent2"/>
                </a:solidFill>
                <a:latin typeface="+mn-lt"/>
                <a:ea typeface="+mn-ea"/>
                <a:cs typeface="+mn-cs"/>
                <a:sym typeface="Arial"/>
              </a:defRPr>
            </a:lvl1pPr>
          </a:lstStyle>
          <a:p>
            <a:pPr/>
            <a:r>
              <a:t>2</a:t>
            </a:r>
          </a:p>
        </p:txBody>
      </p:sp>
      <p:sp>
        <p:nvSpPr>
          <p:cNvPr id="446" name="Textfeld 13"/>
          <p:cNvSpPr txBox="1"/>
          <p:nvPr/>
        </p:nvSpPr>
        <p:spPr>
          <a:xfrm>
            <a:off x="1506721" y="6055800"/>
            <a:ext cx="217147"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chemeClr val="accent2"/>
                </a:solidFill>
                <a:latin typeface="+mn-lt"/>
                <a:ea typeface="+mn-ea"/>
                <a:cs typeface="+mn-cs"/>
                <a:sym typeface="Arial"/>
              </a:defRPr>
            </a:lvl1pPr>
          </a:lstStyle>
          <a:p>
            <a:pPr/>
            <a:r>
              <a:t>3</a:t>
            </a:r>
          </a:p>
        </p:txBody>
      </p:sp>
      <p:sp>
        <p:nvSpPr>
          <p:cNvPr id="447" name="Textfeld 14"/>
          <p:cNvSpPr txBox="1"/>
          <p:nvPr/>
        </p:nvSpPr>
        <p:spPr>
          <a:xfrm>
            <a:off x="2682504" y="6054368"/>
            <a:ext cx="217147"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chemeClr val="accent2"/>
                </a:solidFill>
                <a:latin typeface="+mn-lt"/>
                <a:ea typeface="+mn-ea"/>
                <a:cs typeface="+mn-cs"/>
                <a:sym typeface="Arial"/>
              </a:defRPr>
            </a:lvl1pPr>
          </a:lstStyle>
          <a:p>
            <a:pPr/>
            <a:r>
              <a:t>4</a:t>
            </a:r>
          </a:p>
        </p:txBody>
      </p:sp>
      <p:sp>
        <p:nvSpPr>
          <p:cNvPr id="448" name="Textfeld 15"/>
          <p:cNvSpPr txBox="1"/>
          <p:nvPr/>
        </p:nvSpPr>
        <p:spPr>
          <a:xfrm>
            <a:off x="5524303" y="6055800"/>
            <a:ext cx="386612"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chemeClr val="accent2"/>
                </a:solidFill>
                <a:latin typeface="+mn-lt"/>
                <a:ea typeface="+mn-ea"/>
                <a:cs typeface="+mn-cs"/>
                <a:sym typeface="Arial"/>
              </a:defRPr>
            </a:lvl1pPr>
          </a:lstStyle>
          <a:p>
            <a:pPr/>
            <a:r>
              <a:t>5/6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3"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Conclusions"/>
          <p:cNvSpPr txBox="1"/>
          <p:nvPr>
            <p:ph type="title"/>
          </p:nvPr>
        </p:nvSpPr>
        <p:spPr>
          <a:xfrm>
            <a:off x="292100" y="103186"/>
            <a:ext cx="8520115" cy="544517"/>
          </a:xfrm>
          <a:prstGeom prst="rect">
            <a:avLst/>
          </a:prstGeom>
        </p:spPr>
        <p:txBody>
          <a:bodyPr/>
          <a:lstStyle/>
          <a:p>
            <a:pPr/>
            <a:r>
              <a:t>Conclusions</a:t>
            </a:r>
          </a:p>
        </p:txBody>
      </p:sp>
      <p:sp>
        <p:nvSpPr>
          <p:cNvPr id="451" name="The SLRS system worked fine up to now (at least in 2 cases).…"/>
          <p:cNvSpPr txBox="1"/>
          <p:nvPr>
            <p:ph type="body" idx="1"/>
          </p:nvPr>
        </p:nvSpPr>
        <p:spPr>
          <a:xfrm>
            <a:off x="626075" y="1040964"/>
            <a:ext cx="7891847" cy="4792663"/>
          </a:xfrm>
          <a:prstGeom prst="rect">
            <a:avLst/>
          </a:prstGeom>
        </p:spPr>
        <p:txBody>
          <a:bodyPr/>
          <a:lstStyle/>
          <a:p>
            <a:pPr marL="265113" indent="-265113">
              <a:spcBef>
                <a:spcPts val="1000"/>
              </a:spcBef>
              <a:buFont typeface="Arial"/>
              <a:buChar char="•"/>
              <a:defRPr sz="1800">
                <a:solidFill>
                  <a:srgbClr val="004070"/>
                </a:solidFill>
              </a:defRPr>
            </a:pPr>
            <a:r>
              <a:t>The SLRS system worked fine up to now (at least in 2 cases).</a:t>
            </a:r>
          </a:p>
          <a:p>
            <a:pPr marL="265113" indent="-265113">
              <a:spcBef>
                <a:spcPts val="1000"/>
              </a:spcBef>
              <a:buFont typeface="Arial"/>
              <a:buChar char="•"/>
              <a:defRPr sz="1800">
                <a:solidFill>
                  <a:srgbClr val="004070"/>
                </a:solidFill>
              </a:defRPr>
            </a:pPr>
            <a:r>
              <a:t>Machine sections have been aligned to the measurement outcomes of the SLRS. Fine alignment has been done after a bba (as planned).</a:t>
            </a:r>
          </a:p>
          <a:p>
            <a:pPr marL="265113" indent="-265113">
              <a:spcBef>
                <a:spcPts val="1000"/>
              </a:spcBef>
              <a:buFont typeface="Arial"/>
              <a:buChar char="•"/>
              <a:defRPr sz="1800">
                <a:solidFill>
                  <a:srgbClr val="004070"/>
                </a:solidFill>
              </a:defRPr>
            </a:pPr>
            <a:r>
              <a:t>The SLRS for SASE2 is less stable than the other 2 systems. </a:t>
            </a:r>
          </a:p>
          <a:p>
            <a:pPr marL="265113" indent="-265113">
              <a:spcBef>
                <a:spcPts val="1000"/>
              </a:spcBef>
              <a:buFont typeface="Arial"/>
              <a:buChar char="•"/>
              <a:defRPr sz="1800">
                <a:solidFill>
                  <a:srgbClr val="004070"/>
                </a:solidFill>
              </a:defRPr>
            </a:pPr>
          </a:p>
          <a:p>
            <a:pPr marL="265113" indent="-265113">
              <a:spcBef>
                <a:spcPts val="1000"/>
              </a:spcBef>
              <a:buFont typeface="Arial"/>
              <a:buChar char="•"/>
              <a:defRPr sz="1800">
                <a:solidFill>
                  <a:srgbClr val="004070"/>
                </a:solidFill>
              </a:defRPr>
            </a:pPr>
          </a:p>
          <a:p>
            <a:pPr marL="265113" indent="-265113">
              <a:spcBef>
                <a:spcPts val="1000"/>
              </a:spcBef>
              <a:buFont typeface="Arial"/>
              <a:buChar char="•"/>
              <a:defRPr sz="1800">
                <a:solidFill>
                  <a:srgbClr val="004070"/>
                </a:solidFill>
              </a:defRPr>
            </a:pPr>
            <a:r>
              <a:t>The calculation process overall consists of too many single steps and is confusing. This is the work of several persons in successive contracts.</a:t>
            </a:r>
          </a:p>
          <a:p>
            <a:pPr marL="265113" indent="-265113">
              <a:spcBef>
                <a:spcPts val="1000"/>
              </a:spcBef>
              <a:buFont typeface="Arial"/>
              <a:buChar char="•"/>
              <a:defRPr sz="1800">
                <a:solidFill>
                  <a:srgbClr val="004070"/>
                </a:solidFill>
              </a:defRPr>
            </a:pPr>
            <a:r>
              <a:t>The calculation process has to be simplified and integrated by means of software witchcraft. First step has been the changeover from excel sheets to matlab files. More steps are to follow.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Rectangle 5"/>
          <p:cNvSpPr txBox="1"/>
          <p:nvPr>
            <p:ph type="sldNum" sz="quarter" idx="4294967295"/>
          </p:nvPr>
        </p:nvSpPr>
        <p:spPr>
          <a:xfrm>
            <a:off x="7735751" y="6416673"/>
            <a:ext cx="139837"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454" name="Titel 1"/>
          <p:cNvSpPr txBox="1"/>
          <p:nvPr>
            <p:ph type="title"/>
          </p:nvPr>
        </p:nvSpPr>
        <p:spPr>
          <a:xfrm>
            <a:off x="292099" y="103186"/>
            <a:ext cx="8520115" cy="544517"/>
          </a:xfrm>
          <a:prstGeom prst="rect">
            <a:avLst/>
          </a:prstGeom>
        </p:spPr>
        <p:txBody>
          <a:bodyPr/>
          <a:lstStyle/>
          <a:p>
            <a:pPr/>
            <a:r>
              <a:t>Conclusions</a:t>
            </a:r>
          </a:p>
        </p:txBody>
      </p:sp>
      <p:sp>
        <p:nvSpPr>
          <p:cNvPr id="455" name="Inhaltsplatzhalter 2"/>
          <p:cNvSpPr txBox="1"/>
          <p:nvPr>
            <p:ph type="body" idx="1"/>
          </p:nvPr>
        </p:nvSpPr>
        <p:spPr>
          <a:xfrm>
            <a:off x="626075" y="1000919"/>
            <a:ext cx="7891847" cy="5159375"/>
          </a:xfrm>
          <a:prstGeom prst="rect">
            <a:avLst/>
          </a:prstGeom>
        </p:spPr>
        <p:txBody>
          <a:bodyPr/>
          <a:lstStyle/>
          <a:p>
            <a:pPr marL="241251" indent="-241251" defTabSz="832103">
              <a:spcBef>
                <a:spcPts val="900"/>
              </a:spcBef>
              <a:buFont typeface="Arial"/>
              <a:buChar char="•"/>
              <a:defRPr sz="1600">
                <a:solidFill>
                  <a:srgbClr val="004070"/>
                </a:solidFill>
              </a:defRPr>
            </a:pPr>
            <a:r>
              <a:t>Due to time restrictions the collection of measurement data has been limited to a few days. We need a greater extend of measurement samples in order to learn more about the system behaviour. Therefore the system is changed to a remotely operable system in the next few maintenance periods. </a:t>
            </a:r>
          </a:p>
          <a:p>
            <a:pPr marL="241251" indent="-241251" defTabSz="832103">
              <a:spcBef>
                <a:spcPts val="900"/>
              </a:spcBef>
              <a:buFont typeface="Arial"/>
              <a:buChar char="•"/>
              <a:defRPr sz="1600">
                <a:solidFill>
                  <a:srgbClr val="004070"/>
                </a:solidFill>
              </a:defRPr>
            </a:pPr>
            <a:r>
              <a:t>The adjustability of the inner components of the laser box has to be improved. Some maintenance is required in given periods (cleaning of laser fibre &amp; lenses).</a:t>
            </a:r>
          </a:p>
          <a:p>
            <a:pPr marL="241251" indent="-241251" defTabSz="832103">
              <a:spcBef>
                <a:spcPts val="900"/>
              </a:spcBef>
              <a:buFont typeface="Arial"/>
              <a:buChar char="•"/>
              <a:defRPr sz="1600">
                <a:solidFill>
                  <a:srgbClr val="004070"/>
                </a:solidFill>
              </a:defRPr>
            </a:pPr>
            <a:r>
              <a:t>Mechanical stability of the system has to be enhanced.</a:t>
            </a:r>
          </a:p>
          <a:p>
            <a:pPr marL="241251" indent="-241251" defTabSz="832103">
              <a:spcBef>
                <a:spcPts val="900"/>
              </a:spcBef>
              <a:buFont typeface="Arial"/>
              <a:buChar char="•"/>
              <a:defRPr sz="1600">
                <a:solidFill>
                  <a:srgbClr val="004070"/>
                </a:solidFill>
              </a:defRPr>
            </a:pPr>
            <a:r>
              <a:t>The variances of the measurement outcomes have to be minimized.</a:t>
            </a:r>
          </a:p>
          <a:p>
            <a:pPr marL="241251" indent="-241251" defTabSz="832103">
              <a:spcBef>
                <a:spcPts val="900"/>
              </a:spcBef>
              <a:buFont typeface="Arial"/>
              <a:buChar char="•"/>
              <a:defRPr sz="1600">
                <a:solidFill>
                  <a:srgbClr val="004070"/>
                </a:solidFill>
              </a:defRPr>
            </a:pPr>
            <a:r>
              <a:t>In order to pass the final acceptance all SLRSs have to be delivered within specs: </a:t>
            </a:r>
          </a:p>
          <a:p>
            <a:pPr lvl="1" marL="645747" indent="-241251" defTabSz="832103">
              <a:spcBef>
                <a:spcPts val="900"/>
              </a:spcBef>
              <a:buFont typeface="Arial"/>
              <a:buChar char="•"/>
              <a:defRPr sz="1600">
                <a:solidFill>
                  <a:srgbClr val="004070"/>
                </a:solidFill>
              </a:defRPr>
            </a:pPr>
            <a:r>
              <a:t>initial alignment to 0,5 mm wrt 500 m length.</a:t>
            </a:r>
          </a:p>
          <a:p>
            <a:pPr marL="241251" indent="-241251" defTabSz="832103">
              <a:spcBef>
                <a:spcPts val="900"/>
              </a:spcBef>
              <a:buFont typeface="Arial"/>
              <a:buChar char="•"/>
              <a:defRPr sz="1600">
                <a:solidFill>
                  <a:srgbClr val="004070"/>
                </a:solidFill>
              </a:defRPr>
            </a:pPr>
          </a:p>
          <a:p>
            <a:pPr marL="241251" indent="-241251" defTabSz="832103">
              <a:spcBef>
                <a:spcPts val="900"/>
              </a:spcBef>
              <a:buFont typeface="Arial"/>
              <a:buChar char="•"/>
              <a:defRPr sz="1600">
                <a:solidFill>
                  <a:srgbClr val="004070"/>
                </a:solidFill>
              </a:defRPr>
            </a:pPr>
            <a:r>
              <a:t>Again, like at last IWAA:   …to be continued</a:t>
            </a:r>
          </a:p>
          <a:p>
            <a:pPr marL="241251" indent="-241251" defTabSz="832103">
              <a:spcBef>
                <a:spcPts val="1000"/>
              </a:spcBef>
              <a:buFont typeface="Arial"/>
              <a:buChar char="•"/>
              <a:defRPr sz="1600">
                <a:solidFill>
                  <a:srgbClr val="004070"/>
                </a:solidFill>
              </a:defRPr>
            </a:pPr>
          </a:p>
          <a:p>
            <a:pPr marL="241251" indent="-241251" defTabSz="832103">
              <a:spcBef>
                <a:spcPts val="1700"/>
              </a:spcBef>
              <a:buFont typeface="Arial"/>
              <a:buChar char="•"/>
              <a:defRPr sz="2900">
                <a:solidFill>
                  <a:srgbClr val="004070"/>
                </a:solidFill>
              </a:defRPr>
            </a:pPr>
            <a:r>
              <a:t>THANK YOU FOR YOUR ATTENTION.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128" name="Rectangle 2"/>
          <p:cNvSpPr txBox="1"/>
          <p:nvPr>
            <p:ph type="title"/>
          </p:nvPr>
        </p:nvSpPr>
        <p:spPr>
          <a:xfrm>
            <a:off x="292099" y="103186"/>
            <a:ext cx="8520115" cy="544517"/>
          </a:xfrm>
          <a:prstGeom prst="rect">
            <a:avLst/>
          </a:prstGeom>
        </p:spPr>
        <p:txBody>
          <a:bodyPr/>
          <a:lstStyle/>
          <a:p>
            <a:pPr/>
            <a:r>
              <a:t>System setup</a:t>
            </a:r>
          </a:p>
        </p:txBody>
      </p:sp>
      <p:grpSp>
        <p:nvGrpSpPr>
          <p:cNvPr id="168" name="Group 61"/>
          <p:cNvGrpSpPr/>
          <p:nvPr/>
        </p:nvGrpSpPr>
        <p:grpSpPr>
          <a:xfrm>
            <a:off x="847784" y="4233923"/>
            <a:ext cx="7362705" cy="1773119"/>
            <a:chOff x="-1" y="-1"/>
            <a:chExt cx="7362703" cy="1773118"/>
          </a:xfrm>
        </p:grpSpPr>
        <p:sp>
          <p:nvSpPr>
            <p:cNvPr id="129" name="Line 22"/>
            <p:cNvSpPr/>
            <p:nvPr/>
          </p:nvSpPr>
          <p:spPr>
            <a:xfrm flipV="1">
              <a:off x="6556314" y="509525"/>
              <a:ext cx="720728" cy="647703"/>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0" name="Line 23"/>
            <p:cNvSpPr/>
            <p:nvPr/>
          </p:nvSpPr>
          <p:spPr>
            <a:xfrm flipH="1" flipV="1">
              <a:off x="5837177" y="293624"/>
              <a:ext cx="719140" cy="863604"/>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1" name="Line 24"/>
            <p:cNvSpPr/>
            <p:nvPr/>
          </p:nvSpPr>
          <p:spPr>
            <a:xfrm flipH="1" flipV="1">
              <a:off x="6556315" y="1157225"/>
              <a:ext cx="719140" cy="539753"/>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2" name="Line 25"/>
            <p:cNvSpPr/>
            <p:nvPr/>
          </p:nvSpPr>
          <p:spPr>
            <a:xfrm flipV="1">
              <a:off x="5835589" y="1157225"/>
              <a:ext cx="720728" cy="323853"/>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3" name="Line 26"/>
            <p:cNvSpPr/>
            <p:nvPr/>
          </p:nvSpPr>
          <p:spPr>
            <a:xfrm flipV="1">
              <a:off x="796862" y="77724"/>
              <a:ext cx="719140" cy="827092"/>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4" name="Line 27"/>
            <p:cNvSpPr/>
            <p:nvPr/>
          </p:nvSpPr>
          <p:spPr>
            <a:xfrm flipH="1" flipV="1">
              <a:off x="74550" y="77724"/>
              <a:ext cx="722315" cy="827092"/>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5" name="Line 28"/>
            <p:cNvSpPr/>
            <p:nvPr/>
          </p:nvSpPr>
          <p:spPr>
            <a:xfrm flipH="1">
              <a:off x="76137" y="904811"/>
              <a:ext cx="720728" cy="360367"/>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6" name="Line 29"/>
            <p:cNvSpPr/>
            <p:nvPr/>
          </p:nvSpPr>
          <p:spPr>
            <a:xfrm>
              <a:off x="796862" y="904812"/>
              <a:ext cx="719140" cy="360365"/>
            </a:xfrm>
            <a:prstGeom prst="line">
              <a:avLst/>
            </a:prstGeom>
            <a:noFill/>
            <a:ln w="9525" cap="flat">
              <a:solidFill>
                <a:srgbClr val="808080"/>
              </a:solidFill>
              <a:prstDash val="sysDot"/>
              <a:round/>
            </a:ln>
            <a:effectLst/>
          </p:spPr>
          <p:txBody>
            <a:bodyPr wrap="square" lIns="45718" tIns="45718" rIns="45718" bIns="45718" numCol="1" anchor="t">
              <a:noAutofit/>
            </a:bodyPr>
            <a:lstStyle/>
            <a:p>
              <a:pPr/>
            </a:p>
          </p:txBody>
        </p:sp>
        <p:sp>
          <p:nvSpPr>
            <p:cNvPr id="137" name="Line 30"/>
            <p:cNvSpPr/>
            <p:nvPr/>
          </p:nvSpPr>
          <p:spPr>
            <a:xfrm>
              <a:off x="76137" y="868298"/>
              <a:ext cx="7200905" cy="346079"/>
            </a:xfrm>
            <a:prstGeom prst="line">
              <a:avLst/>
            </a:prstGeom>
            <a:noFill/>
            <a:ln w="28575" cap="flat">
              <a:solidFill>
                <a:srgbClr val="000000"/>
              </a:solidFill>
              <a:prstDash val="solid"/>
              <a:round/>
            </a:ln>
            <a:effectLst/>
          </p:spPr>
          <p:txBody>
            <a:bodyPr wrap="square" lIns="45718" tIns="45718" rIns="45718" bIns="45718" numCol="1" anchor="t">
              <a:noAutofit/>
            </a:bodyPr>
            <a:lstStyle/>
            <a:p>
              <a:pPr/>
            </a:p>
          </p:txBody>
        </p:sp>
        <p:sp>
          <p:nvSpPr>
            <p:cNvPr id="138" name="Freeform 31"/>
            <p:cNvSpPr/>
            <p:nvPr/>
          </p:nvSpPr>
          <p:spPr>
            <a:xfrm>
              <a:off x="76137" y="783778"/>
              <a:ext cx="7200906" cy="552838"/>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6046"/>
                  </a:moveTo>
                  <a:cubicBezTo>
                    <a:pt x="538" y="5800"/>
                    <a:pt x="1081" y="5616"/>
                    <a:pt x="2162" y="4693"/>
                  </a:cubicBezTo>
                  <a:cubicBezTo>
                    <a:pt x="3243" y="3769"/>
                    <a:pt x="5043" y="1185"/>
                    <a:pt x="6481" y="508"/>
                  </a:cubicBezTo>
                  <a:cubicBezTo>
                    <a:pt x="7919" y="-169"/>
                    <a:pt x="9362" y="-169"/>
                    <a:pt x="10800" y="508"/>
                  </a:cubicBezTo>
                  <a:cubicBezTo>
                    <a:pt x="12238" y="1185"/>
                    <a:pt x="13319" y="1185"/>
                    <a:pt x="15119" y="4693"/>
                  </a:cubicBezTo>
                  <a:cubicBezTo>
                    <a:pt x="16919" y="8200"/>
                    <a:pt x="19257" y="14785"/>
                    <a:pt x="21600" y="21431"/>
                  </a:cubicBezTo>
                </a:path>
              </a:pathLst>
            </a:custGeom>
            <a:noFill/>
            <a:ln w="19050" cap="flat">
              <a:solidFill>
                <a:srgbClr val="000000"/>
              </a:solidFill>
              <a:prstDash val="sysDot"/>
              <a:round/>
            </a:ln>
            <a:effectLst/>
          </p:spPr>
          <p:txBody>
            <a:bodyPr wrap="square" lIns="45718" tIns="45718" rIns="45718" bIns="45718" numCol="1" anchor="t">
              <a:noAutofit/>
            </a:bodyPr>
            <a:lstStyle/>
            <a:p>
              <a:pPr>
                <a:defRPr>
                  <a:latin typeface="+mn-lt"/>
                  <a:ea typeface="+mn-ea"/>
                  <a:cs typeface="+mn-cs"/>
                  <a:sym typeface="Arial"/>
                </a:defRPr>
              </a:pPr>
            </a:p>
          </p:txBody>
        </p:sp>
        <p:sp>
          <p:nvSpPr>
            <p:cNvPr id="139" name="Freeform 32"/>
            <p:cNvSpPr/>
            <p:nvPr/>
          </p:nvSpPr>
          <p:spPr>
            <a:xfrm>
              <a:off x="76136" y="1262083"/>
              <a:ext cx="7191381" cy="428545"/>
            </a:xfrm>
            <a:custGeom>
              <a:avLst/>
              <a:gdLst/>
              <a:ahLst/>
              <a:cxnLst>
                <a:cxn ang="0">
                  <a:pos x="wd2" y="hd2"/>
                </a:cxn>
                <a:cxn ang="5400000">
                  <a:pos x="wd2" y="hd2"/>
                </a:cxn>
                <a:cxn ang="10800000">
                  <a:pos x="wd2" y="hd2"/>
                </a:cxn>
                <a:cxn ang="16200000">
                  <a:pos x="wd2" y="hd2"/>
                </a:cxn>
              </a:cxnLst>
              <a:rect l="0" t="0" r="r" b="b"/>
              <a:pathLst>
                <a:path w="21600" h="21516" fill="norm" stroke="1" extrusionOk="0">
                  <a:moveTo>
                    <a:pt x="0" y="115"/>
                  </a:moveTo>
                  <a:cubicBezTo>
                    <a:pt x="1438" y="15"/>
                    <a:pt x="2881" y="-84"/>
                    <a:pt x="4319" y="115"/>
                  </a:cubicBezTo>
                  <a:cubicBezTo>
                    <a:pt x="5757" y="313"/>
                    <a:pt x="7200" y="710"/>
                    <a:pt x="8638" y="1257"/>
                  </a:cubicBezTo>
                  <a:cubicBezTo>
                    <a:pt x="10076" y="1803"/>
                    <a:pt x="11524" y="2002"/>
                    <a:pt x="12962" y="3491"/>
                  </a:cubicBezTo>
                  <a:cubicBezTo>
                    <a:pt x="14400" y="4981"/>
                    <a:pt x="15843" y="7265"/>
                    <a:pt x="17281" y="10244"/>
                  </a:cubicBezTo>
                  <a:cubicBezTo>
                    <a:pt x="18719" y="13224"/>
                    <a:pt x="20157" y="17345"/>
                    <a:pt x="21600" y="21516"/>
                  </a:cubicBezTo>
                </a:path>
              </a:pathLst>
            </a:custGeom>
            <a:noFill/>
            <a:ln w="9525" cap="flat">
              <a:solidFill>
                <a:srgbClr val="000000"/>
              </a:solidFill>
              <a:prstDash val="solid"/>
              <a:round/>
            </a:ln>
            <a:effectLst/>
          </p:spPr>
          <p:txBody>
            <a:bodyPr wrap="square" lIns="45718" tIns="45718" rIns="45718" bIns="45718" numCol="1" anchor="t">
              <a:noAutofit/>
            </a:bodyPr>
            <a:lstStyle/>
            <a:p>
              <a:pPr>
                <a:defRPr>
                  <a:latin typeface="+mn-lt"/>
                  <a:ea typeface="+mn-ea"/>
                  <a:cs typeface="+mn-cs"/>
                  <a:sym typeface="Arial"/>
                </a:defRPr>
              </a:pPr>
            </a:p>
          </p:txBody>
        </p:sp>
        <p:sp>
          <p:nvSpPr>
            <p:cNvPr id="140" name="Freeform 33"/>
            <p:cNvSpPr/>
            <p:nvPr/>
          </p:nvSpPr>
          <p:spPr>
            <a:xfrm>
              <a:off x="85661" y="73043"/>
              <a:ext cx="7191381" cy="428545"/>
            </a:xfrm>
            <a:custGeom>
              <a:avLst/>
              <a:gdLst/>
              <a:ahLst/>
              <a:cxnLst>
                <a:cxn ang="0">
                  <a:pos x="wd2" y="hd2"/>
                </a:cxn>
                <a:cxn ang="5400000">
                  <a:pos x="wd2" y="hd2"/>
                </a:cxn>
                <a:cxn ang="10800000">
                  <a:pos x="wd2" y="hd2"/>
                </a:cxn>
                <a:cxn ang="16200000">
                  <a:pos x="wd2" y="hd2"/>
                </a:cxn>
              </a:cxnLst>
              <a:rect l="0" t="0" r="r" b="b"/>
              <a:pathLst>
                <a:path w="21600" h="21516" fill="norm" stroke="1" extrusionOk="0">
                  <a:moveTo>
                    <a:pt x="0" y="115"/>
                  </a:moveTo>
                  <a:cubicBezTo>
                    <a:pt x="1438" y="15"/>
                    <a:pt x="2881" y="-84"/>
                    <a:pt x="4319" y="115"/>
                  </a:cubicBezTo>
                  <a:cubicBezTo>
                    <a:pt x="5757" y="313"/>
                    <a:pt x="7200" y="710"/>
                    <a:pt x="8638" y="1257"/>
                  </a:cubicBezTo>
                  <a:cubicBezTo>
                    <a:pt x="10076" y="1803"/>
                    <a:pt x="11524" y="2002"/>
                    <a:pt x="12962" y="3491"/>
                  </a:cubicBezTo>
                  <a:cubicBezTo>
                    <a:pt x="14400" y="4981"/>
                    <a:pt x="15843" y="7265"/>
                    <a:pt x="17281" y="10244"/>
                  </a:cubicBezTo>
                  <a:cubicBezTo>
                    <a:pt x="18719" y="13224"/>
                    <a:pt x="20157" y="17345"/>
                    <a:pt x="21600" y="21516"/>
                  </a:cubicBezTo>
                </a:path>
              </a:pathLst>
            </a:custGeom>
            <a:noFill/>
            <a:ln w="9525" cap="flat">
              <a:solidFill>
                <a:srgbClr val="000000"/>
              </a:solidFill>
              <a:prstDash val="solid"/>
              <a:round/>
            </a:ln>
            <a:effectLst/>
          </p:spPr>
          <p:txBody>
            <a:bodyPr wrap="square" lIns="45718" tIns="45718" rIns="45718" bIns="45718" numCol="1" anchor="t">
              <a:noAutofit/>
            </a:bodyPr>
            <a:lstStyle/>
            <a:p>
              <a:pPr>
                <a:defRPr>
                  <a:latin typeface="+mn-lt"/>
                  <a:ea typeface="+mn-ea"/>
                  <a:cs typeface="+mn-cs"/>
                  <a:sym typeface="Arial"/>
                </a:defRPr>
              </a:pPr>
            </a:p>
          </p:txBody>
        </p:sp>
        <p:sp>
          <p:nvSpPr>
            <p:cNvPr id="141" name="Oval 34"/>
            <p:cNvSpPr/>
            <p:nvPr/>
          </p:nvSpPr>
          <p:spPr>
            <a:xfrm rot="5634243">
              <a:off x="4697" y="1196913"/>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2" name="Oval 35"/>
            <p:cNvSpPr/>
            <p:nvPr/>
          </p:nvSpPr>
          <p:spPr>
            <a:xfrm rot="5634243">
              <a:off x="1444559" y="1196913"/>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3" name="Oval 36"/>
            <p:cNvSpPr/>
            <p:nvPr/>
          </p:nvSpPr>
          <p:spPr>
            <a:xfrm rot="5634243">
              <a:off x="2874897" y="1222313"/>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4" name="Oval 37"/>
            <p:cNvSpPr/>
            <p:nvPr/>
          </p:nvSpPr>
          <p:spPr>
            <a:xfrm rot="5634243">
              <a:off x="4325873" y="1258825"/>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5" name="Oval 38"/>
            <p:cNvSpPr/>
            <p:nvPr/>
          </p:nvSpPr>
          <p:spPr>
            <a:xfrm rot="5634243">
              <a:off x="5767324" y="1403288"/>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6" name="Oval 39"/>
            <p:cNvSpPr/>
            <p:nvPr/>
          </p:nvSpPr>
          <p:spPr>
            <a:xfrm rot="5634243">
              <a:off x="7208774" y="1625538"/>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7" name="Oval 40"/>
            <p:cNvSpPr/>
            <p:nvPr/>
          </p:nvSpPr>
          <p:spPr>
            <a:xfrm rot="5634243">
              <a:off x="7215124" y="438085"/>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8" name="Oval 41"/>
            <p:cNvSpPr/>
            <p:nvPr/>
          </p:nvSpPr>
          <p:spPr>
            <a:xfrm rot="5634243">
              <a:off x="5764149" y="203135"/>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49" name="Oval 42"/>
            <p:cNvSpPr/>
            <p:nvPr/>
          </p:nvSpPr>
          <p:spPr>
            <a:xfrm rot="5634243">
              <a:off x="4333810" y="76135"/>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0" name="Oval 43"/>
            <p:cNvSpPr/>
            <p:nvPr/>
          </p:nvSpPr>
          <p:spPr>
            <a:xfrm rot="5634243">
              <a:off x="2893947" y="41209"/>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1" name="Oval 44"/>
            <p:cNvSpPr/>
            <p:nvPr/>
          </p:nvSpPr>
          <p:spPr>
            <a:xfrm rot="5634243">
              <a:off x="1444559" y="4696"/>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2" name="Oval 45"/>
            <p:cNvSpPr/>
            <p:nvPr/>
          </p:nvSpPr>
          <p:spPr>
            <a:xfrm rot="5634243">
              <a:off x="14222" y="4696"/>
              <a:ext cx="142881" cy="142881"/>
            </a:xfrm>
            <a:prstGeom prst="ellipse">
              <a:avLst/>
            </a:prstGeom>
            <a:solidFill>
              <a:srgbClr val="CC330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3" name="Oval 46"/>
            <p:cNvSpPr/>
            <p:nvPr/>
          </p:nvSpPr>
          <p:spPr>
            <a:xfrm rot="15965757">
              <a:off x="742887" y="850836"/>
              <a:ext cx="107955" cy="107955"/>
            </a:xfrm>
            <a:prstGeom prst="ellipse">
              <a:avLst/>
            </a:prstGeom>
            <a:solidFill>
              <a:schemeClr val="accent2"/>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4" name="Oval 47"/>
            <p:cNvSpPr/>
            <p:nvPr/>
          </p:nvSpPr>
          <p:spPr>
            <a:xfrm rot="15965757">
              <a:off x="2173225" y="741296"/>
              <a:ext cx="107955" cy="107955"/>
            </a:xfrm>
            <a:prstGeom prst="ellipse">
              <a:avLst/>
            </a:prstGeom>
            <a:solidFill>
              <a:schemeClr val="accent2"/>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5" name="Oval 48"/>
            <p:cNvSpPr/>
            <p:nvPr/>
          </p:nvSpPr>
          <p:spPr>
            <a:xfrm rot="15965757">
              <a:off x="3617850" y="742883"/>
              <a:ext cx="107955" cy="107955"/>
            </a:xfrm>
            <a:prstGeom prst="ellipse">
              <a:avLst/>
            </a:prstGeom>
            <a:solidFill>
              <a:schemeClr val="accent2"/>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6" name="Oval 49"/>
            <p:cNvSpPr/>
            <p:nvPr/>
          </p:nvSpPr>
          <p:spPr>
            <a:xfrm rot="15965757">
              <a:off x="5054539" y="847661"/>
              <a:ext cx="107955" cy="107955"/>
            </a:xfrm>
            <a:prstGeom prst="ellipse">
              <a:avLst/>
            </a:prstGeom>
            <a:solidFill>
              <a:schemeClr val="accent2"/>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7" name="Oval 50"/>
            <p:cNvSpPr/>
            <p:nvPr/>
          </p:nvSpPr>
          <p:spPr>
            <a:xfrm rot="15965757">
              <a:off x="6494402" y="1122298"/>
              <a:ext cx="107955" cy="107955"/>
            </a:xfrm>
            <a:prstGeom prst="ellipse">
              <a:avLst/>
            </a:prstGeom>
            <a:solidFill>
              <a:schemeClr val="accent2"/>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58" name="Line 51"/>
            <p:cNvSpPr/>
            <p:nvPr/>
          </p:nvSpPr>
          <p:spPr>
            <a:xfrm>
              <a:off x="7205602" y="1315975"/>
              <a:ext cx="107953" cy="36515"/>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59" name="Oval 52"/>
            <p:cNvSpPr/>
            <p:nvPr/>
          </p:nvSpPr>
          <p:spPr>
            <a:xfrm rot="15965757">
              <a:off x="2182750" y="922273"/>
              <a:ext cx="107955" cy="107955"/>
            </a:xfrm>
            <a:prstGeom prst="ellipse">
              <a:avLst/>
            </a:prstGeom>
            <a:solidFill>
              <a:srgbClr val="80808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60" name="Oval 53"/>
            <p:cNvSpPr/>
            <p:nvPr/>
          </p:nvSpPr>
          <p:spPr>
            <a:xfrm rot="15965757">
              <a:off x="3619437" y="990536"/>
              <a:ext cx="107955" cy="107955"/>
            </a:xfrm>
            <a:prstGeom prst="ellipse">
              <a:avLst/>
            </a:prstGeom>
            <a:solidFill>
              <a:srgbClr val="80808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61" name="Text Box 54"/>
            <p:cNvSpPr txBox="1"/>
            <p:nvPr/>
          </p:nvSpPr>
          <p:spPr>
            <a:xfrm>
              <a:off x="2200212" y="744473"/>
              <a:ext cx="457108" cy="238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000">
                  <a:latin typeface="Symbol"/>
                  <a:ea typeface="Symbol"/>
                  <a:cs typeface="Symbol"/>
                  <a:sym typeface="Symbol"/>
                </a:defRPr>
              </a:pPr>
              <a:r>
                <a:t>D</a:t>
              </a:r>
              <a:r>
                <a:rPr>
                  <a:latin typeface="+mn-lt"/>
                  <a:ea typeface="+mn-ea"/>
                  <a:cs typeface="+mn-cs"/>
                  <a:sym typeface="Arial"/>
                </a:rPr>
                <a:t>x, </a:t>
              </a:r>
              <a:r>
                <a:t>D</a:t>
              </a:r>
              <a:r>
                <a:rPr>
                  <a:latin typeface="+mn-lt"/>
                  <a:ea typeface="+mn-ea"/>
                  <a:cs typeface="+mn-cs"/>
                  <a:sym typeface="Arial"/>
                </a:rPr>
                <a:t>z</a:t>
              </a:r>
            </a:p>
          </p:txBody>
        </p:sp>
        <p:sp>
          <p:nvSpPr>
            <p:cNvPr id="162" name="Oval 55"/>
            <p:cNvSpPr/>
            <p:nvPr/>
          </p:nvSpPr>
          <p:spPr>
            <a:xfrm rot="15965757">
              <a:off x="5057714" y="1058798"/>
              <a:ext cx="107955" cy="107955"/>
            </a:xfrm>
            <a:prstGeom prst="ellipse">
              <a:avLst/>
            </a:prstGeom>
            <a:solidFill>
              <a:srgbClr val="808080"/>
            </a:solidFill>
            <a:ln w="9525"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Arial"/>
                </a:defRPr>
              </a:pPr>
            </a:p>
          </p:txBody>
        </p:sp>
        <p:sp>
          <p:nvSpPr>
            <p:cNvPr id="163" name="Line 56"/>
            <p:cNvSpPr/>
            <p:nvPr/>
          </p:nvSpPr>
          <p:spPr>
            <a:xfrm>
              <a:off x="2236725" y="854010"/>
              <a:ext cx="3" cy="73028"/>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64" name="Line 57"/>
            <p:cNvSpPr/>
            <p:nvPr/>
          </p:nvSpPr>
          <p:spPr>
            <a:xfrm>
              <a:off x="3676587" y="868298"/>
              <a:ext cx="3" cy="109540"/>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65" name="Line 58"/>
            <p:cNvSpPr/>
            <p:nvPr/>
          </p:nvSpPr>
          <p:spPr>
            <a:xfrm>
              <a:off x="5116452" y="947675"/>
              <a:ext cx="3" cy="109540"/>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66" name="Text Box 59"/>
            <p:cNvSpPr txBox="1"/>
            <p:nvPr/>
          </p:nvSpPr>
          <p:spPr>
            <a:xfrm>
              <a:off x="3644837" y="796860"/>
              <a:ext cx="457108" cy="238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000">
                  <a:latin typeface="Symbol"/>
                  <a:ea typeface="Symbol"/>
                  <a:cs typeface="Symbol"/>
                  <a:sym typeface="Symbol"/>
                </a:defRPr>
              </a:pPr>
              <a:r>
                <a:t>D</a:t>
              </a:r>
              <a:r>
                <a:rPr>
                  <a:latin typeface="+mn-lt"/>
                  <a:ea typeface="+mn-ea"/>
                  <a:cs typeface="+mn-cs"/>
                  <a:sym typeface="Arial"/>
                </a:rPr>
                <a:t>x, </a:t>
              </a:r>
              <a:r>
                <a:t>D</a:t>
              </a:r>
              <a:r>
                <a:rPr>
                  <a:latin typeface="+mn-lt"/>
                  <a:ea typeface="+mn-ea"/>
                  <a:cs typeface="+mn-cs"/>
                  <a:sym typeface="Arial"/>
                </a:rPr>
                <a:t>z</a:t>
              </a:r>
            </a:p>
          </p:txBody>
        </p:sp>
        <p:sp>
          <p:nvSpPr>
            <p:cNvPr id="167" name="Text Box 60"/>
            <p:cNvSpPr txBox="1"/>
            <p:nvPr/>
          </p:nvSpPr>
          <p:spPr>
            <a:xfrm>
              <a:off x="5048189" y="882585"/>
              <a:ext cx="457107" cy="238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000">
                  <a:latin typeface="Symbol"/>
                  <a:ea typeface="Symbol"/>
                  <a:cs typeface="Symbol"/>
                  <a:sym typeface="Symbol"/>
                </a:defRPr>
              </a:pPr>
              <a:r>
                <a:t>D</a:t>
              </a:r>
              <a:r>
                <a:rPr>
                  <a:latin typeface="+mn-lt"/>
                  <a:ea typeface="+mn-ea"/>
                  <a:cs typeface="+mn-cs"/>
                  <a:sym typeface="Arial"/>
                </a:rPr>
                <a:t>x, </a:t>
              </a:r>
              <a:r>
                <a:t>D</a:t>
              </a:r>
              <a:r>
                <a:rPr>
                  <a:latin typeface="+mn-lt"/>
                  <a:ea typeface="+mn-ea"/>
                  <a:cs typeface="+mn-cs"/>
                  <a:sym typeface="Arial"/>
                </a:rPr>
                <a:t>z</a:t>
              </a:r>
            </a:p>
          </p:txBody>
        </p:sp>
      </p:grpSp>
      <p:sp>
        <p:nvSpPr>
          <p:cNvPr id="169" name="Rectangle 5"/>
          <p:cNvSpPr txBox="1"/>
          <p:nvPr>
            <p:ph type="body" idx="1"/>
          </p:nvPr>
        </p:nvSpPr>
        <p:spPr>
          <a:xfrm>
            <a:off x="282574" y="977900"/>
            <a:ext cx="8520115" cy="4792663"/>
          </a:xfrm>
          <a:prstGeom prst="rect">
            <a:avLst/>
          </a:prstGeom>
        </p:spPr>
        <p:txBody>
          <a:bodyPr lIns="0" tIns="0" rIns="0" bIns="0"/>
          <a:lstStyle/>
          <a:p>
            <a:pPr marL="298450" indent="-298450">
              <a:spcBef>
                <a:spcPts val="300"/>
              </a:spcBef>
              <a:buSzPct val="80000"/>
              <a:buFont typeface="Arial"/>
              <a:buChar char="•"/>
              <a:defRPr sz="1600">
                <a:solidFill>
                  <a:srgbClr val="002060"/>
                </a:solidFill>
              </a:defRPr>
            </a:pPr>
            <a:r>
              <a:t>System Integration</a:t>
            </a:r>
            <a:endParaRPr sz="2400">
              <a:solidFill>
                <a:srgbClr val="FFFFFF"/>
              </a:solidFill>
            </a:endParaRPr>
          </a:p>
          <a:p>
            <a:pPr marL="298450" indent="-298450">
              <a:spcBef>
                <a:spcPts val="500"/>
              </a:spcBef>
              <a:buSzPct val="80000"/>
              <a:buFont typeface="Arial"/>
              <a:buChar char="•"/>
              <a:defRPr sz="1600">
                <a:solidFill>
                  <a:srgbClr val="002060"/>
                </a:solidFill>
              </a:defRPr>
            </a:pPr>
          </a:p>
          <a:p>
            <a:pPr lvl="1" marL="546100" indent="-285750">
              <a:spcBef>
                <a:spcPts val="300"/>
              </a:spcBef>
              <a:buClr>
                <a:schemeClr val="accent1"/>
              </a:buClr>
              <a:buFont typeface="Arial"/>
              <a:buChar char="•"/>
              <a:defRPr sz="1600">
                <a:solidFill>
                  <a:srgbClr val="002060"/>
                </a:solidFill>
              </a:defRPr>
            </a:pPr>
            <a:r>
              <a:t>The SLRS (Straight Line Reference Surveyor) is a refraction free alignment system</a:t>
            </a:r>
            <a:endParaRPr sz="2400">
              <a:solidFill>
                <a:srgbClr val="FFFFFF"/>
              </a:solidFill>
            </a:endParaRPr>
          </a:p>
          <a:p>
            <a:pPr lvl="1" marL="546100" indent="-285750">
              <a:spcBef>
                <a:spcPts val="300"/>
              </a:spcBef>
              <a:buClr>
                <a:schemeClr val="accent1"/>
              </a:buClr>
              <a:buFont typeface="Arial"/>
              <a:buChar char="•"/>
              <a:defRPr sz="1600">
                <a:solidFill>
                  <a:srgbClr val="002060"/>
                </a:solidFill>
              </a:defRPr>
            </a:pPr>
            <a:r>
              <a:t>It uses a collimated laser beam within an ISO200 vacuum tube</a:t>
            </a:r>
            <a:endParaRPr sz="2400">
              <a:solidFill>
                <a:srgbClr val="FFFFFF"/>
              </a:solidFill>
            </a:endParaRPr>
          </a:p>
          <a:p>
            <a:pPr lvl="1" marL="546100" indent="-285750">
              <a:spcBef>
                <a:spcPts val="300"/>
              </a:spcBef>
              <a:buClr>
                <a:schemeClr val="accent1"/>
              </a:buClr>
              <a:buFont typeface="Arial"/>
              <a:buChar char="•"/>
              <a:defRPr sz="1600">
                <a:solidFill>
                  <a:srgbClr val="002060"/>
                </a:solidFill>
              </a:defRPr>
            </a:pPr>
            <a:r>
              <a:t>SLRS is used like a ruler put into the seemingly bent (refraction) tunnel network</a:t>
            </a:r>
            <a:endParaRPr sz="2400">
              <a:solidFill>
                <a:srgbClr val="FFFFFF"/>
              </a:solidFill>
            </a:endParaRPr>
          </a:p>
          <a:p>
            <a:pPr lvl="1" marL="546100" indent="-285750">
              <a:spcBef>
                <a:spcPts val="300"/>
              </a:spcBef>
              <a:buClr>
                <a:schemeClr val="accent1"/>
              </a:buClr>
              <a:buFont typeface="Arial"/>
              <a:buChar char="•"/>
              <a:defRPr sz="1600">
                <a:solidFill>
                  <a:srgbClr val="002060"/>
                </a:solidFill>
              </a:defRPr>
            </a:pPr>
            <a:r>
              <a:t>There is no direct connection between the SLRS and machine components</a:t>
            </a:r>
            <a:endParaRPr sz="2400">
              <a:solidFill>
                <a:srgbClr val="FFFFFF"/>
              </a:solidFill>
            </a:endParaRPr>
          </a:p>
          <a:p>
            <a:pPr lvl="1" marL="546100" indent="-285750">
              <a:spcBef>
                <a:spcPts val="300"/>
              </a:spcBef>
              <a:buClr>
                <a:schemeClr val="accent1"/>
              </a:buClr>
              <a:buFont typeface="Arial"/>
              <a:buChar char="•"/>
              <a:defRPr sz="1600">
                <a:solidFill>
                  <a:srgbClr val="002060"/>
                </a:solidFill>
              </a:defRPr>
            </a:pPr>
            <a:r>
              <a:t>SLRS provides correction parameters (dx, dz) for the geodetic network</a:t>
            </a:r>
          </a:p>
          <a:p>
            <a:pPr lvl="1" marL="546100" indent="-285750">
              <a:spcBef>
                <a:spcPts val="300"/>
              </a:spcBef>
              <a:buClr>
                <a:schemeClr val="accent1"/>
              </a:buClr>
              <a:buFont typeface="Arial"/>
              <a:buChar char="•"/>
              <a:defRPr sz="1600">
                <a:solidFill>
                  <a:srgbClr val="002060"/>
                </a:solidFill>
              </a:defRPr>
            </a:pPr>
            <a:r>
              <a:t>Calibrated transfer pieces are used to connect the SLRS measurements</a:t>
            </a:r>
          </a:p>
          <a:p>
            <a:pPr lvl="2" indent="519112">
              <a:spcBef>
                <a:spcPts val="300"/>
              </a:spcBef>
              <a:defRPr sz="1600">
                <a:solidFill>
                  <a:srgbClr val="002060"/>
                </a:solidFill>
              </a:defRPr>
            </a:pPr>
            <a:r>
              <a:t> with the tunnel network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172" name="Titel 1"/>
          <p:cNvSpPr txBox="1"/>
          <p:nvPr>
            <p:ph type="title"/>
          </p:nvPr>
        </p:nvSpPr>
        <p:spPr>
          <a:xfrm>
            <a:off x="292099" y="103186"/>
            <a:ext cx="8520115" cy="544517"/>
          </a:xfrm>
          <a:prstGeom prst="rect">
            <a:avLst/>
          </a:prstGeom>
        </p:spPr>
        <p:txBody>
          <a:bodyPr/>
          <a:lstStyle/>
          <a:p>
            <a:pPr/>
            <a:r>
              <a:t>System setup</a:t>
            </a:r>
          </a:p>
        </p:txBody>
      </p:sp>
      <p:sp>
        <p:nvSpPr>
          <p:cNvPr id="173" name="Inhaltsplatzhalter 2"/>
          <p:cNvSpPr txBox="1"/>
          <p:nvPr>
            <p:ph type="body" idx="1"/>
          </p:nvPr>
        </p:nvSpPr>
        <p:spPr>
          <a:xfrm>
            <a:off x="118241" y="1001549"/>
            <a:ext cx="8923285" cy="4792665"/>
          </a:xfrm>
          <a:prstGeom prst="rect">
            <a:avLst/>
          </a:prstGeom>
        </p:spPr>
        <p:txBody>
          <a:bodyPr/>
          <a:lstStyle/>
          <a:p>
            <a:pPr marL="265113" indent="-265113">
              <a:spcBef>
                <a:spcPts val="900"/>
              </a:spcBef>
              <a:buFont typeface="Arial"/>
              <a:buChar char="•"/>
              <a:defRPr sz="1600">
                <a:solidFill>
                  <a:srgbClr val="002060"/>
                </a:solidFill>
              </a:defRPr>
            </a:pPr>
            <a:r>
              <a:t>Principle of the SLRS:</a:t>
            </a:r>
          </a:p>
          <a:p>
            <a:pPr lvl="1" marL="628650" indent="-184150">
              <a:spcBef>
                <a:spcPts val="900"/>
              </a:spcBef>
              <a:buClr>
                <a:srgbClr val="808080"/>
              </a:buClr>
              <a:buFont typeface="Arial"/>
              <a:buChar char="•"/>
              <a:defRPr sz="1600">
                <a:solidFill>
                  <a:srgbClr val="002060"/>
                </a:solidFill>
              </a:defRPr>
            </a:pPr>
            <a:r>
              <a:t>A laser light source emits coherent light</a:t>
            </a:r>
          </a:p>
          <a:p>
            <a:pPr lvl="1" marL="628650" indent="-184150">
              <a:spcBef>
                <a:spcPts val="900"/>
              </a:spcBef>
              <a:buClr>
                <a:srgbClr val="808080"/>
              </a:buClr>
              <a:buFont typeface="Arial"/>
              <a:buChar char="•"/>
              <a:defRPr sz="1600">
                <a:solidFill>
                  <a:srgbClr val="002060"/>
                </a:solidFill>
              </a:defRPr>
            </a:pPr>
            <a:r>
              <a:t>A fiber </a:t>
            </a:r>
            <a:r>
              <a:rPr>
                <a:solidFill>
                  <a:srgbClr val="004070"/>
                </a:solidFill>
              </a:rPr>
              <a:t>end, aperture </a:t>
            </a:r>
            <a:r>
              <a:t>and a plano convex lens are used to expand and collimate the beam</a:t>
            </a:r>
          </a:p>
          <a:p>
            <a:pPr lvl="1" marL="628650" indent="-184150">
              <a:spcBef>
                <a:spcPts val="900"/>
              </a:spcBef>
              <a:buClr>
                <a:srgbClr val="808080"/>
              </a:buClr>
              <a:buFont typeface="Arial"/>
              <a:buChar char="•"/>
              <a:defRPr sz="1600">
                <a:solidFill>
                  <a:srgbClr val="002060"/>
                </a:solidFill>
              </a:defRPr>
            </a:pPr>
            <a:r>
              <a:t>Spheres (or disks) put into the beam along the measuring section originate a poisson spot behind the centre of the sphere which can be viewed with a ccd camera</a:t>
            </a:r>
          </a:p>
          <a:p>
            <a:pPr lvl="1" marL="628650" indent="-184150">
              <a:spcBef>
                <a:spcPts val="900"/>
              </a:spcBef>
              <a:buClr>
                <a:srgbClr val="808080"/>
              </a:buClr>
              <a:buFont typeface="Arial"/>
              <a:buChar char="•"/>
              <a:defRPr sz="1600">
                <a:solidFill>
                  <a:srgbClr val="002060"/>
                </a:solidFill>
              </a:defRPr>
            </a:pPr>
            <a:r>
              <a:t>The centre of the target and the centre of its poisson spot in the image generate a straight line</a:t>
            </a:r>
          </a:p>
          <a:p>
            <a:pPr lvl="1" marL="628650" indent="-184150">
              <a:spcBef>
                <a:spcPts val="900"/>
              </a:spcBef>
              <a:buClr>
                <a:srgbClr val="808080"/>
              </a:buClr>
              <a:buFont typeface="Arial"/>
              <a:buChar char="•"/>
              <a:defRPr sz="1600">
                <a:solidFill>
                  <a:srgbClr val="002060"/>
                </a:solidFill>
              </a:defRPr>
            </a:pPr>
            <a:r>
              <a:t>A lens system focuses the expanded beam to the dimensions of the CCD sensor</a:t>
            </a:r>
          </a:p>
          <a:p>
            <a:pPr lvl="1" marL="628650" indent="-184150">
              <a:spcBef>
                <a:spcPts val="900"/>
              </a:spcBef>
              <a:buClr>
                <a:srgbClr val="808080"/>
              </a:buClr>
              <a:buFont typeface="Arial"/>
              <a:buChar char="•"/>
              <a:defRPr sz="1600">
                <a:solidFill>
                  <a:srgbClr val="002060"/>
                </a:solidFill>
              </a:defRPr>
            </a:pPr>
            <a:r>
              <a:t>Correlation algorithms are used to calculate the poisson centres in the image</a:t>
            </a:r>
          </a:p>
        </p:txBody>
      </p:sp>
      <p:grpSp>
        <p:nvGrpSpPr>
          <p:cNvPr id="212" name="Group 53"/>
          <p:cNvGrpSpPr/>
          <p:nvPr/>
        </p:nvGrpSpPr>
        <p:grpSpPr>
          <a:xfrm>
            <a:off x="1325792" y="4489001"/>
            <a:ext cx="6445117" cy="1582426"/>
            <a:chOff x="0" y="0"/>
            <a:chExt cx="6445115" cy="1582425"/>
          </a:xfrm>
        </p:grpSpPr>
        <p:sp>
          <p:nvSpPr>
            <p:cNvPr id="174" name="Line 54"/>
            <p:cNvSpPr/>
            <p:nvPr/>
          </p:nvSpPr>
          <p:spPr>
            <a:xfrm flipH="1" flipV="1">
              <a:off x="4556972" y="259070"/>
              <a:ext cx="1553333" cy="259073"/>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75" name="Line 55"/>
            <p:cNvSpPr/>
            <p:nvPr/>
          </p:nvSpPr>
          <p:spPr>
            <a:xfrm flipH="1">
              <a:off x="4556972" y="518140"/>
              <a:ext cx="1553333" cy="259073"/>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76" name="AutoShape 56"/>
            <p:cNvSpPr/>
            <p:nvPr/>
          </p:nvSpPr>
          <p:spPr>
            <a:xfrm>
              <a:off x="4400834" y="154476"/>
              <a:ext cx="156141" cy="725723"/>
            </a:xfrm>
            <a:prstGeom prst="roundRect">
              <a:avLst>
                <a:gd name="adj" fmla="val 16667"/>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177" name="Line 57"/>
            <p:cNvSpPr/>
            <p:nvPr/>
          </p:nvSpPr>
          <p:spPr>
            <a:xfrm flipH="1" flipV="1">
              <a:off x="2330801" y="259070"/>
              <a:ext cx="2070036" cy="3"/>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78" name="Line 58"/>
            <p:cNvSpPr/>
            <p:nvPr/>
          </p:nvSpPr>
          <p:spPr>
            <a:xfrm flipH="1" flipV="1">
              <a:off x="2330801" y="777211"/>
              <a:ext cx="2070036" cy="3"/>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79" name="AutoShape 59"/>
            <p:cNvSpPr/>
            <p:nvPr/>
          </p:nvSpPr>
          <p:spPr>
            <a:xfrm>
              <a:off x="2277680" y="154476"/>
              <a:ext cx="51513" cy="725723"/>
            </a:xfrm>
            <a:prstGeom prst="roundRect">
              <a:avLst>
                <a:gd name="adj" fmla="val 16667"/>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180" name="Line 60"/>
            <p:cNvSpPr/>
            <p:nvPr/>
          </p:nvSpPr>
          <p:spPr>
            <a:xfrm flipH="1">
              <a:off x="777470" y="259070"/>
              <a:ext cx="1500213" cy="310565"/>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81" name="Line 61"/>
            <p:cNvSpPr/>
            <p:nvPr/>
          </p:nvSpPr>
          <p:spPr>
            <a:xfrm flipH="1" flipV="1">
              <a:off x="777470" y="465041"/>
              <a:ext cx="1500213" cy="312173"/>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82" name="AutoShape 62"/>
            <p:cNvSpPr/>
            <p:nvPr/>
          </p:nvSpPr>
          <p:spPr>
            <a:xfrm>
              <a:off x="725960" y="413547"/>
              <a:ext cx="51512" cy="207581"/>
            </a:xfrm>
            <a:prstGeom prst="roundRect">
              <a:avLst>
                <a:gd name="adj" fmla="val 16667"/>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183" name="Line 63"/>
            <p:cNvSpPr/>
            <p:nvPr/>
          </p:nvSpPr>
          <p:spPr>
            <a:xfrm flipH="1">
              <a:off x="569822" y="466648"/>
              <a:ext cx="154531" cy="3"/>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84" name="Line 64"/>
            <p:cNvSpPr/>
            <p:nvPr/>
          </p:nvSpPr>
          <p:spPr>
            <a:xfrm flipH="1">
              <a:off x="569822" y="569633"/>
              <a:ext cx="154531" cy="3"/>
            </a:xfrm>
            <a:prstGeom prst="line">
              <a:avLst/>
            </a:prstGeom>
            <a:noFill/>
            <a:ln w="9525" cap="flat">
              <a:solidFill>
                <a:srgbClr val="0066FF"/>
              </a:solidFill>
              <a:prstDash val="solid"/>
              <a:round/>
            </a:ln>
            <a:effectLst/>
          </p:spPr>
          <p:txBody>
            <a:bodyPr wrap="square" lIns="45718" tIns="45718" rIns="45718" bIns="45718" numCol="1" anchor="t">
              <a:noAutofit/>
            </a:bodyPr>
            <a:lstStyle/>
            <a:p>
              <a:pPr/>
            </a:p>
          </p:txBody>
        </p:sp>
        <p:sp>
          <p:nvSpPr>
            <p:cNvPr id="185" name="Rectangle 65"/>
            <p:cNvSpPr/>
            <p:nvPr/>
          </p:nvSpPr>
          <p:spPr>
            <a:xfrm>
              <a:off x="104627" y="362054"/>
              <a:ext cx="413687" cy="310565"/>
            </a:xfrm>
            <a:prstGeom prst="rect">
              <a:avLst/>
            </a:prstGeom>
            <a:solidFill>
              <a:schemeClr val="accent1"/>
            </a:solidFill>
            <a:ln w="9525" cap="flat">
              <a:solidFill>
                <a:srgbClr val="000000"/>
              </a:solidFill>
              <a:prstDash val="solid"/>
              <a:miter lim="800000"/>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186" name="Rectangle 66"/>
            <p:cNvSpPr/>
            <p:nvPr/>
          </p:nvSpPr>
          <p:spPr>
            <a:xfrm>
              <a:off x="518312" y="413547"/>
              <a:ext cx="51512" cy="207581"/>
            </a:xfrm>
            <a:prstGeom prst="rect">
              <a:avLst/>
            </a:prstGeom>
            <a:solidFill>
              <a:schemeClr val="accent1"/>
            </a:solidFill>
            <a:ln w="9525" cap="flat">
              <a:solidFill>
                <a:srgbClr val="000000"/>
              </a:solidFill>
              <a:prstDash val="solid"/>
              <a:miter lim="800000"/>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187" name="Line 67"/>
            <p:cNvSpPr/>
            <p:nvPr/>
          </p:nvSpPr>
          <p:spPr>
            <a:xfrm>
              <a:off x="3571855" y="-1"/>
              <a:ext cx="3" cy="413550"/>
            </a:xfrm>
            <a:prstGeom prst="line">
              <a:avLst/>
            </a:prstGeom>
            <a:noFill/>
            <a:ln w="28575" cap="flat">
              <a:solidFill>
                <a:srgbClr val="000000"/>
              </a:solidFill>
              <a:prstDash val="solid"/>
              <a:round/>
            </a:ln>
            <a:effectLst/>
          </p:spPr>
          <p:txBody>
            <a:bodyPr wrap="square" lIns="45718" tIns="45718" rIns="45718" bIns="45718" numCol="1" anchor="t">
              <a:noAutofit/>
            </a:bodyPr>
            <a:lstStyle/>
            <a:p>
              <a:pPr/>
            </a:p>
          </p:txBody>
        </p:sp>
        <p:sp>
          <p:nvSpPr>
            <p:cNvPr id="188" name="Oval 68"/>
            <p:cNvSpPr/>
            <p:nvPr/>
          </p:nvSpPr>
          <p:spPr>
            <a:xfrm>
              <a:off x="3520345" y="362054"/>
              <a:ext cx="103023" cy="104599"/>
            </a:xfrm>
            <a:prstGeom prst="ellips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189" name="Line 69"/>
            <p:cNvSpPr/>
            <p:nvPr/>
          </p:nvSpPr>
          <p:spPr>
            <a:xfrm>
              <a:off x="3053540" y="724109"/>
              <a:ext cx="3" cy="415159"/>
            </a:xfrm>
            <a:prstGeom prst="line">
              <a:avLst/>
            </a:prstGeom>
            <a:noFill/>
            <a:ln w="28575" cap="flat">
              <a:solidFill>
                <a:srgbClr val="000000"/>
              </a:solidFill>
              <a:prstDash val="solid"/>
              <a:round/>
            </a:ln>
            <a:effectLst/>
          </p:spPr>
          <p:txBody>
            <a:bodyPr wrap="square" lIns="45718" tIns="45718" rIns="45718" bIns="45718" numCol="1" anchor="t">
              <a:noAutofit/>
            </a:bodyPr>
            <a:lstStyle/>
            <a:p>
              <a:pPr/>
            </a:p>
          </p:txBody>
        </p:sp>
        <p:sp>
          <p:nvSpPr>
            <p:cNvPr id="190" name="Oval 70"/>
            <p:cNvSpPr/>
            <p:nvPr/>
          </p:nvSpPr>
          <p:spPr>
            <a:xfrm>
              <a:off x="3003641" y="621125"/>
              <a:ext cx="103023" cy="102989"/>
            </a:xfrm>
            <a:prstGeom prst="ellips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191" name="Text Box 71"/>
            <p:cNvSpPr txBox="1"/>
            <p:nvPr/>
          </p:nvSpPr>
          <p:spPr>
            <a:xfrm>
              <a:off x="3676483" y="1190759"/>
              <a:ext cx="997997" cy="3666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000">
                  <a:latin typeface="+mn-lt"/>
                  <a:ea typeface="+mn-ea"/>
                  <a:cs typeface="+mn-cs"/>
                  <a:sym typeface="Arial"/>
                </a:defRPr>
              </a:lvl1pPr>
            </a:lstStyle>
            <a:p>
              <a:pPr/>
              <a:r>
                <a:t>Plano-convex lens</a:t>
              </a:r>
            </a:p>
          </p:txBody>
        </p:sp>
        <p:sp>
          <p:nvSpPr>
            <p:cNvPr id="192" name="Text Box 72"/>
            <p:cNvSpPr txBox="1"/>
            <p:nvPr/>
          </p:nvSpPr>
          <p:spPr>
            <a:xfrm>
              <a:off x="2792774" y="1190759"/>
              <a:ext cx="750108" cy="226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000">
                  <a:latin typeface="+mn-lt"/>
                  <a:ea typeface="+mn-ea"/>
                  <a:cs typeface="+mn-cs"/>
                  <a:sym typeface="Arial"/>
                </a:defRPr>
              </a:lvl1pPr>
            </a:lstStyle>
            <a:p>
              <a:pPr/>
              <a:r>
                <a:t>Targets</a:t>
              </a:r>
            </a:p>
          </p:txBody>
        </p:sp>
        <p:sp>
          <p:nvSpPr>
            <p:cNvPr id="193" name="Text Box 73"/>
            <p:cNvSpPr txBox="1"/>
            <p:nvPr/>
          </p:nvSpPr>
          <p:spPr>
            <a:xfrm>
              <a:off x="848295" y="1190759"/>
              <a:ext cx="1534016" cy="239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100">
                  <a:latin typeface="+mn-lt"/>
                  <a:ea typeface="+mn-ea"/>
                  <a:cs typeface="+mn-cs"/>
                  <a:sym typeface="Arial"/>
                </a:defRPr>
              </a:lvl1pPr>
            </a:lstStyle>
            <a:p>
              <a:pPr/>
              <a:r>
                <a:t>Plano-convex lenses</a:t>
              </a:r>
            </a:p>
          </p:txBody>
        </p:sp>
        <p:sp>
          <p:nvSpPr>
            <p:cNvPr id="194" name="Text Box 74"/>
            <p:cNvSpPr txBox="1"/>
            <p:nvPr/>
          </p:nvSpPr>
          <p:spPr>
            <a:xfrm>
              <a:off x="-1" y="1190759"/>
              <a:ext cx="880491" cy="3916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100">
                  <a:latin typeface="+mn-lt"/>
                  <a:ea typeface="+mn-ea"/>
                  <a:cs typeface="+mn-cs"/>
                  <a:sym typeface="Arial"/>
                </a:defRPr>
              </a:lvl1pPr>
            </a:lstStyle>
            <a:p>
              <a:pPr/>
              <a:r>
                <a:t>CCD Camera</a:t>
              </a:r>
            </a:p>
          </p:txBody>
        </p:sp>
        <p:sp>
          <p:nvSpPr>
            <p:cNvPr id="195" name="Line 75"/>
            <p:cNvSpPr/>
            <p:nvPr/>
          </p:nvSpPr>
          <p:spPr>
            <a:xfrm flipV="1">
              <a:off x="362174" y="828705"/>
              <a:ext cx="3" cy="310565"/>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96" name="Line 76"/>
            <p:cNvSpPr/>
            <p:nvPr/>
          </p:nvSpPr>
          <p:spPr>
            <a:xfrm flipV="1">
              <a:off x="1656348" y="828704"/>
              <a:ext cx="569825" cy="25907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97" name="Line 77"/>
            <p:cNvSpPr/>
            <p:nvPr/>
          </p:nvSpPr>
          <p:spPr>
            <a:xfrm flipH="1" flipV="1">
              <a:off x="828979" y="672618"/>
              <a:ext cx="619725" cy="415159"/>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98" name="Line 78"/>
            <p:cNvSpPr/>
            <p:nvPr/>
          </p:nvSpPr>
          <p:spPr>
            <a:xfrm flipV="1">
              <a:off x="3166217" y="555152"/>
              <a:ext cx="354130" cy="584118"/>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199" name="Line 79"/>
            <p:cNvSpPr/>
            <p:nvPr/>
          </p:nvSpPr>
          <p:spPr>
            <a:xfrm flipV="1">
              <a:off x="3145291" y="828705"/>
              <a:ext cx="12880" cy="310565"/>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200" name="Line 80"/>
            <p:cNvSpPr/>
            <p:nvPr/>
          </p:nvSpPr>
          <p:spPr>
            <a:xfrm flipV="1">
              <a:off x="4141677" y="983181"/>
              <a:ext cx="246282" cy="207581"/>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201" name="Oval 81"/>
            <p:cNvSpPr/>
            <p:nvPr/>
          </p:nvSpPr>
          <p:spPr>
            <a:xfrm>
              <a:off x="6055574" y="465039"/>
              <a:ext cx="103023" cy="104599"/>
            </a:xfrm>
            <a:prstGeom prst="ellipse">
              <a:avLst/>
            </a:prstGeom>
            <a:solidFill>
              <a:srgbClr val="0066FF"/>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202" name="Line 82"/>
            <p:cNvSpPr/>
            <p:nvPr/>
          </p:nvSpPr>
          <p:spPr>
            <a:xfrm flipV="1">
              <a:off x="6108693" y="362055"/>
              <a:ext cx="3" cy="310565"/>
            </a:xfrm>
            <a:prstGeom prst="line">
              <a:avLst/>
            </a:prstGeom>
            <a:noFill/>
            <a:ln w="28575" cap="flat">
              <a:solidFill>
                <a:srgbClr val="0066FF"/>
              </a:solidFill>
              <a:prstDash val="solid"/>
              <a:round/>
            </a:ln>
            <a:effectLst/>
          </p:spPr>
          <p:txBody>
            <a:bodyPr wrap="square" lIns="45718" tIns="45718" rIns="45718" bIns="45718" numCol="1" anchor="t">
              <a:noAutofit/>
            </a:bodyPr>
            <a:lstStyle/>
            <a:p>
              <a:pPr/>
            </a:p>
          </p:txBody>
        </p:sp>
        <p:sp>
          <p:nvSpPr>
            <p:cNvPr id="203" name="Line 83"/>
            <p:cNvSpPr/>
            <p:nvPr/>
          </p:nvSpPr>
          <p:spPr>
            <a:xfrm flipH="1">
              <a:off x="5952555" y="519410"/>
              <a:ext cx="310669" cy="3"/>
            </a:xfrm>
            <a:prstGeom prst="line">
              <a:avLst/>
            </a:prstGeom>
            <a:noFill/>
            <a:ln w="28575" cap="flat">
              <a:solidFill>
                <a:srgbClr val="0066FF"/>
              </a:solidFill>
              <a:prstDash val="solid"/>
              <a:round/>
            </a:ln>
            <a:effectLst/>
          </p:spPr>
          <p:txBody>
            <a:bodyPr wrap="square" lIns="45718" tIns="45718" rIns="45718" bIns="45718" numCol="1" anchor="t">
              <a:noAutofit/>
            </a:bodyPr>
            <a:lstStyle/>
            <a:p>
              <a:pPr/>
            </a:p>
          </p:txBody>
        </p:sp>
        <p:sp>
          <p:nvSpPr>
            <p:cNvPr id="204" name="Line 84"/>
            <p:cNvSpPr/>
            <p:nvPr/>
          </p:nvSpPr>
          <p:spPr>
            <a:xfrm flipV="1">
              <a:off x="6035489" y="443497"/>
              <a:ext cx="146783" cy="146783"/>
            </a:xfrm>
            <a:prstGeom prst="line">
              <a:avLst/>
            </a:prstGeom>
            <a:noFill/>
            <a:ln w="19050" cap="flat">
              <a:solidFill>
                <a:srgbClr val="0066FF"/>
              </a:solidFill>
              <a:prstDash val="solid"/>
              <a:round/>
            </a:ln>
            <a:effectLst/>
          </p:spPr>
          <p:txBody>
            <a:bodyPr wrap="square" lIns="45718" tIns="45718" rIns="45718" bIns="45718" numCol="1" anchor="t">
              <a:noAutofit/>
            </a:bodyPr>
            <a:lstStyle/>
            <a:p>
              <a:pPr/>
            </a:p>
          </p:txBody>
        </p:sp>
        <p:sp>
          <p:nvSpPr>
            <p:cNvPr id="205" name="Line 85"/>
            <p:cNvSpPr/>
            <p:nvPr/>
          </p:nvSpPr>
          <p:spPr>
            <a:xfrm flipH="1" flipV="1">
              <a:off x="6035658" y="445834"/>
              <a:ext cx="146783" cy="146783"/>
            </a:xfrm>
            <a:prstGeom prst="line">
              <a:avLst/>
            </a:prstGeom>
            <a:noFill/>
            <a:ln w="19050" cap="flat">
              <a:solidFill>
                <a:srgbClr val="0066FF"/>
              </a:solidFill>
              <a:prstDash val="solid"/>
              <a:round/>
            </a:ln>
            <a:effectLst/>
          </p:spPr>
          <p:txBody>
            <a:bodyPr wrap="square" lIns="45718" tIns="45718" rIns="45718" bIns="45718" numCol="1" anchor="t">
              <a:noAutofit/>
            </a:bodyPr>
            <a:lstStyle/>
            <a:p>
              <a:pPr/>
            </a:p>
          </p:txBody>
        </p:sp>
        <p:sp>
          <p:nvSpPr>
            <p:cNvPr id="206" name="Text Box 86"/>
            <p:cNvSpPr txBox="1"/>
            <p:nvPr/>
          </p:nvSpPr>
          <p:spPr>
            <a:xfrm>
              <a:off x="5318345" y="1190759"/>
              <a:ext cx="1126770" cy="3666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000">
                  <a:latin typeface="+mn-lt"/>
                  <a:ea typeface="+mn-ea"/>
                  <a:cs typeface="+mn-cs"/>
                  <a:sym typeface="Arial"/>
                </a:defRPr>
              </a:lvl1pPr>
            </a:lstStyle>
            <a:p>
              <a:pPr/>
              <a:r>
                <a:t>Laser Point Source</a:t>
              </a:r>
            </a:p>
          </p:txBody>
        </p:sp>
        <p:sp>
          <p:nvSpPr>
            <p:cNvPr id="207" name="Line 87"/>
            <p:cNvSpPr/>
            <p:nvPr/>
          </p:nvSpPr>
          <p:spPr>
            <a:xfrm flipV="1">
              <a:off x="5746516" y="672619"/>
              <a:ext cx="310669" cy="51814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208" name="Rectangle 88"/>
            <p:cNvSpPr/>
            <p:nvPr/>
          </p:nvSpPr>
          <p:spPr>
            <a:xfrm>
              <a:off x="5746516" y="349181"/>
              <a:ext cx="51512" cy="102987"/>
            </a:xfrm>
            <a:prstGeom prst="rect">
              <a:avLst/>
            </a:prstGeom>
            <a:solidFill>
              <a:schemeClr val="accent1"/>
            </a:solidFill>
            <a:ln w="9525" cap="flat">
              <a:solidFill>
                <a:srgbClr val="000000"/>
              </a:solidFill>
              <a:prstDash val="solid"/>
              <a:miter lim="800000"/>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209" name="Rectangle 89"/>
            <p:cNvSpPr/>
            <p:nvPr/>
          </p:nvSpPr>
          <p:spPr>
            <a:xfrm>
              <a:off x="5746516" y="582506"/>
              <a:ext cx="51512" cy="104596"/>
            </a:xfrm>
            <a:prstGeom prst="rect">
              <a:avLst/>
            </a:prstGeom>
            <a:solidFill>
              <a:schemeClr val="accent1"/>
            </a:solidFill>
            <a:ln w="9525" cap="flat">
              <a:solidFill>
                <a:srgbClr val="000000"/>
              </a:solidFill>
              <a:prstDash val="solid"/>
              <a:miter lim="800000"/>
            </a:ln>
            <a:effectLst/>
          </p:spPr>
          <p:txBody>
            <a:bodyPr wrap="square" lIns="45718" tIns="45718" rIns="45718" bIns="45718" numCol="1" anchor="ctr">
              <a:noAutofit/>
            </a:bodyPr>
            <a:lstStyle/>
            <a:p>
              <a:pPr algn="ctr">
                <a:defRPr>
                  <a:latin typeface="+mn-lt"/>
                  <a:ea typeface="+mn-ea"/>
                  <a:cs typeface="+mn-cs"/>
                  <a:sym typeface="Arial"/>
                </a:defRPr>
              </a:pPr>
            </a:p>
          </p:txBody>
        </p:sp>
        <p:sp>
          <p:nvSpPr>
            <p:cNvPr id="210" name="Text Box 90"/>
            <p:cNvSpPr txBox="1"/>
            <p:nvPr/>
          </p:nvSpPr>
          <p:spPr>
            <a:xfrm>
              <a:off x="4663210" y="1190759"/>
              <a:ext cx="830591" cy="226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1000">
                  <a:latin typeface="+mn-lt"/>
                  <a:ea typeface="+mn-ea"/>
                  <a:cs typeface="+mn-cs"/>
                  <a:sym typeface="Arial"/>
                </a:defRPr>
              </a:lvl1pPr>
            </a:lstStyle>
            <a:p>
              <a:pPr/>
              <a:r>
                <a:t>Aperture</a:t>
              </a:r>
            </a:p>
          </p:txBody>
        </p:sp>
        <p:sp>
          <p:nvSpPr>
            <p:cNvPr id="211" name="Line 91"/>
            <p:cNvSpPr/>
            <p:nvPr/>
          </p:nvSpPr>
          <p:spPr>
            <a:xfrm flipV="1">
              <a:off x="5078504" y="724111"/>
              <a:ext cx="668015" cy="466651"/>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pic>
        <p:nvPicPr>
          <p:cNvPr id="215" name="Grafik 13" descr="Grafik 13"/>
          <p:cNvPicPr>
            <a:picLocks noChangeAspect="1"/>
          </p:cNvPicPr>
          <p:nvPr/>
        </p:nvPicPr>
        <p:blipFill>
          <a:blip r:embed="rId2">
            <a:extLst/>
          </a:blip>
          <a:stretch>
            <a:fillRect/>
          </a:stretch>
        </p:blipFill>
        <p:spPr>
          <a:xfrm>
            <a:off x="6505805" y="2663357"/>
            <a:ext cx="2422803" cy="2199066"/>
          </a:xfrm>
          <a:prstGeom prst="rect">
            <a:avLst/>
          </a:prstGeom>
          <a:ln w="12700">
            <a:miter lim="400000"/>
          </a:ln>
        </p:spPr>
      </p:pic>
      <p:sp>
        <p:nvSpPr>
          <p:cNvPr id="216" name="Titel 1"/>
          <p:cNvSpPr txBox="1"/>
          <p:nvPr>
            <p:ph type="title"/>
          </p:nvPr>
        </p:nvSpPr>
        <p:spPr>
          <a:xfrm>
            <a:off x="292099" y="103186"/>
            <a:ext cx="8520115" cy="544517"/>
          </a:xfrm>
          <a:prstGeom prst="rect">
            <a:avLst/>
          </a:prstGeom>
        </p:spPr>
        <p:txBody>
          <a:bodyPr/>
          <a:lstStyle/>
          <a:p>
            <a:pPr/>
            <a:r>
              <a:t>System setup</a:t>
            </a:r>
          </a:p>
        </p:txBody>
      </p:sp>
      <p:sp>
        <p:nvSpPr>
          <p:cNvPr id="217" name="Inhaltsplatzhalter 2"/>
          <p:cNvSpPr txBox="1"/>
          <p:nvPr>
            <p:ph type="body" sz="half" idx="1"/>
          </p:nvPr>
        </p:nvSpPr>
        <p:spPr>
          <a:xfrm>
            <a:off x="243856" y="2975686"/>
            <a:ext cx="6289489" cy="3393583"/>
          </a:xfrm>
          <a:prstGeom prst="rect">
            <a:avLst/>
          </a:prstGeom>
        </p:spPr>
        <p:txBody>
          <a:bodyPr/>
          <a:lstStyle/>
          <a:p>
            <a:pPr marL="265113" indent="-265113">
              <a:spcBef>
                <a:spcPts val="800"/>
              </a:spcBef>
              <a:buFont typeface="Arial"/>
              <a:buChar char="•"/>
              <a:defRPr sz="1400">
                <a:solidFill>
                  <a:srgbClr val="00589A"/>
                </a:solidFill>
              </a:defRPr>
            </a:pPr>
            <a:r>
              <a:t>Actual setup:</a:t>
            </a:r>
          </a:p>
          <a:p>
            <a:pPr lvl="3" marL="673100" indent="-265112">
              <a:spcBef>
                <a:spcPts val="800"/>
              </a:spcBef>
              <a:buFont typeface="Arial"/>
              <a:buChar char="•"/>
              <a:defRPr sz="1400">
                <a:solidFill>
                  <a:srgbClr val="00589A"/>
                </a:solidFill>
              </a:defRPr>
            </a:pPr>
            <a:r>
              <a:t>Aluminum pipes, 7.73m/3.87m long, 200mm diameter. Supports are placed every 3 to 4.5m with fixed point and floating point mounts.</a:t>
            </a:r>
          </a:p>
          <a:p>
            <a:pPr lvl="3" marL="673100" indent="-265112">
              <a:spcBef>
                <a:spcPts val="800"/>
              </a:spcBef>
              <a:buFont typeface="Arial"/>
              <a:buChar char="•"/>
              <a:defRPr sz="1400">
                <a:solidFill>
                  <a:srgbClr val="00589A"/>
                </a:solidFill>
              </a:defRPr>
            </a:pPr>
            <a:r>
              <a:t>special housings for (laser, aperture, lenses) and (lenses &amp; camera)</a:t>
            </a:r>
          </a:p>
          <a:p>
            <a:pPr lvl="3" marL="673100" indent="-265112">
              <a:spcBef>
                <a:spcPts val="800"/>
              </a:spcBef>
              <a:buFont typeface="Arial"/>
              <a:buChar char="•"/>
              <a:defRPr sz="1400">
                <a:solidFill>
                  <a:srgbClr val="00589A"/>
                </a:solidFill>
              </a:defRPr>
            </a:pPr>
            <a:r>
              <a:t>Tee piece connector with bellows, every 24m, every 2</a:t>
            </a:r>
            <a:r>
              <a:rPr baseline="30000"/>
              <a:t>nd</a:t>
            </a:r>
            <a:r>
              <a:t> is </a:t>
            </a:r>
          </a:p>
          <a:p>
            <a:pPr lvl="3" marL="0" indent="407987">
              <a:spcBef>
                <a:spcPts val="800"/>
              </a:spcBef>
              <a:buSzTx/>
              <a:buNone/>
              <a:defRPr sz="1400">
                <a:solidFill>
                  <a:srgbClr val="00589A"/>
                </a:solidFill>
              </a:defRPr>
            </a:pPr>
            <a:r>
              <a:t>	equipped with adapted measurement targets (aka target boxes)</a:t>
            </a:r>
          </a:p>
          <a:p>
            <a:pPr lvl="3" marL="673100" indent="-265112">
              <a:spcBef>
                <a:spcPts val="800"/>
              </a:spcBef>
              <a:buFont typeface="Arial"/>
              <a:buChar char="•"/>
              <a:defRPr sz="1400">
                <a:solidFill>
                  <a:srgbClr val="00589A"/>
                </a:solidFill>
              </a:defRPr>
            </a:pPr>
            <a:r>
              <a:t>blue laser (wavelength = 405nm) allows for small targets and provides fine interference patterns</a:t>
            </a:r>
          </a:p>
          <a:p>
            <a:pPr lvl="3" marL="673100" indent="-265112">
              <a:spcBef>
                <a:spcPts val="800"/>
              </a:spcBef>
              <a:buFont typeface="Arial"/>
              <a:buChar char="•"/>
              <a:defRPr sz="1400">
                <a:solidFill>
                  <a:srgbClr val="00589A"/>
                </a:solidFill>
              </a:defRPr>
            </a:pPr>
            <a:r>
              <a:t>revised plano convex lenses for minimal spherical aberration</a:t>
            </a:r>
          </a:p>
          <a:p>
            <a:pPr lvl="3" marL="673100" indent="-265112">
              <a:spcBef>
                <a:spcPts val="800"/>
              </a:spcBef>
              <a:buFont typeface="Arial"/>
              <a:buChar char="•"/>
              <a:defRPr sz="1400">
                <a:solidFill>
                  <a:srgbClr val="00589A"/>
                </a:solidFill>
              </a:defRPr>
            </a:pPr>
            <a:r>
              <a:t>GigE-Camera with 2048x2048 pix. resolution</a:t>
            </a:r>
          </a:p>
          <a:p>
            <a:pPr lvl="3" marL="673100" indent="-265112">
              <a:spcBef>
                <a:spcPts val="800"/>
              </a:spcBef>
              <a:buFont typeface="Arial"/>
              <a:buChar char="•"/>
              <a:defRPr sz="1400">
                <a:solidFill>
                  <a:srgbClr val="00589A"/>
                </a:solidFill>
              </a:defRPr>
            </a:pPr>
            <a:r>
              <a:t>Oerlikon/Leybold Trivac D 65 B Vacuum pumps</a:t>
            </a:r>
          </a:p>
        </p:txBody>
      </p:sp>
      <p:pic>
        <p:nvPicPr>
          <p:cNvPr id="218" name="Grafik 5" descr="Grafik 5"/>
          <p:cNvPicPr>
            <a:picLocks noChangeAspect="1"/>
          </p:cNvPicPr>
          <p:nvPr/>
        </p:nvPicPr>
        <p:blipFill>
          <a:blip r:embed="rId3">
            <a:extLst/>
          </a:blip>
          <a:stretch>
            <a:fillRect/>
          </a:stretch>
        </p:blipFill>
        <p:spPr>
          <a:xfrm>
            <a:off x="2222936" y="1208549"/>
            <a:ext cx="4074490" cy="2114169"/>
          </a:xfrm>
          <a:prstGeom prst="rect">
            <a:avLst/>
          </a:prstGeom>
          <a:ln w="12700">
            <a:miter lim="400000"/>
          </a:ln>
        </p:spPr>
      </p:pic>
      <p:grpSp>
        <p:nvGrpSpPr>
          <p:cNvPr id="221" name="Gruppieren 6"/>
          <p:cNvGrpSpPr/>
          <p:nvPr/>
        </p:nvGrpSpPr>
        <p:grpSpPr>
          <a:xfrm>
            <a:off x="5177096" y="401746"/>
            <a:ext cx="3871050" cy="2088134"/>
            <a:chOff x="0" y="0"/>
            <a:chExt cx="3871048" cy="2088133"/>
          </a:xfrm>
        </p:grpSpPr>
        <p:pic>
          <p:nvPicPr>
            <p:cNvPr id="219" name="Grafik 4" descr="Grafik 4"/>
            <p:cNvPicPr>
              <a:picLocks noChangeAspect="1"/>
            </p:cNvPicPr>
            <p:nvPr/>
          </p:nvPicPr>
          <p:blipFill>
            <a:blip r:embed="rId4">
              <a:extLst/>
            </a:blip>
            <a:stretch>
              <a:fillRect/>
            </a:stretch>
          </p:blipFill>
          <p:spPr>
            <a:xfrm>
              <a:off x="-1" y="-1"/>
              <a:ext cx="3871050" cy="2088134"/>
            </a:xfrm>
            <a:prstGeom prst="rect">
              <a:avLst/>
            </a:prstGeom>
            <a:ln w="12700" cap="flat">
              <a:noFill/>
              <a:miter lim="400000"/>
            </a:ln>
            <a:effectLst/>
          </p:spPr>
        </p:pic>
        <p:sp>
          <p:nvSpPr>
            <p:cNvPr id="220" name="Textfeld 7"/>
            <p:cNvSpPr txBox="1"/>
            <p:nvPr/>
          </p:nvSpPr>
          <p:spPr>
            <a:xfrm>
              <a:off x="1706668" y="1291631"/>
              <a:ext cx="2070622" cy="248792"/>
            </a:xfrm>
            <a:prstGeom prst="rect">
              <a:avLst/>
            </a:prstGeom>
            <a:gradFill flip="none" rotWithShape="1">
              <a:gsLst>
                <a:gs pos="0">
                  <a:schemeClr val="accent5">
                    <a:hueOff val="117753"/>
                    <a:satOff val="24742"/>
                    <a:lumOff val="10512"/>
                  </a:schemeClr>
                </a:gs>
                <a:gs pos="35000">
                  <a:srgbClr val="E0EEFF"/>
                </a:gs>
                <a:gs pos="100000">
                  <a:schemeClr val="accent5">
                    <a:hueOff val="171681"/>
                    <a:satOff val="24742"/>
                    <a:lumOff val="16612"/>
                  </a:schemeClr>
                </a:gs>
              </a:gsLst>
              <a:lin ang="16200000" scaled="0"/>
            </a:gradFill>
            <a:ln w="9525" cap="flat">
              <a:solidFill>
                <a:srgbClr val="A4CAEF"/>
              </a:solidFill>
              <a:prstDash val="solid"/>
              <a:round/>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100">
                  <a:latin typeface="+mn-lt"/>
                  <a:ea typeface="+mn-ea"/>
                  <a:cs typeface="+mn-cs"/>
                  <a:sym typeface="Arial"/>
                </a:defRPr>
              </a:lvl1pPr>
            </a:lstStyle>
            <a:p>
              <a:pPr/>
              <a:r>
                <a:t>housing for laser, aperture, lens</a:t>
              </a:r>
            </a:p>
          </p:txBody>
        </p:sp>
      </p:grpSp>
      <p:sp>
        <p:nvSpPr>
          <p:cNvPr id="222" name="Textfeld 9"/>
          <p:cNvSpPr txBox="1"/>
          <p:nvPr/>
        </p:nvSpPr>
        <p:spPr>
          <a:xfrm>
            <a:off x="3029916" y="2925740"/>
            <a:ext cx="1070825" cy="248792"/>
          </a:xfrm>
          <a:prstGeom prst="rect">
            <a:avLst/>
          </a:prstGeom>
          <a:gradFill>
            <a:gsLst>
              <a:gs pos="0">
                <a:schemeClr val="accent5">
                  <a:hueOff val="117753"/>
                  <a:satOff val="24742"/>
                  <a:lumOff val="10512"/>
                </a:schemeClr>
              </a:gs>
              <a:gs pos="35000">
                <a:srgbClr val="E0EEFF"/>
              </a:gs>
              <a:gs pos="100000">
                <a:schemeClr val="accent5">
                  <a:hueOff val="171681"/>
                  <a:satOff val="24742"/>
                  <a:lumOff val="16612"/>
                </a:schemeClr>
              </a:gs>
            </a:gsLst>
            <a:lin ang="16200000"/>
          </a:gradFill>
          <a:ln>
            <a:solidFill>
              <a:srgbClr val="A4CAEF"/>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mn-lt"/>
                <a:ea typeface="+mn-ea"/>
                <a:cs typeface="+mn-cs"/>
                <a:sym typeface="Arial"/>
              </a:defRPr>
            </a:lvl1pPr>
          </a:lstStyle>
          <a:p>
            <a:pPr/>
            <a:r>
              <a:t>SLRS@SASE2</a:t>
            </a:r>
          </a:p>
        </p:txBody>
      </p:sp>
      <p:pic>
        <p:nvPicPr>
          <p:cNvPr id="223" name="Grafik 3" descr="Grafik 3"/>
          <p:cNvPicPr>
            <a:picLocks noChangeAspect="1"/>
          </p:cNvPicPr>
          <p:nvPr/>
        </p:nvPicPr>
        <p:blipFill>
          <a:blip r:embed="rId5">
            <a:extLst/>
          </a:blip>
          <a:stretch>
            <a:fillRect/>
          </a:stretch>
        </p:blipFill>
        <p:spPr>
          <a:xfrm>
            <a:off x="232684" y="794119"/>
            <a:ext cx="3101725" cy="2003196"/>
          </a:xfrm>
          <a:prstGeom prst="rect">
            <a:avLst/>
          </a:prstGeom>
          <a:ln w="12700">
            <a:miter lim="400000"/>
          </a:ln>
        </p:spPr>
      </p:pic>
      <p:pic>
        <p:nvPicPr>
          <p:cNvPr id="224" name="Grafik 12" descr="Grafik 12"/>
          <p:cNvPicPr>
            <a:picLocks noChangeAspect="1"/>
          </p:cNvPicPr>
          <p:nvPr/>
        </p:nvPicPr>
        <p:blipFill>
          <a:blip r:embed="rId6">
            <a:extLst/>
          </a:blip>
          <a:stretch>
            <a:fillRect/>
          </a:stretch>
        </p:blipFill>
        <p:spPr>
          <a:xfrm>
            <a:off x="6505405" y="4034628"/>
            <a:ext cx="2423205" cy="1612656"/>
          </a:xfrm>
          <a:prstGeom prst="rect">
            <a:avLst/>
          </a:prstGeom>
          <a:ln w="12700">
            <a:miter lim="400000"/>
          </a:ln>
        </p:spPr>
      </p:pic>
      <p:sp>
        <p:nvSpPr>
          <p:cNvPr id="225" name="Textfeld 10"/>
          <p:cNvSpPr txBox="1"/>
          <p:nvPr/>
        </p:nvSpPr>
        <p:spPr>
          <a:xfrm>
            <a:off x="6821940" y="4005633"/>
            <a:ext cx="2000703" cy="248791"/>
          </a:xfrm>
          <a:prstGeom prst="rect">
            <a:avLst/>
          </a:prstGeom>
          <a:gradFill>
            <a:gsLst>
              <a:gs pos="0">
                <a:schemeClr val="accent5">
                  <a:hueOff val="117753"/>
                  <a:satOff val="24742"/>
                  <a:lumOff val="10512"/>
                </a:schemeClr>
              </a:gs>
              <a:gs pos="35000">
                <a:srgbClr val="E0EEFF"/>
              </a:gs>
              <a:gs pos="100000">
                <a:schemeClr val="accent5">
                  <a:hueOff val="171681"/>
                  <a:satOff val="24742"/>
                  <a:lumOff val="16612"/>
                </a:schemeClr>
              </a:gs>
            </a:gsLst>
            <a:lin ang="16200000"/>
          </a:gradFill>
          <a:ln>
            <a:solidFill>
              <a:srgbClr val="A4CAEF"/>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mn-lt"/>
                <a:ea typeface="+mn-ea"/>
                <a:cs typeface="+mn-cs"/>
                <a:sym typeface="Arial"/>
              </a:defRPr>
            </a:lvl1pPr>
          </a:lstStyle>
          <a:p>
            <a:pPr/>
            <a:r>
              <a:t>Tee piece connector &amp; bellows</a:t>
            </a:r>
          </a:p>
        </p:txBody>
      </p:sp>
      <p:sp>
        <p:nvSpPr>
          <p:cNvPr id="226" name="Textfeld 8"/>
          <p:cNvSpPr txBox="1"/>
          <p:nvPr/>
        </p:nvSpPr>
        <p:spPr>
          <a:xfrm>
            <a:off x="1962804" y="2469488"/>
            <a:ext cx="1107661" cy="248791"/>
          </a:xfrm>
          <a:prstGeom prst="rect">
            <a:avLst/>
          </a:prstGeom>
          <a:gradFill>
            <a:gsLst>
              <a:gs pos="0">
                <a:schemeClr val="accent5">
                  <a:hueOff val="117753"/>
                  <a:satOff val="24742"/>
                  <a:lumOff val="10512"/>
                </a:schemeClr>
              </a:gs>
              <a:gs pos="35000">
                <a:srgbClr val="E0EEFF"/>
              </a:gs>
              <a:gs pos="100000">
                <a:schemeClr val="accent5">
                  <a:hueOff val="171681"/>
                  <a:satOff val="24742"/>
                  <a:lumOff val="16612"/>
                </a:schemeClr>
              </a:gs>
            </a:gsLst>
            <a:lin ang="16200000"/>
          </a:gradFill>
          <a:ln>
            <a:solidFill>
              <a:srgbClr val="A4CAEF"/>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defRPr sz="1100">
                <a:latin typeface="+mn-lt"/>
                <a:ea typeface="+mn-ea"/>
                <a:cs typeface="+mn-cs"/>
                <a:sym typeface="Arial"/>
              </a:defRPr>
            </a:lvl1pPr>
          </a:lstStyle>
          <a:p>
            <a:pPr/>
            <a:r>
              <a:t>camera housing</a:t>
            </a:r>
          </a:p>
        </p:txBody>
      </p:sp>
      <p:grpSp>
        <p:nvGrpSpPr>
          <p:cNvPr id="235" name="Gruppieren"/>
          <p:cNvGrpSpPr/>
          <p:nvPr/>
        </p:nvGrpSpPr>
        <p:grpSpPr>
          <a:xfrm>
            <a:off x="279398" y="3324754"/>
            <a:ext cx="4073838" cy="2880003"/>
            <a:chOff x="0" y="0"/>
            <a:chExt cx="4073836" cy="2880001"/>
          </a:xfrm>
        </p:grpSpPr>
        <p:pic>
          <p:nvPicPr>
            <p:cNvPr id="227" name="Picture 5" descr="Picture 5"/>
            <p:cNvPicPr>
              <a:picLocks noChangeAspect="1"/>
            </p:cNvPicPr>
            <p:nvPr/>
          </p:nvPicPr>
          <p:blipFill>
            <a:blip r:embed="rId7">
              <a:extLst/>
            </a:blip>
            <a:stretch>
              <a:fillRect/>
            </a:stretch>
          </p:blipFill>
          <p:spPr>
            <a:xfrm>
              <a:off x="-1" y="0"/>
              <a:ext cx="4073838" cy="2880002"/>
            </a:xfrm>
            <a:prstGeom prst="rect">
              <a:avLst/>
            </a:prstGeom>
            <a:ln w="12700" cap="flat">
              <a:noFill/>
              <a:miter lim="400000"/>
            </a:ln>
            <a:effectLst/>
          </p:spPr>
        </p:pic>
        <p:grpSp>
          <p:nvGrpSpPr>
            <p:cNvPr id="234" name="Gruppieren 17"/>
            <p:cNvGrpSpPr/>
            <p:nvPr/>
          </p:nvGrpSpPr>
          <p:grpSpPr>
            <a:xfrm>
              <a:off x="1877308" y="984143"/>
              <a:ext cx="1465639" cy="588732"/>
              <a:chOff x="-1" y="0"/>
              <a:chExt cx="1465638" cy="588731"/>
            </a:xfrm>
          </p:grpSpPr>
          <p:sp>
            <p:nvSpPr>
              <p:cNvPr id="228" name="Gerade Verbindung 2"/>
              <p:cNvSpPr/>
              <p:nvPr/>
            </p:nvSpPr>
            <p:spPr>
              <a:xfrm flipV="1">
                <a:off x="225951" y="321699"/>
                <a:ext cx="409212" cy="93170"/>
              </a:xfrm>
              <a:prstGeom prst="line">
                <a:avLst/>
              </a:prstGeom>
              <a:noFill/>
              <a:ln w="19050" cap="flat">
                <a:solidFill>
                  <a:srgbClr val="FF0000"/>
                </a:solidFill>
                <a:prstDash val="solid"/>
                <a:round/>
              </a:ln>
              <a:effectLst/>
            </p:spPr>
            <p:txBody>
              <a:bodyPr wrap="square" lIns="45718" tIns="45718" rIns="45718" bIns="45718" numCol="1" anchor="t">
                <a:noAutofit/>
              </a:bodyPr>
              <a:lstStyle/>
              <a:p>
                <a:pPr/>
              </a:p>
            </p:txBody>
          </p:sp>
          <p:sp>
            <p:nvSpPr>
              <p:cNvPr id="229" name="Gerade Verbindung 20"/>
              <p:cNvSpPr/>
              <p:nvPr/>
            </p:nvSpPr>
            <p:spPr>
              <a:xfrm flipV="1">
                <a:off x="204943" y="228530"/>
                <a:ext cx="441182" cy="139754"/>
              </a:xfrm>
              <a:prstGeom prst="line">
                <a:avLst/>
              </a:prstGeom>
              <a:noFill/>
              <a:ln w="19050" cap="flat">
                <a:solidFill>
                  <a:srgbClr val="FF0000"/>
                </a:solidFill>
                <a:prstDash val="solid"/>
                <a:round/>
              </a:ln>
              <a:effectLst/>
            </p:spPr>
            <p:txBody>
              <a:bodyPr wrap="square" lIns="45718" tIns="45718" rIns="45718" bIns="45718" numCol="1" anchor="t">
                <a:noAutofit/>
              </a:bodyPr>
              <a:lstStyle/>
              <a:p>
                <a:pPr/>
              </a:p>
            </p:txBody>
          </p:sp>
          <p:sp>
            <p:nvSpPr>
              <p:cNvPr id="230" name="Gerade Verbindung 22"/>
              <p:cNvSpPr/>
              <p:nvPr/>
            </p:nvSpPr>
            <p:spPr>
              <a:xfrm flipV="1">
                <a:off x="865343" y="228531"/>
                <a:ext cx="331571" cy="65767"/>
              </a:xfrm>
              <a:prstGeom prst="line">
                <a:avLst/>
              </a:prstGeom>
              <a:noFill/>
              <a:ln w="19050" cap="flat">
                <a:solidFill>
                  <a:srgbClr val="FF0000"/>
                </a:solidFill>
                <a:prstDash val="solid"/>
                <a:round/>
              </a:ln>
              <a:effectLst/>
            </p:spPr>
            <p:txBody>
              <a:bodyPr wrap="square" lIns="45718" tIns="45718" rIns="45718" bIns="45718" numCol="1" anchor="t">
                <a:noAutofit/>
              </a:bodyPr>
              <a:lstStyle/>
              <a:p>
                <a:pPr/>
              </a:p>
            </p:txBody>
          </p:sp>
          <p:sp>
            <p:nvSpPr>
              <p:cNvPr id="231" name="Textfeld 7"/>
              <p:cNvSpPr txBox="1"/>
              <p:nvPr/>
            </p:nvSpPr>
            <p:spPr>
              <a:xfrm rot="20852845">
                <a:off x="62323" y="306842"/>
                <a:ext cx="759231" cy="202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gn="ctr">
                  <a:spcBef>
                    <a:spcPts val="100"/>
                  </a:spcBef>
                  <a:defRPr b="1" sz="800">
                    <a:solidFill>
                      <a:srgbClr val="FF0000"/>
                    </a:solidFill>
                    <a:latin typeface="+mn-lt"/>
                    <a:ea typeface="+mn-ea"/>
                    <a:cs typeface="+mn-cs"/>
                    <a:sym typeface="Arial"/>
                  </a:defRPr>
                </a:lvl1pPr>
              </a:lstStyle>
              <a:p>
                <a:pPr/>
                <a:r>
                  <a:t>SASE1: 535m</a:t>
                </a:r>
              </a:p>
            </p:txBody>
          </p:sp>
          <p:sp>
            <p:nvSpPr>
              <p:cNvPr id="232" name="Textfeld 27"/>
              <p:cNvSpPr txBox="1"/>
              <p:nvPr/>
            </p:nvSpPr>
            <p:spPr>
              <a:xfrm rot="20561940">
                <a:off x="12921" y="108315"/>
                <a:ext cx="759231" cy="202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gn="ctr">
                  <a:spcBef>
                    <a:spcPts val="100"/>
                  </a:spcBef>
                  <a:defRPr b="1" sz="800">
                    <a:solidFill>
                      <a:srgbClr val="FF0000"/>
                    </a:solidFill>
                    <a:latin typeface="+mn-lt"/>
                    <a:ea typeface="+mn-ea"/>
                    <a:cs typeface="+mn-cs"/>
                    <a:sym typeface="Arial"/>
                  </a:defRPr>
                </a:lvl1pPr>
              </a:lstStyle>
              <a:p>
                <a:pPr/>
                <a:r>
                  <a:t>SASE2: 555m</a:t>
                </a:r>
              </a:p>
            </p:txBody>
          </p:sp>
          <p:sp>
            <p:nvSpPr>
              <p:cNvPr id="233" name="Textfeld 29"/>
              <p:cNvSpPr txBox="1"/>
              <p:nvPr/>
            </p:nvSpPr>
            <p:spPr>
              <a:xfrm rot="21003062">
                <a:off x="638599" y="200373"/>
                <a:ext cx="815686" cy="202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gn="ctr">
                  <a:spcBef>
                    <a:spcPts val="100"/>
                  </a:spcBef>
                  <a:defRPr b="1" sz="800">
                    <a:solidFill>
                      <a:srgbClr val="FF0000"/>
                    </a:solidFill>
                    <a:latin typeface="+mn-lt"/>
                    <a:ea typeface="+mn-ea"/>
                    <a:cs typeface="+mn-cs"/>
                    <a:sym typeface="Arial"/>
                  </a:defRPr>
                </a:lvl1pPr>
              </a:lstStyle>
              <a:p>
                <a:pPr/>
                <a:r>
                  <a:t>  SASE3: 443m</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3"/>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26"/>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5"/>
      <p:bldP build="whole" bldLvl="1" animBg="1" rev="0" advAuto="0" spid="223" grpId="2"/>
      <p:bldP build="whole" bldLvl="1" animBg="1" rev="0" advAuto="0" spid="222" grpId="1"/>
      <p:bldP build="whole" bldLvl="1" animBg="1" rev="0" advAuto="0" spid="225" grpId="4"/>
      <p:bldP build="whole" bldLvl="1" animBg="1" rev="0" advAuto="0" spid="226"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238" name="Titel 1"/>
          <p:cNvSpPr txBox="1"/>
          <p:nvPr>
            <p:ph type="title"/>
          </p:nvPr>
        </p:nvSpPr>
        <p:spPr>
          <a:xfrm>
            <a:off x="292099" y="103186"/>
            <a:ext cx="8520115" cy="544517"/>
          </a:xfrm>
          <a:prstGeom prst="rect">
            <a:avLst/>
          </a:prstGeom>
        </p:spPr>
        <p:txBody>
          <a:bodyPr/>
          <a:lstStyle/>
          <a:p>
            <a:pPr/>
            <a:r>
              <a:t>SLRS, Processing of the measurement results</a:t>
            </a:r>
          </a:p>
        </p:txBody>
      </p:sp>
      <p:pic>
        <p:nvPicPr>
          <p:cNvPr id="239" name="Grafik 3" descr="Grafik 3"/>
          <p:cNvPicPr>
            <a:picLocks noChangeAspect="1"/>
          </p:cNvPicPr>
          <p:nvPr/>
        </p:nvPicPr>
        <p:blipFill>
          <a:blip r:embed="rId2">
            <a:extLst/>
          </a:blip>
          <a:stretch>
            <a:fillRect/>
          </a:stretch>
        </p:blipFill>
        <p:spPr>
          <a:xfrm>
            <a:off x="143791" y="798615"/>
            <a:ext cx="8856420" cy="531052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grpSp>
        <p:nvGrpSpPr>
          <p:cNvPr id="280" name="Diagramm 3"/>
          <p:cNvGrpSpPr/>
          <p:nvPr/>
        </p:nvGrpSpPr>
        <p:grpSpPr>
          <a:xfrm>
            <a:off x="965248" y="876570"/>
            <a:ext cx="7323866" cy="5396533"/>
            <a:chOff x="-1" y="0"/>
            <a:chExt cx="7323865" cy="5396532"/>
          </a:xfrm>
        </p:grpSpPr>
        <p:grpSp>
          <p:nvGrpSpPr>
            <p:cNvPr id="244" name="Gruppieren"/>
            <p:cNvGrpSpPr/>
            <p:nvPr/>
          </p:nvGrpSpPr>
          <p:grpSpPr>
            <a:xfrm>
              <a:off x="1" y="1662323"/>
              <a:ext cx="1927335" cy="963670"/>
              <a:chOff x="0" y="0"/>
              <a:chExt cx="1927334" cy="963669"/>
            </a:xfrm>
          </p:grpSpPr>
          <p:sp>
            <p:nvSpPr>
              <p:cNvPr id="242" name="Abgerundetes Rechteck"/>
              <p:cNvSpPr/>
              <p:nvPr/>
            </p:nvSpPr>
            <p:spPr>
              <a:xfrm>
                <a:off x="0" y="0"/>
                <a:ext cx="1927335" cy="963670"/>
              </a:xfrm>
              <a:prstGeom prst="roundRect">
                <a:avLst>
                  <a:gd name="adj" fmla="val 16667"/>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43" name="Image Processing"/>
              <p:cNvSpPr txBox="1"/>
              <p:nvPr/>
            </p:nvSpPr>
            <p:spPr>
              <a:xfrm>
                <a:off x="47042" y="407709"/>
                <a:ext cx="1833250" cy="148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Image Processing</a:t>
                </a:r>
              </a:p>
            </p:txBody>
          </p:sp>
        </p:grpSp>
        <p:sp>
          <p:nvSpPr>
            <p:cNvPr id="245" name="Linie"/>
            <p:cNvSpPr/>
            <p:nvPr/>
          </p:nvSpPr>
          <p:spPr>
            <a:xfrm flipV="1">
              <a:off x="1926754" y="482201"/>
              <a:ext cx="770936" cy="1662326"/>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248" name="Gruppieren"/>
            <p:cNvGrpSpPr/>
            <p:nvPr/>
          </p:nvGrpSpPr>
          <p:grpSpPr>
            <a:xfrm>
              <a:off x="2698263" y="-1"/>
              <a:ext cx="1927336" cy="963671"/>
              <a:chOff x="0" y="0"/>
              <a:chExt cx="1927335" cy="963669"/>
            </a:xfrm>
          </p:grpSpPr>
          <p:sp>
            <p:nvSpPr>
              <p:cNvPr id="246" name="Abgerundetes Rechteck"/>
              <p:cNvSpPr/>
              <p:nvPr/>
            </p:nvSpPr>
            <p:spPr>
              <a:xfrm>
                <a:off x="0" y="0"/>
                <a:ext cx="1927336" cy="963670"/>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47" name="taking images in various epochs at the time of network measurements"/>
              <p:cNvSpPr txBox="1"/>
              <p:nvPr/>
            </p:nvSpPr>
            <p:spPr>
              <a:xfrm>
                <a:off x="28224" y="281564"/>
                <a:ext cx="1870886" cy="400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taking images in various epochs at the time of network measurements</a:t>
                </a:r>
              </a:p>
            </p:txBody>
          </p:sp>
        </p:grpSp>
        <p:sp>
          <p:nvSpPr>
            <p:cNvPr id="249" name="Linie"/>
            <p:cNvSpPr/>
            <p:nvPr/>
          </p:nvSpPr>
          <p:spPr>
            <a:xfrm>
              <a:off x="4625594" y="481832"/>
              <a:ext cx="770935" cy="3"/>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252" name="Gruppieren"/>
            <p:cNvGrpSpPr/>
            <p:nvPr/>
          </p:nvGrpSpPr>
          <p:grpSpPr>
            <a:xfrm>
              <a:off x="5396526" y="-1"/>
              <a:ext cx="1927337" cy="963671"/>
              <a:chOff x="-1" y="0"/>
              <a:chExt cx="1927336" cy="963670"/>
            </a:xfrm>
          </p:grpSpPr>
          <p:sp>
            <p:nvSpPr>
              <p:cNvPr id="250" name="Oval"/>
              <p:cNvSpPr/>
              <p:nvPr/>
            </p:nvSpPr>
            <p:spPr>
              <a:xfrm>
                <a:off x="-2" y="-1"/>
                <a:ext cx="1927338" cy="963672"/>
              </a:xfrm>
              <a:prstGeom prst="ellipse">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51" name="image files"/>
              <p:cNvSpPr txBox="1"/>
              <p:nvPr/>
            </p:nvSpPr>
            <p:spPr>
              <a:xfrm>
                <a:off x="282251" y="407709"/>
                <a:ext cx="1362832" cy="148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image files</a:t>
                </a:r>
              </a:p>
            </p:txBody>
          </p:sp>
        </p:grpSp>
        <p:sp>
          <p:nvSpPr>
            <p:cNvPr id="253" name="Linie"/>
            <p:cNvSpPr/>
            <p:nvPr/>
          </p:nvSpPr>
          <p:spPr>
            <a:xfrm flipV="1">
              <a:off x="1926960" y="1590167"/>
              <a:ext cx="770935" cy="554111"/>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256" name="Gruppieren"/>
            <p:cNvGrpSpPr/>
            <p:nvPr/>
          </p:nvGrpSpPr>
          <p:grpSpPr>
            <a:xfrm>
              <a:off x="2698263" y="1108215"/>
              <a:ext cx="1927336" cy="963671"/>
              <a:chOff x="0" y="0"/>
              <a:chExt cx="1927335" cy="963670"/>
            </a:xfrm>
          </p:grpSpPr>
          <p:sp>
            <p:nvSpPr>
              <p:cNvPr id="254" name="Abgerundetes Rechteck"/>
              <p:cNvSpPr/>
              <p:nvPr/>
            </p:nvSpPr>
            <p:spPr>
              <a:xfrm>
                <a:off x="0" y="0"/>
                <a:ext cx="1927336" cy="963671"/>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55" name="calculating image coordinates from poisson spots by cross correlatiopn with artificial, symmetrical patterns"/>
              <p:cNvSpPr txBox="1"/>
              <p:nvPr/>
            </p:nvSpPr>
            <p:spPr>
              <a:xfrm>
                <a:off x="28224" y="218492"/>
                <a:ext cx="1870886" cy="5266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calculating image coordinates from poisson spots by cross correlatiopn with artificial, symmetrical patterns</a:t>
                </a:r>
              </a:p>
            </p:txBody>
          </p:sp>
        </p:grpSp>
        <p:sp>
          <p:nvSpPr>
            <p:cNvPr id="257" name="Linie"/>
            <p:cNvSpPr/>
            <p:nvPr/>
          </p:nvSpPr>
          <p:spPr>
            <a:xfrm>
              <a:off x="4625594" y="1590048"/>
              <a:ext cx="770935" cy="3"/>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260" name="Gruppieren"/>
            <p:cNvGrpSpPr/>
            <p:nvPr/>
          </p:nvGrpSpPr>
          <p:grpSpPr>
            <a:xfrm>
              <a:off x="5396526" y="1108215"/>
              <a:ext cx="1927337" cy="963671"/>
              <a:chOff x="-1" y="0"/>
              <a:chExt cx="1927336" cy="963670"/>
            </a:xfrm>
          </p:grpSpPr>
          <p:sp>
            <p:nvSpPr>
              <p:cNvPr id="258" name="Oval"/>
              <p:cNvSpPr/>
              <p:nvPr/>
            </p:nvSpPr>
            <p:spPr>
              <a:xfrm>
                <a:off x="-2" y="-1"/>
                <a:ext cx="1927338" cy="963672"/>
              </a:xfrm>
              <a:prstGeom prst="ellipse">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59" name="text files with set of coordinates"/>
              <p:cNvSpPr txBox="1"/>
              <p:nvPr/>
            </p:nvSpPr>
            <p:spPr>
              <a:xfrm>
                <a:off x="282251" y="344637"/>
                <a:ext cx="1362832" cy="274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text files with set of coordinates</a:t>
                </a:r>
              </a:p>
            </p:txBody>
          </p:sp>
        </p:grpSp>
        <p:sp>
          <p:nvSpPr>
            <p:cNvPr id="261" name="Linie"/>
            <p:cNvSpPr/>
            <p:nvPr/>
          </p:nvSpPr>
          <p:spPr>
            <a:xfrm>
              <a:off x="1927907" y="2144523"/>
              <a:ext cx="770935" cy="1662326"/>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264" name="Gruppieren"/>
            <p:cNvGrpSpPr/>
            <p:nvPr/>
          </p:nvGrpSpPr>
          <p:grpSpPr>
            <a:xfrm>
              <a:off x="2698263" y="3324645"/>
              <a:ext cx="1927336" cy="963671"/>
              <a:chOff x="0" y="0"/>
              <a:chExt cx="1927335" cy="963670"/>
            </a:xfrm>
          </p:grpSpPr>
          <p:sp>
            <p:nvSpPr>
              <p:cNvPr id="262" name="Abgerundetes Rechteck"/>
              <p:cNvSpPr/>
              <p:nvPr/>
            </p:nvSpPr>
            <p:spPr>
              <a:xfrm>
                <a:off x="0" y="0"/>
                <a:ext cx="1927336" cy="963671"/>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63" name="data snooping in excel sheets, finding outliers"/>
              <p:cNvSpPr txBox="1"/>
              <p:nvPr/>
            </p:nvSpPr>
            <p:spPr>
              <a:xfrm>
                <a:off x="28224" y="344637"/>
                <a:ext cx="1870886" cy="274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data snooping in excel sheets, finding outliers</a:t>
                </a:r>
              </a:p>
            </p:txBody>
          </p:sp>
        </p:grpSp>
        <p:sp>
          <p:nvSpPr>
            <p:cNvPr id="265" name="Linie"/>
            <p:cNvSpPr/>
            <p:nvPr/>
          </p:nvSpPr>
          <p:spPr>
            <a:xfrm flipV="1">
              <a:off x="4625074" y="2698537"/>
              <a:ext cx="770935" cy="1108216"/>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268" name="Gruppieren"/>
            <p:cNvGrpSpPr/>
            <p:nvPr/>
          </p:nvGrpSpPr>
          <p:grpSpPr>
            <a:xfrm>
              <a:off x="5396526" y="2216431"/>
              <a:ext cx="1927337" cy="963671"/>
              <a:chOff x="-1" y="0"/>
              <a:chExt cx="1927336" cy="963670"/>
            </a:xfrm>
          </p:grpSpPr>
          <p:sp>
            <p:nvSpPr>
              <p:cNvPr id="266" name="Oval"/>
              <p:cNvSpPr/>
              <p:nvPr/>
            </p:nvSpPr>
            <p:spPr>
              <a:xfrm>
                <a:off x="-2" y="-1"/>
                <a:ext cx="1927338" cy="963672"/>
              </a:xfrm>
              <a:prstGeom prst="ellipse">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67" name="summarize text files in excel sheets"/>
              <p:cNvSpPr txBox="1"/>
              <p:nvPr/>
            </p:nvSpPr>
            <p:spPr>
              <a:xfrm>
                <a:off x="282251" y="344637"/>
                <a:ext cx="1362832" cy="274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summarize text files in excel sheets</a:t>
                </a:r>
              </a:p>
            </p:txBody>
          </p:sp>
        </p:grpSp>
        <p:sp>
          <p:nvSpPr>
            <p:cNvPr id="269" name="Linie"/>
            <p:cNvSpPr/>
            <p:nvPr/>
          </p:nvSpPr>
          <p:spPr>
            <a:xfrm>
              <a:off x="4625594" y="3806478"/>
              <a:ext cx="770935" cy="3"/>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272" name="Gruppieren"/>
            <p:cNvGrpSpPr/>
            <p:nvPr/>
          </p:nvGrpSpPr>
          <p:grpSpPr>
            <a:xfrm>
              <a:off x="5396528" y="3324645"/>
              <a:ext cx="1927336" cy="963671"/>
              <a:chOff x="0" y="0"/>
              <a:chExt cx="1927335" cy="963670"/>
            </a:xfrm>
          </p:grpSpPr>
          <p:sp>
            <p:nvSpPr>
              <p:cNvPr id="270" name="Abgerundetes Rechteck"/>
              <p:cNvSpPr/>
              <p:nvPr/>
            </p:nvSpPr>
            <p:spPr>
              <a:xfrm>
                <a:off x="0" y="0"/>
                <a:ext cx="1927336" cy="963671"/>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71" name="standard deviation should be smaller than 0.1 pix"/>
              <p:cNvSpPr txBox="1"/>
              <p:nvPr/>
            </p:nvSpPr>
            <p:spPr>
              <a:xfrm>
                <a:off x="28224" y="344637"/>
                <a:ext cx="1870886" cy="274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standard deviation should be smaller than 0.1 pix</a:t>
                </a:r>
              </a:p>
            </p:txBody>
          </p:sp>
        </p:grpSp>
        <p:sp>
          <p:nvSpPr>
            <p:cNvPr id="273" name="Linie"/>
            <p:cNvSpPr/>
            <p:nvPr/>
          </p:nvSpPr>
          <p:spPr>
            <a:xfrm>
              <a:off x="4626117" y="3806751"/>
              <a:ext cx="770934" cy="1108218"/>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276" name="Gruppieren"/>
            <p:cNvGrpSpPr/>
            <p:nvPr/>
          </p:nvGrpSpPr>
          <p:grpSpPr>
            <a:xfrm>
              <a:off x="5396528" y="4432861"/>
              <a:ext cx="1927336" cy="963671"/>
              <a:chOff x="0" y="0"/>
              <a:chExt cx="1927335" cy="963670"/>
            </a:xfrm>
          </p:grpSpPr>
          <p:sp>
            <p:nvSpPr>
              <p:cNvPr id="274" name="Abgerundetes Rechteck"/>
              <p:cNvSpPr/>
              <p:nvPr/>
            </p:nvSpPr>
            <p:spPr>
              <a:xfrm>
                <a:off x="0" y="0"/>
                <a:ext cx="1927336" cy="963671"/>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75" name="scale is 13pix/mm…"/>
              <p:cNvSpPr txBox="1"/>
              <p:nvPr/>
            </p:nvSpPr>
            <p:spPr>
              <a:xfrm>
                <a:off x="28224" y="142291"/>
                <a:ext cx="1870886" cy="67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p>
                <a:pPr algn="ctr" defTabSz="444500">
                  <a:lnSpc>
                    <a:spcPct val="90000"/>
                  </a:lnSpc>
                  <a:spcBef>
                    <a:spcPts val="400"/>
                  </a:spcBef>
                  <a:defRPr b="1" sz="1000">
                    <a:latin typeface="+mn-lt"/>
                    <a:ea typeface="+mn-ea"/>
                    <a:cs typeface="+mn-cs"/>
                    <a:sym typeface="Arial"/>
                  </a:defRPr>
                </a:pPr>
                <a:r>
                  <a:t>scale is 13pix/mm</a:t>
                </a:r>
                <a:endParaRPr>
                  <a:solidFill>
                    <a:srgbClr val="FFFFFF"/>
                  </a:solidFill>
                </a:endParaRPr>
              </a:p>
              <a:p>
                <a:pPr algn="ctr" defTabSz="444500">
                  <a:lnSpc>
                    <a:spcPct val="90000"/>
                  </a:lnSpc>
                  <a:spcBef>
                    <a:spcPts val="400"/>
                  </a:spcBef>
                  <a:defRPr b="1" sz="1000">
                    <a:latin typeface="+mn-lt"/>
                    <a:ea typeface="+mn-ea"/>
                    <a:cs typeface="+mn-cs"/>
                    <a:sym typeface="Arial"/>
                  </a:defRPr>
                </a:pPr>
                <a:r>
                  <a:t>technical resolution is 8 µm</a:t>
                </a:r>
                <a:endParaRPr>
                  <a:solidFill>
                    <a:srgbClr val="FFFFFF"/>
                  </a:solidFill>
                </a:endParaRPr>
              </a:p>
              <a:p>
                <a:pPr algn="ctr" defTabSz="444500">
                  <a:lnSpc>
                    <a:spcPct val="90000"/>
                  </a:lnSpc>
                  <a:spcBef>
                    <a:spcPts val="400"/>
                  </a:spcBef>
                  <a:defRPr b="1" sz="1000">
                    <a:latin typeface="+mn-lt"/>
                    <a:ea typeface="+mn-ea"/>
                    <a:cs typeface="+mn-cs"/>
                    <a:sym typeface="Arial"/>
                  </a:defRPr>
                </a:pPr>
                <a:r>
                  <a:t>but variance of 6pix </a:t>
                </a:r>
                <a:endParaRPr>
                  <a:solidFill>
                    <a:srgbClr val="FFFFFF"/>
                  </a:solidFill>
                </a:endParaRPr>
              </a:p>
              <a:p>
                <a:pPr algn="ctr" defTabSz="444500">
                  <a:lnSpc>
                    <a:spcPct val="90000"/>
                  </a:lnSpc>
                  <a:spcBef>
                    <a:spcPts val="400"/>
                  </a:spcBef>
                  <a:defRPr b="1" sz="1000">
                    <a:latin typeface="+mn-lt"/>
                    <a:ea typeface="+mn-ea"/>
                    <a:cs typeface="+mn-cs"/>
                    <a:sym typeface="Arial"/>
                  </a:defRPr>
                </a:pPr>
                <a:r>
                  <a:t>gives only 0.5 mm</a:t>
                </a:r>
              </a:p>
            </p:txBody>
          </p:sp>
        </p:grpSp>
        <p:grpSp>
          <p:nvGrpSpPr>
            <p:cNvPr id="279" name="Gruppieren"/>
            <p:cNvGrpSpPr/>
            <p:nvPr/>
          </p:nvGrpSpPr>
          <p:grpSpPr>
            <a:xfrm>
              <a:off x="-2" y="2825715"/>
              <a:ext cx="1927337" cy="963672"/>
              <a:chOff x="0" y="-1"/>
              <a:chExt cx="1927336" cy="963671"/>
            </a:xfrm>
          </p:grpSpPr>
          <p:sp>
            <p:nvSpPr>
              <p:cNvPr id="277" name="Form"/>
              <p:cNvSpPr/>
              <p:nvPr/>
            </p:nvSpPr>
            <p:spPr>
              <a:xfrm>
                <a:off x="-1" y="-2"/>
                <a:ext cx="1927337" cy="9636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700" y="0"/>
                    </a:lnTo>
                    <a:lnTo>
                      <a:pt x="18900" y="0"/>
                    </a:lnTo>
                    <a:lnTo>
                      <a:pt x="21600" y="10800"/>
                    </a:lnTo>
                    <a:lnTo>
                      <a:pt x="18900" y="21600"/>
                    </a:lnTo>
                    <a:lnTo>
                      <a:pt x="2700" y="21600"/>
                    </a:lnTo>
                    <a:close/>
                  </a:path>
                </a:pathLst>
              </a:custGeom>
              <a:solidFill>
                <a:srgbClr val="91DEFF"/>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278" name="IMAGE COORDINATES [pix]"/>
              <p:cNvSpPr txBox="1"/>
              <p:nvPr/>
            </p:nvSpPr>
            <p:spPr>
              <a:xfrm>
                <a:off x="240916" y="344638"/>
                <a:ext cx="1445503" cy="274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IMAGE COORDINATES [pix]</a:t>
                </a:r>
              </a:p>
            </p:txBody>
          </p:sp>
        </p:grpSp>
      </p:grpSp>
      <p:pic>
        <p:nvPicPr>
          <p:cNvPr id="281" name="Grafik 4" descr="Grafik 4"/>
          <p:cNvPicPr>
            <a:picLocks noChangeAspect="1"/>
          </p:cNvPicPr>
          <p:nvPr/>
        </p:nvPicPr>
        <p:blipFill>
          <a:blip r:embed="rId2">
            <a:extLst/>
          </a:blip>
          <a:stretch>
            <a:fillRect/>
          </a:stretch>
        </p:blipFill>
        <p:spPr>
          <a:xfrm>
            <a:off x="133206" y="1026475"/>
            <a:ext cx="8435345" cy="5356860"/>
          </a:xfrm>
          <a:prstGeom prst="rect">
            <a:avLst/>
          </a:prstGeom>
          <a:ln w="12700">
            <a:miter lim="400000"/>
          </a:ln>
        </p:spPr>
      </p:pic>
      <p:sp>
        <p:nvSpPr>
          <p:cNvPr id="282" name="Titel 1"/>
          <p:cNvSpPr txBox="1"/>
          <p:nvPr>
            <p:ph type="title"/>
          </p:nvPr>
        </p:nvSpPr>
        <p:spPr>
          <a:xfrm>
            <a:off x="292099" y="103186"/>
            <a:ext cx="8520115" cy="544517"/>
          </a:xfrm>
          <a:prstGeom prst="rect">
            <a:avLst/>
          </a:prstGeom>
        </p:spPr>
        <p:txBody>
          <a:bodyPr/>
          <a:lstStyle/>
          <a:p>
            <a:pPr/>
            <a:r>
              <a:t>SLRS Image processing</a:t>
            </a:r>
          </a:p>
        </p:txBody>
      </p:sp>
      <p:pic>
        <p:nvPicPr>
          <p:cNvPr id="283" name="Grafik 5" descr="Grafik 5"/>
          <p:cNvPicPr>
            <a:picLocks noChangeAspect="1"/>
          </p:cNvPicPr>
          <p:nvPr/>
        </p:nvPicPr>
        <p:blipFill>
          <a:blip r:embed="rId3">
            <a:extLst/>
          </a:blip>
          <a:stretch>
            <a:fillRect/>
          </a:stretch>
        </p:blipFill>
        <p:spPr>
          <a:xfrm>
            <a:off x="480059" y="750569"/>
            <a:ext cx="8183882" cy="5356863"/>
          </a:xfrm>
          <a:prstGeom prst="rect">
            <a:avLst/>
          </a:prstGeom>
          <a:ln w="12700">
            <a:miter lim="400000"/>
          </a:ln>
        </p:spPr>
      </p:pic>
      <p:pic>
        <p:nvPicPr>
          <p:cNvPr id="284" name="Grafik 7" descr="Grafik 7"/>
          <p:cNvPicPr>
            <a:picLocks noChangeAspect="1"/>
          </p:cNvPicPr>
          <p:nvPr/>
        </p:nvPicPr>
        <p:blipFill>
          <a:blip r:embed="rId4">
            <a:extLst/>
          </a:blip>
          <a:stretch>
            <a:fillRect/>
          </a:stretch>
        </p:blipFill>
        <p:spPr>
          <a:xfrm>
            <a:off x="908367" y="750569"/>
            <a:ext cx="7755574" cy="3886202"/>
          </a:xfrm>
          <a:prstGeom prst="rect">
            <a:avLst/>
          </a:prstGeom>
          <a:ln w="12700">
            <a:miter lim="400000"/>
          </a:ln>
        </p:spPr>
      </p:pic>
      <p:pic>
        <p:nvPicPr>
          <p:cNvPr id="285" name="Grafik 8" descr="Grafik 8"/>
          <p:cNvPicPr>
            <a:picLocks noChangeAspect="1"/>
          </p:cNvPicPr>
          <p:nvPr/>
        </p:nvPicPr>
        <p:blipFill>
          <a:blip r:embed="rId5">
            <a:extLst/>
          </a:blip>
          <a:stretch>
            <a:fillRect/>
          </a:stretch>
        </p:blipFill>
        <p:spPr>
          <a:xfrm>
            <a:off x="259079" y="796686"/>
            <a:ext cx="8625842" cy="551688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5" grpId="4"/>
      <p:bldP build="whole" bldLvl="1" animBg="1" rev="0" advAuto="0" spid="283" grpId="2"/>
      <p:bldP build="whole" bldLvl="1" animBg="1" rev="0" advAuto="0" spid="281" grpId="1"/>
      <p:bldP build="whole" bldLvl="1" animBg="1" rev="0" advAuto="0" spid="284" grpId="3"/>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288" name="Gekrümmte Verbindung 9"/>
          <p:cNvSpPr/>
          <p:nvPr/>
        </p:nvSpPr>
        <p:spPr>
          <a:xfrm flipH="1" rot="16200000">
            <a:off x="2881147" y="1083878"/>
            <a:ext cx="441437" cy="386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ln>
            <a:solidFill>
              <a:srgbClr val="000000"/>
            </a:solidFill>
            <a:tailEnd type="triangle"/>
          </a:ln>
        </p:spPr>
        <p:txBody>
          <a:bodyPr lIns="45718" tIns="45718" rIns="45718" bIns="45718"/>
          <a:lstStyle/>
          <a:p>
            <a:pPr>
              <a:defRPr>
                <a:latin typeface="+mn-lt"/>
                <a:ea typeface="+mn-ea"/>
                <a:cs typeface="+mn-cs"/>
                <a:sym typeface="Arial"/>
              </a:defRPr>
            </a:pPr>
          </a:p>
        </p:txBody>
      </p:sp>
      <p:sp>
        <p:nvSpPr>
          <p:cNvPr id="289" name="Titel 1"/>
          <p:cNvSpPr txBox="1"/>
          <p:nvPr>
            <p:ph type="title"/>
          </p:nvPr>
        </p:nvSpPr>
        <p:spPr>
          <a:xfrm>
            <a:off x="292099" y="103186"/>
            <a:ext cx="8520115" cy="544517"/>
          </a:xfrm>
          <a:prstGeom prst="rect">
            <a:avLst/>
          </a:prstGeom>
        </p:spPr>
        <p:txBody>
          <a:bodyPr/>
          <a:lstStyle/>
          <a:p>
            <a:pPr/>
            <a:r>
              <a:t>Transformation</a:t>
            </a:r>
          </a:p>
        </p:txBody>
      </p:sp>
      <p:grpSp>
        <p:nvGrpSpPr>
          <p:cNvPr id="348" name="Diagramm 3"/>
          <p:cNvGrpSpPr/>
          <p:nvPr/>
        </p:nvGrpSpPr>
        <p:grpSpPr>
          <a:xfrm>
            <a:off x="204657" y="826729"/>
            <a:ext cx="8516435" cy="5048358"/>
            <a:chOff x="0" y="-1"/>
            <a:chExt cx="8516433" cy="5048357"/>
          </a:xfrm>
        </p:grpSpPr>
        <p:grpSp>
          <p:nvGrpSpPr>
            <p:cNvPr id="292" name="Gruppieren"/>
            <p:cNvGrpSpPr/>
            <p:nvPr/>
          </p:nvGrpSpPr>
          <p:grpSpPr>
            <a:xfrm>
              <a:off x="-1" y="1856020"/>
              <a:ext cx="1756147" cy="878076"/>
              <a:chOff x="0" y="-1"/>
              <a:chExt cx="1756145" cy="878075"/>
            </a:xfrm>
          </p:grpSpPr>
          <p:sp>
            <p:nvSpPr>
              <p:cNvPr id="290" name="Abgerundetes Rechteck"/>
              <p:cNvSpPr/>
              <p:nvPr/>
            </p:nvSpPr>
            <p:spPr>
              <a:xfrm>
                <a:off x="0" y="-2"/>
                <a:ext cx="1756146" cy="87807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291" name="Transformation"/>
              <p:cNvSpPr txBox="1"/>
              <p:nvPr/>
            </p:nvSpPr>
            <p:spPr>
              <a:xfrm>
                <a:off x="25716" y="358135"/>
                <a:ext cx="1704712" cy="16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Transformation</a:t>
                </a:r>
              </a:p>
            </p:txBody>
          </p:sp>
        </p:grpSp>
        <p:sp>
          <p:nvSpPr>
            <p:cNvPr id="293" name="Linie"/>
            <p:cNvSpPr/>
            <p:nvPr/>
          </p:nvSpPr>
          <p:spPr>
            <a:xfrm flipV="1">
              <a:off x="1755511" y="180554"/>
              <a:ext cx="268938" cy="2115059"/>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296" name="Gruppieren"/>
            <p:cNvGrpSpPr/>
            <p:nvPr/>
          </p:nvGrpSpPr>
          <p:grpSpPr>
            <a:xfrm>
              <a:off x="2025077" y="-2"/>
              <a:ext cx="720007" cy="360007"/>
              <a:chOff x="0" y="-1"/>
              <a:chExt cx="720006" cy="360006"/>
            </a:xfrm>
          </p:grpSpPr>
          <p:sp>
            <p:nvSpPr>
              <p:cNvPr id="294" name="Oval"/>
              <p:cNvSpPr/>
              <p:nvPr/>
            </p:nvSpPr>
            <p:spPr>
              <a:xfrm>
                <a:off x="-1" y="-2"/>
                <a:ext cx="720007" cy="360007"/>
              </a:xfrm>
              <a:prstGeom prst="ellipse">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295" name="matlab files"/>
              <p:cNvSpPr txBox="1"/>
              <p:nvPr/>
            </p:nvSpPr>
            <p:spPr>
              <a:xfrm>
                <a:off x="105442" y="30291"/>
                <a:ext cx="509120" cy="299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matlab files</a:t>
                </a:r>
              </a:p>
            </p:txBody>
          </p:sp>
        </p:grpSp>
        <p:sp>
          <p:nvSpPr>
            <p:cNvPr id="297" name="Linie"/>
            <p:cNvSpPr/>
            <p:nvPr/>
          </p:nvSpPr>
          <p:spPr>
            <a:xfrm flipV="1">
              <a:off x="1755596" y="1120236"/>
              <a:ext cx="702460" cy="1175131"/>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00" name="Gruppieren"/>
            <p:cNvGrpSpPr/>
            <p:nvPr/>
          </p:nvGrpSpPr>
          <p:grpSpPr>
            <a:xfrm>
              <a:off x="2458599" y="680891"/>
              <a:ext cx="1756146" cy="878076"/>
              <a:chOff x="0" y="-1"/>
              <a:chExt cx="1756145" cy="878075"/>
            </a:xfrm>
          </p:grpSpPr>
          <p:sp>
            <p:nvSpPr>
              <p:cNvPr id="298" name="Abgerundetes Rechteck"/>
              <p:cNvSpPr/>
              <p:nvPr/>
            </p:nvSpPr>
            <p:spPr>
              <a:xfrm>
                <a:off x="0" y="-2"/>
                <a:ext cx="1756146" cy="87807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299" name="deskew the image coordinates with browns distortion model (7 parameters)"/>
              <p:cNvSpPr txBox="1"/>
              <p:nvPr/>
            </p:nvSpPr>
            <p:spPr>
              <a:xfrm>
                <a:off x="25718" y="151709"/>
                <a:ext cx="1704709" cy="574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deskew the image coordinates with browns distortion model (7 parameters)</a:t>
                </a:r>
              </a:p>
            </p:txBody>
          </p:sp>
        </p:grpSp>
        <p:sp>
          <p:nvSpPr>
            <p:cNvPr id="301" name="Linie"/>
            <p:cNvSpPr/>
            <p:nvPr/>
          </p:nvSpPr>
          <p:spPr>
            <a:xfrm flipV="1">
              <a:off x="4214499" y="831869"/>
              <a:ext cx="702460" cy="288107"/>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04" name="Gruppieren"/>
            <p:cNvGrpSpPr/>
            <p:nvPr/>
          </p:nvGrpSpPr>
          <p:grpSpPr>
            <a:xfrm>
              <a:off x="4917197" y="646616"/>
              <a:ext cx="1111240" cy="370418"/>
              <a:chOff x="-1" y="0"/>
              <a:chExt cx="1111238" cy="370417"/>
            </a:xfrm>
          </p:grpSpPr>
          <p:sp>
            <p:nvSpPr>
              <p:cNvPr id="302" name="Abgerundetes Rechteck"/>
              <p:cNvSpPr/>
              <p:nvPr/>
            </p:nvSpPr>
            <p:spPr>
              <a:xfrm>
                <a:off x="-2" y="0"/>
                <a:ext cx="1111240" cy="370418"/>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303" name="radial distortion"/>
              <p:cNvSpPr txBox="1"/>
              <p:nvPr/>
            </p:nvSpPr>
            <p:spPr>
              <a:xfrm>
                <a:off x="10847" y="104307"/>
                <a:ext cx="1089540" cy="16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radial distortion</a:t>
                </a:r>
              </a:p>
            </p:txBody>
          </p:sp>
        </p:grpSp>
        <p:sp>
          <p:nvSpPr>
            <p:cNvPr id="305" name="Linie"/>
            <p:cNvSpPr/>
            <p:nvPr/>
          </p:nvSpPr>
          <p:spPr>
            <a:xfrm>
              <a:off x="4214954" y="1119962"/>
              <a:ext cx="702460" cy="251066"/>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08" name="Gruppieren"/>
            <p:cNvGrpSpPr/>
            <p:nvPr/>
          </p:nvGrpSpPr>
          <p:grpSpPr>
            <a:xfrm>
              <a:off x="4917197" y="1148740"/>
              <a:ext cx="1111240" cy="444502"/>
              <a:chOff x="-1" y="0"/>
              <a:chExt cx="1111238" cy="444501"/>
            </a:xfrm>
          </p:grpSpPr>
          <p:sp>
            <p:nvSpPr>
              <p:cNvPr id="306" name="Abgerundetes Rechteck"/>
              <p:cNvSpPr/>
              <p:nvPr/>
            </p:nvSpPr>
            <p:spPr>
              <a:xfrm>
                <a:off x="-2" y="-1"/>
                <a:ext cx="1111240" cy="444503"/>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307" name="decentering distortion"/>
              <p:cNvSpPr txBox="1"/>
              <p:nvPr/>
            </p:nvSpPr>
            <p:spPr>
              <a:xfrm>
                <a:off x="13016" y="72540"/>
                <a:ext cx="1085202" cy="299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decentering distortion</a:t>
                </a:r>
              </a:p>
            </p:txBody>
          </p:sp>
        </p:grpSp>
        <p:sp>
          <p:nvSpPr>
            <p:cNvPr id="309" name="Linie"/>
            <p:cNvSpPr/>
            <p:nvPr/>
          </p:nvSpPr>
          <p:spPr>
            <a:xfrm flipV="1">
              <a:off x="1756104" y="2253819"/>
              <a:ext cx="702460" cy="41240"/>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12" name="Gruppieren"/>
            <p:cNvGrpSpPr/>
            <p:nvPr/>
          </p:nvGrpSpPr>
          <p:grpSpPr>
            <a:xfrm>
              <a:off x="2458599" y="1814783"/>
              <a:ext cx="1756146" cy="878076"/>
              <a:chOff x="0" y="-1"/>
              <a:chExt cx="1756145" cy="878075"/>
            </a:xfrm>
          </p:grpSpPr>
          <p:sp>
            <p:nvSpPr>
              <p:cNvPr id="310" name="Abgerundetes Rechteck"/>
              <p:cNvSpPr/>
              <p:nvPr/>
            </p:nvSpPr>
            <p:spPr>
              <a:xfrm>
                <a:off x="0" y="-2"/>
                <a:ext cx="1756146" cy="87807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311" name="3D transformation supplies object coordinates [mm] of all targets"/>
              <p:cNvSpPr txBox="1"/>
              <p:nvPr/>
            </p:nvSpPr>
            <p:spPr>
              <a:xfrm>
                <a:off x="25718" y="151709"/>
                <a:ext cx="1704709" cy="574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3D transformation supplies object coordinates [mm] of all targets</a:t>
                </a:r>
              </a:p>
            </p:txBody>
          </p:sp>
        </p:grpSp>
        <p:sp>
          <p:nvSpPr>
            <p:cNvPr id="313" name="Linie"/>
            <p:cNvSpPr/>
            <p:nvPr/>
          </p:nvSpPr>
          <p:spPr>
            <a:xfrm flipV="1">
              <a:off x="4214521" y="2040008"/>
              <a:ext cx="581251" cy="213852"/>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16" name="Gruppieren"/>
            <p:cNvGrpSpPr/>
            <p:nvPr/>
          </p:nvGrpSpPr>
          <p:grpSpPr>
            <a:xfrm>
              <a:off x="4795988" y="1854761"/>
              <a:ext cx="1111240" cy="370420"/>
              <a:chOff x="-1" y="0"/>
              <a:chExt cx="1111238" cy="370419"/>
            </a:xfrm>
          </p:grpSpPr>
          <p:sp>
            <p:nvSpPr>
              <p:cNvPr id="314" name="Abgerundetes Rechteck"/>
              <p:cNvSpPr/>
              <p:nvPr/>
            </p:nvSpPr>
            <p:spPr>
              <a:xfrm>
                <a:off x="-2" y="-1"/>
                <a:ext cx="1111240" cy="370420"/>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315" name="roll angle alpha"/>
              <p:cNvSpPr txBox="1"/>
              <p:nvPr/>
            </p:nvSpPr>
            <p:spPr>
              <a:xfrm>
                <a:off x="10847" y="104307"/>
                <a:ext cx="1089540" cy="16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roll angle alpha</a:t>
                </a:r>
              </a:p>
            </p:txBody>
          </p:sp>
        </p:grpSp>
        <p:sp>
          <p:nvSpPr>
            <p:cNvPr id="317" name="Linie"/>
            <p:cNvSpPr/>
            <p:nvPr/>
          </p:nvSpPr>
          <p:spPr>
            <a:xfrm>
              <a:off x="4215066" y="2253909"/>
              <a:ext cx="596845" cy="356626"/>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20" name="Gruppieren"/>
            <p:cNvGrpSpPr/>
            <p:nvPr/>
          </p:nvGrpSpPr>
          <p:grpSpPr>
            <a:xfrm>
              <a:off x="4811582" y="2332633"/>
              <a:ext cx="1111240" cy="555622"/>
              <a:chOff x="-1" y="0"/>
              <a:chExt cx="1111238" cy="555621"/>
            </a:xfrm>
          </p:grpSpPr>
          <p:sp>
            <p:nvSpPr>
              <p:cNvPr id="318" name="Abgerundetes Rechteck"/>
              <p:cNvSpPr/>
              <p:nvPr/>
            </p:nvSpPr>
            <p:spPr>
              <a:xfrm>
                <a:off x="-2" y="-1"/>
                <a:ext cx="1111240" cy="555622"/>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319" name="scales „sx“ and „sy“ of the image axes"/>
              <p:cNvSpPr txBox="1"/>
              <p:nvPr/>
            </p:nvSpPr>
            <p:spPr>
              <a:xfrm>
                <a:off x="16272" y="59291"/>
                <a:ext cx="1078693" cy="437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scales „sx“ and „sy“ of the image axes</a:t>
                </a:r>
              </a:p>
            </p:txBody>
          </p:sp>
        </p:grpSp>
        <p:sp>
          <p:nvSpPr>
            <p:cNvPr id="321" name="Linie"/>
            <p:cNvSpPr/>
            <p:nvPr/>
          </p:nvSpPr>
          <p:spPr>
            <a:xfrm flipV="1">
              <a:off x="5922312" y="1808302"/>
              <a:ext cx="613617" cy="802393"/>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24" name="Gruppieren"/>
            <p:cNvGrpSpPr/>
            <p:nvPr/>
          </p:nvGrpSpPr>
          <p:grpSpPr>
            <a:xfrm>
              <a:off x="6536431" y="1358055"/>
              <a:ext cx="1980003" cy="900001"/>
              <a:chOff x="0" y="0"/>
              <a:chExt cx="1980002" cy="900000"/>
            </a:xfrm>
          </p:grpSpPr>
          <p:sp>
            <p:nvSpPr>
              <p:cNvPr id="322" name="Abgerundetes Rechteck"/>
              <p:cNvSpPr/>
              <p:nvPr/>
            </p:nvSpPr>
            <p:spPr>
              <a:xfrm>
                <a:off x="-1" y="0"/>
                <a:ext cx="1980003" cy="900001"/>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323" name="scale matching done by comparison of distances between the targets (from fiducial. measurements) and their poisson spots in the image"/>
              <p:cNvSpPr txBox="1"/>
              <p:nvPr/>
            </p:nvSpPr>
            <p:spPr>
              <a:xfrm>
                <a:off x="26359" y="60511"/>
                <a:ext cx="1927283" cy="7789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scale matching done by comparison of distances between the targets (from fiducial. measurements) and their poisson spots in the image</a:t>
                </a:r>
              </a:p>
            </p:txBody>
          </p:sp>
        </p:grpSp>
        <p:sp>
          <p:nvSpPr>
            <p:cNvPr id="325" name="Linie"/>
            <p:cNvSpPr/>
            <p:nvPr/>
          </p:nvSpPr>
          <p:spPr>
            <a:xfrm>
              <a:off x="1756749" y="2295504"/>
              <a:ext cx="564971" cy="1837003"/>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28" name="Gruppieren"/>
            <p:cNvGrpSpPr/>
            <p:nvPr/>
          </p:nvGrpSpPr>
          <p:grpSpPr>
            <a:xfrm>
              <a:off x="2321110" y="3693021"/>
              <a:ext cx="1756147" cy="878076"/>
              <a:chOff x="0" y="-1"/>
              <a:chExt cx="1756146" cy="878075"/>
            </a:xfrm>
          </p:grpSpPr>
          <p:sp>
            <p:nvSpPr>
              <p:cNvPr id="326" name="Abgerundetes Rechteck"/>
              <p:cNvSpPr/>
              <p:nvPr/>
            </p:nvSpPr>
            <p:spPr>
              <a:xfrm>
                <a:off x="0" y="-2"/>
                <a:ext cx="1756147" cy="87807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327" name="procedure „alignment“ supplies distances of every target to a regression line"/>
              <p:cNvSpPr txBox="1"/>
              <p:nvPr/>
            </p:nvSpPr>
            <p:spPr>
              <a:xfrm>
                <a:off x="25718" y="151709"/>
                <a:ext cx="1704709" cy="574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procedure „alignment“ supplies distances of every target to a regression line</a:t>
                </a:r>
              </a:p>
            </p:txBody>
          </p:sp>
        </p:grpSp>
        <p:sp>
          <p:nvSpPr>
            <p:cNvPr id="329" name="Linie"/>
            <p:cNvSpPr/>
            <p:nvPr/>
          </p:nvSpPr>
          <p:spPr>
            <a:xfrm flipV="1">
              <a:off x="4076738" y="3644013"/>
              <a:ext cx="356939" cy="488307"/>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32" name="Gruppieren"/>
            <p:cNvGrpSpPr/>
            <p:nvPr/>
          </p:nvGrpSpPr>
          <p:grpSpPr>
            <a:xfrm>
              <a:off x="4434187" y="3273338"/>
              <a:ext cx="1852068" cy="740833"/>
              <a:chOff x="0" y="0"/>
              <a:chExt cx="1852066" cy="740832"/>
            </a:xfrm>
          </p:grpSpPr>
          <p:sp>
            <p:nvSpPr>
              <p:cNvPr id="330" name="Abgerundetes Rechteck"/>
              <p:cNvSpPr/>
              <p:nvPr/>
            </p:nvSpPr>
            <p:spPr>
              <a:xfrm>
                <a:off x="0" y="0"/>
                <a:ext cx="1852067" cy="740833"/>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b="1" sz="1100">
                    <a:latin typeface="+mn-lt"/>
                    <a:ea typeface="+mn-ea"/>
                    <a:cs typeface="+mn-cs"/>
                    <a:sym typeface="Arial"/>
                  </a:defRPr>
                </a:pPr>
              </a:p>
            </p:txBody>
          </p:sp>
          <p:sp>
            <p:nvSpPr>
              <p:cNvPr id="331" name="all epochs, standard deviation of the x and y coordinates of all targets"/>
              <p:cNvSpPr txBox="1"/>
              <p:nvPr/>
            </p:nvSpPr>
            <p:spPr>
              <a:xfrm>
                <a:off x="21696" y="151897"/>
                <a:ext cx="1808673" cy="437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all epochs, standard deviation of the x and y coordinates of all targets</a:t>
                </a:r>
              </a:p>
            </p:txBody>
          </p:sp>
        </p:grpSp>
        <p:sp>
          <p:nvSpPr>
            <p:cNvPr id="333" name="Linie"/>
            <p:cNvSpPr/>
            <p:nvPr/>
          </p:nvSpPr>
          <p:spPr>
            <a:xfrm>
              <a:off x="4077740" y="4132286"/>
              <a:ext cx="396838" cy="477260"/>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36" name="Gruppieren"/>
            <p:cNvGrpSpPr/>
            <p:nvPr/>
          </p:nvGrpSpPr>
          <p:grpSpPr>
            <a:xfrm>
              <a:off x="4474087" y="4170278"/>
              <a:ext cx="1756147" cy="878078"/>
              <a:chOff x="0" y="-1"/>
              <a:chExt cx="1756145" cy="878076"/>
            </a:xfrm>
          </p:grpSpPr>
          <p:sp>
            <p:nvSpPr>
              <p:cNvPr id="334" name="Abgerundetes Rechteck"/>
              <p:cNvSpPr/>
              <p:nvPr/>
            </p:nvSpPr>
            <p:spPr>
              <a:xfrm>
                <a:off x="0" y="-2"/>
                <a:ext cx="1756146" cy="878078"/>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a:solidFill>
                      <a:srgbClr val="FFFFFF"/>
                    </a:solidFill>
                    <a:latin typeface="+mn-lt"/>
                    <a:ea typeface="+mn-ea"/>
                    <a:cs typeface="+mn-cs"/>
                    <a:sym typeface="Arial"/>
                  </a:defRPr>
                </a:pPr>
              </a:p>
            </p:txBody>
          </p:sp>
          <p:sp>
            <p:nvSpPr>
              <p:cNvPr id="335" name="origin of the CS is in the center of first target box"/>
              <p:cNvSpPr txBox="1"/>
              <p:nvPr/>
            </p:nvSpPr>
            <p:spPr>
              <a:xfrm>
                <a:off x="25718" y="289326"/>
                <a:ext cx="1704709" cy="299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origin of the CS is in the center of first target box</a:t>
                </a:r>
              </a:p>
            </p:txBody>
          </p:sp>
        </p:grpSp>
        <p:sp>
          <p:nvSpPr>
            <p:cNvPr id="337" name="Linie"/>
            <p:cNvSpPr/>
            <p:nvPr/>
          </p:nvSpPr>
          <p:spPr>
            <a:xfrm flipV="1">
              <a:off x="6229748" y="4072285"/>
              <a:ext cx="460094" cy="537254"/>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40" name="Gruppieren"/>
            <p:cNvGrpSpPr/>
            <p:nvPr/>
          </p:nvGrpSpPr>
          <p:grpSpPr>
            <a:xfrm>
              <a:off x="6690323" y="3790667"/>
              <a:ext cx="1500786" cy="562796"/>
              <a:chOff x="0" y="0"/>
              <a:chExt cx="1500785" cy="562795"/>
            </a:xfrm>
          </p:grpSpPr>
          <p:sp>
            <p:nvSpPr>
              <p:cNvPr id="338" name="Abgerundetes Rechteck"/>
              <p:cNvSpPr/>
              <p:nvPr/>
            </p:nvSpPr>
            <p:spPr>
              <a:xfrm>
                <a:off x="0" y="-1"/>
                <a:ext cx="1500786" cy="562796"/>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a:solidFill>
                      <a:srgbClr val="FFFFFF"/>
                    </a:solidFill>
                    <a:latin typeface="+mn-lt"/>
                    <a:ea typeface="+mn-ea"/>
                    <a:cs typeface="+mn-cs"/>
                    <a:sym typeface="Arial"/>
                  </a:defRPr>
                </a:pPr>
              </a:p>
            </p:txBody>
          </p:sp>
          <p:sp>
            <p:nvSpPr>
              <p:cNvPr id="339" name="x axis points to center of targets at last box"/>
              <p:cNvSpPr txBox="1"/>
              <p:nvPr/>
            </p:nvSpPr>
            <p:spPr>
              <a:xfrm>
                <a:off x="16482" y="62877"/>
                <a:ext cx="1467820" cy="437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x axis points to center of targets at last box</a:t>
                </a:r>
              </a:p>
            </p:txBody>
          </p:sp>
        </p:grpSp>
        <p:sp>
          <p:nvSpPr>
            <p:cNvPr id="341" name="Linie"/>
            <p:cNvSpPr/>
            <p:nvPr/>
          </p:nvSpPr>
          <p:spPr>
            <a:xfrm>
              <a:off x="6230374" y="4609331"/>
              <a:ext cx="495586" cy="114943"/>
            </a:xfrm>
            <a:prstGeom prst="line">
              <a:avLst/>
            </a:prstGeom>
            <a:noFill/>
            <a:ln w="25400" cap="flat">
              <a:solidFill>
                <a:schemeClr val="accent6"/>
              </a:solidFill>
              <a:prstDash val="solid"/>
              <a:round/>
            </a:ln>
            <a:effectLst/>
          </p:spPr>
          <p:txBody>
            <a:bodyPr wrap="square" lIns="45718" tIns="45718" rIns="45718" bIns="45718" numCol="1" anchor="t">
              <a:noAutofit/>
            </a:bodyPr>
            <a:lstStyle/>
            <a:p>
              <a:pPr/>
            </a:p>
          </p:txBody>
        </p:sp>
        <p:grpSp>
          <p:nvGrpSpPr>
            <p:cNvPr id="344" name="Gruppieren"/>
            <p:cNvGrpSpPr/>
            <p:nvPr/>
          </p:nvGrpSpPr>
          <p:grpSpPr>
            <a:xfrm>
              <a:off x="6725814" y="4454314"/>
              <a:ext cx="1439690" cy="539888"/>
              <a:chOff x="0" y="0"/>
              <a:chExt cx="1439689" cy="539886"/>
            </a:xfrm>
          </p:grpSpPr>
          <p:sp>
            <p:nvSpPr>
              <p:cNvPr id="342" name="Abgerundetes Rechteck"/>
              <p:cNvSpPr/>
              <p:nvPr/>
            </p:nvSpPr>
            <p:spPr>
              <a:xfrm>
                <a:off x="-1" y="0"/>
                <a:ext cx="1439691" cy="53988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a:solidFill>
                      <a:srgbClr val="FFFFFF"/>
                    </a:solidFill>
                    <a:latin typeface="+mn-lt"/>
                    <a:ea typeface="+mn-ea"/>
                    <a:cs typeface="+mn-cs"/>
                    <a:sym typeface="Arial"/>
                  </a:defRPr>
                </a:pPr>
              </a:p>
            </p:txBody>
          </p:sp>
          <p:sp>
            <p:nvSpPr>
              <p:cNvPr id="343" name="y axis points to left target in first box"/>
              <p:cNvSpPr txBox="1"/>
              <p:nvPr/>
            </p:nvSpPr>
            <p:spPr>
              <a:xfrm>
                <a:off x="15812" y="120232"/>
                <a:ext cx="1408065" cy="2994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y axis points to left target in first box</a:t>
                </a:r>
              </a:p>
            </p:txBody>
          </p:sp>
        </p:grpSp>
        <p:grpSp>
          <p:nvGrpSpPr>
            <p:cNvPr id="347" name="Gruppieren"/>
            <p:cNvGrpSpPr/>
            <p:nvPr/>
          </p:nvGrpSpPr>
          <p:grpSpPr>
            <a:xfrm>
              <a:off x="-1" y="3047156"/>
              <a:ext cx="1918363" cy="955066"/>
              <a:chOff x="0" y="0"/>
              <a:chExt cx="1918361" cy="955065"/>
            </a:xfrm>
          </p:grpSpPr>
          <p:sp>
            <p:nvSpPr>
              <p:cNvPr id="345" name="Form"/>
              <p:cNvSpPr/>
              <p:nvPr/>
            </p:nvSpPr>
            <p:spPr>
              <a:xfrm>
                <a:off x="0" y="-1"/>
                <a:ext cx="1918362" cy="9550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688" y="0"/>
                    </a:lnTo>
                    <a:lnTo>
                      <a:pt x="18912" y="0"/>
                    </a:lnTo>
                    <a:lnTo>
                      <a:pt x="21600" y="10800"/>
                    </a:lnTo>
                    <a:lnTo>
                      <a:pt x="18912" y="21600"/>
                    </a:lnTo>
                    <a:lnTo>
                      <a:pt x="2688" y="21600"/>
                    </a:lnTo>
                    <a:close/>
                  </a:path>
                </a:pathLst>
              </a:custGeom>
              <a:solidFill>
                <a:srgbClr val="91DEFF"/>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88950">
                  <a:lnSpc>
                    <a:spcPct val="90000"/>
                  </a:lnSpc>
                  <a:spcBef>
                    <a:spcPts val="600"/>
                  </a:spcBef>
                  <a:defRPr>
                    <a:solidFill>
                      <a:srgbClr val="FFFFFF"/>
                    </a:solidFill>
                    <a:latin typeface="+mn-lt"/>
                    <a:ea typeface="+mn-ea"/>
                    <a:cs typeface="+mn-cs"/>
                    <a:sym typeface="Arial"/>
                  </a:defRPr>
                </a:pPr>
              </a:p>
            </p:txBody>
          </p:sp>
          <p:sp>
            <p:nvSpPr>
              <p:cNvPr id="346" name="OBJECT COORDINATES [mm] IN A LOCAL COORDINATE  SYSTEM"/>
              <p:cNvSpPr txBox="1"/>
              <p:nvPr/>
            </p:nvSpPr>
            <p:spPr>
              <a:xfrm>
                <a:off x="239451" y="121396"/>
                <a:ext cx="1439459" cy="712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985" tIns="6985" rIns="6985" bIns="6985" numCol="1" anchor="ctr">
                <a:spAutoFit/>
              </a:bodyPr>
              <a:lstStyle>
                <a:lvl1pPr algn="ctr" defTabSz="488950">
                  <a:lnSpc>
                    <a:spcPct val="90000"/>
                  </a:lnSpc>
                  <a:spcBef>
                    <a:spcPts val="400"/>
                  </a:spcBef>
                  <a:defRPr b="1" sz="1100">
                    <a:latin typeface="+mn-lt"/>
                    <a:ea typeface="+mn-ea"/>
                    <a:cs typeface="+mn-cs"/>
                    <a:sym typeface="Arial"/>
                  </a:defRPr>
                </a:lvl1pPr>
              </a:lstStyle>
              <a:p>
                <a:pPr/>
                <a:r>
                  <a:t>OBJECT COORDINATES [mm] IN A LOCAL COORDINATE  SYSTEM</a:t>
                </a:r>
              </a:p>
            </p:txBody>
          </p:sp>
        </p:gr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pic>
        <p:nvPicPr>
          <p:cNvPr id="351" name="Grafik 5" descr="Grafik 5"/>
          <p:cNvPicPr>
            <a:picLocks noChangeAspect="1"/>
          </p:cNvPicPr>
          <p:nvPr/>
        </p:nvPicPr>
        <p:blipFill>
          <a:blip r:embed="rId2">
            <a:extLst/>
          </a:blip>
          <a:stretch>
            <a:fillRect/>
          </a:stretch>
        </p:blipFill>
        <p:spPr>
          <a:xfrm>
            <a:off x="6273500" y="2569766"/>
            <a:ext cx="2340001" cy="3269592"/>
          </a:xfrm>
          <a:prstGeom prst="rect">
            <a:avLst/>
          </a:prstGeom>
          <a:ln w="12700">
            <a:miter lim="400000"/>
          </a:ln>
        </p:spPr>
      </p:pic>
      <p:pic>
        <p:nvPicPr>
          <p:cNvPr id="352" name="Grafik 6" descr="Grafik 6"/>
          <p:cNvPicPr>
            <a:picLocks noChangeAspect="1"/>
          </p:cNvPicPr>
          <p:nvPr/>
        </p:nvPicPr>
        <p:blipFill>
          <a:blip r:embed="rId3">
            <a:extLst/>
          </a:blip>
          <a:stretch>
            <a:fillRect/>
          </a:stretch>
        </p:blipFill>
        <p:spPr>
          <a:xfrm>
            <a:off x="6273500" y="1174537"/>
            <a:ext cx="2340001" cy="2123914"/>
          </a:xfrm>
          <a:prstGeom prst="rect">
            <a:avLst/>
          </a:prstGeom>
          <a:ln w="12700">
            <a:miter lim="400000"/>
          </a:ln>
        </p:spPr>
      </p:pic>
      <p:sp>
        <p:nvSpPr>
          <p:cNvPr id="353" name="Titel 1"/>
          <p:cNvSpPr txBox="1"/>
          <p:nvPr>
            <p:ph type="title"/>
          </p:nvPr>
        </p:nvSpPr>
        <p:spPr>
          <a:xfrm>
            <a:off x="292099" y="103186"/>
            <a:ext cx="8520115" cy="544517"/>
          </a:xfrm>
          <a:prstGeom prst="rect">
            <a:avLst/>
          </a:prstGeom>
        </p:spPr>
        <p:txBody>
          <a:bodyPr/>
          <a:lstStyle/>
          <a:p>
            <a:pPr/>
            <a:r>
              <a:t>Conversion</a:t>
            </a:r>
          </a:p>
        </p:txBody>
      </p:sp>
      <p:grpSp>
        <p:nvGrpSpPr>
          <p:cNvPr id="376" name="Diagramm 3"/>
          <p:cNvGrpSpPr/>
          <p:nvPr/>
        </p:nvGrpSpPr>
        <p:grpSpPr>
          <a:xfrm>
            <a:off x="1395871" y="1397991"/>
            <a:ext cx="4381509" cy="4062020"/>
            <a:chOff x="-2" y="0"/>
            <a:chExt cx="4381507" cy="4062019"/>
          </a:xfrm>
        </p:grpSpPr>
        <p:grpSp>
          <p:nvGrpSpPr>
            <p:cNvPr id="356" name="Gruppieren"/>
            <p:cNvGrpSpPr/>
            <p:nvPr/>
          </p:nvGrpSpPr>
          <p:grpSpPr>
            <a:xfrm>
              <a:off x="-1" y="1574600"/>
              <a:ext cx="1825629" cy="912818"/>
              <a:chOff x="0" y="0"/>
              <a:chExt cx="1825628" cy="912817"/>
            </a:xfrm>
          </p:grpSpPr>
          <p:sp>
            <p:nvSpPr>
              <p:cNvPr id="354" name="Abgerundetes Rechteck"/>
              <p:cNvSpPr/>
              <p:nvPr/>
            </p:nvSpPr>
            <p:spPr>
              <a:xfrm>
                <a:off x="0" y="-1"/>
                <a:ext cx="1825629" cy="912819"/>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355" name="Conversion"/>
              <p:cNvSpPr txBox="1"/>
              <p:nvPr/>
            </p:nvSpPr>
            <p:spPr>
              <a:xfrm>
                <a:off x="26734" y="382283"/>
                <a:ext cx="1772161" cy="148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Conversion</a:t>
                </a:r>
              </a:p>
            </p:txBody>
          </p:sp>
        </p:grpSp>
        <p:sp>
          <p:nvSpPr>
            <p:cNvPr id="357" name="Linie"/>
            <p:cNvSpPr/>
            <p:nvPr/>
          </p:nvSpPr>
          <p:spPr>
            <a:xfrm flipV="1">
              <a:off x="1825047" y="456774"/>
              <a:ext cx="730253" cy="1574603"/>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60" name="Gruppieren"/>
            <p:cNvGrpSpPr/>
            <p:nvPr/>
          </p:nvGrpSpPr>
          <p:grpSpPr>
            <a:xfrm>
              <a:off x="2555876" y="0"/>
              <a:ext cx="1825630" cy="912817"/>
              <a:chOff x="0" y="0"/>
              <a:chExt cx="1825628" cy="912816"/>
            </a:xfrm>
          </p:grpSpPr>
          <p:sp>
            <p:nvSpPr>
              <p:cNvPr id="358" name="Abgerundetes Rechteck"/>
              <p:cNvSpPr/>
              <p:nvPr/>
            </p:nvSpPr>
            <p:spPr>
              <a:xfrm>
                <a:off x="0" y="0"/>
                <a:ext cx="1825629" cy="91281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359" name="Fiducialization measurements supply a reference between the inner target marks and the outer laser tracker nests"/>
              <p:cNvSpPr txBox="1"/>
              <p:nvPr/>
            </p:nvSpPr>
            <p:spPr>
              <a:xfrm>
                <a:off x="26734" y="129992"/>
                <a:ext cx="1772161" cy="652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Fiducialization measurements supply a reference between the inner target marks and the outer laser tracker nests</a:t>
                </a:r>
              </a:p>
            </p:txBody>
          </p:sp>
        </p:grpSp>
        <p:sp>
          <p:nvSpPr>
            <p:cNvPr id="361" name="Linie"/>
            <p:cNvSpPr/>
            <p:nvPr/>
          </p:nvSpPr>
          <p:spPr>
            <a:xfrm flipV="1">
              <a:off x="1825253" y="1506259"/>
              <a:ext cx="730253" cy="524870"/>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64" name="Gruppieren"/>
            <p:cNvGrpSpPr/>
            <p:nvPr/>
          </p:nvGrpSpPr>
          <p:grpSpPr>
            <a:xfrm>
              <a:off x="2555876" y="1049733"/>
              <a:ext cx="1825630" cy="912817"/>
              <a:chOff x="0" y="0"/>
              <a:chExt cx="1825628" cy="912816"/>
            </a:xfrm>
          </p:grpSpPr>
          <p:sp>
            <p:nvSpPr>
              <p:cNvPr id="362" name="Abgerundetes Rechteck"/>
              <p:cNvSpPr/>
              <p:nvPr/>
            </p:nvSpPr>
            <p:spPr>
              <a:xfrm>
                <a:off x="0" y="0"/>
                <a:ext cx="1825629" cy="91281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363" name="With fiducialization data the coordinates of the outer laser tracker marks can be generated from the SLRS internal measurements"/>
              <p:cNvSpPr txBox="1"/>
              <p:nvPr/>
            </p:nvSpPr>
            <p:spPr>
              <a:xfrm>
                <a:off x="26734" y="129992"/>
                <a:ext cx="1772161" cy="652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With fiducialization data the coordinates of the outer laser tracker marks can be generated from the SLRS internal measurements</a:t>
                </a:r>
              </a:p>
            </p:txBody>
          </p:sp>
        </p:grpSp>
        <p:sp>
          <p:nvSpPr>
            <p:cNvPr id="365" name="Linie"/>
            <p:cNvSpPr/>
            <p:nvPr/>
          </p:nvSpPr>
          <p:spPr>
            <a:xfrm>
              <a:off x="1825995" y="2031127"/>
              <a:ext cx="730253" cy="524869"/>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68" name="Gruppieren"/>
            <p:cNvGrpSpPr/>
            <p:nvPr/>
          </p:nvGrpSpPr>
          <p:grpSpPr>
            <a:xfrm>
              <a:off x="2555876" y="2099467"/>
              <a:ext cx="1825630" cy="912818"/>
              <a:chOff x="0" y="0"/>
              <a:chExt cx="1825628" cy="912817"/>
            </a:xfrm>
          </p:grpSpPr>
          <p:sp>
            <p:nvSpPr>
              <p:cNvPr id="366" name="Abgerundetes Rechteck"/>
              <p:cNvSpPr/>
              <p:nvPr/>
            </p:nvSpPr>
            <p:spPr>
              <a:xfrm>
                <a:off x="0" y="-1"/>
                <a:ext cx="1825629" cy="912819"/>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367" name="Thus for identical points (outer laser tracker nests) laser tracker data as well as SLRS data exist and can be compared"/>
              <p:cNvSpPr txBox="1"/>
              <p:nvPr/>
            </p:nvSpPr>
            <p:spPr>
              <a:xfrm>
                <a:off x="26734" y="129992"/>
                <a:ext cx="1772161" cy="652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Thus for identical points (outer laser tracker nests) laser tracker data as well as SLRS data exist and can be compared</a:t>
                </a:r>
              </a:p>
            </p:txBody>
          </p:sp>
        </p:grpSp>
        <p:sp>
          <p:nvSpPr>
            <p:cNvPr id="369" name="Linie"/>
            <p:cNvSpPr/>
            <p:nvPr/>
          </p:nvSpPr>
          <p:spPr>
            <a:xfrm>
              <a:off x="1826200" y="2031375"/>
              <a:ext cx="730253" cy="1574603"/>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72" name="Gruppieren"/>
            <p:cNvGrpSpPr/>
            <p:nvPr/>
          </p:nvGrpSpPr>
          <p:grpSpPr>
            <a:xfrm>
              <a:off x="2555876" y="3149203"/>
              <a:ext cx="1825630" cy="912817"/>
              <a:chOff x="0" y="0"/>
              <a:chExt cx="1825628" cy="912816"/>
            </a:xfrm>
          </p:grpSpPr>
          <p:sp>
            <p:nvSpPr>
              <p:cNvPr id="370" name="Abgerundetes Rechteck"/>
              <p:cNvSpPr/>
              <p:nvPr/>
            </p:nvSpPr>
            <p:spPr>
              <a:xfrm>
                <a:off x="0" y="0"/>
                <a:ext cx="1825629" cy="912817"/>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371" name="SLRS data are calculated as a correction to the laser tracker values.…"/>
              <p:cNvSpPr txBox="1"/>
              <p:nvPr/>
            </p:nvSpPr>
            <p:spPr>
              <a:xfrm>
                <a:off x="26734" y="41520"/>
                <a:ext cx="1772161" cy="8297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p>
                <a:pPr algn="ctr" defTabSz="444500">
                  <a:lnSpc>
                    <a:spcPct val="90000"/>
                  </a:lnSpc>
                  <a:spcBef>
                    <a:spcPts val="400"/>
                  </a:spcBef>
                  <a:defRPr b="1" sz="1000">
                    <a:latin typeface="+mn-lt"/>
                    <a:ea typeface="+mn-ea"/>
                    <a:cs typeface="+mn-cs"/>
                    <a:sym typeface="Arial"/>
                  </a:defRPr>
                </a:pPr>
                <a:r>
                  <a:t>SLRS data are calculated as a correction to the laser tracker values.</a:t>
                </a:r>
                <a:endParaRPr>
                  <a:solidFill>
                    <a:srgbClr val="FFFFFF"/>
                  </a:solidFill>
                </a:endParaRPr>
              </a:p>
              <a:p>
                <a:pPr algn="ctr" defTabSz="444500">
                  <a:lnSpc>
                    <a:spcPct val="90000"/>
                  </a:lnSpc>
                  <a:spcBef>
                    <a:spcPts val="400"/>
                  </a:spcBef>
                  <a:defRPr b="1" sz="1000">
                    <a:latin typeface="+mn-lt"/>
                    <a:ea typeface="+mn-ea"/>
                    <a:cs typeface="+mn-cs"/>
                    <a:sym typeface="Arial"/>
                  </a:defRPr>
                </a:pPr>
                <a:r>
                  <a:t>The mean value of the two targets is added to all 4 laser tracker nests.</a:t>
                </a:r>
              </a:p>
            </p:txBody>
          </p:sp>
        </p:grpSp>
        <p:grpSp>
          <p:nvGrpSpPr>
            <p:cNvPr id="375" name="Gruppieren"/>
            <p:cNvGrpSpPr/>
            <p:nvPr/>
          </p:nvGrpSpPr>
          <p:grpSpPr>
            <a:xfrm>
              <a:off x="-3" y="2671654"/>
              <a:ext cx="1825633" cy="912818"/>
              <a:chOff x="-1" y="-1"/>
              <a:chExt cx="1825631" cy="912817"/>
            </a:xfrm>
          </p:grpSpPr>
          <p:sp>
            <p:nvSpPr>
              <p:cNvPr id="373" name="Form"/>
              <p:cNvSpPr/>
              <p:nvPr/>
            </p:nvSpPr>
            <p:spPr>
              <a:xfrm>
                <a:off x="-2" y="-2"/>
                <a:ext cx="1825633" cy="912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700" y="0"/>
                    </a:lnTo>
                    <a:lnTo>
                      <a:pt x="18900" y="0"/>
                    </a:lnTo>
                    <a:lnTo>
                      <a:pt x="21600" y="10800"/>
                    </a:lnTo>
                    <a:lnTo>
                      <a:pt x="18900" y="21600"/>
                    </a:lnTo>
                    <a:lnTo>
                      <a:pt x="2700" y="21600"/>
                    </a:lnTo>
                    <a:close/>
                  </a:path>
                </a:pathLst>
              </a:custGeom>
              <a:solidFill>
                <a:srgbClr val="91DEFF"/>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444500">
                  <a:lnSpc>
                    <a:spcPct val="90000"/>
                  </a:lnSpc>
                  <a:spcBef>
                    <a:spcPts val="600"/>
                  </a:spcBef>
                  <a:defRPr b="1" sz="1000">
                    <a:latin typeface="+mn-lt"/>
                    <a:ea typeface="+mn-ea"/>
                    <a:cs typeface="+mn-cs"/>
                    <a:sym typeface="Arial"/>
                  </a:defRPr>
                </a:pPr>
              </a:p>
            </p:txBody>
          </p:sp>
          <p:sp>
            <p:nvSpPr>
              <p:cNvPr id="374" name="CORRECTION VALUES [mm] FOR REFERENCE POINTS"/>
              <p:cNvSpPr txBox="1"/>
              <p:nvPr/>
            </p:nvSpPr>
            <p:spPr>
              <a:xfrm>
                <a:off x="228203" y="256138"/>
                <a:ext cx="1369225" cy="400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50" tIns="6350" rIns="6350" bIns="6350" numCol="1" anchor="ctr">
                <a:spAutoFit/>
              </a:bodyPr>
              <a:lstStyle>
                <a:lvl1pPr algn="ctr" defTabSz="444500">
                  <a:lnSpc>
                    <a:spcPct val="90000"/>
                  </a:lnSpc>
                  <a:spcBef>
                    <a:spcPts val="400"/>
                  </a:spcBef>
                  <a:defRPr b="1" sz="1000">
                    <a:latin typeface="+mn-lt"/>
                    <a:ea typeface="+mn-ea"/>
                    <a:cs typeface="+mn-cs"/>
                    <a:sym typeface="Arial"/>
                  </a:defRPr>
                </a:lvl1pPr>
              </a:lstStyle>
              <a:p>
                <a:pPr/>
                <a:r>
                  <a:t>CORRECTION VALUES [mm] FOR REFERENCE POINTS</a:t>
                </a:r>
              </a:p>
            </p:txBody>
          </p:sp>
        </p:grpSp>
      </p:grpSp>
      <p:pic>
        <p:nvPicPr>
          <p:cNvPr id="377" name="Grafik 2" descr="Grafik 2"/>
          <p:cNvPicPr>
            <a:picLocks noChangeAspect="1"/>
          </p:cNvPicPr>
          <p:nvPr/>
        </p:nvPicPr>
        <p:blipFill>
          <a:blip r:embed="rId4">
            <a:extLst/>
          </a:blip>
          <a:stretch>
            <a:fillRect/>
          </a:stretch>
        </p:blipFill>
        <p:spPr>
          <a:xfrm>
            <a:off x="219287" y="859221"/>
            <a:ext cx="3585496" cy="20574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Rectangle 5"/>
          <p:cNvSpPr txBox="1"/>
          <p:nvPr>
            <p:ph type="sldNum" sz="quarter" idx="4294967295"/>
          </p:nvPr>
        </p:nvSpPr>
        <p:spPr>
          <a:xfrm>
            <a:off x="7748588" y="6416673"/>
            <a:ext cx="127001" cy="127001"/>
          </a:xfrm>
          <a:prstGeom prst="rect">
            <a:avLst/>
          </a:prstGeom>
          <a:extLst>
            <a:ext uri="{C572A759-6A51-4108-AA02-DFA0A04FC94B}">
              <ma14:wrappingTextBoxFlag xmlns:ma14="http://schemas.microsoft.com/office/mac/drawingml/2011/main" val="1"/>
            </a:ext>
          </a:extLst>
        </p:spPr>
        <p:txBody>
          <a:bodyPr/>
          <a:lstStyle>
            <a:lvl1pPr algn="r">
              <a:defRPr b="1" sz="900">
                <a:solidFill>
                  <a:srgbClr val="808080"/>
                </a:solidFill>
              </a:defRPr>
            </a:lvl1pPr>
          </a:lstStyle>
          <a:p>
            <a:pPr/>
            <a:fld id="{86CB4B4D-7CA3-9044-876B-883B54F8677D}" type="slidenum"/>
          </a:p>
        </p:txBody>
      </p:sp>
      <p:sp>
        <p:nvSpPr>
          <p:cNvPr id="380" name="Titel 1"/>
          <p:cNvSpPr txBox="1"/>
          <p:nvPr>
            <p:ph type="title"/>
          </p:nvPr>
        </p:nvSpPr>
        <p:spPr>
          <a:xfrm>
            <a:off x="292099" y="103186"/>
            <a:ext cx="8520115" cy="544517"/>
          </a:xfrm>
          <a:prstGeom prst="rect">
            <a:avLst/>
          </a:prstGeom>
        </p:spPr>
        <p:txBody>
          <a:bodyPr/>
          <a:lstStyle/>
          <a:p>
            <a:pPr/>
            <a:r>
              <a:t>Network Adjustment, 2nd run</a:t>
            </a:r>
          </a:p>
        </p:txBody>
      </p:sp>
      <p:grpSp>
        <p:nvGrpSpPr>
          <p:cNvPr id="395" name="Diagramm 3"/>
          <p:cNvGrpSpPr/>
          <p:nvPr/>
        </p:nvGrpSpPr>
        <p:grpSpPr>
          <a:xfrm>
            <a:off x="1526760" y="1603992"/>
            <a:ext cx="6090478" cy="3705243"/>
            <a:chOff x="-1" y="0"/>
            <a:chExt cx="6090477" cy="3705242"/>
          </a:xfrm>
        </p:grpSpPr>
        <p:grpSp>
          <p:nvGrpSpPr>
            <p:cNvPr id="383" name="Gruppieren"/>
            <p:cNvGrpSpPr/>
            <p:nvPr/>
          </p:nvGrpSpPr>
          <p:grpSpPr>
            <a:xfrm>
              <a:off x="0" y="770184"/>
              <a:ext cx="2340004" cy="1339461"/>
              <a:chOff x="0" y="0"/>
              <a:chExt cx="2340002" cy="1339459"/>
            </a:xfrm>
          </p:grpSpPr>
          <p:sp>
            <p:nvSpPr>
              <p:cNvPr id="381" name="Abgerundetes Rechteck"/>
              <p:cNvSpPr/>
              <p:nvPr/>
            </p:nvSpPr>
            <p:spPr>
              <a:xfrm>
                <a:off x="-1" y="0"/>
                <a:ext cx="2340004" cy="1339460"/>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666750">
                  <a:lnSpc>
                    <a:spcPct val="90000"/>
                  </a:lnSpc>
                  <a:spcBef>
                    <a:spcPts val="600"/>
                  </a:spcBef>
                  <a:defRPr b="1" sz="1500">
                    <a:latin typeface="+mn-lt"/>
                    <a:ea typeface="+mn-ea"/>
                    <a:cs typeface="+mn-cs"/>
                    <a:sym typeface="Arial"/>
                  </a:defRPr>
                </a:pPr>
              </a:p>
            </p:txBody>
          </p:sp>
          <p:sp>
            <p:nvSpPr>
              <p:cNvPr id="382" name="Network adjustment, 2nd run"/>
              <p:cNvSpPr txBox="1"/>
              <p:nvPr/>
            </p:nvSpPr>
            <p:spPr>
              <a:xfrm>
                <a:off x="39230" y="457900"/>
                <a:ext cx="2261541" cy="423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b="1" sz="1500">
                    <a:latin typeface="+mn-lt"/>
                    <a:ea typeface="+mn-ea"/>
                    <a:cs typeface="+mn-cs"/>
                    <a:sym typeface="Arial"/>
                  </a:defRPr>
                </a:lvl1pPr>
              </a:lstStyle>
              <a:p>
                <a:pPr/>
                <a:r>
                  <a:t>Network adjustment, 2nd run</a:t>
                </a:r>
              </a:p>
            </p:txBody>
          </p:sp>
        </p:grpSp>
        <p:sp>
          <p:nvSpPr>
            <p:cNvPr id="384" name="Linie"/>
            <p:cNvSpPr/>
            <p:nvPr/>
          </p:nvSpPr>
          <p:spPr>
            <a:xfrm flipV="1">
              <a:off x="2339629" y="669845"/>
              <a:ext cx="1071565" cy="770189"/>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87" name="Gruppieren"/>
            <p:cNvGrpSpPr/>
            <p:nvPr/>
          </p:nvGrpSpPr>
          <p:grpSpPr>
            <a:xfrm>
              <a:off x="3411564" y="-1"/>
              <a:ext cx="2678912" cy="1339459"/>
              <a:chOff x="0" y="0"/>
              <a:chExt cx="2678911" cy="1339458"/>
            </a:xfrm>
          </p:grpSpPr>
          <p:sp>
            <p:nvSpPr>
              <p:cNvPr id="385" name="Abgerundetes Rechteck"/>
              <p:cNvSpPr/>
              <p:nvPr/>
            </p:nvSpPr>
            <p:spPr>
              <a:xfrm>
                <a:off x="0" y="0"/>
                <a:ext cx="2678912" cy="1339459"/>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666750">
                  <a:lnSpc>
                    <a:spcPct val="90000"/>
                  </a:lnSpc>
                  <a:spcBef>
                    <a:spcPts val="600"/>
                  </a:spcBef>
                  <a:defRPr b="1" sz="1500">
                    <a:latin typeface="+mn-lt"/>
                    <a:ea typeface="+mn-ea"/>
                    <a:cs typeface="+mn-cs"/>
                    <a:sym typeface="Arial"/>
                  </a:defRPr>
                </a:pPr>
              </a:p>
            </p:txBody>
          </p:sp>
          <p:sp>
            <p:nvSpPr>
              <p:cNvPr id="386" name="Correction values are attached to the adjusted coordinates of the laser tracker targets on the outside of the target boxes"/>
              <p:cNvSpPr txBox="1"/>
              <p:nvPr/>
            </p:nvSpPr>
            <p:spPr>
              <a:xfrm>
                <a:off x="39231" y="165501"/>
                <a:ext cx="2600450" cy="10084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b="1" sz="1500">
                    <a:latin typeface="+mn-lt"/>
                    <a:ea typeface="+mn-ea"/>
                    <a:cs typeface="+mn-cs"/>
                    <a:sym typeface="Arial"/>
                  </a:defRPr>
                </a:lvl1pPr>
              </a:lstStyle>
              <a:p>
                <a:pPr/>
                <a:r>
                  <a:t>Correction values are attached to the adjusted coordinates of the laser tracker targets on the outside of the target boxes</a:t>
                </a:r>
              </a:p>
            </p:txBody>
          </p:sp>
        </p:grpSp>
        <p:sp>
          <p:nvSpPr>
            <p:cNvPr id="388" name="Linie"/>
            <p:cNvSpPr/>
            <p:nvPr/>
          </p:nvSpPr>
          <p:spPr>
            <a:xfrm>
              <a:off x="2340370" y="1440030"/>
              <a:ext cx="1071566" cy="770188"/>
            </a:xfrm>
            <a:prstGeom prst="line">
              <a:avLst/>
            </a:prstGeom>
            <a:noFill/>
            <a:ln w="25400" cap="flat">
              <a:solidFill>
                <a:srgbClr val="C07100"/>
              </a:solidFill>
              <a:prstDash val="solid"/>
              <a:round/>
            </a:ln>
            <a:effectLst/>
          </p:spPr>
          <p:txBody>
            <a:bodyPr wrap="square" lIns="45718" tIns="45718" rIns="45718" bIns="45718" numCol="1" anchor="t">
              <a:noAutofit/>
            </a:bodyPr>
            <a:lstStyle/>
            <a:p>
              <a:pPr/>
            </a:p>
          </p:txBody>
        </p:sp>
        <p:grpSp>
          <p:nvGrpSpPr>
            <p:cNvPr id="391" name="Gruppieren"/>
            <p:cNvGrpSpPr/>
            <p:nvPr/>
          </p:nvGrpSpPr>
          <p:grpSpPr>
            <a:xfrm>
              <a:off x="3411564" y="1540371"/>
              <a:ext cx="2678912" cy="1339460"/>
              <a:chOff x="0" y="0"/>
              <a:chExt cx="2678911" cy="1339458"/>
            </a:xfrm>
          </p:grpSpPr>
          <p:sp>
            <p:nvSpPr>
              <p:cNvPr id="389" name="Abgerundetes Rechteck"/>
              <p:cNvSpPr/>
              <p:nvPr/>
            </p:nvSpPr>
            <p:spPr>
              <a:xfrm>
                <a:off x="0" y="0"/>
                <a:ext cx="2678912" cy="1339459"/>
              </a:xfrm>
              <a:prstGeom prst="roundRect">
                <a:avLst>
                  <a:gd name="adj" fmla="val 10000"/>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666750">
                  <a:lnSpc>
                    <a:spcPct val="90000"/>
                  </a:lnSpc>
                  <a:spcBef>
                    <a:spcPts val="600"/>
                  </a:spcBef>
                  <a:defRPr b="1" sz="1500">
                    <a:latin typeface="+mn-lt"/>
                    <a:ea typeface="+mn-ea"/>
                    <a:cs typeface="+mn-cs"/>
                    <a:sym typeface="Arial"/>
                  </a:defRPr>
                </a:pPr>
              </a:p>
            </p:txBody>
          </p:sp>
          <p:sp>
            <p:nvSpPr>
              <p:cNvPr id="390" name="Recalculation of the reference network with corrected values for the SLRS tracker targets applied as FIXED POINTS"/>
              <p:cNvSpPr txBox="1"/>
              <p:nvPr/>
            </p:nvSpPr>
            <p:spPr>
              <a:xfrm>
                <a:off x="39231" y="165501"/>
                <a:ext cx="2600450" cy="10084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b="1" sz="1500">
                    <a:latin typeface="+mn-lt"/>
                    <a:ea typeface="+mn-ea"/>
                    <a:cs typeface="+mn-cs"/>
                    <a:sym typeface="Arial"/>
                  </a:defRPr>
                </a:lvl1pPr>
              </a:lstStyle>
              <a:p>
                <a:pPr/>
                <a:r>
                  <a:t>Recalculation of the reference network with corrected values for the SLRS tracker targets applied as FIXED POINTS</a:t>
                </a:r>
              </a:p>
            </p:txBody>
          </p:sp>
        </p:grpSp>
        <p:grpSp>
          <p:nvGrpSpPr>
            <p:cNvPr id="394" name="Gruppieren"/>
            <p:cNvGrpSpPr/>
            <p:nvPr/>
          </p:nvGrpSpPr>
          <p:grpSpPr>
            <a:xfrm>
              <a:off x="-2" y="2365782"/>
              <a:ext cx="2340005" cy="1339460"/>
              <a:chOff x="0" y="0"/>
              <a:chExt cx="2340004" cy="1339459"/>
            </a:xfrm>
          </p:grpSpPr>
          <p:sp>
            <p:nvSpPr>
              <p:cNvPr id="392" name="Form"/>
              <p:cNvSpPr/>
              <p:nvPr/>
            </p:nvSpPr>
            <p:spPr>
              <a:xfrm>
                <a:off x="-1" y="-1"/>
                <a:ext cx="2340005" cy="1339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3091" y="0"/>
                    </a:lnTo>
                    <a:lnTo>
                      <a:pt x="18509" y="0"/>
                    </a:lnTo>
                    <a:lnTo>
                      <a:pt x="21600" y="10800"/>
                    </a:lnTo>
                    <a:lnTo>
                      <a:pt x="18509" y="21600"/>
                    </a:lnTo>
                    <a:lnTo>
                      <a:pt x="3091" y="21600"/>
                    </a:lnTo>
                    <a:close/>
                  </a:path>
                </a:pathLst>
              </a:custGeom>
              <a:solidFill>
                <a:srgbClr val="91DEFF"/>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defTabSz="666750">
                  <a:lnSpc>
                    <a:spcPct val="90000"/>
                  </a:lnSpc>
                  <a:spcBef>
                    <a:spcPts val="600"/>
                  </a:spcBef>
                  <a:defRPr b="1" sz="1500">
                    <a:latin typeface="+mn-lt"/>
                    <a:ea typeface="+mn-ea"/>
                    <a:cs typeface="+mn-cs"/>
                    <a:sym typeface="Arial"/>
                  </a:defRPr>
                </a:pPr>
              </a:p>
            </p:txBody>
          </p:sp>
          <p:sp>
            <p:nvSpPr>
              <p:cNvPr id="393" name="REFERENCE GRID STRUCTURE HAS BEEN STRAIGHTENED"/>
              <p:cNvSpPr txBox="1"/>
              <p:nvPr/>
            </p:nvSpPr>
            <p:spPr>
              <a:xfrm>
                <a:off x="306622" y="262967"/>
                <a:ext cx="1726761" cy="8135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 tIns="9525" rIns="9525" bIns="9525" numCol="1" anchor="ctr">
                <a:spAutoFit/>
              </a:bodyPr>
              <a:lstStyle>
                <a:lvl1pPr algn="ctr" defTabSz="666750">
                  <a:lnSpc>
                    <a:spcPct val="90000"/>
                  </a:lnSpc>
                  <a:spcBef>
                    <a:spcPts val="600"/>
                  </a:spcBef>
                  <a:defRPr b="1" sz="1500">
                    <a:latin typeface="+mn-lt"/>
                    <a:ea typeface="+mn-ea"/>
                    <a:cs typeface="+mn-cs"/>
                    <a:sym typeface="Arial"/>
                  </a:defRPr>
                </a:lvl1pPr>
              </a:lstStyle>
              <a:p>
                <a:pPr/>
                <a:r>
                  <a:t>REFERENCE GRID STRUCTURE HAS BEEN STRAIGHTENED</a:t>
                </a:r>
              </a:p>
            </p:txBody>
          </p:sp>
        </p:gr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PT-Vorlage_en">
  <a:themeElements>
    <a:clrScheme name="PPT-Vorlage_en">
      <a:dk1>
        <a:srgbClr val="000000"/>
      </a:dk1>
      <a:lt1>
        <a:srgbClr val="FFFFFF"/>
      </a:lt1>
      <a:dk2>
        <a:srgbClr val="A7A7A7"/>
      </a:dk2>
      <a:lt2>
        <a:srgbClr val="535353"/>
      </a:lt2>
      <a:accent1>
        <a:srgbClr val="00A5EB"/>
      </a:accent1>
      <a:accent2>
        <a:srgbClr val="F28E00"/>
      </a:accent2>
      <a:accent3>
        <a:srgbClr val="8F8F8F"/>
      </a:accent3>
      <a:accent4>
        <a:srgbClr val="707070"/>
      </a:accent4>
      <a:accent5>
        <a:srgbClr val="AACFF3"/>
      </a:accent5>
      <a:accent6>
        <a:srgbClr val="DB8000"/>
      </a:accent6>
      <a:hlink>
        <a:srgbClr val="0000FF"/>
      </a:hlink>
      <a:folHlink>
        <a:srgbClr val="FF00FF"/>
      </a:folHlink>
    </a:clrScheme>
    <a:fontScheme name="PPT-Vorlage_en">
      <a:majorFont>
        <a:latin typeface="Helvetica"/>
        <a:ea typeface="Helvetica"/>
        <a:cs typeface="Helvetica"/>
      </a:majorFont>
      <a:minorFont>
        <a:latin typeface="Arial"/>
        <a:ea typeface="Arial"/>
        <a:cs typeface="Arial"/>
      </a:minorFont>
    </a:fontScheme>
    <a:fmtScheme name="PPT-Vorlage_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PT-Vorlage_en">
  <a:themeElements>
    <a:clrScheme name="PPT-Vorlage_en">
      <a:dk1>
        <a:srgbClr val="000000"/>
      </a:dk1>
      <a:lt1>
        <a:srgbClr val="FFFFFF"/>
      </a:lt1>
      <a:dk2>
        <a:srgbClr val="A7A7A7"/>
      </a:dk2>
      <a:lt2>
        <a:srgbClr val="535353"/>
      </a:lt2>
      <a:accent1>
        <a:srgbClr val="00A5EB"/>
      </a:accent1>
      <a:accent2>
        <a:srgbClr val="F28E00"/>
      </a:accent2>
      <a:accent3>
        <a:srgbClr val="8F8F8F"/>
      </a:accent3>
      <a:accent4>
        <a:srgbClr val="707070"/>
      </a:accent4>
      <a:accent5>
        <a:srgbClr val="AACFF3"/>
      </a:accent5>
      <a:accent6>
        <a:srgbClr val="DB8000"/>
      </a:accent6>
      <a:hlink>
        <a:srgbClr val="0000FF"/>
      </a:hlink>
      <a:folHlink>
        <a:srgbClr val="FF00FF"/>
      </a:folHlink>
    </a:clrScheme>
    <a:fontScheme name="PPT-Vorlage_en">
      <a:majorFont>
        <a:latin typeface="Helvetica"/>
        <a:ea typeface="Helvetica"/>
        <a:cs typeface="Helvetica"/>
      </a:majorFont>
      <a:minorFont>
        <a:latin typeface="Arial"/>
        <a:ea typeface="Arial"/>
        <a:cs typeface="Arial"/>
      </a:minorFont>
    </a:fontScheme>
    <a:fmtScheme name="PPT-Vorlage_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