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9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294376" y="3624071"/>
            <a:ext cx="3310128" cy="2828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64479" y="5414771"/>
            <a:ext cx="3108325" cy="0"/>
          </a:xfrm>
          <a:custGeom>
            <a:avLst/>
            <a:gdLst/>
            <a:ahLst/>
            <a:cxnLst/>
            <a:rect l="l" t="t" r="r" b="b"/>
            <a:pathLst>
              <a:path w="3108325" h="0">
                <a:moveTo>
                  <a:pt x="0" y="0"/>
                </a:moveTo>
                <a:lnTo>
                  <a:pt x="3108325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065011" y="4696078"/>
            <a:ext cx="135890" cy="688340"/>
          </a:xfrm>
          <a:custGeom>
            <a:avLst/>
            <a:gdLst/>
            <a:ahLst/>
            <a:cxnLst/>
            <a:rect l="l" t="t" r="r" b="b"/>
            <a:pathLst>
              <a:path w="135889" h="688339">
                <a:moveTo>
                  <a:pt x="0" y="607060"/>
                </a:moveTo>
                <a:lnTo>
                  <a:pt x="26415" y="687959"/>
                </a:lnTo>
                <a:lnTo>
                  <a:pt x="69789" y="626110"/>
                </a:lnTo>
                <a:lnTo>
                  <a:pt x="42037" y="626110"/>
                </a:lnTo>
                <a:lnTo>
                  <a:pt x="29590" y="624332"/>
                </a:lnTo>
                <a:lnTo>
                  <a:pt x="31475" y="611730"/>
                </a:lnTo>
                <a:lnTo>
                  <a:pt x="0" y="607060"/>
                </a:lnTo>
                <a:close/>
              </a:path>
              <a:path w="135889" h="688339">
                <a:moveTo>
                  <a:pt x="31475" y="611730"/>
                </a:moveTo>
                <a:lnTo>
                  <a:pt x="29590" y="624332"/>
                </a:lnTo>
                <a:lnTo>
                  <a:pt x="42037" y="626110"/>
                </a:lnTo>
                <a:lnTo>
                  <a:pt x="43913" y="613576"/>
                </a:lnTo>
                <a:lnTo>
                  <a:pt x="31475" y="611730"/>
                </a:lnTo>
                <a:close/>
              </a:path>
              <a:path w="135889" h="688339">
                <a:moveTo>
                  <a:pt x="43913" y="613576"/>
                </a:moveTo>
                <a:lnTo>
                  <a:pt x="42037" y="626110"/>
                </a:lnTo>
                <a:lnTo>
                  <a:pt x="69789" y="626110"/>
                </a:lnTo>
                <a:lnTo>
                  <a:pt x="75311" y="618236"/>
                </a:lnTo>
                <a:lnTo>
                  <a:pt x="43913" y="613576"/>
                </a:lnTo>
                <a:close/>
              </a:path>
              <a:path w="135889" h="688339">
                <a:moveTo>
                  <a:pt x="122936" y="0"/>
                </a:moveTo>
                <a:lnTo>
                  <a:pt x="31475" y="611730"/>
                </a:lnTo>
                <a:lnTo>
                  <a:pt x="43913" y="613576"/>
                </a:lnTo>
                <a:lnTo>
                  <a:pt x="135509" y="1778"/>
                </a:lnTo>
                <a:lnTo>
                  <a:pt x="1229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9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9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5965" y="145161"/>
            <a:ext cx="225234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79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642" y="1101039"/>
            <a:ext cx="8414715" cy="1598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jpg"/><Relationship Id="rId5" Type="http://schemas.openxmlformats.org/officeDocument/2006/relationships/image" Target="../media/image4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Relationship Id="rId3" Type="http://schemas.openxmlformats.org/officeDocument/2006/relationships/image" Target="../media/image5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5" Type="http://schemas.openxmlformats.org/officeDocument/2006/relationships/image" Target="../media/image65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Relationship Id="rId4" Type="http://schemas.openxmlformats.org/officeDocument/2006/relationships/image" Target="../media/image70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Relationship Id="rId3" Type="http://schemas.openxmlformats.org/officeDocument/2006/relationships/image" Target="../media/image72.jpg"/><Relationship Id="rId4" Type="http://schemas.openxmlformats.org/officeDocument/2006/relationships/image" Target="../media/image73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jpg"/><Relationship Id="rId9" Type="http://schemas.openxmlformats.org/officeDocument/2006/relationships/image" Target="../media/image2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358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8972" y="905255"/>
            <a:ext cx="7108825" cy="0"/>
          </a:xfrm>
          <a:custGeom>
            <a:avLst/>
            <a:gdLst/>
            <a:ahLst/>
            <a:cxnLst/>
            <a:rect l="l" t="t" r="r" b="b"/>
            <a:pathLst>
              <a:path w="7108825" h="0">
                <a:moveTo>
                  <a:pt x="0" y="0"/>
                </a:moveTo>
                <a:lnTo>
                  <a:pt x="7108825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4611" y="201168"/>
            <a:ext cx="1190244" cy="801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746629" y="351282"/>
            <a:ext cx="3506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6FC0"/>
                </a:solidFill>
                <a:latin typeface="Calibri"/>
                <a:cs typeface="Calibri"/>
              </a:rPr>
              <a:t>INSTITUTE OF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HIGH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ENERGY</a:t>
            </a:r>
            <a:r>
              <a:rPr dirty="0" sz="1800" spc="-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Calibri"/>
                <a:cs typeface="Calibri"/>
              </a:rPr>
              <a:t>PHYSICS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49945" y="288797"/>
            <a:ext cx="647700" cy="615950"/>
          </a:xfrm>
          <a:custGeom>
            <a:avLst/>
            <a:gdLst/>
            <a:ahLst/>
            <a:cxnLst/>
            <a:rect l="l" t="t" r="r" b="b"/>
            <a:pathLst>
              <a:path w="647700" h="615950">
                <a:moveTo>
                  <a:pt x="0" y="615696"/>
                </a:moveTo>
                <a:lnTo>
                  <a:pt x="647700" y="615696"/>
                </a:lnTo>
                <a:lnTo>
                  <a:pt x="647700" y="0"/>
                </a:lnTo>
                <a:lnTo>
                  <a:pt x="0" y="0"/>
                </a:lnTo>
                <a:lnTo>
                  <a:pt x="0" y="61569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49945" y="288797"/>
            <a:ext cx="647700" cy="615950"/>
          </a:xfrm>
          <a:custGeom>
            <a:avLst/>
            <a:gdLst/>
            <a:ahLst/>
            <a:cxnLst/>
            <a:rect l="l" t="t" r="r" b="b"/>
            <a:pathLst>
              <a:path w="647700" h="615950">
                <a:moveTo>
                  <a:pt x="0" y="615696"/>
                </a:moveTo>
                <a:lnTo>
                  <a:pt x="647700" y="615696"/>
                </a:lnTo>
                <a:lnTo>
                  <a:pt x="647700" y="0"/>
                </a:lnTo>
                <a:lnTo>
                  <a:pt x="0" y="0"/>
                </a:lnTo>
                <a:lnTo>
                  <a:pt x="0" y="615696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73033" y="604266"/>
            <a:ext cx="467995" cy="463550"/>
          </a:xfrm>
          <a:custGeom>
            <a:avLst/>
            <a:gdLst/>
            <a:ahLst/>
            <a:cxnLst/>
            <a:rect l="l" t="t" r="r" b="b"/>
            <a:pathLst>
              <a:path w="467995" h="463550">
                <a:moveTo>
                  <a:pt x="0" y="463296"/>
                </a:moveTo>
                <a:lnTo>
                  <a:pt x="467868" y="463296"/>
                </a:lnTo>
                <a:lnTo>
                  <a:pt x="467868" y="0"/>
                </a:lnTo>
                <a:lnTo>
                  <a:pt x="0" y="0"/>
                </a:lnTo>
                <a:lnTo>
                  <a:pt x="0" y="46329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73033" y="604266"/>
            <a:ext cx="467995" cy="463550"/>
          </a:xfrm>
          <a:custGeom>
            <a:avLst/>
            <a:gdLst/>
            <a:ahLst/>
            <a:cxnLst/>
            <a:rect l="l" t="t" r="r" b="b"/>
            <a:pathLst>
              <a:path w="467995" h="463550">
                <a:moveTo>
                  <a:pt x="0" y="463296"/>
                </a:moveTo>
                <a:lnTo>
                  <a:pt x="467868" y="463296"/>
                </a:lnTo>
                <a:lnTo>
                  <a:pt x="467868" y="0"/>
                </a:lnTo>
                <a:lnTo>
                  <a:pt x="0" y="0"/>
                </a:lnTo>
                <a:lnTo>
                  <a:pt x="0" y="46329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28419" y="1169873"/>
            <a:ext cx="64173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>
                <a:solidFill>
                  <a:srgbClr val="FF0000"/>
                </a:solidFill>
              </a:rPr>
              <a:t>CEPC </a:t>
            </a:r>
            <a:r>
              <a:rPr dirty="0" sz="4400" spc="-10">
                <a:solidFill>
                  <a:srgbClr val="FF0000"/>
                </a:solidFill>
              </a:rPr>
              <a:t>Survey </a:t>
            </a:r>
            <a:r>
              <a:rPr dirty="0" sz="4400" spc="-5">
                <a:solidFill>
                  <a:srgbClr val="FF0000"/>
                </a:solidFill>
              </a:rPr>
              <a:t>and</a:t>
            </a:r>
            <a:r>
              <a:rPr dirty="0" sz="4400" spc="-35">
                <a:solidFill>
                  <a:srgbClr val="FF0000"/>
                </a:solidFill>
              </a:rPr>
              <a:t> </a:t>
            </a:r>
            <a:r>
              <a:rPr dirty="0" sz="4400" spc="-5">
                <a:solidFill>
                  <a:srgbClr val="FF0000"/>
                </a:solidFill>
              </a:rPr>
              <a:t>Alignment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2361692" y="3233166"/>
            <a:ext cx="446976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4655" marR="5080" indent="-40259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0000"/>
                </a:solidFill>
                <a:latin typeface="Microsoft YaHei"/>
                <a:cs typeface="Microsoft YaHei"/>
              </a:rPr>
              <a:t>Xiaolong </a:t>
            </a:r>
            <a:r>
              <a:rPr dirty="0" sz="2800" spc="-25">
                <a:solidFill>
                  <a:srgbClr val="FF0000"/>
                </a:solidFill>
                <a:latin typeface="Microsoft YaHei"/>
                <a:cs typeface="Microsoft YaHei"/>
              </a:rPr>
              <a:t>Wang, </a:t>
            </a:r>
            <a:r>
              <a:rPr dirty="0" sz="2800" spc="-10">
                <a:solidFill>
                  <a:srgbClr val="FF0000"/>
                </a:solidFill>
                <a:latin typeface="Microsoft YaHei"/>
                <a:cs typeface="Microsoft YaHei"/>
              </a:rPr>
              <a:t>Lan Dong  </a:t>
            </a:r>
            <a:r>
              <a:rPr dirty="0" sz="2800" spc="-5">
                <a:solidFill>
                  <a:srgbClr val="FF0000"/>
                </a:solidFill>
                <a:latin typeface="Microsoft YaHei"/>
                <a:cs typeface="Microsoft YaHei"/>
              </a:rPr>
              <a:t>Na </a:t>
            </a:r>
            <a:r>
              <a:rPr dirty="0" sz="2800" spc="-10">
                <a:solidFill>
                  <a:srgbClr val="FF0000"/>
                </a:solidFill>
                <a:latin typeface="Microsoft YaHei"/>
                <a:cs typeface="Microsoft YaHei"/>
              </a:rPr>
              <a:t>Ma, Zhu</a:t>
            </a:r>
            <a:r>
              <a:rPr dirty="0" sz="2800" spc="5">
                <a:solidFill>
                  <a:srgbClr val="FF0000"/>
                </a:solidFill>
                <a:latin typeface="Microsoft YaHei"/>
                <a:cs typeface="Microsoft YaHei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Microsoft YaHei"/>
                <a:cs typeface="Microsoft YaHei"/>
              </a:rPr>
              <a:t>Hongyan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84551" y="5187188"/>
            <a:ext cx="44253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3399FF"/>
                </a:solidFill>
                <a:latin typeface="Microsoft YaHei"/>
                <a:cs typeface="Microsoft YaHei"/>
              </a:rPr>
              <a:t>Oct. </a:t>
            </a:r>
            <a:r>
              <a:rPr dirty="0" sz="2000" spc="-5">
                <a:solidFill>
                  <a:srgbClr val="3399FF"/>
                </a:solidFill>
                <a:latin typeface="Microsoft YaHei"/>
                <a:cs typeface="Microsoft YaHei"/>
              </a:rPr>
              <a:t>9-12, 2018, </a:t>
            </a:r>
            <a:r>
              <a:rPr dirty="0" sz="2000" spc="-10">
                <a:solidFill>
                  <a:srgbClr val="3399FF"/>
                </a:solidFill>
                <a:latin typeface="Microsoft YaHei"/>
                <a:cs typeface="Microsoft YaHei"/>
              </a:rPr>
              <a:t>IWAA2018</a:t>
            </a:r>
            <a:r>
              <a:rPr dirty="0" sz="2000" spc="-30">
                <a:solidFill>
                  <a:srgbClr val="3399FF"/>
                </a:solidFill>
                <a:latin typeface="Microsoft YaHei"/>
                <a:cs typeface="Microsoft YaHei"/>
              </a:rPr>
              <a:t> </a:t>
            </a:r>
            <a:r>
              <a:rPr dirty="0" sz="2000" spc="-5">
                <a:solidFill>
                  <a:srgbClr val="3399FF"/>
                </a:solidFill>
                <a:latin typeface="Microsoft YaHei"/>
                <a:cs typeface="Microsoft YaHei"/>
              </a:rPr>
              <a:t>Fermilab</a:t>
            </a:r>
            <a:endParaRPr sz="2000">
              <a:latin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63169"/>
            <a:ext cx="7281545" cy="4998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790000"/>
                </a:solidFill>
                <a:latin typeface="Arial"/>
                <a:cs typeface="Arial"/>
              </a:rPr>
              <a:t>2</a:t>
            </a:r>
            <a:r>
              <a:rPr dirty="0" sz="2800" spc="-5" b="1">
                <a:solidFill>
                  <a:srgbClr val="790000"/>
                </a:solidFill>
                <a:latin typeface="Microsoft YaHei"/>
                <a:cs typeface="Microsoft YaHei"/>
              </a:rPr>
              <a:t>、</a:t>
            </a:r>
            <a:r>
              <a:rPr dirty="0" sz="2800" spc="-10" b="1">
                <a:solidFill>
                  <a:srgbClr val="790000"/>
                </a:solidFill>
                <a:latin typeface="Arial"/>
                <a:cs typeface="Arial"/>
              </a:rPr>
              <a:t>CEPC</a:t>
            </a:r>
            <a:r>
              <a:rPr dirty="0" sz="2800" spc="0" b="1">
                <a:solidFill>
                  <a:srgbClr val="79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790000"/>
                </a:solidFill>
                <a:latin typeface="Arial"/>
                <a:cs typeface="Arial"/>
              </a:rPr>
              <a:t>Control</a:t>
            </a:r>
            <a:r>
              <a:rPr dirty="0" sz="2800" spc="10" b="1">
                <a:solidFill>
                  <a:srgbClr val="79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790000"/>
                </a:solidFill>
                <a:latin typeface="Arial"/>
                <a:cs typeface="Arial"/>
              </a:rPr>
              <a:t>Network</a:t>
            </a:r>
            <a:r>
              <a:rPr dirty="0" sz="2800" spc="0" b="1">
                <a:solidFill>
                  <a:srgbClr val="79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790000"/>
                </a:solidFill>
                <a:latin typeface="Arial"/>
                <a:cs typeface="Arial"/>
              </a:rPr>
              <a:t>Design</a:t>
            </a:r>
            <a:endParaRPr sz="2800">
              <a:latin typeface="Arial"/>
              <a:cs typeface="Arial"/>
            </a:endParaRPr>
          </a:p>
          <a:p>
            <a:pPr marL="612775" marR="5080" indent="-342900">
              <a:lnSpc>
                <a:spcPct val="100000"/>
              </a:lnSpc>
              <a:spcBef>
                <a:spcPts val="2860"/>
              </a:spcBef>
              <a:buSzPct val="75000"/>
              <a:buFont typeface="Segoe UI Symbol"/>
              <a:buChar char="■"/>
              <a:tabLst>
                <a:tab pos="612775" algn="l"/>
                <a:tab pos="613410" algn="l"/>
              </a:tabLst>
            </a:pP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Control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networks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provide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unified location  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reference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frame 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whole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accelerator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and 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control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error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accumulation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survey and  alignment.</a:t>
            </a:r>
            <a:endParaRPr sz="2800">
              <a:latin typeface="Calibri"/>
              <a:cs typeface="Calibri"/>
            </a:endParaRPr>
          </a:p>
          <a:p>
            <a:pPr marL="612775" marR="28575" indent="-342900">
              <a:lnSpc>
                <a:spcPct val="100000"/>
              </a:lnSpc>
              <a:spcBef>
                <a:spcPts val="675"/>
              </a:spcBef>
              <a:buSzPct val="75000"/>
              <a:buFont typeface="Segoe UI Symbol"/>
              <a:buChar char="■"/>
              <a:tabLst>
                <a:tab pos="612775" algn="l"/>
                <a:tab pos="613410" algn="l"/>
              </a:tabLst>
            </a:pP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ultra-long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CEPC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we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designed a 3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levels 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control</a:t>
            </a:r>
            <a:r>
              <a:rPr dirty="0" sz="2800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network.</a:t>
            </a:r>
            <a:endParaRPr sz="2800">
              <a:latin typeface="Calibri"/>
              <a:cs typeface="Calibri"/>
            </a:endParaRPr>
          </a:p>
          <a:p>
            <a:pPr marL="612775" indent="-342900">
              <a:lnSpc>
                <a:spcPct val="100000"/>
              </a:lnSpc>
              <a:spcBef>
                <a:spcPts val="675"/>
              </a:spcBef>
              <a:buFont typeface="Segoe UI Symbol"/>
              <a:buChar char="➢"/>
              <a:tabLst>
                <a:tab pos="613410" algn="l"/>
                <a:tab pos="2951480" algn="l"/>
              </a:tabLst>
            </a:pP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Surface</a:t>
            </a:r>
            <a:r>
              <a:rPr dirty="0" sz="2800" spc="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control	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network</a:t>
            </a:r>
            <a:endParaRPr sz="2800">
              <a:latin typeface="Calibri"/>
              <a:cs typeface="Calibri"/>
            </a:endParaRPr>
          </a:p>
          <a:p>
            <a:pPr marL="612775" indent="-342900">
              <a:lnSpc>
                <a:spcPct val="100000"/>
              </a:lnSpc>
              <a:spcBef>
                <a:spcPts val="675"/>
              </a:spcBef>
              <a:buFont typeface="Segoe UI Symbol"/>
              <a:buChar char="➢"/>
              <a:tabLst>
                <a:tab pos="613410" algn="l"/>
              </a:tabLst>
            </a:pP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Backbone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control</a:t>
            </a:r>
            <a:r>
              <a:rPr dirty="0" sz="2800" spc="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network</a:t>
            </a:r>
            <a:endParaRPr sz="2800">
              <a:latin typeface="Calibri"/>
              <a:cs typeface="Calibri"/>
            </a:endParaRPr>
          </a:p>
          <a:p>
            <a:pPr marL="612775" indent="-342900">
              <a:lnSpc>
                <a:spcPct val="100000"/>
              </a:lnSpc>
              <a:spcBef>
                <a:spcPts val="675"/>
              </a:spcBef>
              <a:buFont typeface="Segoe UI Symbol"/>
              <a:buChar char="➢"/>
              <a:tabLst>
                <a:tab pos="613410" algn="l"/>
              </a:tabLst>
            </a:pPr>
            <a:r>
              <a:rPr dirty="0" sz="2800" spc="-35">
                <a:solidFill>
                  <a:srgbClr val="006FC0"/>
                </a:solidFill>
                <a:latin typeface="Calibri"/>
                <a:cs typeface="Calibri"/>
              </a:rPr>
              <a:t>Tunnel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control</a:t>
            </a:r>
            <a:r>
              <a:rPr dirty="0" sz="2800" spc="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network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967" y="417957"/>
            <a:ext cx="4462145" cy="1854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SzPct val="75000"/>
              <a:buFont typeface="Segoe UI Symbol"/>
              <a:buChar char="■"/>
              <a:tabLst>
                <a:tab pos="354965" algn="l"/>
                <a:tab pos="355600" algn="l"/>
              </a:tabLst>
            </a:pPr>
            <a:r>
              <a:rPr dirty="0" sz="2400" spc="-10" b="0">
                <a:solidFill>
                  <a:srgbClr val="006FC0"/>
                </a:solidFill>
                <a:latin typeface="Calibri"/>
                <a:cs typeface="Calibri"/>
              </a:rPr>
              <a:t>Surface </a:t>
            </a:r>
            <a:r>
              <a:rPr dirty="0" sz="2400" spc="-15" b="0">
                <a:solidFill>
                  <a:srgbClr val="006FC0"/>
                </a:solidFill>
                <a:latin typeface="Calibri"/>
                <a:cs typeface="Calibri"/>
              </a:rPr>
              <a:t>control </a:t>
            </a:r>
            <a:r>
              <a:rPr dirty="0" sz="2400" spc="-10" b="0">
                <a:solidFill>
                  <a:srgbClr val="006FC0"/>
                </a:solidFill>
                <a:latin typeface="Calibri"/>
                <a:cs typeface="Calibri"/>
              </a:rPr>
              <a:t>network provides  </a:t>
            </a:r>
            <a:r>
              <a:rPr dirty="0" sz="2400" b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 b="0">
                <a:solidFill>
                  <a:srgbClr val="006FC0"/>
                </a:solidFill>
                <a:latin typeface="Calibri"/>
                <a:cs typeface="Calibri"/>
              </a:rPr>
              <a:t>absolute position </a:t>
            </a:r>
            <a:r>
              <a:rPr dirty="0" sz="2400" spc="-15" b="0">
                <a:solidFill>
                  <a:srgbClr val="006FC0"/>
                </a:solidFill>
                <a:latin typeface="Calibri"/>
                <a:cs typeface="Calibri"/>
              </a:rPr>
              <a:t>control </a:t>
            </a:r>
            <a:r>
              <a:rPr dirty="0" sz="2400" spc="-20" b="0">
                <a:solidFill>
                  <a:srgbClr val="006FC0"/>
                </a:solidFill>
                <a:latin typeface="Calibri"/>
                <a:cs typeface="Calibri"/>
              </a:rPr>
              <a:t>for  </a:t>
            </a:r>
            <a:r>
              <a:rPr dirty="0" sz="2400" spc="-5" b="0">
                <a:solidFill>
                  <a:srgbClr val="006FC0"/>
                </a:solidFill>
                <a:latin typeface="Calibri"/>
                <a:cs typeface="Calibri"/>
              </a:rPr>
              <a:t>CEPC and high </a:t>
            </a:r>
            <a:r>
              <a:rPr dirty="0" sz="2400" spc="-10" b="0">
                <a:solidFill>
                  <a:srgbClr val="006FC0"/>
                </a:solidFill>
                <a:latin typeface="Calibri"/>
                <a:cs typeface="Calibri"/>
              </a:rPr>
              <a:t>precision  </a:t>
            </a:r>
            <a:r>
              <a:rPr dirty="0" sz="2400" spc="-15" b="0">
                <a:solidFill>
                  <a:srgbClr val="006FC0"/>
                </a:solidFill>
                <a:latin typeface="Calibri"/>
                <a:cs typeface="Calibri"/>
              </a:rPr>
              <a:t>constraint </a:t>
            </a:r>
            <a:r>
              <a:rPr dirty="0" sz="2400" spc="-10" b="0">
                <a:solidFill>
                  <a:srgbClr val="006FC0"/>
                </a:solidFill>
                <a:latin typeface="Calibri"/>
                <a:cs typeface="Calibri"/>
              </a:rPr>
              <a:t>datum </a:t>
            </a:r>
            <a:r>
              <a:rPr dirty="0" sz="2400" spc="-20" b="0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dirty="0" sz="2400" b="0">
                <a:solidFill>
                  <a:srgbClr val="006FC0"/>
                </a:solidFill>
                <a:latin typeface="Calibri"/>
                <a:cs typeface="Calibri"/>
              </a:rPr>
              <a:t>tunnel  </a:t>
            </a:r>
            <a:r>
              <a:rPr dirty="0" sz="2400" spc="-15" b="0">
                <a:solidFill>
                  <a:srgbClr val="006FC0"/>
                </a:solidFill>
                <a:latin typeface="Calibri"/>
                <a:cs typeface="Calibri"/>
              </a:rPr>
              <a:t>control</a:t>
            </a:r>
            <a:r>
              <a:rPr dirty="0" sz="2400" spc="-30" b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6FC0"/>
                </a:solidFill>
                <a:latin typeface="Calibri"/>
                <a:cs typeface="Calibri"/>
              </a:rPr>
              <a:t>network.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43550" y="609595"/>
            <a:ext cx="3562350" cy="3371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34757" y="1390650"/>
            <a:ext cx="114300" cy="857250"/>
          </a:xfrm>
          <a:custGeom>
            <a:avLst/>
            <a:gdLst/>
            <a:ahLst/>
            <a:cxnLst/>
            <a:rect l="l" t="t" r="r" b="b"/>
            <a:pathLst>
              <a:path w="114300" h="857250">
                <a:moveTo>
                  <a:pt x="38064" y="190457"/>
                </a:moveTo>
                <a:lnTo>
                  <a:pt x="36830" y="857250"/>
                </a:lnTo>
                <a:lnTo>
                  <a:pt x="74930" y="857250"/>
                </a:lnTo>
                <a:lnTo>
                  <a:pt x="76164" y="190542"/>
                </a:lnTo>
                <a:lnTo>
                  <a:pt x="38064" y="190457"/>
                </a:lnTo>
                <a:close/>
              </a:path>
              <a:path w="114300" h="857250">
                <a:moveTo>
                  <a:pt x="108576" y="171450"/>
                </a:moveTo>
                <a:lnTo>
                  <a:pt x="76200" y="171450"/>
                </a:lnTo>
                <a:lnTo>
                  <a:pt x="76164" y="190542"/>
                </a:lnTo>
                <a:lnTo>
                  <a:pt x="114300" y="190626"/>
                </a:lnTo>
                <a:lnTo>
                  <a:pt x="108576" y="171450"/>
                </a:lnTo>
                <a:close/>
              </a:path>
              <a:path w="114300" h="857250">
                <a:moveTo>
                  <a:pt x="76200" y="171450"/>
                </a:moveTo>
                <a:lnTo>
                  <a:pt x="38100" y="171450"/>
                </a:lnTo>
                <a:lnTo>
                  <a:pt x="38064" y="190457"/>
                </a:lnTo>
                <a:lnTo>
                  <a:pt x="76164" y="190542"/>
                </a:lnTo>
                <a:lnTo>
                  <a:pt x="76200" y="171450"/>
                </a:lnTo>
                <a:close/>
              </a:path>
              <a:path w="114300" h="857250">
                <a:moveTo>
                  <a:pt x="57403" y="0"/>
                </a:moveTo>
                <a:lnTo>
                  <a:pt x="0" y="190373"/>
                </a:lnTo>
                <a:lnTo>
                  <a:pt x="38064" y="190457"/>
                </a:lnTo>
                <a:lnTo>
                  <a:pt x="38100" y="171450"/>
                </a:lnTo>
                <a:lnTo>
                  <a:pt x="108576" y="171450"/>
                </a:lnTo>
                <a:lnTo>
                  <a:pt x="574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84542" y="2171445"/>
            <a:ext cx="857250" cy="114300"/>
          </a:xfrm>
          <a:custGeom>
            <a:avLst/>
            <a:gdLst/>
            <a:ahLst/>
            <a:cxnLst/>
            <a:rect l="l" t="t" r="r" b="b"/>
            <a:pathLst>
              <a:path w="857250" h="114300">
                <a:moveTo>
                  <a:pt x="666707" y="76164"/>
                </a:moveTo>
                <a:lnTo>
                  <a:pt x="666623" y="114300"/>
                </a:lnTo>
                <a:lnTo>
                  <a:pt x="794275" y="76200"/>
                </a:lnTo>
                <a:lnTo>
                  <a:pt x="685800" y="76200"/>
                </a:lnTo>
                <a:lnTo>
                  <a:pt x="666707" y="76164"/>
                </a:lnTo>
                <a:close/>
              </a:path>
              <a:path w="857250" h="114300">
                <a:moveTo>
                  <a:pt x="666792" y="38064"/>
                </a:moveTo>
                <a:lnTo>
                  <a:pt x="666707" y="76164"/>
                </a:lnTo>
                <a:lnTo>
                  <a:pt x="685800" y="76200"/>
                </a:lnTo>
                <a:lnTo>
                  <a:pt x="685800" y="38100"/>
                </a:lnTo>
                <a:lnTo>
                  <a:pt x="666792" y="38064"/>
                </a:lnTo>
                <a:close/>
              </a:path>
              <a:path w="857250" h="114300">
                <a:moveTo>
                  <a:pt x="666876" y="0"/>
                </a:moveTo>
                <a:lnTo>
                  <a:pt x="666792" y="38064"/>
                </a:lnTo>
                <a:lnTo>
                  <a:pt x="685800" y="38100"/>
                </a:lnTo>
                <a:lnTo>
                  <a:pt x="685800" y="76200"/>
                </a:lnTo>
                <a:lnTo>
                  <a:pt x="794275" y="76200"/>
                </a:lnTo>
                <a:lnTo>
                  <a:pt x="857250" y="57403"/>
                </a:lnTo>
                <a:lnTo>
                  <a:pt x="666876" y="0"/>
                </a:lnTo>
                <a:close/>
              </a:path>
              <a:path w="857250" h="114300">
                <a:moveTo>
                  <a:pt x="0" y="36829"/>
                </a:moveTo>
                <a:lnTo>
                  <a:pt x="0" y="74929"/>
                </a:lnTo>
                <a:lnTo>
                  <a:pt x="666707" y="76164"/>
                </a:lnTo>
                <a:lnTo>
                  <a:pt x="666792" y="38064"/>
                </a:lnTo>
                <a:lnTo>
                  <a:pt x="0" y="3682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80884" y="1302512"/>
            <a:ext cx="1581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81264" y="2304415"/>
            <a:ext cx="151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3886" y="2232786"/>
            <a:ext cx="1352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01996" y="4491228"/>
            <a:ext cx="3842003" cy="2162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12460" y="6061849"/>
            <a:ext cx="788670" cy="302895"/>
          </a:xfrm>
          <a:custGeom>
            <a:avLst/>
            <a:gdLst/>
            <a:ahLst/>
            <a:cxnLst/>
            <a:rect l="l" t="t" r="r" b="b"/>
            <a:pathLst>
              <a:path w="788670" h="302895">
                <a:moveTo>
                  <a:pt x="714248" y="28648"/>
                </a:moveTo>
                <a:lnTo>
                  <a:pt x="0" y="288353"/>
                </a:lnTo>
                <a:lnTo>
                  <a:pt x="5206" y="302679"/>
                </a:lnTo>
                <a:lnTo>
                  <a:pt x="719456" y="42973"/>
                </a:lnTo>
                <a:lnTo>
                  <a:pt x="714248" y="28648"/>
                </a:lnTo>
                <a:close/>
              </a:path>
              <a:path w="788670" h="302895">
                <a:moveTo>
                  <a:pt x="774747" y="24307"/>
                </a:moveTo>
                <a:lnTo>
                  <a:pt x="726186" y="24307"/>
                </a:lnTo>
                <a:lnTo>
                  <a:pt x="731392" y="38633"/>
                </a:lnTo>
                <a:lnTo>
                  <a:pt x="719456" y="42973"/>
                </a:lnTo>
                <a:lnTo>
                  <a:pt x="729868" y="71615"/>
                </a:lnTo>
                <a:lnTo>
                  <a:pt x="774747" y="24307"/>
                </a:lnTo>
                <a:close/>
              </a:path>
              <a:path w="788670" h="302895">
                <a:moveTo>
                  <a:pt x="726186" y="24307"/>
                </a:moveTo>
                <a:lnTo>
                  <a:pt x="714248" y="28648"/>
                </a:lnTo>
                <a:lnTo>
                  <a:pt x="719456" y="42973"/>
                </a:lnTo>
                <a:lnTo>
                  <a:pt x="731392" y="38633"/>
                </a:lnTo>
                <a:lnTo>
                  <a:pt x="726186" y="24307"/>
                </a:lnTo>
                <a:close/>
              </a:path>
              <a:path w="788670" h="302895">
                <a:moveTo>
                  <a:pt x="703834" y="0"/>
                </a:moveTo>
                <a:lnTo>
                  <a:pt x="714248" y="28648"/>
                </a:lnTo>
                <a:lnTo>
                  <a:pt x="726186" y="24307"/>
                </a:lnTo>
                <a:lnTo>
                  <a:pt x="774747" y="24307"/>
                </a:lnTo>
                <a:lnTo>
                  <a:pt x="788542" y="9766"/>
                </a:lnTo>
                <a:lnTo>
                  <a:pt x="7038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24967" y="2320544"/>
            <a:ext cx="4591685" cy="4213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31496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Composed of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16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permanent 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points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(4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external points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12 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internal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points)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2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points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locate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Linac,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dirty="0" sz="2400" spc="-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points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locate </a:t>
            </a:r>
            <a:r>
              <a:rPr dirty="0" sz="2400" spc="-60">
                <a:solidFill>
                  <a:srgbClr val="006FC0"/>
                </a:solidFill>
                <a:latin typeface="Calibri"/>
                <a:cs typeface="Calibri"/>
              </a:rPr>
              <a:t>LTB,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8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points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locate</a:t>
            </a:r>
            <a:r>
              <a:rPr dirty="0" sz="24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ring.</a:t>
            </a:r>
            <a:endParaRPr sz="2400">
              <a:latin typeface="Calibri"/>
              <a:cs typeface="Calibri"/>
            </a:endParaRPr>
          </a:p>
          <a:p>
            <a:pPr marL="355600" marR="37846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These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12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internal points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will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be  built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CEPC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tunnel, they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are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a 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part of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tunnel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control 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network.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2281555">
              <a:lnSpc>
                <a:spcPct val="100000"/>
              </a:lnSpc>
            </a:pPr>
            <a:r>
              <a:rPr dirty="0" sz="1800" spc="-20" b="1">
                <a:latin typeface="Calibri"/>
                <a:cs typeface="Calibri"/>
              </a:rPr>
              <a:t>Tunnel </a:t>
            </a:r>
            <a:r>
              <a:rPr dirty="0" sz="1800" spc="-10" b="1">
                <a:latin typeface="Calibri"/>
                <a:cs typeface="Calibri"/>
              </a:rPr>
              <a:t>permanent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11340" y="1839467"/>
            <a:ext cx="109727" cy="109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83096" y="1839467"/>
            <a:ext cx="109727" cy="109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83223" y="2196083"/>
            <a:ext cx="108203" cy="109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84961"/>
            <a:ext cx="4349750" cy="1196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pillars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tunnel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permanent 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points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are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built on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base</a:t>
            </a:r>
            <a:r>
              <a:rPr dirty="0" sz="24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rock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Shield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from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soil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with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steel</a:t>
            </a:r>
            <a:r>
              <a:rPr dirty="0" sz="2400" spc="-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tube.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0115" y="356615"/>
            <a:ext cx="3247643" cy="2435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71372" y="2500883"/>
            <a:ext cx="3089148" cy="2305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37126" y="2942971"/>
            <a:ext cx="254127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Monument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can</a:t>
            </a:r>
            <a:r>
              <a:rPr dirty="0" sz="2400" spc="-9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hold  1.5’’ half ball</a:t>
            </a:r>
            <a:r>
              <a:rPr dirty="0" sz="2400" spc="-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target/  reflector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85872" y="3450590"/>
            <a:ext cx="1572260" cy="103505"/>
          </a:xfrm>
          <a:custGeom>
            <a:avLst/>
            <a:gdLst/>
            <a:ahLst/>
            <a:cxnLst/>
            <a:rect l="l" t="t" r="r" b="b"/>
            <a:pathLst>
              <a:path w="1572260" h="103504">
                <a:moveTo>
                  <a:pt x="89534" y="0"/>
                </a:moveTo>
                <a:lnTo>
                  <a:pt x="86486" y="1650"/>
                </a:lnTo>
                <a:lnTo>
                  <a:pt x="0" y="50037"/>
                </a:lnTo>
                <a:lnTo>
                  <a:pt x="84708" y="101473"/>
                </a:lnTo>
                <a:lnTo>
                  <a:pt x="87629" y="103377"/>
                </a:lnTo>
                <a:lnTo>
                  <a:pt x="91566" y="102362"/>
                </a:lnTo>
                <a:lnTo>
                  <a:pt x="93344" y="99440"/>
                </a:lnTo>
                <a:lnTo>
                  <a:pt x="95250" y="96393"/>
                </a:lnTo>
                <a:lnTo>
                  <a:pt x="94233" y="92456"/>
                </a:lnTo>
                <a:lnTo>
                  <a:pt x="91185" y="90677"/>
                </a:lnTo>
                <a:lnTo>
                  <a:pt x="35981" y="57071"/>
                </a:lnTo>
                <a:lnTo>
                  <a:pt x="12445" y="56642"/>
                </a:lnTo>
                <a:lnTo>
                  <a:pt x="12700" y="43942"/>
                </a:lnTo>
                <a:lnTo>
                  <a:pt x="36769" y="43942"/>
                </a:lnTo>
                <a:lnTo>
                  <a:pt x="92709" y="12700"/>
                </a:lnTo>
                <a:lnTo>
                  <a:pt x="95757" y="11049"/>
                </a:lnTo>
                <a:lnTo>
                  <a:pt x="96773" y="7112"/>
                </a:lnTo>
                <a:lnTo>
                  <a:pt x="95122" y="4063"/>
                </a:lnTo>
                <a:lnTo>
                  <a:pt x="93344" y="1015"/>
                </a:lnTo>
                <a:lnTo>
                  <a:pt x="89534" y="0"/>
                </a:lnTo>
                <a:close/>
              </a:path>
              <a:path w="1572260" h="103504">
                <a:moveTo>
                  <a:pt x="36007" y="44367"/>
                </a:moveTo>
                <a:lnTo>
                  <a:pt x="25110" y="50453"/>
                </a:lnTo>
                <a:lnTo>
                  <a:pt x="35981" y="57071"/>
                </a:lnTo>
                <a:lnTo>
                  <a:pt x="1571498" y="85089"/>
                </a:lnTo>
                <a:lnTo>
                  <a:pt x="1571752" y="72389"/>
                </a:lnTo>
                <a:lnTo>
                  <a:pt x="36007" y="44367"/>
                </a:lnTo>
                <a:close/>
              </a:path>
              <a:path w="1572260" h="103504">
                <a:moveTo>
                  <a:pt x="12700" y="43942"/>
                </a:moveTo>
                <a:lnTo>
                  <a:pt x="12445" y="56642"/>
                </a:lnTo>
                <a:lnTo>
                  <a:pt x="35981" y="57071"/>
                </a:lnTo>
                <a:lnTo>
                  <a:pt x="33816" y="55752"/>
                </a:lnTo>
                <a:lnTo>
                  <a:pt x="15620" y="55752"/>
                </a:lnTo>
                <a:lnTo>
                  <a:pt x="15875" y="44831"/>
                </a:lnTo>
                <a:lnTo>
                  <a:pt x="35177" y="44831"/>
                </a:lnTo>
                <a:lnTo>
                  <a:pt x="36007" y="44367"/>
                </a:lnTo>
                <a:lnTo>
                  <a:pt x="12700" y="43942"/>
                </a:lnTo>
                <a:close/>
              </a:path>
              <a:path w="1572260" h="103504">
                <a:moveTo>
                  <a:pt x="15875" y="44831"/>
                </a:moveTo>
                <a:lnTo>
                  <a:pt x="15620" y="55752"/>
                </a:lnTo>
                <a:lnTo>
                  <a:pt x="25110" y="50453"/>
                </a:lnTo>
                <a:lnTo>
                  <a:pt x="15875" y="44831"/>
                </a:lnTo>
                <a:close/>
              </a:path>
              <a:path w="1572260" h="103504">
                <a:moveTo>
                  <a:pt x="25110" y="50453"/>
                </a:moveTo>
                <a:lnTo>
                  <a:pt x="15620" y="55752"/>
                </a:lnTo>
                <a:lnTo>
                  <a:pt x="33816" y="55752"/>
                </a:lnTo>
                <a:lnTo>
                  <a:pt x="25110" y="50453"/>
                </a:lnTo>
                <a:close/>
              </a:path>
              <a:path w="1572260" h="103504">
                <a:moveTo>
                  <a:pt x="35177" y="44831"/>
                </a:moveTo>
                <a:lnTo>
                  <a:pt x="15875" y="44831"/>
                </a:lnTo>
                <a:lnTo>
                  <a:pt x="25110" y="50453"/>
                </a:lnTo>
                <a:lnTo>
                  <a:pt x="35177" y="44831"/>
                </a:lnTo>
                <a:close/>
              </a:path>
              <a:path w="1572260" h="103504">
                <a:moveTo>
                  <a:pt x="36769" y="43942"/>
                </a:moveTo>
                <a:lnTo>
                  <a:pt x="12700" y="43942"/>
                </a:lnTo>
                <a:lnTo>
                  <a:pt x="36007" y="44367"/>
                </a:lnTo>
                <a:lnTo>
                  <a:pt x="36769" y="4394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00115" y="4215384"/>
            <a:ext cx="3215640" cy="2357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79093" y="5086045"/>
            <a:ext cx="320548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External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control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point</a:t>
            </a:r>
            <a:r>
              <a:rPr dirty="0" sz="2400" spc="-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can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be measured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by</a:t>
            </a:r>
            <a:r>
              <a:rPr dirty="0" sz="24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GPS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0" y="5448934"/>
            <a:ext cx="2428875" cy="103505"/>
          </a:xfrm>
          <a:custGeom>
            <a:avLst/>
            <a:gdLst/>
            <a:ahLst/>
            <a:cxnLst/>
            <a:rect l="l" t="t" r="r" b="b"/>
            <a:pathLst>
              <a:path w="2428875" h="103504">
                <a:moveTo>
                  <a:pt x="2392798" y="58292"/>
                </a:moveTo>
                <a:lnTo>
                  <a:pt x="2333625" y="92328"/>
                </a:lnTo>
                <a:lnTo>
                  <a:pt x="2332608" y="96265"/>
                </a:lnTo>
                <a:lnTo>
                  <a:pt x="2334386" y="99313"/>
                </a:lnTo>
                <a:lnTo>
                  <a:pt x="2336165" y="102234"/>
                </a:lnTo>
                <a:lnTo>
                  <a:pt x="2339975" y="103377"/>
                </a:lnTo>
                <a:lnTo>
                  <a:pt x="2417868" y="58419"/>
                </a:lnTo>
                <a:lnTo>
                  <a:pt x="2392798" y="58292"/>
                </a:lnTo>
                <a:close/>
              </a:path>
              <a:path w="2428875" h="103504">
                <a:moveTo>
                  <a:pt x="2403752" y="51997"/>
                </a:moveTo>
                <a:lnTo>
                  <a:pt x="2392798" y="58292"/>
                </a:lnTo>
                <a:lnTo>
                  <a:pt x="2416302" y="58419"/>
                </a:lnTo>
                <a:lnTo>
                  <a:pt x="2416310" y="57530"/>
                </a:lnTo>
                <a:lnTo>
                  <a:pt x="2413127" y="57530"/>
                </a:lnTo>
                <a:lnTo>
                  <a:pt x="2403752" y="51997"/>
                </a:lnTo>
                <a:close/>
              </a:path>
              <a:path w="2428875" h="103504">
                <a:moveTo>
                  <a:pt x="2340609" y="0"/>
                </a:moveTo>
                <a:lnTo>
                  <a:pt x="2336673" y="888"/>
                </a:lnTo>
                <a:lnTo>
                  <a:pt x="2333117" y="6984"/>
                </a:lnTo>
                <a:lnTo>
                  <a:pt x="2334132" y="10921"/>
                </a:lnTo>
                <a:lnTo>
                  <a:pt x="2392902" y="45592"/>
                </a:lnTo>
                <a:lnTo>
                  <a:pt x="2416429" y="45719"/>
                </a:lnTo>
                <a:lnTo>
                  <a:pt x="2416302" y="58419"/>
                </a:lnTo>
                <a:lnTo>
                  <a:pt x="2417868" y="58419"/>
                </a:lnTo>
                <a:lnTo>
                  <a:pt x="2428875" y="52069"/>
                </a:lnTo>
                <a:lnTo>
                  <a:pt x="2343530" y="1777"/>
                </a:lnTo>
                <a:lnTo>
                  <a:pt x="2340609" y="0"/>
                </a:lnTo>
                <a:close/>
              </a:path>
              <a:path w="2428875" h="103504">
                <a:moveTo>
                  <a:pt x="0" y="32638"/>
                </a:moveTo>
                <a:lnTo>
                  <a:pt x="0" y="45338"/>
                </a:lnTo>
                <a:lnTo>
                  <a:pt x="2392798" y="58292"/>
                </a:lnTo>
                <a:lnTo>
                  <a:pt x="2403752" y="51997"/>
                </a:lnTo>
                <a:lnTo>
                  <a:pt x="2392902" y="45592"/>
                </a:lnTo>
                <a:lnTo>
                  <a:pt x="0" y="32638"/>
                </a:lnTo>
                <a:close/>
              </a:path>
              <a:path w="2428875" h="103504">
                <a:moveTo>
                  <a:pt x="2413127" y="46608"/>
                </a:moveTo>
                <a:lnTo>
                  <a:pt x="2403752" y="51997"/>
                </a:lnTo>
                <a:lnTo>
                  <a:pt x="2413127" y="57530"/>
                </a:lnTo>
                <a:lnTo>
                  <a:pt x="2413127" y="46608"/>
                </a:lnTo>
                <a:close/>
              </a:path>
              <a:path w="2428875" h="103504">
                <a:moveTo>
                  <a:pt x="2416420" y="46608"/>
                </a:moveTo>
                <a:lnTo>
                  <a:pt x="2413127" y="46608"/>
                </a:lnTo>
                <a:lnTo>
                  <a:pt x="2413127" y="57530"/>
                </a:lnTo>
                <a:lnTo>
                  <a:pt x="2416310" y="57530"/>
                </a:lnTo>
                <a:lnTo>
                  <a:pt x="2416420" y="46608"/>
                </a:lnTo>
                <a:close/>
              </a:path>
              <a:path w="2428875" h="103504">
                <a:moveTo>
                  <a:pt x="2392902" y="45592"/>
                </a:moveTo>
                <a:lnTo>
                  <a:pt x="2403752" y="51997"/>
                </a:lnTo>
                <a:lnTo>
                  <a:pt x="2413127" y="46608"/>
                </a:lnTo>
                <a:lnTo>
                  <a:pt x="2416420" y="46608"/>
                </a:lnTo>
                <a:lnTo>
                  <a:pt x="2416429" y="45719"/>
                </a:lnTo>
                <a:lnTo>
                  <a:pt x="2392902" y="455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59054"/>
            <a:ext cx="7474584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There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are many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shafts link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tunnel and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ground  surface, we can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use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these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shafts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measure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 tunnel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permanent points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dirty="0" sz="2800" spc="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ground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1579" y="2564892"/>
            <a:ext cx="7093824" cy="3136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365752" y="6015329"/>
            <a:ext cx="805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Sh</a:t>
            </a:r>
            <a:r>
              <a:rPr dirty="0" sz="2400" spc="-10" b="1">
                <a:latin typeface="Calibri"/>
                <a:cs typeface="Calibri"/>
              </a:rPr>
              <a:t>a</a:t>
            </a:r>
            <a:r>
              <a:rPr dirty="0" sz="2400" spc="-5" b="1">
                <a:latin typeface="Calibri"/>
                <a:cs typeface="Calibri"/>
              </a:rPr>
              <a:t>f</a:t>
            </a:r>
            <a:r>
              <a:rPr dirty="0" sz="2400" spc="-10" b="1">
                <a:latin typeface="Calibri"/>
                <a:cs typeface="Calibri"/>
              </a:rPr>
              <a:t>t</a:t>
            </a:r>
            <a:r>
              <a:rPr dirty="0" sz="2400" b="1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57244" y="5430011"/>
            <a:ext cx="919480" cy="577215"/>
          </a:xfrm>
          <a:custGeom>
            <a:avLst/>
            <a:gdLst/>
            <a:ahLst/>
            <a:cxnLst/>
            <a:rect l="l" t="t" r="r" b="b"/>
            <a:pathLst>
              <a:path w="919479" h="577214">
                <a:moveTo>
                  <a:pt x="21313" y="13283"/>
                </a:moveTo>
                <a:lnTo>
                  <a:pt x="27246" y="24545"/>
                </a:lnTo>
                <a:lnTo>
                  <a:pt x="912748" y="576897"/>
                </a:lnTo>
                <a:lnTo>
                  <a:pt x="919479" y="566115"/>
                </a:lnTo>
                <a:lnTo>
                  <a:pt x="33835" y="13661"/>
                </a:lnTo>
                <a:lnTo>
                  <a:pt x="21313" y="13283"/>
                </a:lnTo>
                <a:close/>
              </a:path>
              <a:path w="919479" h="577214">
                <a:moveTo>
                  <a:pt x="0" y="0"/>
                </a:moveTo>
                <a:lnTo>
                  <a:pt x="46227" y="87629"/>
                </a:lnTo>
                <a:lnTo>
                  <a:pt x="47751" y="90804"/>
                </a:lnTo>
                <a:lnTo>
                  <a:pt x="51688" y="91947"/>
                </a:lnTo>
                <a:lnTo>
                  <a:pt x="54736" y="90297"/>
                </a:lnTo>
                <a:lnTo>
                  <a:pt x="57911" y="88646"/>
                </a:lnTo>
                <a:lnTo>
                  <a:pt x="59054" y="84835"/>
                </a:lnTo>
                <a:lnTo>
                  <a:pt x="57403" y="81787"/>
                </a:lnTo>
                <a:lnTo>
                  <a:pt x="27246" y="24545"/>
                </a:lnTo>
                <a:lnTo>
                  <a:pt x="7238" y="12065"/>
                </a:lnTo>
                <a:lnTo>
                  <a:pt x="13969" y="1269"/>
                </a:lnTo>
                <a:lnTo>
                  <a:pt x="43069" y="1269"/>
                </a:lnTo>
                <a:lnTo>
                  <a:pt x="0" y="0"/>
                </a:lnTo>
                <a:close/>
              </a:path>
              <a:path w="919479" h="577214">
                <a:moveTo>
                  <a:pt x="13969" y="1269"/>
                </a:moveTo>
                <a:lnTo>
                  <a:pt x="7238" y="12065"/>
                </a:lnTo>
                <a:lnTo>
                  <a:pt x="27246" y="24545"/>
                </a:lnTo>
                <a:lnTo>
                  <a:pt x="21313" y="13283"/>
                </a:lnTo>
                <a:lnTo>
                  <a:pt x="10413" y="12953"/>
                </a:lnTo>
                <a:lnTo>
                  <a:pt x="16255" y="3682"/>
                </a:lnTo>
                <a:lnTo>
                  <a:pt x="17838" y="3682"/>
                </a:lnTo>
                <a:lnTo>
                  <a:pt x="13969" y="1269"/>
                </a:lnTo>
                <a:close/>
              </a:path>
              <a:path w="919479" h="577214">
                <a:moveTo>
                  <a:pt x="43069" y="1269"/>
                </a:moveTo>
                <a:lnTo>
                  <a:pt x="13969" y="1269"/>
                </a:lnTo>
                <a:lnTo>
                  <a:pt x="33835" y="13661"/>
                </a:lnTo>
                <a:lnTo>
                  <a:pt x="102107" y="15747"/>
                </a:lnTo>
                <a:lnTo>
                  <a:pt x="105028" y="12953"/>
                </a:lnTo>
                <a:lnTo>
                  <a:pt x="105282" y="5968"/>
                </a:lnTo>
                <a:lnTo>
                  <a:pt x="102488" y="3047"/>
                </a:lnTo>
                <a:lnTo>
                  <a:pt x="43069" y="1269"/>
                </a:lnTo>
                <a:close/>
              </a:path>
              <a:path w="919479" h="577214">
                <a:moveTo>
                  <a:pt x="17838" y="3682"/>
                </a:moveTo>
                <a:lnTo>
                  <a:pt x="16255" y="3682"/>
                </a:lnTo>
                <a:lnTo>
                  <a:pt x="21313" y="13283"/>
                </a:lnTo>
                <a:lnTo>
                  <a:pt x="33835" y="13661"/>
                </a:lnTo>
                <a:lnTo>
                  <a:pt x="17838" y="3682"/>
                </a:lnTo>
                <a:close/>
              </a:path>
              <a:path w="919479" h="577214">
                <a:moveTo>
                  <a:pt x="16255" y="3682"/>
                </a:moveTo>
                <a:lnTo>
                  <a:pt x="10413" y="12953"/>
                </a:lnTo>
                <a:lnTo>
                  <a:pt x="21313" y="13283"/>
                </a:lnTo>
                <a:lnTo>
                  <a:pt x="16255" y="368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68469" y="5358384"/>
            <a:ext cx="589280" cy="647700"/>
          </a:xfrm>
          <a:custGeom>
            <a:avLst/>
            <a:gdLst/>
            <a:ahLst/>
            <a:cxnLst/>
            <a:rect l="l" t="t" r="r" b="b"/>
            <a:pathLst>
              <a:path w="589279" h="647700">
                <a:moveTo>
                  <a:pt x="571910" y="18640"/>
                </a:moveTo>
                <a:lnTo>
                  <a:pt x="559941" y="22413"/>
                </a:lnTo>
                <a:lnTo>
                  <a:pt x="0" y="638670"/>
                </a:lnTo>
                <a:lnTo>
                  <a:pt x="9397" y="647217"/>
                </a:lnTo>
                <a:lnTo>
                  <a:pt x="569295" y="30972"/>
                </a:lnTo>
                <a:lnTo>
                  <a:pt x="571910" y="18640"/>
                </a:lnTo>
                <a:close/>
              </a:path>
              <a:path w="589279" h="647700">
                <a:moveTo>
                  <a:pt x="587813" y="5079"/>
                </a:moveTo>
                <a:lnTo>
                  <a:pt x="575690" y="5079"/>
                </a:lnTo>
                <a:lnTo>
                  <a:pt x="585088" y="13588"/>
                </a:lnTo>
                <a:lnTo>
                  <a:pt x="569295" y="30972"/>
                </a:lnTo>
                <a:lnTo>
                  <a:pt x="555878" y="94233"/>
                </a:lnTo>
                <a:lnTo>
                  <a:pt x="555116" y="97662"/>
                </a:lnTo>
                <a:lnTo>
                  <a:pt x="557276" y="101091"/>
                </a:lnTo>
                <a:lnTo>
                  <a:pt x="560704" y="101853"/>
                </a:lnTo>
                <a:lnTo>
                  <a:pt x="564133" y="102488"/>
                </a:lnTo>
                <a:lnTo>
                  <a:pt x="567563" y="100329"/>
                </a:lnTo>
                <a:lnTo>
                  <a:pt x="568197" y="96900"/>
                </a:lnTo>
                <a:lnTo>
                  <a:pt x="587813" y="5079"/>
                </a:lnTo>
                <a:close/>
              </a:path>
              <a:path w="589279" h="647700">
                <a:moveTo>
                  <a:pt x="588898" y="0"/>
                </a:moveTo>
                <a:lnTo>
                  <a:pt x="494283" y="29717"/>
                </a:lnTo>
                <a:lnTo>
                  <a:pt x="490981" y="30860"/>
                </a:lnTo>
                <a:lnTo>
                  <a:pt x="489076" y="34416"/>
                </a:lnTo>
                <a:lnTo>
                  <a:pt x="490219" y="37718"/>
                </a:lnTo>
                <a:lnTo>
                  <a:pt x="491235" y="41020"/>
                </a:lnTo>
                <a:lnTo>
                  <a:pt x="494791" y="42925"/>
                </a:lnTo>
                <a:lnTo>
                  <a:pt x="559941" y="22413"/>
                </a:lnTo>
                <a:lnTo>
                  <a:pt x="575690" y="5079"/>
                </a:lnTo>
                <a:lnTo>
                  <a:pt x="587813" y="5079"/>
                </a:lnTo>
                <a:lnTo>
                  <a:pt x="588898" y="0"/>
                </a:lnTo>
                <a:close/>
              </a:path>
              <a:path w="589279" h="647700">
                <a:moveTo>
                  <a:pt x="578917" y="8000"/>
                </a:moveTo>
                <a:lnTo>
                  <a:pt x="574166" y="8000"/>
                </a:lnTo>
                <a:lnTo>
                  <a:pt x="582294" y="15366"/>
                </a:lnTo>
                <a:lnTo>
                  <a:pt x="571910" y="18640"/>
                </a:lnTo>
                <a:lnTo>
                  <a:pt x="569295" y="30972"/>
                </a:lnTo>
                <a:lnTo>
                  <a:pt x="585088" y="13588"/>
                </a:lnTo>
                <a:lnTo>
                  <a:pt x="578917" y="8000"/>
                </a:lnTo>
                <a:close/>
              </a:path>
              <a:path w="589279" h="647700">
                <a:moveTo>
                  <a:pt x="575690" y="5079"/>
                </a:moveTo>
                <a:lnTo>
                  <a:pt x="559941" y="22413"/>
                </a:lnTo>
                <a:lnTo>
                  <a:pt x="571910" y="18640"/>
                </a:lnTo>
                <a:lnTo>
                  <a:pt x="574166" y="8000"/>
                </a:lnTo>
                <a:lnTo>
                  <a:pt x="578917" y="8000"/>
                </a:lnTo>
                <a:lnTo>
                  <a:pt x="575690" y="5079"/>
                </a:lnTo>
                <a:close/>
              </a:path>
              <a:path w="589279" h="647700">
                <a:moveTo>
                  <a:pt x="574166" y="8000"/>
                </a:moveTo>
                <a:lnTo>
                  <a:pt x="571910" y="18640"/>
                </a:lnTo>
                <a:lnTo>
                  <a:pt x="582294" y="15366"/>
                </a:lnTo>
                <a:lnTo>
                  <a:pt x="574166" y="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74065"/>
            <a:ext cx="5826125" cy="6244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66230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Use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GPS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level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measure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surface  network</a:t>
            </a:r>
            <a:endParaRPr sz="2400">
              <a:latin typeface="Calibri"/>
              <a:cs typeface="Calibri"/>
            </a:endParaRPr>
          </a:p>
          <a:p>
            <a:pPr marL="355600" marR="14668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Permanent point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in tunnel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can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be plumbed 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cast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point on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ground through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shaft.</a:t>
            </a:r>
            <a:endParaRPr sz="2400">
              <a:latin typeface="Calibri"/>
              <a:cs typeface="Calibri"/>
            </a:endParaRPr>
          </a:p>
          <a:p>
            <a:pPr marL="355600" marR="77089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measurement accuracy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surface  network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about 10mm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horizontal 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direction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and about 7mm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vertical 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direction.</a:t>
            </a:r>
            <a:endParaRPr sz="2400">
              <a:latin typeface="Calibri"/>
              <a:cs typeface="Calibri"/>
            </a:endParaRPr>
          </a:p>
          <a:p>
            <a:pPr marL="355600" marR="205104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Component absolute accuracy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depends on 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distance between two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adjacent  permanent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points.</a:t>
            </a:r>
            <a:endParaRPr sz="2400">
              <a:latin typeface="Calibri"/>
              <a:cs typeface="Calibri"/>
            </a:endParaRPr>
          </a:p>
          <a:p>
            <a:pPr marL="355600" marR="63055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CSNS 210m Linac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transversal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maximum 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deviation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0.15mm.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  <a:tab pos="4145915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CERN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simulation</a:t>
            </a:r>
            <a:r>
              <a:rPr dirty="0" sz="24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result</a:t>
            </a:r>
            <a:r>
              <a:rPr dirty="0" sz="2400" spc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shows	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8mm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dirty="0" sz="2400" spc="-114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5km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and 12mm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10km.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73011" y="870118"/>
            <a:ext cx="2427731" cy="2801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184517" y="476250"/>
            <a:ext cx="1193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GPS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receiver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63942" y="3081273"/>
            <a:ext cx="1520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Permanent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7703" y="1080896"/>
            <a:ext cx="9328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cast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70292" y="1062227"/>
            <a:ext cx="290830" cy="190500"/>
          </a:xfrm>
          <a:custGeom>
            <a:avLst/>
            <a:gdLst/>
            <a:ahLst/>
            <a:cxnLst/>
            <a:rect l="l" t="t" r="r" b="b"/>
            <a:pathLst>
              <a:path w="290829" h="190500">
                <a:moveTo>
                  <a:pt x="67490" y="35898"/>
                </a:moveTo>
                <a:lnTo>
                  <a:pt x="60590" y="46620"/>
                </a:lnTo>
                <a:lnTo>
                  <a:pt x="283463" y="189992"/>
                </a:lnTo>
                <a:lnTo>
                  <a:pt x="290449" y="179324"/>
                </a:lnTo>
                <a:lnTo>
                  <a:pt x="67490" y="35898"/>
                </a:lnTo>
                <a:close/>
              </a:path>
              <a:path w="290829" h="190500">
                <a:moveTo>
                  <a:pt x="0" y="0"/>
                </a:moveTo>
                <a:lnTo>
                  <a:pt x="43433" y="73279"/>
                </a:lnTo>
                <a:lnTo>
                  <a:pt x="60590" y="46620"/>
                </a:lnTo>
                <a:lnTo>
                  <a:pt x="49910" y="39750"/>
                </a:lnTo>
                <a:lnTo>
                  <a:pt x="56896" y="29083"/>
                </a:lnTo>
                <a:lnTo>
                  <a:pt x="71876" y="29083"/>
                </a:lnTo>
                <a:lnTo>
                  <a:pt x="84708" y="9144"/>
                </a:lnTo>
                <a:lnTo>
                  <a:pt x="0" y="0"/>
                </a:lnTo>
                <a:close/>
              </a:path>
              <a:path w="290829" h="190500">
                <a:moveTo>
                  <a:pt x="56896" y="29083"/>
                </a:moveTo>
                <a:lnTo>
                  <a:pt x="49910" y="39750"/>
                </a:lnTo>
                <a:lnTo>
                  <a:pt x="60590" y="46620"/>
                </a:lnTo>
                <a:lnTo>
                  <a:pt x="67490" y="35898"/>
                </a:lnTo>
                <a:lnTo>
                  <a:pt x="56896" y="29083"/>
                </a:lnTo>
                <a:close/>
              </a:path>
              <a:path w="290829" h="190500">
                <a:moveTo>
                  <a:pt x="71876" y="29083"/>
                </a:moveTo>
                <a:lnTo>
                  <a:pt x="56896" y="29083"/>
                </a:lnTo>
                <a:lnTo>
                  <a:pt x="67490" y="35898"/>
                </a:lnTo>
                <a:lnTo>
                  <a:pt x="71876" y="290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13547" y="3422777"/>
            <a:ext cx="359410" cy="86360"/>
          </a:xfrm>
          <a:custGeom>
            <a:avLst/>
            <a:gdLst/>
            <a:ahLst/>
            <a:cxnLst/>
            <a:rect l="l" t="t" r="r" b="b"/>
            <a:pathLst>
              <a:path w="359409" h="86360">
                <a:moveTo>
                  <a:pt x="69723" y="11049"/>
                </a:moveTo>
                <a:lnTo>
                  <a:pt x="0" y="59944"/>
                </a:lnTo>
                <a:lnTo>
                  <a:pt x="81025" y="86360"/>
                </a:lnTo>
                <a:lnTo>
                  <a:pt x="76603" y="56896"/>
                </a:lnTo>
                <a:lnTo>
                  <a:pt x="63753" y="56896"/>
                </a:lnTo>
                <a:lnTo>
                  <a:pt x="61849" y="44323"/>
                </a:lnTo>
                <a:lnTo>
                  <a:pt x="74433" y="42436"/>
                </a:lnTo>
                <a:lnTo>
                  <a:pt x="69723" y="11049"/>
                </a:lnTo>
                <a:close/>
              </a:path>
              <a:path w="359409" h="86360">
                <a:moveTo>
                  <a:pt x="74433" y="42436"/>
                </a:moveTo>
                <a:lnTo>
                  <a:pt x="61849" y="44323"/>
                </a:lnTo>
                <a:lnTo>
                  <a:pt x="63753" y="56896"/>
                </a:lnTo>
                <a:lnTo>
                  <a:pt x="76320" y="55006"/>
                </a:lnTo>
                <a:lnTo>
                  <a:pt x="74433" y="42436"/>
                </a:lnTo>
                <a:close/>
              </a:path>
              <a:path w="359409" h="86360">
                <a:moveTo>
                  <a:pt x="76320" y="55006"/>
                </a:moveTo>
                <a:lnTo>
                  <a:pt x="63753" y="56896"/>
                </a:lnTo>
                <a:lnTo>
                  <a:pt x="76603" y="56896"/>
                </a:lnTo>
                <a:lnTo>
                  <a:pt x="76320" y="55006"/>
                </a:lnTo>
                <a:close/>
              </a:path>
              <a:path w="359409" h="86360">
                <a:moveTo>
                  <a:pt x="357504" y="0"/>
                </a:moveTo>
                <a:lnTo>
                  <a:pt x="74433" y="42436"/>
                </a:lnTo>
                <a:lnTo>
                  <a:pt x="76320" y="55006"/>
                </a:lnTo>
                <a:lnTo>
                  <a:pt x="359409" y="12446"/>
                </a:lnTo>
                <a:lnTo>
                  <a:pt x="3575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99113" y="4324687"/>
            <a:ext cx="2252959" cy="189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916" y="442086"/>
            <a:ext cx="701420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SzPct val="75000"/>
              <a:buFont typeface="Segoe UI Symbol"/>
              <a:buChar char="■"/>
              <a:tabLst>
                <a:tab pos="354965" algn="l"/>
                <a:tab pos="355600" algn="l"/>
                <a:tab pos="1986280" algn="l"/>
              </a:tabLst>
            </a:pPr>
            <a:r>
              <a:rPr dirty="0" sz="2400" spc="-10" b="0">
                <a:solidFill>
                  <a:srgbClr val="006FC0"/>
                </a:solidFill>
                <a:latin typeface="Calibri"/>
                <a:cs typeface="Calibri"/>
              </a:rPr>
              <a:t>Instruments	</a:t>
            </a:r>
            <a:r>
              <a:rPr dirty="0" sz="2400" spc="-5" b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400" spc="-15" b="0">
                <a:solidFill>
                  <a:srgbClr val="006FC0"/>
                </a:solidFill>
                <a:latin typeface="Calibri"/>
                <a:cs typeface="Calibri"/>
              </a:rPr>
              <a:t>software </a:t>
            </a:r>
            <a:r>
              <a:rPr dirty="0" sz="2400" spc="-20" b="0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dirty="0" sz="2400" spc="-10" b="0">
                <a:solidFill>
                  <a:srgbClr val="006FC0"/>
                </a:solidFill>
                <a:latin typeface="Calibri"/>
                <a:cs typeface="Calibri"/>
              </a:rPr>
              <a:t>Surface network</a:t>
            </a:r>
            <a:r>
              <a:rPr dirty="0" sz="2400" spc="-5" b="0">
                <a:solidFill>
                  <a:srgbClr val="006FC0"/>
                </a:solidFill>
                <a:latin typeface="Calibri"/>
                <a:cs typeface="Calibri"/>
              </a:rPr>
              <a:t> survey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8320" y="1286255"/>
            <a:ext cx="1853183" cy="107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6615" y="1191767"/>
            <a:ext cx="1121664" cy="1414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78916" y="2537840"/>
            <a:ext cx="1077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LEICA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GS10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4994" y="2537840"/>
            <a:ext cx="514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AR20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49467" y="1123188"/>
            <a:ext cx="2139695" cy="1306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3127" y="3214116"/>
            <a:ext cx="2362200" cy="2124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79093" y="5448401"/>
            <a:ext cx="1373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LEICA Wild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37378" y="2506471"/>
            <a:ext cx="30314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LEICA </a:t>
            </a:r>
            <a:r>
              <a:rPr dirty="0" sz="1800">
                <a:latin typeface="Calibri"/>
                <a:cs typeface="Calibri"/>
              </a:rPr>
              <a:t>NA2 + </a:t>
            </a:r>
            <a:r>
              <a:rPr dirty="0" sz="1800" spc="-5">
                <a:latin typeface="Calibri"/>
                <a:cs typeface="Calibri"/>
              </a:rPr>
              <a:t>SHANWEI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software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9495" y="2442717"/>
            <a:ext cx="16414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+ </a:t>
            </a:r>
            <a:r>
              <a:rPr dirty="0" sz="2000" spc="-20">
                <a:latin typeface="Calibri"/>
                <a:cs typeface="Calibri"/>
              </a:rPr>
              <a:t>LGO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software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13988" y="3072383"/>
            <a:ext cx="2177795" cy="2673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079875" y="5805627"/>
            <a:ext cx="1221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LEICA</a:t>
            </a:r>
            <a:r>
              <a:rPr dirty="0" sz="1800" spc="32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AT401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55811" y="3500628"/>
            <a:ext cx="2480535" cy="1634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223886" y="5662676"/>
            <a:ext cx="4622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ape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13334"/>
            <a:ext cx="8067040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1277620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height between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GPS and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tunnel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permanent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point can vary 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from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tens of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meters to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two hundred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meters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depends on 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where	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CEPC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will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dirty="0" sz="2400" spc="-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built.</a:t>
            </a:r>
            <a:endParaRPr sz="2400">
              <a:latin typeface="Calibri"/>
              <a:cs typeface="Calibri"/>
            </a:endParaRPr>
          </a:p>
          <a:p>
            <a:pPr marL="355600" marR="63055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  <a:tab pos="1533525" algn="l"/>
              </a:tabLst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According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our experience of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CNSN,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where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biggest  height</a:t>
            </a:r>
            <a:r>
              <a:rPr dirty="0" sz="2400" spc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is	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30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meters,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using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Wild NL, the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plumb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accuracy</a:t>
            </a:r>
            <a:r>
              <a:rPr dirty="0" sz="2400" spc="-114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is 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0.5mm. 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height can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be measured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by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40">
                <a:solidFill>
                  <a:srgbClr val="006FC0"/>
                </a:solidFill>
                <a:latin typeface="Calibri"/>
                <a:cs typeface="Calibri"/>
              </a:rPr>
              <a:t>AT401.</a:t>
            </a:r>
            <a:endParaRPr sz="2400">
              <a:latin typeface="Calibri"/>
              <a:cs typeface="Calibri"/>
            </a:endParaRPr>
          </a:p>
          <a:p>
            <a:pPr marL="355600" marR="43624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  <a:tab pos="2001520" algn="l"/>
                <a:tab pos="5128895" algn="l"/>
              </a:tabLst>
            </a:pP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If 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height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too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big,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we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dirty="0" sz="24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dirty="0" sz="24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use	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transit square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 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plumb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point	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and use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total station to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measure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height.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42872" y="3768851"/>
            <a:ext cx="1932257" cy="3089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63184" y="3857244"/>
            <a:ext cx="1930400" cy="254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366509" y="6507886"/>
            <a:ext cx="11620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latin typeface="Calibri"/>
                <a:cs typeface="Calibri"/>
              </a:rPr>
              <a:t>Total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station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3186429"/>
            <a:ext cx="513016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Points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adjacent sections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must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be  intervisible and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distance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should be  as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long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dirty="0" sz="2400" spc="-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possible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4796154"/>
            <a:ext cx="40227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Use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total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stations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carry</a:t>
            </a:r>
            <a:r>
              <a:rPr dirty="0" sz="2400" spc="-9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out  backbone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network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006FC0"/>
                </a:solidFill>
                <a:latin typeface="Calibri"/>
                <a:cs typeface="Calibri"/>
              </a:rPr>
              <a:t>survey.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8255" y="1786127"/>
            <a:ext cx="3131820" cy="2955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642" y="656335"/>
            <a:ext cx="36264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75000"/>
              <a:buFont typeface="Segoe UI Symbol"/>
              <a:buChar char="■"/>
              <a:tabLst>
                <a:tab pos="354965" algn="l"/>
                <a:tab pos="355600" algn="l"/>
              </a:tabLst>
            </a:pPr>
            <a:r>
              <a:rPr dirty="0" sz="2400" b="0">
                <a:solidFill>
                  <a:srgbClr val="006FC0"/>
                </a:solidFill>
                <a:latin typeface="Calibri"/>
                <a:cs typeface="Calibri"/>
              </a:rPr>
              <a:t>Backbone </a:t>
            </a:r>
            <a:r>
              <a:rPr dirty="0" sz="2400" spc="-15" b="0">
                <a:solidFill>
                  <a:srgbClr val="006FC0"/>
                </a:solidFill>
                <a:latin typeface="Calibri"/>
                <a:cs typeface="Calibri"/>
              </a:rPr>
              <a:t>control</a:t>
            </a:r>
            <a:r>
              <a:rPr dirty="0" sz="2400" spc="-105" b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6FC0"/>
                </a:solidFill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1101039"/>
            <a:ext cx="5445760" cy="1598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ts val="285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Strengthen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tunnel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control</a:t>
            </a:r>
            <a:r>
              <a:rPr dirty="0" sz="24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network</a:t>
            </a:r>
            <a:r>
              <a:rPr dirty="0" sz="2400" spc="-10">
                <a:solidFill>
                  <a:srgbClr val="006FC0"/>
                </a:solidFill>
                <a:latin typeface="SimSun"/>
                <a:cs typeface="SimSun"/>
              </a:rPr>
              <a:t>，</a:t>
            </a:r>
            <a:endParaRPr sz="2400">
              <a:latin typeface="SimSun"/>
              <a:cs typeface="SimSun"/>
            </a:endParaRPr>
          </a:p>
          <a:p>
            <a:pPr marL="355600">
              <a:lnSpc>
                <a:spcPts val="2855"/>
              </a:lnSpc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reduce error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accumulation.</a:t>
            </a:r>
            <a:endParaRPr sz="2400">
              <a:latin typeface="Calibri"/>
              <a:cs typeface="Calibri"/>
            </a:endParaRPr>
          </a:p>
          <a:p>
            <a:pPr marL="355600" marR="756920" indent="-3429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It is a kind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large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span double- 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traverse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structure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control</a:t>
            </a:r>
            <a:r>
              <a:rPr dirty="0" sz="2400" spc="-7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network.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80505" y="4946650"/>
            <a:ext cx="27444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Backbone </a:t>
            </a:r>
            <a:r>
              <a:rPr dirty="0" sz="2000" spc="-15">
                <a:latin typeface="Calibri"/>
                <a:cs typeface="Calibri"/>
              </a:rPr>
              <a:t>control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network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7757" y="1230579"/>
            <a:ext cx="208597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tunnel </a:t>
            </a:r>
            <a:r>
              <a:rPr dirty="0" sz="2000" spc="-15">
                <a:latin typeface="Calibri"/>
                <a:cs typeface="Calibri"/>
              </a:rPr>
              <a:t>control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point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43244" y="1609852"/>
            <a:ext cx="1352550" cy="1604645"/>
          </a:xfrm>
          <a:custGeom>
            <a:avLst/>
            <a:gdLst/>
            <a:ahLst/>
            <a:cxnLst/>
            <a:rect l="l" t="t" r="r" b="b"/>
            <a:pathLst>
              <a:path w="1352550" h="1604645">
                <a:moveTo>
                  <a:pt x="19938" y="1521333"/>
                </a:moveTo>
                <a:lnTo>
                  <a:pt x="0" y="1604264"/>
                </a:lnTo>
                <a:lnTo>
                  <a:pt x="78231" y="1570482"/>
                </a:lnTo>
                <a:lnTo>
                  <a:pt x="65428" y="1559687"/>
                </a:lnTo>
                <a:lnTo>
                  <a:pt x="45719" y="1559687"/>
                </a:lnTo>
                <a:lnTo>
                  <a:pt x="36067" y="1551559"/>
                </a:lnTo>
                <a:lnTo>
                  <a:pt x="44254" y="1541834"/>
                </a:lnTo>
                <a:lnTo>
                  <a:pt x="19938" y="1521333"/>
                </a:lnTo>
                <a:close/>
              </a:path>
              <a:path w="1352550" h="1604645">
                <a:moveTo>
                  <a:pt x="44254" y="1541834"/>
                </a:moveTo>
                <a:lnTo>
                  <a:pt x="36067" y="1551559"/>
                </a:lnTo>
                <a:lnTo>
                  <a:pt x="45719" y="1559687"/>
                </a:lnTo>
                <a:lnTo>
                  <a:pt x="53902" y="1549968"/>
                </a:lnTo>
                <a:lnTo>
                  <a:pt x="44254" y="1541834"/>
                </a:lnTo>
                <a:close/>
              </a:path>
              <a:path w="1352550" h="1604645">
                <a:moveTo>
                  <a:pt x="53902" y="1549968"/>
                </a:moveTo>
                <a:lnTo>
                  <a:pt x="45719" y="1559687"/>
                </a:lnTo>
                <a:lnTo>
                  <a:pt x="65428" y="1559687"/>
                </a:lnTo>
                <a:lnTo>
                  <a:pt x="53902" y="1549968"/>
                </a:lnTo>
                <a:close/>
              </a:path>
              <a:path w="1352550" h="1604645">
                <a:moveTo>
                  <a:pt x="1342262" y="0"/>
                </a:moveTo>
                <a:lnTo>
                  <a:pt x="44254" y="1541834"/>
                </a:lnTo>
                <a:lnTo>
                  <a:pt x="53902" y="1549968"/>
                </a:lnTo>
                <a:lnTo>
                  <a:pt x="1352041" y="8127"/>
                </a:lnTo>
                <a:lnTo>
                  <a:pt x="13422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06640" y="1612646"/>
            <a:ext cx="90805" cy="315595"/>
          </a:xfrm>
          <a:custGeom>
            <a:avLst/>
            <a:gdLst/>
            <a:ahLst/>
            <a:cxnLst/>
            <a:rect l="l" t="t" r="r" b="b"/>
            <a:pathLst>
              <a:path w="90804" h="315594">
                <a:moveTo>
                  <a:pt x="0" y="233425"/>
                </a:moveTo>
                <a:lnTo>
                  <a:pt x="22859" y="315594"/>
                </a:lnTo>
                <a:lnTo>
                  <a:pt x="69921" y="254380"/>
                </a:lnTo>
                <a:lnTo>
                  <a:pt x="41275" y="254380"/>
                </a:lnTo>
                <a:lnTo>
                  <a:pt x="28828" y="251967"/>
                </a:lnTo>
                <a:lnTo>
                  <a:pt x="31249" y="239527"/>
                </a:lnTo>
                <a:lnTo>
                  <a:pt x="0" y="233425"/>
                </a:lnTo>
                <a:close/>
              </a:path>
              <a:path w="90804" h="315594">
                <a:moveTo>
                  <a:pt x="31249" y="239527"/>
                </a:moveTo>
                <a:lnTo>
                  <a:pt x="28828" y="251967"/>
                </a:lnTo>
                <a:lnTo>
                  <a:pt x="41275" y="254380"/>
                </a:lnTo>
                <a:lnTo>
                  <a:pt x="43693" y="241956"/>
                </a:lnTo>
                <a:lnTo>
                  <a:pt x="31249" y="239527"/>
                </a:lnTo>
                <a:close/>
              </a:path>
              <a:path w="90804" h="315594">
                <a:moveTo>
                  <a:pt x="43693" y="241956"/>
                </a:moveTo>
                <a:lnTo>
                  <a:pt x="41275" y="254380"/>
                </a:lnTo>
                <a:lnTo>
                  <a:pt x="69921" y="254380"/>
                </a:lnTo>
                <a:lnTo>
                  <a:pt x="74802" y="248030"/>
                </a:lnTo>
                <a:lnTo>
                  <a:pt x="43693" y="241956"/>
                </a:lnTo>
                <a:close/>
              </a:path>
              <a:path w="90804" h="315594">
                <a:moveTo>
                  <a:pt x="77850" y="0"/>
                </a:moveTo>
                <a:lnTo>
                  <a:pt x="31249" y="239527"/>
                </a:lnTo>
                <a:lnTo>
                  <a:pt x="43693" y="241956"/>
                </a:lnTo>
                <a:lnTo>
                  <a:pt x="90296" y="2539"/>
                </a:lnTo>
                <a:lnTo>
                  <a:pt x="778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85633" y="1609852"/>
            <a:ext cx="1229995" cy="1461770"/>
          </a:xfrm>
          <a:custGeom>
            <a:avLst/>
            <a:gdLst/>
            <a:ahLst/>
            <a:cxnLst/>
            <a:rect l="l" t="t" r="r" b="b"/>
            <a:pathLst>
              <a:path w="1229995" h="1461770">
                <a:moveTo>
                  <a:pt x="1175579" y="1407068"/>
                </a:moveTo>
                <a:lnTo>
                  <a:pt x="1151255" y="1427480"/>
                </a:lnTo>
                <a:lnTo>
                  <a:pt x="1229487" y="1461389"/>
                </a:lnTo>
                <a:lnTo>
                  <a:pt x="1218837" y="1416812"/>
                </a:lnTo>
                <a:lnTo>
                  <a:pt x="1183767" y="1416812"/>
                </a:lnTo>
                <a:lnTo>
                  <a:pt x="1175579" y="1407068"/>
                </a:lnTo>
                <a:close/>
              </a:path>
              <a:path w="1229995" h="1461770">
                <a:moveTo>
                  <a:pt x="1185245" y="1398957"/>
                </a:moveTo>
                <a:lnTo>
                  <a:pt x="1175579" y="1407068"/>
                </a:lnTo>
                <a:lnTo>
                  <a:pt x="1183767" y="1416812"/>
                </a:lnTo>
                <a:lnTo>
                  <a:pt x="1193419" y="1408684"/>
                </a:lnTo>
                <a:lnTo>
                  <a:pt x="1185245" y="1398957"/>
                </a:lnTo>
                <a:close/>
              </a:path>
              <a:path w="1229995" h="1461770">
                <a:moveTo>
                  <a:pt x="1209675" y="1378458"/>
                </a:moveTo>
                <a:lnTo>
                  <a:pt x="1185245" y="1398957"/>
                </a:lnTo>
                <a:lnTo>
                  <a:pt x="1193419" y="1408684"/>
                </a:lnTo>
                <a:lnTo>
                  <a:pt x="1183767" y="1416812"/>
                </a:lnTo>
                <a:lnTo>
                  <a:pt x="1218837" y="1416812"/>
                </a:lnTo>
                <a:lnTo>
                  <a:pt x="1209675" y="1378458"/>
                </a:lnTo>
                <a:close/>
              </a:path>
              <a:path w="1229995" h="1461770">
                <a:moveTo>
                  <a:pt x="9651" y="0"/>
                </a:moveTo>
                <a:lnTo>
                  <a:pt x="0" y="8127"/>
                </a:lnTo>
                <a:lnTo>
                  <a:pt x="1175579" y="1407068"/>
                </a:lnTo>
                <a:lnTo>
                  <a:pt x="1185245" y="1398957"/>
                </a:lnTo>
                <a:lnTo>
                  <a:pt x="96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144" y="865759"/>
            <a:ext cx="30308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position 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reference</a:t>
            </a:r>
            <a:r>
              <a:rPr dirty="0" sz="28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92174"/>
            <a:ext cx="4655820" cy="531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components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installation</a:t>
            </a:r>
            <a:r>
              <a:rPr dirty="0" sz="28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alignment.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tunnel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control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network along 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CEPC tunnel will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be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evenly  distributed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with an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interval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of 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6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meters,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each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section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there 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are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control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points, two on 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800" spc="-45">
                <a:solidFill>
                  <a:srgbClr val="006FC0"/>
                </a:solidFill>
                <a:latin typeface="Calibri"/>
                <a:cs typeface="Calibri"/>
              </a:rPr>
              <a:t>floor,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one on the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outer 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wall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and one on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inner</a:t>
            </a:r>
            <a:r>
              <a:rPr dirty="0" sz="28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wall.</a:t>
            </a:r>
            <a:endParaRPr sz="2800">
              <a:latin typeface="Calibri"/>
              <a:cs typeface="Calibri"/>
            </a:endParaRPr>
          </a:p>
          <a:p>
            <a:pPr marL="355600" marR="155575" indent="-342900">
              <a:lnSpc>
                <a:spcPct val="100000"/>
              </a:lnSpc>
              <a:spcBef>
                <a:spcPts val="680"/>
              </a:spcBef>
              <a:buSzPct val="75000"/>
              <a:buFont typeface="Arial"/>
              <a:buChar char="•"/>
              <a:tabLst>
                <a:tab pos="355600" algn="l"/>
                <a:tab pos="356235" algn="l"/>
                <a:tab pos="3054985" algn="l"/>
              </a:tabLst>
            </a:pP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Use</a:t>
            </a:r>
            <a:r>
              <a:rPr dirty="0" sz="28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laser</a:t>
            </a:r>
            <a:r>
              <a:rPr dirty="0" sz="28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30">
                <a:solidFill>
                  <a:srgbClr val="006FC0"/>
                </a:solidFill>
                <a:latin typeface="Calibri"/>
                <a:cs typeface="Calibri"/>
              </a:rPr>
              <a:t>trackers	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2800" spc="-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levels  carry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out tunnel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network 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survey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41479" y="3956057"/>
            <a:ext cx="2819720" cy="2621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17464" y="551687"/>
            <a:ext cx="3526536" cy="3020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366507" y="160782"/>
            <a:ext cx="762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Booster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7780"/>
            <a:ext cx="5176520" cy="874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41529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F</a:t>
            </a:r>
            <a:r>
              <a:rPr dirty="0" sz="1800" spc="0" b="1">
                <a:latin typeface="Calibri"/>
                <a:cs typeface="Calibri"/>
              </a:rPr>
              <a:t>u</a:t>
            </a:r>
            <a:r>
              <a:rPr dirty="0" sz="1800" b="1">
                <a:latin typeface="Calibri"/>
                <a:cs typeface="Calibri"/>
              </a:rPr>
              <a:t>tu</a:t>
            </a:r>
            <a:r>
              <a:rPr dirty="0" sz="1800" spc="-25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ts val="1660"/>
              </a:lnSpc>
            </a:pPr>
            <a:r>
              <a:rPr dirty="0" sz="1800" spc="-10" b="1">
                <a:latin typeface="Calibri"/>
                <a:cs typeface="Calibri"/>
              </a:rPr>
              <a:t>upgrade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860"/>
              </a:lnSpc>
              <a:buSzPct val="75000"/>
              <a:buFont typeface="Segoe UI Symbol"/>
              <a:buChar char="■"/>
              <a:tabLst>
                <a:tab pos="355600" algn="l"/>
                <a:tab pos="356235" algn="l"/>
              </a:tabLst>
            </a:pPr>
            <a:r>
              <a:rPr dirty="0" sz="2800" spc="-35">
                <a:solidFill>
                  <a:srgbClr val="006FC0"/>
                </a:solidFill>
                <a:latin typeface="Calibri"/>
                <a:cs typeface="Calibri"/>
              </a:rPr>
              <a:t>Tunnel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control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network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dirty="0" sz="28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55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1800" spc="-550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Proton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1628" y="840994"/>
            <a:ext cx="108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accelerator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7261" y="1287017"/>
            <a:ext cx="643255" cy="1927860"/>
          </a:xfrm>
          <a:custGeom>
            <a:avLst/>
            <a:gdLst/>
            <a:ahLst/>
            <a:cxnLst/>
            <a:rect l="l" t="t" r="r" b="b"/>
            <a:pathLst>
              <a:path w="643254" h="1927860">
                <a:moveTo>
                  <a:pt x="0" y="963930"/>
                </a:moveTo>
                <a:lnTo>
                  <a:pt x="807" y="895087"/>
                </a:lnTo>
                <a:lnTo>
                  <a:pt x="3194" y="827552"/>
                </a:lnTo>
                <a:lnTo>
                  <a:pt x="7105" y="761486"/>
                </a:lnTo>
                <a:lnTo>
                  <a:pt x="12486" y="697053"/>
                </a:lnTo>
                <a:lnTo>
                  <a:pt x="19283" y="634417"/>
                </a:lnTo>
                <a:lnTo>
                  <a:pt x="27441" y="573739"/>
                </a:lnTo>
                <a:lnTo>
                  <a:pt x="36905" y="515184"/>
                </a:lnTo>
                <a:lnTo>
                  <a:pt x="47621" y="458914"/>
                </a:lnTo>
                <a:lnTo>
                  <a:pt x="59535" y="405092"/>
                </a:lnTo>
                <a:lnTo>
                  <a:pt x="72592" y="353882"/>
                </a:lnTo>
                <a:lnTo>
                  <a:pt x="86738" y="305447"/>
                </a:lnTo>
                <a:lnTo>
                  <a:pt x="101917" y="259949"/>
                </a:lnTo>
                <a:lnTo>
                  <a:pt x="118077" y="217552"/>
                </a:lnTo>
                <a:lnTo>
                  <a:pt x="135161" y="178419"/>
                </a:lnTo>
                <a:lnTo>
                  <a:pt x="153117" y="142712"/>
                </a:lnTo>
                <a:lnTo>
                  <a:pt x="191421" y="82232"/>
                </a:lnTo>
                <a:lnTo>
                  <a:pt x="232554" y="37417"/>
                </a:lnTo>
                <a:lnTo>
                  <a:pt x="276080" y="9571"/>
                </a:lnTo>
                <a:lnTo>
                  <a:pt x="321563" y="0"/>
                </a:lnTo>
                <a:lnTo>
                  <a:pt x="344522" y="2420"/>
                </a:lnTo>
                <a:lnTo>
                  <a:pt x="389082" y="21292"/>
                </a:lnTo>
                <a:lnTo>
                  <a:pt x="431466" y="57785"/>
                </a:lnTo>
                <a:lnTo>
                  <a:pt x="471239" y="110596"/>
                </a:lnTo>
                <a:lnTo>
                  <a:pt x="507966" y="178419"/>
                </a:lnTo>
                <a:lnTo>
                  <a:pt x="525050" y="217552"/>
                </a:lnTo>
                <a:lnTo>
                  <a:pt x="541210" y="259949"/>
                </a:lnTo>
                <a:lnTo>
                  <a:pt x="556389" y="305447"/>
                </a:lnTo>
                <a:lnTo>
                  <a:pt x="570535" y="353882"/>
                </a:lnTo>
                <a:lnTo>
                  <a:pt x="583592" y="405092"/>
                </a:lnTo>
                <a:lnTo>
                  <a:pt x="595506" y="458914"/>
                </a:lnTo>
                <a:lnTo>
                  <a:pt x="606222" y="515184"/>
                </a:lnTo>
                <a:lnTo>
                  <a:pt x="615686" y="573739"/>
                </a:lnTo>
                <a:lnTo>
                  <a:pt x="623844" y="634417"/>
                </a:lnTo>
                <a:lnTo>
                  <a:pt x="630641" y="697053"/>
                </a:lnTo>
                <a:lnTo>
                  <a:pt x="636022" y="761486"/>
                </a:lnTo>
                <a:lnTo>
                  <a:pt x="639933" y="827552"/>
                </a:lnTo>
                <a:lnTo>
                  <a:pt x="642320" y="895087"/>
                </a:lnTo>
                <a:lnTo>
                  <a:pt x="643128" y="963930"/>
                </a:lnTo>
                <a:lnTo>
                  <a:pt x="642320" y="1032772"/>
                </a:lnTo>
                <a:lnTo>
                  <a:pt x="639933" y="1100307"/>
                </a:lnTo>
                <a:lnTo>
                  <a:pt x="636022" y="1166373"/>
                </a:lnTo>
                <a:lnTo>
                  <a:pt x="630641" y="1230806"/>
                </a:lnTo>
                <a:lnTo>
                  <a:pt x="623844" y="1293442"/>
                </a:lnTo>
                <a:lnTo>
                  <a:pt x="615686" y="1354120"/>
                </a:lnTo>
                <a:lnTo>
                  <a:pt x="606222" y="1412675"/>
                </a:lnTo>
                <a:lnTo>
                  <a:pt x="595506" y="1468945"/>
                </a:lnTo>
                <a:lnTo>
                  <a:pt x="583592" y="1522767"/>
                </a:lnTo>
                <a:lnTo>
                  <a:pt x="570535" y="1573977"/>
                </a:lnTo>
                <a:lnTo>
                  <a:pt x="556389" y="1622412"/>
                </a:lnTo>
                <a:lnTo>
                  <a:pt x="541210" y="1667910"/>
                </a:lnTo>
                <a:lnTo>
                  <a:pt x="525050" y="1710307"/>
                </a:lnTo>
                <a:lnTo>
                  <a:pt x="507966" y="1749440"/>
                </a:lnTo>
                <a:lnTo>
                  <a:pt x="490010" y="1785147"/>
                </a:lnTo>
                <a:lnTo>
                  <a:pt x="451706" y="1845627"/>
                </a:lnTo>
                <a:lnTo>
                  <a:pt x="410573" y="1890442"/>
                </a:lnTo>
                <a:lnTo>
                  <a:pt x="367047" y="1918288"/>
                </a:lnTo>
                <a:lnTo>
                  <a:pt x="321563" y="1927860"/>
                </a:lnTo>
                <a:lnTo>
                  <a:pt x="298605" y="1925439"/>
                </a:lnTo>
                <a:lnTo>
                  <a:pt x="254045" y="1906567"/>
                </a:lnTo>
                <a:lnTo>
                  <a:pt x="211661" y="1870074"/>
                </a:lnTo>
                <a:lnTo>
                  <a:pt x="171888" y="1817263"/>
                </a:lnTo>
                <a:lnTo>
                  <a:pt x="135161" y="1749440"/>
                </a:lnTo>
                <a:lnTo>
                  <a:pt x="118077" y="1710307"/>
                </a:lnTo>
                <a:lnTo>
                  <a:pt x="101917" y="1667910"/>
                </a:lnTo>
                <a:lnTo>
                  <a:pt x="86738" y="1622412"/>
                </a:lnTo>
                <a:lnTo>
                  <a:pt x="72592" y="1573977"/>
                </a:lnTo>
                <a:lnTo>
                  <a:pt x="59535" y="1522767"/>
                </a:lnTo>
                <a:lnTo>
                  <a:pt x="47621" y="1468945"/>
                </a:lnTo>
                <a:lnTo>
                  <a:pt x="36905" y="1412675"/>
                </a:lnTo>
                <a:lnTo>
                  <a:pt x="27441" y="1354120"/>
                </a:lnTo>
                <a:lnTo>
                  <a:pt x="19283" y="1293442"/>
                </a:lnTo>
                <a:lnTo>
                  <a:pt x="12486" y="1230806"/>
                </a:lnTo>
                <a:lnTo>
                  <a:pt x="7105" y="1166373"/>
                </a:lnTo>
                <a:lnTo>
                  <a:pt x="3194" y="1100307"/>
                </a:lnTo>
                <a:lnTo>
                  <a:pt x="807" y="1032772"/>
                </a:lnTo>
                <a:lnTo>
                  <a:pt x="0" y="963930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95290" y="638937"/>
            <a:ext cx="862330" cy="1004569"/>
          </a:xfrm>
          <a:custGeom>
            <a:avLst/>
            <a:gdLst/>
            <a:ahLst/>
            <a:cxnLst/>
            <a:rect l="l" t="t" r="r" b="b"/>
            <a:pathLst>
              <a:path w="862329" h="1004569">
                <a:moveTo>
                  <a:pt x="807691" y="950584"/>
                </a:moveTo>
                <a:lnTo>
                  <a:pt x="783589" y="971296"/>
                </a:lnTo>
                <a:lnTo>
                  <a:pt x="862076" y="1004315"/>
                </a:lnTo>
                <a:lnTo>
                  <a:pt x="851041" y="960247"/>
                </a:lnTo>
                <a:lnTo>
                  <a:pt x="815975" y="960247"/>
                </a:lnTo>
                <a:lnTo>
                  <a:pt x="807691" y="950584"/>
                </a:lnTo>
                <a:close/>
              </a:path>
              <a:path w="862329" h="1004569">
                <a:moveTo>
                  <a:pt x="817325" y="942306"/>
                </a:moveTo>
                <a:lnTo>
                  <a:pt x="807691" y="950584"/>
                </a:lnTo>
                <a:lnTo>
                  <a:pt x="815975" y="960247"/>
                </a:lnTo>
                <a:lnTo>
                  <a:pt x="825626" y="951991"/>
                </a:lnTo>
                <a:lnTo>
                  <a:pt x="817325" y="942306"/>
                </a:lnTo>
                <a:close/>
              </a:path>
              <a:path w="862329" h="1004569">
                <a:moveTo>
                  <a:pt x="841375" y="921638"/>
                </a:moveTo>
                <a:lnTo>
                  <a:pt x="817325" y="942306"/>
                </a:lnTo>
                <a:lnTo>
                  <a:pt x="825626" y="951991"/>
                </a:lnTo>
                <a:lnTo>
                  <a:pt x="815975" y="960247"/>
                </a:lnTo>
                <a:lnTo>
                  <a:pt x="851041" y="960247"/>
                </a:lnTo>
                <a:lnTo>
                  <a:pt x="841375" y="921638"/>
                </a:lnTo>
                <a:close/>
              </a:path>
              <a:path w="862329" h="1004569">
                <a:moveTo>
                  <a:pt x="9651" y="0"/>
                </a:moveTo>
                <a:lnTo>
                  <a:pt x="0" y="8382"/>
                </a:lnTo>
                <a:lnTo>
                  <a:pt x="807691" y="950584"/>
                </a:lnTo>
                <a:lnTo>
                  <a:pt x="817325" y="942306"/>
                </a:lnTo>
                <a:lnTo>
                  <a:pt x="96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43443" y="510158"/>
            <a:ext cx="344170" cy="1061720"/>
          </a:xfrm>
          <a:custGeom>
            <a:avLst/>
            <a:gdLst/>
            <a:ahLst/>
            <a:cxnLst/>
            <a:rect l="l" t="t" r="r" b="b"/>
            <a:pathLst>
              <a:path w="344170" h="1061720">
                <a:moveTo>
                  <a:pt x="301232" y="990313"/>
                </a:moveTo>
                <a:lnTo>
                  <a:pt x="270890" y="999616"/>
                </a:lnTo>
                <a:lnTo>
                  <a:pt x="329564" y="1061339"/>
                </a:lnTo>
                <a:lnTo>
                  <a:pt x="339534" y="1002411"/>
                </a:lnTo>
                <a:lnTo>
                  <a:pt x="304926" y="1002411"/>
                </a:lnTo>
                <a:lnTo>
                  <a:pt x="301232" y="990313"/>
                </a:lnTo>
                <a:close/>
              </a:path>
              <a:path w="344170" h="1061720">
                <a:moveTo>
                  <a:pt x="313409" y="986579"/>
                </a:moveTo>
                <a:lnTo>
                  <a:pt x="301232" y="990313"/>
                </a:lnTo>
                <a:lnTo>
                  <a:pt x="304926" y="1002411"/>
                </a:lnTo>
                <a:lnTo>
                  <a:pt x="317119" y="998727"/>
                </a:lnTo>
                <a:lnTo>
                  <a:pt x="313409" y="986579"/>
                </a:lnTo>
                <a:close/>
              </a:path>
              <a:path w="344170" h="1061720">
                <a:moveTo>
                  <a:pt x="343788" y="977264"/>
                </a:moveTo>
                <a:lnTo>
                  <a:pt x="313409" y="986579"/>
                </a:lnTo>
                <a:lnTo>
                  <a:pt x="317119" y="998727"/>
                </a:lnTo>
                <a:lnTo>
                  <a:pt x="304926" y="1002411"/>
                </a:lnTo>
                <a:lnTo>
                  <a:pt x="339534" y="1002411"/>
                </a:lnTo>
                <a:lnTo>
                  <a:pt x="343788" y="977264"/>
                </a:lnTo>
                <a:close/>
              </a:path>
              <a:path w="344170" h="1061720">
                <a:moveTo>
                  <a:pt x="12191" y="0"/>
                </a:moveTo>
                <a:lnTo>
                  <a:pt x="0" y="3810"/>
                </a:lnTo>
                <a:lnTo>
                  <a:pt x="301232" y="990313"/>
                </a:lnTo>
                <a:lnTo>
                  <a:pt x="313409" y="986579"/>
                </a:lnTo>
                <a:lnTo>
                  <a:pt x="121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11439" y="2857500"/>
            <a:ext cx="354330" cy="788670"/>
          </a:xfrm>
          <a:custGeom>
            <a:avLst/>
            <a:gdLst/>
            <a:ahLst/>
            <a:cxnLst/>
            <a:rect l="l" t="t" r="r" b="b"/>
            <a:pathLst>
              <a:path w="354329" h="788670">
                <a:moveTo>
                  <a:pt x="40787" y="67292"/>
                </a:moveTo>
                <a:lnTo>
                  <a:pt x="29109" y="72387"/>
                </a:lnTo>
                <a:lnTo>
                  <a:pt x="342137" y="788416"/>
                </a:lnTo>
                <a:lnTo>
                  <a:pt x="353821" y="783336"/>
                </a:lnTo>
                <a:lnTo>
                  <a:pt x="40787" y="67292"/>
                </a:lnTo>
                <a:close/>
              </a:path>
              <a:path w="354329" h="788670">
                <a:moveTo>
                  <a:pt x="4444" y="0"/>
                </a:moveTo>
                <a:lnTo>
                  <a:pt x="0" y="85089"/>
                </a:lnTo>
                <a:lnTo>
                  <a:pt x="29109" y="72387"/>
                </a:lnTo>
                <a:lnTo>
                  <a:pt x="24002" y="60705"/>
                </a:lnTo>
                <a:lnTo>
                  <a:pt x="35686" y="55625"/>
                </a:lnTo>
                <a:lnTo>
                  <a:pt x="67521" y="55625"/>
                </a:lnTo>
                <a:lnTo>
                  <a:pt x="69850" y="54610"/>
                </a:lnTo>
                <a:lnTo>
                  <a:pt x="4444" y="0"/>
                </a:lnTo>
                <a:close/>
              </a:path>
              <a:path w="354329" h="788670">
                <a:moveTo>
                  <a:pt x="35686" y="55625"/>
                </a:moveTo>
                <a:lnTo>
                  <a:pt x="24002" y="60705"/>
                </a:lnTo>
                <a:lnTo>
                  <a:pt x="29109" y="72387"/>
                </a:lnTo>
                <a:lnTo>
                  <a:pt x="40787" y="67292"/>
                </a:lnTo>
                <a:lnTo>
                  <a:pt x="35686" y="55625"/>
                </a:lnTo>
                <a:close/>
              </a:path>
              <a:path w="354329" h="788670">
                <a:moveTo>
                  <a:pt x="67521" y="55625"/>
                </a:moveTo>
                <a:lnTo>
                  <a:pt x="35686" y="55625"/>
                </a:lnTo>
                <a:lnTo>
                  <a:pt x="40787" y="67292"/>
                </a:lnTo>
                <a:lnTo>
                  <a:pt x="67521" y="556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509005" y="3589985"/>
            <a:ext cx="36207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Calibri"/>
                <a:cs typeface="Calibri"/>
              </a:rPr>
              <a:t>Tunnel </a:t>
            </a:r>
            <a:r>
              <a:rPr dirty="0" sz="1800" spc="-10" b="1">
                <a:latin typeface="Calibri"/>
                <a:cs typeface="Calibri"/>
              </a:rPr>
              <a:t>cross-section view</a:t>
            </a:r>
            <a:r>
              <a:rPr dirty="0" sz="1800" spc="35" b="1">
                <a:latin typeface="Calibri"/>
                <a:cs typeface="Calibri"/>
              </a:rPr>
              <a:t> </a:t>
            </a:r>
            <a:r>
              <a:rPr dirty="0" baseline="-16975" sz="2700" spc="-7" b="1">
                <a:latin typeface="Calibri"/>
                <a:cs typeface="Calibri"/>
              </a:rPr>
              <a:t>Double-ring</a:t>
            </a:r>
            <a:endParaRPr baseline="-16975"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631062"/>
            <a:ext cx="602170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BEPCII 237.53m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ring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point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measure 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error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better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than  0.08mm.(2006,2008,2010,2012)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66916" y="499872"/>
            <a:ext cx="2577083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509509" y="160782"/>
            <a:ext cx="6172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BEPCII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3127" y="2357627"/>
            <a:ext cx="7943088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50240" y="4996776"/>
            <a:ext cx="6845300" cy="147764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SzPct val="75000"/>
              <a:buFont typeface="Arial"/>
              <a:buChar char="•"/>
              <a:tabLst>
                <a:tab pos="436245" algn="l"/>
                <a:tab pos="436880" algn="l"/>
              </a:tabLst>
            </a:pP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Control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points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much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denser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than</a:t>
            </a:r>
            <a:r>
              <a:rPr dirty="0" sz="2800" spc="114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CEPC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point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measure accuracy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of CEPC is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about 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0.12mm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666394"/>
            <a:ext cx="7537450" cy="446405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2800" spc="-5" b="1">
                <a:solidFill>
                  <a:srgbClr val="790000"/>
                </a:solidFill>
                <a:latin typeface="Arial"/>
                <a:cs typeface="Arial"/>
              </a:rPr>
              <a:t>Outline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1</a:t>
            </a:r>
            <a:r>
              <a:rPr dirty="0" sz="2800" spc="-5" b="1">
                <a:solidFill>
                  <a:srgbClr val="1679B9"/>
                </a:solidFill>
                <a:latin typeface="Microsoft YaHei"/>
                <a:cs typeface="Microsoft YaHei"/>
              </a:rPr>
              <a:t>、</a:t>
            </a: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Introduction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2</a:t>
            </a:r>
            <a:r>
              <a:rPr dirty="0" sz="2800" spc="-5" b="1">
                <a:solidFill>
                  <a:srgbClr val="1679B9"/>
                </a:solidFill>
                <a:latin typeface="Microsoft YaHei"/>
                <a:cs typeface="Microsoft YaHei"/>
              </a:rPr>
              <a:t>、</a:t>
            </a:r>
            <a:r>
              <a:rPr dirty="0" sz="2800" spc="-10" b="1">
                <a:solidFill>
                  <a:srgbClr val="1679B9"/>
                </a:solidFill>
                <a:latin typeface="Arial"/>
                <a:cs typeface="Arial"/>
              </a:rPr>
              <a:t>CEPC</a:t>
            </a:r>
            <a:r>
              <a:rPr dirty="0" sz="2800" spc="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Control</a:t>
            </a:r>
            <a:r>
              <a:rPr dirty="0" sz="2800" spc="1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Network</a:t>
            </a:r>
            <a:r>
              <a:rPr dirty="0" sz="2800" spc="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Design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3</a:t>
            </a:r>
            <a:r>
              <a:rPr dirty="0" sz="2800" spc="-5" b="1">
                <a:solidFill>
                  <a:srgbClr val="1679B9"/>
                </a:solidFill>
                <a:latin typeface="Microsoft YaHei"/>
                <a:cs typeface="Microsoft YaHei"/>
              </a:rPr>
              <a:t>、</a:t>
            </a: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Component</a:t>
            </a:r>
            <a:r>
              <a:rPr dirty="0" sz="2800" spc="6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fiducialization</a:t>
            </a:r>
            <a:r>
              <a:rPr dirty="0" sz="2800" spc="15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and</a:t>
            </a:r>
            <a:r>
              <a:rPr dirty="0" sz="2800" spc="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alignment</a:t>
            </a:r>
            <a:endParaRPr sz="2800">
              <a:latin typeface="Arial"/>
              <a:cs typeface="Arial"/>
            </a:endParaRPr>
          </a:p>
          <a:p>
            <a:pPr marL="12700" marR="1391285">
              <a:lnSpc>
                <a:spcPts val="4370"/>
              </a:lnSpc>
              <a:spcBef>
                <a:spcPts val="310"/>
              </a:spcBef>
            </a:pP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4</a:t>
            </a:r>
            <a:r>
              <a:rPr dirty="0" sz="2800" spc="-5" b="1">
                <a:solidFill>
                  <a:srgbClr val="1679B9"/>
                </a:solidFill>
                <a:latin typeface="Microsoft YaHei"/>
                <a:cs typeface="Microsoft YaHei"/>
              </a:rPr>
              <a:t>、</a:t>
            </a: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Alignment</a:t>
            </a:r>
            <a:r>
              <a:rPr dirty="0" sz="2800" spc="25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precision</a:t>
            </a:r>
            <a:r>
              <a:rPr dirty="0" sz="280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requirement  5</a:t>
            </a:r>
            <a:r>
              <a:rPr dirty="0" sz="2800" spc="-5" b="1">
                <a:solidFill>
                  <a:srgbClr val="1679B9"/>
                </a:solidFill>
                <a:latin typeface="Microsoft YaHei"/>
                <a:cs typeface="Microsoft YaHei"/>
              </a:rPr>
              <a:t>、</a:t>
            </a:r>
            <a:r>
              <a:rPr dirty="0" sz="2800" spc="-10" b="1">
                <a:solidFill>
                  <a:srgbClr val="1679B9"/>
                </a:solidFill>
                <a:latin typeface="Arial"/>
                <a:cs typeface="Arial"/>
              </a:rPr>
              <a:t>Workload</a:t>
            </a:r>
            <a:r>
              <a:rPr dirty="0" sz="2800" spc="5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estimate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6</a:t>
            </a:r>
            <a:r>
              <a:rPr dirty="0" sz="2800" spc="-5" b="1">
                <a:solidFill>
                  <a:srgbClr val="1679B9"/>
                </a:solidFill>
                <a:latin typeface="Microsoft YaHei"/>
                <a:cs typeface="Microsoft YaHei"/>
              </a:rPr>
              <a:t>、</a:t>
            </a: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Researches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7</a:t>
            </a:r>
            <a:r>
              <a:rPr dirty="0" sz="2800" spc="-5" b="1">
                <a:solidFill>
                  <a:srgbClr val="1679B9"/>
                </a:solidFill>
                <a:latin typeface="Microsoft YaHei"/>
                <a:cs typeface="Microsoft YaHei"/>
              </a:rPr>
              <a:t>、</a:t>
            </a:r>
            <a:r>
              <a:rPr dirty="0" sz="2800" spc="-5" b="1">
                <a:solidFill>
                  <a:srgbClr val="1679B9"/>
                </a:solidFill>
                <a:latin typeface="Arial"/>
                <a:cs typeface="Arial"/>
              </a:rPr>
              <a:t>Summary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65" y="306704"/>
            <a:ext cx="75374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3</a:t>
            </a:r>
            <a:r>
              <a:rPr dirty="0" sz="2800" spc="-5">
                <a:latin typeface="Microsoft YaHei"/>
                <a:cs typeface="Microsoft YaHei"/>
              </a:rPr>
              <a:t>、</a:t>
            </a:r>
            <a:r>
              <a:rPr dirty="0" sz="2800" spc="-5">
                <a:latin typeface="Arial"/>
                <a:cs typeface="Arial"/>
              </a:rPr>
              <a:t>Component</a:t>
            </a:r>
            <a:r>
              <a:rPr dirty="0" sz="2800" spc="5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fiducialization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and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alignment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857097"/>
            <a:ext cx="8666480" cy="1032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2900">
              <a:lnSpc>
                <a:spcPct val="110100"/>
              </a:lnSpc>
              <a:spcBef>
                <a:spcPts val="100"/>
              </a:spcBef>
              <a:buClr>
                <a:srgbClr val="000000"/>
              </a:buClr>
              <a:buFont typeface="Segoe UI Symbol"/>
              <a:buChar char="■"/>
              <a:tabLst>
                <a:tab pos="355600" algn="l"/>
              </a:tabLst>
            </a:pP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Component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fiducialization is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draw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beam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center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its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fiducial points, then 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fiducial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points coordinates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can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be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transferred to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CEPC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global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coordinate  </a:t>
            </a:r>
            <a:r>
              <a:rPr dirty="0" sz="2000" spc="-20">
                <a:solidFill>
                  <a:srgbClr val="006FC0"/>
                </a:solidFill>
                <a:latin typeface="Calibri"/>
                <a:cs typeface="Calibri"/>
              </a:rPr>
              <a:t>system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used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component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tunnel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alignment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5467" y="1862175"/>
            <a:ext cx="1983739" cy="80010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45"/>
              </a:spcBef>
              <a:buClr>
                <a:srgbClr val="000000"/>
              </a:buClr>
              <a:buFont typeface="Segoe UI Symbol"/>
              <a:buChar char="➢"/>
              <a:tabLst>
                <a:tab pos="355600" algn="l"/>
                <a:tab pos="356235" algn="l"/>
              </a:tabLst>
            </a:pP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Laser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tracker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Font typeface="Segoe UI Symbol"/>
              <a:buChar char="➢"/>
              <a:tabLst>
                <a:tab pos="355600" algn="l"/>
                <a:tab pos="356235" algn="l"/>
              </a:tabLst>
            </a:pP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Articulated</a:t>
            </a:r>
            <a:r>
              <a:rPr dirty="0" sz="20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arm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" y="3418332"/>
            <a:ext cx="3390900" cy="2525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8204" y="3421379"/>
            <a:ext cx="3288791" cy="2423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0939" y="5730646"/>
            <a:ext cx="27400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Dipole Magnet  </a:t>
            </a:r>
            <a:r>
              <a:rPr dirty="0" sz="1800" spc="-10">
                <a:latin typeface="Calibri"/>
                <a:cs typeface="Calibri"/>
              </a:rPr>
              <a:t>Fiducialization </a:t>
            </a:r>
            <a:r>
              <a:rPr dirty="0" sz="1800" spc="-5">
                <a:latin typeface="Calibri"/>
                <a:cs typeface="Calibri"/>
              </a:rPr>
              <a:t>Datum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Planes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48228" y="3188207"/>
            <a:ext cx="2159507" cy="2880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55085" y="6087871"/>
            <a:ext cx="285178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Bunching </a:t>
            </a:r>
            <a:r>
              <a:rPr dirty="0" sz="1800" spc="-10">
                <a:latin typeface="Calibri"/>
                <a:cs typeface="Calibri"/>
              </a:rPr>
              <a:t>cavity Fiducialization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with </a:t>
            </a:r>
            <a:r>
              <a:rPr dirty="0" sz="1800" spc="-10">
                <a:latin typeface="Calibri"/>
                <a:cs typeface="Calibri"/>
              </a:rPr>
              <a:t>Articulated flexible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arm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83808" y="3476244"/>
            <a:ext cx="2839212" cy="2153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172325" y="3555238"/>
            <a:ext cx="5803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95998" y="5652312"/>
            <a:ext cx="143002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Photogrammetry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measurement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65878" y="1945639"/>
            <a:ext cx="3382645" cy="940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The precision of components’  fiducialization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is about</a:t>
            </a:r>
            <a:r>
              <a:rPr dirty="0" sz="2000" spc="-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0.05-0.10 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mm.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240" y="2561364"/>
            <a:ext cx="2419985" cy="1174750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477520" indent="-400050">
              <a:lnSpc>
                <a:spcPct val="100000"/>
              </a:lnSpc>
              <a:spcBef>
                <a:spcPts val="1325"/>
              </a:spcBef>
              <a:buClr>
                <a:srgbClr val="000000"/>
              </a:buClr>
              <a:buFont typeface="Segoe UI Symbol"/>
              <a:buChar char="➢"/>
              <a:tabLst>
                <a:tab pos="476884" algn="l"/>
                <a:tab pos="477520" algn="l"/>
              </a:tabLst>
            </a:pP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Photogrammetry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00"/>
              </a:spcBef>
            </a:pPr>
            <a:r>
              <a:rPr dirty="0" sz="1800">
                <a:latin typeface="Calibri"/>
                <a:cs typeface="Calibri"/>
              </a:rPr>
              <a:t>Get </a:t>
            </a:r>
            <a:r>
              <a:rPr dirty="0" sz="1800" spc="-5">
                <a:latin typeface="Calibri"/>
                <a:cs typeface="Calibri"/>
              </a:rPr>
              <a:t>boundary dimensions  </a:t>
            </a:r>
            <a:r>
              <a:rPr dirty="0" sz="1800" spc="-20">
                <a:latin typeface="Calibri"/>
                <a:cs typeface="Calibri"/>
              </a:rPr>
              <a:t>Reference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features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819" y="439038"/>
            <a:ext cx="638683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SzPct val="75000"/>
              <a:buFont typeface="Arial"/>
              <a:buChar char="•"/>
              <a:tabLst>
                <a:tab pos="436245" algn="l"/>
                <a:tab pos="436880" algn="l"/>
              </a:tabLst>
            </a:pP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Optical instruments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Level, </a:t>
            </a:r>
            <a:r>
              <a:rPr dirty="0" sz="2800" spc="-40">
                <a:solidFill>
                  <a:srgbClr val="006FC0"/>
                </a:solidFill>
                <a:latin typeface="Calibri"/>
                <a:cs typeface="Calibri"/>
              </a:rPr>
              <a:t>Transit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square, 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electronic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gradienter are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also</a:t>
            </a:r>
            <a:r>
              <a:rPr dirty="0" sz="2800" spc="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necessary.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571244"/>
            <a:ext cx="3497579" cy="2622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3191" y="4582744"/>
            <a:ext cx="7488555" cy="1306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SzPct val="75000"/>
              <a:buFont typeface="Arial"/>
              <a:buChar char="•"/>
              <a:tabLst>
                <a:tab pos="436245" algn="l"/>
                <a:tab pos="436880" algn="l"/>
              </a:tabLst>
            </a:pPr>
            <a:r>
              <a:rPr dirty="0" sz="2800" spc="-13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improve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magnet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fiducialization </a:t>
            </a:r>
            <a:r>
              <a:rPr dirty="0" sz="2800" spc="-35">
                <a:solidFill>
                  <a:srgbClr val="006FC0"/>
                </a:solidFill>
                <a:latin typeface="Calibri"/>
                <a:cs typeface="Calibri"/>
              </a:rPr>
              <a:t>accuracy,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we 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will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use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magnetic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center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measurement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substitute 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mechanical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center</a:t>
            </a:r>
            <a:r>
              <a:rPr dirty="0" sz="2800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measurement.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58511" y="1642872"/>
            <a:ext cx="3898391" cy="2471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509509" y="1804161"/>
            <a:ext cx="1174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Rotating</a:t>
            </a:r>
            <a:r>
              <a:rPr dirty="0" sz="18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coil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8722" y="1084375"/>
            <a:ext cx="2950322" cy="2136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642" y="357098"/>
            <a:ext cx="5381625" cy="6397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241300" indent="-457200">
              <a:lnSpc>
                <a:spcPct val="110000"/>
              </a:lnSpc>
              <a:spcBef>
                <a:spcPts val="100"/>
              </a:spcBef>
              <a:buSzPct val="75000"/>
              <a:buFont typeface="Segoe UI Symbol"/>
              <a:buChar char="➢"/>
              <a:tabLst>
                <a:tab pos="469265" algn="l"/>
                <a:tab pos="469900" algn="l"/>
              </a:tabLst>
            </a:pPr>
            <a:r>
              <a:rPr dirty="0" sz="2000" spc="-15" b="1">
                <a:solidFill>
                  <a:srgbClr val="1679B9"/>
                </a:solidFill>
                <a:latin typeface="Arial"/>
                <a:cs typeface="Arial"/>
              </a:rPr>
              <a:t>We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use the tunnel control network</a:t>
            </a:r>
            <a:r>
              <a:rPr dirty="0" sz="2000" spc="-15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and  laser trackers to perform tunnel  components</a:t>
            </a:r>
            <a:r>
              <a:rPr dirty="0" sz="2000" spc="-2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alignment.</a:t>
            </a:r>
            <a:endParaRPr sz="2000">
              <a:latin typeface="Arial"/>
              <a:cs typeface="Arial"/>
            </a:endParaRPr>
          </a:p>
          <a:p>
            <a:pPr marL="469900" marR="92710" indent="-457200">
              <a:lnSpc>
                <a:spcPct val="110000"/>
              </a:lnSpc>
              <a:buSzPct val="75000"/>
              <a:buFont typeface="Segoe UI Symbol"/>
              <a:buChar char="➢"/>
              <a:tabLst>
                <a:tab pos="469265" algn="l"/>
                <a:tab pos="469900" algn="l"/>
              </a:tabLst>
            </a:pP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Measure the tunnel control network</a:t>
            </a:r>
            <a:r>
              <a:rPr dirty="0" sz="2000" spc="-165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and  through best-fit to determine the laser  tracker position in </a:t>
            </a:r>
            <a:r>
              <a:rPr dirty="0" sz="2000" spc="-5" b="1">
                <a:solidFill>
                  <a:srgbClr val="1679B9"/>
                </a:solidFill>
                <a:latin typeface="Arial"/>
                <a:cs typeface="Arial"/>
              </a:rPr>
              <a:t>CEPC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global  coordinate</a:t>
            </a:r>
            <a:r>
              <a:rPr dirty="0" sz="2000" spc="-3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1679B9"/>
                </a:solidFill>
                <a:latin typeface="Arial"/>
                <a:cs typeface="Arial"/>
              </a:rPr>
              <a:t>system.</a:t>
            </a:r>
            <a:endParaRPr sz="2000">
              <a:latin typeface="Arial"/>
              <a:cs typeface="Arial"/>
            </a:endParaRPr>
          </a:p>
          <a:p>
            <a:pPr marL="469900" marR="81915" indent="-457200">
              <a:lnSpc>
                <a:spcPct val="110000"/>
              </a:lnSpc>
              <a:buSzPct val="75000"/>
              <a:buFont typeface="Segoe UI Symbol"/>
              <a:buChar char="➢"/>
              <a:tabLst>
                <a:tab pos="469265" algn="l"/>
                <a:tab pos="469900" algn="l"/>
                <a:tab pos="3769360" algn="l"/>
              </a:tabLst>
            </a:pP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Using laser tracker measure the  component</a:t>
            </a:r>
            <a:r>
              <a:rPr dirty="0" sz="2000" spc="-1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fiducial</a:t>
            </a:r>
            <a:r>
              <a:rPr dirty="0" sz="2000" spc="-35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points	to obtain</a:t>
            </a:r>
            <a:r>
              <a:rPr dirty="0" sz="2000" spc="-12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the  component</a:t>
            </a:r>
            <a:r>
              <a:rPr dirty="0" sz="2000" spc="-2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position.</a:t>
            </a:r>
            <a:endParaRPr sz="2000">
              <a:latin typeface="Arial"/>
              <a:cs typeface="Arial"/>
            </a:endParaRPr>
          </a:p>
          <a:p>
            <a:pPr marL="469900" marR="374015" indent="-457200">
              <a:lnSpc>
                <a:spcPct val="110000"/>
              </a:lnSpc>
              <a:buSzPct val="75000"/>
              <a:buFont typeface="Segoe UI Symbol"/>
              <a:buChar char="➢"/>
              <a:tabLst>
                <a:tab pos="469265" algn="l"/>
                <a:tab pos="469900" algn="l"/>
              </a:tabLst>
            </a:pP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Adjust the component to the</a:t>
            </a:r>
            <a:r>
              <a:rPr dirty="0" sz="2000" spc="-12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required  tolerance.</a:t>
            </a:r>
            <a:endParaRPr sz="2000">
              <a:latin typeface="Arial"/>
              <a:cs typeface="Arial"/>
            </a:endParaRPr>
          </a:p>
          <a:p>
            <a:pPr marL="469900" marR="78105" indent="-457200">
              <a:lnSpc>
                <a:spcPct val="110000"/>
              </a:lnSpc>
              <a:buSzPct val="75000"/>
              <a:buFont typeface="Segoe UI Symbol"/>
              <a:buChar char="➢"/>
              <a:tabLst>
                <a:tab pos="469265" algn="l"/>
                <a:tab pos="469900" algn="l"/>
              </a:tabLst>
            </a:pP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After the </a:t>
            </a:r>
            <a:r>
              <a:rPr dirty="0" sz="2000" spc="-5" b="1">
                <a:solidFill>
                  <a:srgbClr val="1679B9"/>
                </a:solidFill>
                <a:latin typeface="Arial"/>
                <a:cs typeface="Arial"/>
              </a:rPr>
              <a:t>initial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installation, </a:t>
            </a:r>
            <a:r>
              <a:rPr dirty="0" sz="2000" spc="5" b="1">
                <a:solidFill>
                  <a:srgbClr val="1679B9"/>
                </a:solidFill>
                <a:latin typeface="Arial"/>
                <a:cs typeface="Arial"/>
              </a:rPr>
              <a:t>we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will</a:t>
            </a:r>
            <a:r>
              <a:rPr dirty="0" sz="2000" spc="-26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carry  out an </a:t>
            </a:r>
            <a:r>
              <a:rPr dirty="0" sz="2000" spc="-5" b="1">
                <a:solidFill>
                  <a:srgbClr val="1679B9"/>
                </a:solidFill>
                <a:latin typeface="Arial"/>
                <a:cs typeface="Arial"/>
              </a:rPr>
              <a:t>overall </a:t>
            </a:r>
            <a:r>
              <a:rPr dirty="0" sz="2000" spc="-30" b="1">
                <a:solidFill>
                  <a:srgbClr val="1679B9"/>
                </a:solidFill>
                <a:latin typeface="Arial"/>
                <a:cs typeface="Arial"/>
              </a:rPr>
              <a:t>survey,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best-fit the result  with the nominal coordinates to find the  large </a:t>
            </a:r>
            <a:r>
              <a:rPr dirty="0" sz="2000" spc="-5" b="1">
                <a:solidFill>
                  <a:srgbClr val="1679B9"/>
                </a:solidFill>
                <a:latin typeface="Arial"/>
                <a:cs typeface="Arial"/>
              </a:rPr>
              <a:t>deviations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then do </a:t>
            </a:r>
            <a:r>
              <a:rPr dirty="0" sz="2000" spc="-5" b="1">
                <a:solidFill>
                  <a:srgbClr val="1679B9"/>
                </a:solidFill>
                <a:latin typeface="Arial"/>
                <a:cs typeface="Arial"/>
              </a:rPr>
              <a:t>smooth 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adjustment.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40"/>
              </a:spcBef>
              <a:buSzPct val="75000"/>
              <a:buFont typeface="Segoe UI Symbol"/>
              <a:buChar char="➢"/>
              <a:tabLst>
                <a:tab pos="469265" algn="l"/>
                <a:tab pos="469900" algn="l"/>
                <a:tab pos="2164715" algn="l"/>
              </a:tabLst>
            </a:pP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Components	tunnel </a:t>
            </a:r>
            <a:r>
              <a:rPr dirty="0" sz="2000" spc="-5" b="1">
                <a:solidFill>
                  <a:srgbClr val="1679B9"/>
                </a:solidFill>
                <a:latin typeface="Arial"/>
                <a:cs typeface="Arial"/>
              </a:rPr>
              <a:t>alignment</a:t>
            </a:r>
            <a:r>
              <a:rPr dirty="0" sz="2000" spc="-7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accuracy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40"/>
              </a:spcBef>
            </a:pP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is about</a:t>
            </a:r>
            <a:r>
              <a:rPr dirty="0" sz="2000" spc="-5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0.15~0.25mm.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19215" y="3829811"/>
            <a:ext cx="3224783" cy="2537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30111" y="4293108"/>
            <a:ext cx="923290" cy="144145"/>
          </a:xfrm>
          <a:custGeom>
            <a:avLst/>
            <a:gdLst/>
            <a:ahLst/>
            <a:cxnLst/>
            <a:rect l="l" t="t" r="r" b="b"/>
            <a:pathLst>
              <a:path w="923290" h="144145">
                <a:moveTo>
                  <a:pt x="923036" y="144018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33971" y="4436364"/>
            <a:ext cx="519430" cy="992505"/>
          </a:xfrm>
          <a:custGeom>
            <a:avLst/>
            <a:gdLst/>
            <a:ahLst/>
            <a:cxnLst/>
            <a:rect l="l" t="t" r="r" b="b"/>
            <a:pathLst>
              <a:path w="519429" h="992504">
                <a:moveTo>
                  <a:pt x="519429" y="0"/>
                </a:moveTo>
                <a:lnTo>
                  <a:pt x="0" y="992124"/>
                </a:lnTo>
              </a:path>
            </a:pathLst>
          </a:custGeom>
          <a:ln w="1219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03947" y="4436364"/>
            <a:ext cx="669925" cy="72390"/>
          </a:xfrm>
          <a:custGeom>
            <a:avLst/>
            <a:gdLst/>
            <a:ahLst/>
            <a:cxnLst/>
            <a:rect l="l" t="t" r="r" b="b"/>
            <a:pathLst>
              <a:path w="669925" h="72389">
                <a:moveTo>
                  <a:pt x="669798" y="72009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53656" y="4436364"/>
            <a:ext cx="330200" cy="703580"/>
          </a:xfrm>
          <a:custGeom>
            <a:avLst/>
            <a:gdLst/>
            <a:ahLst/>
            <a:cxnLst/>
            <a:rect l="l" t="t" r="r" b="b"/>
            <a:pathLst>
              <a:path w="330200" h="703579">
                <a:moveTo>
                  <a:pt x="329946" y="703199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33971" y="4428744"/>
            <a:ext cx="508634" cy="572135"/>
          </a:xfrm>
          <a:custGeom>
            <a:avLst/>
            <a:gdLst/>
            <a:ahLst/>
            <a:cxnLst/>
            <a:rect l="l" t="t" r="r" b="b"/>
            <a:pathLst>
              <a:path w="508634" h="572135">
                <a:moveTo>
                  <a:pt x="0" y="571880"/>
                </a:moveTo>
                <a:lnTo>
                  <a:pt x="508253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05016" y="4436364"/>
            <a:ext cx="548005" cy="1929764"/>
          </a:xfrm>
          <a:custGeom>
            <a:avLst/>
            <a:gdLst/>
            <a:ahLst/>
            <a:cxnLst/>
            <a:rect l="l" t="t" r="r" b="b"/>
            <a:pathLst>
              <a:path w="548004" h="1929764">
                <a:moveTo>
                  <a:pt x="0" y="1929612"/>
                </a:moveTo>
                <a:lnTo>
                  <a:pt x="548004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65847" y="4428744"/>
            <a:ext cx="1643380" cy="1664970"/>
          </a:xfrm>
          <a:custGeom>
            <a:avLst/>
            <a:gdLst/>
            <a:ahLst/>
            <a:cxnLst/>
            <a:rect l="l" t="t" r="r" b="b"/>
            <a:pathLst>
              <a:path w="1643379" h="1664970">
                <a:moveTo>
                  <a:pt x="1643126" y="1664563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89547" y="4293108"/>
            <a:ext cx="864235" cy="144145"/>
          </a:xfrm>
          <a:custGeom>
            <a:avLst/>
            <a:gdLst/>
            <a:ahLst/>
            <a:cxnLst/>
            <a:rect l="l" t="t" r="r" b="b"/>
            <a:pathLst>
              <a:path w="864234" h="144145">
                <a:moveTo>
                  <a:pt x="864107" y="144018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71943" y="4428744"/>
            <a:ext cx="1205230" cy="207645"/>
          </a:xfrm>
          <a:custGeom>
            <a:avLst/>
            <a:gdLst/>
            <a:ahLst/>
            <a:cxnLst/>
            <a:rect l="l" t="t" r="r" b="b"/>
            <a:pathLst>
              <a:path w="1205229" h="207645">
                <a:moveTo>
                  <a:pt x="1204976" y="207517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62471" y="4428744"/>
            <a:ext cx="1080135" cy="72390"/>
          </a:xfrm>
          <a:custGeom>
            <a:avLst/>
            <a:gdLst/>
            <a:ahLst/>
            <a:cxnLst/>
            <a:rect l="l" t="t" r="r" b="b"/>
            <a:pathLst>
              <a:path w="1080134" h="72389">
                <a:moveTo>
                  <a:pt x="1079753" y="0"/>
                </a:moveTo>
                <a:lnTo>
                  <a:pt x="0" y="71881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41464" y="4428744"/>
            <a:ext cx="1523365" cy="207645"/>
          </a:xfrm>
          <a:custGeom>
            <a:avLst/>
            <a:gdLst/>
            <a:ahLst/>
            <a:cxnLst/>
            <a:rect l="l" t="t" r="r" b="b"/>
            <a:pathLst>
              <a:path w="1523365" h="207645">
                <a:moveTo>
                  <a:pt x="1523364" y="207517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1890" y="4335526"/>
            <a:ext cx="95059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CEPC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plane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6216" y="4374642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4.6″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71893" y="4756658"/>
            <a:ext cx="234314" cy="112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584060" y="6388404"/>
            <a:ext cx="15646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Gravity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direction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27088" y="5431663"/>
            <a:ext cx="394970" cy="878840"/>
          </a:xfrm>
          <a:custGeom>
            <a:avLst/>
            <a:gdLst/>
            <a:ahLst/>
            <a:cxnLst/>
            <a:rect l="l" t="t" r="r" b="b"/>
            <a:pathLst>
              <a:path w="394970" h="878839">
                <a:moveTo>
                  <a:pt x="0" y="792073"/>
                </a:moveTo>
                <a:lnTo>
                  <a:pt x="4825" y="878840"/>
                </a:lnTo>
                <a:lnTo>
                  <a:pt x="69454" y="824534"/>
                </a:lnTo>
                <a:lnTo>
                  <a:pt x="42417" y="824534"/>
                </a:lnTo>
                <a:lnTo>
                  <a:pt x="18668" y="814247"/>
                </a:lnTo>
                <a:lnTo>
                  <a:pt x="23808" y="802363"/>
                </a:lnTo>
                <a:lnTo>
                  <a:pt x="0" y="792073"/>
                </a:lnTo>
                <a:close/>
              </a:path>
              <a:path w="394970" h="878839">
                <a:moveTo>
                  <a:pt x="23808" y="802363"/>
                </a:moveTo>
                <a:lnTo>
                  <a:pt x="18668" y="814247"/>
                </a:lnTo>
                <a:lnTo>
                  <a:pt x="42417" y="824534"/>
                </a:lnTo>
                <a:lnTo>
                  <a:pt x="47566" y="812631"/>
                </a:lnTo>
                <a:lnTo>
                  <a:pt x="23808" y="802363"/>
                </a:lnTo>
                <a:close/>
              </a:path>
              <a:path w="394970" h="878839">
                <a:moveTo>
                  <a:pt x="47566" y="812631"/>
                </a:moveTo>
                <a:lnTo>
                  <a:pt x="42417" y="824534"/>
                </a:lnTo>
                <a:lnTo>
                  <a:pt x="69454" y="824534"/>
                </a:lnTo>
                <a:lnTo>
                  <a:pt x="71373" y="822921"/>
                </a:lnTo>
                <a:lnTo>
                  <a:pt x="47566" y="812631"/>
                </a:lnTo>
                <a:close/>
              </a:path>
              <a:path w="394970" h="878839">
                <a:moveTo>
                  <a:pt x="370839" y="0"/>
                </a:moveTo>
                <a:lnTo>
                  <a:pt x="23808" y="802363"/>
                </a:lnTo>
                <a:lnTo>
                  <a:pt x="47566" y="812631"/>
                </a:lnTo>
                <a:lnTo>
                  <a:pt x="394588" y="10287"/>
                </a:lnTo>
                <a:lnTo>
                  <a:pt x="3708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88365" y="382651"/>
            <a:ext cx="73456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46D5"/>
              </a:buClr>
              <a:buSzPct val="75000"/>
              <a:buFont typeface="Segoe UI Symbol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CEPC should be </a:t>
            </a:r>
            <a:r>
              <a:rPr dirty="0" sz="2000" spc="-5" b="1">
                <a:solidFill>
                  <a:srgbClr val="1679B9"/>
                </a:solidFill>
                <a:latin typeface="Arial"/>
                <a:cs typeface="Arial"/>
              </a:rPr>
              <a:t>built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on a plane, its normal direction is</a:t>
            </a:r>
            <a:r>
              <a:rPr dirty="0" sz="2000" spc="-17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Z.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8365" y="687146"/>
            <a:ext cx="785114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46D5"/>
              </a:buClr>
              <a:buSzPct val="75000"/>
              <a:buFont typeface="Segoe UI Symbo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1679B9"/>
                </a:solidFill>
                <a:latin typeface="Arial"/>
                <a:cs typeface="Arial"/>
              </a:rPr>
              <a:t>The earth is an </a:t>
            </a:r>
            <a:r>
              <a:rPr dirty="0" sz="2000" spc="-5">
                <a:solidFill>
                  <a:srgbClr val="1679B9"/>
                </a:solidFill>
                <a:latin typeface="Arial"/>
                <a:cs typeface="Arial"/>
              </a:rPr>
              <a:t>ellipsoid, </a:t>
            </a:r>
            <a:r>
              <a:rPr dirty="0" sz="2000">
                <a:solidFill>
                  <a:srgbClr val="1679B9"/>
                </a:solidFill>
                <a:latin typeface="Arial"/>
                <a:cs typeface="Arial"/>
              </a:rPr>
              <a:t>its </a:t>
            </a:r>
            <a:r>
              <a:rPr dirty="0" sz="2000" spc="-5">
                <a:solidFill>
                  <a:srgbClr val="1679B9"/>
                </a:solidFill>
                <a:latin typeface="Arial"/>
                <a:cs typeface="Arial"/>
              </a:rPr>
              <a:t>gravity </a:t>
            </a:r>
            <a:r>
              <a:rPr dirty="0" sz="2000">
                <a:solidFill>
                  <a:srgbClr val="1679B9"/>
                </a:solidFill>
                <a:latin typeface="Arial"/>
                <a:cs typeface="Arial"/>
              </a:rPr>
              <a:t>directions along the</a:t>
            </a:r>
            <a:r>
              <a:rPr dirty="0" sz="2000" spc="-145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679B9"/>
                </a:solidFill>
                <a:latin typeface="Arial"/>
                <a:cs typeface="Arial"/>
              </a:rPr>
              <a:t>CEPC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solidFill>
                  <a:srgbClr val="1679B9"/>
                </a:solidFill>
                <a:latin typeface="Arial"/>
                <a:cs typeface="Arial"/>
              </a:rPr>
              <a:t>tunnel are not parallel with the</a:t>
            </a:r>
            <a:r>
              <a:rPr dirty="0" sz="2000" spc="-150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679B9"/>
                </a:solidFill>
                <a:latin typeface="Arial"/>
                <a:cs typeface="Arial"/>
              </a:rPr>
              <a:t>Z.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2198" y="3107182"/>
            <a:ext cx="1012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R=6374km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6615" y="1985772"/>
            <a:ext cx="8159496" cy="879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19015" y="1719833"/>
            <a:ext cx="78105" cy="1073150"/>
          </a:xfrm>
          <a:custGeom>
            <a:avLst/>
            <a:gdLst/>
            <a:ahLst/>
            <a:cxnLst/>
            <a:rect l="l" t="t" r="r" b="b"/>
            <a:pathLst>
              <a:path w="78104" h="1073150">
                <a:moveTo>
                  <a:pt x="51816" y="116586"/>
                </a:moveTo>
                <a:lnTo>
                  <a:pt x="25908" y="116586"/>
                </a:lnTo>
                <a:lnTo>
                  <a:pt x="25908" y="1073150"/>
                </a:lnTo>
                <a:lnTo>
                  <a:pt x="51816" y="1073150"/>
                </a:lnTo>
                <a:lnTo>
                  <a:pt x="51816" y="116586"/>
                </a:lnTo>
                <a:close/>
              </a:path>
              <a:path w="78104" h="1073150">
                <a:moveTo>
                  <a:pt x="38862" y="0"/>
                </a:moveTo>
                <a:lnTo>
                  <a:pt x="0" y="129539"/>
                </a:lnTo>
                <a:lnTo>
                  <a:pt x="25908" y="129539"/>
                </a:lnTo>
                <a:lnTo>
                  <a:pt x="25908" y="116586"/>
                </a:lnTo>
                <a:lnTo>
                  <a:pt x="73837" y="116586"/>
                </a:lnTo>
                <a:lnTo>
                  <a:pt x="38862" y="0"/>
                </a:lnTo>
                <a:close/>
              </a:path>
              <a:path w="78104" h="1073150">
                <a:moveTo>
                  <a:pt x="73837" y="116586"/>
                </a:moveTo>
                <a:lnTo>
                  <a:pt x="51816" y="116586"/>
                </a:lnTo>
                <a:lnTo>
                  <a:pt x="51816" y="129539"/>
                </a:lnTo>
                <a:lnTo>
                  <a:pt x="77724" y="129539"/>
                </a:lnTo>
                <a:lnTo>
                  <a:pt x="73837" y="1165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151503" y="1718564"/>
            <a:ext cx="1327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67784" y="2810255"/>
            <a:ext cx="156845" cy="305435"/>
          </a:xfrm>
          <a:custGeom>
            <a:avLst/>
            <a:gdLst/>
            <a:ahLst/>
            <a:cxnLst/>
            <a:rect l="l" t="t" r="r" b="b"/>
            <a:pathLst>
              <a:path w="156845" h="305435">
                <a:moveTo>
                  <a:pt x="39740" y="65383"/>
                </a:moveTo>
                <a:lnTo>
                  <a:pt x="28410" y="71038"/>
                </a:lnTo>
                <a:lnTo>
                  <a:pt x="145414" y="304927"/>
                </a:lnTo>
                <a:lnTo>
                  <a:pt x="156717" y="299339"/>
                </a:lnTo>
                <a:lnTo>
                  <a:pt x="39740" y="65383"/>
                </a:lnTo>
                <a:close/>
              </a:path>
              <a:path w="156845" h="305435">
                <a:moveTo>
                  <a:pt x="0" y="0"/>
                </a:moveTo>
                <a:lnTo>
                  <a:pt x="0" y="85217"/>
                </a:lnTo>
                <a:lnTo>
                  <a:pt x="28410" y="71038"/>
                </a:lnTo>
                <a:lnTo>
                  <a:pt x="22732" y="59690"/>
                </a:lnTo>
                <a:lnTo>
                  <a:pt x="34036" y="53975"/>
                </a:lnTo>
                <a:lnTo>
                  <a:pt x="62600" y="53975"/>
                </a:lnTo>
                <a:lnTo>
                  <a:pt x="68199" y="51181"/>
                </a:lnTo>
                <a:lnTo>
                  <a:pt x="0" y="0"/>
                </a:lnTo>
                <a:close/>
              </a:path>
              <a:path w="156845" h="305435">
                <a:moveTo>
                  <a:pt x="34036" y="53975"/>
                </a:moveTo>
                <a:lnTo>
                  <a:pt x="22732" y="59690"/>
                </a:lnTo>
                <a:lnTo>
                  <a:pt x="28410" y="71038"/>
                </a:lnTo>
                <a:lnTo>
                  <a:pt x="39740" y="65383"/>
                </a:lnTo>
                <a:lnTo>
                  <a:pt x="34036" y="53975"/>
                </a:lnTo>
                <a:close/>
              </a:path>
              <a:path w="156845" h="305435">
                <a:moveTo>
                  <a:pt x="62600" y="53975"/>
                </a:moveTo>
                <a:lnTo>
                  <a:pt x="34036" y="53975"/>
                </a:lnTo>
                <a:lnTo>
                  <a:pt x="39740" y="65383"/>
                </a:lnTo>
                <a:lnTo>
                  <a:pt x="62600" y="53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225797" y="3059683"/>
            <a:ext cx="13868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CEPC ring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center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14244" y="2129027"/>
            <a:ext cx="648970" cy="1148080"/>
          </a:xfrm>
          <a:custGeom>
            <a:avLst/>
            <a:gdLst/>
            <a:ahLst/>
            <a:cxnLst/>
            <a:rect l="l" t="t" r="r" b="b"/>
            <a:pathLst>
              <a:path w="648970" h="1148079">
                <a:moveTo>
                  <a:pt x="42816" y="63305"/>
                </a:moveTo>
                <a:lnTo>
                  <a:pt x="31762" y="69519"/>
                </a:lnTo>
                <a:lnTo>
                  <a:pt x="637413" y="1147699"/>
                </a:lnTo>
                <a:lnTo>
                  <a:pt x="648461" y="1141476"/>
                </a:lnTo>
                <a:lnTo>
                  <a:pt x="42816" y="63305"/>
                </a:lnTo>
                <a:close/>
              </a:path>
              <a:path w="648970" h="1148079">
                <a:moveTo>
                  <a:pt x="0" y="0"/>
                </a:moveTo>
                <a:lnTo>
                  <a:pt x="4063" y="85089"/>
                </a:lnTo>
                <a:lnTo>
                  <a:pt x="31762" y="69519"/>
                </a:lnTo>
                <a:lnTo>
                  <a:pt x="25526" y="58420"/>
                </a:lnTo>
                <a:lnTo>
                  <a:pt x="36575" y="52197"/>
                </a:lnTo>
                <a:lnTo>
                  <a:pt x="62577" y="52197"/>
                </a:lnTo>
                <a:lnTo>
                  <a:pt x="70485" y="47751"/>
                </a:lnTo>
                <a:lnTo>
                  <a:pt x="0" y="0"/>
                </a:lnTo>
                <a:close/>
              </a:path>
              <a:path w="648970" h="1148079">
                <a:moveTo>
                  <a:pt x="36575" y="52197"/>
                </a:moveTo>
                <a:lnTo>
                  <a:pt x="25526" y="58420"/>
                </a:lnTo>
                <a:lnTo>
                  <a:pt x="31762" y="69519"/>
                </a:lnTo>
                <a:lnTo>
                  <a:pt x="42816" y="63305"/>
                </a:lnTo>
                <a:lnTo>
                  <a:pt x="36575" y="52197"/>
                </a:lnTo>
                <a:close/>
              </a:path>
              <a:path w="648970" h="1148079">
                <a:moveTo>
                  <a:pt x="62577" y="52197"/>
                </a:moveTo>
                <a:lnTo>
                  <a:pt x="36575" y="52197"/>
                </a:lnTo>
                <a:lnTo>
                  <a:pt x="42816" y="63305"/>
                </a:lnTo>
                <a:lnTo>
                  <a:pt x="62577" y="521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44011" y="3273552"/>
            <a:ext cx="214629" cy="1905"/>
          </a:xfrm>
          <a:custGeom>
            <a:avLst/>
            <a:gdLst/>
            <a:ahLst/>
            <a:cxnLst/>
            <a:rect l="l" t="t" r="r" b="b"/>
            <a:pathLst>
              <a:path w="214629" h="1904">
                <a:moveTo>
                  <a:pt x="214375" y="1524"/>
                </a:moveTo>
                <a:lnTo>
                  <a:pt x="0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43371" y="1802892"/>
            <a:ext cx="268605" cy="255270"/>
          </a:xfrm>
          <a:custGeom>
            <a:avLst/>
            <a:gdLst/>
            <a:ahLst/>
            <a:cxnLst/>
            <a:rect l="l" t="t" r="r" b="b"/>
            <a:pathLst>
              <a:path w="268604" h="255269">
                <a:moveTo>
                  <a:pt x="29082" y="174752"/>
                </a:moveTo>
                <a:lnTo>
                  <a:pt x="0" y="254762"/>
                </a:lnTo>
                <a:lnTo>
                  <a:pt x="81533" y="229997"/>
                </a:lnTo>
                <a:lnTo>
                  <a:pt x="68029" y="215773"/>
                </a:lnTo>
                <a:lnTo>
                  <a:pt x="50418" y="215773"/>
                </a:lnTo>
                <a:lnTo>
                  <a:pt x="41655" y="206502"/>
                </a:lnTo>
                <a:lnTo>
                  <a:pt x="50905" y="197737"/>
                </a:lnTo>
                <a:lnTo>
                  <a:pt x="29082" y="174752"/>
                </a:lnTo>
                <a:close/>
              </a:path>
              <a:path w="268604" h="255269">
                <a:moveTo>
                  <a:pt x="50905" y="197737"/>
                </a:moveTo>
                <a:lnTo>
                  <a:pt x="41655" y="206502"/>
                </a:lnTo>
                <a:lnTo>
                  <a:pt x="50418" y="215773"/>
                </a:lnTo>
                <a:lnTo>
                  <a:pt x="59686" y="206985"/>
                </a:lnTo>
                <a:lnTo>
                  <a:pt x="50905" y="197737"/>
                </a:lnTo>
                <a:close/>
              </a:path>
              <a:path w="268604" h="255269">
                <a:moveTo>
                  <a:pt x="59686" y="206985"/>
                </a:moveTo>
                <a:lnTo>
                  <a:pt x="50418" y="215773"/>
                </a:lnTo>
                <a:lnTo>
                  <a:pt x="68029" y="215773"/>
                </a:lnTo>
                <a:lnTo>
                  <a:pt x="59686" y="206985"/>
                </a:lnTo>
                <a:close/>
              </a:path>
              <a:path w="268604" h="255269">
                <a:moveTo>
                  <a:pt x="259587" y="0"/>
                </a:moveTo>
                <a:lnTo>
                  <a:pt x="50905" y="197737"/>
                </a:lnTo>
                <a:lnTo>
                  <a:pt x="59686" y="206985"/>
                </a:lnTo>
                <a:lnTo>
                  <a:pt x="268350" y="9144"/>
                </a:lnTo>
                <a:lnTo>
                  <a:pt x="2595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780146" y="1911985"/>
            <a:ext cx="301625" cy="788035"/>
          </a:xfrm>
          <a:custGeom>
            <a:avLst/>
            <a:gdLst/>
            <a:ahLst/>
            <a:cxnLst/>
            <a:rect l="l" t="t" r="r" b="b"/>
            <a:pathLst>
              <a:path w="301625" h="788035">
                <a:moveTo>
                  <a:pt x="259678" y="718526"/>
                </a:moveTo>
                <a:lnTo>
                  <a:pt x="229870" y="729361"/>
                </a:lnTo>
                <a:lnTo>
                  <a:pt x="291719" y="787907"/>
                </a:lnTo>
                <a:lnTo>
                  <a:pt x="298355" y="730503"/>
                </a:lnTo>
                <a:lnTo>
                  <a:pt x="264032" y="730503"/>
                </a:lnTo>
                <a:lnTo>
                  <a:pt x="259678" y="718526"/>
                </a:lnTo>
                <a:close/>
              </a:path>
              <a:path w="301625" h="788035">
                <a:moveTo>
                  <a:pt x="271609" y="714189"/>
                </a:moveTo>
                <a:lnTo>
                  <a:pt x="259678" y="718526"/>
                </a:lnTo>
                <a:lnTo>
                  <a:pt x="264032" y="730503"/>
                </a:lnTo>
                <a:lnTo>
                  <a:pt x="275971" y="726186"/>
                </a:lnTo>
                <a:lnTo>
                  <a:pt x="271609" y="714189"/>
                </a:lnTo>
                <a:close/>
              </a:path>
              <a:path w="301625" h="788035">
                <a:moveTo>
                  <a:pt x="301498" y="703326"/>
                </a:moveTo>
                <a:lnTo>
                  <a:pt x="271609" y="714189"/>
                </a:lnTo>
                <a:lnTo>
                  <a:pt x="275971" y="726186"/>
                </a:lnTo>
                <a:lnTo>
                  <a:pt x="264032" y="730503"/>
                </a:lnTo>
                <a:lnTo>
                  <a:pt x="298355" y="730503"/>
                </a:lnTo>
                <a:lnTo>
                  <a:pt x="301498" y="703326"/>
                </a:lnTo>
                <a:close/>
              </a:path>
              <a:path w="301625" h="788035">
                <a:moveTo>
                  <a:pt x="11937" y="0"/>
                </a:moveTo>
                <a:lnTo>
                  <a:pt x="0" y="4317"/>
                </a:lnTo>
                <a:lnTo>
                  <a:pt x="259678" y="718526"/>
                </a:lnTo>
                <a:lnTo>
                  <a:pt x="271609" y="714189"/>
                </a:lnTo>
                <a:lnTo>
                  <a:pt x="119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987288" y="1659127"/>
            <a:ext cx="19405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91285" algn="l"/>
              </a:tabLst>
            </a:pP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arth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baseline="1736" sz="2400" spc="-7">
                <a:latin typeface="Calibri"/>
                <a:cs typeface="Calibri"/>
              </a:rPr>
              <a:t>t</a:t>
            </a:r>
            <a:r>
              <a:rPr dirty="0" baseline="1736" sz="2400" spc="-15">
                <a:latin typeface="Calibri"/>
                <a:cs typeface="Calibri"/>
              </a:rPr>
              <a:t>un</a:t>
            </a:r>
            <a:r>
              <a:rPr dirty="0" baseline="1736" sz="2400" spc="-7">
                <a:latin typeface="Calibri"/>
                <a:cs typeface="Calibri"/>
              </a:rPr>
              <a:t>nel</a:t>
            </a:r>
            <a:endParaRPr baseline="1736"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2563" y="2772155"/>
            <a:ext cx="1905" cy="358775"/>
          </a:xfrm>
          <a:custGeom>
            <a:avLst/>
            <a:gdLst/>
            <a:ahLst/>
            <a:cxnLst/>
            <a:rect l="l" t="t" r="r" b="b"/>
            <a:pathLst>
              <a:path w="1904" h="358775">
                <a:moveTo>
                  <a:pt x="1587" y="0"/>
                </a:moveTo>
                <a:lnTo>
                  <a:pt x="0" y="358775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124443" y="2772155"/>
            <a:ext cx="1905" cy="358775"/>
          </a:xfrm>
          <a:custGeom>
            <a:avLst/>
            <a:gdLst/>
            <a:ahLst/>
            <a:cxnLst/>
            <a:rect l="l" t="t" r="r" b="b"/>
            <a:pathLst>
              <a:path w="1904" h="358775">
                <a:moveTo>
                  <a:pt x="1650" y="0"/>
                </a:moveTo>
                <a:lnTo>
                  <a:pt x="0" y="358775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14755" y="3020567"/>
            <a:ext cx="7429500" cy="76200"/>
          </a:xfrm>
          <a:custGeom>
            <a:avLst/>
            <a:gdLst/>
            <a:ahLst/>
            <a:cxnLst/>
            <a:rect l="l" t="t" r="r" b="b"/>
            <a:pathLst>
              <a:path w="74295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461" y="44450"/>
                </a:lnTo>
                <a:lnTo>
                  <a:pt x="63461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7429500" h="76200">
                <a:moveTo>
                  <a:pt x="7353300" y="0"/>
                </a:moveTo>
                <a:lnTo>
                  <a:pt x="7353300" y="76200"/>
                </a:lnTo>
                <a:lnTo>
                  <a:pt x="7416800" y="44450"/>
                </a:lnTo>
                <a:lnTo>
                  <a:pt x="7366000" y="44450"/>
                </a:lnTo>
                <a:lnTo>
                  <a:pt x="7366000" y="31750"/>
                </a:lnTo>
                <a:lnTo>
                  <a:pt x="7416800" y="31750"/>
                </a:lnTo>
                <a:lnTo>
                  <a:pt x="7353300" y="0"/>
                </a:lnTo>
                <a:close/>
              </a:path>
              <a:path w="7429500" h="76200">
                <a:moveTo>
                  <a:pt x="76200" y="31750"/>
                </a:moveTo>
                <a:lnTo>
                  <a:pt x="63461" y="31750"/>
                </a:lnTo>
                <a:lnTo>
                  <a:pt x="63461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7429500" h="76200">
                <a:moveTo>
                  <a:pt x="73533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7353300" y="44450"/>
                </a:lnTo>
                <a:lnTo>
                  <a:pt x="7353300" y="31750"/>
                </a:lnTo>
                <a:close/>
              </a:path>
              <a:path w="7429500" h="76200">
                <a:moveTo>
                  <a:pt x="7416800" y="31750"/>
                </a:moveTo>
                <a:lnTo>
                  <a:pt x="7366000" y="31750"/>
                </a:lnTo>
                <a:lnTo>
                  <a:pt x="7366000" y="44450"/>
                </a:lnTo>
                <a:lnTo>
                  <a:pt x="7416800" y="44450"/>
                </a:lnTo>
                <a:lnTo>
                  <a:pt x="7429500" y="38100"/>
                </a:lnTo>
                <a:lnTo>
                  <a:pt x="7416800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794628" y="3079495"/>
            <a:ext cx="7086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D=</a:t>
            </a:r>
            <a:r>
              <a:rPr dirty="0" sz="1600" spc="-15">
                <a:latin typeface="Calibri"/>
                <a:cs typeface="Calibri"/>
              </a:rPr>
              <a:t>3</a:t>
            </a:r>
            <a:r>
              <a:rPr dirty="0" sz="1600" spc="-10">
                <a:latin typeface="Calibri"/>
                <a:cs typeface="Calibri"/>
              </a:rPr>
              <a:t>2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 spc="-5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3255" y="2775204"/>
            <a:ext cx="8858250" cy="1905"/>
          </a:xfrm>
          <a:custGeom>
            <a:avLst/>
            <a:gdLst/>
            <a:ahLst/>
            <a:cxnLst/>
            <a:rect l="l" t="t" r="r" b="b"/>
            <a:pathLst>
              <a:path w="8858250" h="1905">
                <a:moveTo>
                  <a:pt x="0" y="0"/>
                </a:moveTo>
                <a:lnTo>
                  <a:pt x="8858250" y="1524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83336" y="1877314"/>
            <a:ext cx="6930390" cy="892175"/>
          </a:xfrm>
          <a:custGeom>
            <a:avLst/>
            <a:gdLst/>
            <a:ahLst/>
            <a:cxnLst/>
            <a:rect l="l" t="t" r="r" b="b"/>
            <a:pathLst>
              <a:path w="6930390" h="892175">
                <a:moveTo>
                  <a:pt x="70942" y="816483"/>
                </a:moveTo>
                <a:lnTo>
                  <a:pt x="0" y="863600"/>
                </a:lnTo>
                <a:lnTo>
                  <a:pt x="80302" y="892048"/>
                </a:lnTo>
                <a:lnTo>
                  <a:pt x="76589" y="862076"/>
                </a:lnTo>
                <a:lnTo>
                  <a:pt x="63741" y="862076"/>
                </a:lnTo>
                <a:lnTo>
                  <a:pt x="62191" y="849502"/>
                </a:lnTo>
                <a:lnTo>
                  <a:pt x="74838" y="847938"/>
                </a:lnTo>
                <a:lnTo>
                  <a:pt x="70942" y="816483"/>
                </a:lnTo>
                <a:close/>
              </a:path>
              <a:path w="6930390" h="892175">
                <a:moveTo>
                  <a:pt x="74838" y="847938"/>
                </a:moveTo>
                <a:lnTo>
                  <a:pt x="62191" y="849502"/>
                </a:lnTo>
                <a:lnTo>
                  <a:pt x="63741" y="862076"/>
                </a:lnTo>
                <a:lnTo>
                  <a:pt x="76395" y="860510"/>
                </a:lnTo>
                <a:lnTo>
                  <a:pt x="74838" y="847938"/>
                </a:lnTo>
                <a:close/>
              </a:path>
              <a:path w="6930390" h="892175">
                <a:moveTo>
                  <a:pt x="76395" y="860510"/>
                </a:moveTo>
                <a:lnTo>
                  <a:pt x="63741" y="862076"/>
                </a:lnTo>
                <a:lnTo>
                  <a:pt x="76589" y="862076"/>
                </a:lnTo>
                <a:lnTo>
                  <a:pt x="76395" y="860510"/>
                </a:lnTo>
                <a:close/>
              </a:path>
              <a:path w="6930390" h="892175">
                <a:moveTo>
                  <a:pt x="6928739" y="0"/>
                </a:moveTo>
                <a:lnTo>
                  <a:pt x="74838" y="847938"/>
                </a:lnTo>
                <a:lnTo>
                  <a:pt x="76395" y="860510"/>
                </a:lnTo>
                <a:lnTo>
                  <a:pt x="6930263" y="12700"/>
                </a:lnTo>
                <a:lnTo>
                  <a:pt x="69287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40765" y="3818890"/>
            <a:ext cx="4220845" cy="18554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55600" marR="5080" indent="-342900">
              <a:lnSpc>
                <a:spcPct val="98500"/>
              </a:lnSpc>
              <a:spcBef>
                <a:spcPts val="140"/>
              </a:spcBef>
              <a:buClr>
                <a:srgbClr val="0046D5"/>
              </a:buClr>
              <a:buSzPct val="75000"/>
              <a:buFont typeface="Segoe UI Symbol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The angle between Z and</a:t>
            </a:r>
            <a:r>
              <a:rPr dirty="0" sz="2000" spc="-120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tunnel  local </a:t>
            </a:r>
            <a:r>
              <a:rPr dirty="0" sz="2000" spc="-5" b="1">
                <a:solidFill>
                  <a:srgbClr val="1679B9"/>
                </a:solidFill>
                <a:latin typeface="Arial"/>
                <a:cs typeface="Arial"/>
              </a:rPr>
              <a:t>gravity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direction is about  </a:t>
            </a:r>
            <a:r>
              <a:rPr dirty="0" sz="2000" b="1">
                <a:solidFill>
                  <a:srgbClr val="1679B9"/>
                </a:solidFill>
                <a:latin typeface="Calibri"/>
                <a:cs typeface="Calibri"/>
              </a:rPr>
              <a:t>4.6″</a:t>
            </a:r>
            <a:endParaRPr sz="2000">
              <a:latin typeface="Calibri"/>
              <a:cs typeface="Calibri"/>
            </a:endParaRPr>
          </a:p>
          <a:p>
            <a:pPr lvl="1" marL="812800" marR="127000" indent="-342900">
              <a:lnSpc>
                <a:spcPct val="100000"/>
              </a:lnSpc>
              <a:spcBef>
                <a:spcPts val="70"/>
              </a:spcBef>
              <a:buClr>
                <a:srgbClr val="0046D5"/>
              </a:buClr>
              <a:buSzPct val="75000"/>
              <a:buFont typeface="Segoe UI Symbol"/>
              <a:buChar char="➢"/>
              <a:tabLst>
                <a:tab pos="812800" algn="l"/>
                <a:tab pos="813435" algn="l"/>
              </a:tabLst>
            </a:pP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In tunnel components will  be not perpendicular to</a:t>
            </a:r>
            <a:r>
              <a:rPr dirty="0" sz="2000" spc="-125" b="1">
                <a:solidFill>
                  <a:srgbClr val="1679B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679B9"/>
                </a:solidFill>
                <a:latin typeface="Arial"/>
                <a:cs typeface="Arial"/>
              </a:rPr>
              <a:t>the  </a:t>
            </a:r>
            <a:r>
              <a:rPr dirty="0" sz="2000" spc="-5" b="1">
                <a:solidFill>
                  <a:srgbClr val="1679B9"/>
                </a:solidFill>
                <a:latin typeface="Arial"/>
                <a:cs typeface="Arial"/>
              </a:rPr>
              <a:t>ground.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69480" y="4552950"/>
            <a:ext cx="78105" cy="862965"/>
          </a:xfrm>
          <a:custGeom>
            <a:avLst/>
            <a:gdLst/>
            <a:ahLst/>
            <a:cxnLst/>
            <a:rect l="l" t="t" r="r" b="b"/>
            <a:pathLst>
              <a:path w="78104" h="862964">
                <a:moveTo>
                  <a:pt x="51816" y="64769"/>
                </a:moveTo>
                <a:lnTo>
                  <a:pt x="25908" y="64769"/>
                </a:lnTo>
                <a:lnTo>
                  <a:pt x="25908" y="862965"/>
                </a:lnTo>
                <a:lnTo>
                  <a:pt x="51816" y="862965"/>
                </a:lnTo>
                <a:lnTo>
                  <a:pt x="51816" y="64769"/>
                </a:lnTo>
                <a:close/>
              </a:path>
              <a:path w="78104" h="862964">
                <a:moveTo>
                  <a:pt x="38862" y="0"/>
                </a:moveTo>
                <a:lnTo>
                  <a:pt x="0" y="77724"/>
                </a:lnTo>
                <a:lnTo>
                  <a:pt x="25908" y="77724"/>
                </a:lnTo>
                <a:lnTo>
                  <a:pt x="25908" y="64769"/>
                </a:lnTo>
                <a:lnTo>
                  <a:pt x="71247" y="64769"/>
                </a:lnTo>
                <a:lnTo>
                  <a:pt x="38862" y="0"/>
                </a:lnTo>
                <a:close/>
              </a:path>
              <a:path w="78104" h="862964">
                <a:moveTo>
                  <a:pt x="71247" y="64769"/>
                </a:moveTo>
                <a:lnTo>
                  <a:pt x="51816" y="64769"/>
                </a:lnTo>
                <a:lnTo>
                  <a:pt x="51816" y="77724"/>
                </a:lnTo>
                <a:lnTo>
                  <a:pt x="77724" y="77724"/>
                </a:lnTo>
                <a:lnTo>
                  <a:pt x="71247" y="647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956297" y="4281042"/>
            <a:ext cx="1670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z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08342" y="4613909"/>
            <a:ext cx="327660" cy="833119"/>
          </a:xfrm>
          <a:custGeom>
            <a:avLst/>
            <a:gdLst/>
            <a:ahLst/>
            <a:cxnLst/>
            <a:rect l="l" t="t" r="r" b="b"/>
            <a:pathLst>
              <a:path w="327659" h="833120">
                <a:moveTo>
                  <a:pt x="0" y="832738"/>
                </a:moveTo>
                <a:lnTo>
                  <a:pt x="327405" y="0"/>
                </a:lnTo>
              </a:path>
            </a:pathLst>
          </a:custGeom>
          <a:ln w="25908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56769"/>
            <a:ext cx="8117840" cy="280606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SzPct val="75000"/>
              <a:buFont typeface="Segoe UI Symbol"/>
              <a:buChar char="■"/>
              <a:tabLst>
                <a:tab pos="354965" algn="l"/>
                <a:tab pos="355600" algn="l"/>
              </a:tabLst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Interaction region</a:t>
            </a:r>
            <a:r>
              <a:rPr dirty="0" sz="2400" spc="-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alignemnt</a:t>
            </a:r>
            <a:endParaRPr sz="2400">
              <a:latin typeface="Calibri"/>
              <a:cs typeface="Calibri"/>
            </a:endParaRPr>
          </a:p>
          <a:p>
            <a:pPr marL="355600" marR="848360" indent="-342900">
              <a:lnSpc>
                <a:spcPct val="100000"/>
              </a:lnSpc>
              <a:spcBef>
                <a:spcPts val="575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Alignment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in 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interaction region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will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much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more 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demanding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than in 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Arcs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due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extremely low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β-  functions.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400" spc="-30">
                <a:solidFill>
                  <a:srgbClr val="006FC0"/>
                </a:solidFill>
                <a:latin typeface="Calibri"/>
                <a:cs typeface="Calibri"/>
              </a:rPr>
              <a:t>At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present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we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have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not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detailed structure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design of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interaction  region.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detector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hall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40mX30m,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detector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about  14mX15m.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1372" y="3000755"/>
            <a:ext cx="6976872" cy="3654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85872" y="4779771"/>
            <a:ext cx="2643378" cy="862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383" y="4081653"/>
            <a:ext cx="5381244" cy="2200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0505" y="6358890"/>
            <a:ext cx="7000875" cy="1905"/>
          </a:xfrm>
          <a:custGeom>
            <a:avLst/>
            <a:gdLst/>
            <a:ahLst/>
            <a:cxnLst/>
            <a:rect l="l" t="t" r="r" b="b"/>
            <a:pathLst>
              <a:path w="7000875" h="1904">
                <a:moveTo>
                  <a:pt x="0" y="0"/>
                </a:moveTo>
                <a:lnTo>
                  <a:pt x="7000875" y="1587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81200" y="5768340"/>
            <a:ext cx="252983" cy="181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3014" y="126873"/>
            <a:ext cx="8300084" cy="4864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8475" marR="60960" indent="-342900">
              <a:lnSpc>
                <a:spcPct val="100000"/>
              </a:lnSpc>
              <a:spcBef>
                <a:spcPts val="95"/>
              </a:spcBef>
              <a:buSzPct val="75000"/>
              <a:buFont typeface="Segoe UI Symbol"/>
              <a:buChar char="➢"/>
              <a:tabLst>
                <a:tab pos="498475" algn="l"/>
                <a:tab pos="499109" algn="l"/>
              </a:tabLst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The basic 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strategy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using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laser </a:t>
            </a:r>
            <a:r>
              <a:rPr dirty="0" sz="2800" spc="-30">
                <a:solidFill>
                  <a:srgbClr val="006FC0"/>
                </a:solidFill>
                <a:latin typeface="Calibri"/>
                <a:cs typeface="Calibri"/>
              </a:rPr>
              <a:t>trackers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do a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rough 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alignment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first,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then use a laser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collimator </a:t>
            </a:r>
            <a:r>
              <a:rPr dirty="0" sz="2800" spc="-30">
                <a:solidFill>
                  <a:srgbClr val="006FC0"/>
                </a:solidFill>
                <a:latin typeface="Calibri"/>
                <a:cs typeface="Calibri"/>
              </a:rPr>
              <a:t>system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to 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carry out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refined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alignment,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which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can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reach high  precision and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suitable 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straight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section</a:t>
            </a:r>
            <a:r>
              <a:rPr dirty="0" sz="2800" spc="1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alignment.</a:t>
            </a:r>
            <a:endParaRPr sz="2800">
              <a:latin typeface="Calibri"/>
              <a:cs typeface="Calibri"/>
            </a:endParaRPr>
          </a:p>
          <a:p>
            <a:pPr marL="498475" marR="5080" indent="-342900">
              <a:lnSpc>
                <a:spcPct val="100000"/>
              </a:lnSpc>
              <a:spcBef>
                <a:spcPts val="675"/>
              </a:spcBef>
              <a:buSzPct val="75000"/>
              <a:buFont typeface="Segoe UI Symbol"/>
              <a:buChar char="➢"/>
              <a:tabLst>
                <a:tab pos="498475" algn="l"/>
                <a:tab pos="499109" algn="l"/>
                <a:tab pos="2680970" algn="l"/>
              </a:tabLst>
            </a:pPr>
            <a:r>
              <a:rPr dirty="0" sz="2800" spc="-65">
                <a:solidFill>
                  <a:srgbClr val="006FC0"/>
                </a:solidFill>
                <a:latin typeface="Calibri"/>
                <a:cs typeface="Calibri"/>
              </a:rPr>
              <a:t>We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will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install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 laser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collimator </a:t>
            </a:r>
            <a:r>
              <a:rPr dirty="0" sz="2800" spc="-30">
                <a:solidFill>
                  <a:srgbClr val="006FC0"/>
                </a:solidFill>
                <a:latin typeface="Calibri"/>
                <a:cs typeface="Calibri"/>
              </a:rPr>
              <a:t>system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beside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detector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. Using laser </a:t>
            </a:r>
            <a:r>
              <a:rPr dirty="0" sz="2800" spc="-30">
                <a:solidFill>
                  <a:srgbClr val="006FC0"/>
                </a:solidFill>
                <a:latin typeface="Calibri"/>
                <a:cs typeface="Calibri"/>
              </a:rPr>
              <a:t>trackers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control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network 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align</a:t>
            </a:r>
            <a:r>
              <a:rPr dirty="0" sz="2800" spc="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28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laser	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parallel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with the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nominal beam orbit.  Then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we can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use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laser as a 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reference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align all the 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components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beam orbit. The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accuracy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we want 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achieve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better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than</a:t>
            </a:r>
            <a:r>
              <a:rPr dirty="0" sz="2800" spc="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0.1mm.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2000" spc="-5">
                <a:latin typeface="Calibri"/>
                <a:cs typeface="Calibri"/>
              </a:rPr>
              <a:t>Laser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014" y="4965572"/>
            <a:ext cx="106616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ol</a:t>
            </a:r>
            <a:r>
              <a:rPr dirty="0" sz="2000" spc="-1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10">
                <a:latin typeface="Calibri"/>
                <a:cs typeface="Calibri"/>
              </a:rPr>
              <a:t>m</a:t>
            </a:r>
            <a:r>
              <a:rPr dirty="0" sz="2000" spc="-25">
                <a:latin typeface="Calibri"/>
                <a:cs typeface="Calibri"/>
              </a:rPr>
              <a:t>at</a:t>
            </a:r>
            <a:r>
              <a:rPr dirty="0" sz="2000" spc="-5">
                <a:latin typeface="Calibri"/>
                <a:cs typeface="Calibri"/>
              </a:rPr>
              <a:t>or  </a:t>
            </a:r>
            <a:r>
              <a:rPr dirty="0" sz="2000" spc="-20">
                <a:latin typeface="Calibri"/>
                <a:cs typeface="Calibri"/>
              </a:rPr>
              <a:t>system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71116" y="5215128"/>
            <a:ext cx="643255" cy="714375"/>
          </a:xfrm>
          <a:custGeom>
            <a:avLst/>
            <a:gdLst/>
            <a:ahLst/>
            <a:cxnLst/>
            <a:rect l="l" t="t" r="r" b="b"/>
            <a:pathLst>
              <a:path w="643255" h="714375">
                <a:moveTo>
                  <a:pt x="643001" y="0"/>
                </a:moveTo>
                <a:lnTo>
                  <a:pt x="0" y="714375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86255" y="5858255"/>
            <a:ext cx="839469" cy="500380"/>
          </a:xfrm>
          <a:custGeom>
            <a:avLst/>
            <a:gdLst/>
            <a:ahLst/>
            <a:cxnLst/>
            <a:rect l="l" t="t" r="r" b="b"/>
            <a:pathLst>
              <a:path w="839469" h="500379">
                <a:moveTo>
                  <a:pt x="839343" y="0"/>
                </a:moveTo>
                <a:lnTo>
                  <a:pt x="0" y="500062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54351" y="5858255"/>
            <a:ext cx="1018540" cy="500380"/>
          </a:xfrm>
          <a:custGeom>
            <a:avLst/>
            <a:gdLst/>
            <a:ahLst/>
            <a:cxnLst/>
            <a:rect l="l" t="t" r="r" b="b"/>
            <a:pathLst>
              <a:path w="1018539" h="500379">
                <a:moveTo>
                  <a:pt x="1018032" y="500062"/>
                </a:moveTo>
                <a:lnTo>
                  <a:pt x="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39711" y="5768340"/>
            <a:ext cx="252984" cy="181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73011" y="5215128"/>
            <a:ext cx="339725" cy="643255"/>
          </a:xfrm>
          <a:custGeom>
            <a:avLst/>
            <a:gdLst/>
            <a:ahLst/>
            <a:cxnLst/>
            <a:rect l="l" t="t" r="r" b="b"/>
            <a:pathLst>
              <a:path w="339725" h="643254">
                <a:moveTo>
                  <a:pt x="0" y="0"/>
                </a:moveTo>
                <a:lnTo>
                  <a:pt x="339344" y="642937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43244" y="5858255"/>
            <a:ext cx="839469" cy="500380"/>
          </a:xfrm>
          <a:custGeom>
            <a:avLst/>
            <a:gdLst/>
            <a:ahLst/>
            <a:cxnLst/>
            <a:rect l="l" t="t" r="r" b="b"/>
            <a:pathLst>
              <a:path w="839470" h="500379">
                <a:moveTo>
                  <a:pt x="839342" y="0"/>
                </a:moveTo>
                <a:lnTo>
                  <a:pt x="0" y="500062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11340" y="5858255"/>
            <a:ext cx="1018540" cy="500380"/>
          </a:xfrm>
          <a:custGeom>
            <a:avLst/>
            <a:gdLst/>
            <a:ahLst/>
            <a:cxnLst/>
            <a:rect l="l" t="t" r="r" b="b"/>
            <a:pathLst>
              <a:path w="1018540" h="500379">
                <a:moveTo>
                  <a:pt x="1018031" y="500062"/>
                </a:moveTo>
                <a:lnTo>
                  <a:pt x="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50607" y="5656211"/>
            <a:ext cx="298450" cy="701675"/>
          </a:xfrm>
          <a:custGeom>
            <a:avLst/>
            <a:gdLst/>
            <a:ahLst/>
            <a:cxnLst/>
            <a:rect l="l" t="t" r="r" b="b"/>
            <a:pathLst>
              <a:path w="298450" h="701675">
                <a:moveTo>
                  <a:pt x="256925" y="633119"/>
                </a:moveTo>
                <a:lnTo>
                  <a:pt x="227545" y="645134"/>
                </a:lnTo>
                <a:lnTo>
                  <a:pt x="291642" y="701243"/>
                </a:lnTo>
                <a:lnTo>
                  <a:pt x="295906" y="644880"/>
                </a:lnTo>
                <a:lnTo>
                  <a:pt x="261734" y="644880"/>
                </a:lnTo>
                <a:lnTo>
                  <a:pt x="256925" y="633119"/>
                </a:lnTo>
                <a:close/>
              </a:path>
              <a:path w="298450" h="701675">
                <a:moveTo>
                  <a:pt x="268686" y="628309"/>
                </a:moveTo>
                <a:lnTo>
                  <a:pt x="256925" y="633119"/>
                </a:lnTo>
                <a:lnTo>
                  <a:pt x="261734" y="644880"/>
                </a:lnTo>
                <a:lnTo>
                  <a:pt x="273494" y="640067"/>
                </a:lnTo>
                <a:lnTo>
                  <a:pt x="268686" y="628309"/>
                </a:lnTo>
                <a:close/>
              </a:path>
              <a:path w="298450" h="701675">
                <a:moveTo>
                  <a:pt x="298069" y="616292"/>
                </a:moveTo>
                <a:lnTo>
                  <a:pt x="268686" y="628309"/>
                </a:lnTo>
                <a:lnTo>
                  <a:pt x="273494" y="640067"/>
                </a:lnTo>
                <a:lnTo>
                  <a:pt x="261734" y="644880"/>
                </a:lnTo>
                <a:lnTo>
                  <a:pt x="295906" y="644880"/>
                </a:lnTo>
                <a:lnTo>
                  <a:pt x="298069" y="616292"/>
                </a:lnTo>
                <a:close/>
              </a:path>
              <a:path w="298450" h="701675">
                <a:moveTo>
                  <a:pt x="11760" y="0"/>
                </a:moveTo>
                <a:lnTo>
                  <a:pt x="0" y="4800"/>
                </a:lnTo>
                <a:lnTo>
                  <a:pt x="256925" y="633119"/>
                </a:lnTo>
                <a:lnTo>
                  <a:pt x="268686" y="628309"/>
                </a:lnTo>
                <a:lnTo>
                  <a:pt x="117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72883" y="5424678"/>
            <a:ext cx="646430" cy="434340"/>
          </a:xfrm>
          <a:custGeom>
            <a:avLst/>
            <a:gdLst/>
            <a:ahLst/>
            <a:cxnLst/>
            <a:rect l="l" t="t" r="r" b="b"/>
            <a:pathLst>
              <a:path w="646429" h="434339">
                <a:moveTo>
                  <a:pt x="42291" y="359994"/>
                </a:moveTo>
                <a:lnTo>
                  <a:pt x="0" y="433959"/>
                </a:lnTo>
                <a:lnTo>
                  <a:pt x="84582" y="423392"/>
                </a:lnTo>
                <a:lnTo>
                  <a:pt x="71662" y="404025"/>
                </a:lnTo>
                <a:lnTo>
                  <a:pt x="56388" y="404025"/>
                </a:lnTo>
                <a:lnTo>
                  <a:pt x="49275" y="393458"/>
                </a:lnTo>
                <a:lnTo>
                  <a:pt x="59892" y="386380"/>
                </a:lnTo>
                <a:lnTo>
                  <a:pt x="42291" y="359994"/>
                </a:lnTo>
                <a:close/>
              </a:path>
              <a:path w="646429" h="434339">
                <a:moveTo>
                  <a:pt x="59892" y="386380"/>
                </a:moveTo>
                <a:lnTo>
                  <a:pt x="49275" y="393458"/>
                </a:lnTo>
                <a:lnTo>
                  <a:pt x="56388" y="404025"/>
                </a:lnTo>
                <a:lnTo>
                  <a:pt x="66960" y="396976"/>
                </a:lnTo>
                <a:lnTo>
                  <a:pt x="59892" y="386380"/>
                </a:lnTo>
                <a:close/>
              </a:path>
              <a:path w="646429" h="434339">
                <a:moveTo>
                  <a:pt x="66960" y="396976"/>
                </a:moveTo>
                <a:lnTo>
                  <a:pt x="56388" y="404025"/>
                </a:lnTo>
                <a:lnTo>
                  <a:pt x="71662" y="404025"/>
                </a:lnTo>
                <a:lnTo>
                  <a:pt x="66960" y="396976"/>
                </a:lnTo>
                <a:close/>
              </a:path>
              <a:path w="646429" h="434339">
                <a:moveTo>
                  <a:pt x="639445" y="0"/>
                </a:moveTo>
                <a:lnTo>
                  <a:pt x="59892" y="386380"/>
                </a:lnTo>
                <a:lnTo>
                  <a:pt x="66960" y="396976"/>
                </a:lnTo>
                <a:lnTo>
                  <a:pt x="646430" y="10668"/>
                </a:lnTo>
                <a:lnTo>
                  <a:pt x="6394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581138" y="5018023"/>
            <a:ext cx="13500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libri"/>
                <a:cs typeface="Calibri"/>
              </a:rPr>
              <a:t>Laser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tracker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14" y="227152"/>
            <a:ext cx="2583180" cy="7581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3365" indent="-240665">
              <a:lnSpc>
                <a:spcPct val="100000"/>
              </a:lnSpc>
              <a:spcBef>
                <a:spcPts val="100"/>
              </a:spcBef>
              <a:buSzPct val="75000"/>
              <a:buFont typeface="Segoe UI Symbol"/>
              <a:buChar char="■"/>
              <a:tabLst>
                <a:tab pos="254000" algn="l"/>
              </a:tabLst>
            </a:pPr>
            <a:r>
              <a:rPr dirty="0" sz="2400" spc="-10" b="0">
                <a:solidFill>
                  <a:srgbClr val="006FC0"/>
                </a:solidFill>
                <a:latin typeface="Calibri"/>
                <a:cs typeface="Calibri"/>
              </a:rPr>
              <a:t>Monitoring</a:t>
            </a:r>
            <a:r>
              <a:rPr dirty="0" sz="2400" spc="-45" b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25" b="0">
                <a:solidFill>
                  <a:srgbClr val="006FC0"/>
                </a:solidFill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 algn="ctr" marL="12700">
              <a:lnSpc>
                <a:spcPct val="100000"/>
              </a:lnSpc>
              <a:spcBef>
                <a:spcPts val="5"/>
              </a:spcBef>
            </a:pPr>
            <a:r>
              <a:rPr dirty="0" sz="2400" spc="-10" b="0">
                <a:solidFill>
                  <a:srgbClr val="006FC0"/>
                </a:solidFill>
                <a:latin typeface="Calibri"/>
                <a:cs typeface="Calibri"/>
              </a:rPr>
              <a:t>Settlement</a:t>
            </a:r>
            <a:r>
              <a:rPr dirty="0" sz="2400" spc="-55" b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6FC0"/>
                </a:solidFill>
                <a:latin typeface="Calibri"/>
                <a:cs typeface="Calibri"/>
              </a:rPr>
              <a:t>monitor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0214" y="959358"/>
            <a:ext cx="7280909" cy="2461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00"/>
              </a:spcBef>
              <a:buSzPct val="70833"/>
              <a:buFont typeface="Segoe UI Symbol"/>
              <a:buChar char="➢"/>
              <a:tabLst>
                <a:tab pos="194945" algn="l"/>
              </a:tabLst>
            </a:pP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Hydrostatic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Levelling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System(HLS)</a:t>
            </a:r>
            <a:endParaRPr sz="24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buSzPct val="70833"/>
              <a:buFont typeface="Segoe UI Symbol"/>
              <a:buChar char="➢"/>
              <a:tabLst>
                <a:tab pos="194945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HLS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sensors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will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installed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ground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near</a:t>
            </a:r>
            <a:r>
              <a:rPr dirty="0" sz="24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components.</a:t>
            </a:r>
            <a:endParaRPr sz="24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455"/>
              </a:spcBef>
              <a:buSzPct val="70833"/>
              <a:buFont typeface="Segoe UI Symbol"/>
              <a:buChar char="➢"/>
              <a:tabLst>
                <a:tab pos="194945" algn="l"/>
              </a:tabLst>
            </a:pP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Every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300-500m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will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be equipped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with a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sensor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along</a:t>
            </a:r>
            <a:r>
              <a:rPr dirty="0" sz="24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tunnel</a:t>
            </a:r>
            <a:endParaRPr sz="24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720"/>
              </a:spcBef>
              <a:buSzPct val="70833"/>
              <a:buFont typeface="Segoe UI Symbol"/>
              <a:buChar char="➢"/>
              <a:tabLst>
                <a:tab pos="195580" algn="l"/>
                <a:tab pos="1437640" algn="l"/>
              </a:tabLst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Accuracy	</a:t>
            </a:r>
            <a:r>
              <a:rPr dirty="0" sz="2400" spc="-5">
                <a:solidFill>
                  <a:srgbClr val="006FC0"/>
                </a:solidFill>
                <a:latin typeface="SimSun"/>
                <a:cs typeface="SimSun"/>
              </a:rPr>
              <a:t>±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0.01mm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594" y="3395217"/>
            <a:ext cx="5474970" cy="93980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Component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transversal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vertical</a:t>
            </a:r>
            <a:r>
              <a:rPr dirty="0" sz="24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monitor</a:t>
            </a:r>
            <a:endParaRPr sz="2400">
              <a:latin typeface="Calibri"/>
              <a:cs typeface="Calibri"/>
            </a:endParaRPr>
          </a:p>
          <a:p>
            <a:pPr marL="582930" indent="-181610">
              <a:lnSpc>
                <a:spcPct val="100000"/>
              </a:lnSpc>
              <a:spcBef>
                <a:spcPts val="720"/>
              </a:spcBef>
              <a:buSzPct val="70833"/>
              <a:buFont typeface="Segoe UI Symbol"/>
              <a:buChar char="➢"/>
              <a:tabLst>
                <a:tab pos="583565" algn="l"/>
              </a:tabLst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Wire Positioning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System</a:t>
            </a:r>
            <a:r>
              <a:rPr dirty="0" sz="24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(WPS)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" y="4367784"/>
            <a:ext cx="4680204" cy="2121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488438" y="6509410"/>
            <a:ext cx="457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HLS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98691" y="4086236"/>
            <a:ext cx="2840604" cy="2487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72883" y="3853815"/>
            <a:ext cx="362585" cy="575310"/>
          </a:xfrm>
          <a:custGeom>
            <a:avLst/>
            <a:gdLst/>
            <a:ahLst/>
            <a:cxnLst/>
            <a:rect l="l" t="t" r="r" b="b"/>
            <a:pathLst>
              <a:path w="362584" h="575310">
                <a:moveTo>
                  <a:pt x="6096" y="469646"/>
                </a:moveTo>
                <a:lnTo>
                  <a:pt x="3175" y="472440"/>
                </a:lnTo>
                <a:lnTo>
                  <a:pt x="3036" y="476250"/>
                </a:lnTo>
                <a:lnTo>
                  <a:pt x="0" y="574929"/>
                </a:lnTo>
                <a:lnTo>
                  <a:pt x="13780" y="567690"/>
                </a:lnTo>
                <a:lnTo>
                  <a:pt x="12065" y="567690"/>
                </a:lnTo>
                <a:lnTo>
                  <a:pt x="1270" y="560959"/>
                </a:lnTo>
                <a:lnTo>
                  <a:pt x="13696" y="541072"/>
                </a:lnTo>
                <a:lnTo>
                  <a:pt x="15748" y="476250"/>
                </a:lnTo>
                <a:lnTo>
                  <a:pt x="15748" y="472821"/>
                </a:lnTo>
                <a:lnTo>
                  <a:pt x="13081" y="469900"/>
                </a:lnTo>
                <a:lnTo>
                  <a:pt x="6096" y="469646"/>
                </a:lnTo>
                <a:close/>
              </a:path>
              <a:path w="362584" h="575310">
                <a:moveTo>
                  <a:pt x="13696" y="541072"/>
                </a:moveTo>
                <a:lnTo>
                  <a:pt x="1270" y="560959"/>
                </a:lnTo>
                <a:lnTo>
                  <a:pt x="12065" y="567690"/>
                </a:lnTo>
                <a:lnTo>
                  <a:pt x="14048" y="564515"/>
                </a:lnTo>
                <a:lnTo>
                  <a:pt x="12954" y="564515"/>
                </a:lnTo>
                <a:lnTo>
                  <a:pt x="3683" y="558673"/>
                </a:lnTo>
                <a:lnTo>
                  <a:pt x="13298" y="553622"/>
                </a:lnTo>
                <a:lnTo>
                  <a:pt x="13696" y="541072"/>
                </a:lnTo>
                <a:close/>
              </a:path>
              <a:path w="362584" h="575310">
                <a:moveTo>
                  <a:pt x="84836" y="516001"/>
                </a:moveTo>
                <a:lnTo>
                  <a:pt x="81788" y="517652"/>
                </a:lnTo>
                <a:lnTo>
                  <a:pt x="24546" y="547715"/>
                </a:lnTo>
                <a:lnTo>
                  <a:pt x="12065" y="567690"/>
                </a:lnTo>
                <a:lnTo>
                  <a:pt x="13780" y="567690"/>
                </a:lnTo>
                <a:lnTo>
                  <a:pt x="87757" y="528828"/>
                </a:lnTo>
                <a:lnTo>
                  <a:pt x="90805" y="527177"/>
                </a:lnTo>
                <a:lnTo>
                  <a:pt x="91948" y="523367"/>
                </a:lnTo>
                <a:lnTo>
                  <a:pt x="90424" y="520192"/>
                </a:lnTo>
                <a:lnTo>
                  <a:pt x="88773" y="517144"/>
                </a:lnTo>
                <a:lnTo>
                  <a:pt x="84836" y="516001"/>
                </a:lnTo>
                <a:close/>
              </a:path>
              <a:path w="362584" h="575310">
                <a:moveTo>
                  <a:pt x="13298" y="553622"/>
                </a:moveTo>
                <a:lnTo>
                  <a:pt x="3683" y="558673"/>
                </a:lnTo>
                <a:lnTo>
                  <a:pt x="12954" y="564515"/>
                </a:lnTo>
                <a:lnTo>
                  <a:pt x="13298" y="553622"/>
                </a:lnTo>
                <a:close/>
              </a:path>
              <a:path w="362584" h="575310">
                <a:moveTo>
                  <a:pt x="24546" y="547715"/>
                </a:moveTo>
                <a:lnTo>
                  <a:pt x="13298" y="553622"/>
                </a:lnTo>
                <a:lnTo>
                  <a:pt x="12954" y="564515"/>
                </a:lnTo>
                <a:lnTo>
                  <a:pt x="14048" y="564515"/>
                </a:lnTo>
                <a:lnTo>
                  <a:pt x="24546" y="547715"/>
                </a:lnTo>
                <a:close/>
              </a:path>
              <a:path w="362584" h="575310">
                <a:moveTo>
                  <a:pt x="351790" y="0"/>
                </a:moveTo>
                <a:lnTo>
                  <a:pt x="13696" y="541072"/>
                </a:lnTo>
                <a:lnTo>
                  <a:pt x="13298" y="553622"/>
                </a:lnTo>
                <a:lnTo>
                  <a:pt x="24546" y="547715"/>
                </a:lnTo>
                <a:lnTo>
                  <a:pt x="362585" y="6731"/>
                </a:lnTo>
                <a:lnTo>
                  <a:pt x="3517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009256" y="3519042"/>
            <a:ext cx="10502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HLS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Sensor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238505"/>
            <a:ext cx="5140960" cy="36277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790000"/>
                </a:solidFill>
                <a:latin typeface="Arial"/>
                <a:cs typeface="Arial"/>
              </a:rPr>
              <a:t>Calibration</a:t>
            </a:r>
            <a:r>
              <a:rPr dirty="0" sz="2800" b="1">
                <a:solidFill>
                  <a:srgbClr val="79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790000"/>
                </a:solidFill>
                <a:latin typeface="Arial"/>
                <a:cs typeface="Arial"/>
              </a:rPr>
              <a:t>facilities</a:t>
            </a:r>
            <a:endParaRPr sz="2800">
              <a:latin typeface="Arial"/>
              <a:cs typeface="Arial"/>
            </a:endParaRPr>
          </a:p>
          <a:p>
            <a:pPr marL="498475" marR="1061085" indent="-342900">
              <a:lnSpc>
                <a:spcPct val="100000"/>
              </a:lnSpc>
              <a:spcBef>
                <a:spcPts val="2155"/>
              </a:spcBef>
              <a:buSzPct val="75000"/>
              <a:buFont typeface="Segoe UI Symbol"/>
              <a:buChar char="➢"/>
              <a:tabLst>
                <a:tab pos="498475" algn="l"/>
                <a:tab pos="499109" algn="l"/>
              </a:tabLst>
            </a:pPr>
            <a:r>
              <a:rPr dirty="0" sz="2800" spc="-40">
                <a:solidFill>
                  <a:srgbClr val="006FC0"/>
                </a:solidFill>
                <a:latin typeface="Calibri"/>
                <a:cs typeface="Calibri"/>
              </a:rPr>
              <a:t>Temperature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&amp;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Humidity 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laboratory</a:t>
            </a:r>
            <a:endParaRPr sz="2800">
              <a:latin typeface="Calibri"/>
              <a:cs typeface="Calibri"/>
            </a:endParaRPr>
          </a:p>
          <a:p>
            <a:pPr marL="498475" indent="-342900">
              <a:lnSpc>
                <a:spcPct val="100000"/>
              </a:lnSpc>
              <a:spcBef>
                <a:spcPts val="675"/>
              </a:spcBef>
              <a:buSzPct val="75000"/>
              <a:buFont typeface="Segoe UI Symbol"/>
              <a:buChar char="➢"/>
              <a:tabLst>
                <a:tab pos="498475" algn="l"/>
                <a:tab pos="499109" algn="l"/>
              </a:tabLst>
            </a:pP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60m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calibration</a:t>
            </a:r>
            <a:r>
              <a:rPr dirty="0" sz="28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bench</a:t>
            </a:r>
            <a:endParaRPr sz="2800">
              <a:latin typeface="Calibri"/>
              <a:cs typeface="Calibri"/>
            </a:endParaRPr>
          </a:p>
          <a:p>
            <a:pPr marL="498475" indent="-342900">
              <a:lnSpc>
                <a:spcPct val="100000"/>
              </a:lnSpc>
              <a:spcBef>
                <a:spcPts val="675"/>
              </a:spcBef>
              <a:buSzPct val="75000"/>
              <a:buFont typeface="Segoe UI Symbol"/>
              <a:buChar char="➢"/>
              <a:tabLst>
                <a:tab pos="498475" algn="l"/>
                <a:tab pos="499109" algn="l"/>
              </a:tabLst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Laser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interferometer</a:t>
            </a:r>
            <a:endParaRPr sz="2800">
              <a:latin typeface="Calibri"/>
              <a:cs typeface="Calibri"/>
            </a:endParaRPr>
          </a:p>
          <a:p>
            <a:pPr marL="579120" indent="-423545">
              <a:lnSpc>
                <a:spcPct val="100000"/>
              </a:lnSpc>
              <a:spcBef>
                <a:spcPts val="670"/>
              </a:spcBef>
              <a:buSzPct val="75000"/>
              <a:buFont typeface="Segoe UI Symbol"/>
              <a:buChar char="➢"/>
              <a:tabLst>
                <a:tab pos="579120" algn="l"/>
                <a:tab pos="579755" algn="l"/>
              </a:tabLst>
            </a:pP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Coordinate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Measuring</a:t>
            </a:r>
            <a:r>
              <a:rPr dirty="0" sz="28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Machine</a:t>
            </a:r>
            <a:endParaRPr sz="2800">
              <a:latin typeface="Calibri"/>
              <a:cs typeface="Calibri"/>
            </a:endParaRPr>
          </a:p>
          <a:p>
            <a:pPr marL="498475" indent="-342900">
              <a:lnSpc>
                <a:spcPct val="100000"/>
              </a:lnSpc>
              <a:spcBef>
                <a:spcPts val="675"/>
              </a:spcBef>
              <a:buSzPct val="75000"/>
              <a:buFont typeface="Segoe UI Symbol"/>
              <a:buChar char="➢"/>
              <a:tabLst>
                <a:tab pos="498475" algn="l"/>
                <a:tab pos="499109" algn="l"/>
              </a:tabLst>
            </a:pPr>
            <a:r>
              <a:rPr dirty="0" sz="2800" spc="-70">
                <a:solidFill>
                  <a:srgbClr val="006FC0"/>
                </a:solidFill>
                <a:latin typeface="Calibri"/>
                <a:cs typeface="Calibri"/>
              </a:rPr>
              <a:t>Tool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microscope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14244" y="4357115"/>
            <a:ext cx="3049524" cy="2292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90259" y="214884"/>
            <a:ext cx="3253740" cy="4357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4755" y="4033754"/>
            <a:ext cx="1708404" cy="2606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55361" y="4765955"/>
            <a:ext cx="2334085" cy="186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65" y="65659"/>
            <a:ext cx="62363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4</a:t>
            </a:r>
            <a:r>
              <a:rPr dirty="0" sz="2800" spc="-5">
                <a:latin typeface="Microsoft YaHei"/>
                <a:cs typeface="Microsoft YaHei"/>
              </a:rPr>
              <a:t>、</a:t>
            </a:r>
            <a:r>
              <a:rPr dirty="0" sz="2800" spc="-160">
                <a:latin typeface="Microsoft YaHei"/>
                <a:cs typeface="Microsoft YaHei"/>
              </a:rPr>
              <a:t> </a:t>
            </a:r>
            <a:r>
              <a:rPr dirty="0" sz="2800" spc="-5">
                <a:latin typeface="Arial"/>
                <a:cs typeface="Arial"/>
              </a:rPr>
              <a:t>Alignment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precision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requirement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9223" y="884808"/>
          <a:ext cx="6788150" cy="1614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/>
                <a:gridCol w="1114425"/>
                <a:gridCol w="791844"/>
                <a:gridCol w="1223644"/>
                <a:gridCol w="719454"/>
                <a:gridCol w="719454"/>
                <a:gridCol w="719454"/>
              </a:tblGrid>
              <a:tr h="503555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Component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74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885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Transversal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885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Vertical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885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Longitudinal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 marL="1651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1885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Pitch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/mrad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ts val="1885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Yaw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 marL="165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/mrad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1885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Roll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 marL="184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/mrad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Dipole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133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Quadrupole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133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Sextupole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133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Corrector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0.2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35965" y="4012247"/>
            <a:ext cx="8058784" cy="251396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SzPct val="75000"/>
              <a:buFont typeface="Segoe UI Symbol"/>
              <a:buChar char="■"/>
              <a:tabLst>
                <a:tab pos="354965" algn="l"/>
                <a:tab pos="355600" algn="l"/>
              </a:tabLst>
            </a:pPr>
            <a:r>
              <a:rPr dirty="0" sz="2400" spc="-114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meet 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requirement,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it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needs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do some</a:t>
            </a:r>
            <a:r>
              <a:rPr dirty="0" sz="24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improvements</a:t>
            </a:r>
            <a:endParaRPr sz="2400">
              <a:latin typeface="Calibri"/>
              <a:cs typeface="Calibri"/>
            </a:endParaRPr>
          </a:p>
          <a:p>
            <a:pPr marL="355600" marR="94615" indent="-342900">
              <a:lnSpc>
                <a:spcPct val="100000"/>
              </a:lnSpc>
              <a:spcBef>
                <a:spcPts val="575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Fiducialization, use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Coordinate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Measuring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Machine, magnetic 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field measuring equipment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→0.015~0.03mm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After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initial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installation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alignment,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we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need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spend</a:t>
            </a:r>
            <a:r>
              <a:rPr dirty="0" sz="2400" spc="-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more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time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do smooth</a:t>
            </a:r>
            <a:r>
              <a:rPr dirty="0" sz="2400" spc="-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alignment.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Develop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new alignment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technique.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78828" y="2918586"/>
          <a:ext cx="8554720" cy="962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8280"/>
                <a:gridCol w="1440180"/>
                <a:gridCol w="1584325"/>
                <a:gridCol w="1440180"/>
                <a:gridCol w="1224279"/>
                <a:gridCol w="1368425"/>
              </a:tblGrid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Fiducialization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Measurement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Adjustment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Component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0.05~0.1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0.12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0.05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0.05~0.1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0.15~0.2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34339" y="565150"/>
            <a:ext cx="25704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latin typeface="Calibri"/>
                <a:cs typeface="Calibri"/>
              </a:rPr>
              <a:t>Provide </a:t>
            </a:r>
            <a:r>
              <a:rPr dirty="0" sz="2000" spc="-5">
                <a:latin typeface="Calibri"/>
                <a:cs typeface="Calibri"/>
              </a:rPr>
              <a:t>by </a:t>
            </a:r>
            <a:r>
              <a:rPr dirty="0" sz="2000" spc="-10">
                <a:latin typeface="Calibri"/>
                <a:cs typeface="Calibri"/>
              </a:rPr>
              <a:t>physics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group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506" y="2581782"/>
            <a:ext cx="293052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Calibri"/>
                <a:cs typeface="Calibri"/>
              </a:rPr>
              <a:t>Alignment precision</a:t>
            </a:r>
            <a:r>
              <a:rPr dirty="0" sz="2000" spc="-15">
                <a:latin typeface="Calibri"/>
                <a:cs typeface="Calibri"/>
              </a:rPr>
              <a:t> statistic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55259"/>
            <a:ext cx="7150100" cy="986155"/>
          </a:xfrm>
          <a:prstGeom prst="rect"/>
        </p:spPr>
        <p:txBody>
          <a:bodyPr wrap="square" lIns="0" tIns="1028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2800" spc="-10"/>
              <a:t>5</a:t>
            </a:r>
            <a:r>
              <a:rPr dirty="0" sz="2800" spc="-5">
                <a:latin typeface="Microsoft YaHei"/>
                <a:cs typeface="Microsoft YaHei"/>
              </a:rPr>
              <a:t>、</a:t>
            </a:r>
            <a:r>
              <a:rPr dirty="0" sz="2800" spc="-20"/>
              <a:t>Workload</a:t>
            </a:r>
            <a:r>
              <a:rPr dirty="0" sz="2800" spc="15"/>
              <a:t> </a:t>
            </a:r>
            <a:r>
              <a:rPr dirty="0" sz="2800" spc="-15"/>
              <a:t>estimate</a:t>
            </a:r>
            <a:endParaRPr sz="2800">
              <a:latin typeface="Microsoft YaHei"/>
              <a:cs typeface="Microsoft YaHei"/>
            </a:endParaRPr>
          </a:p>
          <a:p>
            <a:pPr marL="310515">
              <a:lnSpc>
                <a:spcPct val="100000"/>
              </a:lnSpc>
              <a:spcBef>
                <a:spcPts val="615"/>
              </a:spcBef>
            </a:pPr>
            <a:r>
              <a:rPr dirty="0" sz="2400" spc="-10" b="0">
                <a:solidFill>
                  <a:srgbClr val="006FC0"/>
                </a:solidFill>
                <a:latin typeface="Calibri"/>
                <a:cs typeface="Calibri"/>
              </a:rPr>
              <a:t>Component </a:t>
            </a:r>
            <a:r>
              <a:rPr dirty="0" sz="2400" spc="-5" b="0">
                <a:solidFill>
                  <a:srgbClr val="006FC0"/>
                </a:solidFill>
                <a:latin typeface="Calibri"/>
                <a:cs typeface="Calibri"/>
              </a:rPr>
              <a:t>quantity preliminary </a:t>
            </a:r>
            <a:r>
              <a:rPr dirty="0" sz="2400" spc="-15" b="0">
                <a:solidFill>
                  <a:srgbClr val="006FC0"/>
                </a:solidFill>
                <a:latin typeface="Calibri"/>
                <a:cs typeface="Calibri"/>
              </a:rPr>
              <a:t>statistics </a:t>
            </a:r>
            <a:r>
              <a:rPr dirty="0" sz="2400" spc="-10" b="0">
                <a:solidFill>
                  <a:srgbClr val="006FC0"/>
                </a:solidFill>
                <a:latin typeface="Calibri"/>
                <a:cs typeface="Calibri"/>
              </a:rPr>
              <a:t>(incomplete)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25244" y="1302511"/>
          <a:ext cx="5923915" cy="5055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514"/>
                <a:gridCol w="864235"/>
                <a:gridCol w="1080135"/>
                <a:gridCol w="1008380"/>
                <a:gridCol w="864235"/>
              </a:tblGrid>
              <a:tr h="4572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Component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092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lli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 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Booster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Linac&amp;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Dipole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20"/>
                        </a:lnSpc>
                        <a:spcBef>
                          <a:spcPts val="14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2546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20"/>
                        </a:lnSpc>
                        <a:spcBef>
                          <a:spcPts val="14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16320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20"/>
                        </a:lnSpc>
                        <a:spcBef>
                          <a:spcPts val="14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184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20"/>
                        </a:lnSpc>
                        <a:spcBef>
                          <a:spcPts val="14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19050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Quadrupole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3524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2036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533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6093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Sextupole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1864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448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24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2336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Corrector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5808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1206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149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7163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Superconducting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Cavity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240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96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456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7790" marR="5327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Superconducting</a:t>
                      </a:r>
                      <a:r>
                        <a:rPr dirty="0" sz="12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Cavity 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Assembly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914"/>
                        </a:lnSpc>
                        <a:spcBef>
                          <a:spcPts val="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40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914"/>
                        </a:lnSpc>
                        <a:spcBef>
                          <a:spcPts val="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914"/>
                        </a:lnSpc>
                        <a:spcBef>
                          <a:spcPts val="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72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Superconducting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quadrupole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Superconducting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sextupole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32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32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Septum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Magnet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144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144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Kicker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4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Solenoid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14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37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14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41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Accelerating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structure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15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285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15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285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Cavity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254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254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BPM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15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4900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15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240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15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5140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Detector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15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15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1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21484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1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20284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1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1458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150"/>
                        </a:spcBef>
                      </a:pPr>
                      <a:r>
                        <a:rPr dirty="0" sz="16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40710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69188"/>
            <a:ext cx="7969884" cy="6171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790000"/>
                </a:solidFill>
                <a:latin typeface="Arial"/>
                <a:cs typeface="Arial"/>
              </a:rPr>
              <a:t>1</a:t>
            </a:r>
            <a:r>
              <a:rPr dirty="0" sz="2800" spc="-5" b="1">
                <a:solidFill>
                  <a:srgbClr val="790000"/>
                </a:solidFill>
                <a:latin typeface="Microsoft YaHei"/>
                <a:cs typeface="Microsoft YaHei"/>
              </a:rPr>
              <a:t>、</a:t>
            </a:r>
            <a:r>
              <a:rPr dirty="0" sz="2800" spc="-5" b="1">
                <a:solidFill>
                  <a:srgbClr val="790000"/>
                </a:solidFill>
                <a:latin typeface="Arial"/>
                <a:cs typeface="Arial"/>
              </a:rPr>
              <a:t>Introduction</a:t>
            </a:r>
            <a:endParaRPr sz="2800">
              <a:latin typeface="Arial"/>
              <a:cs typeface="Arial"/>
            </a:endParaRPr>
          </a:p>
          <a:p>
            <a:pPr marL="355600" marR="123189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Circular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Electron 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Positron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Collider (CEPC)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is a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huge 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particle collider aim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measure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precise 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properties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of the Higgs boson which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was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discovered 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at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CERN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by</a:t>
            </a:r>
            <a:r>
              <a:rPr dirty="0" sz="28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LHC.</a:t>
            </a:r>
            <a:endParaRPr sz="2800">
              <a:latin typeface="Calibri"/>
              <a:cs typeface="Calibri"/>
            </a:endParaRPr>
          </a:p>
          <a:p>
            <a:pPr marL="355600" marR="84709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First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proposed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in 2012,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after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several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times 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argumentation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modification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its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conceptual  design report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finished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June</a:t>
            </a:r>
            <a:r>
              <a:rPr dirty="0" sz="2800" spc="1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2018.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CEPC is designed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run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at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beam energy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120GeV </a:t>
            </a:r>
            <a:r>
              <a:rPr dirty="0" sz="2800" spc="-30">
                <a:solidFill>
                  <a:srgbClr val="006FC0"/>
                </a:solidFill>
                <a:latin typeface="Calibri"/>
                <a:cs typeface="Calibri"/>
              </a:rPr>
              <a:t>for 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seven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years to generate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over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million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Higgs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bosons 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then it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will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be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operated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at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45.5GeV 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two 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years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to  generate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ten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billion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Z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bosons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well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as run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at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80GeV  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year to produce around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15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million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pairs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of W+ 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2800" spc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W-.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5869"/>
            <a:ext cx="7270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If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dipoles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longer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than 10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meters are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divided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by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6</a:t>
            </a:r>
            <a:r>
              <a:rPr dirty="0" sz="2400" spc="-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meters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97253" y="1046352"/>
          <a:ext cx="4699635" cy="4195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6865"/>
                <a:gridCol w="1269365"/>
                <a:gridCol w="912494"/>
                <a:gridCol w="912495"/>
              </a:tblGrid>
              <a:tr h="44323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Component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28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Collider</a:t>
                      </a:r>
                      <a:r>
                        <a:rPr dirty="0" sz="11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Piece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Dipole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（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93.4m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）</a:t>
                      </a:r>
                      <a:endParaRPr sz="1600">
                        <a:latin typeface="SimSun"/>
                        <a:cs typeface="SimSun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8295">
                        <a:lnSpc>
                          <a:spcPts val="1975"/>
                        </a:lnSpc>
                        <a:spcBef>
                          <a:spcPts val="565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16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975"/>
                        </a:lnSpc>
                        <a:spcBef>
                          <a:spcPts val="565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64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Dipole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（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67m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）</a:t>
                      </a:r>
                      <a:endParaRPr sz="1600">
                        <a:latin typeface="SimSun"/>
                        <a:cs typeface="SimSu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970"/>
                        </a:lnSpc>
                        <a:spcBef>
                          <a:spcPts val="565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20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8295">
                        <a:lnSpc>
                          <a:spcPts val="1970"/>
                        </a:lnSpc>
                        <a:spcBef>
                          <a:spcPts val="565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12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ts val="1970"/>
                        </a:lnSpc>
                        <a:spcBef>
                          <a:spcPts val="565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240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Dipole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（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61m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）</a:t>
                      </a:r>
                      <a:endParaRPr sz="1600">
                        <a:latin typeface="SimSun"/>
                        <a:cs typeface="SimSun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970"/>
                        </a:lnSpc>
                        <a:spcBef>
                          <a:spcPts val="565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4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8295">
                        <a:lnSpc>
                          <a:spcPts val="1970"/>
                        </a:lnSpc>
                        <a:spcBef>
                          <a:spcPts val="565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11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970"/>
                        </a:lnSpc>
                        <a:spcBef>
                          <a:spcPts val="565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44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Dipole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（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50m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）</a:t>
                      </a:r>
                      <a:endParaRPr sz="1600">
                        <a:latin typeface="SimSun"/>
                        <a:cs typeface="SimSun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970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2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970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9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970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18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Dipole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（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45m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）</a:t>
                      </a:r>
                      <a:endParaRPr sz="1600">
                        <a:latin typeface="SimSun"/>
                        <a:cs typeface="SimSun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2105"/>
                        </a:lnSpc>
                        <a:spcBef>
                          <a:spcPts val="43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970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8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ts val="1970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128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Dipole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（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44.2m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）</a:t>
                      </a:r>
                      <a:endParaRPr sz="1600">
                        <a:latin typeface="SimSun"/>
                        <a:cs typeface="SimSu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970"/>
                        </a:lnSpc>
                        <a:spcBef>
                          <a:spcPts val="965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20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970"/>
                        </a:lnSpc>
                        <a:spcBef>
                          <a:spcPts val="965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8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ts val="1970"/>
                        </a:lnSpc>
                        <a:spcBef>
                          <a:spcPts val="965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160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Dipole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（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34.1m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）</a:t>
                      </a:r>
                      <a:endParaRPr sz="1600">
                        <a:latin typeface="SimSun"/>
                        <a:cs typeface="SimSu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970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16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970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6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970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96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Dipole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（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31.8m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）</a:t>
                      </a:r>
                      <a:endParaRPr sz="1600">
                        <a:latin typeface="SimSun"/>
                        <a:cs typeface="SimSu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964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32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964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6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ts val="1964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192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Dipole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（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28m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）</a:t>
                      </a:r>
                      <a:endParaRPr sz="1600">
                        <a:latin typeface="SimSun"/>
                        <a:cs typeface="SimSu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91160">
                        <a:lnSpc>
                          <a:spcPts val="1964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2400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964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5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6210">
                        <a:lnSpc>
                          <a:spcPts val="1964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12000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Dipole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（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9.7m</a:t>
                      </a:r>
                      <a:r>
                        <a:rPr dirty="0" sz="1600" spc="-5">
                          <a:latin typeface="SimSun"/>
                          <a:cs typeface="SimSun"/>
                        </a:rPr>
                        <a:t>）</a:t>
                      </a:r>
                      <a:endParaRPr sz="1600">
                        <a:latin typeface="SimSun"/>
                        <a:cs typeface="SimSu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964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32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964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2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964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latin typeface="SimSun"/>
                          <a:cs typeface="SimSun"/>
                        </a:rPr>
                        <a:t>64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40"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92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2546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70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8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6210">
                        <a:lnSpc>
                          <a:spcPts val="1964"/>
                        </a:lnSpc>
                        <a:spcBef>
                          <a:spcPts val="570"/>
                        </a:spcBef>
                      </a:pPr>
                      <a:r>
                        <a:rPr dirty="0" sz="180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13006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79093" y="5338368"/>
            <a:ext cx="67119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The number of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components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need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aligned will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be  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51170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240538"/>
            <a:ext cx="7928609" cy="5513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687070" indent="-342900">
              <a:lnSpc>
                <a:spcPct val="125000"/>
              </a:lnSpc>
              <a:spcBef>
                <a:spcPts val="100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1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group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1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day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can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alignment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2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difficulty components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/ 4 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common</a:t>
            </a:r>
            <a:r>
              <a:rPr dirty="0" sz="24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components.</a:t>
            </a:r>
            <a:endParaRPr sz="2400">
              <a:latin typeface="Calibri"/>
              <a:cs typeface="Calibri"/>
            </a:endParaRPr>
          </a:p>
          <a:p>
            <a:pPr marL="355600" marR="86995" indent="-342900">
              <a:lnSpc>
                <a:spcPts val="3600"/>
              </a:lnSpc>
              <a:spcBef>
                <a:spcPts val="240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If 1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group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1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day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alignment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3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components,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it will </a:t>
            </a:r>
            <a:r>
              <a:rPr dirty="0" sz="2400" spc="-25">
                <a:solidFill>
                  <a:srgbClr val="006FC0"/>
                </a:solidFill>
                <a:latin typeface="Calibri"/>
                <a:cs typeface="Calibri"/>
              </a:rPr>
              <a:t>take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1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group 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17057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days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finish 51170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components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 alignment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75000"/>
              <a:buFont typeface="Segoe UI Symbol"/>
              <a:buChar char="■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total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length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tunnel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control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network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about</a:t>
            </a:r>
            <a:r>
              <a:rPr dirty="0" sz="2400" spc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101610m.</a:t>
            </a:r>
            <a:endParaRPr sz="2400">
              <a:latin typeface="Calibri"/>
              <a:cs typeface="Calibri"/>
            </a:endParaRPr>
          </a:p>
          <a:p>
            <a:pPr marL="355600" marR="762000" indent="-342900">
              <a:lnSpc>
                <a:spcPct val="125000"/>
              </a:lnSpc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1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group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1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day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can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measure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stations+4 stations</a:t>
            </a:r>
            <a:r>
              <a:rPr dirty="0" sz="2400" spc="-1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repeat  measurement,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length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stations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about</a:t>
            </a:r>
            <a:r>
              <a:rPr dirty="0" sz="2400" spc="-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24m.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It will </a:t>
            </a:r>
            <a:r>
              <a:rPr dirty="0" sz="2400" spc="-25">
                <a:solidFill>
                  <a:srgbClr val="006FC0"/>
                </a:solidFill>
                <a:latin typeface="Calibri"/>
                <a:cs typeface="Calibri"/>
              </a:rPr>
              <a:t>take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1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group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4234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days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finish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tunnel</a:t>
            </a:r>
            <a:r>
              <a:rPr dirty="0" sz="24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control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720"/>
              </a:spcBef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network</a:t>
            </a:r>
            <a:r>
              <a:rPr dirty="0" sz="2400" spc="-30">
                <a:solidFill>
                  <a:srgbClr val="006FC0"/>
                </a:solidFill>
                <a:latin typeface="Calibri"/>
                <a:cs typeface="Calibri"/>
              </a:rPr>
              <a:t> survey.</a:t>
            </a:r>
            <a:endParaRPr sz="2400">
              <a:latin typeface="Calibri"/>
              <a:cs typeface="Calibri"/>
            </a:endParaRPr>
          </a:p>
          <a:p>
            <a:pPr marL="355600" marR="182245" indent="-342900">
              <a:lnSpc>
                <a:spcPct val="125000"/>
              </a:lnSpc>
              <a:spcBef>
                <a:spcPts val="5"/>
              </a:spcBef>
              <a:buSzPct val="75000"/>
              <a:buFont typeface="Segoe UI Symbol"/>
              <a:buChar char="◆"/>
              <a:tabLst>
                <a:tab pos="355600" algn="l"/>
              </a:tabLst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How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many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time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spend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alignment depends on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how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many  groups we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can</a:t>
            </a:r>
            <a:r>
              <a:rPr dirty="0" sz="2400" spc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have.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88238"/>
            <a:ext cx="8338820" cy="273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SzPct val="68750"/>
              <a:buFont typeface="Segoe UI Symbol"/>
              <a:buChar char="■"/>
              <a:tabLst>
                <a:tab pos="355600" algn="l"/>
                <a:tab pos="356235" algn="l"/>
              </a:tabLst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Develop automatic observation </a:t>
            </a:r>
            <a:r>
              <a:rPr dirty="0" sz="2400" spc="-25">
                <a:solidFill>
                  <a:srgbClr val="006FC0"/>
                </a:solidFill>
                <a:latin typeface="Calibri"/>
                <a:cs typeface="Calibri"/>
              </a:rPr>
              <a:t>system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 improve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tunnel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survey 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efficiency</a:t>
            </a:r>
            <a:endParaRPr sz="2400">
              <a:latin typeface="Calibri"/>
              <a:cs typeface="Calibri"/>
            </a:endParaRPr>
          </a:p>
          <a:p>
            <a:pPr marL="355600" marR="2066289" indent="-342900">
              <a:lnSpc>
                <a:spcPct val="100000"/>
              </a:lnSpc>
              <a:spcBef>
                <a:spcPts val="575"/>
              </a:spcBef>
              <a:buFont typeface="Segoe UI Symbol"/>
              <a:buChar char="➢"/>
              <a:tabLst>
                <a:tab pos="356235" algn="l"/>
              </a:tabLst>
            </a:pP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Integrates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automatic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mobile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platform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and an 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photogrammetry</a:t>
            </a:r>
            <a:r>
              <a:rPr dirty="0" sz="24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instrument.</a:t>
            </a:r>
            <a:endParaRPr sz="2400">
              <a:latin typeface="Calibri"/>
              <a:cs typeface="Calibri"/>
            </a:endParaRPr>
          </a:p>
          <a:p>
            <a:pPr marL="355600" marR="156210" indent="-342900">
              <a:lnSpc>
                <a:spcPct val="100000"/>
              </a:lnSpc>
              <a:spcBef>
                <a:spcPts val="580"/>
              </a:spcBef>
              <a:buFont typeface="Segoe UI Symbol"/>
              <a:buChar char="➢"/>
              <a:tabLst>
                <a:tab pos="356235" algn="l"/>
              </a:tabLst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automatic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mobile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platform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can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guided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by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reflective 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stripe on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tunnel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ground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provides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suitable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position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for 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vision instrument</a:t>
            </a:r>
            <a:r>
              <a:rPr dirty="0" sz="2400" spc="-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measurement.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88408" y="4771644"/>
            <a:ext cx="3791712" cy="1609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5924" y="3864862"/>
            <a:ext cx="3663696" cy="2915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46928" y="4506467"/>
            <a:ext cx="365760" cy="651510"/>
          </a:xfrm>
          <a:custGeom>
            <a:avLst/>
            <a:gdLst/>
            <a:ahLst/>
            <a:cxnLst/>
            <a:rect l="l" t="t" r="r" b="b"/>
            <a:pathLst>
              <a:path w="365760" h="651510">
                <a:moveTo>
                  <a:pt x="323035" y="587608"/>
                </a:moveTo>
                <a:lnTo>
                  <a:pt x="295275" y="602995"/>
                </a:lnTo>
                <a:lnTo>
                  <a:pt x="365633" y="651128"/>
                </a:lnTo>
                <a:lnTo>
                  <a:pt x="363362" y="598677"/>
                </a:lnTo>
                <a:lnTo>
                  <a:pt x="329184" y="598677"/>
                </a:lnTo>
                <a:lnTo>
                  <a:pt x="323035" y="587608"/>
                </a:lnTo>
                <a:close/>
              </a:path>
              <a:path w="365760" h="651510">
                <a:moveTo>
                  <a:pt x="334169" y="581437"/>
                </a:moveTo>
                <a:lnTo>
                  <a:pt x="323035" y="587608"/>
                </a:lnTo>
                <a:lnTo>
                  <a:pt x="329184" y="598677"/>
                </a:lnTo>
                <a:lnTo>
                  <a:pt x="340360" y="592581"/>
                </a:lnTo>
                <a:lnTo>
                  <a:pt x="334169" y="581437"/>
                </a:lnTo>
                <a:close/>
              </a:path>
              <a:path w="365760" h="651510">
                <a:moveTo>
                  <a:pt x="361950" y="566038"/>
                </a:moveTo>
                <a:lnTo>
                  <a:pt x="334169" y="581437"/>
                </a:lnTo>
                <a:lnTo>
                  <a:pt x="340360" y="592581"/>
                </a:lnTo>
                <a:lnTo>
                  <a:pt x="329184" y="598677"/>
                </a:lnTo>
                <a:lnTo>
                  <a:pt x="363362" y="598677"/>
                </a:lnTo>
                <a:lnTo>
                  <a:pt x="361950" y="566038"/>
                </a:lnTo>
                <a:close/>
              </a:path>
              <a:path w="365760" h="651510">
                <a:moveTo>
                  <a:pt x="11175" y="0"/>
                </a:moveTo>
                <a:lnTo>
                  <a:pt x="0" y="6095"/>
                </a:lnTo>
                <a:lnTo>
                  <a:pt x="323035" y="587608"/>
                </a:lnTo>
                <a:lnTo>
                  <a:pt x="334169" y="581437"/>
                </a:lnTo>
                <a:lnTo>
                  <a:pt x="111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08245" y="3884167"/>
            <a:ext cx="112649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Automatic  o</a:t>
            </a:r>
            <a:r>
              <a:rPr dirty="0" sz="1800" spc="-10">
                <a:latin typeface="Calibri"/>
                <a:cs typeface="Calibri"/>
              </a:rPr>
              <a:t>b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0">
                <a:latin typeface="Calibri"/>
                <a:cs typeface="Calibri"/>
              </a:rPr>
              <a:t>er</a:t>
            </a:r>
            <a:r>
              <a:rPr dirty="0" sz="1800" spc="-25">
                <a:latin typeface="Calibri"/>
                <a:cs typeface="Calibri"/>
              </a:rPr>
              <a:t>v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on  </a:t>
            </a:r>
            <a:r>
              <a:rPr dirty="0" sz="1800" spc="-20"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30895" y="4520691"/>
            <a:ext cx="176530" cy="924560"/>
          </a:xfrm>
          <a:custGeom>
            <a:avLst/>
            <a:gdLst/>
            <a:ahLst/>
            <a:cxnLst/>
            <a:rect l="l" t="t" r="r" b="b"/>
            <a:pathLst>
              <a:path w="176529" h="924560">
                <a:moveTo>
                  <a:pt x="0" y="843152"/>
                </a:moveTo>
                <a:lnTo>
                  <a:pt x="25907" y="924305"/>
                </a:lnTo>
                <a:lnTo>
                  <a:pt x="69882" y="862583"/>
                </a:lnTo>
                <a:lnTo>
                  <a:pt x="41909" y="862583"/>
                </a:lnTo>
                <a:lnTo>
                  <a:pt x="29463" y="860678"/>
                </a:lnTo>
                <a:lnTo>
                  <a:pt x="31428" y="848081"/>
                </a:lnTo>
                <a:lnTo>
                  <a:pt x="0" y="843152"/>
                </a:lnTo>
                <a:close/>
              </a:path>
              <a:path w="176529" h="924560">
                <a:moveTo>
                  <a:pt x="31428" y="848081"/>
                </a:moveTo>
                <a:lnTo>
                  <a:pt x="29463" y="860678"/>
                </a:lnTo>
                <a:lnTo>
                  <a:pt x="41909" y="862583"/>
                </a:lnTo>
                <a:lnTo>
                  <a:pt x="43867" y="850032"/>
                </a:lnTo>
                <a:lnTo>
                  <a:pt x="31428" y="848081"/>
                </a:lnTo>
                <a:close/>
              </a:path>
              <a:path w="176529" h="924560">
                <a:moveTo>
                  <a:pt x="43867" y="850032"/>
                </a:moveTo>
                <a:lnTo>
                  <a:pt x="41909" y="862583"/>
                </a:lnTo>
                <a:lnTo>
                  <a:pt x="69882" y="862583"/>
                </a:lnTo>
                <a:lnTo>
                  <a:pt x="75310" y="854963"/>
                </a:lnTo>
                <a:lnTo>
                  <a:pt x="43867" y="850032"/>
                </a:lnTo>
                <a:close/>
              </a:path>
              <a:path w="176529" h="924560">
                <a:moveTo>
                  <a:pt x="163702" y="0"/>
                </a:moveTo>
                <a:lnTo>
                  <a:pt x="31428" y="848081"/>
                </a:lnTo>
                <a:lnTo>
                  <a:pt x="43867" y="850032"/>
                </a:lnTo>
                <a:lnTo>
                  <a:pt x="176149" y="2031"/>
                </a:lnTo>
                <a:lnTo>
                  <a:pt x="1637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15453" y="4172457"/>
            <a:ext cx="5181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latin typeface="Calibri"/>
                <a:cs typeface="Calibri"/>
              </a:rPr>
              <a:t>T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349758"/>
            <a:ext cx="25749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6</a:t>
            </a:r>
            <a:r>
              <a:rPr dirty="0" sz="2800" spc="-5">
                <a:latin typeface="Microsoft YaHei"/>
                <a:cs typeface="Microsoft YaHei"/>
              </a:rPr>
              <a:t>、</a:t>
            </a:r>
            <a:r>
              <a:rPr dirty="0" sz="2800" spc="-5">
                <a:latin typeface="Arial"/>
                <a:cs typeface="Arial"/>
              </a:rPr>
              <a:t>Researches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580" y="420090"/>
            <a:ext cx="8186420" cy="307403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Cooperated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with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2000" spc="-25">
                <a:solidFill>
                  <a:srgbClr val="006FC0"/>
                </a:solidFill>
                <a:latin typeface="Calibri"/>
                <a:cs typeface="Calibri"/>
              </a:rPr>
              <a:t>company,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we </a:t>
            </a:r>
            <a:r>
              <a:rPr dirty="0" sz="2000" spc="-20">
                <a:solidFill>
                  <a:srgbClr val="006FC0"/>
                </a:solidFill>
                <a:latin typeface="Calibri"/>
                <a:cs typeface="Calibri"/>
              </a:rPr>
              <a:t>have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developed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 3+3μm</a:t>
            </a:r>
            <a:r>
              <a:rPr dirty="0" sz="20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camera.</a:t>
            </a:r>
            <a:endParaRPr sz="2000">
              <a:latin typeface="Calibri"/>
              <a:cs typeface="Calibri"/>
            </a:endParaRPr>
          </a:p>
          <a:p>
            <a:pPr marL="355600" marR="341630" indent="-342900">
              <a:lnSpc>
                <a:spcPct val="100000"/>
              </a:lnSpc>
              <a:spcBef>
                <a:spcPts val="480"/>
              </a:spcBef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Designed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five faces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target for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photogrammetry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which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can be observed 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from different</a:t>
            </a:r>
            <a:r>
              <a:rPr dirty="0" sz="20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directions.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One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million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capacity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coded object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has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been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developed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and the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recognition 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software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has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been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tested.</a:t>
            </a:r>
            <a:endParaRPr sz="2000">
              <a:latin typeface="Calibri"/>
              <a:cs typeface="Calibri"/>
            </a:endParaRPr>
          </a:p>
          <a:p>
            <a:pPr marL="355600" marR="672465" indent="-342900">
              <a:lnSpc>
                <a:spcPct val="100000"/>
              </a:lnSpc>
              <a:spcBef>
                <a:spcPts val="480"/>
              </a:spcBef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 spc="-35">
                <a:solidFill>
                  <a:srgbClr val="006FC0"/>
                </a:solidFill>
                <a:latin typeface="Calibri"/>
                <a:cs typeface="Calibri"/>
              </a:rPr>
              <a:t>We </a:t>
            </a:r>
            <a:r>
              <a:rPr dirty="0" sz="2000" spc="-20">
                <a:solidFill>
                  <a:srgbClr val="006FC0"/>
                </a:solidFill>
                <a:latin typeface="Calibri"/>
                <a:cs typeface="Calibri"/>
              </a:rPr>
              <a:t>have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carried out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3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times measurement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experiment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to explore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the 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accelerator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photogrammetry survey</a:t>
            </a:r>
            <a:r>
              <a:rPr dirty="0" sz="2000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method.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Result shows, photogrammety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more efficient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convenient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than</a:t>
            </a:r>
            <a:r>
              <a:rPr dirty="0" sz="2000" spc="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laser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dirty="0" sz="2000" spc="-35">
                <a:solidFill>
                  <a:srgbClr val="006FC0"/>
                </a:solidFill>
                <a:latin typeface="Calibri"/>
                <a:cs typeface="Calibri"/>
              </a:rPr>
              <a:t>tracker,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but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precision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still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need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dirty="0" sz="20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improved.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65626" y="6314947"/>
            <a:ext cx="1612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Five-face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target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9872" y="3715489"/>
            <a:ext cx="3091269" cy="2475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50416" y="6314947"/>
            <a:ext cx="2054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3μm+3ppm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Camera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85615" y="4214101"/>
            <a:ext cx="1696212" cy="1398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15000" y="3715511"/>
            <a:ext cx="3285744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937630" y="6386271"/>
            <a:ext cx="29051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Photogrammetry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experiment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384784"/>
            <a:ext cx="5503545" cy="569595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SzPct val="75000"/>
              <a:buFont typeface="Segoe UI Symbol"/>
              <a:buChar char="■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Geoid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 refining:</a:t>
            </a:r>
            <a:endParaRPr sz="2000">
              <a:latin typeface="Calibri"/>
              <a:cs typeface="Calibri"/>
            </a:endParaRPr>
          </a:p>
          <a:p>
            <a:pPr marL="355600" marR="5270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Level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measurement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based on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local geoid 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which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gravity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direction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not same with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the CEPC  global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coordinate </a:t>
            </a:r>
            <a:r>
              <a:rPr dirty="0" sz="2000" spc="-20">
                <a:solidFill>
                  <a:srgbClr val="006FC0"/>
                </a:solidFill>
                <a:latin typeface="Calibri"/>
                <a:cs typeface="Calibri"/>
              </a:rPr>
              <a:t>system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 axis.</a:t>
            </a:r>
            <a:endParaRPr sz="2000">
              <a:latin typeface="Calibri"/>
              <a:cs typeface="Calibri"/>
            </a:endParaRPr>
          </a:p>
          <a:p>
            <a:pPr algn="just" marL="355600" marR="5651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When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we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transfer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level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measurement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data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to 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the global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coordinate </a:t>
            </a:r>
            <a:r>
              <a:rPr dirty="0" sz="2000" spc="-20">
                <a:solidFill>
                  <a:srgbClr val="006FC0"/>
                </a:solidFill>
                <a:latin typeface="Calibri"/>
                <a:cs typeface="Calibri"/>
              </a:rPr>
              <a:t>system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difference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need 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considered.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The geoid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is an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irregular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surface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because of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 earth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density variance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and the </a:t>
            </a:r>
            <a:r>
              <a:rPr dirty="0" sz="2000" spc="-20">
                <a:solidFill>
                  <a:srgbClr val="006FC0"/>
                </a:solidFill>
                <a:latin typeface="Calibri"/>
                <a:cs typeface="Calibri"/>
              </a:rPr>
              <a:t>ground’s</a:t>
            </a:r>
            <a:r>
              <a:rPr dirty="0" sz="2000" spc="-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undulation.</a:t>
            </a:r>
            <a:endParaRPr sz="2000">
              <a:latin typeface="Calibri"/>
              <a:cs typeface="Calibri"/>
            </a:endParaRPr>
          </a:p>
          <a:p>
            <a:pPr marL="355600" marR="30861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35">
                <a:solidFill>
                  <a:srgbClr val="006FC0"/>
                </a:solidFill>
                <a:latin typeface="Calibri"/>
                <a:cs typeface="Calibri"/>
              </a:rPr>
              <a:t>We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need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get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precise geoid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model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CEPC  alignment.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Using </a:t>
            </a:r>
            <a:r>
              <a:rPr dirty="0" sz="2000" spc="-30">
                <a:solidFill>
                  <a:srgbClr val="006FC0"/>
                </a:solidFill>
                <a:latin typeface="Calibri"/>
                <a:cs typeface="Calibri"/>
              </a:rPr>
              <a:t>gravity,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GPS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level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instruments</a:t>
            </a:r>
            <a:r>
              <a:rPr dirty="0" sz="20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measure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certain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density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points within CEPC</a:t>
            </a:r>
            <a:r>
              <a:rPr dirty="0" sz="20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area.</a:t>
            </a:r>
            <a:endParaRPr sz="2000">
              <a:latin typeface="Calibri"/>
              <a:cs typeface="Calibri"/>
            </a:endParaRPr>
          </a:p>
          <a:p>
            <a:pPr marL="355600" marR="19240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Use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gravitational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field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data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to establish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the grid- 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based geiod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model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Further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researches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need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be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carried out</a:t>
            </a:r>
            <a:r>
              <a:rPr dirty="0" sz="20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invite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experts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help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us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make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detailed</a:t>
            </a:r>
            <a:r>
              <a:rPr dirty="0" sz="2000" spc="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schemes.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14743" y="4357115"/>
            <a:ext cx="1937003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5228" y="2413908"/>
            <a:ext cx="3124616" cy="1529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93416" y="557038"/>
            <a:ext cx="3150583" cy="1207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72628" y="462533"/>
            <a:ext cx="347345" cy="466725"/>
          </a:xfrm>
          <a:custGeom>
            <a:avLst/>
            <a:gdLst/>
            <a:ahLst/>
            <a:cxnLst/>
            <a:rect l="l" t="t" r="r" b="b"/>
            <a:pathLst>
              <a:path w="347345" h="466725">
                <a:moveTo>
                  <a:pt x="14604" y="382524"/>
                </a:moveTo>
                <a:lnTo>
                  <a:pt x="0" y="466470"/>
                </a:lnTo>
                <a:lnTo>
                  <a:pt x="75946" y="427863"/>
                </a:lnTo>
                <a:lnTo>
                  <a:pt x="64090" y="419100"/>
                </a:lnTo>
                <a:lnTo>
                  <a:pt x="42799" y="419100"/>
                </a:lnTo>
                <a:lnTo>
                  <a:pt x="32639" y="411606"/>
                </a:lnTo>
                <a:lnTo>
                  <a:pt x="40163" y="401415"/>
                </a:lnTo>
                <a:lnTo>
                  <a:pt x="14604" y="382524"/>
                </a:lnTo>
                <a:close/>
              </a:path>
              <a:path w="347345" h="466725">
                <a:moveTo>
                  <a:pt x="40163" y="401415"/>
                </a:moveTo>
                <a:lnTo>
                  <a:pt x="32639" y="411606"/>
                </a:lnTo>
                <a:lnTo>
                  <a:pt x="42799" y="419100"/>
                </a:lnTo>
                <a:lnTo>
                  <a:pt x="50319" y="408921"/>
                </a:lnTo>
                <a:lnTo>
                  <a:pt x="40163" y="401415"/>
                </a:lnTo>
                <a:close/>
              </a:path>
              <a:path w="347345" h="466725">
                <a:moveTo>
                  <a:pt x="50319" y="408921"/>
                </a:moveTo>
                <a:lnTo>
                  <a:pt x="42799" y="419100"/>
                </a:lnTo>
                <a:lnTo>
                  <a:pt x="64090" y="419100"/>
                </a:lnTo>
                <a:lnTo>
                  <a:pt x="50319" y="408921"/>
                </a:lnTo>
                <a:close/>
              </a:path>
              <a:path w="347345" h="466725">
                <a:moveTo>
                  <a:pt x="336550" y="0"/>
                </a:moveTo>
                <a:lnTo>
                  <a:pt x="40163" y="401415"/>
                </a:lnTo>
                <a:lnTo>
                  <a:pt x="50319" y="408921"/>
                </a:lnTo>
                <a:lnTo>
                  <a:pt x="346837" y="7619"/>
                </a:lnTo>
                <a:lnTo>
                  <a:pt x="3365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94268" y="160782"/>
            <a:ext cx="541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CEPC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plane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dirty="0" b="0">
                <a:solidFill>
                  <a:srgbClr val="000000"/>
                </a:solidFill>
                <a:latin typeface="SimSun"/>
                <a:cs typeface="SimSun"/>
              </a:rPr>
              <a:t>、</a:t>
            </a:r>
            <a:r>
              <a:rPr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7580" y="587033"/>
            <a:ext cx="8023225" cy="551434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5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Alignment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strategy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dirty="0" sz="20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introduced.</a:t>
            </a:r>
            <a:endParaRPr sz="2000">
              <a:latin typeface="Calibri"/>
              <a:cs typeface="Calibri"/>
            </a:endParaRPr>
          </a:p>
          <a:p>
            <a:pPr marL="355600" marR="270510" indent="-342900">
              <a:lnSpc>
                <a:spcPct val="100000"/>
              </a:lnSpc>
              <a:spcBef>
                <a:spcPts val="480"/>
              </a:spcBef>
              <a:buSzPct val="75000"/>
              <a:buFont typeface="Segoe UI Symbol"/>
              <a:buChar char="➢"/>
              <a:tabLst>
                <a:tab pos="411480" algn="l"/>
                <a:tab pos="412115" algn="l"/>
              </a:tabLst>
            </a:pP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Surface network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will be measured by GPS. How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plumb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accurately </a:t>
            </a:r>
            <a:r>
              <a:rPr dirty="0" sz="2000" spc="-20">
                <a:solidFill>
                  <a:srgbClr val="006FC0"/>
                </a:solidFill>
                <a:latin typeface="Calibri"/>
                <a:cs typeface="Calibri"/>
              </a:rPr>
              <a:t>for 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long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distance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need further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research.</a:t>
            </a:r>
            <a:endParaRPr sz="2000">
              <a:latin typeface="Calibri"/>
              <a:cs typeface="Calibri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480"/>
              </a:spcBef>
              <a:buSzPct val="75000"/>
              <a:buFont typeface="Segoe UI Symbol"/>
              <a:buChar char="➢"/>
              <a:tabLst>
                <a:tab pos="355600" algn="l"/>
              </a:tabLst>
            </a:pP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Component fiducialization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mainly carried out by laser </a:t>
            </a:r>
            <a:r>
              <a:rPr dirty="0" sz="2000" spc="-35">
                <a:solidFill>
                  <a:srgbClr val="006FC0"/>
                </a:solidFill>
                <a:latin typeface="Calibri"/>
                <a:cs typeface="Calibri"/>
              </a:rPr>
              <a:t>tracker,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articulate 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arm and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photogrammetry.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Detailed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component fiducialization scheme will  be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made in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future.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 spc="-25">
                <a:solidFill>
                  <a:srgbClr val="006FC0"/>
                </a:solidFill>
                <a:latin typeface="Calibri"/>
                <a:cs typeface="Calibri"/>
              </a:rPr>
              <a:t>Tunnel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alignment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based on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control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network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laser</a:t>
            </a:r>
            <a:r>
              <a:rPr dirty="0" sz="20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006FC0"/>
                </a:solidFill>
                <a:latin typeface="Calibri"/>
                <a:cs typeface="Calibri"/>
              </a:rPr>
              <a:t>tracker.</a:t>
            </a:r>
            <a:endParaRPr sz="2000">
              <a:latin typeface="Calibri"/>
              <a:cs typeface="Calibri"/>
            </a:endParaRPr>
          </a:p>
          <a:p>
            <a:pPr marL="355600" marR="34925" indent="-342900">
              <a:lnSpc>
                <a:spcPct val="100000"/>
              </a:lnSpc>
              <a:spcBef>
                <a:spcPts val="480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laser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collimator </a:t>
            </a:r>
            <a:r>
              <a:rPr dirty="0" sz="2000" spc="-20">
                <a:solidFill>
                  <a:srgbClr val="006FC0"/>
                </a:solidFill>
                <a:latin typeface="Calibri"/>
                <a:cs typeface="Calibri"/>
              </a:rPr>
              <a:t>system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will be applied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decrease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alignment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errors 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interaction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region.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HLS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and WPS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will be used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stability</a:t>
            </a:r>
            <a:r>
              <a:rPr dirty="0" sz="2000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monitoring.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preliminary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workload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estimate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dirty="0" sz="2000" spc="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made.</a:t>
            </a:r>
            <a:endParaRPr sz="2000">
              <a:latin typeface="Calibri"/>
              <a:cs typeface="Calibri"/>
            </a:endParaRPr>
          </a:p>
          <a:p>
            <a:pPr marL="355600" marR="298450" indent="-342900">
              <a:lnSpc>
                <a:spcPct val="100000"/>
              </a:lnSpc>
              <a:spcBef>
                <a:spcPts val="480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The biggest challenges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are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how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increase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tunnel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survey efficiency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and 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smooth alignment</a:t>
            </a:r>
            <a:r>
              <a:rPr dirty="0" sz="2000" spc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006FC0"/>
                </a:solidFill>
                <a:latin typeface="Calibri"/>
                <a:cs typeface="Calibri"/>
              </a:rPr>
              <a:t>accuracy.</a:t>
            </a:r>
            <a:endParaRPr sz="2000">
              <a:latin typeface="Calibri"/>
              <a:cs typeface="Calibri"/>
            </a:endParaRPr>
          </a:p>
          <a:p>
            <a:pPr marL="355600" marR="541020" indent="-342900">
              <a:lnSpc>
                <a:spcPct val="100000"/>
              </a:lnSpc>
              <a:spcBef>
                <a:spcPts val="484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 spc="-9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improve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tunnel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survey efficiency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automatic observation </a:t>
            </a:r>
            <a:r>
              <a:rPr dirty="0" sz="2000" spc="-20">
                <a:solidFill>
                  <a:srgbClr val="006FC0"/>
                </a:solidFill>
                <a:latin typeface="Calibri"/>
                <a:cs typeface="Calibri"/>
              </a:rPr>
              <a:t>system 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base on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photogrammetry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is put</a:t>
            </a:r>
            <a:r>
              <a:rPr dirty="0" sz="20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forward.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SzPct val="75000"/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Geoid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refining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essential,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detailed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schemes need 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dirty="0" sz="2000" spc="10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researched.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4151" y="2799969"/>
            <a:ext cx="332105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20">
                <a:solidFill>
                  <a:srgbClr val="006FC0"/>
                </a:solidFill>
              </a:rPr>
              <a:t>Thanks</a:t>
            </a:r>
            <a:r>
              <a:rPr dirty="0" sz="6600" spc="-20">
                <a:solidFill>
                  <a:srgbClr val="006FC0"/>
                </a:solidFill>
                <a:latin typeface="SimSun"/>
                <a:cs typeface="SimSun"/>
              </a:rPr>
              <a:t>！</a:t>
            </a:r>
            <a:endParaRPr sz="66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224104"/>
            <a:ext cx="7670165" cy="2244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ideal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construction schedule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from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2022</a:t>
            </a:r>
            <a:r>
              <a:rPr dirty="0" sz="2800" spc="1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2030.</a:t>
            </a:r>
            <a:endParaRPr sz="2800">
              <a:latin typeface="Calibri"/>
              <a:cs typeface="Calibri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Following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decade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studying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Higgs, Z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W 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bosons,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it is hoped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begin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construction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proton- 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proton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collider inside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existing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tunnel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dirty="0" sz="2800" spc="20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2040.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99488" y="2785872"/>
            <a:ext cx="5591556" cy="3639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388" y="1357883"/>
            <a:ext cx="8849975" cy="5213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87039" y="64007"/>
            <a:ext cx="1276350" cy="677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54196" y="54864"/>
            <a:ext cx="1573529" cy="677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24628" y="54864"/>
            <a:ext cx="1317498" cy="677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4585" y="139395"/>
            <a:ext cx="298323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49452A"/>
                </a:solidFill>
                <a:latin typeface="Microsoft YaHei"/>
                <a:cs typeface="Microsoft YaHei"/>
              </a:rPr>
              <a:t>CEPC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General</a:t>
            </a:r>
            <a:r>
              <a:rPr dirty="0" sz="2400" spc="-7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5" b="0">
                <a:solidFill>
                  <a:srgbClr val="000000"/>
                </a:solidFill>
                <a:latin typeface="Arial"/>
                <a:cs typeface="Arial"/>
              </a:rPr>
              <a:t>Layout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2983" y="2266314"/>
            <a:ext cx="40576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Microsoft YaHei"/>
                <a:cs typeface="Microsoft YaHei"/>
              </a:rPr>
              <a:t>IP1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8898" y="2156587"/>
            <a:ext cx="40576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Microsoft YaHei"/>
                <a:cs typeface="Microsoft YaHei"/>
              </a:rPr>
              <a:t>IP4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89875" y="3530346"/>
            <a:ext cx="5994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Microsoft YaHei"/>
                <a:cs typeface="Microsoft YaHei"/>
              </a:rPr>
              <a:t>LSS1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7982" y="3251961"/>
            <a:ext cx="7854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Microsoft YaHei"/>
                <a:cs typeface="Microsoft YaHei"/>
              </a:rPr>
              <a:t>LIN</a:t>
            </a:r>
            <a:r>
              <a:rPr dirty="0" sz="2000" spc="-15">
                <a:latin typeface="Microsoft YaHei"/>
                <a:cs typeface="Microsoft YaHei"/>
              </a:rPr>
              <a:t>A</a:t>
            </a:r>
            <a:r>
              <a:rPr dirty="0" sz="2000">
                <a:latin typeface="Microsoft YaHei"/>
                <a:cs typeface="Microsoft YaHei"/>
              </a:rPr>
              <a:t>C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539" y="3443477"/>
            <a:ext cx="1000125" cy="61785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 indent="549910">
              <a:lnSpc>
                <a:spcPts val="2260"/>
              </a:lnSpc>
              <a:spcBef>
                <a:spcPts val="295"/>
              </a:spcBef>
            </a:pPr>
            <a:r>
              <a:rPr dirty="0" sz="2000" spc="-95">
                <a:latin typeface="Microsoft YaHei"/>
                <a:cs typeface="Microsoft YaHei"/>
              </a:rPr>
              <a:t>B</a:t>
            </a:r>
            <a:r>
              <a:rPr dirty="0" sz="2000" spc="-5">
                <a:latin typeface="Microsoft YaHei"/>
                <a:cs typeface="Microsoft YaHei"/>
              </a:rPr>
              <a:t>TL  </a:t>
            </a:r>
            <a:r>
              <a:rPr dirty="0" sz="2000" spc="-5">
                <a:latin typeface="Microsoft YaHei"/>
                <a:cs typeface="Microsoft YaHei"/>
              </a:rPr>
              <a:t>LSS3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98080" y="6323081"/>
            <a:ext cx="1645919" cy="511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634985" y="6386271"/>
            <a:ext cx="14922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ring=99.67km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28815" y="1636267"/>
            <a:ext cx="774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3.</a:t>
            </a:r>
            <a:r>
              <a:rPr dirty="0" sz="1800" spc="-15">
                <a:solidFill>
                  <a:srgbClr val="A6A6A6"/>
                </a:solidFill>
                <a:latin typeface="Arial"/>
                <a:cs typeface="Arial"/>
              </a:rPr>
              <a:t>3</a:t>
            </a: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2</a:t>
            </a: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km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5076" y="5407253"/>
            <a:ext cx="885825" cy="596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2759">
              <a:lnSpc>
                <a:spcPts val="2365"/>
              </a:lnSpc>
              <a:spcBef>
                <a:spcPts val="100"/>
              </a:spcBef>
            </a:pPr>
            <a:r>
              <a:rPr dirty="0" sz="2000">
                <a:latin typeface="Microsoft YaHei"/>
                <a:cs typeface="Microsoft YaHei"/>
              </a:rPr>
              <a:t>IP3</a:t>
            </a:r>
            <a:endParaRPr sz="2000">
              <a:latin typeface="Microsoft YaHei"/>
              <a:cs typeface="Microsoft YaHei"/>
            </a:endParaRPr>
          </a:p>
          <a:p>
            <a:pPr marL="12700">
              <a:lnSpc>
                <a:spcPts val="2125"/>
              </a:lnSpc>
            </a:pP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3.32km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64526" y="5375554"/>
            <a:ext cx="11398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6944" sz="3000">
                <a:latin typeface="Microsoft YaHei"/>
                <a:cs typeface="Microsoft YaHei"/>
              </a:rPr>
              <a:t>IP</a:t>
            </a:r>
            <a:r>
              <a:rPr dirty="0" baseline="-6944" sz="3000" spc="-172">
                <a:latin typeface="Microsoft YaHei"/>
                <a:cs typeface="Microsoft YaHei"/>
              </a:rPr>
              <a:t>2</a:t>
            </a: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3.</a:t>
            </a:r>
            <a:r>
              <a:rPr dirty="0" sz="1800" spc="-15">
                <a:solidFill>
                  <a:srgbClr val="A6A6A6"/>
                </a:solidFill>
                <a:latin typeface="Arial"/>
                <a:cs typeface="Arial"/>
              </a:rPr>
              <a:t>2</a:t>
            </a: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4km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6480" y="1574419"/>
            <a:ext cx="774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3.</a:t>
            </a:r>
            <a:r>
              <a:rPr dirty="0" sz="1800" spc="-15">
                <a:solidFill>
                  <a:srgbClr val="A6A6A6"/>
                </a:solidFill>
                <a:latin typeface="Arial"/>
                <a:cs typeface="Arial"/>
              </a:rPr>
              <a:t>2</a:t>
            </a: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4</a:t>
            </a: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km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74709" y="3210305"/>
            <a:ext cx="774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1.</a:t>
            </a:r>
            <a:r>
              <a:rPr dirty="0" sz="1800" spc="-15">
                <a:solidFill>
                  <a:srgbClr val="A6A6A6"/>
                </a:solidFill>
                <a:latin typeface="Arial"/>
                <a:cs typeface="Arial"/>
              </a:rPr>
              <a:t>2</a:t>
            </a: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0</a:t>
            </a: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km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65752" y="1756410"/>
            <a:ext cx="916305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dirty="0" sz="2000" spc="-5">
                <a:latin typeface="Microsoft YaHei"/>
                <a:cs typeface="Microsoft YaHei"/>
              </a:rPr>
              <a:t>LSS4</a:t>
            </a:r>
            <a:endParaRPr sz="2000">
              <a:latin typeface="Microsoft YaHei"/>
              <a:cs typeface="Microsoft YaHei"/>
            </a:endParaRPr>
          </a:p>
          <a:p>
            <a:pPr marL="154305">
              <a:lnSpc>
                <a:spcPts val="2039"/>
              </a:lnSpc>
            </a:pP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1.</a:t>
            </a:r>
            <a:r>
              <a:rPr dirty="0" sz="1800" spc="-15">
                <a:solidFill>
                  <a:srgbClr val="A6A6A6"/>
                </a:solidFill>
                <a:latin typeface="Arial"/>
                <a:cs typeface="Arial"/>
              </a:rPr>
              <a:t>2</a:t>
            </a: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0</a:t>
            </a: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km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63034" y="6418884"/>
            <a:ext cx="13462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13888" sz="3000" spc="-7">
                <a:latin typeface="Microsoft YaHei"/>
                <a:cs typeface="Microsoft YaHei"/>
              </a:rPr>
              <a:t>LSS</a:t>
            </a:r>
            <a:r>
              <a:rPr dirty="0" baseline="-13888" sz="3000" spc="-30">
                <a:latin typeface="Microsoft YaHei"/>
                <a:cs typeface="Microsoft YaHei"/>
              </a:rPr>
              <a:t>2</a:t>
            </a: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1.</a:t>
            </a:r>
            <a:r>
              <a:rPr dirty="0" sz="1800" spc="-15">
                <a:solidFill>
                  <a:srgbClr val="A6A6A6"/>
                </a:solidFill>
                <a:latin typeface="Arial"/>
                <a:cs typeface="Arial"/>
              </a:rPr>
              <a:t>2</a:t>
            </a: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0km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7465" y="3885438"/>
            <a:ext cx="774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1.</a:t>
            </a:r>
            <a:r>
              <a:rPr dirty="0" sz="1800" spc="-15">
                <a:solidFill>
                  <a:srgbClr val="A6A6A6"/>
                </a:solidFill>
                <a:latin typeface="Arial"/>
                <a:cs typeface="Arial"/>
              </a:rPr>
              <a:t>2</a:t>
            </a: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0</a:t>
            </a: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km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02983" y="6249415"/>
            <a:ext cx="7740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A6A6A6"/>
                </a:solidFill>
                <a:latin typeface="Arial"/>
                <a:cs typeface="Arial"/>
              </a:rPr>
              <a:t>1</a:t>
            </a:r>
            <a:r>
              <a:rPr dirty="0" sz="1800" spc="-15">
                <a:solidFill>
                  <a:srgbClr val="A6A6A6"/>
                </a:solidFill>
                <a:latin typeface="Arial"/>
                <a:cs typeface="Arial"/>
              </a:rPr>
              <a:t>0</a:t>
            </a:r>
            <a:r>
              <a:rPr dirty="0" sz="1800">
                <a:solidFill>
                  <a:srgbClr val="A6A6A6"/>
                </a:solidFill>
                <a:latin typeface="Arial"/>
                <a:cs typeface="Arial"/>
              </a:rPr>
              <a:t>.2km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64741" y="2804540"/>
            <a:ext cx="6026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1.6km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08878" y="730453"/>
            <a:ext cx="197358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latin typeface="Calibri"/>
                <a:cs typeface="Calibri"/>
              </a:rPr>
              <a:t>Interaction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regions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20154" y="1113155"/>
            <a:ext cx="189230" cy="958215"/>
          </a:xfrm>
          <a:custGeom>
            <a:avLst/>
            <a:gdLst/>
            <a:ahLst/>
            <a:cxnLst/>
            <a:rect l="l" t="t" r="r" b="b"/>
            <a:pathLst>
              <a:path w="189229" h="958214">
                <a:moveTo>
                  <a:pt x="8127" y="856488"/>
                </a:moveTo>
                <a:lnTo>
                  <a:pt x="4825" y="857758"/>
                </a:lnTo>
                <a:lnTo>
                  <a:pt x="1650" y="859028"/>
                </a:lnTo>
                <a:lnTo>
                  <a:pt x="0" y="862711"/>
                </a:lnTo>
                <a:lnTo>
                  <a:pt x="1270" y="866013"/>
                </a:lnTo>
                <a:lnTo>
                  <a:pt x="37846" y="958088"/>
                </a:lnTo>
                <a:lnTo>
                  <a:pt x="47072" y="946658"/>
                </a:lnTo>
                <a:lnTo>
                  <a:pt x="45974" y="946658"/>
                </a:lnTo>
                <a:lnTo>
                  <a:pt x="33400" y="944753"/>
                </a:lnTo>
                <a:lnTo>
                  <a:pt x="36926" y="921485"/>
                </a:lnTo>
                <a:lnTo>
                  <a:pt x="13080" y="861314"/>
                </a:lnTo>
                <a:lnTo>
                  <a:pt x="11811" y="858012"/>
                </a:lnTo>
                <a:lnTo>
                  <a:pt x="8127" y="856488"/>
                </a:lnTo>
                <a:close/>
              </a:path>
              <a:path w="189229" h="958214">
                <a:moveTo>
                  <a:pt x="36926" y="921485"/>
                </a:moveTo>
                <a:lnTo>
                  <a:pt x="33400" y="944753"/>
                </a:lnTo>
                <a:lnTo>
                  <a:pt x="45974" y="946658"/>
                </a:lnTo>
                <a:lnTo>
                  <a:pt x="46474" y="943356"/>
                </a:lnTo>
                <a:lnTo>
                  <a:pt x="45593" y="943356"/>
                </a:lnTo>
                <a:lnTo>
                  <a:pt x="34798" y="941705"/>
                </a:lnTo>
                <a:lnTo>
                  <a:pt x="41596" y="933270"/>
                </a:lnTo>
                <a:lnTo>
                  <a:pt x="36926" y="921485"/>
                </a:lnTo>
                <a:close/>
              </a:path>
              <a:path w="189229" h="958214">
                <a:moveTo>
                  <a:pt x="96393" y="869823"/>
                </a:moveTo>
                <a:lnTo>
                  <a:pt x="92328" y="870331"/>
                </a:lnTo>
                <a:lnTo>
                  <a:pt x="49484" y="923485"/>
                </a:lnTo>
                <a:lnTo>
                  <a:pt x="45974" y="946658"/>
                </a:lnTo>
                <a:lnTo>
                  <a:pt x="47072" y="946658"/>
                </a:lnTo>
                <a:lnTo>
                  <a:pt x="100075" y="880999"/>
                </a:lnTo>
                <a:lnTo>
                  <a:pt x="102235" y="878205"/>
                </a:lnTo>
                <a:lnTo>
                  <a:pt x="101853" y="874268"/>
                </a:lnTo>
                <a:lnTo>
                  <a:pt x="96393" y="869823"/>
                </a:lnTo>
                <a:close/>
              </a:path>
              <a:path w="189229" h="958214">
                <a:moveTo>
                  <a:pt x="41596" y="933270"/>
                </a:moveTo>
                <a:lnTo>
                  <a:pt x="34798" y="941705"/>
                </a:lnTo>
                <a:lnTo>
                  <a:pt x="45593" y="943356"/>
                </a:lnTo>
                <a:lnTo>
                  <a:pt x="41596" y="933270"/>
                </a:lnTo>
                <a:close/>
              </a:path>
              <a:path w="189229" h="958214">
                <a:moveTo>
                  <a:pt x="49484" y="923485"/>
                </a:moveTo>
                <a:lnTo>
                  <a:pt x="41596" y="933270"/>
                </a:lnTo>
                <a:lnTo>
                  <a:pt x="45593" y="943356"/>
                </a:lnTo>
                <a:lnTo>
                  <a:pt x="46474" y="943356"/>
                </a:lnTo>
                <a:lnTo>
                  <a:pt x="49484" y="923485"/>
                </a:lnTo>
                <a:close/>
              </a:path>
              <a:path w="189229" h="958214">
                <a:moveTo>
                  <a:pt x="176529" y="0"/>
                </a:moveTo>
                <a:lnTo>
                  <a:pt x="36926" y="921485"/>
                </a:lnTo>
                <a:lnTo>
                  <a:pt x="41596" y="933270"/>
                </a:lnTo>
                <a:lnTo>
                  <a:pt x="49484" y="923485"/>
                </a:lnTo>
                <a:lnTo>
                  <a:pt x="189102" y="1778"/>
                </a:lnTo>
                <a:lnTo>
                  <a:pt x="17652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99616" y="1109091"/>
            <a:ext cx="5507355" cy="4391660"/>
          </a:xfrm>
          <a:custGeom>
            <a:avLst/>
            <a:gdLst/>
            <a:ahLst/>
            <a:cxnLst/>
            <a:rect l="l" t="t" r="r" b="b"/>
            <a:pathLst>
              <a:path w="5507355" h="4391660">
                <a:moveTo>
                  <a:pt x="40767" y="4293870"/>
                </a:moveTo>
                <a:lnTo>
                  <a:pt x="37084" y="4295521"/>
                </a:lnTo>
                <a:lnTo>
                  <a:pt x="0" y="4391152"/>
                </a:lnTo>
                <a:lnTo>
                  <a:pt x="17507" y="4388612"/>
                </a:lnTo>
                <a:lnTo>
                  <a:pt x="13334" y="4388612"/>
                </a:lnTo>
                <a:lnTo>
                  <a:pt x="5461" y="4378706"/>
                </a:lnTo>
                <a:lnTo>
                  <a:pt x="24253" y="4363726"/>
                </a:lnTo>
                <a:lnTo>
                  <a:pt x="48895" y="4300093"/>
                </a:lnTo>
                <a:lnTo>
                  <a:pt x="47243" y="4296410"/>
                </a:lnTo>
                <a:lnTo>
                  <a:pt x="44068" y="4295140"/>
                </a:lnTo>
                <a:lnTo>
                  <a:pt x="40767" y="4293870"/>
                </a:lnTo>
                <a:close/>
              </a:path>
              <a:path w="5507355" h="4391660">
                <a:moveTo>
                  <a:pt x="24253" y="4363726"/>
                </a:moveTo>
                <a:lnTo>
                  <a:pt x="5461" y="4378706"/>
                </a:lnTo>
                <a:lnTo>
                  <a:pt x="13334" y="4388612"/>
                </a:lnTo>
                <a:lnTo>
                  <a:pt x="16999" y="4385691"/>
                </a:lnTo>
                <a:lnTo>
                  <a:pt x="15747" y="4385691"/>
                </a:lnTo>
                <a:lnTo>
                  <a:pt x="8890" y="4377055"/>
                </a:lnTo>
                <a:lnTo>
                  <a:pt x="19701" y="4375482"/>
                </a:lnTo>
                <a:lnTo>
                  <a:pt x="24253" y="4363726"/>
                </a:lnTo>
                <a:close/>
              </a:path>
              <a:path w="5507355" h="4391660">
                <a:moveTo>
                  <a:pt x="99695" y="4363847"/>
                </a:moveTo>
                <a:lnTo>
                  <a:pt x="32063" y="4373684"/>
                </a:lnTo>
                <a:lnTo>
                  <a:pt x="13334" y="4388612"/>
                </a:lnTo>
                <a:lnTo>
                  <a:pt x="17507" y="4388612"/>
                </a:lnTo>
                <a:lnTo>
                  <a:pt x="101472" y="4376420"/>
                </a:lnTo>
                <a:lnTo>
                  <a:pt x="103886" y="4373118"/>
                </a:lnTo>
                <a:lnTo>
                  <a:pt x="102870" y="4366260"/>
                </a:lnTo>
                <a:lnTo>
                  <a:pt x="99695" y="4363847"/>
                </a:lnTo>
                <a:close/>
              </a:path>
              <a:path w="5507355" h="4391660">
                <a:moveTo>
                  <a:pt x="19701" y="4375482"/>
                </a:moveTo>
                <a:lnTo>
                  <a:pt x="8890" y="4377055"/>
                </a:lnTo>
                <a:lnTo>
                  <a:pt x="15747" y="4385691"/>
                </a:lnTo>
                <a:lnTo>
                  <a:pt x="19701" y="4375482"/>
                </a:lnTo>
                <a:close/>
              </a:path>
              <a:path w="5507355" h="4391660">
                <a:moveTo>
                  <a:pt x="32063" y="4373684"/>
                </a:moveTo>
                <a:lnTo>
                  <a:pt x="19701" y="4375482"/>
                </a:lnTo>
                <a:lnTo>
                  <a:pt x="15747" y="4385691"/>
                </a:lnTo>
                <a:lnTo>
                  <a:pt x="16999" y="4385691"/>
                </a:lnTo>
                <a:lnTo>
                  <a:pt x="32063" y="4373684"/>
                </a:lnTo>
                <a:close/>
              </a:path>
              <a:path w="5507355" h="4391660">
                <a:moveTo>
                  <a:pt x="5498845" y="0"/>
                </a:moveTo>
                <a:lnTo>
                  <a:pt x="24253" y="4363726"/>
                </a:lnTo>
                <a:lnTo>
                  <a:pt x="19701" y="4375482"/>
                </a:lnTo>
                <a:lnTo>
                  <a:pt x="32063" y="4373684"/>
                </a:lnTo>
                <a:lnTo>
                  <a:pt x="5506847" y="9906"/>
                </a:lnTo>
                <a:lnTo>
                  <a:pt x="54988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579621" y="5019547"/>
            <a:ext cx="2181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straight </a:t>
            </a:r>
            <a:r>
              <a:rPr dirty="0" sz="1800" spc="-5">
                <a:latin typeface="Calibri"/>
                <a:cs typeface="Calibri"/>
              </a:rPr>
              <a:t>section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regions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22247" y="802386"/>
            <a:ext cx="10966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RF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regions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69414" y="1185163"/>
            <a:ext cx="112395" cy="815340"/>
          </a:xfrm>
          <a:custGeom>
            <a:avLst/>
            <a:gdLst/>
            <a:ahLst/>
            <a:cxnLst/>
            <a:rect l="l" t="t" r="r" b="b"/>
            <a:pathLst>
              <a:path w="112394" h="815339">
                <a:moveTo>
                  <a:pt x="7619" y="715772"/>
                </a:moveTo>
                <a:lnTo>
                  <a:pt x="1269" y="718820"/>
                </a:lnTo>
                <a:lnTo>
                  <a:pt x="0" y="722630"/>
                </a:lnTo>
                <a:lnTo>
                  <a:pt x="1647" y="726059"/>
                </a:lnTo>
                <a:lnTo>
                  <a:pt x="44958" y="814832"/>
                </a:lnTo>
                <a:lnTo>
                  <a:pt x="53264" y="802766"/>
                </a:lnTo>
                <a:lnTo>
                  <a:pt x="52197" y="802766"/>
                </a:lnTo>
                <a:lnTo>
                  <a:pt x="39624" y="801877"/>
                </a:lnTo>
                <a:lnTo>
                  <a:pt x="41368" y="778541"/>
                </a:lnTo>
                <a:lnTo>
                  <a:pt x="12954" y="720216"/>
                </a:lnTo>
                <a:lnTo>
                  <a:pt x="11430" y="717041"/>
                </a:lnTo>
                <a:lnTo>
                  <a:pt x="7619" y="715772"/>
                </a:lnTo>
                <a:close/>
              </a:path>
              <a:path w="112394" h="815339">
                <a:moveTo>
                  <a:pt x="41368" y="778541"/>
                </a:moveTo>
                <a:lnTo>
                  <a:pt x="39624" y="801877"/>
                </a:lnTo>
                <a:lnTo>
                  <a:pt x="52197" y="802766"/>
                </a:lnTo>
                <a:lnTo>
                  <a:pt x="52444" y="799464"/>
                </a:lnTo>
                <a:lnTo>
                  <a:pt x="51562" y="799464"/>
                </a:lnTo>
                <a:lnTo>
                  <a:pt x="40640" y="798702"/>
                </a:lnTo>
                <a:lnTo>
                  <a:pt x="46819" y="789731"/>
                </a:lnTo>
                <a:lnTo>
                  <a:pt x="41368" y="778541"/>
                </a:lnTo>
                <a:close/>
              </a:path>
              <a:path w="112394" h="815339">
                <a:moveTo>
                  <a:pt x="96647" y="722376"/>
                </a:moveTo>
                <a:lnTo>
                  <a:pt x="92710" y="723138"/>
                </a:lnTo>
                <a:lnTo>
                  <a:pt x="90678" y="726059"/>
                </a:lnTo>
                <a:lnTo>
                  <a:pt x="53949" y="779381"/>
                </a:lnTo>
                <a:lnTo>
                  <a:pt x="52197" y="802766"/>
                </a:lnTo>
                <a:lnTo>
                  <a:pt x="53264" y="802766"/>
                </a:lnTo>
                <a:lnTo>
                  <a:pt x="101092" y="733298"/>
                </a:lnTo>
                <a:lnTo>
                  <a:pt x="103124" y="730376"/>
                </a:lnTo>
                <a:lnTo>
                  <a:pt x="102362" y="726439"/>
                </a:lnTo>
                <a:lnTo>
                  <a:pt x="99568" y="724408"/>
                </a:lnTo>
                <a:lnTo>
                  <a:pt x="96647" y="722376"/>
                </a:lnTo>
                <a:close/>
              </a:path>
              <a:path w="112394" h="815339">
                <a:moveTo>
                  <a:pt x="46819" y="789731"/>
                </a:moveTo>
                <a:lnTo>
                  <a:pt x="40640" y="798702"/>
                </a:lnTo>
                <a:lnTo>
                  <a:pt x="51562" y="799464"/>
                </a:lnTo>
                <a:lnTo>
                  <a:pt x="46819" y="789731"/>
                </a:lnTo>
                <a:close/>
              </a:path>
              <a:path w="112394" h="815339">
                <a:moveTo>
                  <a:pt x="53949" y="779381"/>
                </a:moveTo>
                <a:lnTo>
                  <a:pt x="46819" y="789731"/>
                </a:lnTo>
                <a:lnTo>
                  <a:pt x="51562" y="799464"/>
                </a:lnTo>
                <a:lnTo>
                  <a:pt x="52444" y="799464"/>
                </a:lnTo>
                <a:lnTo>
                  <a:pt x="53949" y="779381"/>
                </a:lnTo>
                <a:close/>
              </a:path>
              <a:path w="112394" h="815339">
                <a:moveTo>
                  <a:pt x="99568" y="0"/>
                </a:moveTo>
                <a:lnTo>
                  <a:pt x="41368" y="778541"/>
                </a:lnTo>
                <a:lnTo>
                  <a:pt x="46819" y="789731"/>
                </a:lnTo>
                <a:lnTo>
                  <a:pt x="53949" y="779381"/>
                </a:lnTo>
                <a:lnTo>
                  <a:pt x="112268" y="1015"/>
                </a:lnTo>
                <a:lnTo>
                  <a:pt x="995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271522" y="1180591"/>
            <a:ext cx="5300980" cy="3963035"/>
          </a:xfrm>
          <a:custGeom>
            <a:avLst/>
            <a:gdLst/>
            <a:ahLst/>
            <a:cxnLst/>
            <a:rect l="l" t="t" r="r" b="b"/>
            <a:pathLst>
              <a:path w="5300980" h="3963035">
                <a:moveTo>
                  <a:pt x="5200269" y="3938397"/>
                </a:moveTo>
                <a:lnTo>
                  <a:pt x="5197094" y="3940937"/>
                </a:lnTo>
                <a:lnTo>
                  <a:pt x="5196332" y="3947922"/>
                </a:lnTo>
                <a:lnTo>
                  <a:pt x="5198745" y="3951097"/>
                </a:lnTo>
                <a:lnTo>
                  <a:pt x="5300726" y="3962654"/>
                </a:lnTo>
                <a:lnTo>
                  <a:pt x="5299808" y="3960495"/>
                </a:lnTo>
                <a:lnTo>
                  <a:pt x="5287136" y="3960495"/>
                </a:lnTo>
                <a:lnTo>
                  <a:pt x="5267964" y="3946169"/>
                </a:lnTo>
                <a:lnTo>
                  <a:pt x="5203698" y="3938905"/>
                </a:lnTo>
                <a:lnTo>
                  <a:pt x="5200269" y="3938397"/>
                </a:lnTo>
                <a:close/>
              </a:path>
              <a:path w="5300980" h="3963035">
                <a:moveTo>
                  <a:pt x="5267964" y="3946169"/>
                </a:moveTo>
                <a:lnTo>
                  <a:pt x="5287136" y="3960495"/>
                </a:lnTo>
                <a:lnTo>
                  <a:pt x="5289232" y="3957701"/>
                </a:lnTo>
                <a:lnTo>
                  <a:pt x="5284851" y="3957701"/>
                </a:lnTo>
                <a:lnTo>
                  <a:pt x="5280555" y="3947593"/>
                </a:lnTo>
                <a:lnTo>
                  <a:pt x="5267964" y="3946169"/>
                </a:lnTo>
                <a:close/>
              </a:path>
              <a:path w="5300980" h="3963035">
                <a:moveTo>
                  <a:pt x="5256910" y="3866769"/>
                </a:moveTo>
                <a:lnTo>
                  <a:pt x="5253735" y="3868039"/>
                </a:lnTo>
                <a:lnTo>
                  <a:pt x="5250433" y="3869436"/>
                </a:lnTo>
                <a:lnTo>
                  <a:pt x="5249036" y="3873246"/>
                </a:lnTo>
                <a:lnTo>
                  <a:pt x="5250307" y="3876421"/>
                </a:lnTo>
                <a:lnTo>
                  <a:pt x="5275654" y="3936062"/>
                </a:lnTo>
                <a:lnTo>
                  <a:pt x="5294757" y="3950335"/>
                </a:lnTo>
                <a:lnTo>
                  <a:pt x="5287136" y="3960495"/>
                </a:lnTo>
                <a:lnTo>
                  <a:pt x="5299808" y="3960495"/>
                </a:lnTo>
                <a:lnTo>
                  <a:pt x="5261991" y="3871468"/>
                </a:lnTo>
                <a:lnTo>
                  <a:pt x="5260721" y="3868293"/>
                </a:lnTo>
                <a:lnTo>
                  <a:pt x="5256910" y="3866769"/>
                </a:lnTo>
                <a:close/>
              </a:path>
              <a:path w="5300980" h="3963035">
                <a:moveTo>
                  <a:pt x="5280555" y="3947593"/>
                </a:moveTo>
                <a:lnTo>
                  <a:pt x="5284851" y="3957701"/>
                </a:lnTo>
                <a:lnTo>
                  <a:pt x="5291328" y="3948811"/>
                </a:lnTo>
                <a:lnTo>
                  <a:pt x="5280555" y="3947593"/>
                </a:lnTo>
                <a:close/>
              </a:path>
              <a:path w="5300980" h="3963035">
                <a:moveTo>
                  <a:pt x="5275654" y="3936062"/>
                </a:moveTo>
                <a:lnTo>
                  <a:pt x="5280555" y="3947593"/>
                </a:lnTo>
                <a:lnTo>
                  <a:pt x="5291328" y="3948811"/>
                </a:lnTo>
                <a:lnTo>
                  <a:pt x="5284851" y="3957701"/>
                </a:lnTo>
                <a:lnTo>
                  <a:pt x="5289232" y="3957701"/>
                </a:lnTo>
                <a:lnTo>
                  <a:pt x="5294757" y="3950335"/>
                </a:lnTo>
                <a:lnTo>
                  <a:pt x="5275654" y="3936062"/>
                </a:lnTo>
                <a:close/>
              </a:path>
              <a:path w="5300980" h="3963035">
                <a:moveTo>
                  <a:pt x="7620" y="0"/>
                </a:moveTo>
                <a:lnTo>
                  <a:pt x="0" y="10160"/>
                </a:lnTo>
                <a:lnTo>
                  <a:pt x="5267964" y="3946169"/>
                </a:lnTo>
                <a:lnTo>
                  <a:pt x="5280555" y="3947593"/>
                </a:lnTo>
                <a:lnTo>
                  <a:pt x="5275654" y="3936062"/>
                </a:lnTo>
                <a:lnTo>
                  <a:pt x="76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5573" y="5369433"/>
            <a:ext cx="222885" cy="989330"/>
          </a:xfrm>
          <a:custGeom>
            <a:avLst/>
            <a:gdLst/>
            <a:ahLst/>
            <a:cxnLst/>
            <a:rect l="l" t="t" r="r" b="b"/>
            <a:pathLst>
              <a:path w="222885" h="989329">
                <a:moveTo>
                  <a:pt x="8254" y="886625"/>
                </a:moveTo>
                <a:lnTo>
                  <a:pt x="1650" y="888999"/>
                </a:lnTo>
                <a:lnTo>
                  <a:pt x="0" y="892644"/>
                </a:lnTo>
                <a:lnTo>
                  <a:pt x="1142" y="895934"/>
                </a:lnTo>
                <a:lnTo>
                  <a:pt x="34798" y="989164"/>
                </a:lnTo>
                <a:lnTo>
                  <a:pt x="44463" y="977925"/>
                </a:lnTo>
                <a:lnTo>
                  <a:pt x="43306" y="977925"/>
                </a:lnTo>
                <a:lnTo>
                  <a:pt x="30861" y="975626"/>
                </a:lnTo>
                <a:lnTo>
                  <a:pt x="35096" y="952582"/>
                </a:lnTo>
                <a:lnTo>
                  <a:pt x="13080" y="891628"/>
                </a:lnTo>
                <a:lnTo>
                  <a:pt x="11937" y="888326"/>
                </a:lnTo>
                <a:lnTo>
                  <a:pt x="8254" y="886625"/>
                </a:lnTo>
                <a:close/>
              </a:path>
              <a:path w="222885" h="989329">
                <a:moveTo>
                  <a:pt x="35096" y="952582"/>
                </a:moveTo>
                <a:lnTo>
                  <a:pt x="30861" y="975626"/>
                </a:lnTo>
                <a:lnTo>
                  <a:pt x="43306" y="977925"/>
                </a:lnTo>
                <a:lnTo>
                  <a:pt x="43916" y="974610"/>
                </a:lnTo>
                <a:lnTo>
                  <a:pt x="43052" y="974610"/>
                </a:lnTo>
                <a:lnTo>
                  <a:pt x="32258" y="972629"/>
                </a:lnTo>
                <a:lnTo>
                  <a:pt x="39355" y="964374"/>
                </a:lnTo>
                <a:lnTo>
                  <a:pt x="35096" y="952582"/>
                </a:lnTo>
                <a:close/>
              </a:path>
              <a:path w="222885" h="989329">
                <a:moveTo>
                  <a:pt x="96012" y="902754"/>
                </a:moveTo>
                <a:lnTo>
                  <a:pt x="92075" y="903058"/>
                </a:lnTo>
                <a:lnTo>
                  <a:pt x="47549" y="954844"/>
                </a:lnTo>
                <a:lnTo>
                  <a:pt x="43306" y="977925"/>
                </a:lnTo>
                <a:lnTo>
                  <a:pt x="44463" y="977925"/>
                </a:lnTo>
                <a:lnTo>
                  <a:pt x="101726" y="911339"/>
                </a:lnTo>
                <a:lnTo>
                  <a:pt x="101346" y="907326"/>
                </a:lnTo>
                <a:lnTo>
                  <a:pt x="96012" y="902754"/>
                </a:lnTo>
                <a:close/>
              </a:path>
              <a:path w="222885" h="989329">
                <a:moveTo>
                  <a:pt x="39355" y="964374"/>
                </a:moveTo>
                <a:lnTo>
                  <a:pt x="32258" y="972629"/>
                </a:lnTo>
                <a:lnTo>
                  <a:pt x="43052" y="974610"/>
                </a:lnTo>
                <a:lnTo>
                  <a:pt x="39355" y="964374"/>
                </a:lnTo>
                <a:close/>
              </a:path>
              <a:path w="222885" h="989329">
                <a:moveTo>
                  <a:pt x="47549" y="954844"/>
                </a:moveTo>
                <a:lnTo>
                  <a:pt x="39355" y="964374"/>
                </a:lnTo>
                <a:lnTo>
                  <a:pt x="43052" y="974610"/>
                </a:lnTo>
                <a:lnTo>
                  <a:pt x="43916" y="974610"/>
                </a:lnTo>
                <a:lnTo>
                  <a:pt x="47549" y="954844"/>
                </a:lnTo>
                <a:close/>
              </a:path>
              <a:path w="222885" h="989329">
                <a:moveTo>
                  <a:pt x="210185" y="0"/>
                </a:moveTo>
                <a:lnTo>
                  <a:pt x="35096" y="952582"/>
                </a:lnTo>
                <a:lnTo>
                  <a:pt x="39355" y="964374"/>
                </a:lnTo>
                <a:lnTo>
                  <a:pt x="47549" y="954844"/>
                </a:lnTo>
                <a:lnTo>
                  <a:pt x="222630" y="2285"/>
                </a:lnTo>
                <a:lnTo>
                  <a:pt x="21018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222044" y="6304279"/>
            <a:ext cx="10820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Arc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region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39950" y="6279883"/>
            <a:ext cx="431800" cy="226695"/>
          </a:xfrm>
          <a:custGeom>
            <a:avLst/>
            <a:gdLst/>
            <a:ahLst/>
            <a:cxnLst/>
            <a:rect l="l" t="t" r="r" b="b"/>
            <a:pathLst>
              <a:path w="431800" h="226695">
                <a:moveTo>
                  <a:pt x="396299" y="17066"/>
                </a:moveTo>
                <a:lnTo>
                  <a:pt x="0" y="215252"/>
                </a:lnTo>
                <a:lnTo>
                  <a:pt x="5587" y="226606"/>
                </a:lnTo>
                <a:lnTo>
                  <a:pt x="402024" y="28423"/>
                </a:lnTo>
                <a:lnTo>
                  <a:pt x="408932" y="17882"/>
                </a:lnTo>
                <a:lnTo>
                  <a:pt x="396299" y="17066"/>
                </a:lnTo>
                <a:close/>
              </a:path>
              <a:path w="431800" h="226695">
                <a:moveTo>
                  <a:pt x="430631" y="6553"/>
                </a:moveTo>
                <a:lnTo>
                  <a:pt x="417322" y="6553"/>
                </a:lnTo>
                <a:lnTo>
                  <a:pt x="423037" y="17919"/>
                </a:lnTo>
                <a:lnTo>
                  <a:pt x="402024" y="28423"/>
                </a:lnTo>
                <a:lnTo>
                  <a:pt x="366522" y="82600"/>
                </a:lnTo>
                <a:lnTo>
                  <a:pt x="364617" y="85534"/>
                </a:lnTo>
                <a:lnTo>
                  <a:pt x="365506" y="89471"/>
                </a:lnTo>
                <a:lnTo>
                  <a:pt x="371348" y="93306"/>
                </a:lnTo>
                <a:lnTo>
                  <a:pt x="375285" y="92481"/>
                </a:lnTo>
                <a:lnTo>
                  <a:pt x="431419" y="6604"/>
                </a:lnTo>
                <a:lnTo>
                  <a:pt x="430631" y="6553"/>
                </a:lnTo>
                <a:close/>
              </a:path>
              <a:path w="431800" h="226695">
                <a:moveTo>
                  <a:pt x="408932" y="17882"/>
                </a:moveTo>
                <a:lnTo>
                  <a:pt x="402024" y="28423"/>
                </a:lnTo>
                <a:lnTo>
                  <a:pt x="421715" y="18580"/>
                </a:lnTo>
                <a:lnTo>
                  <a:pt x="419735" y="18580"/>
                </a:lnTo>
                <a:lnTo>
                  <a:pt x="408932" y="17882"/>
                </a:lnTo>
                <a:close/>
              </a:path>
              <a:path w="431800" h="226695">
                <a:moveTo>
                  <a:pt x="414908" y="8763"/>
                </a:moveTo>
                <a:lnTo>
                  <a:pt x="408932" y="17882"/>
                </a:lnTo>
                <a:lnTo>
                  <a:pt x="419735" y="18580"/>
                </a:lnTo>
                <a:lnTo>
                  <a:pt x="414908" y="8763"/>
                </a:lnTo>
                <a:close/>
              </a:path>
              <a:path w="431800" h="226695">
                <a:moveTo>
                  <a:pt x="418433" y="8763"/>
                </a:moveTo>
                <a:lnTo>
                  <a:pt x="414908" y="8763"/>
                </a:lnTo>
                <a:lnTo>
                  <a:pt x="419735" y="18580"/>
                </a:lnTo>
                <a:lnTo>
                  <a:pt x="421715" y="18580"/>
                </a:lnTo>
                <a:lnTo>
                  <a:pt x="423037" y="17919"/>
                </a:lnTo>
                <a:lnTo>
                  <a:pt x="418433" y="8763"/>
                </a:lnTo>
                <a:close/>
              </a:path>
              <a:path w="431800" h="226695">
                <a:moveTo>
                  <a:pt x="417322" y="6553"/>
                </a:moveTo>
                <a:lnTo>
                  <a:pt x="396299" y="17066"/>
                </a:lnTo>
                <a:lnTo>
                  <a:pt x="408932" y="17882"/>
                </a:lnTo>
                <a:lnTo>
                  <a:pt x="414908" y="8763"/>
                </a:lnTo>
                <a:lnTo>
                  <a:pt x="418433" y="8763"/>
                </a:lnTo>
                <a:lnTo>
                  <a:pt x="417322" y="6553"/>
                </a:lnTo>
                <a:close/>
              </a:path>
              <a:path w="431800" h="226695">
                <a:moveTo>
                  <a:pt x="329056" y="0"/>
                </a:moveTo>
                <a:lnTo>
                  <a:pt x="326008" y="2654"/>
                </a:lnTo>
                <a:lnTo>
                  <a:pt x="325755" y="6146"/>
                </a:lnTo>
                <a:lnTo>
                  <a:pt x="325627" y="9652"/>
                </a:lnTo>
                <a:lnTo>
                  <a:pt x="328294" y="12674"/>
                </a:lnTo>
                <a:lnTo>
                  <a:pt x="396299" y="17066"/>
                </a:lnTo>
                <a:lnTo>
                  <a:pt x="417322" y="6553"/>
                </a:lnTo>
                <a:lnTo>
                  <a:pt x="430631" y="6553"/>
                </a:lnTo>
                <a:lnTo>
                  <a:pt x="3290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288" y="370154"/>
            <a:ext cx="3992879" cy="1928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Ring tunnel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has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2400" spc="-9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double-ring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40">
                <a:solidFill>
                  <a:srgbClr val="006FC0"/>
                </a:solidFill>
                <a:latin typeface="Calibri"/>
                <a:cs typeface="Calibri"/>
              </a:rPr>
              <a:t>booster.</a:t>
            </a:r>
            <a:endParaRPr sz="2400">
              <a:latin typeface="Calibri"/>
              <a:cs typeface="Calibri"/>
            </a:endParaRPr>
          </a:p>
          <a:p>
            <a:pPr marL="355600" marR="4127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  <a:tab pos="2095500" algn="l"/>
              </a:tabLst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Booster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hung on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top</a:t>
            </a:r>
            <a:r>
              <a:rPr dirty="0" sz="2400" spc="-1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of 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tunnel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about	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3.2m above  </a:t>
            </a:r>
            <a:r>
              <a:rPr dirty="0" sz="2400" spc="-45">
                <a:solidFill>
                  <a:srgbClr val="006FC0"/>
                </a:solidFill>
                <a:latin typeface="Calibri"/>
                <a:cs typeface="Calibri"/>
              </a:rPr>
              <a:t>floor.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9744" y="2500883"/>
            <a:ext cx="3665220" cy="192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52059" y="4715255"/>
            <a:ext cx="4091940" cy="2142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5128" y="0"/>
            <a:ext cx="3762755" cy="2570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866381" y="2588209"/>
            <a:ext cx="196405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Ring tunnel</a:t>
            </a:r>
            <a:r>
              <a:rPr dirty="0" sz="2000" spc="-9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model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4250" y="373507"/>
            <a:ext cx="826769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latin typeface="Calibri"/>
                <a:cs typeface="Calibri"/>
              </a:rPr>
              <a:t>Booster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7252" y="2445766"/>
            <a:ext cx="12471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Calibri"/>
                <a:cs typeface="Calibri"/>
              </a:rPr>
              <a:t>Double-ring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05221" y="752348"/>
            <a:ext cx="509905" cy="391160"/>
          </a:xfrm>
          <a:custGeom>
            <a:avLst/>
            <a:gdLst/>
            <a:ahLst/>
            <a:cxnLst/>
            <a:rect l="l" t="t" r="r" b="b"/>
            <a:pathLst>
              <a:path w="509904" h="391159">
                <a:moveTo>
                  <a:pt x="409448" y="365632"/>
                </a:moveTo>
                <a:lnTo>
                  <a:pt x="406273" y="368046"/>
                </a:lnTo>
                <a:lnTo>
                  <a:pt x="405764" y="371475"/>
                </a:lnTo>
                <a:lnTo>
                  <a:pt x="405383" y="375030"/>
                </a:lnTo>
                <a:lnTo>
                  <a:pt x="407924" y="378205"/>
                </a:lnTo>
                <a:lnTo>
                  <a:pt x="411352" y="378587"/>
                </a:lnTo>
                <a:lnTo>
                  <a:pt x="509650" y="390778"/>
                </a:lnTo>
                <a:lnTo>
                  <a:pt x="508604" y="388238"/>
                </a:lnTo>
                <a:lnTo>
                  <a:pt x="495807" y="388238"/>
                </a:lnTo>
                <a:lnTo>
                  <a:pt x="477025" y="373916"/>
                </a:lnTo>
                <a:lnTo>
                  <a:pt x="412876" y="366013"/>
                </a:lnTo>
                <a:lnTo>
                  <a:pt x="409448" y="365632"/>
                </a:lnTo>
                <a:close/>
              </a:path>
              <a:path w="509904" h="391159">
                <a:moveTo>
                  <a:pt x="477025" y="373916"/>
                </a:moveTo>
                <a:lnTo>
                  <a:pt x="495807" y="388238"/>
                </a:lnTo>
                <a:lnTo>
                  <a:pt x="497841" y="385572"/>
                </a:lnTo>
                <a:lnTo>
                  <a:pt x="493775" y="385572"/>
                </a:lnTo>
                <a:lnTo>
                  <a:pt x="489604" y="375465"/>
                </a:lnTo>
                <a:lnTo>
                  <a:pt x="477025" y="373916"/>
                </a:lnTo>
                <a:close/>
              </a:path>
              <a:path w="509904" h="391159">
                <a:moveTo>
                  <a:pt x="466851" y="294386"/>
                </a:moveTo>
                <a:lnTo>
                  <a:pt x="463550" y="295782"/>
                </a:lnTo>
                <a:lnTo>
                  <a:pt x="460375" y="297052"/>
                </a:lnTo>
                <a:lnTo>
                  <a:pt x="458850" y="300736"/>
                </a:lnTo>
                <a:lnTo>
                  <a:pt x="460120" y="304038"/>
                </a:lnTo>
                <a:lnTo>
                  <a:pt x="484772" y="363760"/>
                </a:lnTo>
                <a:lnTo>
                  <a:pt x="503554" y="378078"/>
                </a:lnTo>
                <a:lnTo>
                  <a:pt x="495807" y="388238"/>
                </a:lnTo>
                <a:lnTo>
                  <a:pt x="508604" y="388238"/>
                </a:lnTo>
                <a:lnTo>
                  <a:pt x="471931" y="299212"/>
                </a:lnTo>
                <a:lnTo>
                  <a:pt x="470535" y="295910"/>
                </a:lnTo>
                <a:lnTo>
                  <a:pt x="466851" y="294386"/>
                </a:lnTo>
                <a:close/>
              </a:path>
              <a:path w="509904" h="391159">
                <a:moveTo>
                  <a:pt x="489604" y="375465"/>
                </a:moveTo>
                <a:lnTo>
                  <a:pt x="493775" y="385572"/>
                </a:lnTo>
                <a:lnTo>
                  <a:pt x="500506" y="376809"/>
                </a:lnTo>
                <a:lnTo>
                  <a:pt x="489604" y="375465"/>
                </a:lnTo>
                <a:close/>
              </a:path>
              <a:path w="509904" h="391159">
                <a:moveTo>
                  <a:pt x="484772" y="363760"/>
                </a:moveTo>
                <a:lnTo>
                  <a:pt x="489604" y="375465"/>
                </a:lnTo>
                <a:lnTo>
                  <a:pt x="500506" y="376809"/>
                </a:lnTo>
                <a:lnTo>
                  <a:pt x="493775" y="385572"/>
                </a:lnTo>
                <a:lnTo>
                  <a:pt x="497841" y="385572"/>
                </a:lnTo>
                <a:lnTo>
                  <a:pt x="503554" y="378078"/>
                </a:lnTo>
                <a:lnTo>
                  <a:pt x="484772" y="363760"/>
                </a:lnTo>
                <a:close/>
              </a:path>
              <a:path w="509904" h="391159">
                <a:moveTo>
                  <a:pt x="7619" y="0"/>
                </a:moveTo>
                <a:lnTo>
                  <a:pt x="0" y="10160"/>
                </a:lnTo>
                <a:lnTo>
                  <a:pt x="477025" y="373916"/>
                </a:lnTo>
                <a:lnTo>
                  <a:pt x="489604" y="375465"/>
                </a:lnTo>
                <a:lnTo>
                  <a:pt x="484772" y="363760"/>
                </a:lnTo>
                <a:lnTo>
                  <a:pt x="76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62346" y="2071116"/>
            <a:ext cx="581660" cy="362585"/>
          </a:xfrm>
          <a:custGeom>
            <a:avLst/>
            <a:gdLst/>
            <a:ahLst/>
            <a:cxnLst/>
            <a:rect l="l" t="t" r="r" b="b"/>
            <a:pathLst>
              <a:path w="581660" h="362585">
                <a:moveTo>
                  <a:pt x="559927" y="13234"/>
                </a:moveTo>
                <a:lnTo>
                  <a:pt x="547212" y="13564"/>
                </a:lnTo>
                <a:lnTo>
                  <a:pt x="0" y="351789"/>
                </a:lnTo>
                <a:lnTo>
                  <a:pt x="6603" y="362585"/>
                </a:lnTo>
                <a:lnTo>
                  <a:pt x="553982" y="24379"/>
                </a:lnTo>
                <a:lnTo>
                  <a:pt x="559927" y="13234"/>
                </a:lnTo>
                <a:close/>
              </a:path>
              <a:path w="581660" h="362585">
                <a:moveTo>
                  <a:pt x="580671" y="1143"/>
                </a:moveTo>
                <a:lnTo>
                  <a:pt x="567308" y="1143"/>
                </a:lnTo>
                <a:lnTo>
                  <a:pt x="573913" y="12064"/>
                </a:lnTo>
                <a:lnTo>
                  <a:pt x="553982" y="24379"/>
                </a:lnTo>
                <a:lnTo>
                  <a:pt x="523493" y="81534"/>
                </a:lnTo>
                <a:lnTo>
                  <a:pt x="521842" y="84582"/>
                </a:lnTo>
                <a:lnTo>
                  <a:pt x="523113" y="88392"/>
                </a:lnTo>
                <a:lnTo>
                  <a:pt x="529208" y="91694"/>
                </a:lnTo>
                <a:lnTo>
                  <a:pt x="533145" y="90550"/>
                </a:lnTo>
                <a:lnTo>
                  <a:pt x="534796" y="87503"/>
                </a:lnTo>
                <a:lnTo>
                  <a:pt x="580671" y="1143"/>
                </a:lnTo>
                <a:close/>
              </a:path>
              <a:path w="581660" h="362585">
                <a:moveTo>
                  <a:pt x="568844" y="3683"/>
                </a:moveTo>
                <a:lnTo>
                  <a:pt x="565023" y="3683"/>
                </a:lnTo>
                <a:lnTo>
                  <a:pt x="570738" y="12954"/>
                </a:lnTo>
                <a:lnTo>
                  <a:pt x="559927" y="13234"/>
                </a:lnTo>
                <a:lnTo>
                  <a:pt x="553982" y="24379"/>
                </a:lnTo>
                <a:lnTo>
                  <a:pt x="573913" y="12064"/>
                </a:lnTo>
                <a:lnTo>
                  <a:pt x="568844" y="3683"/>
                </a:lnTo>
                <a:close/>
              </a:path>
              <a:path w="581660" h="362585">
                <a:moveTo>
                  <a:pt x="581278" y="0"/>
                </a:moveTo>
                <a:lnTo>
                  <a:pt x="482218" y="2539"/>
                </a:lnTo>
                <a:lnTo>
                  <a:pt x="478789" y="2539"/>
                </a:lnTo>
                <a:lnTo>
                  <a:pt x="475995" y="5461"/>
                </a:lnTo>
                <a:lnTo>
                  <a:pt x="476123" y="9017"/>
                </a:lnTo>
                <a:lnTo>
                  <a:pt x="476123" y="12573"/>
                </a:lnTo>
                <a:lnTo>
                  <a:pt x="479043" y="15239"/>
                </a:lnTo>
                <a:lnTo>
                  <a:pt x="482600" y="15239"/>
                </a:lnTo>
                <a:lnTo>
                  <a:pt x="547212" y="13564"/>
                </a:lnTo>
                <a:lnTo>
                  <a:pt x="567308" y="1143"/>
                </a:lnTo>
                <a:lnTo>
                  <a:pt x="580671" y="1143"/>
                </a:lnTo>
                <a:lnTo>
                  <a:pt x="581278" y="0"/>
                </a:lnTo>
                <a:close/>
              </a:path>
              <a:path w="581660" h="362585">
                <a:moveTo>
                  <a:pt x="567308" y="1143"/>
                </a:moveTo>
                <a:lnTo>
                  <a:pt x="547212" y="13564"/>
                </a:lnTo>
                <a:lnTo>
                  <a:pt x="559927" y="13234"/>
                </a:lnTo>
                <a:lnTo>
                  <a:pt x="565023" y="3683"/>
                </a:lnTo>
                <a:lnTo>
                  <a:pt x="568844" y="3683"/>
                </a:lnTo>
                <a:lnTo>
                  <a:pt x="567308" y="1143"/>
                </a:lnTo>
                <a:close/>
              </a:path>
              <a:path w="581660" h="362585">
                <a:moveTo>
                  <a:pt x="565023" y="3683"/>
                </a:moveTo>
                <a:lnTo>
                  <a:pt x="559927" y="13234"/>
                </a:lnTo>
                <a:lnTo>
                  <a:pt x="570738" y="12954"/>
                </a:lnTo>
                <a:lnTo>
                  <a:pt x="565023" y="36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865878" y="3303270"/>
            <a:ext cx="3337560" cy="1331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Calibri"/>
                <a:cs typeface="Calibri"/>
              </a:rPr>
              <a:t>Double aperture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magnets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Times New Roman"/>
              <a:cs typeface="Times New Roman"/>
            </a:endParaRPr>
          </a:p>
          <a:p>
            <a:pPr marL="1441450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Interaction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region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72383" y="3176904"/>
            <a:ext cx="1715770" cy="314960"/>
          </a:xfrm>
          <a:custGeom>
            <a:avLst/>
            <a:gdLst/>
            <a:ahLst/>
            <a:cxnLst/>
            <a:rect l="l" t="t" r="r" b="b"/>
            <a:pathLst>
              <a:path w="1715770" h="314960">
                <a:moveTo>
                  <a:pt x="36620" y="36559"/>
                </a:moveTo>
                <a:lnTo>
                  <a:pt x="24803" y="41162"/>
                </a:lnTo>
                <a:lnTo>
                  <a:pt x="34566" y="49129"/>
                </a:lnTo>
                <a:lnTo>
                  <a:pt x="1713483" y="314960"/>
                </a:lnTo>
                <a:lnTo>
                  <a:pt x="1715516" y="302387"/>
                </a:lnTo>
                <a:lnTo>
                  <a:pt x="36620" y="36559"/>
                </a:lnTo>
                <a:close/>
              </a:path>
              <a:path w="1715770" h="314960">
                <a:moveTo>
                  <a:pt x="95631" y="0"/>
                </a:moveTo>
                <a:lnTo>
                  <a:pt x="0" y="37211"/>
                </a:lnTo>
                <a:lnTo>
                  <a:pt x="79375" y="102108"/>
                </a:lnTo>
                <a:lnTo>
                  <a:pt x="83439" y="101727"/>
                </a:lnTo>
                <a:lnTo>
                  <a:pt x="87884" y="96266"/>
                </a:lnTo>
                <a:lnTo>
                  <a:pt x="87503" y="92329"/>
                </a:lnTo>
                <a:lnTo>
                  <a:pt x="34566" y="49129"/>
                </a:lnTo>
                <a:lnTo>
                  <a:pt x="11430" y="45466"/>
                </a:lnTo>
                <a:lnTo>
                  <a:pt x="13462" y="32893"/>
                </a:lnTo>
                <a:lnTo>
                  <a:pt x="46034" y="32893"/>
                </a:lnTo>
                <a:lnTo>
                  <a:pt x="100203" y="11811"/>
                </a:lnTo>
                <a:lnTo>
                  <a:pt x="101854" y="8128"/>
                </a:lnTo>
                <a:lnTo>
                  <a:pt x="100584" y="4825"/>
                </a:lnTo>
                <a:lnTo>
                  <a:pt x="99314" y="1650"/>
                </a:lnTo>
                <a:lnTo>
                  <a:pt x="95631" y="0"/>
                </a:lnTo>
                <a:close/>
              </a:path>
              <a:path w="1715770" h="314960">
                <a:moveTo>
                  <a:pt x="13462" y="32893"/>
                </a:moveTo>
                <a:lnTo>
                  <a:pt x="11430" y="45466"/>
                </a:lnTo>
                <a:lnTo>
                  <a:pt x="34566" y="49129"/>
                </a:lnTo>
                <a:lnTo>
                  <a:pt x="29611" y="45085"/>
                </a:lnTo>
                <a:lnTo>
                  <a:pt x="14732" y="45085"/>
                </a:lnTo>
                <a:lnTo>
                  <a:pt x="16383" y="34290"/>
                </a:lnTo>
                <a:lnTo>
                  <a:pt x="22285" y="34290"/>
                </a:lnTo>
                <a:lnTo>
                  <a:pt x="13462" y="32893"/>
                </a:lnTo>
                <a:close/>
              </a:path>
              <a:path w="1715770" h="314960">
                <a:moveTo>
                  <a:pt x="16383" y="34290"/>
                </a:moveTo>
                <a:lnTo>
                  <a:pt x="14732" y="45085"/>
                </a:lnTo>
                <a:lnTo>
                  <a:pt x="24803" y="41162"/>
                </a:lnTo>
                <a:lnTo>
                  <a:pt x="16383" y="34290"/>
                </a:lnTo>
                <a:close/>
              </a:path>
              <a:path w="1715770" h="314960">
                <a:moveTo>
                  <a:pt x="24803" y="41162"/>
                </a:moveTo>
                <a:lnTo>
                  <a:pt x="14732" y="45085"/>
                </a:lnTo>
                <a:lnTo>
                  <a:pt x="29611" y="45085"/>
                </a:lnTo>
                <a:lnTo>
                  <a:pt x="24803" y="41162"/>
                </a:lnTo>
                <a:close/>
              </a:path>
              <a:path w="1715770" h="314960">
                <a:moveTo>
                  <a:pt x="22285" y="34290"/>
                </a:moveTo>
                <a:lnTo>
                  <a:pt x="16383" y="34290"/>
                </a:lnTo>
                <a:lnTo>
                  <a:pt x="24803" y="41162"/>
                </a:lnTo>
                <a:lnTo>
                  <a:pt x="36620" y="36559"/>
                </a:lnTo>
                <a:lnTo>
                  <a:pt x="22285" y="34290"/>
                </a:lnTo>
                <a:close/>
              </a:path>
              <a:path w="1715770" h="314960">
                <a:moveTo>
                  <a:pt x="46034" y="32893"/>
                </a:moveTo>
                <a:lnTo>
                  <a:pt x="13462" y="32893"/>
                </a:lnTo>
                <a:lnTo>
                  <a:pt x="36620" y="36559"/>
                </a:lnTo>
                <a:lnTo>
                  <a:pt x="46034" y="3289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85488" y="3481832"/>
            <a:ext cx="504190" cy="376555"/>
          </a:xfrm>
          <a:custGeom>
            <a:avLst/>
            <a:gdLst/>
            <a:ahLst/>
            <a:cxnLst/>
            <a:rect l="l" t="t" r="r" b="b"/>
            <a:pathLst>
              <a:path w="504189" h="376554">
                <a:moveTo>
                  <a:pt x="44069" y="280669"/>
                </a:moveTo>
                <a:lnTo>
                  <a:pt x="40259" y="282193"/>
                </a:lnTo>
                <a:lnTo>
                  <a:pt x="38862" y="285368"/>
                </a:lnTo>
                <a:lnTo>
                  <a:pt x="0" y="376554"/>
                </a:lnTo>
                <a:lnTo>
                  <a:pt x="21745" y="374141"/>
                </a:lnTo>
                <a:lnTo>
                  <a:pt x="13842" y="374141"/>
                </a:lnTo>
                <a:lnTo>
                  <a:pt x="6350" y="363981"/>
                </a:lnTo>
                <a:lnTo>
                  <a:pt x="25014" y="350116"/>
                </a:lnTo>
                <a:lnTo>
                  <a:pt x="50546" y="290448"/>
                </a:lnTo>
                <a:lnTo>
                  <a:pt x="51942" y="287146"/>
                </a:lnTo>
                <a:lnTo>
                  <a:pt x="50419" y="283463"/>
                </a:lnTo>
                <a:lnTo>
                  <a:pt x="44069" y="280669"/>
                </a:lnTo>
                <a:close/>
              </a:path>
              <a:path w="504189" h="376554">
                <a:moveTo>
                  <a:pt x="25014" y="350116"/>
                </a:moveTo>
                <a:lnTo>
                  <a:pt x="6350" y="363981"/>
                </a:lnTo>
                <a:lnTo>
                  <a:pt x="13842" y="374141"/>
                </a:lnTo>
                <a:lnTo>
                  <a:pt x="17433" y="371474"/>
                </a:lnTo>
                <a:lnTo>
                  <a:pt x="15875" y="371474"/>
                </a:lnTo>
                <a:lnTo>
                  <a:pt x="9398" y="362711"/>
                </a:lnTo>
                <a:lnTo>
                  <a:pt x="20137" y="361513"/>
                </a:lnTo>
                <a:lnTo>
                  <a:pt x="25014" y="350116"/>
                </a:lnTo>
                <a:close/>
              </a:path>
              <a:path w="504189" h="376554">
                <a:moveTo>
                  <a:pt x="100584" y="352551"/>
                </a:moveTo>
                <a:lnTo>
                  <a:pt x="32734" y="360107"/>
                </a:lnTo>
                <a:lnTo>
                  <a:pt x="13842" y="374141"/>
                </a:lnTo>
                <a:lnTo>
                  <a:pt x="21745" y="374141"/>
                </a:lnTo>
                <a:lnTo>
                  <a:pt x="101981" y="365251"/>
                </a:lnTo>
                <a:lnTo>
                  <a:pt x="104521" y="362076"/>
                </a:lnTo>
                <a:lnTo>
                  <a:pt x="104139" y="358520"/>
                </a:lnTo>
                <a:lnTo>
                  <a:pt x="103632" y="355091"/>
                </a:lnTo>
                <a:lnTo>
                  <a:pt x="100584" y="352551"/>
                </a:lnTo>
                <a:close/>
              </a:path>
              <a:path w="504189" h="376554">
                <a:moveTo>
                  <a:pt x="20137" y="361513"/>
                </a:moveTo>
                <a:lnTo>
                  <a:pt x="9398" y="362711"/>
                </a:lnTo>
                <a:lnTo>
                  <a:pt x="15875" y="371474"/>
                </a:lnTo>
                <a:lnTo>
                  <a:pt x="20137" y="361513"/>
                </a:lnTo>
                <a:close/>
              </a:path>
              <a:path w="504189" h="376554">
                <a:moveTo>
                  <a:pt x="32734" y="360107"/>
                </a:moveTo>
                <a:lnTo>
                  <a:pt x="20137" y="361513"/>
                </a:lnTo>
                <a:lnTo>
                  <a:pt x="15875" y="371474"/>
                </a:lnTo>
                <a:lnTo>
                  <a:pt x="17433" y="371474"/>
                </a:lnTo>
                <a:lnTo>
                  <a:pt x="32734" y="360107"/>
                </a:lnTo>
                <a:close/>
              </a:path>
              <a:path w="504189" h="376554">
                <a:moveTo>
                  <a:pt x="496315" y="0"/>
                </a:moveTo>
                <a:lnTo>
                  <a:pt x="25014" y="350116"/>
                </a:lnTo>
                <a:lnTo>
                  <a:pt x="20137" y="361513"/>
                </a:lnTo>
                <a:lnTo>
                  <a:pt x="32734" y="360107"/>
                </a:lnTo>
                <a:lnTo>
                  <a:pt x="503809" y="10159"/>
                </a:lnTo>
                <a:lnTo>
                  <a:pt x="4963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624453" y="4875021"/>
            <a:ext cx="10134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Main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67454" y="5947054"/>
            <a:ext cx="8216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libri"/>
                <a:cs typeface="Calibri"/>
              </a:rPr>
              <a:t>boo</a:t>
            </a:r>
            <a:r>
              <a:rPr dirty="0" sz="2000" spc="-25">
                <a:latin typeface="Calibri"/>
                <a:cs typeface="Calibri"/>
              </a:rPr>
              <a:t>st</a:t>
            </a:r>
            <a:r>
              <a:rPr dirty="0" sz="200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67454" y="5375249"/>
            <a:ext cx="9296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Detector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26432" y="5052314"/>
            <a:ext cx="846455" cy="389255"/>
          </a:xfrm>
          <a:custGeom>
            <a:avLst/>
            <a:gdLst/>
            <a:ahLst/>
            <a:cxnLst/>
            <a:rect l="l" t="t" r="r" b="b"/>
            <a:pathLst>
              <a:path w="846454" h="389254">
                <a:moveTo>
                  <a:pt x="810397" y="368575"/>
                </a:moveTo>
                <a:lnTo>
                  <a:pt x="742695" y="376301"/>
                </a:lnTo>
                <a:lnTo>
                  <a:pt x="740155" y="379476"/>
                </a:lnTo>
                <a:lnTo>
                  <a:pt x="740663" y="382905"/>
                </a:lnTo>
                <a:lnTo>
                  <a:pt x="741044" y="386334"/>
                </a:lnTo>
                <a:lnTo>
                  <a:pt x="744092" y="388874"/>
                </a:lnTo>
                <a:lnTo>
                  <a:pt x="839363" y="378079"/>
                </a:lnTo>
                <a:lnTo>
                  <a:pt x="831976" y="378079"/>
                </a:lnTo>
                <a:lnTo>
                  <a:pt x="810397" y="368575"/>
                </a:lnTo>
                <a:close/>
              </a:path>
              <a:path w="846454" h="389254">
                <a:moveTo>
                  <a:pt x="823052" y="367126"/>
                </a:moveTo>
                <a:lnTo>
                  <a:pt x="810397" y="368575"/>
                </a:lnTo>
                <a:lnTo>
                  <a:pt x="831976" y="378079"/>
                </a:lnTo>
                <a:lnTo>
                  <a:pt x="832939" y="375920"/>
                </a:lnTo>
                <a:lnTo>
                  <a:pt x="829437" y="375920"/>
                </a:lnTo>
                <a:lnTo>
                  <a:pt x="823052" y="367126"/>
                </a:lnTo>
                <a:close/>
              </a:path>
              <a:path w="846454" h="389254">
                <a:moveTo>
                  <a:pt x="781812" y="293624"/>
                </a:moveTo>
                <a:lnTo>
                  <a:pt x="779017" y="295656"/>
                </a:lnTo>
                <a:lnTo>
                  <a:pt x="776223" y="297815"/>
                </a:lnTo>
                <a:lnTo>
                  <a:pt x="775588" y="301752"/>
                </a:lnTo>
                <a:lnTo>
                  <a:pt x="815631" y="356904"/>
                </a:lnTo>
                <a:lnTo>
                  <a:pt x="837183" y="366395"/>
                </a:lnTo>
                <a:lnTo>
                  <a:pt x="831976" y="378079"/>
                </a:lnTo>
                <a:lnTo>
                  <a:pt x="839363" y="378079"/>
                </a:lnTo>
                <a:lnTo>
                  <a:pt x="846073" y="377317"/>
                </a:lnTo>
                <a:lnTo>
                  <a:pt x="785876" y="294259"/>
                </a:lnTo>
                <a:lnTo>
                  <a:pt x="781812" y="293624"/>
                </a:lnTo>
                <a:close/>
              </a:path>
              <a:path w="846454" h="389254">
                <a:moveTo>
                  <a:pt x="833881" y="365887"/>
                </a:moveTo>
                <a:lnTo>
                  <a:pt x="823052" y="367126"/>
                </a:lnTo>
                <a:lnTo>
                  <a:pt x="829437" y="375920"/>
                </a:lnTo>
                <a:lnTo>
                  <a:pt x="833881" y="365887"/>
                </a:lnTo>
                <a:close/>
              </a:path>
              <a:path w="846454" h="389254">
                <a:moveTo>
                  <a:pt x="836030" y="365887"/>
                </a:moveTo>
                <a:lnTo>
                  <a:pt x="833881" y="365887"/>
                </a:lnTo>
                <a:lnTo>
                  <a:pt x="829437" y="375920"/>
                </a:lnTo>
                <a:lnTo>
                  <a:pt x="832939" y="375920"/>
                </a:lnTo>
                <a:lnTo>
                  <a:pt x="837183" y="366395"/>
                </a:lnTo>
                <a:lnTo>
                  <a:pt x="836030" y="365887"/>
                </a:lnTo>
                <a:close/>
              </a:path>
              <a:path w="846454" h="389254">
                <a:moveTo>
                  <a:pt x="5079" y="0"/>
                </a:moveTo>
                <a:lnTo>
                  <a:pt x="0" y="11684"/>
                </a:lnTo>
                <a:lnTo>
                  <a:pt x="810397" y="368575"/>
                </a:lnTo>
                <a:lnTo>
                  <a:pt x="823052" y="367126"/>
                </a:lnTo>
                <a:lnTo>
                  <a:pt x="815631" y="356904"/>
                </a:lnTo>
                <a:lnTo>
                  <a:pt x="5079" y="0"/>
                </a:lnTo>
                <a:close/>
              </a:path>
              <a:path w="846454" h="389254">
                <a:moveTo>
                  <a:pt x="815631" y="356904"/>
                </a:moveTo>
                <a:lnTo>
                  <a:pt x="823052" y="367126"/>
                </a:lnTo>
                <a:lnTo>
                  <a:pt x="833881" y="365887"/>
                </a:lnTo>
                <a:lnTo>
                  <a:pt x="836030" y="365887"/>
                </a:lnTo>
                <a:lnTo>
                  <a:pt x="815631" y="3569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85740" y="5551804"/>
            <a:ext cx="1715770" cy="342265"/>
          </a:xfrm>
          <a:custGeom>
            <a:avLst/>
            <a:gdLst/>
            <a:ahLst/>
            <a:cxnLst/>
            <a:rect l="l" t="t" r="r" b="b"/>
            <a:pathLst>
              <a:path w="1715770" h="342264">
                <a:moveTo>
                  <a:pt x="1679018" y="306271"/>
                </a:moveTo>
                <a:lnTo>
                  <a:pt x="1615059" y="329984"/>
                </a:lnTo>
                <a:lnTo>
                  <a:pt x="1613408" y="333629"/>
                </a:lnTo>
                <a:lnTo>
                  <a:pt x="1614551" y="336918"/>
                </a:lnTo>
                <a:lnTo>
                  <a:pt x="1615821" y="340207"/>
                </a:lnTo>
                <a:lnTo>
                  <a:pt x="1619504" y="341884"/>
                </a:lnTo>
                <a:lnTo>
                  <a:pt x="1704614" y="310324"/>
                </a:lnTo>
                <a:lnTo>
                  <a:pt x="1702181" y="310324"/>
                </a:lnTo>
                <a:lnTo>
                  <a:pt x="1679018" y="306271"/>
                </a:lnTo>
                <a:close/>
              </a:path>
              <a:path w="1715770" h="342264">
                <a:moveTo>
                  <a:pt x="1690829" y="301892"/>
                </a:moveTo>
                <a:lnTo>
                  <a:pt x="1679018" y="306271"/>
                </a:lnTo>
                <a:lnTo>
                  <a:pt x="1702181" y="310324"/>
                </a:lnTo>
                <a:lnTo>
                  <a:pt x="1702424" y="308914"/>
                </a:lnTo>
                <a:lnTo>
                  <a:pt x="1699133" y="308914"/>
                </a:lnTo>
                <a:lnTo>
                  <a:pt x="1690829" y="301892"/>
                </a:lnTo>
                <a:close/>
              </a:path>
              <a:path w="1715770" h="342264">
                <a:moveTo>
                  <a:pt x="1637284" y="240030"/>
                </a:moveTo>
                <a:lnTo>
                  <a:pt x="1633220" y="240372"/>
                </a:lnTo>
                <a:lnTo>
                  <a:pt x="1631061" y="243052"/>
                </a:lnTo>
                <a:lnTo>
                  <a:pt x="1628775" y="245732"/>
                </a:lnTo>
                <a:lnTo>
                  <a:pt x="1629156" y="249732"/>
                </a:lnTo>
                <a:lnTo>
                  <a:pt x="1681226" y="293770"/>
                </a:lnTo>
                <a:lnTo>
                  <a:pt x="1704339" y="297815"/>
                </a:lnTo>
                <a:lnTo>
                  <a:pt x="1702181" y="310324"/>
                </a:lnTo>
                <a:lnTo>
                  <a:pt x="1704614" y="310324"/>
                </a:lnTo>
                <a:lnTo>
                  <a:pt x="1715643" y="306235"/>
                </a:lnTo>
                <a:lnTo>
                  <a:pt x="1637284" y="240030"/>
                </a:lnTo>
                <a:close/>
              </a:path>
              <a:path w="1715770" h="342264">
                <a:moveTo>
                  <a:pt x="1701038" y="298107"/>
                </a:moveTo>
                <a:lnTo>
                  <a:pt x="1690829" y="301892"/>
                </a:lnTo>
                <a:lnTo>
                  <a:pt x="1699133" y="308914"/>
                </a:lnTo>
                <a:lnTo>
                  <a:pt x="1701038" y="298107"/>
                </a:lnTo>
                <a:close/>
              </a:path>
              <a:path w="1715770" h="342264">
                <a:moveTo>
                  <a:pt x="1704289" y="298107"/>
                </a:moveTo>
                <a:lnTo>
                  <a:pt x="1701038" y="298107"/>
                </a:lnTo>
                <a:lnTo>
                  <a:pt x="1699133" y="308914"/>
                </a:lnTo>
                <a:lnTo>
                  <a:pt x="1702424" y="308914"/>
                </a:lnTo>
                <a:lnTo>
                  <a:pt x="1704289" y="298107"/>
                </a:lnTo>
                <a:close/>
              </a:path>
              <a:path w="1715770" h="342264">
                <a:moveTo>
                  <a:pt x="2286" y="0"/>
                </a:moveTo>
                <a:lnTo>
                  <a:pt x="0" y="12446"/>
                </a:lnTo>
                <a:lnTo>
                  <a:pt x="1679018" y="306271"/>
                </a:lnTo>
                <a:lnTo>
                  <a:pt x="1690829" y="301892"/>
                </a:lnTo>
                <a:lnTo>
                  <a:pt x="1681226" y="293770"/>
                </a:lnTo>
                <a:lnTo>
                  <a:pt x="2286" y="0"/>
                </a:lnTo>
                <a:close/>
              </a:path>
              <a:path w="1715770" h="342264">
                <a:moveTo>
                  <a:pt x="1681226" y="293770"/>
                </a:moveTo>
                <a:lnTo>
                  <a:pt x="1690829" y="301892"/>
                </a:lnTo>
                <a:lnTo>
                  <a:pt x="1701038" y="298107"/>
                </a:lnTo>
                <a:lnTo>
                  <a:pt x="1704289" y="298107"/>
                </a:lnTo>
                <a:lnTo>
                  <a:pt x="1704339" y="297815"/>
                </a:lnTo>
                <a:lnTo>
                  <a:pt x="1681226" y="2937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76140" y="6123254"/>
            <a:ext cx="1397000" cy="271780"/>
          </a:xfrm>
          <a:custGeom>
            <a:avLst/>
            <a:gdLst/>
            <a:ahLst/>
            <a:cxnLst/>
            <a:rect l="l" t="t" r="r" b="b"/>
            <a:pathLst>
              <a:path w="1397000" h="271779">
                <a:moveTo>
                  <a:pt x="1359956" y="235277"/>
                </a:moveTo>
                <a:lnTo>
                  <a:pt x="1296162" y="259689"/>
                </a:lnTo>
                <a:lnTo>
                  <a:pt x="1294511" y="263359"/>
                </a:lnTo>
                <a:lnTo>
                  <a:pt x="1297051" y="269913"/>
                </a:lnTo>
                <a:lnTo>
                  <a:pt x="1300734" y="271551"/>
                </a:lnTo>
                <a:lnTo>
                  <a:pt x="1385570" y="239077"/>
                </a:lnTo>
                <a:lnTo>
                  <a:pt x="1383157" y="239077"/>
                </a:lnTo>
                <a:lnTo>
                  <a:pt x="1359956" y="235277"/>
                </a:lnTo>
                <a:close/>
              </a:path>
              <a:path w="1397000" h="271779">
                <a:moveTo>
                  <a:pt x="1371715" y="230777"/>
                </a:moveTo>
                <a:lnTo>
                  <a:pt x="1359956" y="235277"/>
                </a:lnTo>
                <a:lnTo>
                  <a:pt x="1383157" y="239077"/>
                </a:lnTo>
                <a:lnTo>
                  <a:pt x="1383379" y="237705"/>
                </a:lnTo>
                <a:lnTo>
                  <a:pt x="1380109" y="237705"/>
                </a:lnTo>
                <a:lnTo>
                  <a:pt x="1371715" y="230777"/>
                </a:lnTo>
                <a:close/>
              </a:path>
              <a:path w="1397000" h="271779">
                <a:moveTo>
                  <a:pt x="1317498" y="169506"/>
                </a:moveTo>
                <a:lnTo>
                  <a:pt x="1313434" y="169887"/>
                </a:lnTo>
                <a:lnTo>
                  <a:pt x="1311275" y="172580"/>
                </a:lnTo>
                <a:lnTo>
                  <a:pt x="1308989" y="175285"/>
                </a:lnTo>
                <a:lnTo>
                  <a:pt x="1309370" y="179298"/>
                </a:lnTo>
                <a:lnTo>
                  <a:pt x="1361977" y="222740"/>
                </a:lnTo>
                <a:lnTo>
                  <a:pt x="1385189" y="226542"/>
                </a:lnTo>
                <a:lnTo>
                  <a:pt x="1383157" y="239077"/>
                </a:lnTo>
                <a:lnTo>
                  <a:pt x="1385570" y="239077"/>
                </a:lnTo>
                <a:lnTo>
                  <a:pt x="1396619" y="234848"/>
                </a:lnTo>
                <a:lnTo>
                  <a:pt x="1317498" y="169506"/>
                </a:lnTo>
                <a:close/>
              </a:path>
              <a:path w="1397000" h="271779">
                <a:moveTo>
                  <a:pt x="1381887" y="226885"/>
                </a:moveTo>
                <a:lnTo>
                  <a:pt x="1371715" y="230777"/>
                </a:lnTo>
                <a:lnTo>
                  <a:pt x="1380109" y="237705"/>
                </a:lnTo>
                <a:lnTo>
                  <a:pt x="1381887" y="226885"/>
                </a:lnTo>
                <a:close/>
              </a:path>
              <a:path w="1397000" h="271779">
                <a:moveTo>
                  <a:pt x="1385133" y="226885"/>
                </a:moveTo>
                <a:lnTo>
                  <a:pt x="1381887" y="226885"/>
                </a:lnTo>
                <a:lnTo>
                  <a:pt x="1380109" y="237705"/>
                </a:lnTo>
                <a:lnTo>
                  <a:pt x="1383379" y="237705"/>
                </a:lnTo>
                <a:lnTo>
                  <a:pt x="1385133" y="226885"/>
                </a:lnTo>
                <a:close/>
              </a:path>
              <a:path w="1397000" h="271779">
                <a:moveTo>
                  <a:pt x="2032" y="0"/>
                </a:moveTo>
                <a:lnTo>
                  <a:pt x="0" y="12534"/>
                </a:lnTo>
                <a:lnTo>
                  <a:pt x="1359956" y="235277"/>
                </a:lnTo>
                <a:lnTo>
                  <a:pt x="1371715" y="230777"/>
                </a:lnTo>
                <a:lnTo>
                  <a:pt x="1361977" y="222740"/>
                </a:lnTo>
                <a:lnTo>
                  <a:pt x="2032" y="0"/>
                </a:lnTo>
                <a:close/>
              </a:path>
              <a:path w="1397000" h="271779">
                <a:moveTo>
                  <a:pt x="1361977" y="222740"/>
                </a:moveTo>
                <a:lnTo>
                  <a:pt x="1371715" y="230777"/>
                </a:lnTo>
                <a:lnTo>
                  <a:pt x="1381887" y="226885"/>
                </a:lnTo>
                <a:lnTo>
                  <a:pt x="1385133" y="226885"/>
                </a:lnTo>
                <a:lnTo>
                  <a:pt x="1385189" y="226542"/>
                </a:lnTo>
                <a:lnTo>
                  <a:pt x="1361977" y="2227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35965" y="4871973"/>
            <a:ext cx="304355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interaction region  there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are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two</a:t>
            </a:r>
            <a:r>
              <a:rPr dirty="0" sz="24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tunnels 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one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booster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other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400" spc="-20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main</a:t>
            </a:r>
            <a:r>
              <a:rPr dirty="0" sz="2400" spc="-9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ring.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544" y="5443829"/>
            <a:ext cx="7646034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Where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build CEPC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decided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by what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kind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of support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from 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local government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we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will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receive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terms of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,for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example,  laboratories,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living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conditions, </a:t>
            </a:r>
            <a:r>
              <a:rPr dirty="0" sz="2400" spc="-15">
                <a:solidFill>
                  <a:srgbClr val="006FC0"/>
                </a:solidFill>
                <a:latin typeface="Calibri"/>
                <a:cs typeface="Calibri"/>
              </a:rPr>
              <a:t>roads </a:t>
            </a:r>
            <a:r>
              <a:rPr dirty="0" sz="2400" spc="-5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power </a:t>
            </a:r>
            <a:r>
              <a:rPr dirty="0" sz="2400" spc="-30">
                <a:solidFill>
                  <a:srgbClr val="006FC0"/>
                </a:solidFill>
                <a:latin typeface="Calibri"/>
                <a:cs typeface="Calibri"/>
              </a:rPr>
              <a:t>supply.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988" y="428244"/>
            <a:ext cx="6633972" cy="4884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95671" y="2218944"/>
            <a:ext cx="163067" cy="16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34484" y="4379976"/>
            <a:ext cx="164591" cy="163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86784" y="2795016"/>
            <a:ext cx="164591" cy="164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92140" y="1744979"/>
            <a:ext cx="163067" cy="1645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38928" y="3535679"/>
            <a:ext cx="164591" cy="1630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28116" y="0"/>
            <a:ext cx="2424684" cy="1376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64741" y="1018159"/>
            <a:ext cx="1114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Drill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Blast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57600" y="0"/>
            <a:ext cx="1823466" cy="4701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94252" y="19304"/>
            <a:ext cx="147129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0">
                <a:solidFill>
                  <a:srgbClr val="000000"/>
                </a:solidFill>
                <a:latin typeface="Microsoft YaHei"/>
                <a:cs typeface="Microsoft YaHei"/>
              </a:rPr>
              <a:t>Site</a:t>
            </a:r>
            <a:r>
              <a:rPr dirty="0" sz="1800" spc="-50" b="0">
                <a:solidFill>
                  <a:srgbClr val="000000"/>
                </a:solidFill>
                <a:latin typeface="Microsoft YaHei"/>
                <a:cs typeface="Microsoft YaHe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Microsoft YaHei"/>
                <a:cs typeface="Microsoft YaHei"/>
              </a:rPr>
              <a:t>selection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6922" y="1614296"/>
            <a:ext cx="2845435" cy="2943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226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Changchun,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Jilin</a:t>
            </a:r>
            <a:endParaRPr sz="1800">
              <a:latin typeface="Arial"/>
              <a:cs typeface="Arial"/>
            </a:endParaRPr>
          </a:p>
          <a:p>
            <a:pPr marL="739140">
              <a:lnSpc>
                <a:spcPct val="100000"/>
              </a:lnSpc>
              <a:spcBef>
                <a:spcPts val="1780"/>
              </a:spcBef>
            </a:pPr>
            <a:r>
              <a:rPr dirty="0" sz="1800" spc="-5">
                <a:latin typeface="Arial"/>
                <a:cs typeface="Arial"/>
              </a:rPr>
              <a:t>Qinhuangdao,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Hebei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Huangling,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Shaanxi</a:t>
            </a:r>
            <a:endParaRPr sz="1800">
              <a:latin typeface="Arial"/>
              <a:cs typeface="Arial"/>
            </a:endParaRPr>
          </a:p>
          <a:p>
            <a:pPr marL="292100" marR="198120" indent="347980">
              <a:lnSpc>
                <a:spcPts val="6190"/>
              </a:lnSpc>
              <a:spcBef>
                <a:spcPts val="315"/>
              </a:spcBef>
            </a:pPr>
            <a:r>
              <a:rPr dirty="0" sz="1800" spc="-5">
                <a:latin typeface="Arial"/>
                <a:cs typeface="Arial"/>
              </a:rPr>
              <a:t>Huzhou Zhejiang  Shenshan,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Guangdong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045"/>
            <a:ext cx="7833995" cy="5826760"/>
          </a:xfrm>
          <a:prstGeom prst="rect">
            <a:avLst/>
          </a:prstGeom>
        </p:spPr>
        <p:txBody>
          <a:bodyPr wrap="square" lIns="0" tIns="2241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64"/>
              </a:spcBef>
            </a:pPr>
            <a:r>
              <a:rPr dirty="0" sz="2800" spc="-5" b="1">
                <a:solidFill>
                  <a:srgbClr val="790000"/>
                </a:solidFill>
                <a:latin typeface="Arial"/>
                <a:cs typeface="Arial"/>
              </a:rPr>
              <a:t>S&amp;A</a:t>
            </a:r>
            <a:r>
              <a:rPr dirty="0" sz="2800" spc="-100" b="1">
                <a:solidFill>
                  <a:srgbClr val="79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790000"/>
                </a:solidFill>
                <a:latin typeface="Arial"/>
                <a:cs typeface="Arial"/>
              </a:rPr>
              <a:t>Overview</a:t>
            </a:r>
            <a:endParaRPr sz="2800">
              <a:latin typeface="Arial"/>
              <a:cs typeface="Arial"/>
            </a:endParaRPr>
          </a:p>
          <a:p>
            <a:pPr marL="355600" marR="15875" indent="-342900">
              <a:lnSpc>
                <a:spcPct val="100000"/>
              </a:lnSpc>
              <a:spcBef>
                <a:spcPts val="166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Survey and Alignment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group(S&amp;A)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responsible </a:t>
            </a:r>
            <a:r>
              <a:rPr dirty="0" sz="2800" spc="-30">
                <a:solidFill>
                  <a:srgbClr val="006FC0"/>
                </a:solidFill>
                <a:latin typeface="Calibri"/>
                <a:cs typeface="Calibri"/>
              </a:rPr>
              <a:t>for 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CEPC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components position alignment and  maintenance.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SzPct val="69642"/>
              <a:buFont typeface="Segoe UI Symbol"/>
              <a:buChar char="■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work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will be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carried out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two</a:t>
            </a:r>
            <a:r>
              <a:rPr dirty="0" sz="28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phases.</a:t>
            </a:r>
            <a:endParaRPr sz="2800">
              <a:latin typeface="Calibri"/>
              <a:cs typeface="Calibri"/>
            </a:endParaRPr>
          </a:p>
          <a:p>
            <a:pPr marL="355600" marR="7366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first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phase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carried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out in CEPC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construction  period.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Align all of the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components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designed  geometric positions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within a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certain precision</a:t>
            </a:r>
            <a:r>
              <a:rPr dirty="0" sz="2800" spc="-10">
                <a:solidFill>
                  <a:srgbClr val="006FC0"/>
                </a:solidFill>
                <a:latin typeface="SimSun"/>
                <a:cs typeface="SimSun"/>
              </a:rPr>
              <a:t>， 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provide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an initial orbit 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CEPC</a:t>
            </a:r>
            <a:r>
              <a:rPr dirty="0" sz="28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commissioning.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The second phase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is in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CEPC </a:t>
            </a:r>
            <a:r>
              <a:rPr dirty="0" sz="2800" spc="-25">
                <a:solidFill>
                  <a:srgbClr val="006FC0"/>
                </a:solidFill>
                <a:latin typeface="Calibri"/>
                <a:cs typeface="Calibri"/>
              </a:rPr>
              <a:t>stop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periods,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beam 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will be a benchmark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according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the beam 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requirement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do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orbit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smooth</a:t>
            </a:r>
            <a:r>
              <a:rPr dirty="0" sz="2800" spc="9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alignment.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81913"/>
            <a:ext cx="7964170" cy="5317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SzPct val="75000"/>
              <a:buFont typeface="Segoe UI Symbol"/>
              <a:buChar char="■"/>
              <a:tabLst>
                <a:tab pos="355600" algn="l"/>
                <a:tab pos="356235" algn="l"/>
              </a:tabLst>
            </a:pP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Ultra-long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CEPC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circumference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brings two challenges 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 S&amp;A</a:t>
            </a:r>
            <a:endParaRPr sz="2800">
              <a:latin typeface="Calibri"/>
              <a:cs typeface="Calibri"/>
            </a:endParaRPr>
          </a:p>
          <a:p>
            <a:pPr marL="355600" marR="73025" indent="-342900">
              <a:lnSpc>
                <a:spcPct val="100000"/>
              </a:lnSpc>
              <a:spcBef>
                <a:spcPts val="670"/>
              </a:spcBef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Improve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working efficiency: put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more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work teams  and instruments,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R&amp;D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advanced</a:t>
            </a:r>
            <a:r>
              <a:rPr dirty="0" sz="2800" spc="10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technologies.</a:t>
            </a:r>
            <a:endParaRPr sz="2800">
              <a:latin typeface="Calibri"/>
              <a:cs typeface="Calibri"/>
            </a:endParaRPr>
          </a:p>
          <a:p>
            <a:pPr marL="355600" marR="272415" indent="-342900">
              <a:lnSpc>
                <a:spcPct val="100000"/>
              </a:lnSpc>
              <a:spcBef>
                <a:spcPts val="675"/>
              </a:spcBef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Accidental error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accumulation of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ultra-long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narrow 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tunnel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control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network and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its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accuracy</a:t>
            </a:r>
            <a:r>
              <a:rPr dirty="0" sz="2800" spc="114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control.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SzPct val="75000"/>
              <a:buFont typeface="Segoe UI Symbol"/>
              <a:buChar char="■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S&amp;A work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can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be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divided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into </a:t>
            </a:r>
            <a:r>
              <a:rPr dirty="0" sz="2800" spc="-5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dirty="0" sz="2800" spc="10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parts: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Alignment </a:t>
            </a:r>
            <a:r>
              <a:rPr dirty="0" sz="2800" spc="-20">
                <a:solidFill>
                  <a:srgbClr val="006FC0"/>
                </a:solidFill>
                <a:latin typeface="Calibri"/>
                <a:cs typeface="Calibri"/>
              </a:rPr>
              <a:t>control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networks</a:t>
            </a:r>
            <a:r>
              <a:rPr dirty="0" sz="28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survey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Components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fiducialization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2800" spc="1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pre-alignment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35">
                <a:solidFill>
                  <a:srgbClr val="006FC0"/>
                </a:solidFill>
                <a:latin typeface="Calibri"/>
                <a:cs typeface="Calibri"/>
              </a:rPr>
              <a:t>Tunnel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installation</a:t>
            </a:r>
            <a:r>
              <a:rPr dirty="0" sz="28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alignment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SzPct val="75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Components </a:t>
            </a:r>
            <a:r>
              <a:rPr dirty="0" sz="2800" spc="-15">
                <a:solidFill>
                  <a:srgbClr val="006FC0"/>
                </a:solidFill>
                <a:latin typeface="Calibri"/>
                <a:cs typeface="Calibri"/>
              </a:rPr>
              <a:t>segmentally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smooth</a:t>
            </a:r>
            <a:r>
              <a:rPr dirty="0" sz="2800" spc="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alignment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camille</dc:creator>
  <dc:title>PowerPoint 演示文稿</dc:title>
  <dcterms:created xsi:type="dcterms:W3CDTF">2018-10-08T11:56:22Z</dcterms:created>
  <dcterms:modified xsi:type="dcterms:W3CDTF">2018-10-08T11:56:22Z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2018-10-08T00:00:00Z</vt:filetime>
  </property>
</Properties>
</file>