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7" r:id="rId4"/>
    <p:sldId id="259" r:id="rId5"/>
    <p:sldId id="260" r:id="rId6"/>
    <p:sldId id="270" r:id="rId7"/>
    <p:sldId id="273" r:id="rId8"/>
    <p:sldId id="272" r:id="rId9"/>
    <p:sldId id="276" r:id="rId10"/>
    <p:sldId id="268" r:id="rId11"/>
    <p:sldId id="269" r:id="rId12"/>
    <p:sldId id="274" r:id="rId13"/>
    <p:sldId id="275" r:id="rId14"/>
    <p:sldId id="263" r:id="rId15"/>
    <p:sldId id="264" r:id="rId16"/>
    <p:sldId id="265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9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D5AA5-5D5A-204E-9C9E-6C2DFD5DFBFD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10F5E-C669-EF42-92FD-74130B54A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6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a/b =400/600µm, L=10cm, Q = 1.4nC,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x,y</a:t>
            </a:r>
            <a:r>
              <a:rPr lang="en-US" dirty="0" smtClean="0"/>
              <a:t> = 30µm,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 = 40µm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085CB-2FDC-8449-AB17-BC4C34662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085CB-2FDC-8449-AB17-BC4C34662C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1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-For high efficiency : don</a:t>
            </a:r>
            <a:r>
              <a:rPr lang="fr-FR" dirty="0" smtClean="0"/>
              <a:t>’</a:t>
            </a:r>
            <a:r>
              <a:rPr lang="en-US" dirty="0" smtClean="0"/>
              <a:t>t throw away stored E after beam loading w single pulse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Difficult to maintain phase space and high R when extracting large</a:t>
            </a:r>
            <a:r>
              <a:rPr lang="en-US" baseline="0" dirty="0" smtClean="0"/>
              <a:t> energy w single pulse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ZGV so the EM does not exit structure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Periodic 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72CC5-1A57-FB43-90A3-2040ACBA40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3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9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4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8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B39C-6783-B144-A2BB-C06E481FE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4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7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0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3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2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2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7000">
                <a:srgbClr val="FFFFF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0453B-9073-4C4C-9266-54DAEC24ADC8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19504-E225-4D49-A5D8-FFA7F4DD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image" Target="../media/image40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4.emf"/><Relationship Id="rId11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image" Target="../media/image9.emf"/><Relationship Id="rId9" Type="http://schemas.openxmlformats.org/officeDocument/2006/relationships/oleObject" Target="Macintosh%20HD:Users:Gerard:Desktop:RadiaBeam:Proposals:2014_DOE_SBIRr1:WakefieldShaper:Submission%20Package:WFS_Narrative.docx!OLE_LINK5" TargetMode="External"/><Relationship Id="rId10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68000">
                <a:schemeClr val="bg1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1945"/>
            <a:ext cx="7772400" cy="1470025"/>
          </a:xfrm>
        </p:spPr>
        <p:txBody>
          <a:bodyPr/>
          <a:lstStyle/>
          <a:p>
            <a:r>
              <a:rPr lang="en-US" dirty="0" smtClean="0"/>
              <a:t>Advanced Dielectric Wakefield Accelerator Structures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G. Andonian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May 10, 2018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FAST/IOTA Collaboration Meeting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Fermilab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ucla_cw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6" y="5993782"/>
            <a:ext cx="1810894" cy="83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210" y="6180744"/>
            <a:ext cx="1001980" cy="462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176" y="6168813"/>
            <a:ext cx="2019439" cy="486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311" y="6129233"/>
            <a:ext cx="1542203" cy="5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213889" y="5295481"/>
            <a:ext cx="3800579" cy="15625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1334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eflection modes in cylindrical DWA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89" y="1105118"/>
            <a:ext cx="6136105" cy="132621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Experiment to study effects of deflection modes at SLAC FACET</a:t>
            </a:r>
          </a:p>
          <a:p>
            <a:r>
              <a:rPr lang="en-US" dirty="0" smtClean="0"/>
              <a:t>HEM modes seen in spectrum + integrated effect on screen (“kick”) </a:t>
            </a:r>
          </a:p>
        </p:txBody>
      </p:sp>
      <p:pic>
        <p:nvPicPr>
          <p:cNvPr id="6" name="Picture 5" descr="Screen Shot 2016-03-23 at 3.43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/>
          <a:stretch/>
        </p:blipFill>
        <p:spPr>
          <a:xfrm>
            <a:off x="5213889" y="2557071"/>
            <a:ext cx="3800579" cy="23657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4722" y="2845755"/>
            <a:ext cx="22460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“deflection” </a:t>
            </a:r>
            <a:r>
              <a:rPr lang="en-US" dirty="0" err="1" smtClean="0"/>
              <a:t>vs</a:t>
            </a:r>
            <a:r>
              <a:rPr lang="en-US" dirty="0" smtClean="0"/>
              <a:t> offset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688807" y="3053015"/>
            <a:ext cx="3098800" cy="1566334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98322" y="4681458"/>
            <a:ext cx="93750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Offset [µm]</a:t>
            </a:r>
            <a:endParaRPr lang="en-US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4971" y="2324392"/>
            <a:ext cx="5072047" cy="3797300"/>
            <a:chOff x="3694130" y="3018888"/>
            <a:chExt cx="5472730" cy="41021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130" y="3018888"/>
              <a:ext cx="5472730" cy="41021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842173" y="5859128"/>
              <a:ext cx="856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HEM</a:t>
              </a:r>
              <a:r>
                <a:rPr lang="en-US" baseline="-25000" dirty="0" smtClean="0"/>
                <a:t>11</a:t>
              </a:r>
              <a:endParaRPr lang="en-US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35383" y="5119007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TM</a:t>
              </a:r>
              <a:r>
                <a:rPr lang="en-US" baseline="-25000" dirty="0" smtClean="0"/>
                <a:t>01</a:t>
              </a:r>
              <a:endParaRPr lang="en-US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82736" y="5762088"/>
              <a:ext cx="936080" cy="398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HEM</a:t>
              </a:r>
              <a:r>
                <a:rPr lang="en-US" baseline="-25000" dirty="0" smtClean="0"/>
                <a:t>21</a:t>
              </a:r>
              <a:endParaRPr lang="en-US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97073" y="6066889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TM</a:t>
              </a:r>
              <a:r>
                <a:rPr lang="en-US" baseline="-25000" dirty="0" smtClean="0"/>
                <a:t>02</a:t>
              </a:r>
              <a:endParaRPr lang="en-US" baseline="-25000" dirty="0"/>
            </a:p>
          </p:txBody>
        </p:sp>
      </p:grpSp>
      <p:sp>
        <p:nvSpPr>
          <p:cNvPr id="12" name="Oval 11"/>
          <p:cNvSpPr/>
          <p:nvPr/>
        </p:nvSpPr>
        <p:spPr>
          <a:xfrm>
            <a:off x="6593978" y="905894"/>
            <a:ext cx="1425858" cy="14258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62840" y="1090259"/>
            <a:ext cx="1088533" cy="10582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280786" y="1331390"/>
            <a:ext cx="0" cy="323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12837" y="1391436"/>
            <a:ext cx="572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30µm</a:t>
            </a:r>
            <a:endParaRPr lang="en-US" sz="1200" dirty="0"/>
          </a:p>
        </p:txBody>
      </p:sp>
      <p:pic>
        <p:nvPicPr>
          <p:cNvPr id="5" name="Picture 4" descr="Screen Shot 2017-10-17 at 1.19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83" y="5595811"/>
            <a:ext cx="2371375" cy="1158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6824" y="5257257"/>
            <a:ext cx="2694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Observed at low energy @ PSI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513053" y="5761234"/>
            <a:ext cx="1501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“Passive </a:t>
            </a:r>
            <a:r>
              <a:rPr lang="en-US" sz="1400" i="1" dirty="0" err="1" smtClean="0"/>
              <a:t>streaker</a:t>
            </a:r>
            <a:r>
              <a:rPr lang="en-US" sz="1400" i="1" dirty="0" smtClean="0"/>
              <a:t>”</a:t>
            </a:r>
          </a:p>
          <a:p>
            <a:r>
              <a:rPr lang="en-US" sz="1400" i="1" dirty="0" err="1" smtClean="0"/>
              <a:t>Bettoni</a:t>
            </a:r>
            <a:r>
              <a:rPr lang="en-US" sz="1400" i="1" dirty="0" smtClean="0"/>
              <a:t>, et al., PRAB 19, 021304 (2016)</a:t>
            </a:r>
            <a:endParaRPr lang="en-US" sz="14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308025" y="2386126"/>
            <a:ext cx="637637" cy="34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01</a:t>
            </a:r>
            <a:endParaRPr lang="en-US" baseline="-25000" dirty="0"/>
          </a:p>
        </p:txBody>
      </p:sp>
      <p:sp>
        <p:nvSpPr>
          <p:cNvPr id="10" name="Oval 9"/>
          <p:cNvSpPr/>
          <p:nvPr/>
        </p:nvSpPr>
        <p:spPr>
          <a:xfrm>
            <a:off x="7222719" y="1288447"/>
            <a:ext cx="116133" cy="1029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91922" y="1192890"/>
            <a:ext cx="308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47533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335"/>
            <a:ext cx="8229600" cy="831742"/>
          </a:xfrm>
        </p:spPr>
        <p:txBody>
          <a:bodyPr/>
          <a:lstStyle/>
          <a:p>
            <a:r>
              <a:rPr lang="en-US" dirty="0" smtClean="0"/>
              <a:t>Slab DWA with asymmetric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128834"/>
            <a:ext cx="4452011" cy="35402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Experiment: </a:t>
            </a:r>
          </a:p>
          <a:p>
            <a:pPr lvl="1"/>
            <a:r>
              <a:rPr lang="en-US" dirty="0" smtClean="0"/>
              <a:t>Drive slab geometry with elliptical beams </a:t>
            </a:r>
          </a:p>
          <a:p>
            <a:pPr lvl="1"/>
            <a:r>
              <a:rPr lang="en-US" dirty="0" smtClean="0"/>
              <a:t>measure effects of deflection modes</a:t>
            </a:r>
          </a:p>
          <a:p>
            <a:r>
              <a:rPr lang="en-US" dirty="0" smtClean="0"/>
              <a:t>Reproducible results across different materials (SiO</a:t>
            </a:r>
            <a:r>
              <a:rPr lang="en-US" baseline="-25000" dirty="0" smtClean="0"/>
              <a:t>2</a:t>
            </a:r>
            <a:r>
              <a:rPr lang="en-US" dirty="0" smtClean="0"/>
              <a:t>,ZTA, CVD)</a:t>
            </a:r>
          </a:p>
          <a:p>
            <a:r>
              <a:rPr lang="en-US" dirty="0" smtClean="0"/>
              <a:t>Results: </a:t>
            </a:r>
            <a:r>
              <a:rPr lang="en-US" dirty="0"/>
              <a:t>Suppression of effects from transverse wakes for flat beams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Fig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859" y="962077"/>
            <a:ext cx="3966039" cy="1676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1072" y="5880457"/>
            <a:ext cx="61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SiO2</a:t>
            </a:r>
            <a:endParaRPr lang="en-US" dirty="0"/>
          </a:p>
        </p:txBody>
      </p:sp>
      <p:pic>
        <p:nvPicPr>
          <p:cNvPr id="12" name="Picture 11" descr="Screen Shot 2016-03-24 at 5.26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837877"/>
            <a:ext cx="4063595" cy="16297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28747" y="2520493"/>
            <a:ext cx="2349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Off-axis injection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observed “kick”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11" y="2843659"/>
            <a:ext cx="4764859" cy="38102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15355" y="3247651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“round”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9133" y="466904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“flat”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338230" y="4576707"/>
            <a:ext cx="172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FDTD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1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DWA Structure: woodpile</a:t>
            </a:r>
            <a:endParaRPr lang="en-US" dirty="0"/>
          </a:p>
        </p:txBody>
      </p:sp>
      <p:pic>
        <p:nvPicPr>
          <p:cNvPr id="4" name="Picture 3" descr="Screen Shot 2018-05-08 at 11.4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94" y="1417638"/>
            <a:ext cx="2874206" cy="1560535"/>
          </a:xfrm>
          <a:prstGeom prst="rect">
            <a:avLst/>
          </a:prstGeom>
        </p:spPr>
      </p:pic>
      <p:pic>
        <p:nvPicPr>
          <p:cNvPr id="5" name="Picture 4" descr="Screen Shot 2018-05-08 at 11.43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24" y="2978174"/>
            <a:ext cx="4590375" cy="38798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5" y="1600200"/>
            <a:ext cx="4765736" cy="48584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Build off Bragg and slab results</a:t>
            </a:r>
          </a:p>
          <a:p>
            <a:pPr lvl="1"/>
            <a:r>
              <a:rPr lang="en-US" dirty="0" smtClean="0"/>
              <a:t>Advanced DWA structures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metals (excessive dissipation into heat</a:t>
            </a:r>
            <a:r>
              <a:rPr lang="en-US" dirty="0" smtClean="0"/>
              <a:t>)</a:t>
            </a:r>
          </a:p>
          <a:p>
            <a:r>
              <a:rPr lang="en-US" dirty="0" smtClean="0"/>
              <a:t>Tailor spectrum for reduced coupling to transverse modes (enhance longitudinal)</a:t>
            </a:r>
          </a:p>
          <a:p>
            <a:r>
              <a:rPr lang="en-US" dirty="0" smtClean="0"/>
              <a:t>Familiar from DLA</a:t>
            </a:r>
          </a:p>
          <a:p>
            <a:pPr lvl="1"/>
            <a:r>
              <a:rPr lang="en-US" dirty="0" smtClean="0"/>
              <a:t>Extend to DWA</a:t>
            </a:r>
          </a:p>
          <a:p>
            <a:r>
              <a:rPr lang="en-US" dirty="0" smtClean="0"/>
              <a:t>Engineer spectral content</a:t>
            </a:r>
          </a:p>
          <a:p>
            <a:pPr lvl="1"/>
            <a:r>
              <a:rPr lang="en-US" dirty="0" smtClean="0"/>
              <a:t>3D-periodicity gives more control</a:t>
            </a:r>
          </a:p>
          <a:p>
            <a:pPr lvl="1"/>
            <a:r>
              <a:rPr lang="en-US" dirty="0" smtClean="0"/>
              <a:t>Modes, v</a:t>
            </a:r>
            <a:r>
              <a:rPr lang="en-US" baseline="-25000" dirty="0" smtClean="0"/>
              <a:t>g</a:t>
            </a:r>
            <a:r>
              <a:rPr lang="en-US" dirty="0" smtClean="0"/>
              <a:t>, ratios</a:t>
            </a:r>
          </a:p>
          <a:p>
            <a:pPr lvl="1"/>
            <a:r>
              <a:rPr lang="en-US" dirty="0" smtClean="0"/>
              <a:t>Excited modes in </a:t>
            </a:r>
            <a:r>
              <a:rPr lang="en-US" dirty="0" err="1" smtClean="0"/>
              <a:t>bandgap</a:t>
            </a:r>
            <a:r>
              <a:rPr lang="en-US" dirty="0" smtClean="0"/>
              <a:t> are confined</a:t>
            </a:r>
          </a:p>
          <a:p>
            <a:r>
              <a:rPr lang="en-US" dirty="0" smtClean="0"/>
              <a:t> Woodpile assembled at UCLA</a:t>
            </a:r>
          </a:p>
          <a:p>
            <a:pPr lvl="1"/>
            <a:r>
              <a:rPr lang="en-US" dirty="0" smtClean="0"/>
              <a:t>For experiment at BNL ATF</a:t>
            </a:r>
          </a:p>
          <a:p>
            <a:pPr lvl="1"/>
            <a:r>
              <a:rPr lang="en-US" dirty="0" smtClean="0"/>
              <a:t>125µm Sapphire rods x 2cm</a:t>
            </a:r>
          </a:p>
          <a:p>
            <a:pPr lvl="1"/>
            <a:r>
              <a:rPr lang="en-US" dirty="0"/>
              <a:t>by </a:t>
            </a:r>
            <a:r>
              <a:rPr lang="en-US" dirty="0" smtClean="0"/>
              <a:t>hand (P. Hoang)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8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Woodpile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255"/>
            <a:ext cx="4624252" cy="314897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Woodpile parameters</a:t>
            </a:r>
          </a:p>
          <a:p>
            <a:pPr lvl="1"/>
            <a:r>
              <a:rPr lang="en-US" dirty="0" smtClean="0"/>
              <a:t>125µm x 2cm sapphire rods</a:t>
            </a:r>
          </a:p>
          <a:p>
            <a:pPr lvl="1"/>
            <a:r>
              <a:rPr lang="en-US" dirty="0" smtClean="0"/>
              <a:t>375µm periodicity in x, and z</a:t>
            </a:r>
          </a:p>
          <a:p>
            <a:pPr lvl="1"/>
            <a:r>
              <a:rPr lang="en-US" dirty="0" smtClean="0"/>
              <a:t>250µm gap</a:t>
            </a:r>
          </a:p>
          <a:p>
            <a:pPr lvl="1"/>
            <a:r>
              <a:rPr lang="en-US" dirty="0" smtClean="0"/>
              <a:t>Single period structure to understand dynamics</a:t>
            </a:r>
          </a:p>
          <a:p>
            <a:r>
              <a:rPr lang="en-US" dirty="0" smtClean="0"/>
              <a:t>BNL ATF Beam parameters</a:t>
            </a:r>
          </a:p>
          <a:p>
            <a:pPr lvl="1"/>
            <a:r>
              <a:rPr lang="en-US" dirty="0" smtClean="0"/>
              <a:t>57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=2 mm-</a:t>
            </a:r>
            <a:r>
              <a:rPr lang="en-US" dirty="0" err="1" smtClean="0"/>
              <a:t>mrad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 = 250µm</a:t>
            </a:r>
          </a:p>
          <a:p>
            <a:pPr lvl="1"/>
            <a:r>
              <a:rPr lang="en-US" dirty="0" smtClean="0"/>
              <a:t>“round beam”: 50:50 µm, 150 </a:t>
            </a:r>
            <a:r>
              <a:rPr lang="en-US" dirty="0" err="1" smtClean="0"/>
              <a:t>pC</a:t>
            </a:r>
            <a:endParaRPr lang="en-US" dirty="0" smtClean="0"/>
          </a:p>
          <a:p>
            <a:pPr lvl="1"/>
            <a:r>
              <a:rPr lang="en-US" dirty="0" smtClean="0"/>
              <a:t>“elliptical beam” 50: 500 µm, 235 </a:t>
            </a:r>
            <a:r>
              <a:rPr lang="en-US" dirty="0" err="1" smtClean="0"/>
              <a:t>pC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Many modes in spectra for round beam</a:t>
            </a:r>
          </a:p>
          <a:p>
            <a:pPr lvl="1"/>
            <a:r>
              <a:rPr lang="en-US" dirty="0" smtClean="0"/>
              <a:t>Boundary conditions require computation</a:t>
            </a:r>
          </a:p>
          <a:p>
            <a:pPr lvl="1"/>
            <a:r>
              <a:rPr lang="en-US" dirty="0" smtClean="0"/>
              <a:t>Flat beam shows only fundamental</a:t>
            </a:r>
          </a:p>
          <a:p>
            <a:pPr lvl="1"/>
            <a:endParaRPr lang="en-US" dirty="0"/>
          </a:p>
        </p:txBody>
      </p:sp>
      <p:pic>
        <p:nvPicPr>
          <p:cNvPr id="4" name="Picture 3" descr="Screen Shot 2017-10-16 at 2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195" y="4191400"/>
            <a:ext cx="2718605" cy="173990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 descr="Screen Shot 2018-05-09 at 11.38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03" y="1600201"/>
            <a:ext cx="4244125" cy="1922674"/>
          </a:xfrm>
          <a:prstGeom prst="rect">
            <a:avLst/>
          </a:prstGeom>
        </p:spPr>
      </p:pic>
      <p:pic>
        <p:nvPicPr>
          <p:cNvPr id="6" name="Picture 5" descr="Screen Shot 2018-05-09 at 11.39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4" y="4364226"/>
            <a:ext cx="3492500" cy="222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0648" y="6062622"/>
            <a:ext cx="328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 (beam perspective)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702" y="6488668"/>
            <a:ext cx="352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Spectrum of woodpile (simulations)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2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86"/>
            <a:ext cx="8229600" cy="781262"/>
          </a:xfrm>
        </p:spPr>
        <p:txBody>
          <a:bodyPr/>
          <a:lstStyle/>
          <a:p>
            <a:r>
              <a:rPr lang="en-US" dirty="0" smtClean="0"/>
              <a:t>DWA Woodpile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84" y="1146983"/>
            <a:ext cx="4523841" cy="276287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Experiment at BNL ATF</a:t>
            </a:r>
          </a:p>
          <a:p>
            <a:pPr lvl="1"/>
            <a:r>
              <a:rPr lang="en-US" dirty="0" smtClean="0"/>
              <a:t>CCR spectral characterization methods</a:t>
            </a:r>
          </a:p>
          <a:p>
            <a:pPr lvl="1"/>
            <a:r>
              <a:rPr lang="en-US" dirty="0" smtClean="0"/>
              <a:t>Round beam </a:t>
            </a:r>
            <a:r>
              <a:rPr lang="en-US" dirty="0" err="1" smtClean="0"/>
              <a:t>vs</a:t>
            </a:r>
            <a:r>
              <a:rPr lang="en-US" dirty="0" smtClean="0"/>
              <a:t> elliptical</a:t>
            </a:r>
          </a:p>
          <a:p>
            <a:pPr lvl="1"/>
            <a:r>
              <a:rPr lang="en-US" dirty="0" smtClean="0"/>
              <a:t>Shows suppression of spectra</a:t>
            </a:r>
          </a:p>
          <a:p>
            <a:pPr lvl="1"/>
            <a:r>
              <a:rPr lang="en-US" dirty="0" smtClean="0"/>
              <a:t>agreement with simulations</a:t>
            </a:r>
          </a:p>
          <a:p>
            <a:r>
              <a:rPr lang="en-US" dirty="0" smtClean="0"/>
              <a:t>Results important </a:t>
            </a:r>
          </a:p>
          <a:p>
            <a:pPr lvl="1"/>
            <a:r>
              <a:rPr lang="en-US" dirty="0" smtClean="0"/>
              <a:t>Design spectrum</a:t>
            </a:r>
          </a:p>
          <a:p>
            <a:pPr lvl="1"/>
            <a:r>
              <a:rPr lang="en-US" dirty="0" smtClean="0"/>
              <a:t>Use bunch length to couple to desired longitudinal modes</a:t>
            </a:r>
          </a:p>
          <a:p>
            <a:pPr lvl="1"/>
            <a:r>
              <a:rPr lang="en-US" dirty="0" smtClean="0"/>
              <a:t>Use beam shape to reduce coupling to transverse modes</a:t>
            </a:r>
          </a:p>
          <a:p>
            <a:endParaRPr lang="en-US" dirty="0" smtClean="0"/>
          </a:p>
          <a:p>
            <a:pPr marL="0" lvl="1" indent="0">
              <a:buNone/>
            </a:pP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860329" y="6543768"/>
            <a:ext cx="2652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P. Hoang PRL 120, 164801 (2018)</a:t>
            </a:r>
            <a:endParaRPr lang="en-US" sz="1400" i="1" dirty="0"/>
          </a:p>
        </p:txBody>
      </p:sp>
      <p:pic>
        <p:nvPicPr>
          <p:cNvPr id="13" name="Picture 12" descr="Screen Shot 2017-10-16 at 2.4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" y="4094520"/>
            <a:ext cx="3936992" cy="2536036"/>
          </a:xfrm>
          <a:prstGeom prst="rect">
            <a:avLst/>
          </a:prstGeom>
        </p:spPr>
      </p:pic>
      <p:pic>
        <p:nvPicPr>
          <p:cNvPr id="14" name="Picture 13" descr="Screen Shot 2017-10-16 at 2.47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5" y="4124007"/>
            <a:ext cx="4066641" cy="25065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8119" y="3823678"/>
            <a:ext cx="159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Interferograms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59597" y="390985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7978" y="4161307"/>
            <a:ext cx="7507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round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52546" y="4192678"/>
            <a:ext cx="7507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round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52546" y="5334191"/>
            <a:ext cx="9694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elliptical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87644" y="5312531"/>
            <a:ext cx="9694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elliptical</a:t>
            </a:r>
            <a:endParaRPr lang="en-US" dirty="0"/>
          </a:p>
        </p:txBody>
      </p:sp>
      <p:pic>
        <p:nvPicPr>
          <p:cNvPr id="5" name="Picture 4" descr="Screen Shot 2018-05-08 at 11.49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12" y="1284203"/>
            <a:ext cx="4348874" cy="14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0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85368" y="1061450"/>
            <a:ext cx="4558632" cy="1590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Pulse shaping: High Transformer Ratios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0315" y="1213472"/>
            <a:ext cx="4010526" cy="473804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800" dirty="0" smtClean="0"/>
              <a:t>Efficiency of DWA</a:t>
            </a:r>
          </a:p>
          <a:p>
            <a:pPr>
              <a:defRPr/>
            </a:pPr>
            <a:r>
              <a:rPr lang="en-US" sz="2800" dirty="0" smtClean="0"/>
              <a:t>TR enhancement from ramped beams</a:t>
            </a:r>
          </a:p>
          <a:p>
            <a:pPr lvl="1">
              <a:defRPr/>
            </a:pPr>
            <a:r>
              <a:rPr lang="en-US" sz="2000" dirty="0" smtClean="0"/>
              <a:t>Triangle distribution</a:t>
            </a:r>
          </a:p>
          <a:p>
            <a:pPr lvl="1">
              <a:defRPr/>
            </a:pPr>
            <a:r>
              <a:rPr lang="en-US" sz="2000" dirty="0" smtClean="0"/>
              <a:t>Novel: doorstep, double triangles</a:t>
            </a:r>
          </a:p>
          <a:p>
            <a:pPr>
              <a:defRPr/>
            </a:pPr>
            <a:r>
              <a:rPr lang="en-US" sz="2400" dirty="0" smtClean="0"/>
              <a:t>Techniques:</a:t>
            </a:r>
          </a:p>
          <a:p>
            <a:pPr lvl="1">
              <a:defRPr/>
            </a:pPr>
            <a:r>
              <a:rPr lang="en-US" sz="2000" dirty="0" smtClean="0"/>
              <a:t>EEX, laser shaping, mask in dispersive section</a:t>
            </a:r>
          </a:p>
          <a:p>
            <a:pPr>
              <a:defRPr/>
            </a:pPr>
            <a:r>
              <a:rPr lang="en-US" sz="2400" dirty="0" smtClean="0"/>
              <a:t>Shaping with self wakes</a:t>
            </a:r>
          </a:p>
          <a:p>
            <a:pPr lvl="1">
              <a:defRPr/>
            </a:pPr>
            <a:r>
              <a:rPr lang="en-US" sz="2000" dirty="0"/>
              <a:t>Analogous to bunch train with DWA</a:t>
            </a:r>
          </a:p>
          <a:p>
            <a:pPr lvl="2">
              <a:defRPr/>
            </a:pPr>
            <a:r>
              <a:rPr lang="en-US" sz="1600" dirty="0" err="1"/>
              <a:t>Antipov</a:t>
            </a:r>
            <a:r>
              <a:rPr lang="en-US" sz="1600" dirty="0"/>
              <a:t> PRL 111, 134801 (2013</a:t>
            </a:r>
            <a:r>
              <a:rPr lang="en-US" sz="1600" dirty="0" smtClean="0"/>
              <a:t>)</a:t>
            </a:r>
            <a:r>
              <a:rPr lang="en-US" sz="2400" dirty="0" smtClean="0"/>
              <a:t> </a:t>
            </a:r>
          </a:p>
          <a:p>
            <a:pPr>
              <a:defRPr/>
            </a:pPr>
            <a:r>
              <a:rPr lang="en-US" sz="2400" dirty="0" smtClean="0"/>
              <a:t>Shaping capabilities essential for TR studies</a:t>
            </a:r>
          </a:p>
          <a:p>
            <a:pPr>
              <a:defRPr/>
            </a:pPr>
            <a:r>
              <a:rPr lang="en-US" sz="2400" dirty="0" smtClean="0"/>
              <a:t>Experiment at BNL ATF:</a:t>
            </a:r>
          </a:p>
          <a:p>
            <a:pPr lvl="1">
              <a:defRPr/>
            </a:pPr>
            <a:r>
              <a:rPr lang="en-US" sz="2000" dirty="0" smtClean="0"/>
              <a:t>“Ramped” beam observed</a:t>
            </a:r>
          </a:p>
          <a:p>
            <a:pPr lvl="1">
              <a:defRPr/>
            </a:pPr>
            <a:r>
              <a:rPr lang="en-US" sz="2000" dirty="0" smtClean="0"/>
              <a:t>CCR autocorrelation</a:t>
            </a:r>
          </a:p>
          <a:p>
            <a:pPr lvl="1">
              <a:defRPr/>
            </a:pPr>
            <a:r>
              <a:rPr lang="en-US" sz="2000" dirty="0" smtClean="0"/>
              <a:t>Deflecting cavity</a:t>
            </a:r>
            <a:endParaRPr lang="en-US" sz="1600" dirty="0" smtClean="0"/>
          </a:p>
          <a:p>
            <a:pPr>
              <a:defRPr/>
            </a:pPr>
            <a:endParaRPr lang="en-US" sz="24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638840" y="1022040"/>
            <a:ext cx="1991895" cy="1508801"/>
            <a:chOff x="5119204" y="1410894"/>
            <a:chExt cx="3352800" cy="2284422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9204" y="1410894"/>
              <a:ext cx="3352800" cy="228442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231718" y="1426377"/>
              <a:ext cx="2981515" cy="465995"/>
            </a:xfrm>
            <a:prstGeom prst="rect">
              <a:avLst/>
            </a:prstGeom>
            <a:noFill/>
            <a:ln w="12700">
              <a:solidFill>
                <a:srgbClr val="4F81BD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</a:rPr>
                <a:t>Symmetric beam R&lt;2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57986" y="1008176"/>
            <a:ext cx="2085478" cy="1522665"/>
            <a:chOff x="5679080" y="3725944"/>
            <a:chExt cx="3005969" cy="232349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79080" y="3765026"/>
              <a:ext cx="3005961" cy="22844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</p:pic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5829737" y="3725944"/>
              <a:ext cx="2855312" cy="449900"/>
            </a:xfrm>
            <a:prstGeom prst="rect">
              <a:avLst/>
            </a:prstGeom>
            <a:noFill/>
            <a:ln w="12700">
              <a:solidFill>
                <a:srgbClr val="4F81BD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</a:rPr>
                <a:t>Ramped beam R&gt;&gt;2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30841" y="3839729"/>
            <a:ext cx="4999324" cy="1183597"/>
            <a:chOff x="267301" y="1012632"/>
            <a:chExt cx="8862864" cy="2014855"/>
          </a:xfrm>
        </p:grpSpPr>
        <p:pic>
          <p:nvPicPr>
            <p:cNvPr id="25" name="Picture 24" descr="Macintosh HD:Users:samkbarber:Desktop:wakefield shaper:paper images:Measured autocorrelations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01" y="1026901"/>
              <a:ext cx="2743200" cy="1922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 descr="Macintosh HD:Users:samkbarber:Desktop:wakefield shaper:paper images:Measured CTR spectra.tiff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616" y="1012632"/>
              <a:ext cx="2743200" cy="2014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Macintosh HD:Users:samkbarber:Desktop:wakefield shaper:paper images:KK reconstructions.jp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965" y="1052567"/>
              <a:ext cx="2743200" cy="19386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ight Arrow 34"/>
            <p:cNvSpPr/>
            <p:nvPr/>
          </p:nvSpPr>
          <p:spPr>
            <a:xfrm>
              <a:off x="3059732" y="1397502"/>
              <a:ext cx="285025" cy="356723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6144896" y="1440310"/>
              <a:ext cx="227798" cy="356723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Screen Shot 2017-10-16 at 11.57.2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37" y="2743399"/>
            <a:ext cx="4438316" cy="1114600"/>
          </a:xfrm>
          <a:prstGeom prst="rect">
            <a:avLst/>
          </a:prstGeom>
        </p:spPr>
      </p:pic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944933"/>
              </p:ext>
            </p:extLst>
          </p:nvPr>
        </p:nvGraphicFramePr>
        <p:xfrm>
          <a:off x="3634428" y="1938946"/>
          <a:ext cx="899009" cy="47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9" imgW="850900" imgH="406400" progId="Equation.3">
                  <p:embed/>
                </p:oleObj>
              </mc:Choice>
              <mc:Fallback>
                <p:oleObj name="Equation" r:id="rId9" imgW="850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4428" y="1938946"/>
                        <a:ext cx="899009" cy="479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787913" y="4917244"/>
            <a:ext cx="3386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G. Andonian, et al., PRL 118, 054802 (2017)</a:t>
            </a:r>
            <a:endParaRPr lang="en-US" sz="1400" i="1" dirty="0"/>
          </a:p>
        </p:txBody>
      </p:sp>
      <p:pic>
        <p:nvPicPr>
          <p:cNvPr id="26" name="Picture 25" descr="wf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703" y="5225021"/>
            <a:ext cx="2516566" cy="15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93"/>
    </mc:Choice>
    <mc:Fallback xmlns="">
      <p:transition xmlns:p14="http://schemas.microsoft.com/office/powerpoint/2010/main" spd="slow" advTm="404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Pulse trains + Longitudinally periodic structures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100"/>
            <a:ext cx="4404124" cy="30835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Motivation:</a:t>
            </a:r>
          </a:p>
          <a:p>
            <a:pPr lvl="1"/>
            <a:r>
              <a:rPr lang="en-US" dirty="0" smtClean="0"/>
              <a:t>Confine energy of mode inside structure</a:t>
            </a:r>
            <a:endParaRPr lang="en-US" dirty="0"/>
          </a:p>
          <a:p>
            <a:pPr lvl="1"/>
            <a:r>
              <a:rPr lang="en-US" dirty="0" smtClean="0"/>
              <a:t>Near zero group velocity</a:t>
            </a:r>
          </a:p>
          <a:p>
            <a:pPr lvl="1"/>
            <a:r>
              <a:rPr lang="en-US" dirty="0" smtClean="0"/>
              <a:t>Longitudinal periodicity -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(z)</a:t>
            </a:r>
          </a:p>
          <a:p>
            <a:r>
              <a:rPr lang="en-US" dirty="0" smtClean="0"/>
              <a:t>OOPIC and HFSS Simulations</a:t>
            </a:r>
          </a:p>
          <a:p>
            <a:pPr lvl="1"/>
            <a:r>
              <a:rPr lang="en-US" dirty="0" smtClean="0"/>
              <a:t>a = 50 µm, b = 126 µm</a:t>
            </a:r>
          </a:p>
          <a:p>
            <a:pPr lvl="1"/>
            <a:r>
              <a:rPr lang="en-US" dirty="0" smtClean="0"/>
              <a:t>Periodicity = 300 µm</a:t>
            </a:r>
          </a:p>
          <a:p>
            <a:pPr lvl="1"/>
            <a:r>
              <a:rPr lang="en-US" dirty="0" smtClean="0"/>
              <a:t>Used both sinusoidal variance of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and step </a:t>
            </a:r>
          </a:p>
          <a:p>
            <a:pPr lvl="1"/>
            <a:r>
              <a:rPr lang="en-US" dirty="0" smtClean="0"/>
              <a:t>Base materials SiO2, diamond (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=3.8, 10.6)</a:t>
            </a:r>
          </a:p>
          <a:p>
            <a:r>
              <a:rPr lang="en-US" dirty="0" smtClean="0"/>
              <a:t>500 GHz structure</a:t>
            </a:r>
          </a:p>
          <a:p>
            <a:pPr lvl="1"/>
            <a:r>
              <a:rPr lang="en-US" dirty="0" smtClean="0"/>
              <a:t>Mode confinement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ken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96" y="1221100"/>
            <a:ext cx="3899568" cy="190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4362" r="24167" b="19234"/>
          <a:stretch>
            <a:fillRect/>
          </a:stretch>
        </p:blipFill>
        <p:spPr bwMode="auto">
          <a:xfrm>
            <a:off x="6759721" y="4442072"/>
            <a:ext cx="2318691" cy="9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3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0943" r="25000" b="19234"/>
          <a:stretch>
            <a:fillRect/>
          </a:stretch>
        </p:blipFill>
        <p:spPr bwMode="auto">
          <a:xfrm>
            <a:off x="4636238" y="4432300"/>
            <a:ext cx="2106973" cy="8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4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6071" r="26666" b="26071"/>
          <a:stretch>
            <a:fillRect/>
          </a:stretch>
        </p:blipFill>
        <p:spPr bwMode="auto">
          <a:xfrm>
            <a:off x="6766109" y="3646992"/>
            <a:ext cx="2339039" cy="80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3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4362" r="25833" b="22653"/>
          <a:stretch>
            <a:fillRect/>
          </a:stretch>
        </p:blipFill>
        <p:spPr bwMode="auto">
          <a:xfrm>
            <a:off x="4645600" y="3636211"/>
            <a:ext cx="2106972" cy="79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49886"/>
          <a:stretch/>
        </p:blipFill>
        <p:spPr>
          <a:xfrm>
            <a:off x="1042246" y="5183513"/>
            <a:ext cx="2360025" cy="14661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2883" y="6449341"/>
            <a:ext cx="4328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 smtClean="0"/>
              <a:t>J. B. </a:t>
            </a:r>
            <a:r>
              <a:rPr lang="en-US" sz="1200" dirty="0" err="1" smtClean="0"/>
              <a:t>Rosenzweig</a:t>
            </a:r>
            <a:r>
              <a:rPr lang="en-US" sz="1200" dirty="0" smtClean="0"/>
              <a:t>, G. Andonian, D. </a:t>
            </a:r>
            <a:r>
              <a:rPr lang="en-US" sz="1200" dirty="0" err="1" smtClean="0"/>
              <a:t>Stratakis</a:t>
            </a:r>
            <a:r>
              <a:rPr lang="en-US" sz="1200" dirty="0" smtClean="0"/>
              <a:t>, X. Wei </a:t>
            </a:r>
            <a:endParaRPr lang="en-US" sz="1200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2440" y="5331818"/>
            <a:ext cx="41508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Standing wave structure seen in </a:t>
            </a:r>
            <a:r>
              <a:rPr lang="en-US" sz="1600" dirty="0" err="1" smtClean="0"/>
              <a:t>sims</a:t>
            </a:r>
            <a:r>
              <a:rPr lang="en-US" sz="1600" dirty="0" smtClean="0"/>
              <a:t> after beam has passed through structure (OOPIC)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963696" y="3122458"/>
            <a:ext cx="4114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Excite mode with 4-pulse train - OOPIC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245" y="4105969"/>
            <a:ext cx="2710549" cy="9920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29355" y="4947456"/>
            <a:ext cx="256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DWA with horn antenna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179075" y="6509340"/>
            <a:ext cx="2709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Mode confinement of </a:t>
            </a:r>
            <a:r>
              <a:rPr lang="en-US" sz="1400" dirty="0" err="1" smtClean="0"/>
              <a:t>Ez</a:t>
            </a:r>
            <a:r>
              <a:rPr lang="en-US" sz="1400" dirty="0" smtClean="0"/>
              <a:t> (HFSS)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12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03"/>
    </mc:Choice>
    <mc:Fallback xmlns="">
      <p:transition xmlns:p14="http://schemas.microsoft.com/office/powerpoint/2010/main" spd="slow" advTm="832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4272"/>
          </a:xfrm>
        </p:spPr>
        <p:txBody>
          <a:bodyPr/>
          <a:lstStyle/>
          <a:p>
            <a:r>
              <a:rPr lang="en-US" dirty="0" smtClean="0"/>
              <a:t>Summary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948"/>
            <a:ext cx="6889407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DWA useful tool for accelerator applications</a:t>
            </a:r>
          </a:p>
          <a:p>
            <a:pPr lvl="1"/>
            <a:r>
              <a:rPr lang="en-US" dirty="0" smtClean="0"/>
              <a:t>Advanced accelerator, THz source</a:t>
            </a:r>
          </a:p>
          <a:p>
            <a:pPr lvl="1"/>
            <a:r>
              <a:rPr lang="en-US" dirty="0" smtClean="0"/>
              <a:t>Phase space manipulation, beam diagnostic</a:t>
            </a:r>
          </a:p>
          <a:p>
            <a:r>
              <a:rPr lang="en-US" dirty="0" smtClean="0"/>
              <a:t>FAST allows opportunity to study in new regime	</a:t>
            </a:r>
          </a:p>
          <a:p>
            <a:pPr lvl="1"/>
            <a:r>
              <a:rPr lang="en-US" dirty="0" smtClean="0"/>
              <a:t>High average </a:t>
            </a:r>
            <a:r>
              <a:rPr lang="en-US" dirty="0" smtClean="0"/>
              <a:t>current : Charging/ Heating questions </a:t>
            </a:r>
            <a:endParaRPr lang="en-US" dirty="0" smtClean="0"/>
          </a:p>
          <a:p>
            <a:pPr lvl="1"/>
            <a:r>
              <a:rPr lang="en-US" dirty="0" smtClean="0"/>
              <a:t>High quality </a:t>
            </a:r>
            <a:r>
              <a:rPr lang="en-US" dirty="0" smtClean="0"/>
              <a:t>bunches : Small/long structures</a:t>
            </a:r>
            <a:endParaRPr lang="en-US" dirty="0" smtClean="0"/>
          </a:p>
          <a:p>
            <a:pPr lvl="1"/>
            <a:r>
              <a:rPr lang="en-US" dirty="0" smtClean="0"/>
              <a:t>RTFB transform: Flat beam driven planar DWA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FAST is unique facility for advanced DWA studies</a:t>
            </a:r>
          </a:p>
          <a:p>
            <a:pPr lvl="1"/>
            <a:r>
              <a:rPr lang="en-US" dirty="0" smtClean="0"/>
              <a:t>Designer </a:t>
            </a:r>
            <a:r>
              <a:rPr lang="en-US" dirty="0"/>
              <a:t>structures for fundamental physics</a:t>
            </a:r>
          </a:p>
          <a:p>
            <a:pPr lvl="1"/>
            <a:r>
              <a:rPr lang="en-US" dirty="0"/>
              <a:t>Spectra by design + Beam by </a:t>
            </a:r>
            <a:r>
              <a:rPr lang="en-US" dirty="0" smtClean="0"/>
              <a:t>design</a:t>
            </a:r>
          </a:p>
          <a:p>
            <a:pPr lvl="1"/>
            <a:r>
              <a:rPr lang="en-US" dirty="0"/>
              <a:t>Explore limits and possibilities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 descr="toothed_Galax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27" y="3520572"/>
            <a:ext cx="2322030" cy="2170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5486" y="3298330"/>
            <a:ext cx="2109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P. Hoang, “Toothed woodpile”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37235" y="5768322"/>
            <a:ext cx="86660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Acknowledgements: UCLA: S. Barber (LBNL), A. </a:t>
            </a:r>
            <a:r>
              <a:rPr lang="en-US" sz="1600" dirty="0" err="1" smtClean="0"/>
              <a:t>Fukusawa</a:t>
            </a:r>
            <a:r>
              <a:rPr lang="en-US" sz="1600" dirty="0" smtClean="0"/>
              <a:t>, P. Hoang, B. </a:t>
            </a:r>
            <a:r>
              <a:rPr lang="en-US" sz="1600" dirty="0" err="1" smtClean="0"/>
              <a:t>Naranjo</a:t>
            </a:r>
            <a:r>
              <a:rPr lang="en-US" sz="1600" dirty="0" smtClean="0"/>
              <a:t>, N. </a:t>
            </a:r>
            <a:r>
              <a:rPr lang="en-US" sz="1600" dirty="0" err="1" smtClean="0"/>
              <a:t>Sudar</a:t>
            </a:r>
            <a:r>
              <a:rPr lang="en-US" sz="1600" dirty="0" smtClean="0"/>
              <a:t>, O. Williams, J. </a:t>
            </a:r>
            <a:r>
              <a:rPr lang="en-US" sz="1600" dirty="0" err="1" smtClean="0"/>
              <a:t>Rosenzweig</a:t>
            </a:r>
            <a:r>
              <a:rPr lang="en-US" sz="1600" dirty="0" smtClean="0"/>
              <a:t>, et al. RadiaBeam: F. O’Shea, M. Harrison, A. </a:t>
            </a:r>
            <a:r>
              <a:rPr lang="en-US" sz="1600" dirty="0" err="1" smtClean="0"/>
              <a:t>Murokh</a:t>
            </a:r>
            <a:r>
              <a:rPr lang="en-US" sz="1600" dirty="0" smtClean="0"/>
              <a:t>, et al., FACET: B. O’Shea, C. Clarke, M. Hogan, V. </a:t>
            </a:r>
            <a:r>
              <a:rPr lang="en-US" sz="1600" dirty="0" err="1" smtClean="0"/>
              <a:t>Yakimenko</a:t>
            </a:r>
            <a:r>
              <a:rPr lang="en-US" sz="1600" dirty="0" smtClean="0"/>
              <a:t>, et al. U. Chic: S. </a:t>
            </a:r>
            <a:r>
              <a:rPr lang="en-US" sz="1600" dirty="0" err="1" smtClean="0"/>
              <a:t>Baturin</a:t>
            </a:r>
            <a:r>
              <a:rPr lang="en-US" sz="1600" dirty="0" smtClean="0"/>
              <a:t>, ATF: M. </a:t>
            </a:r>
            <a:r>
              <a:rPr lang="en-US" sz="1600" dirty="0" err="1" smtClean="0"/>
              <a:t>Fedurin</a:t>
            </a:r>
            <a:r>
              <a:rPr lang="en-US" sz="1600" dirty="0" smtClean="0"/>
              <a:t>, C. </a:t>
            </a:r>
            <a:r>
              <a:rPr lang="en-US" sz="1600" dirty="0" err="1" smtClean="0"/>
              <a:t>Swinson</a:t>
            </a:r>
            <a:r>
              <a:rPr lang="en-US" sz="1600" dirty="0" smtClean="0"/>
              <a:t>, et al.,</a:t>
            </a:r>
          </a:p>
          <a:p>
            <a:r>
              <a:rPr lang="en-US" sz="1600" dirty="0" smtClean="0"/>
              <a:t>Work Supported by US DOE HEP 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1385" y="5768322"/>
            <a:ext cx="85618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7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DWA background</a:t>
            </a:r>
          </a:p>
          <a:p>
            <a:r>
              <a:rPr lang="en-US" dirty="0" smtClean="0"/>
              <a:t>Relevant Issues &amp; research directions</a:t>
            </a:r>
          </a:p>
          <a:p>
            <a:r>
              <a:rPr lang="en-US" dirty="0" smtClean="0"/>
              <a:t>Advanced structures &amp; applications</a:t>
            </a:r>
          </a:p>
          <a:p>
            <a:pPr lvl="1"/>
            <a:r>
              <a:rPr lang="en-US" dirty="0" smtClean="0"/>
              <a:t>Bragg boundary</a:t>
            </a:r>
          </a:p>
          <a:p>
            <a:pPr lvl="1"/>
            <a:r>
              <a:rPr lang="en-US" dirty="0" smtClean="0"/>
              <a:t>Planar geometry</a:t>
            </a:r>
          </a:p>
          <a:p>
            <a:pPr lvl="1"/>
            <a:r>
              <a:rPr lang="en-US" dirty="0" smtClean="0"/>
              <a:t>Woodpile</a:t>
            </a:r>
          </a:p>
          <a:p>
            <a:pPr lvl="1"/>
            <a:r>
              <a:rPr lang="en-US" dirty="0" smtClean="0"/>
              <a:t>Beam phase space manipulations</a:t>
            </a:r>
          </a:p>
          <a:p>
            <a:r>
              <a:rPr lang="en-US" dirty="0" smtClean="0"/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52498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10"/>
            <a:ext cx="8229600" cy="1143000"/>
          </a:xfrm>
        </p:spPr>
        <p:txBody>
          <a:bodyPr/>
          <a:lstStyle/>
          <a:p>
            <a:r>
              <a:rPr lang="en-US" dirty="0" smtClean="0"/>
              <a:t>Dielectric Wakefield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57" y="1417638"/>
            <a:ext cx="3980039" cy="259168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Candidate for next-gen adv. Accelerator (GV/m field)</a:t>
            </a:r>
          </a:p>
          <a:p>
            <a:r>
              <a:rPr lang="en-US" dirty="0" smtClean="0"/>
              <a:t>Simple geometry</a:t>
            </a:r>
          </a:p>
          <a:p>
            <a:r>
              <a:rPr lang="en-US" dirty="0" smtClean="0"/>
              <a:t>Relativistic beam drives wake in material</a:t>
            </a:r>
          </a:p>
          <a:p>
            <a:r>
              <a:rPr lang="en-US" dirty="0"/>
              <a:t>Dependent on structure </a:t>
            </a:r>
            <a:r>
              <a:rPr lang="en-US" dirty="0" smtClean="0"/>
              <a:t>geometry</a:t>
            </a:r>
          </a:p>
          <a:p>
            <a:r>
              <a:rPr lang="en-US" dirty="0" smtClean="0"/>
              <a:t>Present day beams naturally scale to sub-mm (THz) structures</a:t>
            </a:r>
            <a:endParaRPr lang="en-US" dirty="0"/>
          </a:p>
        </p:txBody>
      </p:sp>
      <p:pic>
        <p:nvPicPr>
          <p:cNvPr id="7" name="Picture 3" descr="DWA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36155" y="1190213"/>
            <a:ext cx="4550920" cy="2344840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142844"/>
              </p:ext>
            </p:extLst>
          </p:nvPr>
        </p:nvGraphicFramePr>
        <p:xfrm>
          <a:off x="7029450" y="3670041"/>
          <a:ext cx="132556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6" name="Equation" r:id="rId4" imgW="723900" imgH="215900" progId="Equation.3">
                  <p:embed/>
                </p:oleObj>
              </mc:Choice>
              <mc:Fallback>
                <p:oleObj name="Equation" r:id="rId4" imgW="723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670041"/>
                        <a:ext cx="132556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56079" y="4608791"/>
            <a:ext cx="1446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SzPct val="150000"/>
              <a:buFont typeface="Arial"/>
              <a:buChar char="•"/>
            </a:pPr>
            <a:r>
              <a:rPr lang="en-US" sz="1800" dirty="0">
                <a:latin typeface="Helvetica" charset="0"/>
              </a:rPr>
              <a:t> </a:t>
            </a:r>
            <a:r>
              <a:rPr lang="en-US" sz="1600" dirty="0">
                <a:latin typeface="Helvetica" charset="0"/>
              </a:rPr>
              <a:t>Peak </a:t>
            </a:r>
            <a:r>
              <a:rPr lang="en-US" sz="1600" dirty="0" smtClean="0">
                <a:latin typeface="Helvetica" charset="0"/>
              </a:rPr>
              <a:t>field</a:t>
            </a:r>
            <a:endParaRPr lang="en-US" sz="1600" dirty="0">
              <a:latin typeface="Helvetica" charset="0"/>
            </a:endParaRPr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587719"/>
              </p:ext>
            </p:extLst>
          </p:nvPr>
        </p:nvGraphicFramePr>
        <p:xfrm>
          <a:off x="2831914" y="4152209"/>
          <a:ext cx="2225073" cy="106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7" name="Equation" r:id="rId6" imgW="1574800" imgH="685800" progId="Equation.3">
                  <p:embed/>
                </p:oleObj>
              </mc:Choice>
              <mc:Fallback>
                <p:oleObj name="Equation" r:id="rId6" imgW="15748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1914" y="4152209"/>
                        <a:ext cx="2225073" cy="1063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044630" y="3673181"/>
            <a:ext cx="201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parameters:</a:t>
            </a:r>
            <a:endParaRPr lang="en-US" dirty="0"/>
          </a:p>
        </p:txBody>
      </p:sp>
      <p:pic>
        <p:nvPicPr>
          <p:cNvPr id="4" name="Picture 3" descr="detail-WF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451" y="4491307"/>
            <a:ext cx="2338172" cy="1448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5451" y="5884333"/>
            <a:ext cx="237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On-axis </a:t>
            </a:r>
            <a:r>
              <a:rPr lang="en-US" dirty="0" err="1" smtClean="0"/>
              <a:t>Ez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(single mode structure)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936985" y="4115689"/>
            <a:ext cx="409222" cy="3998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293996" y="4707467"/>
            <a:ext cx="409222" cy="3998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89575" y="4636912"/>
            <a:ext cx="409222" cy="3998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836967"/>
              </p:ext>
            </p:extLst>
          </p:nvPr>
        </p:nvGraphicFramePr>
        <p:xfrm>
          <a:off x="848092" y="5275537"/>
          <a:ext cx="5587801" cy="7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8" name="Document" r:id="rId9" imgW="5486400" imgH="622300" progId="Word.Document.12">
                  <p:link updateAutomatic="1"/>
                </p:oleObj>
              </mc:Choice>
              <mc:Fallback>
                <p:oleObj name="Document" r:id="rId9" imgW="5486400" imgH="622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8092" y="5275537"/>
                        <a:ext cx="5587801" cy="76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27879" y="5387642"/>
            <a:ext cx="2909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SzPct val="150000"/>
              <a:buFont typeface="Arial"/>
              <a:buChar char="•"/>
            </a:pPr>
            <a:r>
              <a:rPr lang="en-US" sz="1600" dirty="0" smtClean="0">
                <a:latin typeface="Helvetica" charset="0"/>
              </a:rPr>
              <a:t> Fundamental mode</a:t>
            </a:r>
            <a:endParaRPr lang="en-US" sz="16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7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DWA Applications &amp;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401"/>
            <a:ext cx="8229600" cy="54403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 gradient applications</a:t>
            </a:r>
          </a:p>
          <a:p>
            <a:pPr lvl="1"/>
            <a:r>
              <a:rPr lang="en-US" dirty="0" smtClean="0"/>
              <a:t>HEP: future machine (GV/m fields)</a:t>
            </a:r>
          </a:p>
          <a:p>
            <a:pPr lvl="2"/>
            <a:r>
              <a:rPr lang="en-US" dirty="0" smtClean="0"/>
              <a:t>Thompson PRL 100, 214801 (2008)</a:t>
            </a:r>
          </a:p>
          <a:p>
            <a:pPr lvl="2"/>
            <a:r>
              <a:rPr lang="en-US" dirty="0" smtClean="0"/>
              <a:t>O’Shea Nat </a:t>
            </a:r>
            <a:r>
              <a:rPr lang="en-US" dirty="0" err="1" smtClean="0"/>
              <a:t>Comm</a:t>
            </a:r>
            <a:r>
              <a:rPr lang="en-US" dirty="0" smtClean="0"/>
              <a:t> 7, 12763 (2016)</a:t>
            </a:r>
          </a:p>
          <a:p>
            <a:pPr lvl="1"/>
            <a:r>
              <a:rPr lang="en-US" dirty="0" smtClean="0"/>
              <a:t>Light Source</a:t>
            </a:r>
          </a:p>
          <a:p>
            <a:pPr lvl="2"/>
            <a:r>
              <a:rPr lang="en-US" dirty="0" smtClean="0"/>
              <a:t>A. </a:t>
            </a:r>
            <a:r>
              <a:rPr lang="en-US" dirty="0" err="1" smtClean="0"/>
              <a:t>Zholents</a:t>
            </a:r>
            <a:r>
              <a:rPr lang="en-US" dirty="0" smtClean="0"/>
              <a:t> </a:t>
            </a:r>
            <a:r>
              <a:rPr lang="en-US" dirty="0" err="1" smtClean="0"/>
              <a:t>Proc</a:t>
            </a:r>
            <a:r>
              <a:rPr lang="en-US" dirty="0" smtClean="0"/>
              <a:t>  FEL14, 993 (2014)</a:t>
            </a:r>
          </a:p>
          <a:p>
            <a:pPr lvl="1"/>
            <a:r>
              <a:rPr lang="en-US" dirty="0" smtClean="0"/>
              <a:t>Phase Space manipulation</a:t>
            </a:r>
          </a:p>
          <a:p>
            <a:pPr lvl="1"/>
            <a:r>
              <a:rPr lang="en-US" dirty="0" smtClean="0"/>
              <a:t>Relativistic e-beam diagnostics</a:t>
            </a:r>
          </a:p>
          <a:p>
            <a:pPr lvl="1"/>
            <a:r>
              <a:rPr lang="en-US" dirty="0" smtClean="0"/>
              <a:t>THz source</a:t>
            </a:r>
          </a:p>
          <a:p>
            <a:r>
              <a:rPr lang="en-US" dirty="0" smtClean="0"/>
              <a:t>Relevant Research Issues</a:t>
            </a:r>
          </a:p>
          <a:p>
            <a:pPr lvl="1"/>
            <a:r>
              <a:rPr lang="en-US" dirty="0" smtClean="0"/>
              <a:t>Practically achievable field gradients </a:t>
            </a:r>
          </a:p>
          <a:p>
            <a:pPr lvl="2"/>
            <a:r>
              <a:rPr lang="en-US" dirty="0" smtClean="0"/>
              <a:t>Breakdown &amp; High field damping</a:t>
            </a:r>
          </a:p>
          <a:p>
            <a:pPr lvl="2"/>
            <a:r>
              <a:rPr lang="en-US" dirty="0" smtClean="0"/>
              <a:t>Joule heating at high rep rate</a:t>
            </a:r>
          </a:p>
          <a:p>
            <a:pPr lvl="1"/>
            <a:r>
              <a:rPr lang="en-US" dirty="0" smtClean="0"/>
              <a:t>Beam break up – transverse modes</a:t>
            </a:r>
          </a:p>
          <a:p>
            <a:pPr lvl="1"/>
            <a:r>
              <a:rPr lang="en-US" dirty="0" smtClean="0"/>
              <a:t>Efficiency, TR</a:t>
            </a:r>
          </a:p>
          <a:p>
            <a:pPr lvl="1"/>
            <a:r>
              <a:rPr lang="en-US" dirty="0" smtClean="0"/>
              <a:t>Materials/cladding composition</a:t>
            </a:r>
          </a:p>
          <a:p>
            <a:pPr lvl="1"/>
            <a:r>
              <a:rPr lang="en-US" dirty="0" smtClean="0"/>
              <a:t>Alternate geometries (slab, woodpile)</a:t>
            </a:r>
          </a:p>
        </p:txBody>
      </p:sp>
    </p:spTree>
    <p:extLst>
      <p:ext uri="{BB962C8B-B14F-4D97-AF65-F5344CB8AC3E}">
        <p14:creationId xmlns:p14="http://schemas.microsoft.com/office/powerpoint/2010/main" val="344321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8690"/>
          </a:xfrm>
        </p:spPr>
        <p:txBody>
          <a:bodyPr>
            <a:normAutofit/>
          </a:bodyPr>
          <a:lstStyle/>
          <a:p>
            <a:r>
              <a:rPr lang="en-US" dirty="0" smtClean="0"/>
              <a:t>Recent High gradient DWA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6903064" cy="24688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 field DWA demonstrated (&gt;GV/m) at SLAC FACET</a:t>
            </a:r>
          </a:p>
          <a:p>
            <a:pPr lvl="1"/>
            <a:r>
              <a:rPr lang="en-US" dirty="0" smtClean="0"/>
              <a:t>3nC,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err="1" smtClean="0"/>
              <a:t>z</a:t>
            </a:r>
            <a:r>
              <a:rPr lang="en-US" dirty="0" smtClean="0"/>
              <a:t>=20µm</a:t>
            </a:r>
          </a:p>
          <a:p>
            <a:pPr lvl="1"/>
            <a:r>
              <a:rPr lang="en-US" dirty="0" smtClean="0"/>
              <a:t>Cylindrical geometry</a:t>
            </a:r>
          </a:p>
          <a:p>
            <a:pPr lvl="1"/>
            <a:r>
              <a:rPr lang="en-US" dirty="0" smtClean="0"/>
              <a:t>In long (</a:t>
            </a:r>
            <a:r>
              <a:rPr lang="en-US" dirty="0"/>
              <a:t>&gt;</a:t>
            </a:r>
            <a:r>
              <a:rPr lang="en-US" dirty="0" smtClean="0"/>
              <a:t>15 cm) structures</a:t>
            </a:r>
          </a:p>
          <a:p>
            <a:pPr lvl="1"/>
            <a:r>
              <a:rPr lang="en-US" dirty="0" smtClean="0"/>
              <a:t>Damping effects (reversible) before reaching breakdown due to high field</a:t>
            </a:r>
          </a:p>
          <a:p>
            <a:r>
              <a:rPr lang="en-US" dirty="0" smtClean="0"/>
              <a:t>Motivation to explore alternative geometry</a:t>
            </a:r>
          </a:p>
          <a:p>
            <a:pPr lvl="1"/>
            <a:endParaRPr lang="en-US" dirty="0"/>
          </a:p>
        </p:txBody>
      </p:sp>
      <p:pic>
        <p:nvPicPr>
          <p:cNvPr id="4" name="Picture 3" descr="400_600_1cm_0014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461367" y="4635896"/>
            <a:ext cx="2308968" cy="1846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500" y="5885453"/>
            <a:ext cx="626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100µm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6" name="Picture 5" descr="400_600_1cm_00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610" y="4655954"/>
            <a:ext cx="2222852" cy="180607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 descr="KKRecon1CMData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0" y="4301185"/>
            <a:ext cx="3223810" cy="25568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/>
        </p:nvSpPr>
        <p:spPr>
          <a:xfrm>
            <a:off x="6718368" y="4546967"/>
            <a:ext cx="2222666" cy="2024044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solidFill>
              <a:schemeClr val="accent2">
                <a:lumMod val="40000"/>
                <a:lumOff val="60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36773" y="6263234"/>
            <a:ext cx="601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92160" y="4868137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Wake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4656" y="6448368"/>
            <a:ext cx="40543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1400" i="1" dirty="0" smtClean="0"/>
              <a:t>O’Shea Nat </a:t>
            </a:r>
            <a:r>
              <a:rPr lang="en-US" sz="1400" i="1" dirty="0" err="1" smtClean="0"/>
              <a:t>Comm</a:t>
            </a:r>
            <a:r>
              <a:rPr lang="en-US" sz="1400" i="1" dirty="0" smtClean="0"/>
              <a:t> 7, 12763 (2016)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02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Bragg boundary DWA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91027" cy="436684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Motivation: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etal ablation at high fields in first tests </a:t>
            </a:r>
          </a:p>
          <a:p>
            <a:pPr lvl="1"/>
            <a:r>
              <a:rPr lang="en-US" dirty="0" smtClean="0"/>
              <a:t>Explore alternate geometry with no metal</a:t>
            </a:r>
          </a:p>
          <a:p>
            <a:r>
              <a:rPr lang="en-US" dirty="0" smtClean="0"/>
              <a:t>Concept:</a:t>
            </a:r>
          </a:p>
          <a:p>
            <a:pPr lvl="1"/>
            <a:r>
              <a:rPr lang="en-US" dirty="0" smtClean="0"/>
              <a:t>Bragg arrays</a:t>
            </a:r>
          </a:p>
          <a:p>
            <a:pPr lvl="1"/>
            <a:r>
              <a:rPr lang="en-US" dirty="0" smtClean="0"/>
              <a:t>Alternating multilayer stack (high/low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Constructive interference</a:t>
            </a:r>
          </a:p>
          <a:p>
            <a:pPr lvl="1"/>
            <a:r>
              <a:rPr lang="en-US" dirty="0"/>
              <a:t>Modal confinement in </a:t>
            </a:r>
            <a:r>
              <a:rPr lang="en-US" dirty="0" smtClean="0"/>
              <a:t>channel</a:t>
            </a:r>
          </a:p>
          <a:p>
            <a:endParaRPr lang="en-US" dirty="0" smtClean="0"/>
          </a:p>
          <a:p>
            <a:r>
              <a:rPr lang="en-US" dirty="0"/>
              <a:t>Test at BNL </a:t>
            </a:r>
            <a:r>
              <a:rPr lang="en-US" dirty="0" smtClean="0"/>
              <a:t>ATF</a:t>
            </a:r>
            <a:endParaRPr lang="en-US" dirty="0"/>
          </a:p>
          <a:p>
            <a:r>
              <a:rPr lang="en-US" dirty="0" smtClean="0"/>
              <a:t>Bragg DWA</a:t>
            </a:r>
          </a:p>
          <a:p>
            <a:pPr lvl="1"/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=3.8) matching layer</a:t>
            </a:r>
          </a:p>
          <a:p>
            <a:pPr lvl="1"/>
            <a:r>
              <a:rPr lang="en-US" dirty="0" smtClean="0"/>
              <a:t>Bragg layers: SiO</a:t>
            </a:r>
            <a:r>
              <a:rPr lang="en-US" baseline="-25000" dirty="0" smtClean="0"/>
              <a:t>2</a:t>
            </a:r>
            <a:r>
              <a:rPr lang="en-US" dirty="0" smtClean="0"/>
              <a:t>, ZTA (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=10.6), 12 periods</a:t>
            </a:r>
          </a:p>
          <a:p>
            <a:pPr lvl="1"/>
            <a:r>
              <a:rPr lang="en-US" dirty="0" smtClean="0"/>
              <a:t>L = 1cm</a:t>
            </a:r>
          </a:p>
          <a:p>
            <a:pPr lvl="1"/>
            <a:r>
              <a:rPr lang="en-US" dirty="0" smtClean="0"/>
              <a:t>Gap = 240 µm</a:t>
            </a:r>
          </a:p>
          <a:p>
            <a:pPr lvl="1"/>
            <a:endParaRPr lang="en-US" dirty="0"/>
          </a:p>
        </p:txBody>
      </p:sp>
      <p:pic>
        <p:nvPicPr>
          <p:cNvPr id="4" name="Picture 13" descr="C:\Users\diktys\Documents\Everything\Personal\Jobs\Applications\Berlin\Interview\Thompson Damaged Fiber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01" y="1225014"/>
            <a:ext cx="2364349" cy="17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09975" y="2629825"/>
            <a:ext cx="15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Metal ablation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8165932" y="2375893"/>
            <a:ext cx="322505" cy="25393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igBragg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" r="50000"/>
          <a:stretch/>
        </p:blipFill>
        <p:spPr>
          <a:xfrm>
            <a:off x="5269647" y="3078244"/>
            <a:ext cx="3881423" cy="2225266"/>
          </a:xfrm>
          <a:prstGeom prst="rect">
            <a:avLst/>
          </a:prstGeom>
        </p:spPr>
      </p:pic>
      <p:pic>
        <p:nvPicPr>
          <p:cNvPr id="9" name="Picture 8" descr="FigBragg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4"/>
          <a:stretch/>
        </p:blipFill>
        <p:spPr>
          <a:xfrm>
            <a:off x="6023178" y="5285334"/>
            <a:ext cx="2854687" cy="1572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0276" y="6488668"/>
            <a:ext cx="211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of Bragg array</a:t>
            </a:r>
            <a:endParaRPr lang="en-US" dirty="0"/>
          </a:p>
        </p:txBody>
      </p:sp>
      <p:pic>
        <p:nvPicPr>
          <p:cNvPr id="12" name="Picture 11" descr="tubedamag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17"/>
          <a:stretch/>
        </p:blipFill>
        <p:spPr>
          <a:xfrm>
            <a:off x="5507034" y="1202638"/>
            <a:ext cx="1491468" cy="10531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047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ATF experimental layout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4" y="1882540"/>
            <a:ext cx="8553573" cy="2798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448" y="4948885"/>
            <a:ext cx="71737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CTR interferometer for bunch length/profile reconstruction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CCR interferometer for spectral characterization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Out-coupling </a:t>
            </a:r>
            <a:r>
              <a:rPr lang="en-US" dirty="0" smtClean="0"/>
              <a:t>antenna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Dipole spectrometer for energy modulation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 setup to FACET experiments and techniques can be used at FAST</a:t>
            </a:r>
          </a:p>
        </p:txBody>
      </p:sp>
    </p:spTree>
    <p:extLst>
      <p:ext uri="{BB962C8B-B14F-4D97-AF65-F5344CB8AC3E}">
        <p14:creationId xmlns:p14="http://schemas.microsoft.com/office/powerpoint/2010/main" val="345961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575"/>
          </a:xfrm>
        </p:spPr>
        <p:txBody>
          <a:bodyPr>
            <a:normAutofit/>
          </a:bodyPr>
          <a:lstStyle/>
          <a:p>
            <a:r>
              <a:rPr lang="en-US" dirty="0" smtClean="0"/>
              <a:t>Bragg-boundary DWA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98" y="1193772"/>
            <a:ext cx="4330544" cy="401648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</a:t>
            </a:r>
            <a:r>
              <a:rPr lang="en-US" dirty="0" smtClean="0"/>
              <a:t>xperiment: </a:t>
            </a:r>
          </a:p>
          <a:p>
            <a:pPr lvl="1"/>
            <a:r>
              <a:rPr lang="en-US" dirty="0" smtClean="0"/>
              <a:t>Characterize structure modes</a:t>
            </a:r>
          </a:p>
          <a:p>
            <a:r>
              <a:rPr lang="en-US" dirty="0" smtClean="0"/>
              <a:t>BNL ATF experiment</a:t>
            </a:r>
          </a:p>
          <a:p>
            <a:pPr lvl="1"/>
            <a:r>
              <a:rPr lang="en-US" dirty="0" smtClean="0"/>
              <a:t>57MeV, 100pC,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t~1ps</a:t>
            </a:r>
          </a:p>
          <a:p>
            <a:pPr lvl="1"/>
            <a:r>
              <a:rPr lang="en-US" dirty="0" smtClean="0"/>
              <a:t>CCR spectral analysis</a:t>
            </a:r>
          </a:p>
          <a:p>
            <a:pPr lvl="1"/>
            <a:r>
              <a:rPr lang="en-US" dirty="0" smtClean="0"/>
              <a:t>Reconstruction algorithm</a:t>
            </a:r>
          </a:p>
          <a:p>
            <a:pPr lvl="1"/>
            <a:r>
              <a:rPr lang="en-US" dirty="0" smtClean="0"/>
              <a:t>Energy modulation measured</a:t>
            </a:r>
          </a:p>
          <a:p>
            <a:pPr lvl="1"/>
            <a:r>
              <a:rPr lang="en-US" dirty="0" smtClean="0"/>
              <a:t>Agreement with theory/simulation (3D </a:t>
            </a:r>
            <a:r>
              <a:rPr lang="en-US" dirty="0" err="1" smtClean="0"/>
              <a:t>Vorpal</a:t>
            </a:r>
            <a:r>
              <a:rPr lang="en-US" dirty="0" smtClean="0"/>
              <a:t>, CST)</a:t>
            </a:r>
          </a:p>
          <a:p>
            <a:r>
              <a:rPr lang="en-US" dirty="0" smtClean="0"/>
              <a:t>Results:</a:t>
            </a:r>
          </a:p>
          <a:p>
            <a:pPr lvl="1"/>
            <a:r>
              <a:rPr lang="en-US" dirty="0" smtClean="0"/>
              <a:t>Bragg reflector performance</a:t>
            </a:r>
          </a:p>
          <a:p>
            <a:pPr lvl="1"/>
            <a:r>
              <a:rPr lang="en-US" dirty="0" smtClean="0"/>
              <a:t>Modal purity for THz source apps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2" name="Picture 11" descr="Fig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443" y="1400299"/>
            <a:ext cx="4615274" cy="3058960"/>
          </a:xfrm>
          <a:prstGeom prst="rect">
            <a:avLst/>
          </a:prstGeom>
        </p:spPr>
      </p:pic>
      <p:pic>
        <p:nvPicPr>
          <p:cNvPr id="18" name="Picture 17" descr="Fig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11" y="5182308"/>
            <a:ext cx="7927219" cy="15391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73914" y="4493286"/>
            <a:ext cx="3758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G. Andonian, et al., PRL 113, 264801 (2014)</a:t>
            </a:r>
            <a:endParaRPr lang="en-US" sz="1400" i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700721" y="2067112"/>
            <a:ext cx="296335" cy="42333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58168" y="2490446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210GHz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6550" y="3109112"/>
            <a:ext cx="1880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CCR Autocorrelation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564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Break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64192" cy="266507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DWA can sustain GV/m for future machine, but may be limited by BBU </a:t>
            </a:r>
          </a:p>
          <a:p>
            <a:r>
              <a:rPr lang="en-US" dirty="0" smtClean="0"/>
              <a:t>BBU stems from growth of transverse modes</a:t>
            </a:r>
          </a:p>
          <a:p>
            <a:r>
              <a:rPr lang="en-US" dirty="0" smtClean="0"/>
              <a:t>Suggested to use external FODO channel</a:t>
            </a:r>
          </a:p>
          <a:p>
            <a:pPr lvl="1"/>
            <a:r>
              <a:rPr lang="en-US" dirty="0" smtClean="0"/>
              <a:t>C. Li </a:t>
            </a:r>
            <a:r>
              <a:rPr lang="en-US" i="1" dirty="0" smtClean="0"/>
              <a:t>et al.</a:t>
            </a:r>
            <a:r>
              <a:rPr lang="en-US" dirty="0" smtClean="0"/>
              <a:t>, PRSTAB 17, 091302 (2014)</a:t>
            </a:r>
          </a:p>
          <a:p>
            <a:r>
              <a:rPr lang="en-US" dirty="0" smtClean="0"/>
              <a:t>Suggested to use flat beams with planar structures to mitigate the effect 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Tremaine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PRE 56, 7204 (1997)</a:t>
            </a:r>
          </a:p>
          <a:p>
            <a:pPr lvl="1"/>
            <a:r>
              <a:rPr lang="en-US" dirty="0" smtClean="0"/>
              <a:t>D. </a:t>
            </a:r>
            <a:r>
              <a:rPr lang="en-US" dirty="0" err="1" smtClean="0"/>
              <a:t>Mihalcea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PRSTAB 15, 081304 (2012) </a:t>
            </a:r>
          </a:p>
          <a:p>
            <a:pPr lvl="1"/>
            <a:r>
              <a:rPr lang="en-US" dirty="0" smtClean="0"/>
              <a:t>S. </a:t>
            </a:r>
            <a:r>
              <a:rPr lang="en-US" dirty="0" err="1" smtClean="0"/>
              <a:t>Baturin</a:t>
            </a:r>
            <a:r>
              <a:rPr lang="en-US" dirty="0" smtClean="0"/>
              <a:t> in prep (2018)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Screen Shot 2018-05-09 at 4.02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10" y="4082711"/>
            <a:ext cx="4431089" cy="2550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9808" y="4929294"/>
            <a:ext cx="210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“Trade-off” curves </a:t>
            </a:r>
          </a:p>
          <a:p>
            <a:r>
              <a:rPr lang="en-US" dirty="0"/>
              <a:t>a</a:t>
            </a:r>
            <a:r>
              <a:rPr lang="en-US" dirty="0" smtClean="0"/>
              <a:t>s function of beam ellipticity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0691" y="4744628"/>
            <a:ext cx="35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1F497D"/>
                </a:solidFill>
              </a:rPr>
              <a:t>z</a:t>
            </a:r>
            <a:endParaRPr lang="en-US" baseline="-25000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7058" y="563569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4980C"/>
                </a:solidFill>
              </a:rPr>
              <a:t>F</a:t>
            </a:r>
            <a:r>
              <a:rPr lang="en-US" baseline="-25000" dirty="0" err="1" smtClean="0">
                <a:solidFill>
                  <a:srgbClr val="E4980C"/>
                </a:solidFill>
              </a:rPr>
              <a:t>y</a:t>
            </a:r>
            <a:endParaRPr lang="en-US" baseline="-25000" dirty="0">
              <a:solidFill>
                <a:srgbClr val="E498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45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7832</TotalTime>
  <Words>1341</Words>
  <Application>Microsoft Macintosh PowerPoint</Application>
  <PresentationFormat>On-screen Show (4:3)</PresentationFormat>
  <Paragraphs>241</Paragraphs>
  <Slides>17</Slides>
  <Notes>3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Macintosh HD:Users:Gerard:Desktop:RadiaBeam:Proposals:2014_DOE_SBIRr1:WakefieldShaper:Submission Package:WFS_Narrative.docx!OLE_LINK5</vt:lpstr>
      <vt:lpstr>Equation</vt:lpstr>
      <vt:lpstr>Advanced Dielectric Wakefield Accelerator Structures</vt:lpstr>
      <vt:lpstr>Outline</vt:lpstr>
      <vt:lpstr>Dielectric Wakefield Accelerator</vt:lpstr>
      <vt:lpstr>DWA Applications &amp; Research</vt:lpstr>
      <vt:lpstr>Recent High gradient DWA results </vt:lpstr>
      <vt:lpstr>Bragg boundary DWA</vt:lpstr>
      <vt:lpstr>BNL ATF experimental layout</vt:lpstr>
      <vt:lpstr>Bragg-boundary DWA</vt:lpstr>
      <vt:lpstr>Beam Break up</vt:lpstr>
      <vt:lpstr>Deflection modes in cylindrical DWA</vt:lpstr>
      <vt:lpstr>Slab DWA with asymmetric beams</vt:lpstr>
      <vt:lpstr>Advanced DWA Structure: woodpile</vt:lpstr>
      <vt:lpstr>Woodpile simulations</vt:lpstr>
      <vt:lpstr>DWA Woodpile experiment</vt:lpstr>
      <vt:lpstr>Pulse shaping: High Transformer Ratios</vt:lpstr>
      <vt:lpstr>Pulse trains + Longitudinally periodic structures</vt:lpstr>
      <vt:lpstr>Summary &amp; 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Dielectric Wakefield Accelerator Structures</dc:title>
  <dc:creator>Gerard Andonian</dc:creator>
  <cp:lastModifiedBy>Gerard Andonian</cp:lastModifiedBy>
  <cp:revision>142</cp:revision>
  <dcterms:created xsi:type="dcterms:W3CDTF">2018-05-05T04:40:00Z</dcterms:created>
  <dcterms:modified xsi:type="dcterms:W3CDTF">2018-05-10T16:12:08Z</dcterms:modified>
</cp:coreProperties>
</file>