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17" r:id="rId3"/>
    <p:sldMasterId id="2147483745" r:id="rId4"/>
  </p:sldMasterIdLst>
  <p:notesMasterIdLst>
    <p:notesMasterId r:id="rId31"/>
  </p:notesMasterIdLst>
  <p:sldIdLst>
    <p:sldId id="286" r:id="rId5"/>
    <p:sldId id="350" r:id="rId6"/>
    <p:sldId id="360" r:id="rId7"/>
    <p:sldId id="439" r:id="rId8"/>
    <p:sldId id="411" r:id="rId9"/>
    <p:sldId id="451" r:id="rId10"/>
    <p:sldId id="452" r:id="rId11"/>
    <p:sldId id="453" r:id="rId12"/>
    <p:sldId id="438" r:id="rId13"/>
    <p:sldId id="416" r:id="rId14"/>
    <p:sldId id="440" r:id="rId15"/>
    <p:sldId id="442" r:id="rId16"/>
    <p:sldId id="454" r:id="rId17"/>
    <p:sldId id="443" r:id="rId18"/>
    <p:sldId id="304" r:id="rId19"/>
    <p:sldId id="441" r:id="rId20"/>
    <p:sldId id="445" r:id="rId21"/>
    <p:sldId id="446" r:id="rId22"/>
    <p:sldId id="444" r:id="rId23"/>
    <p:sldId id="455" r:id="rId24"/>
    <p:sldId id="456" r:id="rId25"/>
    <p:sldId id="447" r:id="rId26"/>
    <p:sldId id="448" r:id="rId27"/>
    <p:sldId id="457" r:id="rId28"/>
    <p:sldId id="458" r:id="rId29"/>
    <p:sldId id="459" r:id="rId30"/>
  </p:sldIdLst>
  <p:sldSz cx="9144000" cy="6858000" type="screen4x3"/>
  <p:notesSz cx="6805613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CC00"/>
    <a:srgbClr val="111111"/>
    <a:srgbClr val="CCCC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8" autoAdjust="0"/>
    <p:restoredTop sz="92897" autoAdjust="0"/>
  </p:normalViewPr>
  <p:slideViewPr>
    <p:cSldViewPr>
      <p:cViewPr varScale="1">
        <p:scale>
          <a:sx n="55" d="100"/>
          <a:sy n="55" d="100"/>
        </p:scale>
        <p:origin x="547" y="29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A26205-DE9A-4D71-8126-8C2FE459DAAD}" type="datetimeFigureOut">
              <a:rPr kumimoji="1" lang="ja-JP" altLang="en-US" smtClean="0"/>
              <a:t>2018/5/8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3537" cy="4471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5A693D-153F-4436-967E-FD8149CCF2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8331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228A7-835C-4030-B404-EE893847B671}" type="slidenum">
              <a:rPr lang="ja-JP" altLang="en-US" smtClean="0"/>
              <a:pPr/>
              <a:t>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04868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/>
          </a:p>
        </p:txBody>
      </p:sp>
      <p:sp>
        <p:nvSpPr>
          <p:cNvPr id="37892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3767" indent="-286064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4256" indent="-228851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1959" indent="-228851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9662" indent="-228851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7365" indent="-228851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5067" indent="-228851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32769" indent="-228851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90473" indent="-228851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E393FB6-D5FB-4B06-BE6C-FCE5F4E7EA75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92939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0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1228A7-835C-4030-B404-EE893847B671}" type="slidenum">
              <a:rPr kumimoji="1" lang="ja-JP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390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en-US" altLang="ja-JP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2555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2000" dirty="0"/>
              <a:t>Unit duct length ~0.8m</a:t>
            </a:r>
            <a:r>
              <a:rPr kumimoji="1" lang="en-US" altLang="ja-JP" sz="1000" dirty="0"/>
              <a:t>. Joined 4 ducts for bending magnets. Cu stripes (rf shields) are 0.5 mm thickness and 5 mm width. In ISIS, these stripes are inside of the chamber. The segments are joined Mo-Mn metalizing the ends and brazing with Cu-Ag eutectic alloy.</a:t>
            </a:r>
            <a:endParaRPr kumimoji="1" lang="ja-JP" altLang="en-US" sz="1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A693D-153F-4436-967E-FD8149CCF234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0097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A693D-153F-4436-967E-FD8149CCF234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8497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A693D-153F-4436-967E-FD8149CCF234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1020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P.K. Saha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Fermilab Workshop on MW rings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08396-5779-4041-AAC6-9EC438AC06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7855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P.K. Saha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Fermilab Workshop on MW rings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08396-5779-4041-AAC6-9EC438AC06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5047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P.K. Saha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Fermilab Workshop on MW rings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08396-5779-4041-AAC6-9EC438AC06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59895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http://j-parc.jp/topimg/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413" y="114300"/>
            <a:ext cx="147478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90488"/>
            <a:ext cx="7770813" cy="1189037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P.K. Saha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Fermilab Workshop on MW rings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56F76-F211-435F-AEB4-C1C2056258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982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srgbClr val="000000"/>
                </a:solidFill>
              </a:rPr>
              <a:t>P.K. Saha</a:t>
            </a: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srgbClr val="000000"/>
                </a:solidFill>
              </a:rPr>
              <a:t>Fermilab Workshop on MW rings</a:t>
            </a: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3487C-9B60-4FDA-9290-09D069B846F2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8568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P.K. Saha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Fermilab Workshop on MW rings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48CD15-7A06-47FF-A018-DE559B3D63F9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37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P.K. Saha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Fermilab Workshop on MW rings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BD4C487-99D8-42FA-981A-D34073C0A701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3115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P.K. Saha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Fermilab Workshop on MW rings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9BFE12-CCF1-4FA1-B110-FCA6D9487D8C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2621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P.K. Saha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Fermilab Workshop on MW rings</a:t>
            </a: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7BDD2FB-861B-44F6-BFE7-AC96D1AD0E1A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4173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P.K. Saha</a:t>
            </a: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Fermilab Workshop on MW rings</a:t>
            </a: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8D93AF8-4452-483D-BDA8-E0005FD04CB1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7707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P.K. Saha</a:t>
            </a: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Fermilab Workshop on MW rings</a:t>
            </a: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D59C5AC-386B-46CC-84A6-A2044D001D5B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278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P.K. Saha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Fermilab Workshop on MW rings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08396-5779-4041-AAC6-9EC438AC06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87023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P.K. Saha</a:t>
            </a: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Fermilab Workshop on MW rings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4B3795B-8CC2-4E29-895B-C9CCADB73183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7239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P.K. Saha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Fermilab Workshop on MW rings</a:t>
            </a: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6A48B66-D563-49AC-A53F-1C9DF65EDE0E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469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P.K. Saha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Fermilab Workshop on MW rings</a:t>
            </a: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363DBD1-0C32-46FC-B47F-895C4EA6EA3E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5385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P.K. Saha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Fermilab Workshop on MW rings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DCBE66-635B-4703-A623-26DA69133C38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2227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P.K. Saha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Fermilab Workshop on MW rings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84FF9F6-95DD-43C8-BC70-3237CC98250E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565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685800" y="304800"/>
            <a:ext cx="7772400" cy="57912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P.K. Saha</a:t>
            </a: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Fermilab Workshop on MW rings</a:t>
            </a: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00035B2-17D5-450F-B68B-7CEE3A3FDE3E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582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タイトル、コンテンツ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8768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3622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648200" y="3733800"/>
            <a:ext cx="3810000" cy="23622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P.K. Saha</a:t>
            </a:r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>
                <a:solidFill>
                  <a:srgbClr val="000000"/>
                </a:solidFill>
              </a:rPr>
              <a:t>Fermilab Workshop on MW rings</a:t>
            </a:r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F8D6D3-ECD6-4276-BAE1-71211DF5943E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8122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P.K. Saha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Fermilab Workshop on MW rings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48CD15-7A06-47FF-A018-DE559B3D63F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10012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P.K. Saha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Fermilab Workshop on MW rings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BD4C487-99D8-42FA-981A-D34073C0A70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981175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P.K. Saha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Fermilab Workshop on MW rings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9BFE12-CCF1-4FA1-B110-FCA6D9487D8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63654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P.K. Saha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Fermilab Workshop on MW rings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08396-5779-4041-AAC6-9EC438AC06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3439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P.K. Saha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Fermilab Workshop on MW rings</a:t>
            </a: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7BDD2FB-861B-44F6-BFE7-AC96D1AD0E1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426191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P.K. Saha</a:t>
            </a: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Fermilab Workshop on MW rings</a:t>
            </a: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8D93AF8-4452-483D-BDA8-E0005FD04CB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715981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P.K. Saha</a:t>
            </a: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Fermilab Workshop on MW rings</a:t>
            </a: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D59C5AC-386B-46CC-84A6-A2044D001D5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50894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P.K. Saha</a:t>
            </a: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Fermilab Workshop on MW rings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4B3795B-8CC2-4E29-895B-C9CCADB7318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834375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P.K. Saha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Fermilab Workshop on MW rings</a:t>
            </a: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6A48B66-D563-49AC-A53F-1C9DF65EDE0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603852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P.K. Saha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Fermilab Workshop on MW rings</a:t>
            </a: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363DBD1-0C32-46FC-B47F-895C4EA6EA3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464743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P.K. Saha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Fermilab Workshop on MW rings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DCBE66-635B-4703-A623-26DA69133C3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4766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P.K. Saha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Fermilab Workshop on MW rings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84FF9F6-95DD-43C8-BC70-3237CC98250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924268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685800" y="304800"/>
            <a:ext cx="7772400" cy="57912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/>
              <a:t>P.K. Saha</a:t>
            </a: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/>
              <a:t>Fermilab Workshop on MW rings</a:t>
            </a: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00035B2-17D5-450F-B68B-7CEE3A3FDE3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491177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タイトル、コンテンツ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8768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3622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648200" y="3733800"/>
            <a:ext cx="3810000" cy="23622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/>
              <a:t>P.K. Saha</a:t>
            </a:r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/>
              <a:t>Fermilab Workshop on MW rings</a:t>
            </a:r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F8D6D3-ECD6-4276-BAE1-71211DF5943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29716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P.K. Saha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Fermilab Workshop on MW rings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08396-5779-4041-AAC6-9EC438AC06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2957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P.K. Saha</a:t>
            </a:r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Fermilab Workshop on MW rings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08396-5779-4041-AAC6-9EC438AC06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4505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P.K. Saha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Fermilab Workshop on MW rings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08396-5779-4041-AAC6-9EC438AC06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3404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P.K. Saha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Fermilab Workshop on MW rings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08396-5779-4041-AAC6-9EC438AC06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1636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P.K. Saha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Fermilab Workshop on MW rings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08396-5779-4041-AAC6-9EC438AC06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9608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P.K. Saha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Fermilab Workshop on MW rings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08396-5779-4041-AAC6-9EC438AC06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528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P.K. Saha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Fermilab Workshop on MW rings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08396-5779-4041-AAC6-9EC438AC06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5763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マスタータイトルの書式設定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sz="1400"/>
            </a:lvl1pPr>
          </a:lstStyle>
          <a:p>
            <a:pPr fontAlgn="base">
              <a:spcAft>
                <a:spcPct val="0"/>
              </a:spcAft>
            </a:pPr>
            <a:r>
              <a:rPr lang="en-US" altLang="ja-JP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P.K. Saha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ft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sz="1400"/>
            </a:lvl1pPr>
          </a:lstStyle>
          <a:p>
            <a:pPr fontAlgn="base">
              <a:spcAft>
                <a:spcPct val="0"/>
              </a:spcAft>
            </a:pPr>
            <a:r>
              <a:rPr lang="en-US" altLang="ja-JP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t>Fermilab Workshop on MW rings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sldNum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400"/>
            </a:lvl1pPr>
          </a:lstStyle>
          <a:p>
            <a:pPr fontAlgn="base">
              <a:spcAft>
                <a:spcPct val="0"/>
              </a:spcAft>
              <a:defRPr/>
            </a:pPr>
            <a:fld id="{053B7FB2-0BFF-49A2-B524-C24B7EBA5C0F}" type="slidenum">
              <a:rPr lang="en-US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188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2800">
          <a:solidFill>
            <a:srgbClr val="33CC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マスタータイトルの書式設定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sz="1400"/>
            </a:lvl1pPr>
          </a:lstStyle>
          <a:p>
            <a:pPr fontAlgn="base">
              <a:spcAft>
                <a:spcPct val="0"/>
              </a:spcAft>
            </a:pPr>
            <a:r>
              <a:rPr lang="en-US" altLang="ja-JP">
                <a:solidFill>
                  <a:srgbClr val="000000"/>
                </a:solidFill>
              </a:rPr>
              <a:t>P.K. Saha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sz="1400"/>
            </a:lvl1pPr>
          </a:lstStyle>
          <a:p>
            <a:pPr fontAlgn="base">
              <a:spcAft>
                <a:spcPct val="0"/>
              </a:spcAft>
            </a:pPr>
            <a:r>
              <a:rPr lang="en-US" altLang="ja-JP">
                <a:solidFill>
                  <a:srgbClr val="000000"/>
                </a:solidFill>
              </a:rPr>
              <a:t>Fermilab Workshop on MW rings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400">
                <a:ea typeface="+mn-ea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87D3516F-8111-48D7-A6E1-EE9953BD5578}" type="slidenum">
              <a:rPr lang="ja-JP" alt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  <p:pic>
        <p:nvPicPr>
          <p:cNvPr id="100359" name="Picture 7" descr="http://j-parc.jp/topimg/Logo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25413" y="114300"/>
            <a:ext cx="147478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122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2800">
          <a:solidFill>
            <a:srgbClr val="33CC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マスタータイトルの書式設定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sz="1400"/>
            </a:lvl1pPr>
          </a:lstStyle>
          <a:p>
            <a:r>
              <a:rPr lang="en-US" altLang="ja-JP"/>
              <a:t>P.K. Saha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sz="1400"/>
            </a:lvl1pPr>
          </a:lstStyle>
          <a:p>
            <a:r>
              <a:rPr lang="en-US" altLang="ja-JP"/>
              <a:t>Fermilab Workshop on MW rings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400">
                <a:ea typeface="+mn-ea"/>
              </a:defRPr>
            </a:lvl1pPr>
          </a:lstStyle>
          <a:p>
            <a:pPr>
              <a:defRPr/>
            </a:pPr>
            <a:fld id="{87D3516F-8111-48D7-A6E1-EE9953BD557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pic>
        <p:nvPicPr>
          <p:cNvPr id="100359" name="Picture 7" descr="http://j-parc.jp/topimg/Logo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25413" y="114300"/>
            <a:ext cx="147478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14086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accent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2800">
          <a:solidFill>
            <a:srgbClr val="33CC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data:image/jpeg;base64,/9j/4AAQSkZJRgABAQAAAQABAAD/2wCEAAkGBxQSEhUUExQWFhUXFx0XFxcYFxwcGhoaGBgcHB4bHB0YHCggHBwlHBccITEiJSkrLi4uHB8zODMsNygtLiwBCgoKDg0OGxAQGywkICQsLCwsLCw0LCwsLCwsLCwsLCwsLCwsLCwsLCwsLCwsLCwsLCwsLCwsLCwsLCwsLCwsLP/AABEIALcA/AMBIgACEQEDEQH/xAAcAAACAwEBAQEAAAAAAAAAAAADBAIFBgABBwj/xAA8EAACAQIEBAQEBAUCBgMAAAABAhEAAwQSITEFQVFhBhMicTKBkaEUQtHwI1KxweEHYhUzQ0Ry8SSCov/EABkBAAMBAQEAAAAAAAAAAAAAAAABAgMEBf/EACIRAAICAwACAwEBAQAAAAAAAAABAhESITEDQQQTUWFxIv/aAAwDAQACEQMRAD8A1KuKIHFUQxgoq4wda9XBnNovFYUQOKpFxg60VcavWliw0XIYVLMKqBjV61MYsdanFhotAwqUiqsYodal+I70YsNFmDXs1Wi/UxfpUw0PzXTSQv175xophSHc1e56TF0175hpUFIbz17npQXDXvmGihUhsuK8z0rnNeFzRQaGzcqJuUoWqJanQaGWeotcpYtUC1OgpDLPUGely9RLU6CkHZqhIoLNQ2enQByaGxoDOaEzU0goYcigvFAZ6GzVSQtByRUJpZnqBY1VAU4vmiece9VovGpeea3oRZI5J03ogxBG/Kq5blEW4KmgLBcTU1vnrQLCTEerqByooRgJyabGRU6HQbzz1ogvmo4ZZAHpHWNdKaTD+r5xqB/beobQ1EhbxLdJoqYw9KZtWF/mAbbX36VNlUGScsiQYHL5RUOSKwBLip61O3iCamjifiO+8D+lFDR+adNDA/cc6TY8CPnH9mped2+9RtXZaJg7Gd47dZ+1BvMwMHWPvSoTVDHn865r0c6RLGoZ6vEzbLD8QeteHEGq8nvUc3eniKx84g1H8SaR8yuL96eIhs4o1E4o0mX9qiWNFIBs4o1E4o0mSaGzGqxAcOLNQOKNIm4agbxp4isebEmhNijSRvVA36eIWOtijQmxRpM36gb1ViLIbOKNROKNJm7UPNp4iyIrYYgaAaxrvRGwJAzbj9/U06uHkSI1bkQPuBTKM6zqQ3UGdtOe2hrH7Tt+spksnpRbODY8o0mrGw1xWEurKDAzcv0OlHXGXQzBVVwSYJ3+Zih+Ri+sr7GHua6HuQat8K+gm3d21h1+oDgxv96j5t0L8GZdhlAgHpsKibuUAhTO8ch1256VLlY1GgQNwCHgLO+hH2NFTGLJOYaaCV0J+R/rRHvkwdN9D7HplqD47MPWo13YLOWN9IFHQodw1xbmYhx3kHSBpr09q4WzmhSCImeUfr2pWziLY+G4OY20P6UYuzQLbWyu+nxT8oqWMZSyzE5SG6gSSRPbbepjDOgBPoJOm/tPqOmtK+ViAdLgB5+nUAciZpsvdiSQVBE3BO/MSRJPtUuwoN+DuCZnQjSD6o6R/agYzBsDJUKTynpvHal2unRndo7EzIPUzyo+JxSMFgM7a/EJ0nTn/wC6FdktRE3cbqSR1Kx/eK4Ix6fUUe7xHSBqI22A9hrypLzOnpPY/StVZjJI4tXhavWadope4xFUiQuevC1ALmo+ZVUSw5aol6XL1BjToQyXFDY0AmolqdAFJHWoE0IvXmcU6ESahsa43KG1ymI8aaGxr1rtQNyqERZqHmr13qJNUBeM+XafpXedJnKJ7DrQrknaIiRqfnz0r0sCdCQI3/vXlKSPVphr2KY5ddhtFHsYlh+c/U7dO1JeTpq7TOmvp9ooy3BOmmvLWqyQsWOtxJxGVjA5k+01y41yRmggdd4pS5b1BkR12MUVbuXRT2J1On1iaakhOLGkvHnEyY3E/OpDERso98x/pSFnE5GLZ4YTrz19+3WlsbjrfMszT6RtA6k9ewFFiaLN7qbZBrvrM99qFaxSB80gdYygmflWeuYxmEE/v9Kn5FwQcrCdjHSrteyG3ejS4fiyAkjI5JGjQfpVzZ4tfT1LaVZHJR+lfPHkfEINajhHiNmSLkALC54/mmJHX01Mq/AVjd/GXSxuHNqdZ013r29ilNvMc+eZjMI+WgO3WiXsL5oDWysn4gAR6iPn9qqLwKkg7/P9K0ioszlKSDJdWdQY9+fyozPa5Bz8wP1quzV5mrTEzyGmfoPv/iolz2pbzK7zKdEhT7VDKOgqGeuNymI9Kdqgy16XrxnpiIstQKVMvUS1MQFwf2aGxoxehsRTECLVAvRGihMoqgPDc70MvXrAUFwKoRIvQy9DNRmixFm6MupIX2aPmd6UOOUn828Tv/SIpvC2CSMwQjSZ256FooyqAxCQIOq8o69SK8az1mgCtGmdjMGIP9Tpzor4hz6YPTWBy0+GJmKewvDr1wBVUGdgDvrvqNB86sMN4dvWyZuA2yCWKgHLG8ztHXtTy2FFJg7bPMjprlLfQzRLtoqSMzmOqH+xIpriK20YJZuyinMSWCgyOWmsx/errw9wMX1cEH4oZWuQQOQAEyDO9Dl7CjIPckjdl3aJn7DSIpAtWu45wc2rv4ZLNvK3/KvEzymCTEtI+9Ul3w1iQB6I3kmI9PKVJ684qlMlxZLhXEbVuVuW/MUmQSJ+wgjTuausBisNefJbsICZmQdhtEnc+9UuJ4PksI7uqXC5BVm0y5VKkQN9TNUjac57ilaYto+k4fBWSxtMVW2SqkXIQgNrKTJntPftTnDvDeH82/YRhcX+G4ltVgOPUQCCJnlsa+fYTirsBae4uRoWbgzBADMjmIrWcJvOXJGJUorrZF2IRgROUbEmNgaltlKmyVk3sK4W7ZZFOq6akAnX08qjeuPduQArEmRmGpHvOtKeJuJYhTHn549K5FIZNwyuDOVtAIms0nErivmYk9QeYPcaiqhJ9Ikl7NJxBSjlWVVYbx+4pMsDVmx/GKLlsg3AApt6AkAbgcz1FVN1CDBBB6HlXZ4mpLRzeRNMk5AiCx99v1qAbrUCaiTWqRk5MOLleG5SpNRzc6qhWNm5UfM6Urn/AH/6rzzDRiFjJeoG5S+eoG5ToLGC9QL0BrlRa5ToVhS1R80jb9zQTc70NrlIYRmobNUC9CZ6MhUELVDPQ2eoljUuQUX0oAQDC5h+YQY5AZfvT2GRbiaHIM0C2+ubTkQJ1A6VQsrSZtwBoYBEV7hsTaWCVYnQSDB9weu1eUk3w9Zuumo8tUIjLEA7jcjrMAwNtac4jiPxK+W7suVZlcq7Ro0kddI33rJHiiXDb8q0bbgwSzzmIHfbferDB44Zy4XRk9EAgoZ3Ug71L0NOxrw9xzybvkXXCIDKXCPhmYzA6tvEdqe4jiLiOuWFJJT+GQpYEzqXmSTGlZ4oWxEtlzozIM2ucgaT13qV/h2IuI4e6pBEmRAJGvypOSBJ/hofEfELSETibzqVMK0MAw5kAArrtQrXFGxVkWdTcLKsBsoYaxOUTIPWZmsPgbpRgQEPZlBHzrerw++qL5yWbagZg9sCTOoIjkNdaKolOzMcVtv5jLds3fMGaSzMTI/NtGnbrVYIyiQddASpAMb9uYr6nw7HJftC2XKgNBbk0yYXLBMwT32qk8S8JslMq3FW4WUxl3gRtvm1kwek08gxMDqParbgnHWsQMoa3nDshA9REbmDHuNas7nh1LloFbyMYJVl0PQrHP3rK3hldlO6mDpG3aqTtEOOJvLfHXusTb9dxx/CmBlulphidHMf2qNjhyeeoxlm4Hb4hooneRlOugM/L2qo4DiLRGUWP4n84BYzsDBkAa61o8UgQWTdw63VuaMwuQdCAAYEbxrPWldFdQlxTwxctXFu4UeahYxln0/7T27z0oicQW+3k4tPJfTJciWHY/zL9/emeIXcQwazglCW1CsLaubgJBaQpGzSORPKs3d4jaxSorqbVxAVLFiZadSZ1HsTTi31EyS4xzHYB7Z11HJhse4POkmancFx5sO3lXlS6mhgiRHOZ2kcxVvjfDnmo13DkFN1QGSAeW2/vXb4/kJ6kcs/DXDMF6gz0zxXhtzDtluCD7yPtSBNdKknw52mgheoFqhmFQZqdioIWqHmUNjM1Ev1osKCFqgXmhk1At86nIdE2eoF6gWqJak5DSJE1EtUC1RJrNyLSJlqgTUS1eTWbkWomlxXGDcGW3a06tFVIwjnVgBzmRp9/wClLDiTAxqPff70/hcXfacqnaJjpqPn3rzYXDaPSnU+kMOrqfSDEz8x7bH2poveZ18s6nkskkn+poSlgrO4DQNVIMEjqZ3qotYts2ZDkIMjKSCOkGrycnbIpRVItuKWL/qu3Acyt/E9JEEkCffSI7VWNiTMROw33J5e9XuEu58TbtYlXuK2U5Q+UuzDRmOx3PQ1b+M+D4ayDcGG8tSpSPMXRzGVismACD1Bmi0S460IWuBL5al2ZLjAkKYBkKWIiJO3UUxxK1cVVtW8QzJnZSoZS3oy6LoCWh/h12rJWMRmZQ7HKNBrJjtP71o920GYi2zA7rm+I+wXn/ik+guG4wC3cMVNvENlWXfQEj0ygEnTMSynY6CveD+KsIj5sQv4iYZCEOZC2riD36HlXzs2HDEMHzdwQfnPPfeuxQCkZQRp9PpzoxCz6HxLxxh3BVcOywZnKikQd9NQYNEGCVjmNvNKyrBRLAjSeY+XSspY8T3WsNbuBbhYQrMoLASOfMac6LwjxNdS2bJb0MMoIjMncTvttUuy4yR9Es4hQIABGVRBzDSNRmGntoaqcThLVskKAousJInXnPb57TVbw1MaP+ZeKrpkCqrFxzIBjSI0NPtgWcaPcYggklVmNYAA2nvNTbRffRaniz24CqiyMqsiwRruIBLHTX32rIf6i4ILcN9iiu5GiHMrj+btHfrWuscJLoAUZQBInlofhXcj/NJcS8M24Je82Uax6dCAP9p5flpxlTFKKao+YF430kT8qt/DviS5hHBBJQ6Ms8jvWgGAw9y2pV1CsfTJXcHUCQIjmPaq/iPhpgT5NxLgHq9SrB1221I1rXJMywa4afD4LC4lPNSXn/eTlnkV3+9KcY8Ipbtl0vaATqJWf5Z3B96xuC41dwVwlUQMDBkH1Dlz2rc8F8WYfFelh5V07qT6TP8AKTv7Grj5px/wl+KEtezGXrDASVMHYwYpcv8Asa19ewjFVgDNv6TIjQRE6H2pfiHCLGLUq4W3dGxChCT9YNdEflRZhL4zR8nZqgzfP+tXniHw4cMVHmoxYxlPpK+4mI70pxLw5ibFsXLlsqh2YEMDPsa2+xMxwaKzNUGaoE1HNQ5ConNRLVCa8LVDkWokpqM1Emo5qlyKUSVRzUMtXhb9xUWVRaW+KDTRWPLMBp9ac/E3L2oXboY+xrsNwkNqn8MRMuJB7Zgd6ZHDAkF4af5QZ7xBE1wvE9BWeYe00lWVpjZhoevuKUwvBFZSZII16CekH3q1s2LpABZlXkILGI302FAuYB/NCm2WAhix5dTEg8ooTFJIjxcWlZHVszyFZF1aF6cxM6expfjGFe/cARd9FB0c7STOvOrBsC1tjLBbjesrAOUbyYBiJ+dFFy2dAQWHozJqDPOYOtU37Iq9AMPwFf8Ali3NwghmeB5bbag7GelXGFw3k2rS3PJzCTnn8yn0kEbRvBqFrEOB5fkqX0ggS5nX1GdWP1qh4sL14RYBurGa5lUlhln48u0RSSHKjzxLx5bjRPmvENdckliNNBpp9eVUOAs57gXcTGpgfXlTOJa1ctpcRFQyVYCTmIA1HQa7UsTy+1OzN7Z7bQkhQNTt+lbzhXCbeHysPU8c+R/ZrAFvc9IrV4XjItZkvG4+gykggxlmPvzqJ2+GnjaT2ecR8WXVcraBQqSCxALGD3268zVNh+LOt3ObjgHRwDuPYR1NdxHGLdfM4ZSeqGSPkdfpUsNhMMyS15wwMMAmg+o0+tCpLgnbemb/AIP4+wy2wGLBkAAB5gaCdNwKAvj3DOsujhhyifuKxycKwp/7hj7DbodqW/4TJ9DIVJ0Jff7D7UqiV/0XmC8Q2r2KBuIotmVX0iQTz5yf8VrbnDCFCMVCqZBkjnsBVT4Y4PhGALW5cEZQrTqOubYTt1q/a76iArHK3/UAA6/UE8qG0Uk/ZmfGuBw/kl9mUqBrqZ3g8/Y9DXzkyp322I/WvsHEbNu+AtxTyaNP/wAzvtVFxjw/hLK+a9m4UOkW5DBvloAep0FVGdaIn472Vfhbxi9qLd857WwYn1J8zuO1fQbF9LoDhxctkaNMx27b18V4g66BeUyQZ0J0BIEEgaTFG4F4gu4RpQyh3QnQ/oe9Dje0TGdaZ9nZSNVIPTMAw7bg0jft3mBQ3ylthlK5AyQe3L5UtwPj1vEJmtnb4k0zL7j5b7VaXLw9/apXklE0fjjIyLeCrYBY4pcoGoVGLjpK8x7Ulh/Br3gTYv27gEzmV7Z07MtbgjmpE9Ryr38Q6zlaPYD7g6VuvkP2YP469HyDE2jbYq24MdpHeglq+uM9lP8At1JIOYExM9m0JPyrH8U4VgfjDXsOGJhXKke4B9UfM1qvKmZvxSRkC1RY1Z4rAWVBK4lGgT0n21qvx+HNpsrbwD8jqKeSZOLQEmon3oTvNQzHqfpQNI2puErJYnsF11267+1WHB+IoGLZJYLlBDnSNTIgQNZJqnxOKddLVu8V19YEk8pAjQab03wdbl2WFkqigASVEnlmLb/TlXEjtexi5xu+bTETGwlJGsba7aHag4BsRDO6PkgA6QWjmOsRQ8Q11Z/6iMQqjMuQH+aJ3mm3w7pmR3zHLl0fMAfYHfXWKrImg+LvLmlUyqZjNmgkiRqdSN6E4C5RkbMsES3JtfVA0P3pSzhrighnOSJMH4hyAMkgfXeg50vm44KqF1dS5+EfywJMfWqsQ1iuKZQQWVNRJk/XVRJNUWK4wwLC0zIpABKEiRvrGp5imeD+IhYknD2LrHSboZvT0AzRQeP8YXFMjJh0sFQQwtaK0kQSDzG1SS3+Fna8IXntBrLqyk5goI5CJPT2qvbwziBqUYj2IH1MRW34R4duWbVvMCjXJzLm6RO3LXfvVHxHidqWsHy2hiudAx055iSQQDpoOtTu6sqlV0V3AkNo5vLuZp3UrAUFTImdQVPUGabucX/KbFxhDazBzG1kDAawAJBGuhq7Th2EYM6WwsoAEtuzeph0Gw2mkk4Zh2VmVLgXIMrtcZTmDCSRMxEagU3oNfhT4ziaO0uLo19TGFMBs4AUmNwJIiegpZONlVuKqKpuXS7GSdGVlO5jN6uemm1aPC+GFvW8yX7itlJAYqykA6H1CY069Kr28JXvM8tDh7jZguikEE6+oofSukZjpNCTE0hRvEiqwK2gGGRYzEjy7T5l2I9WUkdNqq+I8QW8IBuA+n0sRkXII0A5nQ8udW3GPD9ywxF61ZDD+W9BiOmtATw9cIb/AONc0IBOdRE7asRrTQnFEPDniJ8GSVKOu8azOugPv/SrNP8AUi8DrZQidRLA/WY+1Vd7hJUAth7pBUNupkEwDo3M0li2tjT8OQe5g8+3ak472irdaY/jfHN93LBbYHJYOmnWaE/jW+REKAfcj6ExVblstIyMD2fb60A2bJOlxh2Kz/SnS/CW5foI4kFiSg11gEqB7URPJI18xDPKGEe0A0Q4BACfMPX4DXHh4jVmE7egxVWTiweDxZtPmtXMpGxII+uu1b/gXihLkC4VVz+UHQ91msD/AMNEwbke6sI+oo1nhgzFDc5Zg4UwpB17mokkyouUT6xhsWrE5DMcqbF9TuYO/wAqwNjiQtpPnlri7Mtsw0fleTr770DE+J3uAeWmV4OYGTJ6qOY+tRg7Nc1WzWeIeMW7dskkE/lH87Dl7dawNviz+ZnZVZ5/N8Ouwg6Ba67h8TcbMQzEwJP9BNFt8JvkzAHf29q6IKMOsxnlLhXXMS63JYKSpnKwET0jmKTxDsWLEROsDQQeg6Vf2bjITNtWjlA1+og/KprgUxJypZuI+m0BFUAzJbYEx94BrXJGeLMuWNWOG8P4p1zJh7hU7GIn2zEGO9XlhcPgpyxfv/zEelP/ABBH3O/Slr/FLznMbhFYPzfhrHw300t3jSAAW0KrEak8hrmPQztIpXCcRCqchYk69iRJHaaqsWJtlgrEA8oAI7czR+FW7rWi8W1RTlJd8qrHvuayVvptpcL+6gUAZredlLkIGYawI9IABGp+ZqgZtQAmclpE669ydus0NOKm5dFqLZXNlJQtB9jOo5/SnuKYwDK7DMUUnlMGSDAA9OkVSJZTcWxj3CFU5QNSo+LMOsT8qf4V4cLgr+Jt22cQUadVAmZOkTyqjwWe44A3OkknT6RpW38L+GlxA8woMkxbbLOYiZf1SAkiBQrbI11mIOGYebAEIYM7zMada9wt8CQ+bLB+GAZ5SWG1azi2OwuEuFUt+c5JM+jyzBgD09NeVZzhnFFtJcXygWb4WkwnWRs0cqQUAfjV/wBEXWGQQgBOnt9AasvD3h58QCwuW7cGAGJEmCdAKpMRjGJ35mOnepDH3TJzMeZj/Hai6EPpaazeZWuqu4Lq5jsQRJq8si7es3HN7PaQG35lxjkUAbIY3Jge9ZBwTqq6HmVnf5V1/ENoGUbaDaRPQEUh3R9Gw17HX8LbC+VkIACrbKnICAW0ieRJ7VH/AItieG3b2UWnRnW35rWic+UHLBDAbFpAO9ZLC+MMZZUBLpRQAoESAF2ALbUbhGIa+Wa6XeDK5nYrmPMjYb71Vh00GOLXi7OFdmYksq8zsNQdNhG8CmbYv4gPaLv6Qbj52Oy6EwTA5cielWv+nHALVu2t6/iIBFw3LWoUMzaMXnWI0PSjf6k3MPbwoZTBLQ65vU1oAzHzM070K/4Z63h3S3m8u7lLqXKj4gGnJtGuoBM0HjGPWD5dlxmAKMcuUaaqc0SdPiB1naryGscOGHw6AsTJ824WbUgmNBB09t6z9tFW06X1XMsiSWf4ROgBCiJ5g1TtBpmf8QcGulgQy3AUDSg011KiOY2NXnBeDYdrVhjetLdcg3FZoyLEaypG4/rSQxFsWcttiVQRr6NOxPWkcZjbaYO6uR7peCGdlJQgRoU/KNTBioaHzZsLmCtW7V+wWS4L2Uh0bQekaqIOhk7mo4Pi1jDYVRcwt249oFS4eGgCQxRgRMHar21i7eGs2hew1s+XZt/xzI0MRnOWBpJ6kTFWV+2qO1zyxZsFW8xEQOWBX4hBzSdZAG0Uv4Or2UHiFLS4VrlhVvq5AYZLZItsPUwZFEQIrLvxkPh0sZbWW1ADfnygEa6kGdzI6V9K4ZesvatW7N8jCFSHTIoi2VOVZMlYOm061U8X8N4BkdrF+1JzZgBBMLqgj5b6jqKH0Ez5fw7C2ltW/Nzrne6Fytk1UWwDJmQCdV5fOiJwRmBNq6cy6hGOYmBJIjUKDALab0bCYM4pJKZ1Vc6t5bAKGAJzZdBOWJ6rQLPE1ttGigc8x58nHQ9aXA00SwPHmVstyVYaamPvyPetDguJi5AcR3Bg/fQ1nsM2ExauMTfNm6DCGZSNYymNR2PamMDwPE25XMjp+WGhiJ/KeXtNUoSlxC+xLrNRiraWxDsSD+XSSPfYA/WszxPivp8tItrMBU2/ffelMX5gBCZpG6tqdBtDa0jjMUG+HMDuWGn/ANYO3vWbv2apr0M/hTkAAOb4mPWeg+XevFsLzzDt+xQjhh+ckHrm9R+ZpO/fAMG7r7z/AGosd101uN4zbupkWx5Vudbo9RBI+GIGpjrpVRxbE+a6WMPItkhVUApmZo+IZiN+ZodllUkMC4B0UuVWTz6kdKlhLbWLq3SMxtkNBQkT/u/Q07JaRbcK8PNhbq3LrWyVzjKjB/UoHNeYzVRca4iWZlEaGZXp0796vb3GL2IGa6AogLbCqFEH4oUeymax+N+InTUkiDVXSIZOTOYPqddDV5wvxDi7dvyrd11tnQwJCg9OY3JqhSwxIA/fv0q6wqixblyA7Tlj1QNidNBqalyrhSjb2NNwC838Rc5SAc7jKDPTNuKR4pw17LBWg6ZiykkR021+VGxPF7hQOGeVU2xAzCDoRJ0ExsKqLuOdx6yzDlmM/SixuiPmQPTEnfSi4a+fn26UoJPIxRtVA2k/vkaZKLCwdAxzErupOnWY6aHagvbGXzHaZ2A78h0FLW3356QNa5MgWTIcbARr70lQ2gRctoNukmB13rUYLDN5KW1JzPHwiT3032/vWYAlpjKNtNR9Cdq1Fvij2il+ywDqMnwBgJETB2pqiUmbq1dWyDa81FhAbighs1tAYEERuTpJnasjiFbG8RXyzca0iC4dDlA5SNomB9aivGDiLha8VNwrlRjCgamIj3Mj2p3gV+zYa61x7w9ARFtHLIGv8upk7Haqy9g4lvxjHPaCNHrtOSQwBAZhMAcxAkg9azviTEkYZ3IHmN8RA0D3WkgDcD9Knx7jKXz6cwlczF2BLMecxqANBzpHxIgu2SLZE5pVZHw9BqJmkpdY5LQp4NsvdvW7ASRdMZ8wgFVLQZUgbcxW24f4RdMYoKrdu+S1x1AUKim4FUkblyJ07Vh/C+EuDNnLIAAyrMZjMVqOF8Yu2WZ7blWaAxABYgaxrrFJP2JJ0XXiXDYkpF+whtusEKWzSAQpJModO2x0NDscUxOa3Ze4qXL2c328smQo0UXQ2jfFGWvm/iK7invZ7zvdVmAzkaAFtBHKv0Hi/B1sBcl3JDSAQIOoEfPbSm6EpdTMbw3gpthVtNbUIoe4HY7K0huYEsNxoCKYXhdrFsxXFoqtLLNtckERoQ2npjpSPj/gbrgWxSH0EByJIaGgQSBr1rB8F8S4graREQpahSgkNckEasASBQmr2Df4a/iHERw2cP8AiEdLtsCSrKFBZgFAJ0A9Znlmmsj4s4ItoW8Sg/hXLnl6NOXYiTGoI2bsQaF4v4yL2TzbIzFfiS6W/wDGCyiCBIjWm8d4jw17CWsOLYU2kCZi3xDWSQRoZMz2o09IVnnEPB1s2xds3QDEgNGU9iZ9JongjE3HurhXkMXCBWkFT19q2/8Ap54ffB5rl0F1e3AtmOxDa6zHUCsz4t4zc/GfirdrycpyIRl9LII5agweYrVSfj2kTipF3/qX4TGFwoulwb/mKqwIBWDIadTtoeVfMbeJzaMIb8yHn1K96b4xx+/fZfOe4/IM2sV7xrwribdnzrgVMkDKbiG4Z5hVJbTvG4rNtydsqsFSErbEjKGyjUAEagba07g8UlpAjWUcj8xbf7VVYbH5xlO/9f8ANEbId5+dQlRoqkW+Jey11oZpOoIGg10EMJOnU03bwYVtD6VBJAPfc6QSe1dXUuFHnEMWgUMJ+EkTqTEjkB0rMYIA7kDoYmva6lJ6RK3IZu4pEZCBmIJkToQOulGx+OUplAgwOXz36V1dTXBZPaF/xv8ADglojbT9PahLibesoTsB6iI+3OurqAcmM4PiYQHJb1IjUyDU8ZdD2pCBcpGx6g/pXV1Teyk7TK0Et25fKoi4FEcxvXldTIJG5uen7/tT/CMdD5Ts24ryupgm7LNcq3CFkNEz11+1Ra9LaGf33ryuqfZqgGJxBH5vpRbF4sQpIMmBIrq6gJOhjDcMe7aCpqQ5YwcshTqNexq5wfizzcW7C0tpFKgAgM8Ew2ZhAJjtpXV1arSMH0p/GWMYC1l9OhDMDo4zSsL+UDX60jw7xNjHIH4m5qyhQWJAM6HtrFdXVDKjudGixWIxtyw2FuYstalFKFNPUdNd4Efasit29hlLJlyPpmgTMRzMg711dTqiZcsDiMT5ltc++Y7QB6QoBiNTqarbyd5B511dUoUuH3Pw54st420127ZS3lKWD67pJhRGqRpHtr1pTxpj8O+HFlB5CrcN3OczkkKRsBroeZrq6umEVJbE5NHzzE24Zg9wMp0PpI0HTQxvVtZ4qkpauAvIEMzNB0gelR6enOurqytx4aVZnfEHDcjMwAUgwVBJBPMgn5VXLjAR6hr2rq6kZt09H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" name="AutoShape 6" descr="data:image/jpeg;base64,/9j/4AAQSkZJRgABAQAAAQABAAD/2wCEAAkGBxQSEhUUExQWFhUXFx0XFxcYFxwcGhoaGBgcHB4bHB0YHCggHBwlHBccITEiJSkrLi4uHB8zODMsNygtLiwBCgoKDg0OGxAQGywkICQsLCwsLCw0LCwsLCwsLCwsLCwsLCwsLCwsLCwsLCwsLCwsLCwsLCwsLCwsLCwsLCwsLP/AABEIALcA/AMBIgACEQEDEQH/xAAcAAACAwEBAQEAAAAAAAAAAAADBAIFBgABBwj/xAA8EAACAQIEBAQEBAUCBgMAAAABAhEAAwQSITEFQVFhBhMicTKBkaEUQtHwI1KxweEHYhUzQ0Ry8SSCov/EABkBAAMBAQEAAAAAAAAAAAAAAAABAgMEBf/EACIRAAICAwACAwEBAQAAAAAAAAABAhESITEDQQQTUWFxIv/aAAwDAQACEQMRAD8A1KuKIHFUQxgoq4wda9XBnNovFYUQOKpFxg60VcavWliw0XIYVLMKqBjV61MYsdanFhotAwqUiqsYodal+I70YsNFmDXs1Wi/UxfpUw0PzXTSQv175xophSHc1e56TF0175hpUFIbz17npQXDXvmGihUhsuK8z0rnNeFzRQaGzcqJuUoWqJanQaGWeotcpYtUC1OgpDLPUGely9RLU6CkHZqhIoLNQ2enQByaGxoDOaEzU0goYcigvFAZ6GzVSQtByRUJpZnqBY1VAU4vmiece9VovGpeea3oRZI5J03ogxBG/Kq5blEW4KmgLBcTU1vnrQLCTEerqByooRgJyabGRU6HQbzz1ogvmo4ZZAHpHWNdKaTD+r5xqB/beobQ1EhbxLdJoqYw9KZtWF/mAbbX36VNlUGScsiQYHL5RUOSKwBLip61O3iCamjifiO+8D+lFDR+adNDA/cc6TY8CPnH9mped2+9RtXZaJg7Gd47dZ+1BvMwMHWPvSoTVDHn865r0c6RLGoZ6vEzbLD8QeteHEGq8nvUc3eniKx84g1H8SaR8yuL96eIhs4o1E4o0mX9qiWNFIBs4o1E4o0mSaGzGqxAcOLNQOKNIm4agbxp4isebEmhNijSRvVA36eIWOtijQmxRpM36gb1ViLIbOKNROKNJm7UPNp4iyIrYYgaAaxrvRGwJAzbj9/U06uHkSI1bkQPuBTKM6zqQ3UGdtOe2hrH7Tt+spksnpRbODY8o0mrGw1xWEurKDAzcv0OlHXGXQzBVVwSYJ3+Zih+Ri+sr7GHua6HuQat8K+gm3d21h1+oDgxv96j5t0L8GZdhlAgHpsKibuUAhTO8ch1256VLlY1GgQNwCHgLO+hH2NFTGLJOYaaCV0J+R/rRHvkwdN9D7HplqD47MPWo13YLOWN9IFHQodw1xbmYhx3kHSBpr09q4WzmhSCImeUfr2pWziLY+G4OY20P6UYuzQLbWyu+nxT8oqWMZSyzE5SG6gSSRPbbepjDOgBPoJOm/tPqOmtK+ViAdLgB5+nUAciZpsvdiSQVBE3BO/MSRJPtUuwoN+DuCZnQjSD6o6R/agYzBsDJUKTynpvHal2unRndo7EzIPUzyo+JxSMFgM7a/EJ0nTn/wC6FdktRE3cbqSR1Kx/eK4Ix6fUUe7xHSBqI22A9hrypLzOnpPY/StVZjJI4tXhavWadope4xFUiQuevC1ALmo+ZVUSw5aol6XL1BjToQyXFDY0AmolqdAFJHWoE0IvXmcU6ESahsa43KG1ymI8aaGxr1rtQNyqERZqHmr13qJNUBeM+XafpXedJnKJ7DrQrknaIiRqfnz0r0sCdCQI3/vXlKSPVphr2KY5ddhtFHsYlh+c/U7dO1JeTpq7TOmvp9ooy3BOmmvLWqyQsWOtxJxGVjA5k+01y41yRmggdd4pS5b1BkR12MUVbuXRT2J1On1iaakhOLGkvHnEyY3E/OpDERso98x/pSFnE5GLZ4YTrz19+3WlsbjrfMszT6RtA6k9ewFFiaLN7qbZBrvrM99qFaxSB80gdYygmflWeuYxmEE/v9Kn5FwQcrCdjHSrteyG3ejS4fiyAkjI5JGjQfpVzZ4tfT1LaVZHJR+lfPHkfEINajhHiNmSLkALC54/mmJHX01Mq/AVjd/GXSxuHNqdZ013r29ilNvMc+eZjMI+WgO3WiXsL5oDWysn4gAR6iPn9qqLwKkg7/P9K0ioszlKSDJdWdQY9+fyozPa5Bz8wP1quzV5mrTEzyGmfoPv/iolz2pbzK7zKdEhT7VDKOgqGeuNymI9Kdqgy16XrxnpiIstQKVMvUS1MQFwf2aGxoxehsRTECLVAvRGihMoqgPDc70MvXrAUFwKoRIvQy9DNRmixFm6MupIX2aPmd6UOOUn828Tv/SIpvC2CSMwQjSZ256FooyqAxCQIOq8o69SK8az1mgCtGmdjMGIP9Tpzor4hz6YPTWBy0+GJmKewvDr1wBVUGdgDvrvqNB86sMN4dvWyZuA2yCWKgHLG8ztHXtTy2FFJg7bPMjprlLfQzRLtoqSMzmOqH+xIpriK20YJZuyinMSWCgyOWmsx/errw9wMX1cEH4oZWuQQOQAEyDO9Dl7CjIPckjdl3aJn7DSIpAtWu45wc2rv4ZLNvK3/KvEzymCTEtI+9Ul3w1iQB6I3kmI9PKVJ684qlMlxZLhXEbVuVuW/MUmQSJ+wgjTuausBisNefJbsICZmQdhtEnc+9UuJ4PksI7uqXC5BVm0y5VKkQN9TNUjac57ilaYto+k4fBWSxtMVW2SqkXIQgNrKTJntPftTnDvDeH82/YRhcX+G4ltVgOPUQCCJnlsa+fYTirsBae4uRoWbgzBADMjmIrWcJvOXJGJUorrZF2IRgROUbEmNgaltlKmyVk3sK4W7ZZFOq6akAnX08qjeuPduQArEmRmGpHvOtKeJuJYhTHn549K5FIZNwyuDOVtAIms0nErivmYk9QeYPcaiqhJ9Ikl7NJxBSjlWVVYbx+4pMsDVmx/GKLlsg3AApt6AkAbgcz1FVN1CDBBB6HlXZ4mpLRzeRNMk5AiCx99v1qAbrUCaiTWqRk5MOLleG5SpNRzc6qhWNm5UfM6Urn/AH/6rzzDRiFjJeoG5S+eoG5ToLGC9QL0BrlRa5ToVhS1R80jb9zQTc70NrlIYRmobNUC9CZ6MhUELVDPQ2eoljUuQUX0oAQDC5h+YQY5AZfvT2GRbiaHIM0C2+ubTkQJ1A6VQsrSZtwBoYBEV7hsTaWCVYnQSDB9weu1eUk3w9Zuumo8tUIjLEA7jcjrMAwNtac4jiPxK+W7suVZlcq7Ro0kddI33rJHiiXDb8q0bbgwSzzmIHfbferDB44Zy4XRk9EAgoZ3Ug71L0NOxrw9xzybvkXXCIDKXCPhmYzA6tvEdqe4jiLiOuWFJJT+GQpYEzqXmSTGlZ4oWxEtlzozIM2ucgaT13qV/h2IuI4e6pBEmRAJGvypOSBJ/hofEfELSETibzqVMK0MAw5kAArrtQrXFGxVkWdTcLKsBsoYaxOUTIPWZmsPgbpRgQEPZlBHzrerw++qL5yWbagZg9sCTOoIjkNdaKolOzMcVtv5jLds3fMGaSzMTI/NtGnbrVYIyiQddASpAMb9uYr6nw7HJftC2XKgNBbk0yYXLBMwT32qk8S8JslMq3FW4WUxl3gRtvm1kwek08gxMDqParbgnHWsQMoa3nDshA9REbmDHuNas7nh1LloFbyMYJVl0PQrHP3rK3hldlO6mDpG3aqTtEOOJvLfHXusTb9dxx/CmBlulphidHMf2qNjhyeeoxlm4Hb4hooneRlOugM/L2qo4DiLRGUWP4n84BYzsDBkAa61o8UgQWTdw63VuaMwuQdCAAYEbxrPWldFdQlxTwxctXFu4UeahYxln0/7T27z0oicQW+3k4tPJfTJciWHY/zL9/emeIXcQwazglCW1CsLaubgJBaQpGzSORPKs3d4jaxSorqbVxAVLFiZadSZ1HsTTi31EyS4xzHYB7Z11HJhse4POkmancFx5sO3lXlS6mhgiRHOZ2kcxVvjfDnmo13DkFN1QGSAeW2/vXb4/kJ6kcs/DXDMF6gz0zxXhtzDtluCD7yPtSBNdKknw52mgheoFqhmFQZqdioIWqHmUNjM1Ev1osKCFqgXmhk1At86nIdE2eoF6gWqJak5DSJE1EtUC1RJrNyLSJlqgTUS1eTWbkWomlxXGDcGW3a06tFVIwjnVgBzmRp9/wClLDiTAxqPff70/hcXfacqnaJjpqPn3rzYXDaPSnU+kMOrqfSDEz8x7bH2poveZ18s6nkskkn+poSlgrO4DQNVIMEjqZ3qotYts2ZDkIMjKSCOkGrycnbIpRVItuKWL/qu3Acyt/E9JEEkCffSI7VWNiTMROw33J5e9XuEu58TbtYlXuK2U5Q+UuzDRmOx3PQ1b+M+D4ayDcGG8tSpSPMXRzGVismACD1Bmi0S460IWuBL5al2ZLjAkKYBkKWIiJO3UUxxK1cVVtW8QzJnZSoZS3oy6LoCWh/h12rJWMRmZQ7HKNBrJjtP71o920GYi2zA7rm+I+wXn/ik+guG4wC3cMVNvENlWXfQEj0ygEnTMSynY6CveD+KsIj5sQv4iYZCEOZC2riD36HlXzs2HDEMHzdwQfnPPfeuxQCkZQRp9PpzoxCz6HxLxxh3BVcOywZnKikQd9NQYNEGCVjmNvNKyrBRLAjSeY+XSspY8T3WsNbuBbhYQrMoLASOfMac6LwjxNdS2bJb0MMoIjMncTvttUuy4yR9Es4hQIABGVRBzDSNRmGntoaqcThLVskKAousJInXnPb57TVbw1MaP+ZeKrpkCqrFxzIBjSI0NPtgWcaPcYggklVmNYAA2nvNTbRffRaniz24CqiyMqsiwRruIBLHTX32rIf6i4ILcN9iiu5GiHMrj+btHfrWuscJLoAUZQBInlofhXcj/NJcS8M24Je82Uax6dCAP9p5flpxlTFKKao+YF430kT8qt/DviS5hHBBJQ6Ms8jvWgGAw9y2pV1CsfTJXcHUCQIjmPaq/iPhpgT5NxLgHq9SrB1221I1rXJMywa4afD4LC4lPNSXn/eTlnkV3+9KcY8Ipbtl0vaATqJWf5Z3B96xuC41dwVwlUQMDBkH1Dlz2rc8F8WYfFelh5V07qT6TP8AKTv7Grj5px/wl+KEtezGXrDASVMHYwYpcv8Asa19ewjFVgDNv6TIjQRE6H2pfiHCLGLUq4W3dGxChCT9YNdEflRZhL4zR8nZqgzfP+tXniHw4cMVHmoxYxlPpK+4mI70pxLw5ibFsXLlsqh2YEMDPsa2+xMxwaKzNUGaoE1HNQ5ConNRLVCa8LVDkWokpqM1Emo5qlyKUSVRzUMtXhb9xUWVRaW+KDTRWPLMBp9ac/E3L2oXboY+xrsNwkNqn8MRMuJB7Zgd6ZHDAkF4af5QZ7xBE1wvE9BWeYe00lWVpjZhoevuKUwvBFZSZII16CekH3q1s2LpABZlXkILGI302FAuYB/NCm2WAhix5dTEg8ooTFJIjxcWlZHVszyFZF1aF6cxM6expfjGFe/cARd9FB0c7STOvOrBsC1tjLBbjesrAOUbyYBiJ+dFFy2dAQWHozJqDPOYOtU37Iq9AMPwFf8Ali3NwghmeB5bbag7GelXGFw3k2rS3PJzCTnn8yn0kEbRvBqFrEOB5fkqX0ggS5nX1GdWP1qh4sL14RYBurGa5lUlhln48u0RSSHKjzxLx5bjRPmvENdckliNNBpp9eVUOAs57gXcTGpgfXlTOJa1ctpcRFQyVYCTmIA1HQa7UsTy+1OzN7Z7bQkhQNTt+lbzhXCbeHysPU8c+R/ZrAFvc9IrV4XjItZkvG4+gykggxlmPvzqJ2+GnjaT2ecR8WXVcraBQqSCxALGD3268zVNh+LOt3ObjgHRwDuPYR1NdxHGLdfM4ZSeqGSPkdfpUsNhMMyS15wwMMAmg+o0+tCpLgnbemb/AIP4+wy2wGLBkAAB5gaCdNwKAvj3DOsujhhyifuKxycKwp/7hj7DbodqW/4TJ9DIVJ0Jff7D7UqiV/0XmC8Q2r2KBuIotmVX0iQTz5yf8VrbnDCFCMVCqZBkjnsBVT4Y4PhGALW5cEZQrTqOubYTt1q/a76iArHK3/UAA6/UE8qG0Uk/ZmfGuBw/kl9mUqBrqZ3g8/Y9DXzkyp322I/WvsHEbNu+AtxTyaNP/wAzvtVFxjw/hLK+a9m4UOkW5DBvloAep0FVGdaIn472Vfhbxi9qLd857WwYn1J8zuO1fQbF9LoDhxctkaNMx27b18V4g66BeUyQZ0J0BIEEgaTFG4F4gu4RpQyh3QnQ/oe9Dje0TGdaZ9nZSNVIPTMAw7bg0jft3mBQ3ylthlK5AyQe3L5UtwPj1vEJmtnb4k0zL7j5b7VaXLw9/apXklE0fjjIyLeCrYBY4pcoGoVGLjpK8x7Ulh/Br3gTYv27gEzmV7Z07MtbgjmpE9Ryr38Q6zlaPYD7g6VuvkP2YP469HyDE2jbYq24MdpHeglq+uM9lP8At1JIOYExM9m0JPyrH8U4VgfjDXsOGJhXKke4B9UfM1qvKmZvxSRkC1RY1Z4rAWVBK4lGgT0n21qvx+HNpsrbwD8jqKeSZOLQEmon3oTvNQzHqfpQNI2puErJYnsF11267+1WHB+IoGLZJYLlBDnSNTIgQNZJqnxOKddLVu8V19YEk8pAjQab03wdbl2WFkqigASVEnlmLb/TlXEjtexi5xu+bTETGwlJGsba7aHag4BsRDO6PkgA6QWjmOsRQ8Q11Z/6iMQqjMuQH+aJ3mm3w7pmR3zHLl0fMAfYHfXWKrImg+LvLmlUyqZjNmgkiRqdSN6E4C5RkbMsES3JtfVA0P3pSzhrighnOSJMH4hyAMkgfXeg50vm44KqF1dS5+EfywJMfWqsQ1iuKZQQWVNRJk/XVRJNUWK4wwLC0zIpABKEiRvrGp5imeD+IhYknD2LrHSboZvT0AzRQeP8YXFMjJh0sFQQwtaK0kQSDzG1SS3+Fna8IXntBrLqyk5goI5CJPT2qvbwziBqUYj2IH1MRW34R4duWbVvMCjXJzLm6RO3LXfvVHxHidqWsHy2hiudAx055iSQQDpoOtTu6sqlV0V3AkNo5vLuZp3UrAUFTImdQVPUGabucX/KbFxhDazBzG1kDAawAJBGuhq7Th2EYM6WwsoAEtuzeph0Gw2mkk4Zh2VmVLgXIMrtcZTmDCSRMxEagU3oNfhT4ziaO0uLo19TGFMBs4AUmNwJIiegpZONlVuKqKpuXS7GSdGVlO5jN6uemm1aPC+GFvW8yX7itlJAYqykA6H1CY069Kr28JXvM8tDh7jZguikEE6+oofSukZjpNCTE0hRvEiqwK2gGGRYzEjy7T5l2I9WUkdNqq+I8QW8IBuA+n0sRkXII0A5nQ8udW3GPD9ywxF61ZDD+W9BiOmtATw9cIb/AONc0IBOdRE7asRrTQnFEPDniJ8GSVKOu8azOugPv/SrNP8AUi8DrZQidRLA/WY+1Vd7hJUAth7pBUNupkEwDo3M0li2tjT8OQe5g8+3ak472irdaY/jfHN93LBbYHJYOmnWaE/jW+REKAfcj6ExVblstIyMD2fb60A2bJOlxh2Kz/SnS/CW5foI4kFiSg11gEqB7URPJI18xDPKGEe0A0Q4BACfMPX4DXHh4jVmE7egxVWTiweDxZtPmtXMpGxII+uu1b/gXihLkC4VVz+UHQ91msD/AMNEwbke6sI+oo1nhgzFDc5Zg4UwpB17mokkyouUT6xhsWrE5DMcqbF9TuYO/wAqwNjiQtpPnlri7Mtsw0fleTr770DE+J3uAeWmV4OYGTJ6qOY+tRg7Nc1WzWeIeMW7dskkE/lH87Dl7dawNviz+ZnZVZ5/N8Ouwg6Ba67h8TcbMQzEwJP9BNFt8JvkzAHf29q6IKMOsxnlLhXXMS63JYKSpnKwET0jmKTxDsWLEROsDQQeg6Vf2bjITNtWjlA1+og/KprgUxJypZuI+m0BFUAzJbYEx94BrXJGeLMuWNWOG8P4p1zJh7hU7GIn2zEGO9XlhcPgpyxfv/zEelP/ABBH3O/Slr/FLznMbhFYPzfhrHw300t3jSAAW0KrEak8hrmPQztIpXCcRCqchYk69iRJHaaqsWJtlgrEA8oAI7czR+FW7rWi8W1RTlJd8qrHvuayVvptpcL+6gUAZredlLkIGYawI9IABGp+ZqgZtQAmclpE669ydus0NOKm5dFqLZXNlJQtB9jOo5/SnuKYwDK7DMUUnlMGSDAA9OkVSJZTcWxj3CFU5QNSo+LMOsT8qf4V4cLgr+Jt22cQUadVAmZOkTyqjwWe44A3OkknT6RpW38L+GlxA8woMkxbbLOYiZf1SAkiBQrbI11mIOGYebAEIYM7zMada9wt8CQ+bLB+GAZ5SWG1azi2OwuEuFUt+c5JM+jyzBgD09NeVZzhnFFtJcXygWb4WkwnWRs0cqQUAfjV/wBEXWGQQgBOnt9AasvD3h58QCwuW7cGAGJEmCdAKpMRjGJ35mOnepDH3TJzMeZj/Hai6EPpaazeZWuqu4Lq5jsQRJq8si7es3HN7PaQG35lxjkUAbIY3Jge9ZBwTqq6HmVnf5V1/ENoGUbaDaRPQEUh3R9Gw17HX8LbC+VkIACrbKnICAW0ieRJ7VH/AItieG3b2UWnRnW35rWic+UHLBDAbFpAO9ZLC+MMZZUBLpRQAoESAF2ALbUbhGIa+Wa6XeDK5nYrmPMjYb71Vh00GOLXi7OFdmYksq8zsNQdNhG8CmbYv4gPaLv6Qbj52Oy6EwTA5cielWv+nHALVu2t6/iIBFw3LWoUMzaMXnWI0PSjf6k3MPbwoZTBLQ65vU1oAzHzM070K/4Z63h3S3m8u7lLqXKj4gGnJtGuoBM0HjGPWD5dlxmAKMcuUaaqc0SdPiB1naryGscOGHw6AsTJ824WbUgmNBB09t6z9tFW06X1XMsiSWf4ROgBCiJ5g1TtBpmf8QcGulgQy3AUDSg011KiOY2NXnBeDYdrVhjetLdcg3FZoyLEaypG4/rSQxFsWcttiVQRr6NOxPWkcZjbaYO6uR7peCGdlJQgRoU/KNTBioaHzZsLmCtW7V+wWS4L2Uh0bQekaqIOhk7mo4Pi1jDYVRcwt249oFS4eGgCQxRgRMHar21i7eGs2hew1s+XZt/xzI0MRnOWBpJ6kTFWV+2qO1zyxZsFW8xEQOWBX4hBzSdZAG0Uv4Or2UHiFLS4VrlhVvq5AYZLZItsPUwZFEQIrLvxkPh0sZbWW1ADfnygEa6kGdzI6V9K4ZesvatW7N8jCFSHTIoi2VOVZMlYOm061U8X8N4BkdrF+1JzZgBBMLqgj5b6jqKH0Ez5fw7C2ltW/Nzrne6Fytk1UWwDJmQCdV5fOiJwRmBNq6cy6hGOYmBJIjUKDALab0bCYM4pJKZ1Vc6t5bAKGAJzZdBOWJ6rQLPE1ttGigc8x58nHQ9aXA00SwPHmVstyVYaamPvyPetDguJi5AcR3Bg/fQ1nsM2ExauMTfNm6DCGZSNYymNR2PamMDwPE25XMjp+WGhiJ/KeXtNUoSlxC+xLrNRiraWxDsSD+XSSPfYA/WszxPivp8tItrMBU2/ffelMX5gBCZpG6tqdBtDa0jjMUG+HMDuWGn/ANYO3vWbv2apr0M/hTkAAOb4mPWeg+XevFsLzzDt+xQjhh+ckHrm9R+ZpO/fAMG7r7z/AGosd101uN4zbupkWx5Vudbo9RBI+GIGpjrpVRxbE+a6WMPItkhVUApmZo+IZiN+ZodllUkMC4B0UuVWTz6kdKlhLbWLq3SMxtkNBQkT/u/Q07JaRbcK8PNhbq3LrWyVzjKjB/UoHNeYzVRca4iWZlEaGZXp0796vb3GL2IGa6AogLbCqFEH4oUeymax+N+InTUkiDVXSIZOTOYPqddDV5wvxDi7dvyrd11tnQwJCg9OY3JqhSwxIA/fv0q6wqixblyA7Tlj1QNidNBqalyrhSjb2NNwC838Rc5SAc7jKDPTNuKR4pw17LBWg6ZiykkR021+VGxPF7hQOGeVU2xAzCDoRJ0ExsKqLuOdx6yzDlmM/SixuiPmQPTEnfSi4a+fn26UoJPIxRtVA2k/vkaZKLCwdAxzErupOnWY6aHagvbGXzHaZ2A78h0FLW3356QNa5MgWTIcbARr70lQ2gRctoNukmB13rUYLDN5KW1JzPHwiT3032/vWYAlpjKNtNR9Cdq1Fvij2il+ywDqMnwBgJETB2pqiUmbq1dWyDa81FhAbighs1tAYEERuTpJnasjiFbG8RXyzca0iC4dDlA5SNomB9aivGDiLha8VNwrlRjCgamIj3Mj2p3gV+zYa61x7w9ARFtHLIGv8upk7Haqy9g4lvxjHPaCNHrtOSQwBAZhMAcxAkg9azviTEkYZ3IHmN8RA0D3WkgDcD9Knx7jKXz6cwlczF2BLMecxqANBzpHxIgu2SLZE5pVZHw9BqJmkpdY5LQp4NsvdvW7ASRdMZ8wgFVLQZUgbcxW24f4RdMYoKrdu+S1x1AUKim4FUkblyJ07Vh/C+EuDNnLIAAyrMZjMVqOF8Yu2WZ7blWaAxABYgaxrrFJP2JJ0XXiXDYkpF+whtusEKWzSAQpJModO2x0NDscUxOa3Ze4qXL2c328smQo0UXQ2jfFGWvm/iK7invZ7zvdVmAzkaAFtBHKv0Hi/B1sBcl3JDSAQIOoEfPbSm6EpdTMbw3gpthVtNbUIoe4HY7K0huYEsNxoCKYXhdrFsxXFoqtLLNtckERoQ2npjpSPj/gbrgWxSH0EByJIaGgQSBr1rB8F8S4graREQpahSgkNckEasASBQmr2Df4a/iHERw2cP8AiEdLtsCSrKFBZgFAJ0A9Znlmmsj4s4ItoW8Sg/hXLnl6NOXYiTGoI2bsQaF4v4yL2TzbIzFfiS6W/wDGCyiCBIjWm8d4jw17CWsOLYU2kCZi3xDWSQRoZMz2o09IVnnEPB1s2xds3QDEgNGU9iZ9JongjE3HurhXkMXCBWkFT19q2/8Ap54ffB5rl0F1e3AtmOxDa6zHUCsz4t4zc/GfirdrycpyIRl9LII5agweYrVSfj2kTipF3/qX4TGFwoulwb/mKqwIBWDIadTtoeVfMbeJzaMIb8yHn1K96b4xx+/fZfOe4/IM2sV7xrwribdnzrgVMkDKbiG4Z5hVJbTvG4rNtydsqsFSErbEjKGyjUAEagba07g8UlpAjWUcj8xbf7VVYbH5xlO/9f8ANEbId5+dQlRoqkW+Jey11oZpOoIGg10EMJOnU03bwYVtD6VBJAPfc6QSe1dXUuFHnEMWgUMJ+EkTqTEjkB0rMYIA7kDoYmva6lJ6RK3IZu4pEZCBmIJkToQOulGx+OUplAgwOXz36V1dTXBZPaF/xv8ADglojbT9PahLibesoTsB6iI+3OurqAcmM4PiYQHJb1IjUyDU8ZdD2pCBcpGx6g/pXV1Teyk7TK0Et25fKoi4FEcxvXldTIJG5uen7/tT/CMdD5Ts24ryupgm7LNcq3CFkNEz11+1Ra9LaGf33ryuqfZqgGJxBH5vpRbF4sQpIMmBIrq6gJOhjDcMe7aCpqQ5YwcshTqNexq5wfizzcW7C0tpFKgAgM8Ew2ZhAJjtpXV1arSMH0p/GWMYC1l9OhDMDo4zSsL+UDX60jw7xNjHIH4m5qyhQWJAM6HtrFdXVDKjudGixWIxtyw2FuYstalFKFNPUdNd4Efasit29hlLJlyPpmgTMRzMg711dTqiZcsDiMT5ltc++Y7QB6QoBiNTqarbyd5B511dUoUuH3Pw54st420127ZS3lKWD67pJhRGqRpHtr1pTxpj8O+HFlB5CrcN3OczkkKRsBroeZrq6umEVJbE5NHzzE24Zg9wMp0PpI0HTQxvVtZ4qkpauAvIEMzNB0gelR6enOurqytx4aVZnfEHDcjMwAUgwVBJBPMgn5VXLjAR6hr2rq6kZt09H//Z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035" name="Picture 11" descr="http://imss.kek.jp/about/library/img/facility/J-PARC-birdview02_(c)jpar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391762"/>
            <a:ext cx="9145016" cy="720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9" name="正方形/長方形 1028"/>
          <p:cNvSpPr/>
          <p:nvPr/>
        </p:nvSpPr>
        <p:spPr>
          <a:xfrm>
            <a:off x="251520" y="442407"/>
            <a:ext cx="88924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ja-JP" sz="4000" b="1" dirty="0">
                <a:solidFill>
                  <a:srgbClr val="FFFF00"/>
                </a:solidFill>
              </a:rPr>
              <a:t>Beam Instability Issues and Measures at High Intensity Operation of J-PARC RCS</a:t>
            </a:r>
            <a:endParaRPr lang="en-US" altLang="ja-JP" sz="4000" b="1" kern="0" dirty="0">
              <a:solidFill>
                <a:schemeClr val="bg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 6"/>
          <p:cNvSpPr>
            <a:spLocks noChangeArrowheads="1"/>
          </p:cNvSpPr>
          <p:nvPr/>
        </p:nvSpPr>
        <p:spPr bwMode="auto">
          <a:xfrm>
            <a:off x="179512" y="4220518"/>
            <a:ext cx="8507288" cy="1584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ja-JP" sz="3200" b="1" dirty="0">
                <a:solidFill>
                  <a:schemeClr val="bg1"/>
                </a:solidFill>
                <a:latin typeface="Calibri" pitchFamily="34" charset="0"/>
              </a:rPr>
              <a:t>Pranab K. Saha</a:t>
            </a:r>
          </a:p>
          <a:p>
            <a:pPr>
              <a:spcBef>
                <a:spcPct val="20000"/>
              </a:spcBef>
            </a:pPr>
            <a:r>
              <a:rPr lang="en-US" altLang="ja-JP" sz="3200" b="1" dirty="0">
                <a:solidFill>
                  <a:schemeClr val="bg1"/>
                </a:solidFill>
                <a:latin typeface="Calibri" pitchFamily="34" charset="0"/>
              </a:rPr>
              <a:t>J-PARC</a:t>
            </a:r>
            <a:endParaRPr lang="en-US" altLang="ja-JP" sz="2000" b="1" dirty="0">
              <a:solidFill>
                <a:schemeClr val="bg1"/>
              </a:solidFill>
              <a:latin typeface="Times" pitchFamily="18" charset="0"/>
            </a:endParaRPr>
          </a:p>
          <a:p>
            <a:pPr>
              <a:spcBef>
                <a:spcPct val="20000"/>
              </a:spcBef>
            </a:pPr>
            <a:r>
              <a:rPr lang="en-US" altLang="ja-JP" sz="2000" b="1" dirty="0" err="1">
                <a:solidFill>
                  <a:schemeClr val="bg1"/>
                </a:solidFill>
                <a:latin typeface="Times" pitchFamily="18" charset="0"/>
              </a:rPr>
              <a:t>Fermilab</a:t>
            </a:r>
            <a:r>
              <a:rPr lang="en-US" altLang="ja-JP" sz="2000" b="1" dirty="0">
                <a:solidFill>
                  <a:schemeClr val="bg1"/>
                </a:solidFill>
                <a:latin typeface="Times" pitchFamily="18" charset="0"/>
              </a:rPr>
              <a:t> Workshops at MW Rings &amp; IOTA/FAST Collaboration Meeting</a:t>
            </a:r>
          </a:p>
          <a:p>
            <a:pPr>
              <a:spcBef>
                <a:spcPct val="20000"/>
              </a:spcBef>
            </a:pPr>
            <a:r>
              <a:rPr lang="en-US" altLang="ja-JP" sz="2000" b="1" dirty="0">
                <a:solidFill>
                  <a:schemeClr val="bg1"/>
                </a:solidFill>
                <a:latin typeface="Times" pitchFamily="18" charset="0"/>
              </a:rPr>
              <a:t>7-10 May, 2018</a:t>
            </a:r>
          </a:p>
        </p:txBody>
      </p:sp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08396-5779-4041-AAC6-9EC438AC067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693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07704" y="146720"/>
            <a:ext cx="6192688" cy="930838"/>
          </a:xfrm>
          <a:solidFill>
            <a:srgbClr val="7030A0"/>
          </a:solidFill>
        </p:spPr>
        <p:txBody>
          <a:bodyPr/>
          <a:lstStyle/>
          <a:p>
            <a:pPr algn="l"/>
            <a:r>
              <a:rPr lang="en-US" altLang="ja-JP" sz="32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Beam Instability simulations and mitigation methods</a:t>
            </a:r>
            <a:endParaRPr kumimoji="1" lang="ja-JP" altLang="en-US" sz="3200" b="1" i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915472" y="6453336"/>
            <a:ext cx="1905000" cy="457200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59C5AC-386B-46CC-84A6-A2044D001D5B}" type="slidenum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5536" y="1174388"/>
            <a:ext cx="8568952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50" charset="-128"/>
                <a:cs typeface="+mn-cs"/>
              </a:rPr>
              <a:t>■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50" charset="-128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50" charset="-128"/>
                <a:cs typeface="+mn-cs"/>
              </a:rPr>
              <a:t>R&amp;D studies to reduce the KM impedance are in progress,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50" charset="-128"/>
                <a:cs typeface="+mn-cs"/>
              </a:rPr>
              <a:t>but long way to go for realistic implementation.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sz="400" dirty="0">
              <a:solidFill>
                <a:srgbClr val="000000"/>
              </a:solidFill>
              <a:latin typeface="Calibri" panose="020F0502020204030204" pitchFamily="34" charset="0"/>
              <a:ea typeface="ＭＳ Ｐゴシック" pitchFamily="50" charset="-128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50" charset="-128"/>
                <a:cs typeface="+mn-cs"/>
              </a:rPr>
              <a:t>■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50" charset="-128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50" charset="-128"/>
                <a:cs typeface="+mn-cs"/>
              </a:rPr>
              <a:t>Theoretical works </a:t>
            </a:r>
            <a:r>
              <a:rPr lang="en-US" altLang="ja-JP" sz="24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50" charset="-128"/>
              </a:rPr>
              <a:t>provide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50" charset="-128"/>
                <a:cs typeface="+mn-cs"/>
              </a:rPr>
              <a:t>overview (threshold) of the beam instability, but </a:t>
            </a:r>
            <a:r>
              <a:rPr lang="en-US" altLang="ja-JP" sz="2400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50" charset="-128"/>
              </a:rPr>
              <a:t>realistic strategy for the beam instability suppression should be determined by detailed simulation studies.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50" charset="-128"/>
                <a:cs typeface="+mn-cs"/>
              </a:rPr>
              <a:t>■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50" charset="-128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50" charset="-128"/>
                <a:cs typeface="+mn-cs"/>
              </a:rPr>
              <a:t>The space charge effect (SC) on the beam instability should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50" charset="-128"/>
                <a:cs typeface="+mn-cs"/>
              </a:rPr>
              <a:t>be considered seriously.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50" charset="-128"/>
                <a:cs typeface="+mn-cs"/>
              </a:rPr>
              <a:t>-- ORBIT 3D SC code is used. We </a:t>
            </a:r>
            <a:r>
              <a:rPr lang="en-US" altLang="ja-JP" sz="2400" b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50" charset="-128"/>
              </a:rPr>
              <a:t>should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50" charset="-128"/>
                <a:cs typeface="+mn-cs"/>
              </a:rPr>
              <a:t>determine realistic parameters to accomplish 1 MW beam power.</a:t>
            </a:r>
            <a:endParaRPr kumimoji="1" lang="en-US" altLang="ja-JP" sz="240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60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50" charset="-128"/>
                <a:cs typeface="+mn-cs"/>
              </a:rPr>
              <a:t>◎ </a:t>
            </a:r>
            <a:r>
              <a:rPr kumimoji="1" lang="en-US" altLang="ja-JP" sz="240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50" charset="-128"/>
                <a:cs typeface="+mn-cs"/>
              </a:rPr>
              <a:t>We enhanced ORBIT by implementing all realistic time dependent machine parameters: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>
                <a:solidFill>
                  <a:srgbClr val="111111"/>
                </a:solidFill>
                <a:latin typeface="Calibri" panose="020F0502020204030204" pitchFamily="34" charset="0"/>
                <a:ea typeface="ＭＳ Ｐゴシック" pitchFamily="50" charset="-128"/>
              </a:rPr>
              <a:t>Injection process,</a:t>
            </a:r>
            <a:r>
              <a:rPr kumimoji="1" lang="en-US" altLang="ja-JP" sz="20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50" charset="-128"/>
                <a:cs typeface="+mn-cs"/>
              </a:rPr>
              <a:t> </a:t>
            </a:r>
            <a:r>
              <a:rPr lang="en-US" altLang="ja-JP" sz="2000" dirty="0">
                <a:solidFill>
                  <a:srgbClr val="111111"/>
                </a:solidFill>
                <a:latin typeface="Calibri" panose="020F0502020204030204" pitchFamily="34" charset="0"/>
                <a:ea typeface="ＭＳ Ｐゴシック" pitchFamily="50" charset="-128"/>
              </a:rPr>
              <a:t>transverse &amp; longitudinal injection paintings, </a:t>
            </a:r>
            <a:r>
              <a:rPr kumimoji="1" lang="en-US" altLang="ja-JP" sz="20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50" charset="-128"/>
                <a:cs typeface="+mn-cs"/>
              </a:rPr>
              <a:t>error sources,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00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50" charset="-128"/>
                <a:cs typeface="+mn-cs"/>
              </a:rPr>
              <a:t>PS ripples, . . . . and also the KM impedance.</a:t>
            </a:r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D6214C5-1678-434F-A015-540D09F64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81328"/>
            <a:ext cx="2895600" cy="457200"/>
          </a:xfrm>
        </p:spPr>
        <p:txBody>
          <a:bodyPr/>
          <a:lstStyle/>
          <a:p>
            <a:r>
              <a:rPr lang="en-US" altLang="ja-JP"/>
              <a:t>Fermilab Workshop on MW rings</a:t>
            </a:r>
          </a:p>
        </p:txBody>
      </p:sp>
      <p:sp>
        <p:nvSpPr>
          <p:cNvPr id="9" name="日付プレースホルダー 8">
            <a:extLst>
              <a:ext uri="{FF2B5EF4-FFF2-40B4-BE49-F238E27FC236}">
                <a16:creationId xmlns:a16="http://schemas.microsoft.com/office/drawing/2014/main" id="{195CF1DB-1472-40D6-9F1A-774E12FA69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1520" y="6356176"/>
            <a:ext cx="1905000" cy="457200"/>
          </a:xfrm>
        </p:spPr>
        <p:txBody>
          <a:bodyPr/>
          <a:lstStyle/>
          <a:p>
            <a:r>
              <a:rPr lang="en-US" altLang="ja-JP" dirty="0"/>
              <a:t>P.K. Saha</a:t>
            </a:r>
          </a:p>
        </p:txBody>
      </p:sp>
    </p:spTree>
    <p:extLst>
      <p:ext uri="{BB962C8B-B14F-4D97-AF65-F5344CB8AC3E}">
        <p14:creationId xmlns:p14="http://schemas.microsoft.com/office/powerpoint/2010/main" val="70410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12504" y="116632"/>
            <a:ext cx="5943872" cy="762000"/>
          </a:xfrm>
          <a:solidFill>
            <a:srgbClr val="7030A0"/>
          </a:solidFill>
        </p:spPr>
        <p:txBody>
          <a:bodyPr/>
          <a:lstStyle/>
          <a:p>
            <a:pPr algn="l"/>
            <a:r>
              <a:rPr kumimoji="1" lang="en-US" altLang="ja-JP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Space charge simulation</a:t>
            </a:r>
            <a:r>
              <a:rPr lang="en-US" altLang="ja-JP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 results</a:t>
            </a:r>
            <a:endParaRPr kumimoji="1" lang="ja-JP" altLang="en-US" sz="2800" b="1" i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092280" y="6428184"/>
            <a:ext cx="1905000" cy="457200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59C5AC-386B-46CC-84A6-A2044D001D5B}" type="slidenum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/>
              <a:cs typeface="+mn-cs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F35FD8B8-0BD9-4901-A0EC-A955479F06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4" y="4149080"/>
            <a:ext cx="2232000" cy="2232000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0A69D78B-DC83-4D70-9693-120CF76B12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70"/>
          <a:stretch/>
        </p:blipFill>
        <p:spPr>
          <a:xfrm>
            <a:off x="2267744" y="1736992"/>
            <a:ext cx="3060000" cy="3024336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AD63E530-11B1-4400-A96D-E6A22AFC34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801962"/>
            <a:ext cx="3708000" cy="2000641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746EF35A-E247-469C-A4CE-31DDEB3791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572831"/>
            <a:ext cx="2088000" cy="1460950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420E1B6-3F82-4593-A281-9AF4DA5C2B0E}"/>
              </a:ext>
            </a:extLst>
          </p:cNvPr>
          <p:cNvSpPr txBox="1"/>
          <p:nvPr/>
        </p:nvSpPr>
        <p:spPr>
          <a:xfrm>
            <a:off x="253188" y="836712"/>
            <a:ext cx="55715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The space charge force is controlled by the </a:t>
            </a:r>
          </a:p>
          <a:p>
            <a:r>
              <a:rPr kumimoji="1" lang="en-US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choice of </a:t>
            </a:r>
            <a:r>
              <a:rPr kumimoji="1" lang="en-US" altLang="ja-JP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Einj</a:t>
            </a:r>
            <a:r>
              <a:rPr kumimoji="1" lang="en-US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., </a:t>
            </a:r>
            <a:r>
              <a:rPr kumimoji="1" lang="en-US" altLang="ja-JP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rf</a:t>
            </a:r>
            <a:r>
              <a:rPr lang="en-US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 pattern and LP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46BE8A0-5CD0-4C5B-8354-DE75133F61BA}"/>
              </a:ext>
            </a:extLst>
          </p:cNvPr>
          <p:cNvSpPr txBox="1"/>
          <p:nvPr/>
        </p:nvSpPr>
        <p:spPr>
          <a:xfrm>
            <a:off x="6219634" y="880595"/>
            <a:ext cx="22477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Einj</a:t>
            </a:r>
            <a:r>
              <a:rPr kumimoji="1" lang="en-US" altLang="ja-JP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: 0.181 GeV</a:t>
            </a:r>
            <a:endParaRPr lang="en-US" altLang="ja-JP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ja-JP" dirty="0">
                <a:latin typeface="Calibri" panose="020F0502020204030204" pitchFamily="34" charset="0"/>
                <a:cs typeface="Calibri" panose="020F0502020204030204" pitchFamily="34" charset="0"/>
              </a:rPr>
              <a:t>TP= 100</a:t>
            </a:r>
            <a:r>
              <a:rPr lang="en-US" altLang="ja-JP" dirty="0">
                <a:latin typeface="Symbol" panose="05050102010706020507" pitchFamily="18" charset="2"/>
                <a:cs typeface="Calibri" panose="020F0502020204030204" pitchFamily="34" charset="0"/>
              </a:rPr>
              <a:t>p</a:t>
            </a:r>
            <a:r>
              <a:rPr lang="en-US" altLang="ja-JP" dirty="0">
                <a:latin typeface="Calibri" panose="020F0502020204030204" pitchFamily="34" charset="0"/>
                <a:cs typeface="Calibri" panose="020F0502020204030204" pitchFamily="34" charset="0"/>
              </a:rPr>
              <a:t> mm </a:t>
            </a:r>
            <a:r>
              <a:rPr lang="en-US" altLang="ja-JP" dirty="0" err="1">
                <a:latin typeface="Calibri" panose="020F0502020204030204" pitchFamily="34" charset="0"/>
                <a:cs typeface="Calibri" panose="020F0502020204030204" pitchFamily="34" charset="0"/>
              </a:rPr>
              <a:t>mrad</a:t>
            </a:r>
            <a:endParaRPr lang="en-US" altLang="ja-JP" b="1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ja-JP" dirty="0">
                <a:latin typeface="Calibri" panose="020F0502020204030204" pitchFamily="34" charset="0"/>
                <a:cs typeface="Calibri" panose="020F0502020204030204" pitchFamily="34" charset="0"/>
              </a:rPr>
              <a:t>PPP: </a:t>
            </a:r>
            <a:r>
              <a:rPr kumimoji="1" lang="en-US" altLang="ja-JP" dirty="0">
                <a:latin typeface="Calibri" panose="020F0502020204030204" pitchFamily="34" charset="0"/>
                <a:cs typeface="Calibri" panose="020F0502020204030204" pitchFamily="34" charset="0"/>
              </a:rPr>
              <a:t>4.2E13 (0.5 MW)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8BD8E22B-C954-471C-B538-5CAE145EA083}"/>
                  </a:ext>
                </a:extLst>
              </p:cNvPr>
              <p:cNvSpPr txBox="1"/>
              <p:nvPr/>
            </p:nvSpPr>
            <p:spPr>
              <a:xfrm>
                <a:off x="5364088" y="3861048"/>
                <a:ext cx="3782639" cy="24314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 err="1">
                    <a:solidFill>
                      <a:srgbClr val="00B050"/>
                    </a:solidFill>
                    <a:latin typeface="Symbol" panose="05050102010706020507" pitchFamily="18" charset="2"/>
                    <a:cs typeface="Calibri" panose="020F0502020204030204" pitchFamily="34" charset="0"/>
                  </a:rPr>
                  <a:t>Dn</a:t>
                </a:r>
                <a:r>
                  <a:rPr lang="en-US" altLang="ja-JP" dirty="0">
                    <a:solidFill>
                      <a:srgbClr val="00B05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~ </a:t>
                </a:r>
                <a:r>
                  <a:rPr lang="en-US" altLang="ja-JP" dirty="0">
                    <a:solidFill>
                      <a:srgbClr val="00B050"/>
                    </a:solidFill>
                    <a:latin typeface="Symbol" panose="05050102010706020507" pitchFamily="18" charset="2"/>
                    <a:cs typeface="Calibri" panose="020F0502020204030204" pitchFamily="34" charset="0"/>
                  </a:rPr>
                  <a:t>-</a:t>
                </a:r>
                <a:r>
                  <a:rPr lang="en-US" altLang="ja-JP" dirty="0">
                    <a:solidFill>
                      <a:srgbClr val="00B05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0.45 at inj. even with rf 2h + LP.</a:t>
                </a:r>
              </a:p>
              <a:p>
                <a:r>
                  <a:rPr lang="en-US" altLang="ja-JP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Further increased by using rf 1h only.</a:t>
                </a:r>
              </a:p>
              <a:p>
                <a:r>
                  <a:rPr lang="en-US" altLang="ja-JP" dirty="0">
                    <a:latin typeface="Calibri" panose="020F0502020204030204" pitchFamily="34" charset="0"/>
                    <a:cs typeface="Calibri" panose="020F0502020204030204" pitchFamily="34" charset="0"/>
                  </a:rPr>
                  <a:t>Particles at </a:t>
                </a:r>
                <a:r>
                  <a:rPr lang="en-US" altLang="ja-JP" dirty="0" err="1">
                    <a:latin typeface="Symbol" panose="05050102010706020507" pitchFamily="18" charset="2"/>
                    <a:cs typeface="Calibri" panose="020F0502020204030204" pitchFamily="34" charset="0"/>
                  </a:rPr>
                  <a:t>n</a:t>
                </a:r>
                <a:r>
                  <a:rPr lang="en-US" altLang="ja-JP" baseline="-25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xy</a:t>
                </a:r>
                <a:r>
                  <a:rPr lang="en-US" altLang="ja-JP" dirty="0">
                    <a:latin typeface="Calibri" panose="020F0502020204030204" pitchFamily="34" charset="0"/>
                    <a:cs typeface="Calibri" panose="020F0502020204030204" pitchFamily="34" charset="0"/>
                  </a:rPr>
                  <a:t>=6 resonances increase.</a:t>
                </a:r>
              </a:p>
              <a:p>
                <a:r>
                  <a:rPr kumimoji="1" lang="en-US" altLang="ja-JP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Emittance blowup beyond aperture </a:t>
                </a:r>
              </a:p>
              <a:p>
                <a:r>
                  <a:rPr kumimoji="1" lang="en-US" altLang="ja-JP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and </a:t>
                </a:r>
                <a:r>
                  <a:rPr kumimoji="1" lang="en-US" altLang="ja-JP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huge particle losses with </a:t>
                </a:r>
                <a:r>
                  <a:rPr kumimoji="1" lang="en-US" altLang="ja-JP" dirty="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rf</a:t>
                </a:r>
                <a:r>
                  <a:rPr kumimoji="1" lang="en-US" altLang="ja-JP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1h.</a:t>
                </a:r>
              </a:p>
              <a:p>
                <a:r>
                  <a:rPr lang="en-US" altLang="ja-JP" b="1" dirty="0">
                    <a:solidFill>
                      <a:srgbClr val="00B05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Well mitigated by using </a:t>
                </a:r>
                <a:r>
                  <a:rPr lang="en-US" altLang="ja-JP" b="1" dirty="0" err="1">
                    <a:solidFill>
                      <a:srgbClr val="00B05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rf</a:t>
                </a:r>
                <a:r>
                  <a:rPr lang="en-US" altLang="ja-JP" b="1" dirty="0">
                    <a:solidFill>
                      <a:srgbClr val="00B05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2h + LP.</a:t>
                </a:r>
                <a:endParaRPr kumimoji="1" lang="en-US" altLang="ja-JP" b="1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kumimoji="1" lang="en-US" altLang="ja-JP" sz="8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kumimoji="1" lang="en-US" altLang="ja-JP" dirty="0">
                    <a:solidFill>
                      <a:srgbClr val="0000FF"/>
                    </a:solidFill>
                    <a:latin typeface="Symbol" panose="05050102010706020507" pitchFamily="18" charset="2"/>
                    <a:cs typeface="Calibri" panose="020F0502020204030204" pitchFamily="34" charset="0"/>
                  </a:rPr>
                  <a:t>Dn</a:t>
                </a:r>
                <a:r>
                  <a:rPr lang="en-US" altLang="ja-JP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</a:t>
                </a:r>
                <a:r>
                  <a:rPr kumimoji="1" lang="en-US" altLang="ja-JP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ja-JP" dirty="0">
                    <a:solidFill>
                      <a:srgbClr val="0000FF"/>
                    </a:solidFill>
                    <a:latin typeface="Symbol" panose="05050102010706020507" pitchFamily="18" charset="2"/>
                    <a:cs typeface="Calibri" panose="020F0502020204030204" pitchFamily="34" charset="0"/>
                  </a:rPr>
                  <a:t>-</a:t>
                </a:r>
                <a:r>
                  <a:rPr kumimoji="1" lang="en-US" altLang="ja-JP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0.45 corresponds to</a:t>
                </a:r>
                <a:r>
                  <a:rPr kumimoji="1" lang="en-US" altLang="ja-JP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1.25E14 </a:t>
                </a:r>
                <a:r>
                  <a:rPr kumimoji="1" lang="en-US" altLang="ja-JP" dirty="0" err="1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ppp</a:t>
                </a:r>
                <a:endParaRPr kumimoji="1" lang="en-US" altLang="ja-JP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r>
                  <a:rPr kumimoji="1" lang="en-US" altLang="ja-JP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(1.5 MW beam power) </a:t>
                </a:r>
                <a:r>
                  <a:rPr lang="en-US" altLang="ja-JP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a</a:t>
                </a:r>
                <a:r>
                  <a:rPr kumimoji="1" lang="en-US" altLang="ja-JP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s </a:t>
                </a:r>
                <a:r>
                  <a:rPr kumimoji="1" lang="en-US" altLang="ja-JP" dirty="0" err="1">
                    <a:solidFill>
                      <a:srgbClr val="0000FF"/>
                    </a:solidFill>
                    <a:latin typeface="Symbol" panose="05050102010706020507" pitchFamily="18" charset="2"/>
                    <a:cs typeface="Calibri" panose="020F0502020204030204" pitchFamily="34" charset="0"/>
                    <a:sym typeface="Wingdings" panose="05000000000000000000" pitchFamily="2" charset="2"/>
                  </a:rPr>
                  <a:t>Dn</a:t>
                </a:r>
                <a:r>
                  <a:rPr kumimoji="1" lang="en-US" altLang="ja-JP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  <a:sym typeface="Wingdings" panose="05000000000000000000" pitchFamily="2" charset="2"/>
                      </a:rPr>
                      <m:t>∝</m:t>
                    </m:r>
                  </m:oMath>
                </a14:m>
                <a:r>
                  <a:rPr lang="en-US" altLang="ja-JP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1/</a:t>
                </a:r>
                <a:r>
                  <a:rPr lang="en-US" altLang="ja-JP" dirty="0">
                    <a:solidFill>
                      <a:srgbClr val="0000FF"/>
                    </a:solidFill>
                    <a:latin typeface="Symbol" panose="05050102010706020507" pitchFamily="18" charset="2"/>
                    <a:cs typeface="Calibri" panose="020F0502020204030204" pitchFamily="34" charset="0"/>
                    <a:sym typeface="Wingdings" panose="05000000000000000000" pitchFamily="2" charset="2"/>
                  </a:rPr>
                  <a:t>b</a:t>
                </a:r>
                <a:r>
                  <a:rPr lang="en-US" altLang="ja-JP" baseline="300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2</a:t>
                </a:r>
                <a:r>
                  <a:rPr lang="en-US" altLang="ja-JP" dirty="0">
                    <a:solidFill>
                      <a:srgbClr val="0000FF"/>
                    </a:solidFill>
                    <a:latin typeface="Symbol" panose="05050102010706020507" pitchFamily="18" charset="2"/>
                    <a:cs typeface="Calibri" panose="020F0502020204030204" pitchFamily="34" charset="0"/>
                    <a:sym typeface="Wingdings" panose="05000000000000000000" pitchFamily="2" charset="2"/>
                  </a:rPr>
                  <a:t>g</a:t>
                </a:r>
                <a:r>
                  <a:rPr lang="en-US" altLang="ja-JP" baseline="300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3</a:t>
                </a:r>
                <a:endParaRPr kumimoji="1" lang="ja-JP" altLang="en-US" baseline="30000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8BD8E22B-C954-471C-B538-5CAE145EA0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3861048"/>
                <a:ext cx="3782639" cy="2431435"/>
              </a:xfrm>
              <a:prstGeom prst="rect">
                <a:avLst/>
              </a:prstGeom>
              <a:blipFill>
                <a:blip r:embed="rId7"/>
                <a:stretch>
                  <a:fillRect l="-1452" t="-1754" r="-484" b="-30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B9B8360A-426F-4E2C-8C47-9863233898B1}"/>
              </a:ext>
            </a:extLst>
          </p:cNvPr>
          <p:cNvSpPr txBox="1"/>
          <p:nvPr/>
        </p:nvSpPr>
        <p:spPr>
          <a:xfrm>
            <a:off x="35496" y="1661899"/>
            <a:ext cx="24785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kumimoji="1" lang="en-US" altLang="ja-JP" sz="2400" b="1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rf</a:t>
            </a:r>
            <a:r>
              <a:rPr kumimoji="1" lang="en-US" altLang="ja-JP" sz="2400" b="1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kumimoji="1" lang="en-US" altLang="ja-JP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kumimoji="1" lang="en-US" altLang="ja-JP" sz="2400" b="1" baseline="-25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kumimoji="1" lang="en-US" altLang="ja-JP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</a:t>
            </a:r>
            <a:r>
              <a:rPr kumimoji="1" lang="en-US" altLang="ja-JP" sz="2400" b="1" dirty="0">
                <a:solidFill>
                  <a:srgbClr val="FF0000"/>
                </a:solidFill>
                <a:latin typeface="Symbol" panose="05050102010706020507" pitchFamily="18" charset="2"/>
                <a:cs typeface="Calibri" panose="020F0502020204030204" pitchFamily="34" charset="0"/>
              </a:rPr>
              <a:t>f</a:t>
            </a:r>
            <a:r>
              <a:rPr kumimoji="1" lang="en-US" altLang="ja-JP" sz="2400" b="1" dirty="0">
                <a:latin typeface="Calibri" panose="020F0502020204030204" pitchFamily="34" charset="0"/>
                <a:cs typeface="Calibri" panose="020F0502020204030204" pitchFamily="34" charset="0"/>
              </a:rPr>
              <a:t> + </a:t>
            </a:r>
          </a:p>
          <a:p>
            <a:r>
              <a:rPr kumimoji="1" lang="en-US" altLang="ja-JP" sz="2400" b="1" dirty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kumimoji="1" lang="en-US" altLang="ja-JP" sz="2400" b="1" baseline="-25000" dirty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kumimoji="1" lang="en-US" altLang="ja-JP" sz="2400" b="1" dirty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sin{2(</a:t>
            </a:r>
            <a:r>
              <a:rPr kumimoji="1" lang="en-US" altLang="ja-JP" sz="2400" b="1" dirty="0">
                <a:solidFill>
                  <a:srgbClr val="00FF00"/>
                </a:solidFill>
                <a:latin typeface="Symbol" panose="05050102010706020507" pitchFamily="18" charset="2"/>
                <a:cs typeface="Calibri" panose="020F0502020204030204" pitchFamily="34" charset="0"/>
              </a:rPr>
              <a:t>f</a:t>
            </a:r>
            <a:r>
              <a:rPr kumimoji="1" lang="en-US" altLang="ja-JP" sz="2400" b="1" dirty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kumimoji="1" lang="en-US" altLang="ja-JP" sz="2400" b="1" dirty="0">
                <a:solidFill>
                  <a:srgbClr val="00FF00"/>
                </a:solidFill>
                <a:latin typeface="Symbol" panose="05050102010706020507" pitchFamily="18" charset="2"/>
                <a:cs typeface="Calibri" panose="020F0502020204030204" pitchFamily="34" charset="0"/>
              </a:rPr>
              <a:t>f</a:t>
            </a:r>
            <a:r>
              <a:rPr kumimoji="1" lang="en-US" altLang="ja-JP" sz="2400" b="1" baseline="-25000" dirty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kumimoji="1" lang="en-US" altLang="ja-JP" sz="2400" b="1" dirty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+ </a:t>
            </a:r>
            <a:r>
              <a:rPr kumimoji="1" lang="en-US" altLang="ja-JP" sz="2400" b="1" dirty="0">
                <a:solidFill>
                  <a:srgbClr val="00FF00"/>
                </a:solidFill>
                <a:latin typeface="Symbol" panose="05050102010706020507" pitchFamily="18" charset="2"/>
                <a:cs typeface="Calibri" panose="020F0502020204030204" pitchFamily="34" charset="0"/>
              </a:rPr>
              <a:t>f</a:t>
            </a:r>
            <a:r>
              <a:rPr kumimoji="1" lang="en-US" altLang="ja-JP" sz="2400" b="1" baseline="-25000" dirty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kumimoji="1" lang="en-US" altLang="ja-JP" sz="2400" b="1" dirty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}</a:t>
            </a:r>
            <a:endParaRPr kumimoji="1" lang="ja-JP" altLang="en-US" sz="2400" b="1" dirty="0">
              <a:solidFill>
                <a:srgbClr val="00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AE16051F-6DE4-4BEE-8354-9C943C41A1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042" y="4833336"/>
            <a:ext cx="2022990" cy="1620000"/>
          </a:xfrm>
          <a:prstGeom prst="rect">
            <a:avLst/>
          </a:prstGeom>
        </p:spPr>
      </p:pic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3201518C-D1AD-4313-8B7B-DEA6BBDE8A17}"/>
              </a:ext>
            </a:extLst>
          </p:cNvPr>
          <p:cNvSpPr txBox="1"/>
          <p:nvPr/>
        </p:nvSpPr>
        <p:spPr>
          <a:xfrm>
            <a:off x="206745" y="5065439"/>
            <a:ext cx="10150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ｒ</a:t>
            </a:r>
            <a:r>
              <a:rPr kumimoji="1" lang="en-US" altLang="ja-JP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 1h, no LP</a:t>
            </a:r>
            <a:endParaRPr kumimoji="1" lang="ja-JP" altLang="en-US" sz="1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F157EE3B-63D7-454A-A082-89EA4E1C7AF0}"/>
              </a:ext>
            </a:extLst>
          </p:cNvPr>
          <p:cNvSpPr txBox="1"/>
          <p:nvPr/>
        </p:nvSpPr>
        <p:spPr>
          <a:xfrm>
            <a:off x="1403648" y="5301208"/>
            <a:ext cx="870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ｒ</a:t>
            </a:r>
            <a:r>
              <a:rPr kumimoji="1" lang="en-US" altLang="ja-JP" sz="1400" dirty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 2h + LP</a:t>
            </a:r>
            <a:endParaRPr kumimoji="1" lang="ja-JP" altLang="en-US" sz="1400" dirty="0">
              <a:solidFill>
                <a:srgbClr val="00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48" name="テキスト ボックス 2047">
            <a:extLst>
              <a:ext uri="{FF2B5EF4-FFF2-40B4-BE49-F238E27FC236}">
                <a16:creationId xmlns:a16="http://schemas.microsoft.com/office/drawing/2014/main" id="{D846DA1F-AABA-4F78-B20C-1622BDDC7D94}"/>
              </a:ext>
            </a:extLst>
          </p:cNvPr>
          <p:cNvSpPr txBox="1"/>
          <p:nvPr/>
        </p:nvSpPr>
        <p:spPr>
          <a:xfrm>
            <a:off x="3683675" y="5184957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highlight>
                  <a:srgbClr val="FFFF00"/>
                </a:highlight>
              </a:rPr>
              <a:t>Measurement</a:t>
            </a:r>
            <a:endParaRPr kumimoji="1" lang="ja-JP" altLang="en-US" dirty="0">
              <a:highlight>
                <a:srgbClr val="FFFF00"/>
              </a:highlight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BB74B979-9816-4C37-89EF-D3C1793E92BA}"/>
              </a:ext>
            </a:extLst>
          </p:cNvPr>
          <p:cNvSpPr txBox="1"/>
          <p:nvPr/>
        </p:nvSpPr>
        <p:spPr>
          <a:xfrm>
            <a:off x="3419872" y="3058880"/>
            <a:ext cx="18052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Simulation </a:t>
            </a:r>
            <a:r>
              <a:rPr kumimoji="1" lang="en-US" altLang="ja-JP" sz="14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(0.375 kW)</a:t>
            </a:r>
            <a:endParaRPr kumimoji="1" lang="ja-JP" altLang="en-US" sz="1400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49" name="テキスト ボックス 2048">
            <a:extLst>
              <a:ext uri="{FF2B5EF4-FFF2-40B4-BE49-F238E27FC236}">
                <a16:creationId xmlns:a16="http://schemas.microsoft.com/office/drawing/2014/main" id="{12DEE1C4-B97A-499E-8D2F-CDC5007EAA66}"/>
              </a:ext>
            </a:extLst>
          </p:cNvPr>
          <p:cNvSpPr txBox="1"/>
          <p:nvPr/>
        </p:nvSpPr>
        <p:spPr>
          <a:xfrm>
            <a:off x="5940152" y="2041684"/>
            <a:ext cx="1287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Calibri" panose="020F0502020204030204" pitchFamily="34" charset="0"/>
                <a:cs typeface="Calibri" panose="020F0502020204030204" pitchFamily="34" charset="0"/>
              </a:rPr>
              <a:t>Dual </a:t>
            </a:r>
            <a:r>
              <a:rPr kumimoji="1" lang="en-US" altLang="ja-JP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rf</a:t>
            </a:r>
            <a:r>
              <a:rPr kumimoji="1" lang="en-US" altLang="ja-JP" sz="1400" dirty="0">
                <a:latin typeface="Calibri" panose="020F0502020204030204" pitchFamily="34" charset="0"/>
                <a:cs typeface="Calibri" panose="020F0502020204030204" pitchFamily="34" charset="0"/>
              </a:rPr>
              <a:t> + LP</a:t>
            </a:r>
            <a:endParaRPr kumimoji="1" lang="en-US" altLang="ja-JP" sz="1400" b="0" dirty="0">
              <a:latin typeface="Calibri" panose="020F0502020204030204" pitchFamily="34" charset="0"/>
              <a:ea typeface="Cambria Math" panose="02040503050406030204" pitchFamily="18" charset="0"/>
              <a:cs typeface="Calibri" panose="020F0502020204030204" pitchFamily="34" charset="0"/>
            </a:endParaRPr>
          </a:p>
          <a:p>
            <a:pPr lvl="0"/>
            <a:r>
              <a:rPr lang="en-US" altLang="ja-JP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Single </a:t>
            </a:r>
            <a:r>
              <a:rPr lang="en-US" altLang="ja-JP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rf</a:t>
            </a:r>
            <a:r>
              <a:rPr lang="en-US" altLang="ja-JP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no LP</a:t>
            </a:r>
            <a:endParaRPr lang="ja-JP" altLang="en-US" sz="1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053" name="直線コネクタ 2052">
            <a:extLst>
              <a:ext uri="{FF2B5EF4-FFF2-40B4-BE49-F238E27FC236}">
                <a16:creationId xmlns:a16="http://schemas.microsoft.com/office/drawing/2014/main" id="{584D049D-A75B-4EF7-9CE8-18C8F6564D33}"/>
              </a:ext>
            </a:extLst>
          </p:cNvPr>
          <p:cNvCxnSpPr/>
          <p:nvPr/>
        </p:nvCxnSpPr>
        <p:spPr>
          <a:xfrm>
            <a:off x="6930481" y="2169328"/>
            <a:ext cx="288032" cy="0"/>
          </a:xfrm>
          <a:prstGeom prst="line">
            <a:avLst/>
          </a:prstGeom>
          <a:ln w="19050">
            <a:solidFill>
              <a:srgbClr val="00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EFB5A5B2-3B07-4640-8A80-D2E1AF1A608F}"/>
              </a:ext>
            </a:extLst>
          </p:cNvPr>
          <p:cNvCxnSpPr/>
          <p:nvPr/>
        </p:nvCxnSpPr>
        <p:spPr>
          <a:xfrm>
            <a:off x="7119748" y="2385352"/>
            <a:ext cx="28803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9797481D-D604-4AB5-A66F-3F098C0DA99E}"/>
              </a:ext>
            </a:extLst>
          </p:cNvPr>
          <p:cNvSpPr txBox="1"/>
          <p:nvPr/>
        </p:nvSpPr>
        <p:spPr>
          <a:xfrm>
            <a:off x="6018873" y="2814421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highlight>
                  <a:srgbClr val="FFFF00"/>
                </a:highlight>
              </a:rPr>
              <a:t>Simulation</a:t>
            </a:r>
            <a:endParaRPr kumimoji="1" lang="ja-JP" altLang="en-US" dirty="0">
              <a:highlight>
                <a:srgbClr val="FFFF00"/>
              </a:highlight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B0A2C2DE-C2E8-4380-A9C6-55F3B6E1EA2C}"/>
              </a:ext>
            </a:extLst>
          </p:cNvPr>
          <p:cNvSpPr txBox="1"/>
          <p:nvPr/>
        </p:nvSpPr>
        <p:spPr>
          <a:xfrm>
            <a:off x="7596336" y="2896189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highlight>
                  <a:srgbClr val="FFFF00"/>
                </a:highlight>
              </a:rPr>
              <a:t>Measurement</a:t>
            </a:r>
            <a:endParaRPr kumimoji="1" lang="ja-JP" altLang="en-US" dirty="0">
              <a:highlight>
                <a:srgbClr val="FFFF00"/>
              </a:highlight>
            </a:endParaRP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B8CCB0CA-8BBD-45C8-853C-05DF7B09A275}"/>
              </a:ext>
            </a:extLst>
          </p:cNvPr>
          <p:cNvCxnSpPr>
            <a:cxnSpLocks/>
          </p:cNvCxnSpPr>
          <p:nvPr/>
        </p:nvCxnSpPr>
        <p:spPr>
          <a:xfrm>
            <a:off x="8316416" y="1988840"/>
            <a:ext cx="0" cy="720080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F838BE9-179C-4FFB-AB8D-9FED2F1ABB7A}"/>
              </a:ext>
            </a:extLst>
          </p:cNvPr>
          <p:cNvSpPr txBox="1"/>
          <p:nvPr/>
        </p:nvSpPr>
        <p:spPr>
          <a:xfrm>
            <a:off x="8316416" y="2165377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15%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9" name="フッター プレースホルダー 8">
            <a:extLst>
              <a:ext uri="{FF2B5EF4-FFF2-40B4-BE49-F238E27FC236}">
                <a16:creationId xmlns:a16="http://schemas.microsoft.com/office/drawing/2014/main" id="{964B9494-A505-4274-BB80-CF3BD8420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457200"/>
          </a:xfrm>
        </p:spPr>
        <p:txBody>
          <a:bodyPr/>
          <a:lstStyle/>
          <a:p>
            <a:r>
              <a:rPr lang="en-US" altLang="ja-JP" dirty="0" err="1"/>
              <a:t>Fermilab</a:t>
            </a:r>
            <a:r>
              <a:rPr lang="en-US" altLang="ja-JP" dirty="0"/>
              <a:t> Workshop on MW rings</a:t>
            </a:r>
          </a:p>
        </p:txBody>
      </p:sp>
      <p:sp>
        <p:nvSpPr>
          <p:cNvPr id="10" name="日付プレースホルダー 9">
            <a:extLst>
              <a:ext uri="{FF2B5EF4-FFF2-40B4-BE49-F238E27FC236}">
                <a16:creationId xmlns:a16="http://schemas.microsoft.com/office/drawing/2014/main" id="{C0F6426A-D580-4DF1-9816-7A1C745517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712" y="6500192"/>
            <a:ext cx="1905000" cy="457200"/>
          </a:xfrm>
        </p:spPr>
        <p:txBody>
          <a:bodyPr/>
          <a:lstStyle/>
          <a:p>
            <a:r>
              <a:rPr lang="en-US" altLang="ja-JP" dirty="0"/>
              <a:t>P.K. Saha</a:t>
            </a:r>
          </a:p>
        </p:txBody>
      </p:sp>
    </p:spTree>
    <p:extLst>
      <p:ext uri="{BB962C8B-B14F-4D97-AF65-F5344CB8AC3E}">
        <p14:creationId xmlns:p14="http://schemas.microsoft.com/office/powerpoint/2010/main" val="413508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048" grpId="0"/>
      <p:bldP spid="37" grpId="0"/>
      <p:bldP spid="2049" grpId="0"/>
      <p:bldP spid="46" grpId="0"/>
      <p:bldP spid="4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347863" y="116632"/>
            <a:ext cx="5688633" cy="648072"/>
          </a:xfrm>
          <a:solidFill>
            <a:srgbClr val="7030A0"/>
          </a:solidFill>
        </p:spPr>
        <p:txBody>
          <a:bodyPr/>
          <a:lstStyle/>
          <a:p>
            <a:r>
              <a:rPr kumimoji="1" lang="en-US" altLang="ja-JP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Beam instability </a:t>
            </a:r>
            <a:r>
              <a:rPr lang="en-US" altLang="ja-JP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up to</a:t>
            </a:r>
            <a:r>
              <a:rPr kumimoji="1" lang="en-US" altLang="ja-JP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 0.5 MW</a:t>
            </a:r>
            <a:endParaRPr kumimoji="1" lang="ja-JP" altLang="en-US" sz="2800" b="1" i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087419" y="6500192"/>
            <a:ext cx="1905000" cy="457200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59C5AC-386B-46CC-84A6-A2044D001D5B}" type="slidenum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/>
              <a:cs typeface="+mn-c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139952" y="836712"/>
            <a:ext cx="4892937" cy="546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50" charset="-128"/>
                <a:cs typeface="+mn-cs"/>
              </a:rPr>
              <a:t>■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50" charset="-128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50" charset="-128"/>
              </a:rPr>
              <a:t>Beam instability occurs </a:t>
            </a:r>
            <a:r>
              <a:rPr lang="en-US" altLang="ja-JP" sz="2400" noProof="0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50" charset="-128"/>
              </a:rPr>
              <a:t>even for</a:t>
            </a:r>
            <a:r>
              <a:rPr kumimoji="1" lang="en-US" altLang="ja-JP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50" charset="-128"/>
              </a:rPr>
              <a:t> a beam power exceeding 0.25 MW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50" charset="-128"/>
              </a:rPr>
              <a:t>when </a:t>
            </a:r>
            <a:r>
              <a:rPr lang="en-US" altLang="ja-JP" sz="2400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50" charset="-128"/>
              </a:rPr>
              <a:t>the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itchFamily="50" charset="-128"/>
              </a:rPr>
              <a:t>x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50" charset="-128"/>
              </a:rPr>
              <a:t> is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50" charset="-128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50" charset="-128"/>
              </a:rPr>
              <a:t>fully corrected for the entire acc.</a:t>
            </a:r>
            <a:r>
              <a:rPr kumimoji="1" lang="en-US" altLang="ja-JP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50" charset="-128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50" charset="-128"/>
              </a:rPr>
              <a:t>cycle</a:t>
            </a:r>
            <a:r>
              <a:rPr kumimoji="1" lang="en-US" altLang="ja-JP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50" charset="-128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50" charset="-128"/>
              </a:rPr>
              <a:t>by</a:t>
            </a:r>
            <a:r>
              <a:rPr kumimoji="1" lang="en-US" altLang="ja-JP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50" charset="-128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50" charset="-128"/>
              </a:rPr>
              <a:t>SX ac</a:t>
            </a:r>
            <a:r>
              <a:rPr kumimoji="1" lang="en-US" altLang="ja-JP" sz="2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50" charset="-128"/>
              </a:rPr>
              <a:t> fields.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50" charset="-128"/>
                <a:cs typeface="+mn-cs"/>
              </a:rPr>
              <a:t>■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50" charset="-128"/>
                <a:cs typeface="+mn-cs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50" charset="-128"/>
                <a:cs typeface="+mn-cs"/>
              </a:rPr>
              <a:t>No instability occurs for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itchFamily="50" charset="-128"/>
                <a:cs typeface="+mn-cs"/>
              </a:rPr>
              <a:t>x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50" charset="-128"/>
                <a:cs typeface="+mn-cs"/>
              </a:rPr>
              <a:t> fully corrected only at inj. by SX dc</a:t>
            </a:r>
            <a:r>
              <a:rPr kumimoji="1" lang="en-US" altLang="ja-JP" sz="2400" b="1" i="0" u="none" strike="noStrike" kern="1200" cap="none" spc="0" normalizeH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50" charset="-128"/>
                <a:cs typeface="+mn-cs"/>
              </a:rPr>
              <a:t> fields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00CC0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b="1" dirty="0">
                <a:highlight>
                  <a:srgbClr val="FFFF00"/>
                </a:highlight>
                <a:latin typeface="Calibri" panose="020F0502020204030204" pitchFamily="34" charset="0"/>
                <a:ea typeface="ＭＳ Ｐゴシック" pitchFamily="50" charset="-128"/>
              </a:rPr>
              <a:t>Simulation results are well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b="1" dirty="0">
                <a:highlight>
                  <a:srgbClr val="FFFF00"/>
                </a:highlight>
                <a:latin typeface="Calibri" panose="020F0502020204030204" pitchFamily="34" charset="0"/>
                <a:ea typeface="ＭＳ Ｐゴシック" pitchFamily="50" charset="-128"/>
              </a:rPr>
              <a:t>reproduced in the measurements.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dirty="0">
              <a:solidFill>
                <a:srgbClr val="3333FF"/>
              </a:solidFill>
              <a:latin typeface="Calibri" panose="020F0502020204030204" pitchFamily="34" charset="0"/>
              <a:ea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b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50" charset="-128"/>
              </a:rPr>
              <a:t>Beam instability occurs at relativistic energy.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dirty="0">
                <a:solidFill>
                  <a:srgbClr val="0000FF"/>
                </a:solidFill>
                <a:latin typeface="Calibri" panose="020F0502020204030204" pitchFamily="34" charset="0"/>
                <a:ea typeface="ＭＳ Ｐゴシック" pitchFamily="50" charset="-128"/>
              </a:rPr>
              <a:t>-- Beam is stabilized by the SC at lower energy.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sz="900" dirty="0">
              <a:latin typeface="Calibri" panose="020F0502020204030204" pitchFamily="34" charset="0"/>
              <a:ea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50" charset="-128"/>
                <a:cs typeface="+mn-cs"/>
              </a:rPr>
              <a:t>The growth rate is higher </a:t>
            </a:r>
            <a:r>
              <a:rPr lang="en-US" altLang="ja-JP" sz="2000" b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itchFamily="50" charset="-128"/>
              </a:rPr>
              <a:t>for </a:t>
            </a:r>
            <a:r>
              <a:rPr kumimoji="1" lang="en-US" altLang="ja-JP" sz="2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50" charset="-128"/>
                <a:cs typeface="+mn-cs"/>
              </a:rPr>
              <a:t>Einj</a:t>
            </a:r>
            <a:r>
              <a:rPr kumimoji="1" lang="en-US" altLang="ja-JP" sz="2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50" charset="-128"/>
                <a:cs typeface="+mn-cs"/>
              </a:rPr>
              <a:t>. is higher.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dirty="0">
                <a:solidFill>
                  <a:srgbClr val="3333FF"/>
                </a:solidFill>
                <a:latin typeface="Calibri" panose="020F0502020204030204" pitchFamily="34" charset="0"/>
                <a:ea typeface="ＭＳ Ｐゴシック" pitchFamily="50" charset="-128"/>
              </a:rPr>
              <a:t>--The Landau damping effect of the nonlinear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dirty="0">
                <a:solidFill>
                  <a:srgbClr val="3333FF"/>
                </a:solidFill>
                <a:latin typeface="Calibri" panose="020F0502020204030204" pitchFamily="34" charset="0"/>
                <a:ea typeface="ＭＳ Ｐゴシック" pitchFamily="50" charset="-128"/>
              </a:rPr>
              <a:t>SC</a:t>
            </a:r>
            <a:r>
              <a:rPr kumimoji="1" lang="en-US" altLang="ja-JP" sz="2000" i="0" u="none" strike="noStrike" kern="1200" cap="none" spc="0" normalizeH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50" charset="-128"/>
              </a:rPr>
              <a:t> force is smaller for higher injection energy.</a:t>
            </a: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0D520054-E1EC-4AB3-947E-70A530F36C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8" y="721512"/>
            <a:ext cx="3974387" cy="2779496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04DE1581-9BD7-4DC2-B168-12455A6493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8" y="3861048"/>
            <a:ext cx="3955337" cy="2448000"/>
          </a:xfrm>
          <a:prstGeom prst="rect">
            <a:avLst/>
          </a:prstGeom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C844DFA9-36F9-4308-9DE0-5DF040AC3AB2}"/>
              </a:ext>
            </a:extLst>
          </p:cNvPr>
          <p:cNvSpPr txBox="1"/>
          <p:nvPr/>
        </p:nvSpPr>
        <p:spPr>
          <a:xfrm>
            <a:off x="1386102" y="6309320"/>
            <a:ext cx="1686231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b="1" dirty="0">
                <a:latin typeface="Calibri" panose="020F0502020204030204" pitchFamily="34" charset="0"/>
                <a:cs typeface="Calibri" panose="020F0502020204030204" pitchFamily="34" charset="0"/>
              </a:rPr>
              <a:t>Measurement</a:t>
            </a:r>
            <a:endParaRPr kumimoji="1" lang="ja-JP" alt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60D65108-1828-4F67-BC83-AFD9DE9B4E1D}"/>
              </a:ext>
            </a:extLst>
          </p:cNvPr>
          <p:cNvSpPr txBox="1"/>
          <p:nvPr/>
        </p:nvSpPr>
        <p:spPr>
          <a:xfrm>
            <a:off x="1691680" y="3403833"/>
            <a:ext cx="1328441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ja-JP" sz="2000" b="1" dirty="0">
                <a:latin typeface="Calibri" panose="020F0502020204030204" pitchFamily="34" charset="0"/>
                <a:cs typeface="Calibri" panose="020F0502020204030204" pitchFamily="34" charset="0"/>
              </a:rPr>
              <a:t>Simulation</a:t>
            </a:r>
            <a:endParaRPr kumimoji="1" lang="ja-JP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フッター プレースホルダー 6">
            <a:extLst>
              <a:ext uri="{FF2B5EF4-FFF2-40B4-BE49-F238E27FC236}">
                <a16:creationId xmlns:a16="http://schemas.microsoft.com/office/drawing/2014/main" id="{42C92714-872D-42D8-8DBA-87E74110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28184"/>
            <a:ext cx="2895600" cy="457200"/>
          </a:xfrm>
        </p:spPr>
        <p:txBody>
          <a:bodyPr/>
          <a:lstStyle/>
          <a:p>
            <a:r>
              <a:rPr lang="en-US" altLang="ja-JP" dirty="0" err="1"/>
              <a:t>Fermilab</a:t>
            </a:r>
            <a:r>
              <a:rPr lang="en-US" altLang="ja-JP" dirty="0"/>
              <a:t> Workshop on MW rings</a:t>
            </a:r>
          </a:p>
        </p:txBody>
      </p: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2D2331A0-907C-4C16-83C4-D2D6AF4B11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504" y="6428184"/>
            <a:ext cx="1905000" cy="457200"/>
          </a:xfrm>
        </p:spPr>
        <p:txBody>
          <a:bodyPr/>
          <a:lstStyle/>
          <a:p>
            <a:r>
              <a:rPr lang="en-US" altLang="ja-JP" dirty="0"/>
              <a:t>P.K. Saha</a:t>
            </a:r>
          </a:p>
        </p:txBody>
      </p:sp>
    </p:spTree>
    <p:extLst>
      <p:ext uri="{BB962C8B-B14F-4D97-AF65-F5344CB8AC3E}">
        <p14:creationId xmlns:p14="http://schemas.microsoft.com/office/powerpoint/2010/main" val="179807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0495" y="116632"/>
            <a:ext cx="7096001" cy="744863"/>
          </a:xfrm>
          <a:solidFill>
            <a:srgbClr val="7030A0"/>
          </a:solidFill>
        </p:spPr>
        <p:txBody>
          <a:bodyPr/>
          <a:lstStyle/>
          <a:p>
            <a:pPr algn="l"/>
            <a:r>
              <a:rPr kumimoji="1" lang="en-US" altLang="ja-JP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  Beam instability </a:t>
            </a:r>
            <a:r>
              <a:rPr lang="en-US" altLang="ja-JP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suppression by the SC</a:t>
            </a:r>
            <a:endParaRPr kumimoji="1" lang="ja-JP" altLang="en-US" sz="2800" b="1" i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092280" y="6428184"/>
            <a:ext cx="1905000" cy="457200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59C5AC-386B-46CC-84A6-A2044D001D5B}" type="slidenum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/>
              <a:cs typeface="+mn-cs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27975D64-67BB-4E25-9EC4-DFFA01727A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93024"/>
            <a:ext cx="3803196" cy="2052000"/>
          </a:xfrm>
          <a:prstGeom prst="rect">
            <a:avLst/>
          </a:prstGeom>
        </p:spPr>
      </p:pic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55785CFF-2D52-4EE7-AFEA-84BD247EC670}"/>
              </a:ext>
            </a:extLst>
          </p:cNvPr>
          <p:cNvGrpSpPr/>
          <p:nvPr/>
        </p:nvGrpSpPr>
        <p:grpSpPr>
          <a:xfrm>
            <a:off x="323528" y="908720"/>
            <a:ext cx="2151587" cy="646331"/>
            <a:chOff x="711829" y="957685"/>
            <a:chExt cx="2151587" cy="646331"/>
          </a:xfrm>
        </p:grpSpPr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095AF886-BC3F-4F38-B0A5-E33387F51840}"/>
                </a:ext>
              </a:extLst>
            </p:cNvPr>
            <p:cNvSpPr txBox="1"/>
            <p:nvPr/>
          </p:nvSpPr>
          <p:spPr>
            <a:xfrm>
              <a:off x="711829" y="957685"/>
              <a:ext cx="15554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latin typeface="Calibri" panose="020F0502020204030204" pitchFamily="34" charset="0"/>
                  <a:cs typeface="Calibri" panose="020F0502020204030204" pitchFamily="34" charset="0"/>
                </a:rPr>
                <a:t>Dual </a:t>
              </a:r>
              <a:r>
                <a:rPr kumimoji="1" lang="en-US" altLang="ja-JP" dirty="0" err="1">
                  <a:latin typeface="Calibri" panose="020F0502020204030204" pitchFamily="34" charset="0"/>
                  <a:cs typeface="Calibri" panose="020F0502020204030204" pitchFamily="34" charset="0"/>
                </a:rPr>
                <a:t>rf</a:t>
              </a:r>
              <a:r>
                <a:rPr kumimoji="1" lang="en-US" altLang="ja-JP" dirty="0">
                  <a:latin typeface="Calibri" panose="020F0502020204030204" pitchFamily="34" charset="0"/>
                  <a:cs typeface="Calibri" panose="020F0502020204030204" pitchFamily="34" charset="0"/>
                </a:rPr>
                <a:t> + LP</a:t>
              </a:r>
              <a:r>
                <a:rPr lang="en-US" altLang="ja-JP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rPr>
                <a:t> </a:t>
              </a:r>
            </a:p>
            <a:p>
              <a:r>
                <a:rPr lang="en-US" altLang="ja-JP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Single </a:t>
              </a:r>
              <a:r>
                <a:rPr lang="en-US" altLang="ja-JP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rf</a:t>
              </a:r>
              <a:r>
                <a:rPr lang="en-US" altLang="ja-JP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no LP</a:t>
              </a:r>
              <a:endParaRPr lang="ja-JP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9" name="直線コネクタ 18">
              <a:extLst>
                <a:ext uri="{FF2B5EF4-FFF2-40B4-BE49-F238E27FC236}">
                  <a16:creationId xmlns:a16="http://schemas.microsoft.com/office/drawing/2014/main" id="{CAE30D6E-CF43-4C84-895B-47EB5F05DAF1}"/>
                </a:ext>
              </a:extLst>
            </p:cNvPr>
            <p:cNvCxnSpPr/>
            <p:nvPr/>
          </p:nvCxnSpPr>
          <p:spPr>
            <a:xfrm>
              <a:off x="2228528" y="1124744"/>
              <a:ext cx="615280" cy="0"/>
            </a:xfrm>
            <a:prstGeom prst="line">
              <a:avLst/>
            </a:prstGeom>
            <a:ln w="3810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373B87ED-A595-422E-BD2B-414D90E0208A}"/>
                </a:ext>
              </a:extLst>
            </p:cNvPr>
            <p:cNvCxnSpPr/>
            <p:nvPr/>
          </p:nvCxnSpPr>
          <p:spPr>
            <a:xfrm>
              <a:off x="2248136" y="1412776"/>
              <a:ext cx="61528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図 20">
            <a:extLst>
              <a:ext uri="{FF2B5EF4-FFF2-40B4-BE49-F238E27FC236}">
                <a16:creationId xmlns:a16="http://schemas.microsoft.com/office/drawing/2014/main" id="{59520436-4F95-4D56-ACCF-A4D1F472A7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861328"/>
            <a:ext cx="4130000" cy="2520000"/>
          </a:xfrm>
          <a:prstGeom prst="rect">
            <a:avLst/>
          </a:prstGeom>
        </p:spPr>
      </p:pic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CC8786DE-B4E4-4FB0-95C1-A930B73D02B4}"/>
              </a:ext>
            </a:extLst>
          </p:cNvPr>
          <p:cNvSpPr txBox="1"/>
          <p:nvPr/>
        </p:nvSpPr>
        <p:spPr>
          <a:xfrm>
            <a:off x="787142" y="3861048"/>
            <a:ext cx="1328441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ja-JP" sz="2000" b="1" dirty="0">
                <a:latin typeface="Calibri" panose="020F0502020204030204" pitchFamily="34" charset="0"/>
                <a:cs typeface="Calibri" panose="020F0502020204030204" pitchFamily="34" charset="0"/>
              </a:rPr>
              <a:t>Simulation</a:t>
            </a:r>
            <a:endParaRPr kumimoji="1" lang="ja-JP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CF27F28D-7E0A-4C53-968D-50492588CB14}"/>
              </a:ext>
            </a:extLst>
          </p:cNvPr>
          <p:cNvSpPr txBox="1"/>
          <p:nvPr/>
        </p:nvSpPr>
        <p:spPr>
          <a:xfrm>
            <a:off x="2536426" y="3939272"/>
            <a:ext cx="1686231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b="1" dirty="0">
                <a:latin typeface="Calibri" panose="020F0502020204030204" pitchFamily="34" charset="0"/>
                <a:cs typeface="Calibri" panose="020F0502020204030204" pitchFamily="34" charset="0"/>
              </a:rPr>
              <a:t>Measurement</a:t>
            </a:r>
            <a:endParaRPr kumimoji="1" lang="ja-JP" alt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2740538-FC81-44B8-9FEA-3BFE9143D709}"/>
              </a:ext>
            </a:extLst>
          </p:cNvPr>
          <p:cNvSpPr txBox="1"/>
          <p:nvPr/>
        </p:nvSpPr>
        <p:spPr>
          <a:xfrm>
            <a:off x="4309512" y="3008586"/>
            <a:ext cx="4804841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solidFill>
                  <a:srgbClr val="00C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■ </a:t>
            </a:r>
            <a:r>
              <a:rPr lang="en-US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kumimoji="1" lang="en-US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eam instability occurs when the </a:t>
            </a:r>
          </a:p>
          <a:p>
            <a:r>
              <a:rPr lang="en-US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SC effect is reduced by applying dual </a:t>
            </a:r>
          </a:p>
          <a:p>
            <a:r>
              <a:rPr lang="en-US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harmonic rf voltage and also the LP.</a:t>
            </a:r>
          </a:p>
          <a:p>
            <a:endParaRPr lang="en-US" altLang="ja-JP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ja-JP" alt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■ </a:t>
            </a:r>
            <a:r>
              <a:rPr lang="en-US" altLang="ja-JP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However, beam is stable when SC </a:t>
            </a:r>
          </a:p>
          <a:p>
            <a:r>
              <a:rPr lang="en-US" altLang="ja-JP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stronger by omitting 2</a:t>
            </a:r>
            <a:r>
              <a:rPr lang="en-US" altLang="ja-JP" sz="2400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altLang="ja-JP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harmonic </a:t>
            </a:r>
          </a:p>
          <a:p>
            <a:r>
              <a:rPr lang="en-US" altLang="ja-JP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rf voltage and also the LP.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F6E4CE9F-B32C-4FB2-A956-32DA0B1FDF17}"/>
              </a:ext>
            </a:extLst>
          </p:cNvPr>
          <p:cNvSpPr txBox="1"/>
          <p:nvPr/>
        </p:nvSpPr>
        <p:spPr>
          <a:xfrm>
            <a:off x="4312125" y="1220559"/>
            <a:ext cx="4316438" cy="1200329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Einj</a:t>
            </a:r>
            <a:r>
              <a:rPr kumimoji="1" lang="en-US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. = 0.181 GeV, </a:t>
            </a:r>
            <a:r>
              <a:rPr lang="en-US" altLang="ja-JP" sz="2400" b="1" dirty="0">
                <a:latin typeface="Calibri" panose="020F0502020204030204" pitchFamily="34" charset="0"/>
                <a:cs typeface="Calibri" panose="020F0502020204030204" pitchFamily="34" charset="0"/>
              </a:rPr>
              <a:t>SX ac </a:t>
            </a:r>
            <a:r>
              <a:rPr lang="en-US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ja-JP" sz="2400" dirty="0">
                <a:latin typeface="Symbol" panose="05050102010706020507" pitchFamily="18" charset="2"/>
                <a:cs typeface="Calibri" panose="020F0502020204030204" pitchFamily="34" charset="0"/>
              </a:rPr>
              <a:t>x</a:t>
            </a:r>
            <a:r>
              <a:rPr lang="en-US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 =0)</a:t>
            </a:r>
          </a:p>
          <a:p>
            <a:r>
              <a:rPr lang="en-US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PPP: 4.2E13 (</a:t>
            </a:r>
            <a:r>
              <a:rPr lang="en-US" altLang="ja-JP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0.5 MW</a:t>
            </a:r>
            <a:r>
              <a:rPr lang="en-US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en-US" altLang="ja-JP" sz="2400" b="1" dirty="0" err="1">
                <a:solidFill>
                  <a:srgbClr val="FF0000"/>
                </a:solidFill>
                <a:latin typeface="Symbol" panose="05050102010706020507" pitchFamily="18" charset="2"/>
                <a:cs typeface="Calibri" panose="020F0502020204030204" pitchFamily="34" charset="0"/>
              </a:rPr>
              <a:t>Dn</a:t>
            </a:r>
            <a:r>
              <a:rPr lang="en-US" altLang="ja-JP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altLang="ja-JP" sz="2400" b="1" dirty="0">
                <a:solidFill>
                  <a:srgbClr val="FF0000"/>
                </a:solidFill>
                <a:latin typeface="Symbol" panose="05050102010706020507" pitchFamily="18" charset="2"/>
                <a:cs typeface="Calibri" panose="020F0502020204030204" pitchFamily="34" charset="0"/>
              </a:rPr>
              <a:t>n</a:t>
            </a:r>
            <a:r>
              <a:rPr lang="en-US" altLang="ja-JP" sz="2400" b="1" baseline="-25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altLang="ja-JP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&gt;&gt; 1 (</a:t>
            </a:r>
            <a:r>
              <a:rPr lang="en-US" altLang="ja-JP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strong space charge) </a:t>
            </a:r>
          </a:p>
        </p:txBody>
      </p:sp>
      <p:sp>
        <p:nvSpPr>
          <p:cNvPr id="3072" name="テキスト ボックス 3071">
            <a:extLst>
              <a:ext uri="{FF2B5EF4-FFF2-40B4-BE49-F238E27FC236}">
                <a16:creationId xmlns:a16="http://schemas.microsoft.com/office/drawing/2014/main" id="{4C6C9A3F-3C93-4236-877E-093539318CD8}"/>
              </a:ext>
            </a:extLst>
          </p:cNvPr>
          <p:cNvSpPr txBox="1"/>
          <p:nvPr/>
        </p:nvSpPr>
        <p:spPr>
          <a:xfrm>
            <a:off x="827584" y="2802414"/>
            <a:ext cx="1070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latin typeface="Calibri" panose="020F0502020204030204" pitchFamily="34" charset="0"/>
                <a:cs typeface="Calibri" panose="020F0502020204030204" pitchFamily="34" charset="0"/>
              </a:rPr>
              <a:t>Simulation</a:t>
            </a:r>
            <a:endParaRPr kumimoji="1" lang="ja-JP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79C3E8E0-9C68-4951-9113-E9E327247B3E}"/>
              </a:ext>
            </a:extLst>
          </p:cNvPr>
          <p:cNvSpPr txBox="1"/>
          <p:nvPr/>
        </p:nvSpPr>
        <p:spPr>
          <a:xfrm>
            <a:off x="2555776" y="2780928"/>
            <a:ext cx="13598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latin typeface="Calibri" panose="020F0502020204030204" pitchFamily="34" charset="0"/>
                <a:cs typeface="Calibri" panose="020F0502020204030204" pitchFamily="34" charset="0"/>
              </a:rPr>
              <a:t>Measurement</a:t>
            </a:r>
            <a:endParaRPr kumimoji="1" lang="ja-JP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フッター プレースホルダー 6">
            <a:extLst>
              <a:ext uri="{FF2B5EF4-FFF2-40B4-BE49-F238E27FC236}">
                <a16:creationId xmlns:a16="http://schemas.microsoft.com/office/drawing/2014/main" id="{812B39FD-E41E-4B9E-AA79-A724B9C05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28184"/>
            <a:ext cx="2895600" cy="457200"/>
          </a:xfrm>
        </p:spPr>
        <p:txBody>
          <a:bodyPr/>
          <a:lstStyle/>
          <a:p>
            <a:r>
              <a:rPr lang="en-US" altLang="ja-JP" dirty="0" err="1"/>
              <a:t>Fermilab</a:t>
            </a:r>
            <a:r>
              <a:rPr lang="en-US" altLang="ja-JP" dirty="0"/>
              <a:t> Workshop on MW rings</a:t>
            </a:r>
          </a:p>
        </p:txBody>
      </p: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8633A22C-8441-4BC6-B552-D5E7DC63B0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504" y="6428184"/>
            <a:ext cx="1905000" cy="457200"/>
          </a:xfrm>
        </p:spPr>
        <p:txBody>
          <a:bodyPr/>
          <a:lstStyle/>
          <a:p>
            <a:r>
              <a:rPr lang="en-US" altLang="ja-JP" dirty="0"/>
              <a:t>P.K. Saha</a:t>
            </a:r>
          </a:p>
        </p:txBody>
      </p:sp>
    </p:spTree>
    <p:extLst>
      <p:ext uri="{BB962C8B-B14F-4D97-AF65-F5344CB8AC3E}">
        <p14:creationId xmlns:p14="http://schemas.microsoft.com/office/powerpoint/2010/main" val="3939479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0495" y="44624"/>
            <a:ext cx="7096001" cy="744863"/>
          </a:xfrm>
          <a:solidFill>
            <a:srgbClr val="7030A0"/>
          </a:solidFill>
        </p:spPr>
        <p:txBody>
          <a:bodyPr/>
          <a:lstStyle/>
          <a:p>
            <a:pPr algn="l"/>
            <a:r>
              <a:rPr kumimoji="1" lang="en-US" altLang="ja-JP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  Beam instability </a:t>
            </a:r>
            <a:r>
              <a:rPr lang="en-US" altLang="ja-JP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suppression by the SC</a:t>
            </a:r>
            <a:endParaRPr kumimoji="1" lang="ja-JP" altLang="en-US" sz="2800" b="1" i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020272" y="6381328"/>
            <a:ext cx="1905000" cy="457200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59C5AC-386B-46CC-84A6-A2044D001D5B}" type="slidenum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/>
              <a:cs typeface="+mn-cs"/>
            </a:endParaRPr>
          </a:p>
        </p:txBody>
      </p:sp>
      <p:sp>
        <p:nvSpPr>
          <p:cNvPr id="7" name="フッター プレースホルダー 6">
            <a:extLst>
              <a:ext uri="{FF2B5EF4-FFF2-40B4-BE49-F238E27FC236}">
                <a16:creationId xmlns:a16="http://schemas.microsoft.com/office/drawing/2014/main" id="{812B39FD-E41E-4B9E-AA79-A724B9C05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6381328"/>
            <a:ext cx="2895600" cy="457200"/>
          </a:xfrm>
        </p:spPr>
        <p:txBody>
          <a:bodyPr/>
          <a:lstStyle/>
          <a:p>
            <a:r>
              <a:rPr lang="en-US" altLang="ja-JP" dirty="0" err="1"/>
              <a:t>Fermilab</a:t>
            </a:r>
            <a:r>
              <a:rPr lang="en-US" altLang="ja-JP" dirty="0"/>
              <a:t> Workshop on MW rings</a:t>
            </a:r>
          </a:p>
        </p:txBody>
      </p: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8633A22C-8441-4BC6-B552-D5E7DC63B0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504" y="6381328"/>
            <a:ext cx="1905000" cy="457200"/>
          </a:xfrm>
        </p:spPr>
        <p:txBody>
          <a:bodyPr/>
          <a:lstStyle/>
          <a:p>
            <a:r>
              <a:rPr lang="en-US" altLang="ja-JP" dirty="0"/>
              <a:t>P.K. Saha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3486AC2-BC37-40D6-A7BE-ADF08ECD22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289" y="2132856"/>
            <a:ext cx="4394643" cy="2880000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E5DBE29D-5BF7-41A3-BFAB-56E6B959C834}"/>
              </a:ext>
            </a:extLst>
          </p:cNvPr>
          <p:cNvSpPr txBox="1"/>
          <p:nvPr/>
        </p:nvSpPr>
        <p:spPr>
          <a:xfrm>
            <a:off x="257174" y="5046275"/>
            <a:ext cx="31902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>
                <a:latin typeface="Calibri" panose="020F0502020204030204" pitchFamily="34" charset="0"/>
                <a:cs typeface="Calibri" panose="020F0502020204030204" pitchFamily="34" charset="0"/>
              </a:rPr>
              <a:t>P.K. Saha et al., </a:t>
            </a:r>
          </a:p>
          <a:p>
            <a:r>
              <a:rPr kumimoji="1" lang="en-US" altLang="ja-JP" sz="2400" i="1" dirty="0">
                <a:latin typeface="Calibri" panose="020F0502020204030204" pitchFamily="34" charset="0"/>
                <a:cs typeface="Calibri" panose="020F0502020204030204" pitchFamily="34" charset="0"/>
              </a:rPr>
              <a:t>PRAB 21, 024203 (2018)</a:t>
            </a:r>
            <a:endParaRPr kumimoji="1" lang="ja-JP" altLang="en-US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C25E81F-4387-47BC-A792-31CFE994365E}"/>
              </a:ext>
            </a:extLst>
          </p:cNvPr>
          <p:cNvSpPr txBox="1"/>
          <p:nvPr/>
        </p:nvSpPr>
        <p:spPr>
          <a:xfrm>
            <a:off x="323528" y="919562"/>
            <a:ext cx="84137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latin typeface="Calibri" panose="020F0502020204030204" pitchFamily="34" charset="0"/>
                <a:cs typeface="Calibri" panose="020F0502020204030204" pitchFamily="34" charset="0"/>
              </a:rPr>
              <a:t>How about at lower beam intensity?</a:t>
            </a:r>
          </a:p>
          <a:p>
            <a:r>
              <a:rPr lang="en-US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Beam power: 0.375 MW (3.1E13). </a:t>
            </a:r>
            <a:r>
              <a:rPr lang="en-US" altLang="ja-JP" sz="2800" b="1" dirty="0">
                <a:latin typeface="Symbol" panose="05050102010706020507" pitchFamily="18" charset="2"/>
                <a:cs typeface="Calibri" panose="020F0502020204030204" pitchFamily="34" charset="0"/>
              </a:rPr>
              <a:t>x</a:t>
            </a:r>
            <a:r>
              <a:rPr lang="en-US" altLang="ja-JP" sz="2800" b="1" dirty="0">
                <a:latin typeface="Calibri" panose="020F0502020204030204" pitchFamily="34" charset="0"/>
                <a:cs typeface="Calibri" panose="020F0502020204030204" pitchFamily="34" charset="0"/>
              </a:rPr>
              <a:t> = 0, </a:t>
            </a:r>
            <a:r>
              <a:rPr lang="en-US" altLang="ja-JP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Beam loss with rf 1h: 3%</a:t>
            </a:r>
            <a:endParaRPr kumimoji="1" lang="ja-JP" altLang="en-US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D8FDDD0B-B1B2-4A9F-95A0-E65916D64E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670" y="2100521"/>
            <a:ext cx="3774258" cy="2988000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953AD0AC-A4BB-4251-B0D0-D4E15EEF333E}"/>
              </a:ext>
            </a:extLst>
          </p:cNvPr>
          <p:cNvSpPr/>
          <p:nvPr/>
        </p:nvSpPr>
        <p:spPr>
          <a:xfrm>
            <a:off x="3419872" y="5085184"/>
            <a:ext cx="57100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Landau damping effect of the non-linear </a:t>
            </a:r>
          </a:p>
          <a:p>
            <a:r>
              <a:rPr lang="en-US" altLang="ja-JP" sz="24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 force becomes more effective to stabilize </a:t>
            </a:r>
          </a:p>
          <a:p>
            <a:r>
              <a:rPr lang="en-US" altLang="ja-JP" sz="24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beam.</a:t>
            </a:r>
          </a:p>
        </p:txBody>
      </p:sp>
    </p:spTree>
    <p:extLst>
      <p:ext uri="{BB962C8B-B14F-4D97-AF65-F5344CB8AC3E}">
        <p14:creationId xmlns:p14="http://schemas.microsoft.com/office/powerpoint/2010/main" val="267255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059488" y="6428184"/>
            <a:ext cx="1905000" cy="457200"/>
          </a:xfrm>
        </p:spPr>
        <p:txBody>
          <a:bodyPr/>
          <a:lstStyle/>
          <a:p>
            <a:pPr>
              <a:defRPr/>
            </a:pPr>
            <a:fld id="{1D59C5AC-386B-46CC-84A6-A2044D001D5B}" type="slidenum">
              <a:rPr lang="ja-JP" alt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638300" y="116632"/>
            <a:ext cx="7010061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>
                <a:latin typeface="Calibri" panose="020F0502020204030204" pitchFamily="34" charset="0"/>
              </a:rPr>
              <a:t>The ORBIT code takes </a:t>
            </a:r>
            <a:r>
              <a:rPr kumimoji="1" lang="en-US" altLang="ja-JP" sz="2200" b="1" dirty="0">
                <a:solidFill>
                  <a:srgbClr val="FF0000"/>
                </a:solidFill>
                <a:latin typeface="Calibri" panose="020F0502020204030204" pitchFamily="34" charset="0"/>
              </a:rPr>
              <a:t>indirect SC </a:t>
            </a:r>
            <a:r>
              <a:rPr kumimoji="1" lang="en-US" altLang="ja-JP" sz="2200" dirty="0">
                <a:latin typeface="Calibri" panose="020F0502020204030204" pitchFamily="34" charset="0"/>
              </a:rPr>
              <a:t>into account, which </a:t>
            </a:r>
            <a:r>
              <a:rPr lang="en-US" altLang="ja-JP" sz="2200" dirty="0">
                <a:latin typeface="Calibri" panose="020F0502020204030204" pitchFamily="34" charset="0"/>
              </a:rPr>
              <a:t>is </a:t>
            </a:r>
          </a:p>
          <a:p>
            <a:r>
              <a:rPr lang="en-US" altLang="ja-JP" sz="2200" dirty="0">
                <a:solidFill>
                  <a:srgbClr val="0000FF"/>
                </a:solidFill>
                <a:latin typeface="Calibri" panose="020F0502020204030204" pitchFamily="34" charset="0"/>
              </a:rPr>
              <a:t>important to study the beam instability with SC</a:t>
            </a:r>
            <a:r>
              <a:rPr lang="en-US" altLang="ja-JP" sz="2200" dirty="0">
                <a:latin typeface="Calibri" panose="020F0502020204030204" pitchFamily="34" charset="0"/>
              </a:rPr>
              <a:t>.</a:t>
            </a:r>
          </a:p>
          <a:p>
            <a:endParaRPr lang="en-US" altLang="ja-JP" sz="400" dirty="0">
              <a:latin typeface="Calibri" panose="020F0502020204030204" pitchFamily="34" charset="0"/>
            </a:endParaRPr>
          </a:p>
          <a:p>
            <a:r>
              <a:rPr lang="en-US" altLang="ja-JP" sz="2200" dirty="0">
                <a:latin typeface="Calibri" panose="020F0502020204030204" pitchFamily="34" charset="0"/>
              </a:rPr>
              <a:t>Circular shape perfect conducting wall boundary is defined </a:t>
            </a:r>
          </a:p>
          <a:p>
            <a:r>
              <a:rPr lang="en-US" altLang="ja-JP" sz="2200" dirty="0">
                <a:latin typeface="Calibri" panose="020F0502020204030204" pitchFamily="34" charset="0"/>
              </a:rPr>
              <a:t>with </a:t>
            </a:r>
            <a:r>
              <a:rPr lang="en-US" altLang="ja-JP" sz="2200" dirty="0">
                <a:solidFill>
                  <a:srgbClr val="FF0000"/>
                </a:solidFill>
                <a:latin typeface="Calibri" panose="020F0502020204030204" pitchFamily="34" charset="0"/>
              </a:rPr>
              <a:t>radius </a:t>
            </a:r>
            <a:r>
              <a:rPr lang="en-US" altLang="ja-JP" sz="2200" dirty="0">
                <a:solidFill>
                  <a:srgbClr val="FF0000"/>
                </a:solidFill>
                <a:latin typeface="Symbol" panose="05050102010706020507" pitchFamily="18" charset="2"/>
              </a:rPr>
              <a:t>r</a:t>
            </a:r>
            <a:r>
              <a:rPr lang="en-US" altLang="ja-JP" sz="2200" dirty="0">
                <a:solidFill>
                  <a:srgbClr val="FF0000"/>
                </a:solidFill>
                <a:latin typeface="Calibri" panose="020F0502020204030204" pitchFamily="34" charset="0"/>
              </a:rPr>
              <a:t> = 0.145 m.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A294E387-7D14-46C6-9C2F-DED15DEAB4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725331"/>
            <a:ext cx="2811624" cy="2196000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EC57ACAC-0ADB-4561-A1C6-FF89F26FD5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9" y="2745304"/>
            <a:ext cx="4050883" cy="3420000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D72D57E-AD19-46AE-A3B0-86A40293DB13}"/>
              </a:ext>
            </a:extLst>
          </p:cNvPr>
          <p:cNvSpPr txBox="1"/>
          <p:nvPr/>
        </p:nvSpPr>
        <p:spPr>
          <a:xfrm>
            <a:off x="756029" y="1772816"/>
            <a:ext cx="3248069" cy="1077218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Einj</a:t>
            </a:r>
            <a:r>
              <a:rPr kumimoji="1" lang="en-US" altLang="ja-JP" sz="2000" dirty="0">
                <a:latin typeface="Calibri" panose="020F0502020204030204" pitchFamily="34" charset="0"/>
                <a:cs typeface="Calibri" panose="020F0502020204030204" pitchFamily="34" charset="0"/>
              </a:rPr>
              <a:t>. = 0.181 GeV, </a:t>
            </a:r>
            <a:r>
              <a:rPr lang="en-US" altLang="ja-JP" sz="2000" dirty="0">
                <a:latin typeface="Calibri" panose="020F0502020204030204" pitchFamily="34" charset="0"/>
                <a:cs typeface="Calibri" panose="020F0502020204030204" pitchFamily="34" charset="0"/>
              </a:rPr>
              <a:t>SX ac (</a:t>
            </a:r>
            <a:r>
              <a:rPr lang="en-US" altLang="ja-JP" sz="2000" dirty="0">
                <a:latin typeface="Symbol" panose="05050102010706020507" pitchFamily="18" charset="2"/>
                <a:cs typeface="Calibri" panose="020F0502020204030204" pitchFamily="34" charset="0"/>
              </a:rPr>
              <a:t>x</a:t>
            </a:r>
            <a:r>
              <a:rPr lang="en-US" altLang="ja-JP" sz="2000" dirty="0">
                <a:latin typeface="Calibri" panose="020F0502020204030204" pitchFamily="34" charset="0"/>
                <a:cs typeface="Calibri" panose="020F0502020204030204" pitchFamily="34" charset="0"/>
              </a:rPr>
              <a:t> =0)</a:t>
            </a:r>
          </a:p>
          <a:p>
            <a:r>
              <a:rPr lang="en-US" altLang="ja-JP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0.375</a:t>
            </a:r>
            <a:r>
              <a:rPr lang="en-US" altLang="ja-JP" sz="2400" b="1" dirty="0">
                <a:latin typeface="Calibri" panose="020F0502020204030204" pitchFamily="34" charset="0"/>
                <a:cs typeface="Calibri" panose="020F0502020204030204" pitchFamily="34" charset="0"/>
              </a:rPr>
              <a:t> MW</a:t>
            </a:r>
            <a:r>
              <a:rPr lang="en-US" altLang="ja-JP" sz="2000" dirty="0">
                <a:latin typeface="Calibri" panose="020F0502020204030204" pitchFamily="34" charset="0"/>
                <a:cs typeface="Calibri" panose="020F0502020204030204" pitchFamily="34" charset="0"/>
              </a:rPr>
              <a:t>, single </a:t>
            </a:r>
            <a:r>
              <a:rPr lang="en-US" altLang="ja-JP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rf</a:t>
            </a:r>
            <a:endParaRPr lang="en-US" altLang="ja-JP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ja-JP" sz="2000" dirty="0" err="1">
                <a:solidFill>
                  <a:srgbClr val="FF0000"/>
                </a:solidFill>
                <a:latin typeface="Symbol" panose="05050102010706020507" pitchFamily="18" charset="2"/>
                <a:cs typeface="Calibri" panose="020F0502020204030204" pitchFamily="34" charset="0"/>
              </a:rPr>
              <a:t>Dn</a:t>
            </a:r>
            <a:r>
              <a:rPr lang="en-US" altLang="ja-JP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altLang="ja-JP" sz="2000" dirty="0">
                <a:solidFill>
                  <a:srgbClr val="FF0000"/>
                </a:solidFill>
                <a:latin typeface="Symbol" panose="05050102010706020507" pitchFamily="18" charset="2"/>
                <a:cs typeface="Calibri" panose="020F0502020204030204" pitchFamily="34" charset="0"/>
              </a:rPr>
              <a:t>n</a:t>
            </a:r>
            <a:r>
              <a:rPr lang="en-US" altLang="ja-JP" sz="2000" baseline="-25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altLang="ja-JP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&gt;&gt; 1 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1B5B9DE-3E34-4D3E-83B6-05D460B1EDEA}"/>
              </a:ext>
            </a:extLst>
          </p:cNvPr>
          <p:cNvSpPr txBox="1"/>
          <p:nvPr/>
        </p:nvSpPr>
        <p:spPr>
          <a:xfrm>
            <a:off x="4355976" y="4138312"/>
            <a:ext cx="4653069" cy="206210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■ </a:t>
            </a:r>
            <a:r>
              <a:rPr kumimoji="1" lang="en-US" altLang="ja-JP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beam tends to unstable and </a:t>
            </a:r>
          </a:p>
          <a:p>
            <a:r>
              <a:rPr kumimoji="1" lang="en-US" altLang="ja-JP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destabilized as </a:t>
            </a:r>
            <a:r>
              <a:rPr lang="en-US" altLang="ja-JP" sz="2400" dirty="0">
                <a:solidFill>
                  <a:srgbClr val="FF0000"/>
                </a:solidFill>
                <a:latin typeface="Symbol" panose="05050102010706020507" pitchFamily="18" charset="2"/>
                <a:cs typeface="Calibri" panose="020F0502020204030204" pitchFamily="34" charset="0"/>
              </a:rPr>
              <a:t>r</a:t>
            </a:r>
            <a:r>
              <a:rPr lang="en-US" altLang="ja-JP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increased.</a:t>
            </a:r>
          </a:p>
          <a:p>
            <a:endParaRPr kumimoji="1" lang="en-US" altLang="ja-JP" sz="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kumimoji="1" lang="ja-JP" alt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■ </a:t>
            </a:r>
            <a:r>
              <a:rPr kumimoji="1" lang="en-US" altLang="ja-JP" sz="24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Landau damping effect </a:t>
            </a:r>
          </a:p>
          <a:p>
            <a:r>
              <a:rPr kumimoji="1" lang="en-US" altLang="ja-JP" sz="24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vanishes</a:t>
            </a:r>
            <a:r>
              <a:rPr lang="en-US" altLang="ja-JP" sz="24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earlier as </a:t>
            </a:r>
            <a:r>
              <a:rPr lang="en-US" altLang="ja-JP" sz="2400" dirty="0">
                <a:solidFill>
                  <a:srgbClr val="0000FF"/>
                </a:solidFill>
                <a:latin typeface="Symbol" panose="05050102010706020507" pitchFamily="18" charset="2"/>
                <a:cs typeface="Calibri" panose="020F0502020204030204" pitchFamily="34" charset="0"/>
              </a:rPr>
              <a:t>r </a:t>
            </a:r>
            <a:r>
              <a:rPr lang="en-US" altLang="ja-JP" sz="24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increased </a:t>
            </a:r>
          </a:p>
          <a:p>
            <a:r>
              <a:rPr lang="en-US" altLang="ja-JP" sz="24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as the </a:t>
            </a:r>
            <a:r>
              <a:rPr lang="en-US" altLang="ja-JP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growth rates.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E5D5B664-EA44-4627-90D6-224C45E4FAE9}"/>
              </a:ext>
            </a:extLst>
          </p:cNvPr>
          <p:cNvSpPr/>
          <p:nvPr/>
        </p:nvSpPr>
        <p:spPr>
          <a:xfrm>
            <a:off x="1751881" y="3501008"/>
            <a:ext cx="15055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0.375 MW</a:t>
            </a:r>
            <a:endParaRPr lang="ja-JP" altLang="en-US" sz="2400" dirty="0">
              <a:highlight>
                <a:srgbClr val="FFFF00"/>
              </a:highlight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FE2DA951-47D9-493E-91C6-8D22288C36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488" y="1763926"/>
            <a:ext cx="2160000" cy="1605003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E7A15BD-6955-4533-BCF1-1408A1602FCD}"/>
              </a:ext>
            </a:extLst>
          </p:cNvPr>
          <p:cNvSpPr txBox="1"/>
          <p:nvPr/>
        </p:nvSpPr>
        <p:spPr>
          <a:xfrm>
            <a:off x="6598133" y="3308216"/>
            <a:ext cx="25044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Betatron</a:t>
            </a:r>
            <a:r>
              <a:rPr kumimoji="1" lang="en-US" altLang="ja-JP" sz="1600" dirty="0">
                <a:latin typeface="Calibri" panose="020F0502020204030204" pitchFamily="34" charset="0"/>
                <a:cs typeface="Calibri" panose="020F0502020204030204" pitchFamily="34" charset="0"/>
              </a:rPr>
              <a:t> frequency spectra </a:t>
            </a:r>
          </a:p>
          <a:p>
            <a:r>
              <a:rPr kumimoji="1" lang="en-US" altLang="ja-JP" sz="1600" dirty="0">
                <a:latin typeface="Calibri" panose="020F0502020204030204" pitchFamily="34" charset="0"/>
                <a:cs typeface="Calibri" panose="020F0502020204030204" pitchFamily="34" charset="0"/>
              </a:rPr>
              <a:t>at beam instability onset.</a:t>
            </a:r>
            <a:endParaRPr kumimoji="1" lang="ja-JP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7755600-5EF9-43A6-93A9-5C4B6AAE5057}"/>
              </a:ext>
            </a:extLst>
          </p:cNvPr>
          <p:cNvSpPr txBox="1"/>
          <p:nvPr/>
        </p:nvSpPr>
        <p:spPr>
          <a:xfrm>
            <a:off x="4564733" y="3015828"/>
            <a:ext cx="15412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latin typeface="Calibri" panose="020F0502020204030204" pitchFamily="34" charset="0"/>
                <a:cs typeface="Calibri" panose="020F0502020204030204" pitchFamily="34" charset="0"/>
              </a:rPr>
              <a:t>Estimated </a:t>
            </a:r>
            <a:r>
              <a:rPr kumimoji="1" lang="en-US" altLang="ja-JP" sz="1600" dirty="0" err="1">
                <a:latin typeface="Symbol" panose="05050102010706020507" pitchFamily="18" charset="2"/>
                <a:cs typeface="Calibri" panose="020F0502020204030204" pitchFamily="34" charset="0"/>
              </a:rPr>
              <a:t>Dn</a:t>
            </a:r>
            <a:r>
              <a:rPr kumimoji="1" lang="en-US" altLang="ja-JP" sz="16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coh</a:t>
            </a:r>
            <a:r>
              <a:rPr kumimoji="1" lang="en-US" altLang="ja-JP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kumimoji="1" lang="en-US" altLang="ja-JP" sz="1600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kumimoji="1" lang="en-US" altLang="ja-JP" sz="1600" dirty="0">
                <a:latin typeface="Symbol" panose="05050102010706020507" pitchFamily="18" charset="2"/>
                <a:cs typeface="Calibri" panose="020F0502020204030204" pitchFamily="34" charset="0"/>
              </a:rPr>
              <a:t>n</a:t>
            </a:r>
            <a:r>
              <a:rPr kumimoji="1" lang="en-US" altLang="ja-JP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kumimoji="1" lang="ja-JP" altLang="en-US" sz="1600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4F971BA-3BCC-4B0D-928B-295787B29D51}"/>
              </a:ext>
            </a:extLst>
          </p:cNvPr>
          <p:cNvSpPr txBox="1"/>
          <p:nvPr/>
        </p:nvSpPr>
        <p:spPr>
          <a:xfrm>
            <a:off x="827584" y="4751261"/>
            <a:ext cx="21996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latin typeface="Calibri" panose="020F0502020204030204" pitchFamily="34" charset="0"/>
                <a:cs typeface="Calibri" panose="020F0502020204030204" pitchFamily="34" charset="0"/>
              </a:rPr>
              <a:t>P.K. Saha et al., </a:t>
            </a:r>
          </a:p>
          <a:p>
            <a:r>
              <a:rPr kumimoji="1" lang="en-US" altLang="ja-JP" sz="1600" dirty="0">
                <a:latin typeface="Calibri" panose="020F0502020204030204" pitchFamily="34" charset="0"/>
                <a:cs typeface="Calibri" panose="020F0502020204030204" pitchFamily="34" charset="0"/>
              </a:rPr>
              <a:t>PRAB 21, 024203 (2018)</a:t>
            </a:r>
            <a:endParaRPr kumimoji="1" lang="ja-JP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フッター プレースホルダー 8">
            <a:extLst>
              <a:ext uri="{FF2B5EF4-FFF2-40B4-BE49-F238E27FC236}">
                <a16:creationId xmlns:a16="http://schemas.microsoft.com/office/drawing/2014/main" id="{7FD9DB9E-6E44-4394-A7FD-BFBDD16F7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28184"/>
            <a:ext cx="2895600" cy="457200"/>
          </a:xfrm>
        </p:spPr>
        <p:txBody>
          <a:bodyPr/>
          <a:lstStyle/>
          <a:p>
            <a:r>
              <a:rPr lang="en-US" altLang="ja-JP" dirty="0" err="1">
                <a:solidFill>
                  <a:srgbClr val="000000"/>
                </a:solidFill>
              </a:rPr>
              <a:t>Fermilab</a:t>
            </a:r>
            <a:r>
              <a:rPr lang="en-US" altLang="ja-JP" dirty="0">
                <a:solidFill>
                  <a:srgbClr val="000000"/>
                </a:solidFill>
              </a:rPr>
              <a:t> Workshop on MW rings</a:t>
            </a:r>
          </a:p>
        </p:txBody>
      </p:sp>
      <p:sp>
        <p:nvSpPr>
          <p:cNvPr id="17" name="日付プレースホルダー 16">
            <a:extLst>
              <a:ext uri="{FF2B5EF4-FFF2-40B4-BE49-F238E27FC236}">
                <a16:creationId xmlns:a16="http://schemas.microsoft.com/office/drawing/2014/main" id="{89A91A0C-3A3A-4F73-BF22-A024F47868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1520" y="6381328"/>
            <a:ext cx="1905000" cy="457200"/>
          </a:xfrm>
        </p:spPr>
        <p:txBody>
          <a:bodyPr/>
          <a:lstStyle/>
          <a:p>
            <a:r>
              <a:rPr lang="en-US" altLang="ja-JP" dirty="0">
                <a:solidFill>
                  <a:srgbClr val="000000"/>
                </a:solidFill>
              </a:rPr>
              <a:t>P.K. Saha</a:t>
            </a:r>
          </a:p>
        </p:txBody>
      </p:sp>
    </p:spTree>
    <p:extLst>
      <p:ext uri="{BB962C8B-B14F-4D97-AF65-F5344CB8AC3E}">
        <p14:creationId xmlns:p14="http://schemas.microsoft.com/office/powerpoint/2010/main" val="1389791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12503" y="116632"/>
            <a:ext cx="7023529" cy="846202"/>
          </a:xfrm>
          <a:solidFill>
            <a:srgbClr val="7030A0"/>
          </a:solidFill>
        </p:spPr>
        <p:txBody>
          <a:bodyPr/>
          <a:lstStyle/>
          <a:p>
            <a:pPr algn="l"/>
            <a:r>
              <a:rPr lang="en-US" altLang="ja-JP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Beam Instability suppression at 1MW </a:t>
            </a:r>
            <a:br>
              <a:rPr lang="en-US" altLang="ja-JP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US" altLang="ja-JP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beam power</a:t>
            </a:r>
            <a:endParaRPr kumimoji="1" lang="ja-JP" altLang="en-US" sz="2800" b="1" i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203504" y="6500192"/>
            <a:ext cx="1905000" cy="457200"/>
          </a:xfrm>
        </p:spPr>
        <p:txBody>
          <a:bodyPr/>
          <a:lstStyle/>
          <a:p>
            <a:pPr>
              <a:defRPr/>
            </a:pPr>
            <a:fld id="{1D59C5AC-386B-46CC-84A6-A2044D001D5B}" type="slidenum">
              <a:rPr lang="ja-JP" altLang="en-US" smtClean="0"/>
              <a:pPr>
                <a:defRPr/>
              </a:pPr>
              <a:t>16</a:t>
            </a:fld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3573016"/>
            <a:ext cx="8608382" cy="2708434"/>
          </a:xfrm>
          <a:prstGeom prst="rect">
            <a:avLst/>
          </a:prstGeom>
          <a:noFill/>
          <a:ln w="38100">
            <a:solidFill>
              <a:srgbClr val="00CC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latin typeface="Calibri" panose="020F0502020204030204" pitchFamily="34" charset="0"/>
              </a:rPr>
              <a:t>We consider following 3 measures: </a:t>
            </a:r>
          </a:p>
          <a:p>
            <a:r>
              <a:rPr kumimoji="1" lang="en-US" altLang="ja-JP" sz="2600" b="1" dirty="0">
                <a:solidFill>
                  <a:srgbClr val="FF0000"/>
                </a:solidFill>
                <a:latin typeface="Calibri" panose="020F0502020204030204" pitchFamily="34" charset="0"/>
              </a:rPr>
              <a:t>(1</a:t>
            </a:r>
            <a:r>
              <a:rPr lang="en-US" altLang="ja-JP" sz="2600" b="1" dirty="0">
                <a:solidFill>
                  <a:srgbClr val="FF0000"/>
                </a:solidFill>
                <a:latin typeface="Calibri" panose="020F0502020204030204" pitchFamily="34" charset="0"/>
              </a:rPr>
              <a:t>)</a:t>
            </a:r>
            <a:r>
              <a:rPr kumimoji="1" lang="en-US" altLang="ja-JP" sz="2600" b="1" dirty="0">
                <a:latin typeface="Calibri" panose="020F0502020204030204" pitchFamily="34" charset="0"/>
              </a:rPr>
              <a:t> </a:t>
            </a:r>
            <a:r>
              <a:rPr lang="en-US" altLang="ja-JP" sz="2600" dirty="0">
                <a:solidFill>
                  <a:srgbClr val="FF0000"/>
                </a:solidFill>
                <a:latin typeface="Calibri" panose="020F0502020204030204" pitchFamily="34" charset="0"/>
              </a:rPr>
              <a:t>M</a:t>
            </a:r>
            <a:r>
              <a:rPr kumimoji="1" lang="en-US" altLang="ja-JP" sz="2600" dirty="0">
                <a:solidFill>
                  <a:srgbClr val="FF0000"/>
                </a:solidFill>
                <a:latin typeface="Calibri" panose="020F0502020204030204" pitchFamily="34" charset="0"/>
              </a:rPr>
              <a:t>anipulation of the </a:t>
            </a:r>
            <a:r>
              <a:rPr kumimoji="1" lang="en-US" altLang="ja-JP" sz="2600" dirty="0" err="1">
                <a:solidFill>
                  <a:srgbClr val="FF0000"/>
                </a:solidFill>
                <a:latin typeface="Calibri" panose="020F0502020204030204" pitchFamily="34" charset="0"/>
              </a:rPr>
              <a:t>betatron</a:t>
            </a:r>
            <a:r>
              <a:rPr kumimoji="1" lang="en-US" altLang="ja-JP" sz="2600" dirty="0">
                <a:solidFill>
                  <a:srgbClr val="FF0000"/>
                </a:solidFill>
                <a:latin typeface="Calibri" panose="020F0502020204030204" pitchFamily="34" charset="0"/>
              </a:rPr>
              <a:t> tune (</a:t>
            </a:r>
            <a:r>
              <a:rPr kumimoji="1" lang="en-US" altLang="ja-JP" sz="2600" dirty="0" err="1">
                <a:solidFill>
                  <a:srgbClr val="FF0000"/>
                </a:solidFill>
                <a:latin typeface="Symbol" panose="05050102010706020507" pitchFamily="18" charset="2"/>
              </a:rPr>
              <a:t>n</a:t>
            </a:r>
            <a:r>
              <a:rPr kumimoji="1" lang="en-US" altLang="ja-JP" sz="2600" baseline="-25000" dirty="0" err="1">
                <a:solidFill>
                  <a:srgbClr val="FF0000"/>
                </a:solidFill>
                <a:latin typeface="Calibri" panose="020F0502020204030204" pitchFamily="34" charset="0"/>
              </a:rPr>
              <a:t>x</a:t>
            </a:r>
            <a:r>
              <a:rPr kumimoji="1" lang="en-US" altLang="ja-JP" sz="2600" dirty="0">
                <a:solidFill>
                  <a:srgbClr val="FF0000"/>
                </a:solidFill>
                <a:latin typeface="Calibri" panose="020F0502020204030204" pitchFamily="34" charset="0"/>
              </a:rPr>
              <a:t>) during acceleration.</a:t>
            </a:r>
          </a:p>
          <a:p>
            <a:r>
              <a:rPr lang="en-US" altLang="ja-JP" sz="24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altLang="ja-JP" sz="2000" dirty="0">
                <a:solidFill>
                  <a:srgbClr val="0000FF"/>
                </a:solidFill>
                <a:latin typeface="Calibri" panose="020F0502020204030204" pitchFamily="34" charset="0"/>
              </a:rPr>
              <a:t>(to avoid characteristics (resonances) of the KM impedance)</a:t>
            </a:r>
            <a:endParaRPr lang="en-US" altLang="ja-JP" sz="24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en-US" altLang="ja-JP" sz="2600" b="1" dirty="0">
                <a:solidFill>
                  <a:srgbClr val="FF0000"/>
                </a:solidFill>
                <a:latin typeface="Calibri" panose="020F0502020204030204" pitchFamily="34" charset="0"/>
              </a:rPr>
              <a:t>(2)</a:t>
            </a:r>
            <a:r>
              <a:rPr lang="en-US" altLang="ja-JP" sz="2600" b="1" dirty="0">
                <a:latin typeface="Calibri" panose="020F0502020204030204" pitchFamily="34" charset="0"/>
              </a:rPr>
              <a:t> </a:t>
            </a:r>
            <a:r>
              <a:rPr lang="en-US" altLang="ja-JP" sz="2600" dirty="0">
                <a:solidFill>
                  <a:srgbClr val="FF0000"/>
                </a:solidFill>
                <a:latin typeface="Calibri" panose="020F0502020204030204" pitchFamily="34" charset="0"/>
              </a:rPr>
              <a:t>Further reduction of the DC </a:t>
            </a:r>
            <a:r>
              <a:rPr lang="en-US" altLang="ja-JP" sz="2600" dirty="0">
                <a:solidFill>
                  <a:srgbClr val="FF0000"/>
                </a:solidFill>
                <a:latin typeface="Symbol" panose="05050102010706020507" pitchFamily="18" charset="2"/>
              </a:rPr>
              <a:t>x</a:t>
            </a:r>
            <a:r>
              <a:rPr lang="en-US" altLang="ja-JP" sz="2600" dirty="0">
                <a:solidFill>
                  <a:srgbClr val="FF0000"/>
                </a:solidFill>
                <a:latin typeface="Calibri" panose="020F0502020204030204" pitchFamily="34" charset="0"/>
              </a:rPr>
              <a:t> correction.</a:t>
            </a:r>
          </a:p>
          <a:p>
            <a:r>
              <a:rPr lang="en-US" altLang="ja-JP" sz="2000" dirty="0">
                <a:solidFill>
                  <a:srgbClr val="0000FF"/>
                </a:solidFill>
                <a:latin typeface="Calibri" panose="020F0502020204030204" pitchFamily="34" charset="0"/>
              </a:rPr>
              <a:t>(to enhance the Landau damping)</a:t>
            </a:r>
            <a:endParaRPr lang="en-US" altLang="ja-JP" sz="20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en-US" altLang="ja-JP" sz="2600" b="1" dirty="0">
                <a:solidFill>
                  <a:srgbClr val="FF0000"/>
                </a:solidFill>
                <a:latin typeface="Calibri" panose="020F0502020204030204" pitchFamily="34" charset="0"/>
              </a:rPr>
              <a:t>(3)</a:t>
            </a:r>
            <a:r>
              <a:rPr lang="en-US" altLang="ja-JP" sz="2600" b="1" dirty="0">
                <a:latin typeface="Calibri" panose="020F0502020204030204" pitchFamily="34" charset="0"/>
              </a:rPr>
              <a:t> </a:t>
            </a:r>
            <a:r>
              <a:rPr lang="en-US" altLang="ja-JP" sz="2600" dirty="0">
                <a:latin typeface="Calibri" panose="020F0502020204030204" pitchFamily="34" charset="0"/>
              </a:rPr>
              <a:t>Smaller </a:t>
            </a:r>
            <a:r>
              <a:rPr lang="en-US" altLang="ja-JP" sz="2600" dirty="0" err="1">
                <a:latin typeface="Symbol" panose="05050102010706020507" pitchFamily="18" charset="2"/>
              </a:rPr>
              <a:t>D</a:t>
            </a:r>
            <a:r>
              <a:rPr lang="en-US" altLang="ja-JP" sz="2600" dirty="0" err="1">
                <a:latin typeface="Calibri" panose="020F0502020204030204" pitchFamily="34" charset="0"/>
              </a:rPr>
              <a:t>p</a:t>
            </a:r>
            <a:r>
              <a:rPr lang="en-US" altLang="ja-JP" sz="2600" dirty="0">
                <a:latin typeface="Calibri" panose="020F0502020204030204" pitchFamily="34" charset="0"/>
              </a:rPr>
              <a:t>/p of the injected beam (should be &lt;0.1% )</a:t>
            </a:r>
          </a:p>
          <a:p>
            <a:r>
              <a:rPr lang="en-US" altLang="ja-JP" sz="2000" dirty="0">
                <a:latin typeface="Calibri" panose="020F0502020204030204" pitchFamily="34" charset="0"/>
              </a:rPr>
              <a:t>(</a:t>
            </a:r>
            <a:r>
              <a:rPr lang="en-US" altLang="ja-JP" sz="2000" dirty="0">
                <a:solidFill>
                  <a:srgbClr val="0000FF"/>
                </a:solidFill>
                <a:latin typeface="Calibri" panose="020F0502020204030204" pitchFamily="34" charset="0"/>
              </a:rPr>
              <a:t>same as </a:t>
            </a:r>
            <a:r>
              <a:rPr lang="en-US" altLang="ja-JP" sz="2000" dirty="0">
                <a:solidFill>
                  <a:srgbClr val="FF0000"/>
                </a:solidFill>
                <a:latin typeface="Calibri" panose="020F0502020204030204" pitchFamily="34" charset="0"/>
              </a:rPr>
              <a:t>(2)</a:t>
            </a:r>
            <a:r>
              <a:rPr lang="en-US" altLang="ja-JP" sz="2000" dirty="0"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  <a:r>
              <a:rPr lang="en-US" altLang="ja-JP" sz="2000" dirty="0"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17EE3316-0B7B-4236-883F-DA15B46B2A12}"/>
              </a:ext>
            </a:extLst>
          </p:cNvPr>
          <p:cNvSpPr txBox="1"/>
          <p:nvPr/>
        </p:nvSpPr>
        <p:spPr>
          <a:xfrm>
            <a:off x="323528" y="1052736"/>
            <a:ext cx="858086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1 MW beam power, the SC effect, especially at lower energy </a:t>
            </a:r>
            <a:r>
              <a:rPr lang="en-US" altLang="ja-JP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should be sufficiently </a:t>
            </a:r>
            <a:r>
              <a:rPr kumimoji="1" lang="en-US" altLang="ja-JP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reduced to mitigate the beam losses.</a:t>
            </a:r>
          </a:p>
          <a:p>
            <a:r>
              <a:rPr lang="en-US" altLang="ja-JP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Wider </a:t>
            </a:r>
            <a:r>
              <a:rPr lang="en-US" altLang="ja-JP" sz="2400" dirty="0" err="1">
                <a:latin typeface="Symbol" panose="05050102010706020507" pitchFamily="18" charset="2"/>
                <a:cs typeface="Calibri" panose="020F0502020204030204" pitchFamily="34" charset="0"/>
              </a:rPr>
              <a:t>D</a:t>
            </a:r>
            <a:r>
              <a:rPr lang="en-US" altLang="ja-JP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/p of the injected beam, apply LP and TP </a:t>
            </a:r>
            <a:r>
              <a:rPr lang="en-US" altLang="ja-JP" dirty="0">
                <a:latin typeface="Calibri" panose="020F0502020204030204" pitchFamily="34" charset="0"/>
                <a:cs typeface="Calibri" panose="020F0502020204030204" pitchFamily="34" charset="0"/>
              </a:rPr>
              <a:t>(100</a:t>
            </a:r>
            <a:r>
              <a:rPr lang="en-US" altLang="ja-JP" dirty="0">
                <a:latin typeface="Symbol" panose="05050102010706020507" pitchFamily="18" charset="2"/>
                <a:cs typeface="Calibri" panose="020F0502020204030204" pitchFamily="34" charset="0"/>
              </a:rPr>
              <a:t>p</a:t>
            </a:r>
            <a:r>
              <a:rPr lang="en-US" altLang="ja-JP" dirty="0">
                <a:latin typeface="Calibri" panose="020F0502020204030204" pitchFamily="34" charset="0"/>
                <a:cs typeface="Calibri" panose="020F0502020204030204" pitchFamily="34" charset="0"/>
              </a:rPr>
              <a:t> mm </a:t>
            </a:r>
            <a:r>
              <a:rPr lang="en-US" altLang="ja-JP" dirty="0" err="1">
                <a:latin typeface="Calibri" panose="020F0502020204030204" pitchFamily="34" charset="0"/>
                <a:cs typeface="Calibri" panose="020F0502020204030204" pitchFamily="34" charset="0"/>
              </a:rPr>
              <a:t>mrad</a:t>
            </a:r>
            <a:r>
              <a:rPr lang="en-US" altLang="ja-JP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altLang="ja-JP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ja-JP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Choice of the </a:t>
            </a:r>
            <a:r>
              <a:rPr lang="en-US" altLang="ja-JP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betatron</a:t>
            </a:r>
            <a:r>
              <a:rPr lang="en-US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 tunes, </a:t>
            </a:r>
            <a:r>
              <a:rPr lang="en-US" altLang="ja-JP" sz="2400" dirty="0">
                <a:latin typeface="Symbol" panose="05050102010706020507" pitchFamily="18" charset="2"/>
                <a:cs typeface="Calibri" panose="020F0502020204030204" pitchFamily="34" charset="0"/>
              </a:rPr>
              <a:t>x</a:t>
            </a:r>
            <a:r>
              <a:rPr lang="en-US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 correction, ......</a:t>
            </a:r>
            <a:endParaRPr lang="en-US" altLang="ja-JP" sz="24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endParaRPr lang="en-US" altLang="ja-JP" sz="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r>
              <a:rPr lang="en-US" altLang="ja-JP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However, reduction of the SC enhance the beam instability </a:t>
            </a:r>
          </a:p>
          <a:p>
            <a:r>
              <a:rPr lang="en-US" altLang="ja-JP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at higher energy.</a:t>
            </a:r>
            <a:r>
              <a:rPr kumimoji="1" lang="en-US" altLang="ja-JP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37D5F55-D6FB-40AE-A569-0601A113C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457200"/>
          </a:xfrm>
        </p:spPr>
        <p:txBody>
          <a:bodyPr/>
          <a:lstStyle/>
          <a:p>
            <a:r>
              <a:rPr lang="en-US" altLang="ja-JP" dirty="0" err="1">
                <a:solidFill>
                  <a:srgbClr val="000000"/>
                </a:solidFill>
              </a:rPr>
              <a:t>Fermilab</a:t>
            </a:r>
            <a:r>
              <a:rPr lang="en-US" altLang="ja-JP" dirty="0">
                <a:solidFill>
                  <a:srgbClr val="000000"/>
                </a:solidFill>
              </a:rPr>
              <a:t> Workshop on MW rings</a:t>
            </a:r>
          </a:p>
        </p:txBody>
      </p:sp>
      <p:sp>
        <p:nvSpPr>
          <p:cNvPr id="9" name="日付プレースホルダー 8">
            <a:extLst>
              <a:ext uri="{FF2B5EF4-FFF2-40B4-BE49-F238E27FC236}">
                <a16:creationId xmlns:a16="http://schemas.microsoft.com/office/drawing/2014/main" id="{142C33C8-8973-4096-BF6A-3A4647A144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1520" y="6428184"/>
            <a:ext cx="1905000" cy="457200"/>
          </a:xfrm>
        </p:spPr>
        <p:txBody>
          <a:bodyPr/>
          <a:lstStyle/>
          <a:p>
            <a:r>
              <a:rPr lang="en-US" altLang="ja-JP" dirty="0">
                <a:solidFill>
                  <a:srgbClr val="000000"/>
                </a:solidFill>
              </a:rPr>
              <a:t>P.K. Saha</a:t>
            </a:r>
          </a:p>
        </p:txBody>
      </p:sp>
    </p:spTree>
    <p:extLst>
      <p:ext uri="{BB962C8B-B14F-4D97-AF65-F5344CB8AC3E}">
        <p14:creationId xmlns:p14="http://schemas.microsoft.com/office/powerpoint/2010/main" val="150493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91688" y="116632"/>
            <a:ext cx="5944344" cy="846202"/>
          </a:xfrm>
          <a:solidFill>
            <a:srgbClr val="7030A0"/>
          </a:solidFill>
        </p:spPr>
        <p:txBody>
          <a:bodyPr/>
          <a:lstStyle/>
          <a:p>
            <a:pPr algn="l"/>
            <a:r>
              <a:rPr lang="en-US" altLang="ja-JP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Suppression of Beam Instability </a:t>
            </a:r>
            <a:br>
              <a:rPr lang="en-US" altLang="ja-JP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US" altLang="ja-JP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at 1MW beam power</a:t>
            </a:r>
            <a:endParaRPr kumimoji="1" lang="ja-JP" altLang="en-US" sz="2800" b="1" i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203504" y="6500192"/>
            <a:ext cx="1905000" cy="457200"/>
          </a:xfrm>
        </p:spPr>
        <p:txBody>
          <a:bodyPr/>
          <a:lstStyle/>
          <a:p>
            <a:pPr>
              <a:defRPr/>
            </a:pPr>
            <a:fld id="{1D59C5AC-386B-46CC-84A6-A2044D001D5B}" type="slidenum">
              <a:rPr lang="ja-JP" altLang="en-US" smtClean="0"/>
              <a:pPr>
                <a:defRPr/>
              </a:pPr>
              <a:t>17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10525C2-4045-41B4-B25C-DB404C067D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9" y="764704"/>
            <a:ext cx="2523185" cy="198000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95190AEB-F835-43BC-BBD5-1CC3D81AA9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67" y="2852936"/>
            <a:ext cx="2417909" cy="1800000"/>
          </a:xfrm>
          <a:prstGeom prst="rect">
            <a:avLst/>
          </a:prstGeom>
        </p:spPr>
      </p:pic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C0502BFB-0828-4565-92BA-94FB652E8911}"/>
              </a:ext>
            </a:extLst>
          </p:cNvPr>
          <p:cNvGrpSpPr/>
          <p:nvPr/>
        </p:nvGrpSpPr>
        <p:grpSpPr>
          <a:xfrm>
            <a:off x="2621583" y="1041949"/>
            <a:ext cx="3822625" cy="1882995"/>
            <a:chOff x="245319" y="4509120"/>
            <a:chExt cx="3822625" cy="1882995"/>
          </a:xfrm>
        </p:grpSpPr>
        <p:pic>
          <p:nvPicPr>
            <p:cNvPr id="19" name="Picture 1318" descr="C:\Users\User\Desktop\sim-and-meas-pinj100pi-0.75mw-sextdc-dpovrp0.18.eps">
              <a:extLst>
                <a:ext uri="{FF2B5EF4-FFF2-40B4-BE49-F238E27FC236}">
                  <a16:creationId xmlns:a16="http://schemas.microsoft.com/office/drawing/2014/main" id="{8B7A4CFE-CB01-4731-B2B4-6B788C3CCA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319" y="4509120"/>
              <a:ext cx="3822625" cy="18829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7DB3E49F-4505-4FCA-A81B-F40DE0F0F3E0}"/>
                </a:ext>
              </a:extLst>
            </p:cNvPr>
            <p:cNvSpPr txBox="1"/>
            <p:nvPr/>
          </p:nvSpPr>
          <p:spPr>
            <a:xfrm>
              <a:off x="668134" y="5445224"/>
              <a:ext cx="1311578" cy="584775"/>
            </a:xfrm>
            <a:prstGeom prst="rect">
              <a:avLst/>
            </a:prstGeom>
            <a:solidFill>
              <a:srgbClr val="FFFF66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err="1">
                  <a:latin typeface="Symbol" panose="05050102010706020507" pitchFamily="18" charset="2"/>
                </a:rPr>
                <a:t>D</a:t>
              </a:r>
              <a:r>
                <a:rPr kumimoji="1" lang="en-US" altLang="ja-JP" sz="1600" dirty="0" err="1">
                  <a:latin typeface="Calibri" panose="020F0502020204030204" pitchFamily="34" charset="0"/>
                </a:rPr>
                <a:t>p</a:t>
              </a:r>
              <a:r>
                <a:rPr kumimoji="1" lang="en-US" altLang="ja-JP" sz="1600" dirty="0">
                  <a:latin typeface="Calibri" panose="020F0502020204030204" pitchFamily="34" charset="0"/>
                </a:rPr>
                <a:t>/p = 0.18%</a:t>
              </a:r>
            </a:p>
            <a:p>
              <a:r>
                <a:rPr kumimoji="1" lang="en-US" altLang="ja-JP" sz="1600" dirty="0">
                  <a:latin typeface="Calibri" panose="020F0502020204030204" pitchFamily="34" charset="0"/>
                </a:rPr>
                <a:t>Simulation</a:t>
              </a:r>
              <a:endParaRPr kumimoji="1" lang="ja-JP" altLang="en-US" sz="1600" dirty="0">
                <a:latin typeface="Calibri" panose="020F0502020204030204" pitchFamily="34" charset="0"/>
              </a:endParaRPr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58AB1BFB-8B26-4ADF-8A47-A800CE75F774}"/>
                </a:ext>
              </a:extLst>
            </p:cNvPr>
            <p:cNvSpPr txBox="1"/>
            <p:nvPr/>
          </p:nvSpPr>
          <p:spPr>
            <a:xfrm>
              <a:off x="2411760" y="5678898"/>
              <a:ext cx="1359859" cy="338554"/>
            </a:xfrm>
            <a:prstGeom prst="rect">
              <a:avLst/>
            </a:prstGeom>
            <a:solidFill>
              <a:srgbClr val="FFFF66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>
                  <a:latin typeface="Calibri" panose="020F0502020204030204" pitchFamily="34" charset="0"/>
                </a:rPr>
                <a:t>Measurement</a:t>
              </a:r>
              <a:endParaRPr kumimoji="1" lang="ja-JP" altLang="en-US" sz="1600" dirty="0">
                <a:latin typeface="Calibri" panose="020F0502020204030204" pitchFamily="34" charset="0"/>
              </a:endParaRPr>
            </a:p>
          </p:txBody>
        </p:sp>
      </p:grp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FB625BD2-D43D-43DA-A4D7-B836B9111220}"/>
              </a:ext>
            </a:extLst>
          </p:cNvPr>
          <p:cNvSpPr/>
          <p:nvPr/>
        </p:nvSpPr>
        <p:spPr>
          <a:xfrm>
            <a:off x="2771800" y="2924944"/>
            <a:ext cx="60486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 at 0.75 MW beam power:</a:t>
            </a:r>
          </a:p>
          <a:p>
            <a:r>
              <a:rPr lang="ja-JP" alt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■  </a:t>
            </a:r>
            <a:r>
              <a:rPr lang="en-US" altLang="ja-JP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Beam instability w/o </a:t>
            </a:r>
            <a:r>
              <a:rPr lang="en-US" altLang="ja-JP" sz="2000" dirty="0" err="1">
                <a:solidFill>
                  <a:srgbClr val="FF0000"/>
                </a:solidFill>
                <a:latin typeface="Symbol" panose="05050102010706020507" pitchFamily="18" charset="2"/>
                <a:cs typeface="Calibri" panose="020F0502020204030204" pitchFamily="34" charset="0"/>
              </a:rPr>
              <a:t>n</a:t>
            </a:r>
            <a:r>
              <a:rPr lang="en-US" altLang="ja-JP" sz="2000" baseline="-25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altLang="ja-JP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manipulation, but  </a:t>
            </a:r>
            <a:endParaRPr lang="en-US" altLang="ja-JP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ja-JP" sz="2000" b="1" dirty="0">
                <a:solidFill>
                  <a:srgbClr val="00B05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 proper </a:t>
            </a:r>
            <a:r>
              <a:rPr lang="en-US" altLang="ja-JP" sz="2000" b="1" dirty="0" err="1">
                <a:solidFill>
                  <a:srgbClr val="00B050"/>
                </a:solidFill>
                <a:highlight>
                  <a:srgbClr val="FFFF00"/>
                </a:highlight>
                <a:latin typeface="Symbol" panose="05050102010706020507" pitchFamily="18" charset="2"/>
                <a:cs typeface="Calibri" panose="020F0502020204030204" pitchFamily="34" charset="0"/>
              </a:rPr>
              <a:t>n</a:t>
            </a:r>
            <a:r>
              <a:rPr lang="en-US" altLang="ja-JP" sz="2000" b="1" baseline="-25000" dirty="0" err="1">
                <a:solidFill>
                  <a:srgbClr val="00B05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altLang="ja-JP" sz="2000" b="1" dirty="0">
                <a:solidFill>
                  <a:srgbClr val="00B05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manipulation stabilizes the beam.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ja-JP" sz="2000" b="1" dirty="0">
                <a:solidFill>
                  <a:srgbClr val="00B05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 narrower </a:t>
            </a:r>
            <a:r>
              <a:rPr lang="en-US" altLang="ja-JP" sz="2000" b="1" dirty="0" err="1">
                <a:solidFill>
                  <a:srgbClr val="00B050"/>
                </a:solidFill>
                <a:highlight>
                  <a:srgbClr val="FFFF00"/>
                </a:highlight>
                <a:latin typeface="Symbol" panose="05050102010706020507" pitchFamily="18" charset="2"/>
                <a:cs typeface="Calibri" panose="020F0502020204030204" pitchFamily="34" charset="0"/>
              </a:rPr>
              <a:t>D</a:t>
            </a:r>
            <a:r>
              <a:rPr lang="en-US" altLang="ja-JP" sz="2000" b="1" dirty="0" err="1">
                <a:solidFill>
                  <a:srgbClr val="00B05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altLang="ja-JP" sz="2000" b="1" dirty="0">
                <a:solidFill>
                  <a:srgbClr val="00B05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/p (inj. beam) gives no instability. </a:t>
            </a:r>
            <a:endParaRPr lang="en-US" altLang="ja-JP" b="1" dirty="0">
              <a:solidFill>
                <a:srgbClr val="00B050"/>
              </a:solidFill>
              <a:highlight>
                <a:srgbClr val="FFFF00"/>
              </a:highlight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1DEF2B2-957F-4678-85F9-D7840B030728}"/>
              </a:ext>
            </a:extLst>
          </p:cNvPr>
          <p:cNvSpPr txBox="1"/>
          <p:nvPr/>
        </p:nvSpPr>
        <p:spPr>
          <a:xfrm>
            <a:off x="308078" y="4725144"/>
            <a:ext cx="4191914" cy="15696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However, at 1 MW, </a:t>
            </a:r>
          </a:p>
          <a:p>
            <a:r>
              <a:rPr lang="en-US" altLang="ja-JP" sz="2400" dirty="0">
                <a:solidFill>
                  <a:srgbClr val="0000FF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kumimoji="1" lang="en-US" altLang="ja-JP" sz="2400" dirty="0">
                <a:solidFill>
                  <a:srgbClr val="0000FF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partial </a:t>
            </a:r>
            <a:r>
              <a:rPr kumimoji="1" lang="en-US" altLang="ja-JP" sz="2400" dirty="0">
                <a:solidFill>
                  <a:srgbClr val="0000FF"/>
                </a:solidFill>
                <a:highlight>
                  <a:srgbClr val="FFFF00"/>
                </a:highlight>
                <a:latin typeface="Symbol" panose="05050102010706020507" pitchFamily="18" charset="2"/>
                <a:cs typeface="Calibri" panose="020F0502020204030204" pitchFamily="34" charset="0"/>
              </a:rPr>
              <a:t>x</a:t>
            </a:r>
            <a:r>
              <a:rPr kumimoji="1" lang="en-US" altLang="ja-JP" sz="2400" dirty="0">
                <a:solidFill>
                  <a:srgbClr val="0000FF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correction is desired.</a:t>
            </a:r>
            <a:endParaRPr lang="en-US" altLang="ja-JP" sz="2400" dirty="0">
              <a:solidFill>
                <a:srgbClr val="0000FF"/>
              </a:solidFill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kumimoji="1" lang="en-US" altLang="ja-JP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</a:t>
            </a:r>
            <a:r>
              <a:rPr lang="en-US" altLang="ja-JP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owth rate further increases!</a:t>
            </a:r>
          </a:p>
          <a:p>
            <a:r>
              <a:rPr kumimoji="1" lang="en-US" altLang="ja-JP" sz="2400" b="1" dirty="0">
                <a:latin typeface="Calibri" panose="020F0502020204030204" pitchFamily="34" charset="0"/>
                <a:cs typeface="Calibri" panose="020F0502020204030204" pitchFamily="34" charset="0"/>
              </a:rPr>
              <a:t>Detail</a:t>
            </a:r>
            <a:r>
              <a:rPr lang="en-US" altLang="ja-JP" sz="2400" b="1" dirty="0">
                <a:latin typeface="Calibri" panose="020F0502020204030204" pitchFamily="34" charset="0"/>
                <a:cs typeface="Calibri" panose="020F0502020204030204" pitchFamily="34" charset="0"/>
              </a:rPr>
              <a:t> tune survey done.</a:t>
            </a:r>
            <a:endParaRPr kumimoji="1" lang="en-US" altLang="ja-JP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4774AB14-7D33-496E-8141-9EF37CA5A095}"/>
              </a:ext>
            </a:extLst>
          </p:cNvPr>
          <p:cNvSpPr txBox="1"/>
          <p:nvPr/>
        </p:nvSpPr>
        <p:spPr>
          <a:xfrm>
            <a:off x="3157698" y="1476585"/>
            <a:ext cx="951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Calibri" panose="020F0502020204030204" pitchFamily="34" charset="0"/>
                <a:cs typeface="Calibri" panose="020F0502020204030204" pitchFamily="34" charset="0"/>
              </a:rPr>
              <a:t>SX dc x1</a:t>
            </a:r>
            <a:endParaRPr kumimoji="1" lang="ja-JP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6050DF4B-4247-4C06-8E0D-92A364A93B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418" y="1025657"/>
            <a:ext cx="2221715" cy="1944000"/>
          </a:xfrm>
          <a:prstGeom prst="rect">
            <a:avLst/>
          </a:prstGeom>
        </p:spPr>
      </p:pic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355E1383-47F9-4510-A822-F94ECCEB07D9}"/>
              </a:ext>
            </a:extLst>
          </p:cNvPr>
          <p:cNvSpPr txBox="1"/>
          <p:nvPr/>
        </p:nvSpPr>
        <p:spPr>
          <a:xfrm>
            <a:off x="6518288" y="1916832"/>
            <a:ext cx="1366080" cy="5847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600" dirty="0" err="1">
                <a:solidFill>
                  <a:srgbClr val="FF0000"/>
                </a:solidFill>
                <a:latin typeface="Symbol" panose="05050102010706020507" pitchFamily="18" charset="2"/>
                <a:cs typeface="Calibri" panose="020F0502020204030204" pitchFamily="34" charset="0"/>
              </a:rPr>
              <a:t>D</a:t>
            </a:r>
            <a:r>
              <a:rPr kumimoji="1" lang="en-US" altLang="ja-JP" sz="1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kumimoji="1" lang="en-US" altLang="ja-JP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/p = 0.08%</a:t>
            </a:r>
          </a:p>
          <a:p>
            <a:r>
              <a:rPr lang="en-US" altLang="ja-JP" sz="1600" dirty="0" err="1">
                <a:solidFill>
                  <a:srgbClr val="FF0000"/>
                </a:solidFill>
                <a:latin typeface="Symbol" panose="05050102010706020507" pitchFamily="18" charset="2"/>
                <a:cs typeface="Calibri" panose="020F0502020204030204" pitchFamily="34" charset="0"/>
              </a:rPr>
              <a:t>n</a:t>
            </a:r>
            <a:r>
              <a:rPr lang="en-US" altLang="ja-JP" sz="1600" baseline="-25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altLang="ja-JP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1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mani</a:t>
            </a:r>
            <a:r>
              <a:rPr lang="en-US" altLang="ja-JP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None</a:t>
            </a:r>
            <a:endParaRPr kumimoji="1" lang="en-US" altLang="ja-JP" sz="1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矢印: 右 30">
            <a:extLst>
              <a:ext uri="{FF2B5EF4-FFF2-40B4-BE49-F238E27FC236}">
                <a16:creationId xmlns:a16="http://schemas.microsoft.com/office/drawing/2014/main" id="{931A616B-2CD7-454B-8892-BF376AA76D6D}"/>
              </a:ext>
            </a:extLst>
          </p:cNvPr>
          <p:cNvSpPr/>
          <p:nvPr/>
        </p:nvSpPr>
        <p:spPr>
          <a:xfrm>
            <a:off x="6444208" y="1412776"/>
            <a:ext cx="759296" cy="421261"/>
          </a:xfrm>
          <a:prstGeom prst="rightArrow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F0AB4A9C-112D-45C6-95D0-02ED69248D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304" y="4276809"/>
            <a:ext cx="4071000" cy="2484000"/>
          </a:xfrm>
          <a:prstGeom prst="rect">
            <a:avLst/>
          </a:prstGeom>
        </p:spPr>
      </p:pic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0C07FC67-975B-41B2-8DBF-0BFDBB92D2B2}"/>
              </a:ext>
            </a:extLst>
          </p:cNvPr>
          <p:cNvSpPr txBox="1"/>
          <p:nvPr/>
        </p:nvSpPr>
        <p:spPr>
          <a:xfrm>
            <a:off x="5390143" y="5518809"/>
            <a:ext cx="12979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1 MW</a:t>
            </a:r>
          </a:p>
          <a:p>
            <a:r>
              <a:rPr lang="en-US" altLang="ja-JP" sz="20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Simulation</a:t>
            </a:r>
            <a:endParaRPr kumimoji="1" lang="ja-JP" altLang="en-US" sz="2000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DBE763DB-6EDF-4008-A654-8B4E9FE16E09}"/>
              </a:ext>
            </a:extLst>
          </p:cNvPr>
          <p:cNvSpPr txBox="1"/>
          <p:nvPr/>
        </p:nvSpPr>
        <p:spPr>
          <a:xfrm>
            <a:off x="7162005" y="5981218"/>
            <a:ext cx="16584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Measurement</a:t>
            </a:r>
            <a:endParaRPr kumimoji="1" lang="ja-JP" altLang="en-US" sz="2000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3E9C1C6D-3F30-4F34-B274-E1BF8C383FC6}"/>
              </a:ext>
            </a:extLst>
          </p:cNvPr>
          <p:cNvGrpSpPr/>
          <p:nvPr/>
        </p:nvGrpSpPr>
        <p:grpSpPr>
          <a:xfrm>
            <a:off x="6014437" y="4171146"/>
            <a:ext cx="2353529" cy="553998"/>
            <a:chOff x="5652120" y="4171146"/>
            <a:chExt cx="2353529" cy="553998"/>
          </a:xfrm>
        </p:grpSpPr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84A80912-89BF-4E62-84DB-C2A5EEE53881}"/>
                </a:ext>
              </a:extLst>
            </p:cNvPr>
            <p:cNvSpPr txBox="1"/>
            <p:nvPr/>
          </p:nvSpPr>
          <p:spPr>
            <a:xfrm>
              <a:off x="5652120" y="4171146"/>
              <a:ext cx="2353529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sz="1600" dirty="0">
                  <a:latin typeface="Symbol" panose="05050102010706020507" pitchFamily="18" charset="2"/>
                  <a:cs typeface="Calibri" panose="020F0502020204030204" pitchFamily="34" charset="0"/>
                </a:rPr>
                <a:t>          </a:t>
              </a:r>
              <a:r>
                <a:rPr lang="en-US" altLang="ja-JP" sz="1400" dirty="0" err="1">
                  <a:latin typeface="Symbol" panose="05050102010706020507" pitchFamily="18" charset="2"/>
                  <a:cs typeface="Calibri" panose="020F0502020204030204" pitchFamily="34" charset="0"/>
                </a:rPr>
                <a:t>n</a:t>
              </a:r>
              <a:r>
                <a:rPr kumimoji="1" lang="en-US" altLang="ja-JP" sz="1400" baseline="-25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r>
                <a:rPr kumimoji="1" lang="en-US" altLang="ja-JP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 no </a:t>
              </a:r>
              <a:r>
                <a:rPr kumimoji="1" lang="en-US" altLang="ja-JP" sz="1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mani</a:t>
              </a:r>
              <a:r>
                <a:rPr kumimoji="1" lang="en-US" altLang="ja-JP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 (a)                </a:t>
              </a:r>
            </a:p>
            <a:p>
              <a:r>
                <a:rPr lang="en-US" altLang="ja-JP" sz="1400" dirty="0">
                  <a:latin typeface="Symbol" panose="05050102010706020507" pitchFamily="18" charset="2"/>
                  <a:cs typeface="Calibri" panose="020F0502020204030204" pitchFamily="34" charset="0"/>
                </a:rPr>
                <a:t>            </a:t>
              </a:r>
              <a:r>
                <a:rPr lang="en-US" altLang="ja-JP" sz="1400" dirty="0" err="1">
                  <a:latin typeface="Symbol" panose="05050102010706020507" pitchFamily="18" charset="2"/>
                  <a:cs typeface="Calibri" panose="020F0502020204030204" pitchFamily="34" charset="0"/>
                </a:rPr>
                <a:t>n</a:t>
              </a:r>
              <a:r>
                <a:rPr lang="en-US" altLang="ja-JP" sz="1400" baseline="-25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r>
                <a:rPr lang="en-US" altLang="ja-JP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ja-JP" sz="1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mani</a:t>
              </a:r>
              <a:r>
                <a:rPr lang="en-US" altLang="ja-JP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 (</a:t>
              </a:r>
              <a:r>
                <a:rPr lang="en-US" altLang="ja-JP" sz="1400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  <a:r>
                <a:rPr lang="en-US" altLang="ja-JP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cxnSp>
          <p:nvCxnSpPr>
            <p:cNvPr id="41" name="直線コネクタ 40">
              <a:extLst>
                <a:ext uri="{FF2B5EF4-FFF2-40B4-BE49-F238E27FC236}">
                  <a16:creationId xmlns:a16="http://schemas.microsoft.com/office/drawing/2014/main" id="{1FAB50B6-C7C2-47CC-98C9-E14AC3F2793E}"/>
                </a:ext>
              </a:extLst>
            </p:cNvPr>
            <p:cNvCxnSpPr/>
            <p:nvPr/>
          </p:nvCxnSpPr>
          <p:spPr>
            <a:xfrm>
              <a:off x="7432638" y="4365104"/>
              <a:ext cx="449453" cy="0"/>
            </a:xfrm>
            <a:prstGeom prst="line">
              <a:avLst/>
            </a:prstGeom>
            <a:solidFill>
              <a:schemeClr val="bg1"/>
            </a:solidFill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コネクタ 41">
              <a:extLst>
                <a:ext uri="{FF2B5EF4-FFF2-40B4-BE49-F238E27FC236}">
                  <a16:creationId xmlns:a16="http://schemas.microsoft.com/office/drawing/2014/main" id="{6D556CD8-72E8-4AE6-ABF0-FCA6BEB45685}"/>
                </a:ext>
              </a:extLst>
            </p:cNvPr>
            <p:cNvCxnSpPr/>
            <p:nvPr/>
          </p:nvCxnSpPr>
          <p:spPr>
            <a:xfrm>
              <a:off x="7432638" y="4653136"/>
              <a:ext cx="449453" cy="0"/>
            </a:xfrm>
            <a:prstGeom prst="line">
              <a:avLst/>
            </a:prstGeom>
            <a:solidFill>
              <a:schemeClr val="bg1"/>
            </a:solidFill>
            <a:ln w="57150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2C19B550-B1C4-4772-9233-D5169D3A4EA5}"/>
              </a:ext>
            </a:extLst>
          </p:cNvPr>
          <p:cNvSpPr txBox="1"/>
          <p:nvPr/>
        </p:nvSpPr>
        <p:spPr>
          <a:xfrm>
            <a:off x="5364088" y="4581128"/>
            <a:ext cx="1309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err="1">
                <a:highlight>
                  <a:srgbClr val="FFFF00"/>
                </a:highlight>
                <a:latin typeface="Symbol" panose="05050102010706020507" pitchFamily="18" charset="2"/>
                <a:cs typeface="Calibri" panose="020F0502020204030204" pitchFamily="34" charset="0"/>
              </a:rPr>
              <a:t>D</a:t>
            </a:r>
            <a:r>
              <a:rPr kumimoji="1" lang="en-US" altLang="ja-JP" sz="1600" dirty="0" err="1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kumimoji="1" lang="en-US" altLang="ja-JP" sz="16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/p = 0.18%</a:t>
            </a:r>
          </a:p>
          <a:p>
            <a:r>
              <a:rPr kumimoji="1" lang="en-US" altLang="ja-JP" sz="2000" b="1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SX </a:t>
            </a:r>
            <a:r>
              <a:rPr lang="en-US" altLang="ja-JP" sz="2000" b="1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OFF</a:t>
            </a:r>
            <a:endParaRPr kumimoji="1" lang="en-US" altLang="ja-JP" sz="2000" b="1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C14E5D3A-8296-4DF6-83A3-CD5241DA243F}"/>
              </a:ext>
            </a:extLst>
          </p:cNvPr>
          <p:cNvCxnSpPr/>
          <p:nvPr/>
        </p:nvCxnSpPr>
        <p:spPr>
          <a:xfrm flipH="1">
            <a:off x="467544" y="3717032"/>
            <a:ext cx="20162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フッター プレースホルダー 9">
            <a:extLst>
              <a:ext uri="{FF2B5EF4-FFF2-40B4-BE49-F238E27FC236}">
                <a16:creationId xmlns:a16="http://schemas.microsoft.com/office/drawing/2014/main" id="{D3F29545-9937-4C9F-A3BA-3C0742E3C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71800" y="6500192"/>
            <a:ext cx="2895600" cy="457200"/>
          </a:xfrm>
        </p:spPr>
        <p:txBody>
          <a:bodyPr/>
          <a:lstStyle/>
          <a:p>
            <a:r>
              <a:rPr lang="en-US" altLang="ja-JP" dirty="0" err="1">
                <a:solidFill>
                  <a:srgbClr val="000000"/>
                </a:solidFill>
              </a:rPr>
              <a:t>Fermilab</a:t>
            </a:r>
            <a:r>
              <a:rPr lang="en-US" altLang="ja-JP" dirty="0">
                <a:solidFill>
                  <a:srgbClr val="000000"/>
                </a:solidFill>
              </a:rPr>
              <a:t> Workshop on MW rings</a:t>
            </a:r>
          </a:p>
        </p:txBody>
      </p:sp>
      <p:sp>
        <p:nvSpPr>
          <p:cNvPr id="11" name="日付プレースホルダー 10">
            <a:extLst>
              <a:ext uri="{FF2B5EF4-FFF2-40B4-BE49-F238E27FC236}">
                <a16:creationId xmlns:a16="http://schemas.microsoft.com/office/drawing/2014/main" id="{A99F8957-E17E-4ACE-9EAB-2329DD9A9F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512" y="6428184"/>
            <a:ext cx="1905000" cy="457200"/>
          </a:xfrm>
        </p:spPr>
        <p:txBody>
          <a:bodyPr/>
          <a:lstStyle/>
          <a:p>
            <a:r>
              <a:rPr lang="en-US" altLang="ja-JP" dirty="0">
                <a:solidFill>
                  <a:srgbClr val="000000"/>
                </a:solidFill>
              </a:rPr>
              <a:t>P.K. Saha</a:t>
            </a:r>
          </a:p>
        </p:txBody>
      </p:sp>
    </p:spTree>
    <p:extLst>
      <p:ext uri="{BB962C8B-B14F-4D97-AF65-F5344CB8AC3E}">
        <p14:creationId xmlns:p14="http://schemas.microsoft.com/office/powerpoint/2010/main" val="196664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3" grpId="0" animBg="1"/>
      <p:bldP spid="27" grpId="0"/>
      <p:bldP spid="30" grpId="0" animBg="1"/>
      <p:bldP spid="31" grpId="0" animBg="1"/>
      <p:bldP spid="35" grpId="0"/>
      <p:bldP spid="39" grpId="0"/>
      <p:bldP spid="4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91680" y="44624"/>
            <a:ext cx="7344352" cy="646331"/>
          </a:xfrm>
          <a:solidFill>
            <a:srgbClr val="7030A0"/>
          </a:solidFill>
        </p:spPr>
        <p:txBody>
          <a:bodyPr/>
          <a:lstStyle/>
          <a:p>
            <a:pPr algn="l"/>
            <a:r>
              <a:rPr lang="en-US" altLang="ja-JP" sz="2800" b="1" i="1" dirty="0" err="1">
                <a:solidFill>
                  <a:schemeClr val="bg1"/>
                </a:solidFill>
                <a:latin typeface="Book Antiqua" panose="02040602050305030304" pitchFamily="18" charset="0"/>
              </a:rPr>
              <a:t>Betatron</a:t>
            </a:r>
            <a:r>
              <a:rPr lang="en-US" altLang="ja-JP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 tune dependence </a:t>
            </a:r>
            <a:r>
              <a:rPr kumimoji="1" lang="en-US" altLang="ja-JP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1 MW beam </a:t>
            </a:r>
            <a:r>
              <a:rPr lang="en-US" altLang="ja-JP" sz="28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power</a:t>
            </a:r>
            <a:endParaRPr kumimoji="1" lang="ja-JP" altLang="en-US" sz="2800" b="1" i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203504" y="6500192"/>
            <a:ext cx="1905000" cy="457200"/>
          </a:xfrm>
        </p:spPr>
        <p:txBody>
          <a:bodyPr/>
          <a:lstStyle/>
          <a:p>
            <a:pPr>
              <a:defRPr/>
            </a:pPr>
            <a:fld id="{1D59C5AC-386B-46CC-84A6-A2044D001D5B}" type="slidenum">
              <a:rPr lang="ja-JP" altLang="en-US" smtClean="0"/>
              <a:pPr>
                <a:defRPr/>
              </a:pPr>
              <a:t>18</a:t>
            </a:fld>
            <a:endParaRPr lang="ja-JP" altLang="en-US" dirty="0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EDE5C29C-4218-4D97-8040-D099C0FB93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50" y="1103548"/>
            <a:ext cx="6533280" cy="4572000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5312C9C5-3D46-4F40-9F15-B4B680241E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29024"/>
            <a:ext cx="2243480" cy="2016000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8409E966-AF6B-4C1F-B738-749D14ABA88D}"/>
              </a:ext>
            </a:extLst>
          </p:cNvPr>
          <p:cNvSpPr txBox="1"/>
          <p:nvPr/>
        </p:nvSpPr>
        <p:spPr>
          <a:xfrm>
            <a:off x="2984977" y="851012"/>
            <a:ext cx="1515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Simulation</a:t>
            </a:r>
            <a:endParaRPr kumimoji="1" lang="ja-JP" altLang="en-US" sz="2400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83A5F22F-5AD3-4434-B2FA-74979F72304D}"/>
              </a:ext>
            </a:extLst>
          </p:cNvPr>
          <p:cNvSpPr txBox="1"/>
          <p:nvPr/>
        </p:nvSpPr>
        <p:spPr>
          <a:xfrm>
            <a:off x="7087900" y="851012"/>
            <a:ext cx="1949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Measurement</a:t>
            </a:r>
            <a:endParaRPr kumimoji="1" lang="ja-JP" altLang="en-US" sz="2400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FCF8190-74D9-4C1F-8EC9-CE126AAE7C39}"/>
              </a:ext>
            </a:extLst>
          </p:cNvPr>
          <p:cNvSpPr txBox="1"/>
          <p:nvPr/>
        </p:nvSpPr>
        <p:spPr>
          <a:xfrm>
            <a:off x="683568" y="5589240"/>
            <a:ext cx="83638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00C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◎</a:t>
            </a:r>
            <a:r>
              <a:rPr kumimoji="1" lang="ja-JP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Choice of </a:t>
            </a:r>
            <a:r>
              <a:rPr lang="en-US" altLang="ja-JP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betatron</a:t>
            </a:r>
            <a:r>
              <a:rPr lang="en-US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 tunes are very limited</a:t>
            </a:r>
            <a:r>
              <a:rPr kumimoji="1" lang="en-US" altLang="ja-JP" sz="24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kumimoji="1" lang="ja-JP" altLang="en-US" sz="2400" dirty="0">
                <a:solidFill>
                  <a:srgbClr val="00C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◎</a:t>
            </a:r>
            <a:r>
              <a:rPr kumimoji="1" lang="ja-JP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ja-JP" sz="240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Simulation results are well reproduced in the measurements.</a:t>
            </a:r>
            <a:endParaRPr kumimoji="1" lang="ja-JP" altLang="en-US" sz="2400" dirty="0">
              <a:solidFill>
                <a:srgbClr val="FF0000"/>
              </a:solidFill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65978749-E7A3-4DBA-A1C6-CB1ED2CA9E86}"/>
              </a:ext>
            </a:extLst>
          </p:cNvPr>
          <p:cNvSpPr txBox="1"/>
          <p:nvPr/>
        </p:nvSpPr>
        <p:spPr>
          <a:xfrm>
            <a:off x="5086673" y="762247"/>
            <a:ext cx="1573559" cy="461665"/>
          </a:xfrm>
          <a:prstGeom prst="rect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latin typeface="Calibri" panose="020F0502020204030204" pitchFamily="34" charset="0"/>
                <a:cs typeface="Calibri" panose="020F0502020204030204" pitchFamily="34" charset="0"/>
              </a:rPr>
              <a:t>SX dc x 1/4</a:t>
            </a:r>
            <a:endParaRPr kumimoji="1" lang="ja-JP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DA8C775-47A0-4BE8-A331-988FBCCDB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28184"/>
            <a:ext cx="2895600" cy="457200"/>
          </a:xfrm>
        </p:spPr>
        <p:txBody>
          <a:bodyPr/>
          <a:lstStyle/>
          <a:p>
            <a:r>
              <a:rPr lang="en-US" altLang="ja-JP" dirty="0" err="1">
                <a:solidFill>
                  <a:srgbClr val="000000"/>
                </a:solidFill>
              </a:rPr>
              <a:t>Fermilab</a:t>
            </a:r>
            <a:r>
              <a:rPr lang="en-US" altLang="ja-JP" dirty="0">
                <a:solidFill>
                  <a:srgbClr val="000000"/>
                </a:solidFill>
              </a:rPr>
              <a:t> Workshop on MW rings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D100929-D4CC-42B0-8E1F-8662D2C46F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512" y="6428184"/>
            <a:ext cx="1905000" cy="457200"/>
          </a:xfrm>
        </p:spPr>
        <p:txBody>
          <a:bodyPr/>
          <a:lstStyle/>
          <a:p>
            <a:r>
              <a:rPr lang="en-US" altLang="ja-JP" dirty="0">
                <a:solidFill>
                  <a:srgbClr val="000000"/>
                </a:solidFill>
              </a:rPr>
              <a:t>P.K. Saha</a:t>
            </a:r>
          </a:p>
        </p:txBody>
      </p:sp>
    </p:spTree>
    <p:extLst>
      <p:ext uri="{BB962C8B-B14F-4D97-AF65-F5344CB8AC3E}">
        <p14:creationId xmlns:p14="http://schemas.microsoft.com/office/powerpoint/2010/main" val="375015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843464" y="6381328"/>
            <a:ext cx="1905000" cy="457200"/>
          </a:xfrm>
        </p:spPr>
        <p:txBody>
          <a:bodyPr/>
          <a:lstStyle/>
          <a:p>
            <a:pPr>
              <a:defRPr/>
            </a:pPr>
            <a:fld id="{1D59C5AC-386B-46CC-84A6-A2044D001D5B}" type="slidenum">
              <a:rPr lang="ja-JP" alt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 bwMode="auto">
          <a:xfrm>
            <a:off x="2123728" y="37401"/>
            <a:ext cx="4485751" cy="792088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accent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accent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accent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accent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accent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accent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accent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accent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l"/>
            <a:r>
              <a:rPr lang="en-US" altLang="ja-JP" sz="3200" b="1" kern="0" dirty="0">
                <a:solidFill>
                  <a:schemeClr val="bg1"/>
                </a:solidFill>
                <a:latin typeface="Symbol" panose="05050102010706020507" pitchFamily="18" charset="2"/>
              </a:rPr>
              <a:t>x</a:t>
            </a:r>
            <a:r>
              <a:rPr lang="en-US" altLang="ja-JP" sz="3200" b="1" kern="0" dirty="0">
                <a:solidFill>
                  <a:schemeClr val="bg1"/>
                </a:solidFill>
                <a:latin typeface="Book Antiqua" panose="02040602050305030304" pitchFamily="18" charset="0"/>
              </a:rPr>
              <a:t> dependence at 1 MW</a:t>
            </a:r>
            <a:endParaRPr lang="ja-JP" altLang="en-US" sz="3200" b="1" kern="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BD294758-F27A-4FF9-9723-5F992772A9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2984858" cy="2520000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F90F8EFB-C2E0-4935-BA5A-031AB4F802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8"/>
          <a:stretch/>
        </p:blipFill>
        <p:spPr>
          <a:xfrm>
            <a:off x="3125107" y="1556792"/>
            <a:ext cx="2831512" cy="2520000"/>
          </a:xfrm>
          <a:prstGeom prst="rect">
            <a:avLst/>
          </a:prstGeom>
        </p:spPr>
      </p:pic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CDE2E7BB-FED8-4D3F-A803-A91498CC9CB0}"/>
              </a:ext>
            </a:extLst>
          </p:cNvPr>
          <p:cNvSpPr txBox="1"/>
          <p:nvPr/>
        </p:nvSpPr>
        <p:spPr>
          <a:xfrm>
            <a:off x="755576" y="3183359"/>
            <a:ext cx="1640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 Simulation</a:t>
            </a:r>
            <a:endParaRPr kumimoji="1" lang="ja-JP" altLang="en-US" sz="2400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F5169C96-AC16-4D71-94EF-9073262BEAFC}"/>
              </a:ext>
            </a:extLst>
          </p:cNvPr>
          <p:cNvSpPr txBox="1"/>
          <p:nvPr/>
        </p:nvSpPr>
        <p:spPr>
          <a:xfrm>
            <a:off x="3491880" y="3244914"/>
            <a:ext cx="2047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Measurement</a:t>
            </a:r>
            <a:endParaRPr kumimoji="1" lang="ja-JP" altLang="en-US" sz="2400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70332F5C-569A-41B4-A4CD-74611498BB22}"/>
              </a:ext>
            </a:extLst>
          </p:cNvPr>
          <p:cNvSpPr txBox="1"/>
          <p:nvPr/>
        </p:nvSpPr>
        <p:spPr>
          <a:xfrm>
            <a:off x="392457" y="4421430"/>
            <a:ext cx="8528104" cy="181588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latin typeface="Calibri" panose="020F0502020204030204" pitchFamily="34" charset="0"/>
                <a:cs typeface="Calibri" panose="020F0502020204030204" pitchFamily="34" charset="0"/>
              </a:rPr>
              <a:t>In addition to a proper </a:t>
            </a:r>
            <a:r>
              <a:rPr lang="en-US" altLang="ja-JP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betatron</a:t>
            </a:r>
            <a:r>
              <a:rPr lang="en-US" altLang="ja-JP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tune manipulation</a:t>
            </a:r>
            <a:r>
              <a:rPr lang="en-US" altLang="ja-JP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r>
              <a:rPr lang="en-US" altLang="ja-JP" sz="28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ja-JP" sz="2800" dirty="0">
                <a:highlight>
                  <a:srgbClr val="FFFF00"/>
                </a:highlight>
                <a:latin typeface="Symbol" panose="05050102010706020507" pitchFamily="18" charset="2"/>
                <a:cs typeface="Calibri" panose="020F0502020204030204" pitchFamily="34" charset="0"/>
              </a:rPr>
              <a:t>x</a:t>
            </a:r>
            <a:r>
              <a:rPr lang="en-US" altLang="ja-JP" sz="28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correction of 1/4 or less at injection and </a:t>
            </a:r>
            <a:r>
              <a:rPr lang="en-US" altLang="ja-JP" sz="2800" b="1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almost </a:t>
            </a:r>
          </a:p>
          <a:p>
            <a:r>
              <a:rPr lang="en-US" altLang="ja-JP" sz="2800" b="1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 </a:t>
            </a:r>
            <a:r>
              <a:rPr lang="en-US" altLang="ja-JP" sz="2800" b="1" dirty="0">
                <a:highlight>
                  <a:srgbClr val="FFFF00"/>
                </a:highlight>
                <a:latin typeface="Symbol" panose="05050102010706020507" pitchFamily="18" charset="2"/>
                <a:cs typeface="Calibri" panose="020F0502020204030204" pitchFamily="34" charset="0"/>
              </a:rPr>
              <a:t>x</a:t>
            </a:r>
            <a:r>
              <a:rPr lang="en-US" altLang="ja-JP" sz="2800" b="1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correction at extraction</a:t>
            </a:r>
            <a:r>
              <a:rPr lang="en-US" altLang="ja-JP" sz="28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2800" dirty="0">
                <a:latin typeface="Calibri" panose="020F0502020204030204" pitchFamily="34" charset="0"/>
                <a:cs typeface="Calibri" panose="020F0502020204030204" pitchFamily="34" charset="0"/>
              </a:rPr>
              <a:t>were utilized to accomplish </a:t>
            </a:r>
          </a:p>
          <a:p>
            <a:r>
              <a:rPr lang="en-US" altLang="ja-JP" sz="2800" dirty="0">
                <a:latin typeface="Calibri" panose="020F0502020204030204" pitchFamily="34" charset="0"/>
                <a:cs typeface="Calibri" panose="020F0502020204030204" pitchFamily="34" charset="0"/>
              </a:rPr>
              <a:t>1 MW beam power.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4EFE108-6485-46E8-B879-94CB41254A1B}"/>
              </a:ext>
            </a:extLst>
          </p:cNvPr>
          <p:cNvSpPr txBox="1"/>
          <p:nvPr/>
        </p:nvSpPr>
        <p:spPr>
          <a:xfrm>
            <a:off x="616820" y="1124744"/>
            <a:ext cx="43152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highlight>
                  <a:srgbClr val="C0C0C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P.K. Saha et al., PRAB 21, 024203 (2018)</a:t>
            </a:r>
            <a:endParaRPr kumimoji="1" lang="ja-JP" altLang="en-US" sz="2000" dirty="0">
              <a:highlight>
                <a:srgbClr val="C0C0C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3F9AD46-5F62-43E7-A31E-652A7EFCD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28184"/>
            <a:ext cx="2895600" cy="457200"/>
          </a:xfrm>
        </p:spPr>
        <p:txBody>
          <a:bodyPr/>
          <a:lstStyle/>
          <a:p>
            <a:r>
              <a:rPr lang="en-US" altLang="ja-JP" dirty="0" err="1">
                <a:solidFill>
                  <a:srgbClr val="000000"/>
                </a:solidFill>
              </a:rPr>
              <a:t>Fermilab</a:t>
            </a:r>
            <a:r>
              <a:rPr lang="en-US" altLang="ja-JP" dirty="0">
                <a:solidFill>
                  <a:srgbClr val="000000"/>
                </a:solidFill>
              </a:rPr>
              <a:t> Workshop on MW rings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84C97600-307E-429E-8D2F-E0FD7596EA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512" y="6381328"/>
            <a:ext cx="1905000" cy="457200"/>
          </a:xfrm>
        </p:spPr>
        <p:txBody>
          <a:bodyPr/>
          <a:lstStyle/>
          <a:p>
            <a:r>
              <a:rPr lang="en-US" altLang="ja-JP" dirty="0">
                <a:solidFill>
                  <a:srgbClr val="000000"/>
                </a:solidFill>
              </a:rPr>
              <a:t>P.K. Saha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3DAB3BD7-FE9F-4335-8452-069650D320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486" y="1125088"/>
            <a:ext cx="2961002" cy="3096000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F1F8ED2-778E-472C-B2C8-887932AB7783}"/>
              </a:ext>
            </a:extLst>
          </p:cNvPr>
          <p:cNvSpPr txBox="1"/>
          <p:nvPr/>
        </p:nvSpPr>
        <p:spPr>
          <a:xfrm>
            <a:off x="6589198" y="2392416"/>
            <a:ext cx="22685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Calibri" panose="020F0502020204030204" pitchFamily="34" charset="0"/>
                <a:cs typeface="Calibri" panose="020F0502020204030204" pitchFamily="34" charset="0"/>
              </a:rPr>
              <a:t>Beam survival</a:t>
            </a:r>
          </a:p>
          <a:p>
            <a:r>
              <a:rPr lang="en-US" altLang="ja-JP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Simulation</a:t>
            </a:r>
          </a:p>
          <a:p>
            <a:r>
              <a:rPr kumimoji="1" lang="en-US" altLang="ja-JP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Measurement </a:t>
            </a:r>
            <a:r>
              <a:rPr kumimoji="1" lang="en-US" altLang="ja-JP" b="1" dirty="0">
                <a:latin typeface="Calibri" panose="020F0502020204030204" pitchFamily="34" charset="0"/>
                <a:cs typeface="Calibri" panose="020F0502020204030204" pitchFamily="34" charset="0"/>
              </a:rPr>
              <a:t>(DCCT</a:t>
            </a:r>
            <a:r>
              <a:rPr kumimoji="1" lang="en-US" altLang="ja-JP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kumimoji="1" lang="ja-JP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33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8" name="Text Box 4"/>
          <p:cNvSpPr txBox="1">
            <a:spLocks noChangeArrowheads="1"/>
          </p:cNvSpPr>
          <p:nvPr/>
        </p:nvSpPr>
        <p:spPr bwMode="auto">
          <a:xfrm>
            <a:off x="323528" y="932522"/>
            <a:ext cx="8424936" cy="501675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/>
            <a:endParaRPr lang="en-US" altLang="ja-JP" sz="200" b="1" i="1" dirty="0">
              <a:solidFill>
                <a:srgbClr val="0000FF"/>
              </a:solidFill>
              <a:latin typeface="Calibri" pitchFamily="34" charset="0"/>
            </a:endParaRPr>
          </a:p>
          <a:p>
            <a:pPr marL="457200" indent="-457200"/>
            <a:r>
              <a:rPr lang="en-US" altLang="ja-JP" sz="3600" b="1" dirty="0">
                <a:latin typeface="Calibri" panose="020F0502020204030204" pitchFamily="34" charset="0"/>
                <a:ea typeface="HGP創英角ﾎﾟｯﾌﾟ体" panose="040B0A00000000000000" pitchFamily="50" charset="-128"/>
              </a:rPr>
              <a:t>Outline:</a:t>
            </a:r>
            <a:r>
              <a:rPr lang="en-US" altLang="ja-JP" sz="3600" b="1" dirty="0">
                <a:solidFill>
                  <a:srgbClr val="0000FF"/>
                </a:solidFill>
                <a:latin typeface="Calibri" panose="020F0502020204030204" pitchFamily="34" charset="0"/>
                <a:ea typeface="HGP創英角ﾎﾟｯﾌﾟ体" panose="040B0A00000000000000" pitchFamily="50" charset="-128"/>
              </a:rPr>
              <a:t> </a:t>
            </a:r>
            <a:endParaRPr lang="en-US" altLang="ja-JP" sz="400" b="1" dirty="0">
              <a:solidFill>
                <a:srgbClr val="0000FF"/>
              </a:solidFill>
              <a:latin typeface="Calibri" panose="020F0502020204030204" pitchFamily="34" charset="0"/>
              <a:ea typeface="HGP創英角ﾎﾟｯﾌﾟ体" panose="040B0A00000000000000" pitchFamily="50" charset="-128"/>
            </a:endParaRPr>
          </a:p>
          <a:p>
            <a:pPr marL="457200" indent="-457200"/>
            <a:endParaRPr lang="en-US" altLang="ja-JP" sz="1400" b="1" dirty="0">
              <a:solidFill>
                <a:srgbClr val="0000FF"/>
              </a:solidFill>
              <a:latin typeface="Calibri" panose="020F0502020204030204" pitchFamily="34" charset="0"/>
              <a:ea typeface="HGS行書体" panose="03000600000000000000" pitchFamily="66" charset="-128"/>
            </a:endParaRPr>
          </a:p>
          <a:p>
            <a:r>
              <a:rPr lang="en-US" altLang="ja-JP" sz="3200" dirty="0">
                <a:solidFill>
                  <a:srgbClr val="0000FF"/>
                </a:solidFill>
                <a:latin typeface="Calibri" panose="020F0502020204030204" pitchFamily="34" charset="0"/>
                <a:ea typeface="HGS行書体" panose="03000600000000000000" pitchFamily="66" charset="-128"/>
              </a:rPr>
              <a:t>1. Brief Introduction of J-PARC and the 3-GeV RCS</a:t>
            </a:r>
          </a:p>
          <a:p>
            <a:endParaRPr lang="en-US" altLang="ja-JP" sz="800" dirty="0">
              <a:solidFill>
                <a:srgbClr val="0000FF"/>
              </a:solidFill>
              <a:latin typeface="Calibri" panose="020F0502020204030204" pitchFamily="34" charset="0"/>
              <a:ea typeface="HGS行書体" panose="03000600000000000000" pitchFamily="66" charset="-128"/>
            </a:endParaRPr>
          </a:p>
          <a:p>
            <a:r>
              <a:rPr lang="en-US" altLang="ja-JP" sz="3200" dirty="0">
                <a:solidFill>
                  <a:srgbClr val="0000FF"/>
                </a:solidFill>
                <a:latin typeface="Calibri" panose="020F0502020204030204" pitchFamily="34" charset="0"/>
                <a:ea typeface="HGS行書体" panose="03000600000000000000" pitchFamily="66" charset="-128"/>
              </a:rPr>
              <a:t>2. Impedance sources in the RCS</a:t>
            </a:r>
          </a:p>
          <a:p>
            <a:pPr marL="457200" indent="-457200"/>
            <a:endParaRPr lang="en-US" altLang="ja-JP" sz="800" dirty="0">
              <a:solidFill>
                <a:srgbClr val="0000FF"/>
              </a:solidFill>
              <a:latin typeface="Calibri" panose="020F0502020204030204" pitchFamily="34" charset="0"/>
              <a:ea typeface="HGS行書体" panose="03000600000000000000" pitchFamily="66" charset="-128"/>
            </a:endParaRPr>
          </a:p>
          <a:p>
            <a:pPr marL="457200" indent="-457200"/>
            <a:r>
              <a:rPr lang="en-US" altLang="ja-JP" sz="3200" dirty="0">
                <a:solidFill>
                  <a:srgbClr val="0000FF"/>
                </a:solidFill>
                <a:latin typeface="Calibri" panose="020F0502020204030204" pitchFamily="34" charset="0"/>
                <a:ea typeface="HGS行書体" panose="03000600000000000000" pitchFamily="66" charset="-128"/>
              </a:rPr>
              <a:t>3. Beam instability due to the Kicker Impedance</a:t>
            </a:r>
            <a:endParaRPr lang="en-US" altLang="ja-JP" sz="3400" dirty="0">
              <a:solidFill>
                <a:srgbClr val="0000FF"/>
              </a:solidFill>
              <a:latin typeface="Calibri" panose="020F0502020204030204" pitchFamily="34" charset="0"/>
              <a:ea typeface="HGS行書体" panose="03000600000000000000" pitchFamily="66" charset="-128"/>
            </a:endParaRPr>
          </a:p>
          <a:p>
            <a:pPr marL="457200" indent="-457200"/>
            <a:endParaRPr lang="en-US" altLang="ja-JP" sz="800" dirty="0">
              <a:solidFill>
                <a:srgbClr val="0000FF"/>
              </a:solidFill>
              <a:latin typeface="Calibri" panose="020F0502020204030204" pitchFamily="34" charset="0"/>
              <a:ea typeface="HGS行書体" panose="03000600000000000000" pitchFamily="66" charset="-128"/>
            </a:endParaRPr>
          </a:p>
          <a:p>
            <a:pPr marL="457200" indent="-457200"/>
            <a:r>
              <a:rPr lang="en-US" altLang="ja-JP" sz="3200" dirty="0">
                <a:solidFill>
                  <a:srgbClr val="0000FF"/>
                </a:solidFill>
                <a:latin typeface="Calibri" panose="020F0502020204030204" pitchFamily="34" charset="0"/>
                <a:ea typeface="HGS行書体" panose="03000600000000000000" pitchFamily="66" charset="-128"/>
              </a:rPr>
              <a:t>4. </a:t>
            </a:r>
            <a:r>
              <a:rPr lang="en-US" altLang="ja-JP" sz="3200" dirty="0">
                <a:solidFill>
                  <a:srgbClr val="FF0000"/>
                </a:solidFill>
                <a:latin typeface="Calibri" panose="020F0502020204030204" pitchFamily="34" charset="0"/>
                <a:ea typeface="HGS行書体" panose="03000600000000000000" pitchFamily="66" charset="-128"/>
              </a:rPr>
              <a:t>Space Charge effect on the Beam Instability</a:t>
            </a:r>
          </a:p>
          <a:p>
            <a:pPr marL="457200" indent="-457200"/>
            <a:endParaRPr lang="en-US" altLang="ja-JP" sz="1000" dirty="0">
              <a:solidFill>
                <a:srgbClr val="0000FF"/>
              </a:solidFill>
              <a:latin typeface="Calibri" panose="020F0502020204030204" pitchFamily="34" charset="0"/>
              <a:ea typeface="HGS行書体" panose="03000600000000000000" pitchFamily="66" charset="-128"/>
            </a:endParaRPr>
          </a:p>
          <a:p>
            <a:pPr marL="457200" indent="-457200"/>
            <a:r>
              <a:rPr lang="en-US" altLang="ja-JP" sz="3200" dirty="0">
                <a:solidFill>
                  <a:srgbClr val="0000FF"/>
                </a:solidFill>
                <a:latin typeface="Calibri" panose="020F0502020204030204" pitchFamily="34" charset="0"/>
                <a:ea typeface="HGS行書体" panose="03000600000000000000" pitchFamily="66" charset="-128"/>
              </a:rPr>
              <a:t>5. </a:t>
            </a:r>
            <a:r>
              <a:rPr lang="en-US" altLang="ja-JP" sz="3200" dirty="0">
                <a:solidFill>
                  <a:srgbClr val="FF0000"/>
                </a:solidFill>
                <a:latin typeface="Calibri" panose="020F0502020204030204" pitchFamily="34" charset="0"/>
                <a:ea typeface="HGS行書体" panose="03000600000000000000" pitchFamily="66" charset="-128"/>
              </a:rPr>
              <a:t>Beam instability mitigation at 1 MW beam </a:t>
            </a:r>
          </a:p>
          <a:p>
            <a:pPr marL="457200" indent="-457200"/>
            <a:r>
              <a:rPr lang="en-US" altLang="ja-JP" sz="3200" dirty="0">
                <a:solidFill>
                  <a:srgbClr val="FF0000"/>
                </a:solidFill>
                <a:latin typeface="Calibri" panose="020F0502020204030204" pitchFamily="34" charset="0"/>
                <a:ea typeface="HGS行書体" panose="03000600000000000000" pitchFamily="66" charset="-128"/>
              </a:rPr>
              <a:t>power and beyond</a:t>
            </a:r>
          </a:p>
          <a:p>
            <a:pPr marL="457200" indent="-457200"/>
            <a:endParaRPr lang="en-US" altLang="ja-JP" sz="1000" dirty="0">
              <a:solidFill>
                <a:srgbClr val="0000FF"/>
              </a:solidFill>
              <a:latin typeface="Calibri" panose="020F0502020204030204" pitchFamily="34" charset="0"/>
              <a:ea typeface="HGS行書体" panose="03000600000000000000" pitchFamily="66" charset="-128"/>
            </a:endParaRPr>
          </a:p>
          <a:p>
            <a:pPr marL="457200" indent="-457200"/>
            <a:r>
              <a:rPr lang="en-US" altLang="ja-JP" sz="3200" dirty="0">
                <a:solidFill>
                  <a:srgbClr val="0000FF"/>
                </a:solidFill>
                <a:latin typeface="Calibri" panose="020F0502020204030204" pitchFamily="34" charset="0"/>
                <a:ea typeface="HGS行書体" panose="03000600000000000000" pitchFamily="66" charset="-128"/>
              </a:rPr>
              <a:t>6. Summary and Outlook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idx="12"/>
          </p:nvPr>
        </p:nvSpPr>
        <p:spPr>
          <a:xfrm>
            <a:off x="6987480" y="6356176"/>
            <a:ext cx="1905000" cy="457200"/>
          </a:xfrm>
        </p:spPr>
        <p:txBody>
          <a:bodyPr/>
          <a:lstStyle/>
          <a:p>
            <a:pPr>
              <a:defRPr/>
            </a:pPr>
            <a:fld id="{20456F76-F211-435F-AEB4-C1C20562582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AE2F2D7-A52D-453E-AB0F-1255462D6BD0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4200" y="6356176"/>
            <a:ext cx="2895600" cy="457200"/>
          </a:xfrm>
        </p:spPr>
        <p:txBody>
          <a:bodyPr/>
          <a:lstStyle/>
          <a:p>
            <a:r>
              <a:rPr lang="en-US" altLang="ja-JP" dirty="0" err="1">
                <a:solidFill>
                  <a:srgbClr val="000000"/>
                </a:solidFill>
              </a:rPr>
              <a:t>Fermilab</a:t>
            </a:r>
            <a:r>
              <a:rPr lang="en-US" altLang="ja-JP" dirty="0">
                <a:solidFill>
                  <a:srgbClr val="000000"/>
                </a:solidFill>
              </a:rPr>
              <a:t> Workshop on MW rings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2CBEADE-88FA-495A-A779-5D715538180B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539552" y="6356176"/>
            <a:ext cx="1905000" cy="457200"/>
          </a:xfrm>
        </p:spPr>
        <p:txBody>
          <a:bodyPr/>
          <a:lstStyle/>
          <a:p>
            <a:r>
              <a:rPr lang="en-US" altLang="ja-JP" dirty="0">
                <a:solidFill>
                  <a:srgbClr val="000000"/>
                </a:solidFill>
              </a:rPr>
              <a:t>P.K. Saha</a:t>
            </a:r>
          </a:p>
        </p:txBody>
      </p:sp>
    </p:spTree>
    <p:extLst>
      <p:ext uri="{BB962C8B-B14F-4D97-AF65-F5344CB8AC3E}">
        <p14:creationId xmlns:p14="http://schemas.microsoft.com/office/powerpoint/2010/main" val="5018997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FF7C97-1169-4C5A-BB15-1FFEC9914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760" y="116632"/>
            <a:ext cx="4752528" cy="648072"/>
          </a:xfrm>
        </p:spPr>
        <p:txBody>
          <a:bodyPr/>
          <a:lstStyle/>
          <a:p>
            <a:r>
              <a:rPr kumimoji="1" lang="en-US" altLang="ja-JP" b="1" dirty="0"/>
              <a:t>Recent results</a:t>
            </a:r>
            <a:endParaRPr kumimoji="1" lang="ja-JP" altLang="en-US" b="1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437D9E1-1595-4D06-8623-BDA299019A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544" y="6428184"/>
            <a:ext cx="1905000" cy="457200"/>
          </a:xfrm>
        </p:spPr>
        <p:txBody>
          <a:bodyPr/>
          <a:lstStyle/>
          <a:p>
            <a:r>
              <a:rPr lang="en-US" altLang="ja-JP" dirty="0">
                <a:solidFill>
                  <a:srgbClr val="000000"/>
                </a:solidFill>
              </a:rPr>
              <a:t>P.K. Saha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EE89D2D-089C-46BB-817D-C217BF085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28184"/>
            <a:ext cx="2895600" cy="457200"/>
          </a:xfrm>
        </p:spPr>
        <p:txBody>
          <a:bodyPr/>
          <a:lstStyle/>
          <a:p>
            <a:r>
              <a:rPr lang="en-US" altLang="ja-JP" dirty="0" err="1">
                <a:solidFill>
                  <a:srgbClr val="000000"/>
                </a:solidFill>
              </a:rPr>
              <a:t>Fermilab</a:t>
            </a:r>
            <a:r>
              <a:rPr lang="en-US" altLang="ja-JP" dirty="0">
                <a:solidFill>
                  <a:srgbClr val="000000"/>
                </a:solidFill>
              </a:rPr>
              <a:t> Workshop on MW rings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9FB230E-73F8-4B15-BC71-F631F0432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71456" y="6428184"/>
            <a:ext cx="1905000" cy="457200"/>
          </a:xfrm>
        </p:spPr>
        <p:txBody>
          <a:bodyPr/>
          <a:lstStyle/>
          <a:p>
            <a:pPr>
              <a:defRPr/>
            </a:pPr>
            <a:fld id="{1D59C5AC-386B-46CC-84A6-A2044D001D5B}" type="slidenum">
              <a:rPr lang="ja-JP" altLang="en-U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ja-JP" alt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7DDB09DF-EC4C-43CC-AE2A-40243822A598}"/>
                  </a:ext>
                </a:extLst>
              </p:cNvPr>
              <p:cNvSpPr txBox="1"/>
              <p:nvPr/>
            </p:nvSpPr>
            <p:spPr>
              <a:xfrm>
                <a:off x="251520" y="707212"/>
                <a:ext cx="8448980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 the RCS, particular tune choice, smaller transverse painting and </a:t>
                </a:r>
              </a:p>
              <a:p>
                <a:r>
                  <a:rPr lang="en-US" altLang="ja-JP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SX dc </a:t>
                </a:r>
                <a14:m>
                  <m:oMath xmlns:m="http://schemas.openxmlformats.org/officeDocument/2006/math">
                    <m:r>
                      <a:rPr lang="en-US" altLang="ja-JP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US" altLang="ja-JP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** are required for smaller beam emittance </a:t>
                </a:r>
                <a:r>
                  <a:rPr lang="en-US" altLang="ja-JP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for the MR</a:t>
                </a:r>
                <a:r>
                  <a:rPr lang="en-US" altLang="ja-JP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r>
                  <a:rPr lang="en-US" altLang="ja-JP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Beam instability occurs in this case.</a:t>
                </a:r>
              </a:p>
              <a:p>
                <a:r>
                  <a:rPr lang="en-US" altLang="ja-JP" sz="2400" b="1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Introduced extra </a:t>
                </a:r>
                <a:r>
                  <a:rPr lang="en-US" altLang="ja-JP" sz="2400" b="1" dirty="0">
                    <a:solidFill>
                      <a:srgbClr val="0000FF"/>
                    </a:solidFill>
                    <a:latin typeface="Symbol" panose="05050102010706020507" pitchFamily="18" charset="2"/>
                    <a:cs typeface="Calibri" panose="020F0502020204030204" pitchFamily="34" charset="0"/>
                  </a:rPr>
                  <a:t>x</a:t>
                </a:r>
                <a:r>
                  <a:rPr lang="en-US" altLang="ja-JP" sz="2400" b="1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by SX bipolar field.</a:t>
                </a: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7DDB09DF-EC4C-43CC-AE2A-40243822A5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07212"/>
                <a:ext cx="8448980" cy="1569660"/>
              </a:xfrm>
              <a:prstGeom prst="rect">
                <a:avLst/>
              </a:prstGeom>
              <a:blipFill>
                <a:blip r:embed="rId2"/>
                <a:stretch>
                  <a:fillRect l="-1082" t="-3101" r="-216" b="-77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4" descr="C:\Users\User\Desktop\Bfield-SextDCx1-Pattern-Chromaticity.eps">
            <a:extLst>
              <a:ext uri="{FF2B5EF4-FFF2-40B4-BE49-F238E27FC236}">
                <a16:creationId xmlns:a16="http://schemas.microsoft.com/office/drawing/2014/main" id="{265C5937-37AB-4C6E-9B1F-FF866B3D4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80" y="2421280"/>
            <a:ext cx="3617584" cy="35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User\Desktop\ForRCSmeeting-20170912\sim-0.83MW-SX-Bipolar-0.17.png">
            <a:extLst>
              <a:ext uri="{FF2B5EF4-FFF2-40B4-BE49-F238E27FC236}">
                <a16:creationId xmlns:a16="http://schemas.microsoft.com/office/drawing/2014/main" id="{73773465-4506-4442-A582-65E831244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813" y="2205104"/>
            <a:ext cx="4642387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User\Desktop\ForRCSmeeting-20170912\meas-0.83MW-SX-Bipolar-0.17.png">
            <a:extLst>
              <a:ext uri="{FF2B5EF4-FFF2-40B4-BE49-F238E27FC236}">
                <a16:creationId xmlns:a16="http://schemas.microsoft.com/office/drawing/2014/main" id="{5D7E34CC-3F75-4940-9A39-3C22D895A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045" y="4293336"/>
            <a:ext cx="4642387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DB5AB87-C7E1-4BFC-B3DA-4F83DC88956D}"/>
              </a:ext>
            </a:extLst>
          </p:cNvPr>
          <p:cNvSpPr txBox="1"/>
          <p:nvPr/>
        </p:nvSpPr>
        <p:spPr>
          <a:xfrm>
            <a:off x="4504321" y="2592606"/>
            <a:ext cx="1515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Simulation</a:t>
            </a:r>
            <a:endParaRPr kumimoji="1" lang="ja-JP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7D8C6D8-4962-48B8-BF68-5A346D97D900}"/>
              </a:ext>
            </a:extLst>
          </p:cNvPr>
          <p:cNvSpPr txBox="1"/>
          <p:nvPr/>
        </p:nvSpPr>
        <p:spPr>
          <a:xfrm>
            <a:off x="4499992" y="4653136"/>
            <a:ext cx="1949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Measurement</a:t>
            </a:r>
            <a:endParaRPr kumimoji="1" lang="ja-JP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30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D03DE4-3BAC-410E-AA02-7C68EC597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46720"/>
            <a:ext cx="8350696" cy="762000"/>
          </a:xfrm>
        </p:spPr>
        <p:txBody>
          <a:bodyPr/>
          <a:lstStyle/>
          <a:p>
            <a:r>
              <a:rPr lang="en-US" altLang="ja-JP" dirty="0"/>
              <a:t>B</a:t>
            </a:r>
            <a:r>
              <a:rPr kumimoji="1" lang="en-US" altLang="ja-JP" dirty="0"/>
              <a:t>eyond 1 MW beam power</a:t>
            </a:r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B6937F1-785A-447B-93E3-2CC8166C7B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1520" y="6381328"/>
            <a:ext cx="1905000" cy="457200"/>
          </a:xfrm>
        </p:spPr>
        <p:txBody>
          <a:bodyPr/>
          <a:lstStyle/>
          <a:p>
            <a:r>
              <a:rPr lang="en-US" altLang="ja-JP" dirty="0">
                <a:solidFill>
                  <a:srgbClr val="000000"/>
                </a:solidFill>
              </a:rPr>
              <a:t>P.K. Saha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7652A60-4CA3-441A-A8DE-80757B5B1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28184"/>
            <a:ext cx="2895600" cy="457200"/>
          </a:xfrm>
        </p:spPr>
        <p:txBody>
          <a:bodyPr/>
          <a:lstStyle/>
          <a:p>
            <a:r>
              <a:rPr lang="en-US" altLang="ja-JP" dirty="0" err="1">
                <a:solidFill>
                  <a:srgbClr val="000000"/>
                </a:solidFill>
              </a:rPr>
              <a:t>Fermilab</a:t>
            </a:r>
            <a:r>
              <a:rPr lang="en-US" altLang="ja-JP" dirty="0">
                <a:solidFill>
                  <a:srgbClr val="000000"/>
                </a:solidFill>
              </a:rPr>
              <a:t> Workshop on MW rings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F36A2A1-F018-4D56-9B59-77ECE1B67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59488" y="6381328"/>
            <a:ext cx="1905000" cy="457200"/>
          </a:xfrm>
        </p:spPr>
        <p:txBody>
          <a:bodyPr/>
          <a:lstStyle/>
          <a:p>
            <a:pPr>
              <a:defRPr/>
            </a:pPr>
            <a:fld id="{1D59C5AC-386B-46CC-84A6-A2044D001D5B}" type="slidenum">
              <a:rPr lang="ja-JP" altLang="en-U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B747450-D277-43B2-80CD-A2AA002DE629}"/>
              </a:ext>
            </a:extLst>
          </p:cNvPr>
          <p:cNvSpPr txBox="1"/>
          <p:nvPr/>
        </p:nvSpPr>
        <p:spPr>
          <a:xfrm>
            <a:off x="467544" y="908720"/>
            <a:ext cx="844596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In order to make sure 1 MW beam power to the MLF, even if MR </a:t>
            </a:r>
          </a:p>
          <a:p>
            <a:r>
              <a:rPr lang="en-US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cycle is upgraded from 2.48s to ~1s and also when a 2</a:t>
            </a:r>
            <a:r>
              <a:rPr lang="en-US" altLang="ja-JP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 target </a:t>
            </a:r>
          </a:p>
          <a:p>
            <a:r>
              <a:rPr lang="en-US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station at the MLF is constructed, </a:t>
            </a:r>
            <a:r>
              <a:rPr lang="en-US" altLang="ja-JP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RCS beam power upgrade is </a:t>
            </a:r>
          </a:p>
          <a:p>
            <a:r>
              <a:rPr lang="en-US" altLang="ja-JP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planned to be 1.5 MW.</a:t>
            </a:r>
          </a:p>
          <a:p>
            <a:r>
              <a:rPr lang="en-US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However, beam instability occurs even if </a:t>
            </a:r>
            <a:r>
              <a:rPr lang="en-US" altLang="ja-JP" sz="2400" dirty="0">
                <a:latin typeface="Symbol" panose="05050102010706020507" pitchFamily="18" charset="2"/>
                <a:cs typeface="Calibri" panose="020F0502020204030204" pitchFamily="34" charset="0"/>
              </a:rPr>
              <a:t>x</a:t>
            </a:r>
            <a:r>
              <a:rPr lang="en-US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 is not corrected at all.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A97C6C3-9ACA-4054-A7C2-48A1C4CDAC58}"/>
              </a:ext>
            </a:extLst>
          </p:cNvPr>
          <p:cNvSpPr txBox="1"/>
          <p:nvPr/>
        </p:nvSpPr>
        <p:spPr>
          <a:xfrm>
            <a:off x="467544" y="2778715"/>
            <a:ext cx="82914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R&amp;D studies to reduce the KM is in progress. </a:t>
            </a:r>
            <a:r>
              <a:rPr lang="en-US" altLang="ja-JP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kumimoji="1" lang="en-US" altLang="ja-JP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impedance can </a:t>
            </a:r>
          </a:p>
          <a:p>
            <a:r>
              <a:rPr kumimoji="1" lang="en-US" altLang="ja-JP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reduced by at </a:t>
            </a:r>
            <a:r>
              <a:rPr lang="en-US" altLang="ja-JP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least a </a:t>
            </a:r>
            <a:r>
              <a:rPr kumimoji="1" lang="en-US" altLang="ja-JP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half </a:t>
            </a:r>
            <a:r>
              <a:rPr kumimoji="1" lang="en-US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(Y. </a:t>
            </a:r>
            <a:r>
              <a:rPr kumimoji="1" lang="en-US" altLang="ja-JP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Shobuda</a:t>
            </a:r>
            <a:r>
              <a:rPr lang="en-US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, IPAC18).</a:t>
            </a:r>
            <a:endParaRPr kumimoji="1" lang="ja-JP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2" descr="C:\Users\User\Desktop\ForRCSmeeting-20170912\sim-1-1.2-1.5mw-6400.6400-SxDc-wkmimp-diode-and-res.png">
            <a:extLst>
              <a:ext uri="{FF2B5EF4-FFF2-40B4-BE49-F238E27FC236}">
                <a16:creationId xmlns:a16="http://schemas.microsoft.com/office/drawing/2014/main" id="{14E2ACEB-B4C3-43C8-A743-7099D9024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89336"/>
            <a:ext cx="3155422" cy="26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D988CDF-D985-4832-95E9-81AF08170B68}"/>
              </a:ext>
            </a:extLst>
          </p:cNvPr>
          <p:cNvSpPr txBox="1"/>
          <p:nvPr/>
        </p:nvSpPr>
        <p:spPr>
          <a:xfrm>
            <a:off x="3389370" y="3784972"/>
            <a:ext cx="5503110" cy="2308324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 given reduced impedance is used in </a:t>
            </a:r>
          </a:p>
          <a:p>
            <a:r>
              <a:rPr lang="en-US" altLang="ja-JP" sz="24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 simulation.</a:t>
            </a:r>
            <a:endParaRPr kumimoji="1" lang="en-US" altLang="ja-JP" sz="2400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kumimoji="1" lang="en-US" altLang="ja-JP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Beam is stable up to 1.5 MW even if </a:t>
            </a:r>
            <a:r>
              <a:rPr kumimoji="1" lang="en-US" altLang="ja-JP" sz="2400" b="1" dirty="0">
                <a:solidFill>
                  <a:srgbClr val="FF0000"/>
                </a:solidFill>
                <a:latin typeface="Symbol" panose="05050102010706020507" pitchFamily="18" charset="2"/>
                <a:cs typeface="Calibri" panose="020F0502020204030204" pitchFamily="34" charset="0"/>
              </a:rPr>
              <a:t>x</a:t>
            </a:r>
            <a:r>
              <a:rPr kumimoji="1" lang="en-US" altLang="ja-JP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</a:p>
          <a:p>
            <a:r>
              <a:rPr lang="en-US" altLang="ja-JP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kumimoji="1" lang="en-US" altLang="ja-JP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ully corrected at injection by SX dc.</a:t>
            </a:r>
          </a:p>
          <a:p>
            <a:r>
              <a:rPr lang="en-US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SX bipolar field for 20% extra </a:t>
            </a:r>
            <a:r>
              <a:rPr lang="en-US" altLang="ja-JP" sz="2400" dirty="0">
                <a:latin typeface="Symbol" panose="05050102010706020507" pitchFamily="18" charset="2"/>
                <a:cs typeface="Calibri" panose="020F0502020204030204" pitchFamily="34" charset="0"/>
              </a:rPr>
              <a:t>x</a:t>
            </a:r>
            <a:r>
              <a:rPr lang="en-US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 at the later </a:t>
            </a:r>
          </a:p>
          <a:p>
            <a:r>
              <a:rPr lang="en-US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kumimoji="1" lang="en-US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alf cycle </a:t>
            </a:r>
            <a:r>
              <a:rPr lang="en-US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also stabilizes the beam.</a:t>
            </a:r>
            <a:endParaRPr kumimoji="1" lang="ja-JP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8896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"/>
          <p:cNvSpPr txBox="1">
            <a:spLocks/>
          </p:cNvSpPr>
          <p:nvPr/>
        </p:nvSpPr>
        <p:spPr bwMode="auto">
          <a:xfrm>
            <a:off x="2123729" y="74712"/>
            <a:ext cx="5904655" cy="689992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accent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accent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accent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accent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accent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accent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accent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accent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r>
              <a:rPr lang="en-US" altLang="ja-JP" sz="3200" b="1" i="1" kern="0" dirty="0">
                <a:solidFill>
                  <a:schemeClr val="bg1"/>
                </a:solidFill>
                <a:latin typeface="Book Antiqua" panose="02040602050305030304" pitchFamily="18" charset="0"/>
              </a:rPr>
              <a:t>Summary and outlook</a:t>
            </a:r>
            <a:endParaRPr lang="ja-JP" altLang="en-US" sz="3200" b="1" i="1" kern="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E7B52C8-96B3-46B0-B1E4-060309F09A32}"/>
              </a:ext>
            </a:extLst>
          </p:cNvPr>
          <p:cNvSpPr txBox="1"/>
          <p:nvPr/>
        </p:nvSpPr>
        <p:spPr>
          <a:xfrm>
            <a:off x="107504" y="908720"/>
            <a:ext cx="9141670" cy="47551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>
                <a:solidFill>
                  <a:srgbClr val="FF0000"/>
                </a:solidFill>
                <a:latin typeface="Calibri" panose="020F0502020204030204" pitchFamily="34" charset="0"/>
              </a:rPr>
              <a:t>■</a:t>
            </a:r>
            <a:r>
              <a:rPr lang="ja-JP" altLang="en-US" sz="2000" dirty="0">
                <a:solidFill>
                  <a:srgbClr val="3333FF"/>
                </a:solidFill>
                <a:latin typeface="Calibri" panose="020F0502020204030204" pitchFamily="34" charset="0"/>
              </a:rPr>
              <a:t> </a:t>
            </a:r>
            <a:r>
              <a:rPr lang="en-US" altLang="ja-JP" sz="2400" dirty="0">
                <a:latin typeface="Calibri" panose="020F0502020204030204" pitchFamily="34" charset="0"/>
              </a:rPr>
              <a:t>Transverse Impedance of the KM is a significant beam instability </a:t>
            </a:r>
          </a:p>
          <a:p>
            <a:r>
              <a:rPr lang="en-US" altLang="ja-JP" sz="2400" dirty="0">
                <a:latin typeface="Calibri" panose="020F0502020204030204" pitchFamily="34" charset="0"/>
              </a:rPr>
              <a:t>source in J-PARC RCS.</a:t>
            </a:r>
            <a:endParaRPr lang="en-US" altLang="ja-JP" sz="2000" dirty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r>
              <a:rPr lang="ja-JP" altLang="en-US" sz="2000" dirty="0">
                <a:solidFill>
                  <a:srgbClr val="00B050"/>
                </a:solidFill>
                <a:latin typeface="Calibri" panose="020F0502020204030204" pitchFamily="34" charset="0"/>
              </a:rPr>
              <a:t>■ </a:t>
            </a:r>
            <a:r>
              <a:rPr lang="en-US" altLang="ja-JP" sz="2400" dirty="0">
                <a:solidFill>
                  <a:srgbClr val="0000FF"/>
                </a:solidFill>
                <a:latin typeface="Calibri" panose="020F0502020204030204" pitchFamily="34" charset="0"/>
              </a:rPr>
              <a:t>The ORBIT code was enhanced to cope with all time dependent </a:t>
            </a:r>
          </a:p>
          <a:p>
            <a:r>
              <a:rPr lang="en-US" altLang="ja-JP" sz="2400" dirty="0">
                <a:solidFill>
                  <a:srgbClr val="0000FF"/>
                </a:solidFill>
                <a:latin typeface="Calibri" panose="020F0502020204030204" pitchFamily="34" charset="0"/>
              </a:rPr>
              <a:t>Parameters for realistic beam instability studies with SC.</a:t>
            </a:r>
            <a:endParaRPr lang="en-US" altLang="ja-JP" sz="2200" dirty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r>
              <a:rPr lang="en-US" altLang="ja-JP" sz="2400" dirty="0">
                <a:latin typeface="Calibri" panose="020F0502020204030204" pitchFamily="34" charset="0"/>
              </a:rPr>
              <a:t>The beam instability suppression by the SC has been studied in detail.</a:t>
            </a:r>
            <a:endParaRPr kumimoji="1" lang="en-US" altLang="ja-JP" sz="2400" dirty="0">
              <a:latin typeface="Calibri" panose="020F0502020204030204" pitchFamily="34" charset="0"/>
            </a:endParaRPr>
          </a:p>
          <a:p>
            <a:endParaRPr lang="en-US" altLang="ja-JP" sz="800" dirty="0">
              <a:solidFill>
                <a:srgbClr val="00CC00"/>
              </a:solidFill>
              <a:latin typeface="Calibri" panose="020F0502020204030204" pitchFamily="34" charset="0"/>
            </a:endParaRPr>
          </a:p>
          <a:p>
            <a:r>
              <a:rPr lang="ja-JP" altLang="en-US" sz="2000" dirty="0">
                <a:solidFill>
                  <a:srgbClr val="00CC00"/>
                </a:solidFill>
                <a:latin typeface="Calibri" panose="020F0502020204030204" pitchFamily="34" charset="0"/>
              </a:rPr>
              <a:t>■</a:t>
            </a:r>
            <a:r>
              <a:rPr lang="ja-JP" altLang="en-US" sz="20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altLang="ja-JP" sz="2400" dirty="0">
                <a:solidFill>
                  <a:srgbClr val="FF0000"/>
                </a:solidFill>
                <a:latin typeface="Calibri" panose="020F0502020204030204" pitchFamily="34" charset="0"/>
              </a:rPr>
              <a:t>A proper </a:t>
            </a:r>
            <a:r>
              <a:rPr lang="en-US" altLang="ja-JP" sz="2400" dirty="0" err="1">
                <a:solidFill>
                  <a:srgbClr val="FF0000"/>
                </a:solidFill>
                <a:latin typeface="Symbol" panose="05050102010706020507" pitchFamily="18" charset="2"/>
              </a:rPr>
              <a:t>n</a:t>
            </a:r>
            <a:r>
              <a:rPr lang="en-US" altLang="ja-JP" sz="2400" baseline="-25000" dirty="0" err="1">
                <a:solidFill>
                  <a:srgbClr val="FF0000"/>
                </a:solidFill>
                <a:latin typeface="Calibri" panose="020F0502020204030204" pitchFamily="34" charset="0"/>
              </a:rPr>
              <a:t>x</a:t>
            </a:r>
            <a:r>
              <a:rPr lang="en-US" altLang="ja-JP" sz="2400" dirty="0">
                <a:solidFill>
                  <a:srgbClr val="FF0000"/>
                </a:solidFill>
                <a:latin typeface="Calibri" panose="020F0502020204030204" pitchFamily="34" charset="0"/>
              </a:rPr>
              <a:t> manipulation and minimal </a:t>
            </a:r>
            <a:r>
              <a:rPr lang="en-US" altLang="ja-JP" sz="2400" dirty="0">
                <a:solidFill>
                  <a:srgbClr val="FF0000"/>
                </a:solidFill>
                <a:latin typeface="Symbol" panose="05050102010706020507" pitchFamily="18" charset="2"/>
              </a:rPr>
              <a:t>x</a:t>
            </a:r>
            <a:r>
              <a:rPr lang="en-US" altLang="ja-JP" sz="2400" dirty="0">
                <a:solidFill>
                  <a:srgbClr val="FF0000"/>
                </a:solidFill>
                <a:latin typeface="Calibri" panose="020F0502020204030204" pitchFamily="34" charset="0"/>
              </a:rPr>
              <a:t> corrections were applied </a:t>
            </a:r>
          </a:p>
          <a:p>
            <a:r>
              <a:rPr lang="en-US" altLang="ja-JP" sz="2400" dirty="0">
                <a:solidFill>
                  <a:srgbClr val="FF0000"/>
                </a:solidFill>
                <a:latin typeface="Calibri" panose="020F0502020204030204" pitchFamily="34" charset="0"/>
              </a:rPr>
              <a:t>to </a:t>
            </a:r>
            <a:r>
              <a:rPr lang="en-US" altLang="ja-JP" sz="240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accomplish the designed 1 MW beam power successfully.</a:t>
            </a:r>
          </a:p>
          <a:p>
            <a:r>
              <a:rPr lang="en-US" altLang="ja-JP" sz="2400" b="1" dirty="0">
                <a:solidFill>
                  <a:srgbClr val="00CC00"/>
                </a:solidFill>
                <a:latin typeface="Calibri" panose="020F0502020204030204" pitchFamily="34" charset="0"/>
              </a:rPr>
              <a:t>The simulation results are well reproduced in the measurements.</a:t>
            </a:r>
            <a:endParaRPr lang="en-US" altLang="ja-JP" sz="1400" b="1" dirty="0">
              <a:solidFill>
                <a:srgbClr val="00CC00"/>
              </a:solidFill>
              <a:latin typeface="Calibri" panose="020F0502020204030204" pitchFamily="34" charset="0"/>
            </a:endParaRPr>
          </a:p>
          <a:p>
            <a:endParaRPr lang="en-US" altLang="ja-JP" sz="8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ja-JP" alt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●</a:t>
            </a:r>
            <a:r>
              <a:rPr lang="en-US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 KM impedance restricts RCS flexible parameter choice for multi-user </a:t>
            </a:r>
          </a:p>
          <a:p>
            <a:r>
              <a:rPr lang="en-US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operation. R&amp;D studies to reduce the KM impedance are in progress.</a:t>
            </a:r>
          </a:p>
          <a:p>
            <a:r>
              <a:rPr lang="ja-JP" altLang="en-US" sz="2400" dirty="0">
                <a:solidFill>
                  <a:srgbClr val="00C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●</a:t>
            </a:r>
            <a:r>
              <a:rPr lang="ja-JP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2400" b="1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We can achieve </a:t>
            </a:r>
            <a:r>
              <a:rPr lang="en-US" altLang="ja-JP" sz="2400" b="1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1.5 MW beam power</a:t>
            </a:r>
            <a:r>
              <a:rPr lang="en-US" altLang="ja-JP" sz="2400" b="1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if the KM impedance is </a:t>
            </a:r>
          </a:p>
          <a:p>
            <a:r>
              <a:rPr lang="en-US" altLang="ja-JP" sz="2400" b="1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reduced by even a half. 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ED89F21-CE79-411D-9E32-590F8C04D258}"/>
              </a:ext>
            </a:extLst>
          </p:cNvPr>
          <p:cNvSpPr txBox="1"/>
          <p:nvPr/>
        </p:nvSpPr>
        <p:spPr>
          <a:xfrm>
            <a:off x="179512" y="5661248"/>
            <a:ext cx="8496944" cy="1200329"/>
          </a:xfrm>
          <a:prstGeom prst="rect">
            <a:avLst/>
          </a:prstGeom>
          <a:solidFill>
            <a:srgbClr val="CCCCFF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800" b="1" dirty="0"/>
              <a:t>Acknowledgement</a:t>
            </a:r>
          </a:p>
          <a:p>
            <a:r>
              <a:rPr lang="en-US" altLang="ja-JP" sz="1800" dirty="0"/>
              <a:t>We acknowledge many of our colleagues for </a:t>
            </a:r>
            <a:r>
              <a:rPr lang="en-US" altLang="ja-JP" dirty="0"/>
              <a:t>continuous </a:t>
            </a:r>
            <a:r>
              <a:rPr lang="en-US" altLang="ja-JP" sz="1800" dirty="0"/>
              <a:t>support and encouragement.</a:t>
            </a:r>
          </a:p>
          <a:p>
            <a:r>
              <a:rPr lang="en-US" altLang="ja-JP" sz="1800" i="1" dirty="0"/>
              <a:t>M. </a:t>
            </a:r>
            <a:r>
              <a:rPr lang="en-US" altLang="ja-JP" sz="1800" i="1" dirty="0" err="1"/>
              <a:t>Kinsho</a:t>
            </a:r>
            <a:r>
              <a:rPr lang="en-US" altLang="ja-JP" sz="1800" i="1" dirty="0"/>
              <a:t>, N. </a:t>
            </a:r>
            <a:r>
              <a:rPr lang="en-US" altLang="ja-JP" sz="1800" i="1" dirty="0" err="1"/>
              <a:t>Tani</a:t>
            </a:r>
            <a:r>
              <a:rPr lang="en-US" altLang="ja-JP" sz="1800" i="1" dirty="0"/>
              <a:t>, Y. Watanabe, M. Yamamoto, K. Yamamoto, Y. </a:t>
            </a:r>
            <a:r>
              <a:rPr lang="en-US" altLang="ja-JP" sz="1800" i="1" dirty="0" err="1"/>
              <a:t>Irie</a:t>
            </a:r>
            <a:r>
              <a:rPr lang="en-US" altLang="ja-JP" sz="1800" i="1" dirty="0"/>
              <a:t>..</a:t>
            </a:r>
          </a:p>
          <a:p>
            <a:r>
              <a:rPr lang="en-US" altLang="ja-JP" sz="1800" dirty="0"/>
              <a:t>We thank </a:t>
            </a:r>
            <a:r>
              <a:rPr lang="en-US" altLang="ja-JP" sz="1800" i="1" dirty="0"/>
              <a:t>Dr. J.A. Holmes of SNS for continuous support on the ORBIT code development.</a:t>
            </a:r>
          </a:p>
        </p:txBody>
      </p:sp>
    </p:spTree>
    <p:extLst>
      <p:ext uri="{BB962C8B-B14F-4D97-AF65-F5344CB8AC3E}">
        <p14:creationId xmlns:p14="http://schemas.microsoft.com/office/powerpoint/2010/main" val="410610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9C5AC-386B-46CC-84A6-A2044D001D5B}" type="slidenum">
              <a:rPr lang="ja-JP" altLang="en-U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ja-JP" altLang="en-US">
              <a:solidFill>
                <a:srgbClr val="000000"/>
              </a:solidFill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E898D08B-2BCF-44D0-8213-724F072F70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60648"/>
            <a:ext cx="4751696" cy="4572000"/>
          </a:xfrm>
          <a:prstGeom prst="rect">
            <a:avLst/>
          </a:prstGeom>
        </p:spPr>
      </p:pic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B2670EDC-985F-44F0-A46A-46B84A9E3686}"/>
              </a:ext>
            </a:extLst>
          </p:cNvPr>
          <p:cNvGrpSpPr/>
          <p:nvPr/>
        </p:nvGrpSpPr>
        <p:grpSpPr>
          <a:xfrm rot="2754379">
            <a:off x="3035664" y="2154705"/>
            <a:ext cx="698143" cy="2331717"/>
            <a:chOff x="6444208" y="1700808"/>
            <a:chExt cx="1512168" cy="2232248"/>
          </a:xfrm>
        </p:grpSpPr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5CF70BF2-C04B-497A-AAAF-B66152DF633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44208" y="1700808"/>
              <a:ext cx="756084" cy="136815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29521408-437D-4F4E-A269-A4483690C4AE}"/>
                </a:ext>
              </a:extLst>
            </p:cNvPr>
            <p:cNvCxnSpPr>
              <a:cxnSpLocks/>
            </p:cNvCxnSpPr>
            <p:nvPr/>
          </p:nvCxnSpPr>
          <p:spPr>
            <a:xfrm>
              <a:off x="7200292" y="1700808"/>
              <a:ext cx="756084" cy="136815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F72BF0BF-AD75-48E2-8409-F89C66D37E9F}"/>
                </a:ext>
              </a:extLst>
            </p:cNvPr>
            <p:cNvCxnSpPr/>
            <p:nvPr/>
          </p:nvCxnSpPr>
          <p:spPr>
            <a:xfrm>
              <a:off x="6444208" y="3068960"/>
              <a:ext cx="756084" cy="86409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A4189109-E28E-4EF8-A06C-AD641465C06B}"/>
                </a:ext>
              </a:extLst>
            </p:cNvPr>
            <p:cNvCxnSpPr/>
            <p:nvPr/>
          </p:nvCxnSpPr>
          <p:spPr>
            <a:xfrm flipH="1">
              <a:off x="7200292" y="3068959"/>
              <a:ext cx="756084" cy="86409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楕円 26">
            <a:extLst>
              <a:ext uri="{FF2B5EF4-FFF2-40B4-BE49-F238E27FC236}">
                <a16:creationId xmlns:a16="http://schemas.microsoft.com/office/drawing/2014/main" id="{859DD082-1952-4F98-AB38-C582D84130F6}"/>
              </a:ext>
            </a:extLst>
          </p:cNvPr>
          <p:cNvSpPr/>
          <p:nvPr/>
        </p:nvSpPr>
        <p:spPr>
          <a:xfrm>
            <a:off x="4180288" y="2366648"/>
            <a:ext cx="180000" cy="1800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3CF3803-9522-4BEF-B6C7-85A3D39730BF}"/>
              </a:ext>
            </a:extLst>
          </p:cNvPr>
          <p:cNvSpPr txBox="1"/>
          <p:nvPr/>
        </p:nvSpPr>
        <p:spPr>
          <a:xfrm>
            <a:off x="971600" y="4940681"/>
            <a:ext cx="6624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RCS tune diagram and the o</a:t>
            </a:r>
            <a:r>
              <a:rPr kumimoji="1" lang="en-US" altLang="ja-JP" sz="2800" dirty="0"/>
              <a:t>perating point </a:t>
            </a:r>
          </a:p>
          <a:p>
            <a:r>
              <a:rPr kumimoji="1" lang="en-US" altLang="ja-JP" sz="2800" dirty="0"/>
              <a:t>at injection.</a:t>
            </a:r>
            <a:endParaRPr kumimoji="1" lang="ja-JP" altLang="en-US" sz="2800" dirty="0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FF4D60A-2564-471D-8116-D6557B287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>
                <a:solidFill>
                  <a:srgbClr val="000000"/>
                </a:solidFill>
              </a:rPr>
              <a:t>Fermilab Workshop on MW rings</a:t>
            </a:r>
          </a:p>
        </p:txBody>
      </p:sp>
      <p:sp>
        <p:nvSpPr>
          <p:cNvPr id="9" name="日付プレースホルダー 8">
            <a:extLst>
              <a:ext uri="{FF2B5EF4-FFF2-40B4-BE49-F238E27FC236}">
                <a16:creationId xmlns:a16="http://schemas.microsoft.com/office/drawing/2014/main" id="{12E20B81-BB8F-45DE-A4C0-4B7FD4086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>
                <a:solidFill>
                  <a:srgbClr val="000000"/>
                </a:solidFill>
              </a:rPr>
              <a:t>P.K. Saha</a:t>
            </a:r>
          </a:p>
        </p:txBody>
      </p:sp>
    </p:spTree>
    <p:extLst>
      <p:ext uri="{BB962C8B-B14F-4D97-AF65-F5344CB8AC3E}">
        <p14:creationId xmlns:p14="http://schemas.microsoft.com/office/powerpoint/2010/main" val="31247774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E6B09C0-C3A9-4855-BFCB-BE18C771A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B3795B-8CC2-4E29-895B-C9CCADB73183}" type="slidenum">
              <a:rPr lang="ja-JP" altLang="en-US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ja-JP" altLang="en-US">
              <a:solidFill>
                <a:srgbClr val="000000"/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EE99E91-2313-43FF-8EC2-7A7EC8ADC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93000"/>
            <a:ext cx="4262873" cy="547200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11E72C7F-A5D7-4484-A2D9-AF0E8DEDA4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524400"/>
            <a:ext cx="4348818" cy="57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6491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CEEE6C1-F16B-4B2B-A705-4DE98381F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>
                <a:solidFill>
                  <a:srgbClr val="000000"/>
                </a:solidFill>
              </a:rPr>
              <a:t>P.K. Saha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9A42F64-2A80-4F59-92A4-22B72943B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>
                <a:solidFill>
                  <a:srgbClr val="000000"/>
                </a:solidFill>
              </a:rPr>
              <a:t>Fermilab Workshop on MW rings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801E242-306D-414B-A2F2-FA4981D33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B3795B-8CC2-4E29-895B-C9CCADB73183}" type="slidenum">
              <a:rPr lang="ja-JP" altLang="en-US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ja-JP" altLang="en-US">
              <a:solidFill>
                <a:srgbClr val="000000"/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9E0A5D4-ECEE-4E9F-9646-7518FE40E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09" y="836712"/>
            <a:ext cx="8780049" cy="51480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F24C018-417D-44F5-8797-92BF81380F6E}"/>
              </a:ext>
            </a:extLst>
          </p:cNvPr>
          <p:cNvSpPr txBox="1"/>
          <p:nvPr/>
        </p:nvSpPr>
        <p:spPr>
          <a:xfrm>
            <a:off x="4654910" y="539388"/>
            <a:ext cx="4237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Courtesy: Y. </a:t>
            </a:r>
            <a:r>
              <a:rPr kumimoji="1" lang="en-US" altLang="ja-JP" dirty="0" err="1"/>
              <a:t>Shobuda</a:t>
            </a:r>
            <a:r>
              <a:rPr kumimoji="1" lang="en-US" altLang="ja-JP" dirty="0"/>
              <a:t> (IPAC18, Vancouver)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8330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E4C7190-8585-4D06-B86D-F8B34E647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>
                <a:solidFill>
                  <a:srgbClr val="000000"/>
                </a:solidFill>
              </a:rPr>
              <a:t>P.K. Saha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EF114DAB-91D6-42C8-97E7-7674A0F6B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>
                <a:solidFill>
                  <a:srgbClr val="000000"/>
                </a:solidFill>
              </a:rPr>
              <a:t>Fermilab Workshop on MW rings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A6DA284-F881-43AB-B8B5-EC84F50B8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B3795B-8CC2-4E29-895B-C9CCADB73183}" type="slidenum">
              <a:rPr lang="ja-JP" altLang="en-US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ja-JP" altLang="en-US">
              <a:solidFill>
                <a:srgbClr val="000000"/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207515A-A176-40CD-BCF5-2232DC197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908720"/>
            <a:ext cx="8658823" cy="52200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CB322B0-DA25-48B9-849C-984C46736EA7}"/>
              </a:ext>
            </a:extLst>
          </p:cNvPr>
          <p:cNvSpPr txBox="1"/>
          <p:nvPr/>
        </p:nvSpPr>
        <p:spPr>
          <a:xfrm>
            <a:off x="4654910" y="539388"/>
            <a:ext cx="4237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Courtesy: Y. </a:t>
            </a:r>
            <a:r>
              <a:rPr kumimoji="1" lang="en-US" altLang="ja-JP" dirty="0" err="1"/>
              <a:t>Shobuda</a:t>
            </a:r>
            <a:r>
              <a:rPr kumimoji="1" lang="en-US" altLang="ja-JP" dirty="0"/>
              <a:t> (IPAC18, Vancouver)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67873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20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72"/>
            <a:ext cx="9180512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Freeform 7"/>
          <p:cNvSpPr>
            <a:spLocks/>
          </p:cNvSpPr>
          <p:nvPr/>
        </p:nvSpPr>
        <p:spPr bwMode="auto">
          <a:xfrm>
            <a:off x="1674812" y="2726134"/>
            <a:ext cx="5245100" cy="387350"/>
          </a:xfrm>
          <a:custGeom>
            <a:avLst/>
            <a:gdLst>
              <a:gd name="T0" fmla="*/ 2147483647 w 3894"/>
              <a:gd name="T1" fmla="*/ 2147483647 h 408"/>
              <a:gd name="T2" fmla="*/ 2147483647 w 3894"/>
              <a:gd name="T3" fmla="*/ 2147483647 h 408"/>
              <a:gd name="T4" fmla="*/ 2147483647 w 3894"/>
              <a:gd name="T5" fmla="*/ 2147483647 h 408"/>
              <a:gd name="T6" fmla="*/ 2147483647 w 3894"/>
              <a:gd name="T7" fmla="*/ 2147483647 h 408"/>
              <a:gd name="T8" fmla="*/ 2147483647 w 3894"/>
              <a:gd name="T9" fmla="*/ 2147483647 h 408"/>
              <a:gd name="T10" fmla="*/ 2147483647 w 3894"/>
              <a:gd name="T11" fmla="*/ 2147483647 h 408"/>
              <a:gd name="T12" fmla="*/ 0 w 3894"/>
              <a:gd name="T13" fmla="*/ 2147483647 h 4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894"/>
              <a:gd name="T22" fmla="*/ 0 h 408"/>
              <a:gd name="T23" fmla="*/ 3894 w 3894"/>
              <a:gd name="T24" fmla="*/ 408 h 40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894" h="408">
                <a:moveTo>
                  <a:pt x="3894" y="408"/>
                </a:moveTo>
                <a:cubicBezTo>
                  <a:pt x="3865" y="368"/>
                  <a:pt x="3789" y="232"/>
                  <a:pt x="3723" y="170"/>
                </a:cubicBezTo>
                <a:cubicBezTo>
                  <a:pt x="3657" y="108"/>
                  <a:pt x="3609" y="62"/>
                  <a:pt x="3496" y="34"/>
                </a:cubicBezTo>
                <a:cubicBezTo>
                  <a:pt x="3383" y="6"/>
                  <a:pt x="3238" y="6"/>
                  <a:pt x="3042" y="3"/>
                </a:cubicBezTo>
                <a:cubicBezTo>
                  <a:pt x="2846" y="0"/>
                  <a:pt x="2574" y="4"/>
                  <a:pt x="2319" y="13"/>
                </a:cubicBezTo>
                <a:cubicBezTo>
                  <a:pt x="2064" y="22"/>
                  <a:pt x="1895" y="43"/>
                  <a:pt x="1509" y="60"/>
                </a:cubicBezTo>
                <a:cubicBezTo>
                  <a:pt x="1123" y="77"/>
                  <a:pt x="314" y="105"/>
                  <a:pt x="0" y="117"/>
                </a:cubicBezTo>
              </a:path>
            </a:pathLst>
          </a:custGeom>
          <a:noFill/>
          <a:ln w="76200">
            <a:solidFill>
              <a:srgbClr val="00FF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198" name="Freeform 12"/>
          <p:cNvSpPr>
            <a:spLocks/>
          </p:cNvSpPr>
          <p:nvPr/>
        </p:nvSpPr>
        <p:spPr bwMode="auto">
          <a:xfrm>
            <a:off x="3840162" y="2053034"/>
            <a:ext cx="1663700" cy="577850"/>
          </a:xfrm>
          <a:custGeom>
            <a:avLst/>
            <a:gdLst>
              <a:gd name="T0" fmla="*/ 2147483647 w 1048"/>
              <a:gd name="T1" fmla="*/ 0 h 364"/>
              <a:gd name="T2" fmla="*/ 0 w 1048"/>
              <a:gd name="T3" fmla="*/ 2147483647 h 364"/>
              <a:gd name="T4" fmla="*/ 0 60000 65536"/>
              <a:gd name="T5" fmla="*/ 0 60000 65536"/>
              <a:gd name="T6" fmla="*/ 0 w 1048"/>
              <a:gd name="T7" fmla="*/ 0 h 364"/>
              <a:gd name="T8" fmla="*/ 1048 w 1048"/>
              <a:gd name="T9" fmla="*/ 364 h 36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48" h="364">
                <a:moveTo>
                  <a:pt x="1048" y="0"/>
                </a:moveTo>
                <a:lnTo>
                  <a:pt x="0" y="364"/>
                </a:lnTo>
              </a:path>
            </a:pathLst>
          </a:custGeom>
          <a:noFill/>
          <a:ln w="76200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199" name="Freeform 13"/>
          <p:cNvSpPr>
            <a:spLocks/>
          </p:cNvSpPr>
          <p:nvPr/>
        </p:nvSpPr>
        <p:spPr bwMode="auto">
          <a:xfrm>
            <a:off x="3065462" y="4878784"/>
            <a:ext cx="3105150" cy="920750"/>
          </a:xfrm>
          <a:custGeom>
            <a:avLst/>
            <a:gdLst>
              <a:gd name="T0" fmla="*/ 0 w 1956"/>
              <a:gd name="T1" fmla="*/ 0 h 580"/>
              <a:gd name="T2" fmla="*/ 2147483647 w 1956"/>
              <a:gd name="T3" fmla="*/ 2147483647 h 580"/>
              <a:gd name="T4" fmla="*/ 0 60000 65536"/>
              <a:gd name="T5" fmla="*/ 0 60000 65536"/>
              <a:gd name="T6" fmla="*/ 0 w 1956"/>
              <a:gd name="T7" fmla="*/ 0 h 580"/>
              <a:gd name="T8" fmla="*/ 1956 w 1956"/>
              <a:gd name="T9" fmla="*/ 580 h 5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956" h="580">
                <a:moveTo>
                  <a:pt x="0" y="0"/>
                </a:moveTo>
                <a:lnTo>
                  <a:pt x="1956" y="580"/>
                </a:lnTo>
              </a:path>
            </a:pathLst>
          </a:custGeom>
          <a:noFill/>
          <a:ln w="76200">
            <a:solidFill>
              <a:srgbClr val="00FFFF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200" name="Freeform 14"/>
          <p:cNvSpPr>
            <a:spLocks/>
          </p:cNvSpPr>
          <p:nvPr/>
        </p:nvSpPr>
        <p:spPr bwMode="auto">
          <a:xfrm rot="600000">
            <a:off x="4886462" y="1970053"/>
            <a:ext cx="537145" cy="1440714"/>
          </a:xfrm>
          <a:custGeom>
            <a:avLst/>
            <a:gdLst>
              <a:gd name="T0" fmla="*/ 2147483647 w 578"/>
              <a:gd name="T1" fmla="*/ 0 h 1033"/>
              <a:gd name="T2" fmla="*/ 2147483647 w 578"/>
              <a:gd name="T3" fmla="*/ 2147483647 h 1033"/>
              <a:gd name="T4" fmla="*/ 2147483647 w 578"/>
              <a:gd name="T5" fmla="*/ 2147483647 h 1033"/>
              <a:gd name="T6" fmla="*/ 2147483647 w 578"/>
              <a:gd name="T7" fmla="*/ 2147483647 h 1033"/>
              <a:gd name="T8" fmla="*/ 2147483647 w 578"/>
              <a:gd name="T9" fmla="*/ 2147483647 h 1033"/>
              <a:gd name="T10" fmla="*/ 2147483647 w 578"/>
              <a:gd name="T11" fmla="*/ 2147483647 h 10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78"/>
              <a:gd name="T19" fmla="*/ 0 h 1033"/>
              <a:gd name="T20" fmla="*/ 578 w 578"/>
              <a:gd name="T21" fmla="*/ 1033 h 103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78" h="1033">
                <a:moveTo>
                  <a:pt x="578" y="0"/>
                </a:moveTo>
                <a:cubicBezTo>
                  <a:pt x="551" y="16"/>
                  <a:pt x="503" y="13"/>
                  <a:pt x="416" y="99"/>
                </a:cubicBezTo>
                <a:cubicBezTo>
                  <a:pt x="329" y="185"/>
                  <a:pt x="118" y="414"/>
                  <a:pt x="59" y="514"/>
                </a:cubicBezTo>
                <a:cubicBezTo>
                  <a:pt x="0" y="614"/>
                  <a:pt x="51" y="626"/>
                  <a:pt x="64" y="699"/>
                </a:cubicBezTo>
                <a:cubicBezTo>
                  <a:pt x="77" y="772"/>
                  <a:pt x="120" y="896"/>
                  <a:pt x="136" y="952"/>
                </a:cubicBezTo>
                <a:cubicBezTo>
                  <a:pt x="152" y="1008"/>
                  <a:pt x="154" y="1016"/>
                  <a:pt x="159" y="1033"/>
                </a:cubicBezTo>
              </a:path>
            </a:pathLst>
          </a:custGeom>
          <a:noFill/>
          <a:ln w="889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>
              <a:solidFill>
                <a:srgbClr val="FF0000"/>
              </a:solidFill>
            </a:endParaRPr>
          </a:p>
        </p:txBody>
      </p:sp>
      <p:sp>
        <p:nvSpPr>
          <p:cNvPr id="8201" name="Freeform 17"/>
          <p:cNvSpPr>
            <a:spLocks/>
          </p:cNvSpPr>
          <p:nvPr/>
        </p:nvSpPr>
        <p:spPr bwMode="auto">
          <a:xfrm>
            <a:off x="1477962" y="2422922"/>
            <a:ext cx="5783263" cy="2836862"/>
          </a:xfrm>
          <a:custGeom>
            <a:avLst/>
            <a:gdLst>
              <a:gd name="T0" fmla="*/ 2147483647 w 3643"/>
              <a:gd name="T1" fmla="*/ 2147483647 h 1787"/>
              <a:gd name="T2" fmla="*/ 2147483647 w 3643"/>
              <a:gd name="T3" fmla="*/ 2147483647 h 1787"/>
              <a:gd name="T4" fmla="*/ 2147483647 w 3643"/>
              <a:gd name="T5" fmla="*/ 2147483647 h 1787"/>
              <a:gd name="T6" fmla="*/ 2147483647 w 3643"/>
              <a:gd name="T7" fmla="*/ 2147483647 h 1787"/>
              <a:gd name="T8" fmla="*/ 2147483647 w 3643"/>
              <a:gd name="T9" fmla="*/ 2147483647 h 1787"/>
              <a:gd name="T10" fmla="*/ 2147483647 w 3643"/>
              <a:gd name="T11" fmla="*/ 2147483647 h 1787"/>
              <a:gd name="T12" fmla="*/ 2147483647 w 3643"/>
              <a:gd name="T13" fmla="*/ 2147483647 h 1787"/>
              <a:gd name="T14" fmla="*/ 2147483647 w 3643"/>
              <a:gd name="T15" fmla="*/ 2147483647 h 1787"/>
              <a:gd name="T16" fmla="*/ 2147483647 w 3643"/>
              <a:gd name="T17" fmla="*/ 2147483647 h 1787"/>
              <a:gd name="T18" fmla="*/ 2147483647 w 3643"/>
              <a:gd name="T19" fmla="*/ 2147483647 h 1787"/>
              <a:gd name="T20" fmla="*/ 2147483647 w 3643"/>
              <a:gd name="T21" fmla="*/ 2147483647 h 1787"/>
              <a:gd name="T22" fmla="*/ 2147483647 w 3643"/>
              <a:gd name="T23" fmla="*/ 2147483647 h 1787"/>
              <a:gd name="T24" fmla="*/ 2147483647 w 3643"/>
              <a:gd name="T25" fmla="*/ 2147483647 h 1787"/>
              <a:gd name="T26" fmla="*/ 2147483647 w 3643"/>
              <a:gd name="T27" fmla="*/ 2147483647 h 1787"/>
              <a:gd name="T28" fmla="*/ 2147483647 w 3643"/>
              <a:gd name="T29" fmla="*/ 2147483647 h 1787"/>
              <a:gd name="T30" fmla="*/ 2147483647 w 3643"/>
              <a:gd name="T31" fmla="*/ 2147483647 h 1787"/>
              <a:gd name="T32" fmla="*/ 2147483647 w 3643"/>
              <a:gd name="T33" fmla="*/ 2147483647 h 1787"/>
              <a:gd name="T34" fmla="*/ 2147483647 w 3643"/>
              <a:gd name="T35" fmla="*/ 2147483647 h 1787"/>
              <a:gd name="T36" fmla="*/ 2147483647 w 3643"/>
              <a:gd name="T37" fmla="*/ 2147483647 h 1787"/>
              <a:gd name="T38" fmla="*/ 2147483647 w 3643"/>
              <a:gd name="T39" fmla="*/ 2147483647 h 1787"/>
              <a:gd name="T40" fmla="*/ 2147483647 w 3643"/>
              <a:gd name="T41" fmla="*/ 2147483647 h 178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643"/>
              <a:gd name="T64" fmla="*/ 0 h 1787"/>
              <a:gd name="T65" fmla="*/ 3643 w 3643"/>
              <a:gd name="T66" fmla="*/ 1787 h 178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643" h="1787">
                <a:moveTo>
                  <a:pt x="368" y="1323"/>
                </a:moveTo>
                <a:cubicBezTo>
                  <a:pt x="419" y="1344"/>
                  <a:pt x="488" y="1388"/>
                  <a:pt x="676" y="1447"/>
                </a:cubicBezTo>
                <a:cubicBezTo>
                  <a:pt x="864" y="1506"/>
                  <a:pt x="1223" y="1623"/>
                  <a:pt x="1499" y="1678"/>
                </a:cubicBezTo>
                <a:cubicBezTo>
                  <a:pt x="1775" y="1733"/>
                  <a:pt x="2096" y="1769"/>
                  <a:pt x="2332" y="1777"/>
                </a:cubicBezTo>
                <a:cubicBezTo>
                  <a:pt x="2569" y="1787"/>
                  <a:pt x="2742" y="1771"/>
                  <a:pt x="2917" y="1730"/>
                </a:cubicBezTo>
                <a:cubicBezTo>
                  <a:pt x="3094" y="1690"/>
                  <a:pt x="3268" y="1622"/>
                  <a:pt x="3387" y="1531"/>
                </a:cubicBezTo>
                <a:cubicBezTo>
                  <a:pt x="3504" y="1440"/>
                  <a:pt x="3613" y="1348"/>
                  <a:pt x="3629" y="1185"/>
                </a:cubicBezTo>
                <a:cubicBezTo>
                  <a:pt x="3643" y="1023"/>
                  <a:pt x="3542" y="713"/>
                  <a:pt x="3478" y="558"/>
                </a:cubicBezTo>
                <a:cubicBezTo>
                  <a:pt x="3413" y="401"/>
                  <a:pt x="3350" y="333"/>
                  <a:pt x="3238" y="249"/>
                </a:cubicBezTo>
                <a:cubicBezTo>
                  <a:pt x="3128" y="166"/>
                  <a:pt x="2957" y="100"/>
                  <a:pt x="2814" y="59"/>
                </a:cubicBezTo>
                <a:cubicBezTo>
                  <a:pt x="2670" y="18"/>
                  <a:pt x="2536" y="4"/>
                  <a:pt x="2376" y="1"/>
                </a:cubicBezTo>
                <a:cubicBezTo>
                  <a:pt x="2216" y="0"/>
                  <a:pt x="2060" y="12"/>
                  <a:pt x="1852" y="48"/>
                </a:cubicBezTo>
                <a:cubicBezTo>
                  <a:pt x="1644" y="84"/>
                  <a:pt x="1310" y="172"/>
                  <a:pt x="1124" y="219"/>
                </a:cubicBezTo>
                <a:cubicBezTo>
                  <a:pt x="938" y="266"/>
                  <a:pt x="839" y="299"/>
                  <a:pt x="735" y="331"/>
                </a:cubicBezTo>
                <a:cubicBezTo>
                  <a:pt x="631" y="363"/>
                  <a:pt x="566" y="387"/>
                  <a:pt x="500" y="411"/>
                </a:cubicBezTo>
                <a:cubicBezTo>
                  <a:pt x="434" y="435"/>
                  <a:pt x="397" y="445"/>
                  <a:pt x="340" y="475"/>
                </a:cubicBezTo>
                <a:cubicBezTo>
                  <a:pt x="283" y="505"/>
                  <a:pt x="209" y="542"/>
                  <a:pt x="158" y="589"/>
                </a:cubicBezTo>
                <a:cubicBezTo>
                  <a:pt x="107" y="636"/>
                  <a:pt x="58" y="688"/>
                  <a:pt x="35" y="755"/>
                </a:cubicBezTo>
                <a:cubicBezTo>
                  <a:pt x="12" y="822"/>
                  <a:pt x="0" y="920"/>
                  <a:pt x="20" y="991"/>
                </a:cubicBezTo>
                <a:cubicBezTo>
                  <a:pt x="40" y="1062"/>
                  <a:pt x="96" y="1123"/>
                  <a:pt x="156" y="1179"/>
                </a:cubicBezTo>
                <a:cubicBezTo>
                  <a:pt x="216" y="1235"/>
                  <a:pt x="333" y="1296"/>
                  <a:pt x="380" y="1327"/>
                </a:cubicBezTo>
              </a:path>
            </a:pathLst>
          </a:custGeom>
          <a:noFill/>
          <a:ln w="57150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205" name="Line 21"/>
          <p:cNvSpPr>
            <a:spLocks noChangeShapeType="1"/>
          </p:cNvSpPr>
          <p:nvPr/>
        </p:nvSpPr>
        <p:spPr bwMode="auto">
          <a:xfrm flipH="1">
            <a:off x="3756025" y="303609"/>
            <a:ext cx="58737" cy="1216025"/>
          </a:xfrm>
          <a:prstGeom prst="line">
            <a:avLst/>
          </a:prstGeom>
          <a:noFill/>
          <a:ln w="762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211" name="Text Box 15"/>
          <p:cNvSpPr txBox="1">
            <a:spLocks noChangeArrowheads="1"/>
          </p:cNvSpPr>
          <p:nvPr/>
        </p:nvSpPr>
        <p:spPr bwMode="auto">
          <a:xfrm>
            <a:off x="3723878" y="3701082"/>
            <a:ext cx="2000250" cy="808038"/>
          </a:xfrm>
          <a:prstGeom prst="rect">
            <a:avLst/>
          </a:prstGeom>
          <a:noFill/>
          <a:ln w="2857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386" tIns="34193" rIns="68386" bIns="34193">
            <a:spAutoFit/>
          </a:bodyPr>
          <a:lstStyle>
            <a:lvl1pPr defTabSz="957263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957263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957263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957263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957263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95726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95726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95726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95726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ja-JP" sz="2000" b="1" dirty="0">
                <a:solidFill>
                  <a:srgbClr val="FF0000"/>
                </a:solidFill>
                <a:latin typeface="Times New Roman" pitchFamily="18" charset="0"/>
                <a:ea typeface="HG創英角ﾎﾟｯﾌﾟ体" pitchFamily="49" charset="-128"/>
                <a:cs typeface="Times New Roman" pitchFamily="18" charset="0"/>
              </a:rPr>
              <a:t>Materials &amp; Life Science Facility (MLF)</a:t>
            </a:r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5940871" y="1484784"/>
            <a:ext cx="3095625" cy="835339"/>
          </a:xfrm>
          <a:prstGeom prst="rect">
            <a:avLst/>
          </a:prstGeom>
          <a:solidFill>
            <a:schemeClr val="accent6">
              <a:lumMod val="75000"/>
              <a:alpha val="70000"/>
            </a:schemeClr>
          </a:solidFill>
          <a:ln w="25400">
            <a:solidFill>
              <a:srgbClr val="92D050"/>
            </a:solidFill>
            <a:miter lim="800000"/>
            <a:headEnd/>
            <a:tailEnd/>
          </a:ln>
        </p:spPr>
        <p:txBody>
          <a:bodyPr wrap="square" lIns="95740" tIns="47870" rIns="95740" bIns="47870">
            <a:spAutoFit/>
          </a:bodyPr>
          <a:lstStyle/>
          <a:p>
            <a:pPr defTabSz="957263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ja-JP" b="1" dirty="0">
                <a:solidFill>
                  <a:srgbClr val="FF0000"/>
                </a:solidFill>
                <a:latin typeface="Times New Roman" pitchFamily="18" charset="0"/>
                <a:ea typeface="HG創英角ﾎﾟｯﾌﾟ体" pitchFamily="49" charset="-128"/>
                <a:cs typeface="Times New Roman" pitchFamily="18" charset="0"/>
              </a:rPr>
              <a:t>3 GeV Rapid Cycling  Synchrotron (RCS)</a:t>
            </a:r>
          </a:p>
        </p:txBody>
      </p:sp>
      <p:sp>
        <p:nvSpPr>
          <p:cNvPr id="10262" name="Text Box 20"/>
          <p:cNvSpPr txBox="1">
            <a:spLocks noChangeArrowheads="1"/>
          </p:cNvSpPr>
          <p:nvPr/>
        </p:nvSpPr>
        <p:spPr bwMode="auto">
          <a:xfrm>
            <a:off x="3928268" y="116632"/>
            <a:ext cx="2947988" cy="466007"/>
          </a:xfrm>
          <a:prstGeom prst="rect">
            <a:avLst/>
          </a:prstGeom>
          <a:solidFill>
            <a:schemeClr val="accent6">
              <a:lumMod val="75000"/>
              <a:alpha val="70000"/>
            </a:schemeClr>
          </a:solidFill>
          <a:ln w="25400">
            <a:solidFill>
              <a:srgbClr val="92D050"/>
            </a:solidFill>
            <a:miter lim="800000"/>
            <a:headEnd/>
            <a:tailEnd/>
          </a:ln>
        </p:spPr>
        <p:txBody>
          <a:bodyPr lIns="95740" tIns="47870" rIns="95740" bIns="47870">
            <a:spAutoFit/>
          </a:bodyPr>
          <a:lstStyle/>
          <a:p>
            <a:pPr algn="ctr" defTabSz="957263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ja-JP" b="1" dirty="0">
                <a:solidFill>
                  <a:srgbClr val="92D050"/>
                </a:solidFill>
                <a:latin typeface="Times New Roman" pitchFamily="18" charset="0"/>
                <a:ea typeface="HG創英角ﾎﾟｯﾌﾟ体" pitchFamily="49" charset="-128"/>
                <a:cs typeface="Times New Roman" pitchFamily="18" charset="0"/>
              </a:rPr>
              <a:t>400 MeV H</a:t>
            </a:r>
            <a:r>
              <a:rPr lang="en-US" altLang="ja-JP" b="1" baseline="30000" dirty="0">
                <a:solidFill>
                  <a:srgbClr val="92D050"/>
                </a:solidFill>
                <a:latin typeface="Times New Roman" pitchFamily="18" charset="0"/>
                <a:ea typeface="HG創英角ﾎﾟｯﾌﾟ体" pitchFamily="49" charset="-128"/>
                <a:cs typeface="Times New Roman" pitchFamily="18" charset="0"/>
              </a:rPr>
              <a:t>-</a:t>
            </a:r>
            <a:r>
              <a:rPr lang="en-US" altLang="ja-JP" b="1" dirty="0">
                <a:solidFill>
                  <a:srgbClr val="92D050"/>
                </a:solidFill>
                <a:latin typeface="Times New Roman" pitchFamily="18" charset="0"/>
                <a:ea typeface="HG創英角ﾎﾟｯﾌﾟ体" pitchFamily="49" charset="-128"/>
                <a:cs typeface="Times New Roman" pitchFamily="18" charset="0"/>
              </a:rPr>
              <a:t> </a:t>
            </a:r>
            <a:r>
              <a:rPr lang="en-US" altLang="ja-JP" b="1" dirty="0" err="1">
                <a:solidFill>
                  <a:srgbClr val="92D050"/>
                </a:solidFill>
                <a:latin typeface="Times New Roman" pitchFamily="18" charset="0"/>
                <a:ea typeface="HG創英角ﾎﾟｯﾌﾟ体" pitchFamily="49" charset="-128"/>
                <a:cs typeface="Times New Roman" pitchFamily="18" charset="0"/>
              </a:rPr>
              <a:t>Linac</a:t>
            </a:r>
            <a:r>
              <a:rPr lang="en-US" altLang="ja-JP" b="1" dirty="0">
                <a:solidFill>
                  <a:srgbClr val="92D050"/>
                </a:solidFill>
                <a:latin typeface="Times New Roman" pitchFamily="18" charset="0"/>
                <a:ea typeface="HG創英角ﾎﾟｯﾌﾟ体" pitchFamily="49" charset="-128"/>
                <a:cs typeface="Times New Roman" pitchFamily="18" charset="0"/>
              </a:rPr>
              <a:t> </a:t>
            </a:r>
          </a:p>
        </p:txBody>
      </p:sp>
      <p:sp>
        <p:nvSpPr>
          <p:cNvPr id="10263" name="Text Box 13"/>
          <p:cNvSpPr txBox="1">
            <a:spLocks noChangeArrowheads="1"/>
          </p:cNvSpPr>
          <p:nvPr/>
        </p:nvSpPr>
        <p:spPr bwMode="auto">
          <a:xfrm>
            <a:off x="6054725" y="3242072"/>
            <a:ext cx="2935287" cy="983071"/>
          </a:xfrm>
          <a:prstGeom prst="rect">
            <a:avLst/>
          </a:prstGeom>
          <a:solidFill>
            <a:schemeClr val="accent6">
              <a:lumMod val="75000"/>
              <a:alpha val="70000"/>
            </a:schemeClr>
          </a:solidFill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 lIns="95740" tIns="47870" rIns="95740" bIns="47870">
            <a:spAutoFit/>
          </a:bodyPr>
          <a:lstStyle/>
          <a:p>
            <a:pPr algn="ctr" defTabSz="957263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ja-JP" b="1" dirty="0">
                <a:solidFill>
                  <a:srgbClr val="FFFF66"/>
                </a:solidFill>
                <a:latin typeface="Times New Roman" pitchFamily="18" charset="0"/>
                <a:ea typeface="HG創英角ﾎﾟｯﾌﾟ体" pitchFamily="49" charset="-128"/>
                <a:cs typeface="Times New Roman" pitchFamily="18" charset="0"/>
              </a:rPr>
              <a:t>50 GeV Main Ring Synchrotron (MR)             [30 GeV at present]</a:t>
            </a:r>
            <a:endParaRPr lang="en-US" altLang="ja-JP" b="1" dirty="0">
              <a:solidFill>
                <a:srgbClr val="FFCC66"/>
              </a:solidFill>
              <a:latin typeface="Times New Roman" pitchFamily="18" charset="0"/>
              <a:ea typeface="HG創英角ﾎﾟｯﾌﾟ体" pitchFamily="49" charset="-128"/>
              <a:cs typeface="Times New Roman" pitchFamily="18" charset="0"/>
            </a:endParaRPr>
          </a:p>
        </p:txBody>
      </p:sp>
      <p:sp>
        <p:nvSpPr>
          <p:cNvPr id="8216" name="Rectangle 6"/>
          <p:cNvSpPr>
            <a:spLocks noChangeArrowheads="1"/>
          </p:cNvSpPr>
          <p:nvPr/>
        </p:nvSpPr>
        <p:spPr bwMode="auto">
          <a:xfrm>
            <a:off x="37138" y="26621"/>
            <a:ext cx="2518638" cy="954107"/>
          </a:xfrm>
          <a:prstGeom prst="rect">
            <a:avLst/>
          </a:prstGeom>
          <a:solidFill>
            <a:srgbClr val="000080">
              <a:alpha val="54117"/>
            </a:srgbClr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2800" b="1" dirty="0">
                <a:solidFill>
                  <a:schemeClr val="bg1"/>
                </a:solidFill>
                <a:latin typeface="Times New Roman" pitchFamily="18" charset="0"/>
                <a:ea typeface="HG創英角ﾎﾟｯﾌﾟ体" pitchFamily="49" charset="-128"/>
                <a:cs typeface="Times New Roman" pitchFamily="18" charset="0"/>
              </a:rPr>
              <a:t>J-PARC</a:t>
            </a:r>
          </a:p>
          <a:p>
            <a:pPr algn="ctr"/>
            <a:r>
              <a:rPr lang="en-US" altLang="ja-JP" sz="2800" b="1" dirty="0">
                <a:solidFill>
                  <a:schemeClr val="bg1"/>
                </a:solidFill>
                <a:latin typeface="Times New Roman" pitchFamily="18" charset="0"/>
                <a:ea typeface="HG創英角ﾎﾟｯﾌﾟ体" pitchFamily="49" charset="-128"/>
                <a:cs typeface="Times New Roman" pitchFamily="18" charset="0"/>
              </a:rPr>
              <a:t>KEK &amp; JAEA)</a:t>
            </a:r>
          </a:p>
        </p:txBody>
      </p:sp>
      <p:grpSp>
        <p:nvGrpSpPr>
          <p:cNvPr id="18" name="グループ化 17"/>
          <p:cNvGrpSpPr/>
          <p:nvPr/>
        </p:nvGrpSpPr>
        <p:grpSpPr>
          <a:xfrm>
            <a:off x="4765452" y="1509315"/>
            <a:ext cx="1030683" cy="578739"/>
            <a:chOff x="3678555" y="4141887"/>
            <a:chExt cx="1718310" cy="943297"/>
          </a:xfrm>
        </p:grpSpPr>
        <p:cxnSp>
          <p:nvCxnSpPr>
            <p:cNvPr id="19" name="直線コネクタ 18"/>
            <p:cNvCxnSpPr>
              <a:stCxn id="24" idx="28"/>
            </p:cNvCxnSpPr>
            <p:nvPr/>
          </p:nvCxnSpPr>
          <p:spPr bwMode="auto">
            <a:xfrm flipV="1">
              <a:off x="3825240" y="4144398"/>
              <a:ext cx="1331208" cy="1299"/>
            </a:xfrm>
            <a:prstGeom prst="line">
              <a:avLst/>
            </a:prstGeom>
            <a:solidFill>
              <a:schemeClr val="accent1"/>
            </a:solidFill>
            <a:ln w="1016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直線コネクタ 19"/>
            <p:cNvCxnSpPr/>
            <p:nvPr/>
          </p:nvCxnSpPr>
          <p:spPr bwMode="auto">
            <a:xfrm rot="-120000" flipV="1">
              <a:off x="4810800" y="4459238"/>
              <a:ext cx="576064" cy="576064"/>
            </a:xfrm>
            <a:prstGeom prst="line">
              <a:avLst/>
            </a:prstGeom>
            <a:solidFill>
              <a:schemeClr val="accent1"/>
            </a:solidFill>
            <a:ln w="1016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直線コネクタ 20"/>
            <p:cNvCxnSpPr>
              <a:stCxn id="23" idx="1"/>
            </p:cNvCxnSpPr>
            <p:nvPr/>
          </p:nvCxnSpPr>
          <p:spPr bwMode="auto">
            <a:xfrm flipH="1" flipV="1">
              <a:off x="3716289" y="4387230"/>
              <a:ext cx="663306" cy="656044"/>
            </a:xfrm>
            <a:prstGeom prst="line">
              <a:avLst/>
            </a:prstGeom>
            <a:solidFill>
              <a:schemeClr val="accent1"/>
            </a:solidFill>
            <a:ln w="1016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" name="フリーフォーム 21"/>
            <p:cNvSpPr/>
            <p:nvPr/>
          </p:nvSpPr>
          <p:spPr bwMode="auto">
            <a:xfrm>
              <a:off x="5156448" y="4144398"/>
              <a:ext cx="240417" cy="307200"/>
            </a:xfrm>
            <a:custGeom>
              <a:avLst/>
              <a:gdLst>
                <a:gd name="connsiteX0" fmla="*/ 0 w 238125"/>
                <a:gd name="connsiteY0" fmla="*/ 0 h 314325"/>
                <a:gd name="connsiteX1" fmla="*/ 41910 w 238125"/>
                <a:gd name="connsiteY1" fmla="*/ 1905 h 314325"/>
                <a:gd name="connsiteX2" fmla="*/ 47625 w 238125"/>
                <a:gd name="connsiteY2" fmla="*/ 3810 h 314325"/>
                <a:gd name="connsiteX3" fmla="*/ 60960 w 238125"/>
                <a:gd name="connsiteY3" fmla="*/ 5715 h 314325"/>
                <a:gd name="connsiteX4" fmla="*/ 68580 w 238125"/>
                <a:gd name="connsiteY4" fmla="*/ 9525 h 314325"/>
                <a:gd name="connsiteX5" fmla="*/ 80010 w 238125"/>
                <a:gd name="connsiteY5" fmla="*/ 13335 h 314325"/>
                <a:gd name="connsiteX6" fmla="*/ 85725 w 238125"/>
                <a:gd name="connsiteY6" fmla="*/ 15240 h 314325"/>
                <a:gd name="connsiteX7" fmla="*/ 91440 w 238125"/>
                <a:gd name="connsiteY7" fmla="*/ 17145 h 314325"/>
                <a:gd name="connsiteX8" fmla="*/ 108585 w 238125"/>
                <a:gd name="connsiteY8" fmla="*/ 20955 h 314325"/>
                <a:gd name="connsiteX9" fmla="*/ 125730 w 238125"/>
                <a:gd name="connsiteY9" fmla="*/ 34290 h 314325"/>
                <a:gd name="connsiteX10" fmla="*/ 131445 w 238125"/>
                <a:gd name="connsiteY10" fmla="*/ 38100 h 314325"/>
                <a:gd name="connsiteX11" fmla="*/ 139065 w 238125"/>
                <a:gd name="connsiteY11" fmla="*/ 41910 h 314325"/>
                <a:gd name="connsiteX12" fmla="*/ 144780 w 238125"/>
                <a:gd name="connsiteY12" fmla="*/ 45720 h 314325"/>
                <a:gd name="connsiteX13" fmla="*/ 158115 w 238125"/>
                <a:gd name="connsiteY13" fmla="*/ 51435 h 314325"/>
                <a:gd name="connsiteX14" fmla="*/ 161925 w 238125"/>
                <a:gd name="connsiteY14" fmla="*/ 57150 h 314325"/>
                <a:gd name="connsiteX15" fmla="*/ 163830 w 238125"/>
                <a:gd name="connsiteY15" fmla="*/ 62865 h 314325"/>
                <a:gd name="connsiteX16" fmla="*/ 169545 w 238125"/>
                <a:gd name="connsiteY16" fmla="*/ 64770 h 314325"/>
                <a:gd name="connsiteX17" fmla="*/ 175260 w 238125"/>
                <a:gd name="connsiteY17" fmla="*/ 70485 h 314325"/>
                <a:gd name="connsiteX18" fmla="*/ 186690 w 238125"/>
                <a:gd name="connsiteY18" fmla="*/ 78105 h 314325"/>
                <a:gd name="connsiteX19" fmla="*/ 192405 w 238125"/>
                <a:gd name="connsiteY19" fmla="*/ 89535 h 314325"/>
                <a:gd name="connsiteX20" fmla="*/ 203835 w 238125"/>
                <a:gd name="connsiteY20" fmla="*/ 97155 h 314325"/>
                <a:gd name="connsiteX21" fmla="*/ 207645 w 238125"/>
                <a:gd name="connsiteY21" fmla="*/ 108585 h 314325"/>
                <a:gd name="connsiteX22" fmla="*/ 215265 w 238125"/>
                <a:gd name="connsiteY22" fmla="*/ 125730 h 314325"/>
                <a:gd name="connsiteX23" fmla="*/ 217170 w 238125"/>
                <a:gd name="connsiteY23" fmla="*/ 131445 h 314325"/>
                <a:gd name="connsiteX24" fmla="*/ 219075 w 238125"/>
                <a:gd name="connsiteY24" fmla="*/ 137160 h 314325"/>
                <a:gd name="connsiteX25" fmla="*/ 224790 w 238125"/>
                <a:gd name="connsiteY25" fmla="*/ 158115 h 314325"/>
                <a:gd name="connsiteX26" fmla="*/ 226695 w 238125"/>
                <a:gd name="connsiteY26" fmla="*/ 163830 h 314325"/>
                <a:gd name="connsiteX27" fmla="*/ 228600 w 238125"/>
                <a:gd name="connsiteY27" fmla="*/ 169545 h 314325"/>
                <a:gd name="connsiteX28" fmla="*/ 232410 w 238125"/>
                <a:gd name="connsiteY28" fmla="*/ 175260 h 314325"/>
                <a:gd name="connsiteX29" fmla="*/ 234315 w 238125"/>
                <a:gd name="connsiteY29" fmla="*/ 207645 h 314325"/>
                <a:gd name="connsiteX30" fmla="*/ 236220 w 238125"/>
                <a:gd name="connsiteY30" fmla="*/ 213360 h 314325"/>
                <a:gd name="connsiteX31" fmla="*/ 238125 w 238125"/>
                <a:gd name="connsiteY31" fmla="*/ 236220 h 314325"/>
                <a:gd name="connsiteX32" fmla="*/ 236220 w 238125"/>
                <a:gd name="connsiteY32" fmla="*/ 251460 h 314325"/>
                <a:gd name="connsiteX33" fmla="*/ 234315 w 238125"/>
                <a:gd name="connsiteY33" fmla="*/ 259080 h 314325"/>
                <a:gd name="connsiteX34" fmla="*/ 230505 w 238125"/>
                <a:gd name="connsiteY34" fmla="*/ 281940 h 314325"/>
                <a:gd name="connsiteX35" fmla="*/ 226695 w 238125"/>
                <a:gd name="connsiteY35" fmla="*/ 295275 h 314325"/>
                <a:gd name="connsiteX36" fmla="*/ 219075 w 238125"/>
                <a:gd name="connsiteY36" fmla="*/ 306705 h 314325"/>
                <a:gd name="connsiteX37" fmla="*/ 211455 w 238125"/>
                <a:gd name="connsiteY37" fmla="*/ 314325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38125" h="314325">
                  <a:moveTo>
                    <a:pt x="0" y="0"/>
                  </a:moveTo>
                  <a:cubicBezTo>
                    <a:pt x="13970" y="635"/>
                    <a:pt x="27970" y="790"/>
                    <a:pt x="41910" y="1905"/>
                  </a:cubicBezTo>
                  <a:cubicBezTo>
                    <a:pt x="43912" y="2065"/>
                    <a:pt x="45656" y="3416"/>
                    <a:pt x="47625" y="3810"/>
                  </a:cubicBezTo>
                  <a:cubicBezTo>
                    <a:pt x="52028" y="4691"/>
                    <a:pt x="56515" y="5080"/>
                    <a:pt x="60960" y="5715"/>
                  </a:cubicBezTo>
                  <a:cubicBezTo>
                    <a:pt x="63500" y="6985"/>
                    <a:pt x="65943" y="8470"/>
                    <a:pt x="68580" y="9525"/>
                  </a:cubicBezTo>
                  <a:cubicBezTo>
                    <a:pt x="72309" y="11017"/>
                    <a:pt x="76200" y="12065"/>
                    <a:pt x="80010" y="13335"/>
                  </a:cubicBezTo>
                  <a:lnTo>
                    <a:pt x="85725" y="15240"/>
                  </a:lnTo>
                  <a:cubicBezTo>
                    <a:pt x="87630" y="15875"/>
                    <a:pt x="89492" y="16658"/>
                    <a:pt x="91440" y="17145"/>
                  </a:cubicBezTo>
                  <a:cubicBezTo>
                    <a:pt x="102201" y="19835"/>
                    <a:pt x="96493" y="18537"/>
                    <a:pt x="108585" y="20955"/>
                  </a:cubicBezTo>
                  <a:cubicBezTo>
                    <a:pt x="117538" y="29908"/>
                    <a:pt x="112058" y="25176"/>
                    <a:pt x="125730" y="34290"/>
                  </a:cubicBezTo>
                  <a:cubicBezTo>
                    <a:pt x="127635" y="35560"/>
                    <a:pt x="129397" y="37076"/>
                    <a:pt x="131445" y="38100"/>
                  </a:cubicBezTo>
                  <a:cubicBezTo>
                    <a:pt x="133985" y="39370"/>
                    <a:pt x="136599" y="40501"/>
                    <a:pt x="139065" y="41910"/>
                  </a:cubicBezTo>
                  <a:cubicBezTo>
                    <a:pt x="141053" y="43046"/>
                    <a:pt x="142792" y="44584"/>
                    <a:pt x="144780" y="45720"/>
                  </a:cubicBezTo>
                  <a:cubicBezTo>
                    <a:pt x="151371" y="49486"/>
                    <a:pt x="151703" y="49298"/>
                    <a:pt x="158115" y="51435"/>
                  </a:cubicBezTo>
                  <a:cubicBezTo>
                    <a:pt x="159385" y="53340"/>
                    <a:pt x="160901" y="55102"/>
                    <a:pt x="161925" y="57150"/>
                  </a:cubicBezTo>
                  <a:cubicBezTo>
                    <a:pt x="162823" y="58946"/>
                    <a:pt x="162410" y="61445"/>
                    <a:pt x="163830" y="62865"/>
                  </a:cubicBezTo>
                  <a:cubicBezTo>
                    <a:pt x="165250" y="64285"/>
                    <a:pt x="167640" y="64135"/>
                    <a:pt x="169545" y="64770"/>
                  </a:cubicBezTo>
                  <a:cubicBezTo>
                    <a:pt x="171450" y="66675"/>
                    <a:pt x="173133" y="68831"/>
                    <a:pt x="175260" y="70485"/>
                  </a:cubicBezTo>
                  <a:cubicBezTo>
                    <a:pt x="178874" y="73296"/>
                    <a:pt x="186690" y="78105"/>
                    <a:pt x="186690" y="78105"/>
                  </a:cubicBezTo>
                  <a:cubicBezTo>
                    <a:pt x="188049" y="82182"/>
                    <a:pt x="188929" y="86494"/>
                    <a:pt x="192405" y="89535"/>
                  </a:cubicBezTo>
                  <a:cubicBezTo>
                    <a:pt x="195851" y="92550"/>
                    <a:pt x="203835" y="97155"/>
                    <a:pt x="203835" y="97155"/>
                  </a:cubicBezTo>
                  <a:cubicBezTo>
                    <a:pt x="205105" y="100965"/>
                    <a:pt x="205417" y="105243"/>
                    <a:pt x="207645" y="108585"/>
                  </a:cubicBezTo>
                  <a:cubicBezTo>
                    <a:pt x="213683" y="117642"/>
                    <a:pt x="210731" y="112128"/>
                    <a:pt x="215265" y="125730"/>
                  </a:cubicBezTo>
                  <a:lnTo>
                    <a:pt x="217170" y="131445"/>
                  </a:lnTo>
                  <a:cubicBezTo>
                    <a:pt x="217805" y="133350"/>
                    <a:pt x="218681" y="135191"/>
                    <a:pt x="219075" y="137160"/>
                  </a:cubicBezTo>
                  <a:cubicBezTo>
                    <a:pt x="221768" y="150623"/>
                    <a:pt x="219956" y="143613"/>
                    <a:pt x="224790" y="158115"/>
                  </a:cubicBezTo>
                  <a:lnTo>
                    <a:pt x="226695" y="163830"/>
                  </a:lnTo>
                  <a:cubicBezTo>
                    <a:pt x="227330" y="165735"/>
                    <a:pt x="227486" y="167874"/>
                    <a:pt x="228600" y="169545"/>
                  </a:cubicBezTo>
                  <a:lnTo>
                    <a:pt x="232410" y="175260"/>
                  </a:lnTo>
                  <a:cubicBezTo>
                    <a:pt x="233045" y="186055"/>
                    <a:pt x="233239" y="196885"/>
                    <a:pt x="234315" y="207645"/>
                  </a:cubicBezTo>
                  <a:cubicBezTo>
                    <a:pt x="234515" y="209643"/>
                    <a:pt x="235955" y="211370"/>
                    <a:pt x="236220" y="213360"/>
                  </a:cubicBezTo>
                  <a:cubicBezTo>
                    <a:pt x="237231" y="220939"/>
                    <a:pt x="237490" y="228600"/>
                    <a:pt x="238125" y="236220"/>
                  </a:cubicBezTo>
                  <a:cubicBezTo>
                    <a:pt x="237490" y="241300"/>
                    <a:pt x="237062" y="246410"/>
                    <a:pt x="236220" y="251460"/>
                  </a:cubicBezTo>
                  <a:cubicBezTo>
                    <a:pt x="235790" y="254043"/>
                    <a:pt x="234713" y="256492"/>
                    <a:pt x="234315" y="259080"/>
                  </a:cubicBezTo>
                  <a:cubicBezTo>
                    <a:pt x="228639" y="295974"/>
                    <a:pt x="235468" y="264570"/>
                    <a:pt x="230505" y="281940"/>
                  </a:cubicBezTo>
                  <a:cubicBezTo>
                    <a:pt x="229925" y="283971"/>
                    <a:pt x="228038" y="292857"/>
                    <a:pt x="226695" y="295275"/>
                  </a:cubicBezTo>
                  <a:cubicBezTo>
                    <a:pt x="224471" y="299278"/>
                    <a:pt x="222885" y="304165"/>
                    <a:pt x="219075" y="306705"/>
                  </a:cubicBezTo>
                  <a:cubicBezTo>
                    <a:pt x="212179" y="311303"/>
                    <a:pt x="214384" y="308467"/>
                    <a:pt x="211455" y="314325"/>
                  </a:cubicBezTo>
                </a:path>
              </a:pathLst>
            </a:custGeom>
            <a:noFill/>
            <a:ln w="1016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23" name="フリーフォーム 22"/>
            <p:cNvSpPr/>
            <p:nvPr/>
          </p:nvSpPr>
          <p:spPr bwMode="auto">
            <a:xfrm>
              <a:off x="4364355" y="5031844"/>
              <a:ext cx="468630" cy="53340"/>
            </a:xfrm>
            <a:custGeom>
              <a:avLst/>
              <a:gdLst>
                <a:gd name="connsiteX0" fmla="*/ 0 w 468630"/>
                <a:gd name="connsiteY0" fmla="*/ 5715 h 53340"/>
                <a:gd name="connsiteX1" fmla="*/ 15240 w 468630"/>
                <a:gd name="connsiteY1" fmla="*/ 11430 h 53340"/>
                <a:gd name="connsiteX2" fmla="*/ 28575 w 468630"/>
                <a:gd name="connsiteY2" fmla="*/ 15240 h 53340"/>
                <a:gd name="connsiteX3" fmla="*/ 34290 w 468630"/>
                <a:gd name="connsiteY3" fmla="*/ 19050 h 53340"/>
                <a:gd name="connsiteX4" fmla="*/ 55245 w 468630"/>
                <a:gd name="connsiteY4" fmla="*/ 24765 h 53340"/>
                <a:gd name="connsiteX5" fmla="*/ 76200 w 468630"/>
                <a:gd name="connsiteY5" fmla="*/ 30480 h 53340"/>
                <a:gd name="connsiteX6" fmla="*/ 81915 w 468630"/>
                <a:gd name="connsiteY6" fmla="*/ 36195 h 53340"/>
                <a:gd name="connsiteX7" fmla="*/ 89535 w 468630"/>
                <a:gd name="connsiteY7" fmla="*/ 38100 h 53340"/>
                <a:gd name="connsiteX8" fmla="*/ 118110 w 468630"/>
                <a:gd name="connsiteY8" fmla="*/ 41910 h 53340"/>
                <a:gd name="connsiteX9" fmla="*/ 123825 w 468630"/>
                <a:gd name="connsiteY9" fmla="*/ 43815 h 53340"/>
                <a:gd name="connsiteX10" fmla="*/ 139065 w 468630"/>
                <a:gd name="connsiteY10" fmla="*/ 47625 h 53340"/>
                <a:gd name="connsiteX11" fmla="*/ 150495 w 468630"/>
                <a:gd name="connsiteY11" fmla="*/ 51435 h 53340"/>
                <a:gd name="connsiteX12" fmla="*/ 175260 w 468630"/>
                <a:gd name="connsiteY12" fmla="*/ 53340 h 53340"/>
                <a:gd name="connsiteX13" fmla="*/ 333375 w 468630"/>
                <a:gd name="connsiteY13" fmla="*/ 51435 h 53340"/>
                <a:gd name="connsiteX14" fmla="*/ 348615 w 468630"/>
                <a:gd name="connsiteY14" fmla="*/ 49530 h 53340"/>
                <a:gd name="connsiteX15" fmla="*/ 365760 w 468630"/>
                <a:gd name="connsiteY15" fmla="*/ 47625 h 53340"/>
                <a:gd name="connsiteX16" fmla="*/ 373380 w 468630"/>
                <a:gd name="connsiteY16" fmla="*/ 45720 h 53340"/>
                <a:gd name="connsiteX17" fmla="*/ 379095 w 468630"/>
                <a:gd name="connsiteY17" fmla="*/ 43815 h 53340"/>
                <a:gd name="connsiteX18" fmla="*/ 398145 w 468630"/>
                <a:gd name="connsiteY18" fmla="*/ 40005 h 53340"/>
                <a:gd name="connsiteX19" fmla="*/ 409575 w 468630"/>
                <a:gd name="connsiteY19" fmla="*/ 36195 h 53340"/>
                <a:gd name="connsiteX20" fmla="*/ 415290 w 468630"/>
                <a:gd name="connsiteY20" fmla="*/ 32385 h 53340"/>
                <a:gd name="connsiteX21" fmla="*/ 434340 w 468630"/>
                <a:gd name="connsiteY21" fmla="*/ 26670 h 53340"/>
                <a:gd name="connsiteX22" fmla="*/ 445770 w 468630"/>
                <a:gd name="connsiteY22" fmla="*/ 22860 h 53340"/>
                <a:gd name="connsiteX23" fmla="*/ 451485 w 468630"/>
                <a:gd name="connsiteY23" fmla="*/ 19050 h 53340"/>
                <a:gd name="connsiteX24" fmla="*/ 462915 w 468630"/>
                <a:gd name="connsiteY24" fmla="*/ 7620 h 53340"/>
                <a:gd name="connsiteX25" fmla="*/ 466725 w 468630"/>
                <a:gd name="connsiteY25" fmla="*/ 1905 h 53340"/>
                <a:gd name="connsiteX26" fmla="*/ 468630 w 468630"/>
                <a:gd name="connsiteY26" fmla="*/ 0 h 53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68630" h="53340">
                  <a:moveTo>
                    <a:pt x="0" y="5715"/>
                  </a:moveTo>
                  <a:cubicBezTo>
                    <a:pt x="5032" y="7728"/>
                    <a:pt x="10014" y="9937"/>
                    <a:pt x="15240" y="11430"/>
                  </a:cubicBezTo>
                  <a:cubicBezTo>
                    <a:pt x="18088" y="12244"/>
                    <a:pt x="25530" y="13717"/>
                    <a:pt x="28575" y="15240"/>
                  </a:cubicBezTo>
                  <a:cubicBezTo>
                    <a:pt x="30623" y="16264"/>
                    <a:pt x="32198" y="18120"/>
                    <a:pt x="34290" y="19050"/>
                  </a:cubicBezTo>
                  <a:cubicBezTo>
                    <a:pt x="46481" y="24468"/>
                    <a:pt x="43645" y="21601"/>
                    <a:pt x="55245" y="24765"/>
                  </a:cubicBezTo>
                  <a:cubicBezTo>
                    <a:pt x="81831" y="32016"/>
                    <a:pt x="52994" y="25839"/>
                    <a:pt x="76200" y="30480"/>
                  </a:cubicBezTo>
                  <a:cubicBezTo>
                    <a:pt x="78105" y="32385"/>
                    <a:pt x="79576" y="34858"/>
                    <a:pt x="81915" y="36195"/>
                  </a:cubicBezTo>
                  <a:cubicBezTo>
                    <a:pt x="84188" y="37494"/>
                    <a:pt x="87018" y="37381"/>
                    <a:pt x="89535" y="38100"/>
                  </a:cubicBezTo>
                  <a:cubicBezTo>
                    <a:pt x="105556" y="42677"/>
                    <a:pt x="81629" y="38870"/>
                    <a:pt x="118110" y="41910"/>
                  </a:cubicBezTo>
                  <a:cubicBezTo>
                    <a:pt x="120015" y="42545"/>
                    <a:pt x="121888" y="43287"/>
                    <a:pt x="123825" y="43815"/>
                  </a:cubicBezTo>
                  <a:cubicBezTo>
                    <a:pt x="128877" y="45193"/>
                    <a:pt x="134097" y="45969"/>
                    <a:pt x="139065" y="47625"/>
                  </a:cubicBezTo>
                  <a:cubicBezTo>
                    <a:pt x="142875" y="48895"/>
                    <a:pt x="146491" y="51127"/>
                    <a:pt x="150495" y="51435"/>
                  </a:cubicBezTo>
                  <a:lnTo>
                    <a:pt x="175260" y="53340"/>
                  </a:lnTo>
                  <a:lnTo>
                    <a:pt x="333375" y="51435"/>
                  </a:lnTo>
                  <a:cubicBezTo>
                    <a:pt x="338493" y="51323"/>
                    <a:pt x="343531" y="50128"/>
                    <a:pt x="348615" y="49530"/>
                  </a:cubicBezTo>
                  <a:lnTo>
                    <a:pt x="365760" y="47625"/>
                  </a:lnTo>
                  <a:cubicBezTo>
                    <a:pt x="368300" y="46990"/>
                    <a:pt x="370863" y="46439"/>
                    <a:pt x="373380" y="45720"/>
                  </a:cubicBezTo>
                  <a:cubicBezTo>
                    <a:pt x="375311" y="45168"/>
                    <a:pt x="377135" y="44251"/>
                    <a:pt x="379095" y="43815"/>
                  </a:cubicBezTo>
                  <a:cubicBezTo>
                    <a:pt x="392336" y="40873"/>
                    <a:pt x="387301" y="43258"/>
                    <a:pt x="398145" y="40005"/>
                  </a:cubicBezTo>
                  <a:cubicBezTo>
                    <a:pt x="401992" y="38851"/>
                    <a:pt x="406233" y="38423"/>
                    <a:pt x="409575" y="36195"/>
                  </a:cubicBezTo>
                  <a:cubicBezTo>
                    <a:pt x="411480" y="34925"/>
                    <a:pt x="413198" y="33315"/>
                    <a:pt x="415290" y="32385"/>
                  </a:cubicBezTo>
                  <a:cubicBezTo>
                    <a:pt x="424616" y="28240"/>
                    <a:pt x="425815" y="29228"/>
                    <a:pt x="434340" y="26670"/>
                  </a:cubicBezTo>
                  <a:cubicBezTo>
                    <a:pt x="438187" y="25516"/>
                    <a:pt x="442428" y="25088"/>
                    <a:pt x="445770" y="22860"/>
                  </a:cubicBezTo>
                  <a:lnTo>
                    <a:pt x="451485" y="19050"/>
                  </a:lnTo>
                  <a:cubicBezTo>
                    <a:pt x="460464" y="5581"/>
                    <a:pt x="448738" y="21797"/>
                    <a:pt x="462915" y="7620"/>
                  </a:cubicBezTo>
                  <a:cubicBezTo>
                    <a:pt x="464534" y="6001"/>
                    <a:pt x="465351" y="3737"/>
                    <a:pt x="466725" y="1905"/>
                  </a:cubicBezTo>
                  <a:cubicBezTo>
                    <a:pt x="467264" y="1187"/>
                    <a:pt x="467995" y="635"/>
                    <a:pt x="468630" y="0"/>
                  </a:cubicBezTo>
                </a:path>
              </a:pathLst>
            </a:custGeom>
            <a:noFill/>
            <a:ln w="1016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24" name="フリーフォーム 23"/>
            <p:cNvSpPr/>
            <p:nvPr/>
          </p:nvSpPr>
          <p:spPr bwMode="auto">
            <a:xfrm>
              <a:off x="3678555" y="4141887"/>
              <a:ext cx="211455" cy="251460"/>
            </a:xfrm>
            <a:custGeom>
              <a:avLst/>
              <a:gdLst>
                <a:gd name="connsiteX0" fmla="*/ 38100 w 211455"/>
                <a:gd name="connsiteY0" fmla="*/ 251460 h 251460"/>
                <a:gd name="connsiteX1" fmla="*/ 30480 w 211455"/>
                <a:gd name="connsiteY1" fmla="*/ 241935 h 251460"/>
                <a:gd name="connsiteX2" fmla="*/ 24765 w 211455"/>
                <a:gd name="connsiteY2" fmla="*/ 236220 h 251460"/>
                <a:gd name="connsiteX3" fmla="*/ 22860 w 211455"/>
                <a:gd name="connsiteY3" fmla="*/ 228600 h 251460"/>
                <a:gd name="connsiteX4" fmla="*/ 19050 w 211455"/>
                <a:gd name="connsiteY4" fmla="*/ 222885 h 251460"/>
                <a:gd name="connsiteX5" fmla="*/ 13335 w 211455"/>
                <a:gd name="connsiteY5" fmla="*/ 209550 h 251460"/>
                <a:gd name="connsiteX6" fmla="*/ 9525 w 211455"/>
                <a:gd name="connsiteY6" fmla="*/ 198120 h 251460"/>
                <a:gd name="connsiteX7" fmla="*/ 5715 w 211455"/>
                <a:gd name="connsiteY7" fmla="*/ 192405 h 251460"/>
                <a:gd name="connsiteX8" fmla="*/ 0 w 211455"/>
                <a:gd name="connsiteY8" fmla="*/ 173355 h 251460"/>
                <a:gd name="connsiteX9" fmla="*/ 1905 w 211455"/>
                <a:gd name="connsiteY9" fmla="*/ 114300 h 251460"/>
                <a:gd name="connsiteX10" fmla="*/ 5715 w 211455"/>
                <a:gd name="connsiteY10" fmla="*/ 108585 h 251460"/>
                <a:gd name="connsiteX11" fmla="*/ 13335 w 211455"/>
                <a:gd name="connsiteY11" fmla="*/ 97155 h 251460"/>
                <a:gd name="connsiteX12" fmla="*/ 17145 w 211455"/>
                <a:gd name="connsiteY12" fmla="*/ 81915 h 251460"/>
                <a:gd name="connsiteX13" fmla="*/ 19050 w 211455"/>
                <a:gd name="connsiteY13" fmla="*/ 74295 h 251460"/>
                <a:gd name="connsiteX14" fmla="*/ 24765 w 211455"/>
                <a:gd name="connsiteY14" fmla="*/ 70485 h 251460"/>
                <a:gd name="connsiteX15" fmla="*/ 28575 w 211455"/>
                <a:gd name="connsiteY15" fmla="*/ 64770 h 251460"/>
                <a:gd name="connsiteX16" fmla="*/ 34290 w 211455"/>
                <a:gd name="connsiteY16" fmla="*/ 60960 h 251460"/>
                <a:gd name="connsiteX17" fmla="*/ 36195 w 211455"/>
                <a:gd name="connsiteY17" fmla="*/ 55245 h 251460"/>
                <a:gd name="connsiteX18" fmla="*/ 41910 w 211455"/>
                <a:gd name="connsiteY18" fmla="*/ 49530 h 251460"/>
                <a:gd name="connsiteX19" fmla="*/ 51435 w 211455"/>
                <a:gd name="connsiteY19" fmla="*/ 40005 h 251460"/>
                <a:gd name="connsiteX20" fmla="*/ 68580 w 211455"/>
                <a:gd name="connsiteY20" fmla="*/ 32385 h 251460"/>
                <a:gd name="connsiteX21" fmla="*/ 74295 w 211455"/>
                <a:gd name="connsiteY21" fmla="*/ 26670 h 251460"/>
                <a:gd name="connsiteX22" fmla="*/ 80010 w 211455"/>
                <a:gd name="connsiteY22" fmla="*/ 24765 h 251460"/>
                <a:gd name="connsiteX23" fmla="*/ 81915 w 211455"/>
                <a:gd name="connsiteY23" fmla="*/ 19050 h 251460"/>
                <a:gd name="connsiteX24" fmla="*/ 100965 w 211455"/>
                <a:gd name="connsiteY24" fmla="*/ 13335 h 251460"/>
                <a:gd name="connsiteX25" fmla="*/ 106680 w 211455"/>
                <a:gd name="connsiteY25" fmla="*/ 11430 h 251460"/>
                <a:gd name="connsiteX26" fmla="*/ 133350 w 211455"/>
                <a:gd name="connsiteY26" fmla="*/ 7620 h 251460"/>
                <a:gd name="connsiteX27" fmla="*/ 140970 w 211455"/>
                <a:gd name="connsiteY27" fmla="*/ 5715 h 251460"/>
                <a:gd name="connsiteX28" fmla="*/ 146685 w 211455"/>
                <a:gd name="connsiteY28" fmla="*/ 3810 h 251460"/>
                <a:gd name="connsiteX29" fmla="*/ 173355 w 211455"/>
                <a:gd name="connsiteY29" fmla="*/ 0 h 251460"/>
                <a:gd name="connsiteX30" fmla="*/ 211455 w 211455"/>
                <a:gd name="connsiteY30" fmla="*/ 0 h 25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1455" h="251460">
                  <a:moveTo>
                    <a:pt x="38100" y="251460"/>
                  </a:moveTo>
                  <a:cubicBezTo>
                    <a:pt x="35560" y="248285"/>
                    <a:pt x="33157" y="244995"/>
                    <a:pt x="30480" y="241935"/>
                  </a:cubicBezTo>
                  <a:cubicBezTo>
                    <a:pt x="28706" y="239908"/>
                    <a:pt x="26102" y="238559"/>
                    <a:pt x="24765" y="236220"/>
                  </a:cubicBezTo>
                  <a:cubicBezTo>
                    <a:pt x="23466" y="233947"/>
                    <a:pt x="23891" y="231006"/>
                    <a:pt x="22860" y="228600"/>
                  </a:cubicBezTo>
                  <a:cubicBezTo>
                    <a:pt x="21958" y="226496"/>
                    <a:pt x="20320" y="224790"/>
                    <a:pt x="19050" y="222885"/>
                  </a:cubicBezTo>
                  <a:cubicBezTo>
                    <a:pt x="14011" y="202728"/>
                    <a:pt x="20853" y="226465"/>
                    <a:pt x="13335" y="209550"/>
                  </a:cubicBezTo>
                  <a:cubicBezTo>
                    <a:pt x="11704" y="205880"/>
                    <a:pt x="11753" y="201462"/>
                    <a:pt x="9525" y="198120"/>
                  </a:cubicBezTo>
                  <a:cubicBezTo>
                    <a:pt x="8255" y="196215"/>
                    <a:pt x="6645" y="194497"/>
                    <a:pt x="5715" y="192405"/>
                  </a:cubicBezTo>
                  <a:cubicBezTo>
                    <a:pt x="3065" y="186442"/>
                    <a:pt x="1583" y="179688"/>
                    <a:pt x="0" y="173355"/>
                  </a:cubicBezTo>
                  <a:cubicBezTo>
                    <a:pt x="635" y="153670"/>
                    <a:pt x="174" y="133919"/>
                    <a:pt x="1905" y="114300"/>
                  </a:cubicBezTo>
                  <a:cubicBezTo>
                    <a:pt x="2106" y="112019"/>
                    <a:pt x="4691" y="110633"/>
                    <a:pt x="5715" y="108585"/>
                  </a:cubicBezTo>
                  <a:cubicBezTo>
                    <a:pt x="11229" y="97557"/>
                    <a:pt x="2501" y="107989"/>
                    <a:pt x="13335" y="97155"/>
                  </a:cubicBezTo>
                  <a:cubicBezTo>
                    <a:pt x="16739" y="86943"/>
                    <a:pt x="14080" y="95708"/>
                    <a:pt x="17145" y="81915"/>
                  </a:cubicBezTo>
                  <a:cubicBezTo>
                    <a:pt x="17713" y="79359"/>
                    <a:pt x="17598" y="76473"/>
                    <a:pt x="19050" y="74295"/>
                  </a:cubicBezTo>
                  <a:cubicBezTo>
                    <a:pt x="20320" y="72390"/>
                    <a:pt x="22860" y="71755"/>
                    <a:pt x="24765" y="70485"/>
                  </a:cubicBezTo>
                  <a:cubicBezTo>
                    <a:pt x="26035" y="68580"/>
                    <a:pt x="26956" y="66389"/>
                    <a:pt x="28575" y="64770"/>
                  </a:cubicBezTo>
                  <a:cubicBezTo>
                    <a:pt x="30194" y="63151"/>
                    <a:pt x="32860" y="62748"/>
                    <a:pt x="34290" y="60960"/>
                  </a:cubicBezTo>
                  <a:cubicBezTo>
                    <a:pt x="35544" y="59392"/>
                    <a:pt x="35081" y="56916"/>
                    <a:pt x="36195" y="55245"/>
                  </a:cubicBezTo>
                  <a:cubicBezTo>
                    <a:pt x="37689" y="53003"/>
                    <a:pt x="40185" y="51600"/>
                    <a:pt x="41910" y="49530"/>
                  </a:cubicBezTo>
                  <a:cubicBezTo>
                    <a:pt x="49847" y="40005"/>
                    <a:pt x="40958" y="46990"/>
                    <a:pt x="51435" y="40005"/>
                  </a:cubicBezTo>
                  <a:cubicBezTo>
                    <a:pt x="59595" y="27764"/>
                    <a:pt x="49331" y="40084"/>
                    <a:pt x="68580" y="32385"/>
                  </a:cubicBezTo>
                  <a:cubicBezTo>
                    <a:pt x="71081" y="31384"/>
                    <a:pt x="72053" y="28164"/>
                    <a:pt x="74295" y="26670"/>
                  </a:cubicBezTo>
                  <a:cubicBezTo>
                    <a:pt x="75966" y="25556"/>
                    <a:pt x="78105" y="25400"/>
                    <a:pt x="80010" y="24765"/>
                  </a:cubicBezTo>
                  <a:cubicBezTo>
                    <a:pt x="80645" y="22860"/>
                    <a:pt x="80281" y="20217"/>
                    <a:pt x="81915" y="19050"/>
                  </a:cubicBezTo>
                  <a:cubicBezTo>
                    <a:pt x="84933" y="16894"/>
                    <a:pt x="96552" y="14596"/>
                    <a:pt x="100965" y="13335"/>
                  </a:cubicBezTo>
                  <a:cubicBezTo>
                    <a:pt x="102896" y="12783"/>
                    <a:pt x="104699" y="11760"/>
                    <a:pt x="106680" y="11430"/>
                  </a:cubicBezTo>
                  <a:cubicBezTo>
                    <a:pt x="136635" y="6438"/>
                    <a:pt x="112786" y="12190"/>
                    <a:pt x="133350" y="7620"/>
                  </a:cubicBezTo>
                  <a:cubicBezTo>
                    <a:pt x="135906" y="7052"/>
                    <a:pt x="138453" y="6434"/>
                    <a:pt x="140970" y="5715"/>
                  </a:cubicBezTo>
                  <a:cubicBezTo>
                    <a:pt x="142901" y="5163"/>
                    <a:pt x="144708" y="4159"/>
                    <a:pt x="146685" y="3810"/>
                  </a:cubicBezTo>
                  <a:cubicBezTo>
                    <a:pt x="155529" y="2249"/>
                    <a:pt x="164375" y="0"/>
                    <a:pt x="173355" y="0"/>
                  </a:cubicBezTo>
                  <a:lnTo>
                    <a:pt x="211455" y="0"/>
                  </a:lnTo>
                </a:path>
              </a:pathLst>
            </a:custGeom>
            <a:noFill/>
            <a:ln w="1016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</p:grpSp>
      <p:cxnSp>
        <p:nvCxnSpPr>
          <p:cNvPr id="3" name="直線矢印コネクタ 2"/>
          <p:cNvCxnSpPr>
            <a:endCxn id="24" idx="19"/>
          </p:cNvCxnSpPr>
          <p:nvPr/>
        </p:nvCxnSpPr>
        <p:spPr bwMode="auto">
          <a:xfrm>
            <a:off x="3723878" y="1519634"/>
            <a:ext cx="1072426" cy="14225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92D05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7092280" y="6356176"/>
            <a:ext cx="1905000" cy="457200"/>
          </a:xfrm>
        </p:spPr>
        <p:txBody>
          <a:bodyPr/>
          <a:lstStyle/>
          <a:p>
            <a:pPr>
              <a:defRPr/>
            </a:pPr>
            <a:fld id="{5233487C-9B60-4FDA-9290-09D069B846F2}" type="slidenum">
              <a:rPr lang="ja-JP" altLang="en-US" smtClean="0">
                <a:solidFill>
                  <a:schemeClr val="bg1"/>
                </a:solidFill>
              </a:rPr>
              <a:pPr>
                <a:defRPr/>
              </a:pPr>
              <a:t>3</a:t>
            </a:fld>
            <a:endParaRPr lang="ja-JP" altLang="en-US" dirty="0">
              <a:solidFill>
                <a:schemeClr val="bg1"/>
              </a:solidFill>
            </a:endParaRPr>
          </a:p>
        </p:txBody>
      </p:sp>
      <p:sp>
        <p:nvSpPr>
          <p:cNvPr id="9" name="フリーフォーム 8"/>
          <p:cNvSpPr/>
          <p:nvPr/>
        </p:nvSpPr>
        <p:spPr bwMode="auto">
          <a:xfrm>
            <a:off x="3779912" y="1068779"/>
            <a:ext cx="623454" cy="154379"/>
          </a:xfrm>
          <a:custGeom>
            <a:avLst/>
            <a:gdLst>
              <a:gd name="connsiteX0" fmla="*/ 0 w 623454"/>
              <a:gd name="connsiteY0" fmla="*/ 0 h 154379"/>
              <a:gd name="connsiteX1" fmla="*/ 17813 w 623454"/>
              <a:gd name="connsiteY1" fmla="*/ 112816 h 154379"/>
              <a:gd name="connsiteX2" fmla="*/ 89065 w 623454"/>
              <a:gd name="connsiteY2" fmla="*/ 142504 h 154379"/>
              <a:gd name="connsiteX3" fmla="*/ 219693 w 623454"/>
              <a:gd name="connsiteY3" fmla="*/ 148442 h 154379"/>
              <a:gd name="connsiteX4" fmla="*/ 623454 w 623454"/>
              <a:gd name="connsiteY4" fmla="*/ 154379 h 154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454" h="154379">
                <a:moveTo>
                  <a:pt x="0" y="0"/>
                </a:moveTo>
                <a:cubicBezTo>
                  <a:pt x="1484" y="44532"/>
                  <a:pt x="2969" y="89065"/>
                  <a:pt x="17813" y="112816"/>
                </a:cubicBezTo>
                <a:cubicBezTo>
                  <a:pt x="32657" y="136567"/>
                  <a:pt x="55418" y="136566"/>
                  <a:pt x="89065" y="142504"/>
                </a:cubicBezTo>
                <a:cubicBezTo>
                  <a:pt x="122712" y="148442"/>
                  <a:pt x="219693" y="148442"/>
                  <a:pt x="219693" y="148442"/>
                </a:cubicBezTo>
                <a:lnTo>
                  <a:pt x="623454" y="154379"/>
                </a:lnTo>
              </a:path>
            </a:pathLst>
          </a:cu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33" name="Text Box 15"/>
          <p:cNvSpPr txBox="1">
            <a:spLocks noChangeArrowheads="1"/>
          </p:cNvSpPr>
          <p:nvPr/>
        </p:nvSpPr>
        <p:spPr bwMode="auto">
          <a:xfrm>
            <a:off x="4365921" y="889793"/>
            <a:ext cx="3372968" cy="561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386" tIns="34193" rIns="68386" bIns="34193">
            <a:spAutoFit/>
          </a:bodyPr>
          <a:lstStyle>
            <a:lvl1pPr defTabSz="957263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957263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957263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957263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957263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95726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95726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95726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95726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ja-JP" sz="2000" b="1" dirty="0">
                <a:solidFill>
                  <a:srgbClr val="FFC000"/>
                </a:solidFill>
                <a:latin typeface="Times New Roman" pitchFamily="18" charset="0"/>
                <a:ea typeface="HG創英角ﾎﾟｯﾌﾟ体" pitchFamily="49" charset="-128"/>
                <a:cs typeface="Times New Roman" pitchFamily="18" charset="0"/>
              </a:rPr>
              <a:t>Transmutation Experimental Facility (TEF)</a:t>
            </a:r>
          </a:p>
        </p:txBody>
      </p: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720932" y="2120106"/>
            <a:ext cx="3207336" cy="530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386" tIns="34193" rIns="68386" bIns="34193">
            <a:spAutoFit/>
          </a:bodyPr>
          <a:lstStyle>
            <a:lvl1pPr defTabSz="957263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957263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957263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957263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957263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95726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95726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95726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95726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ja-JP" sz="2000" b="1" dirty="0">
                <a:solidFill>
                  <a:srgbClr val="00FF00"/>
                </a:solidFill>
                <a:latin typeface="Times New Roman" pitchFamily="18" charset="0"/>
                <a:ea typeface="HG創英角ﾎﾟｯﾌﾟ体" pitchFamily="49" charset="-128"/>
                <a:cs typeface="Times New Roman" pitchFamily="18" charset="0"/>
              </a:rPr>
              <a:t>Fast Extraction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ja-JP" sz="2000" b="1" dirty="0">
                <a:solidFill>
                  <a:srgbClr val="00FF00"/>
                </a:solidFill>
                <a:latin typeface="Times New Roman" pitchFamily="18" charset="0"/>
                <a:ea typeface="HG創英角ﾎﾟｯﾌﾟ体" pitchFamily="49" charset="-128"/>
                <a:cs typeface="Times New Roman" pitchFamily="18" charset="0"/>
              </a:rPr>
              <a:t>Neutrino experiment (NU)</a:t>
            </a:r>
          </a:p>
        </p:txBody>
      </p:sp>
      <p:sp>
        <p:nvSpPr>
          <p:cNvPr id="31" name="Text Box 15"/>
          <p:cNvSpPr txBox="1">
            <a:spLocks noChangeArrowheads="1"/>
          </p:cNvSpPr>
          <p:nvPr/>
        </p:nvSpPr>
        <p:spPr bwMode="auto">
          <a:xfrm>
            <a:off x="6012160" y="5229200"/>
            <a:ext cx="3207336" cy="530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386" tIns="34193" rIns="68386" bIns="34193">
            <a:spAutoFit/>
          </a:bodyPr>
          <a:lstStyle>
            <a:lvl1pPr defTabSz="957263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957263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957263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957263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957263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95726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95726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95726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95726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ja-JP" sz="2000" b="1" dirty="0">
                <a:solidFill>
                  <a:srgbClr val="00CCFF"/>
                </a:solidFill>
                <a:latin typeface="Times New Roman" pitchFamily="18" charset="0"/>
                <a:ea typeface="HG創英角ﾎﾟｯﾌﾟ体" pitchFamily="49" charset="-128"/>
                <a:cs typeface="Times New Roman" pitchFamily="18" charset="0"/>
              </a:rPr>
              <a:t>Slow Extraction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ja-JP" sz="2000" b="1" dirty="0">
                <a:solidFill>
                  <a:srgbClr val="00CCFF"/>
                </a:solidFill>
                <a:latin typeface="Times New Roman" pitchFamily="18" charset="0"/>
                <a:ea typeface="HG創英角ﾎﾟｯﾌﾟ体" pitchFamily="49" charset="-128"/>
                <a:cs typeface="Times New Roman" pitchFamily="18" charset="0"/>
              </a:rPr>
              <a:t>Hadron experiments (HD)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937278" y="1434262"/>
            <a:ext cx="7793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solidFill>
                  <a:schemeClr val="bg1"/>
                </a:solidFill>
              </a:rPr>
              <a:t>H</a:t>
            </a:r>
            <a:r>
              <a:rPr lang="en-US" altLang="ja-JP" sz="1600" b="1" baseline="30000" dirty="0">
                <a:solidFill>
                  <a:schemeClr val="bg1"/>
                </a:solidFill>
                <a:latin typeface="Symbol" panose="05050102010706020507" pitchFamily="18" charset="2"/>
              </a:rPr>
              <a:t>-</a:t>
            </a:r>
            <a:r>
              <a:rPr lang="en-US" altLang="ja-JP" sz="1600" dirty="0">
                <a:solidFill>
                  <a:schemeClr val="bg1"/>
                </a:solidFill>
              </a:rPr>
              <a:t> </a:t>
            </a:r>
            <a:r>
              <a:rPr lang="en-US" altLang="ja-JP" sz="1600" dirty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en-US" altLang="ja-JP" sz="1600" dirty="0">
                <a:solidFill>
                  <a:schemeClr val="bg1"/>
                </a:solidFill>
              </a:rPr>
              <a:t>p</a:t>
            </a:r>
            <a:endParaRPr kumimoji="1" lang="ja-JP" altLang="en-US" sz="1600" dirty="0">
              <a:solidFill>
                <a:schemeClr val="bg1"/>
              </a:solidFill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3641C2E4-6922-48B3-9B49-54A9864F332E}"/>
              </a:ext>
            </a:extLst>
          </p:cNvPr>
          <p:cNvCxnSpPr/>
          <p:nvPr/>
        </p:nvCxnSpPr>
        <p:spPr bwMode="auto">
          <a:xfrm>
            <a:off x="5288543" y="1377412"/>
            <a:ext cx="0" cy="180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11111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日付プレースホルダー 10">
            <a:extLst>
              <a:ext uri="{FF2B5EF4-FFF2-40B4-BE49-F238E27FC236}">
                <a16:creationId xmlns:a16="http://schemas.microsoft.com/office/drawing/2014/main" id="{C1BD8CC9-6DC5-4359-9C5D-C1F87B78B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>
                <a:solidFill>
                  <a:srgbClr val="000000"/>
                </a:solidFill>
              </a:rPr>
              <a:t>P.K. Saha</a:t>
            </a:r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836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411759" y="44624"/>
            <a:ext cx="6658723" cy="576064"/>
          </a:xfrm>
          <a:solidFill>
            <a:srgbClr val="7030A0"/>
          </a:solidFill>
        </p:spPr>
        <p:txBody>
          <a:bodyPr/>
          <a:lstStyle/>
          <a:p>
            <a:r>
              <a:rPr kumimoji="1" lang="en-US" altLang="ja-JP" sz="32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1. </a:t>
            </a:r>
            <a:r>
              <a:rPr lang="en-US" altLang="ja-JP" sz="32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I</a:t>
            </a:r>
            <a:r>
              <a:rPr kumimoji="1" lang="en-US" altLang="ja-JP" sz="32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ntroduction of 3-GeV RCS</a:t>
            </a:r>
            <a:endParaRPr kumimoji="1" lang="ja-JP" altLang="en-US" sz="3200" b="1" i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6" name="Picture 2" descr="C:\Users\User\Desktop\RCS-Beam-Commissioning\run45\PSTR-paper\rcslayout-remake-saha-20130520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40" y="620688"/>
            <a:ext cx="4104000" cy="3039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376478"/>
              </p:ext>
            </p:extLst>
          </p:nvPr>
        </p:nvGraphicFramePr>
        <p:xfrm>
          <a:off x="4534522" y="766243"/>
          <a:ext cx="4535959" cy="5529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0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65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87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7911">
                <a:tc>
                  <a:txBody>
                    <a:bodyPr/>
                    <a:lstStyle/>
                    <a:p>
                      <a:r>
                        <a:rPr kumimoji="1" lang="en-US" altLang="ja-JP" sz="1800" dirty="0">
                          <a:latin typeface="Calibri" panose="020F0502020204030204" pitchFamily="34" charset="0"/>
                        </a:rPr>
                        <a:t>Parameter</a:t>
                      </a:r>
                      <a:endParaRPr kumimoji="1" lang="ja-JP" alt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latin typeface="Calibri" panose="020F0502020204030204" pitchFamily="34" charset="0"/>
                        </a:rPr>
                        <a:t>Value</a:t>
                      </a:r>
                      <a:endParaRPr kumimoji="1" lang="ja-JP" alt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5145901"/>
                  </a:ext>
                </a:extLst>
              </a:tr>
              <a:tr h="270161"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latin typeface="Calibri" panose="020F0502020204030204" pitchFamily="34" charset="0"/>
                        </a:rPr>
                        <a:t>Circumference [m]</a:t>
                      </a:r>
                      <a:endParaRPr kumimoji="1" lang="ja-JP" alt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Calibri" panose="020F0502020204030204" pitchFamily="34" charset="0"/>
                        </a:rPr>
                        <a:t>348.333</a:t>
                      </a:r>
                      <a:endParaRPr kumimoji="1" lang="ja-JP" alt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6106619"/>
                  </a:ext>
                </a:extLst>
              </a:tr>
              <a:tr h="291275"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Repetition [Hz]</a:t>
                      </a:r>
                      <a:endParaRPr kumimoji="1" lang="ja-JP" altLang="en-US" sz="1600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25</a:t>
                      </a:r>
                      <a:endParaRPr kumimoji="1" lang="ja-JP" altLang="en-US" sz="1600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6107329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Harmonic no, </a:t>
                      </a:r>
                      <a:r>
                        <a:rPr kumimoji="1" lang="en-US" altLang="ja-JP" sz="16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bunches</a:t>
                      </a:r>
                      <a:endParaRPr kumimoji="1" lang="ja-JP" altLang="en-US" sz="1600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2, </a:t>
                      </a:r>
                      <a:r>
                        <a:rPr kumimoji="1" lang="en-US" altLang="ja-JP" sz="16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2</a:t>
                      </a:r>
                      <a:endParaRPr kumimoji="1" lang="ja-JP" altLang="en-US" sz="1600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9159871"/>
                  </a:ext>
                </a:extLst>
              </a:tr>
              <a:tr h="343272"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latin typeface="Calibri" panose="020F0502020204030204" pitchFamily="34" charset="0"/>
                        </a:rPr>
                        <a:t>Protons/pulse (PPP)</a:t>
                      </a:r>
                      <a:endParaRPr kumimoji="1" lang="ja-JP" alt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Calibri" panose="020F0502020204030204" pitchFamily="34" charset="0"/>
                        </a:rPr>
                        <a:t>8.33E13</a:t>
                      </a:r>
                      <a:endParaRPr kumimoji="1" lang="ja-JP" alt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9789137"/>
                  </a:ext>
                </a:extLst>
              </a:tr>
              <a:tr h="377911">
                <a:tc>
                  <a:txBody>
                    <a:bodyPr/>
                    <a:lstStyle/>
                    <a:p>
                      <a:r>
                        <a:rPr kumimoji="1" lang="en-US" altLang="ja-JP" sz="1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Beam power [MW]</a:t>
                      </a:r>
                      <a:endParaRPr kumimoji="1" lang="ja-JP" altLang="en-US" sz="18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1</a:t>
                      </a:r>
                      <a:endParaRPr kumimoji="1" lang="ja-JP" altLang="en-US" sz="18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5968905"/>
                  </a:ext>
                </a:extLst>
              </a:tr>
              <a:tr h="377911">
                <a:tc>
                  <a:txBody>
                    <a:bodyPr/>
                    <a:lstStyle/>
                    <a:p>
                      <a:endParaRPr kumimoji="1" lang="ja-JP" altLang="en-US" sz="160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>
                          <a:latin typeface="Calibri" panose="020F0502020204030204" pitchFamily="34" charset="0"/>
                        </a:rPr>
                        <a:t>Injection</a:t>
                      </a:r>
                      <a:endParaRPr kumimoji="1" lang="ja-JP" altLang="en-US" sz="1800" b="1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>
                          <a:latin typeface="Calibri" panose="020F0502020204030204" pitchFamily="34" charset="0"/>
                        </a:rPr>
                        <a:t>Extraction</a:t>
                      </a:r>
                      <a:endParaRPr kumimoji="1" lang="ja-JP" altLang="en-US" sz="1800" b="1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172"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latin typeface="Calibri" panose="020F0502020204030204" pitchFamily="34" charset="0"/>
                        </a:rPr>
                        <a:t>Energy</a:t>
                      </a:r>
                      <a:r>
                        <a:rPr kumimoji="1" lang="en-US" altLang="ja-JP" sz="1600" baseline="0" dirty="0">
                          <a:latin typeface="Calibri" panose="020F0502020204030204" pitchFamily="34" charset="0"/>
                        </a:rPr>
                        <a:t> [GeV]</a:t>
                      </a:r>
                      <a:endParaRPr kumimoji="1" lang="ja-JP" alt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latin typeface="Calibri" panose="020F0502020204030204" pitchFamily="34" charset="0"/>
                        </a:rPr>
                        <a:t>0.4</a:t>
                      </a:r>
                      <a:endParaRPr kumimoji="1" lang="ja-JP" alt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latin typeface="Calibri" panose="020F0502020204030204" pitchFamily="34" charset="0"/>
                        </a:rPr>
                        <a:t>3</a:t>
                      </a:r>
                      <a:endParaRPr kumimoji="1" lang="ja-JP" alt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012"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latin typeface="Calibri" panose="020F0502020204030204" pitchFamily="34" charset="0"/>
                        </a:rPr>
                        <a:t>f</a:t>
                      </a:r>
                      <a:r>
                        <a:rPr kumimoji="1" lang="en-US" altLang="ja-JP" sz="1600" baseline="-25000" dirty="0">
                          <a:latin typeface="Calibri" panose="020F0502020204030204" pitchFamily="34" charset="0"/>
                        </a:rPr>
                        <a:t>0</a:t>
                      </a:r>
                      <a:r>
                        <a:rPr kumimoji="1" lang="en-US" altLang="ja-JP" sz="1600" baseline="0" dirty="0">
                          <a:latin typeface="Calibri" panose="020F0502020204030204" pitchFamily="34" charset="0"/>
                        </a:rPr>
                        <a:t> [</a:t>
                      </a:r>
                      <a:r>
                        <a:rPr kumimoji="1" lang="en-US" altLang="ja-JP" sz="1600" dirty="0">
                          <a:latin typeface="Calibri" panose="020F0502020204030204" pitchFamily="34" charset="0"/>
                        </a:rPr>
                        <a:t>MHz]</a:t>
                      </a:r>
                      <a:endParaRPr kumimoji="1" lang="ja-JP" alt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latin typeface="Calibri" panose="020F0502020204030204" pitchFamily="34" charset="0"/>
                        </a:rPr>
                        <a:t>0.614</a:t>
                      </a:r>
                      <a:endParaRPr kumimoji="1" lang="ja-JP" alt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latin typeface="Calibri" panose="020F0502020204030204" pitchFamily="34" charset="0"/>
                        </a:rPr>
                        <a:t>0.84</a:t>
                      </a:r>
                      <a:endParaRPr kumimoji="1" lang="ja-JP" alt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200">
                <a:tc>
                  <a:txBody>
                    <a:bodyPr/>
                    <a:lstStyle/>
                    <a:p>
                      <a:r>
                        <a:rPr kumimoji="1" lang="en-US" altLang="ja-JP" sz="1600" dirty="0" err="1">
                          <a:latin typeface="Symbol" panose="05050102010706020507" pitchFamily="18" charset="2"/>
                        </a:rPr>
                        <a:t>D</a:t>
                      </a:r>
                      <a:r>
                        <a:rPr kumimoji="1" lang="en-US" altLang="ja-JP" sz="1600" dirty="0" err="1">
                          <a:latin typeface="Calibri" panose="020F0502020204030204" pitchFamily="34" charset="0"/>
                        </a:rPr>
                        <a:t>p</a:t>
                      </a:r>
                      <a:r>
                        <a:rPr kumimoji="1" lang="en-US" altLang="ja-JP" sz="1600" dirty="0">
                          <a:latin typeface="Calibri" panose="020F0502020204030204" pitchFamily="34" charset="0"/>
                        </a:rPr>
                        <a:t>/p </a:t>
                      </a:r>
                      <a:r>
                        <a:rPr kumimoji="1" lang="ja-JP" altLang="en-US" sz="1600" dirty="0">
                          <a:latin typeface="Calibri" panose="020F0502020204030204" pitchFamily="34" charset="0"/>
                        </a:rPr>
                        <a:t>（</a:t>
                      </a:r>
                      <a:r>
                        <a:rPr kumimoji="1" lang="en-US" altLang="ja-JP" sz="1600" dirty="0">
                          <a:latin typeface="Calibri" panose="020F0502020204030204" pitchFamily="34" charset="0"/>
                        </a:rPr>
                        <a:t>99%</a:t>
                      </a:r>
                      <a:r>
                        <a:rPr kumimoji="1" lang="ja-JP" altLang="en-US" sz="1600" dirty="0">
                          <a:latin typeface="Calibri" panose="020F0502020204030204" pitchFamily="34" charset="0"/>
                        </a:rPr>
                        <a:t>）</a:t>
                      </a:r>
                      <a:r>
                        <a:rPr kumimoji="1" lang="en-US" altLang="ja-JP" sz="1600" dirty="0">
                          <a:latin typeface="Calibri" panose="020F0502020204030204" pitchFamily="34" charset="0"/>
                        </a:rPr>
                        <a:t>[%]</a:t>
                      </a:r>
                      <a:endParaRPr kumimoji="1" lang="ja-JP" alt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baseline="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kumimoji="1" lang="en-US" altLang="ja-JP" sz="1600" dirty="0">
                          <a:latin typeface="Calibri" panose="020F0502020204030204" pitchFamily="34" charset="0"/>
                        </a:rPr>
                        <a:t>0.8</a:t>
                      </a:r>
                      <a:endParaRPr kumimoji="1" lang="ja-JP" alt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latin typeface="Calibri" panose="020F0502020204030204" pitchFamily="34" charset="0"/>
                        </a:rPr>
                        <a:t>0.4</a:t>
                      </a:r>
                      <a:endParaRPr kumimoji="1" lang="ja-JP" alt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476">
                <a:tc>
                  <a:txBody>
                    <a:bodyPr/>
                    <a:lstStyle/>
                    <a:p>
                      <a:r>
                        <a:rPr kumimoji="1" lang="en-US" altLang="ja-JP" sz="1600" dirty="0" err="1">
                          <a:latin typeface="Symbol" panose="05050102010706020507" pitchFamily="18" charset="2"/>
                        </a:rPr>
                        <a:t>t</a:t>
                      </a:r>
                      <a:r>
                        <a:rPr kumimoji="1" lang="en-US" altLang="ja-JP" sz="1600" baseline="-25000" dirty="0" err="1">
                          <a:latin typeface="Calibri" panose="020F0502020204030204" pitchFamily="34" charset="0"/>
                        </a:rPr>
                        <a:t>z</a:t>
                      </a:r>
                      <a:r>
                        <a:rPr kumimoji="1" lang="en-US" altLang="ja-JP" sz="1600" baseline="0" dirty="0">
                          <a:latin typeface="Calibri" panose="020F0502020204030204" pitchFamily="34" charset="0"/>
                        </a:rPr>
                        <a:t> (bunch length) [m]</a:t>
                      </a:r>
                      <a:endParaRPr kumimoji="1" lang="ja-JP" alt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latin typeface="Calibri" panose="020F0502020204030204" pitchFamily="34" charset="0"/>
                        </a:rPr>
                        <a:t>160</a:t>
                      </a:r>
                      <a:endParaRPr kumimoji="1" lang="ja-JP" alt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latin typeface="Calibri" panose="020F0502020204030204" pitchFamily="34" charset="0"/>
                        </a:rPr>
                        <a:t>60</a:t>
                      </a:r>
                      <a:endParaRPr kumimoji="1" lang="ja-JP" alt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0440">
                <a:tc>
                  <a:txBody>
                    <a:bodyPr/>
                    <a:lstStyle/>
                    <a:p>
                      <a:r>
                        <a:rPr kumimoji="1" lang="en-US" altLang="ja-JP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Symbol" panose="05050102010706020507" pitchFamily="18" charset="2"/>
                          <a:ea typeface="+mn-ea"/>
                          <a:cs typeface="+mn-cs"/>
                        </a:rPr>
                        <a:t>n</a:t>
                      </a:r>
                      <a:r>
                        <a:rPr kumimoji="1" lang="en-US" altLang="ja-JP" sz="1600" b="1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</a:t>
                      </a:r>
                      <a:r>
                        <a:rPr kumimoji="1" lang="en-US" altLang="ja-JP" sz="16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1" lang="en-US" altLang="ja-JP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(synchrotron tune)</a:t>
                      </a:r>
                      <a:endParaRPr kumimoji="1" lang="ja-JP" altLang="en-US" sz="1600" b="1" baseline="0" dirty="0">
                        <a:solidFill>
                          <a:srgbClr val="0000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b="1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0.006</a:t>
                      </a:r>
                      <a:endParaRPr kumimoji="1" lang="ja-JP" altLang="en-US" sz="1600" b="1" dirty="0">
                        <a:solidFill>
                          <a:srgbClr val="0000FF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b="1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0.0005</a:t>
                      </a:r>
                      <a:endParaRPr kumimoji="1" lang="ja-JP" altLang="en-US" sz="1600" b="1" dirty="0">
                        <a:solidFill>
                          <a:srgbClr val="0000FF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7200">
                <a:tc>
                  <a:txBody>
                    <a:bodyPr/>
                    <a:lstStyle/>
                    <a:p>
                      <a:r>
                        <a:rPr kumimoji="1" lang="en-US" altLang="ja-JP" sz="1600" dirty="0" err="1">
                          <a:latin typeface="Symbol" panose="05050102010706020507" pitchFamily="18" charset="2"/>
                        </a:rPr>
                        <a:t>n</a:t>
                      </a:r>
                      <a:r>
                        <a:rPr kumimoji="1" lang="en-US" altLang="ja-JP" sz="1600" baseline="-25000" dirty="0" err="1">
                          <a:latin typeface="Calibri" panose="020F0502020204030204" pitchFamily="34" charset="0"/>
                        </a:rPr>
                        <a:t>x</a:t>
                      </a:r>
                      <a:r>
                        <a:rPr kumimoji="1" lang="en-US" altLang="ja-JP" sz="1600" dirty="0">
                          <a:latin typeface="Calibri" panose="020F0502020204030204" pitchFamily="34" charset="0"/>
                        </a:rPr>
                        <a:t>,</a:t>
                      </a:r>
                      <a:r>
                        <a:rPr kumimoji="1" lang="en-US" altLang="ja-JP" sz="1600" baseline="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kumimoji="1" lang="en-US" altLang="ja-JP" sz="1600" baseline="0" dirty="0" err="1">
                          <a:latin typeface="Symbol" panose="05050102010706020507" pitchFamily="18" charset="2"/>
                        </a:rPr>
                        <a:t>n</a:t>
                      </a:r>
                      <a:r>
                        <a:rPr kumimoji="1" lang="en-US" altLang="ja-JP" sz="1600" baseline="-25000" dirty="0" err="1">
                          <a:latin typeface="Calibri" panose="020F0502020204030204" pitchFamily="34" charset="0"/>
                        </a:rPr>
                        <a:t>y</a:t>
                      </a:r>
                      <a:r>
                        <a:rPr kumimoji="1" lang="en-US" altLang="ja-JP" sz="1600" baseline="0" dirty="0">
                          <a:latin typeface="Calibri" panose="020F0502020204030204" pitchFamily="34" charset="0"/>
                        </a:rPr>
                        <a:t> (</a:t>
                      </a:r>
                      <a:r>
                        <a:rPr kumimoji="1" lang="en-US" altLang="ja-JP" sz="1600" baseline="0" dirty="0" err="1">
                          <a:latin typeface="Calibri" panose="020F0502020204030204" pitchFamily="34" charset="0"/>
                        </a:rPr>
                        <a:t>betatron</a:t>
                      </a:r>
                      <a:r>
                        <a:rPr kumimoji="1" lang="en-US" altLang="ja-JP" sz="1600" baseline="0" dirty="0">
                          <a:latin typeface="Calibri" panose="020F0502020204030204" pitchFamily="34" charset="0"/>
                        </a:rPr>
                        <a:t> tune)</a:t>
                      </a:r>
                      <a:endParaRPr kumimoji="1" lang="ja-JP" alt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latin typeface="Calibri" panose="020F0502020204030204" pitchFamily="34" charset="0"/>
                        </a:rPr>
                        <a:t>6.45</a:t>
                      </a:r>
                      <a:r>
                        <a:rPr kumimoji="1" lang="en-US" altLang="ja-JP" sz="1600">
                          <a:latin typeface="Calibri" panose="020F0502020204030204" pitchFamily="34" charset="0"/>
                        </a:rPr>
                        <a:t>, 6.42</a:t>
                      </a:r>
                      <a:endParaRPr kumimoji="1" lang="ja-JP" alt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latin typeface="Calibri" panose="020F0502020204030204" pitchFamily="34" charset="0"/>
                        </a:rPr>
                        <a:t>Variable</a:t>
                      </a:r>
                      <a:endParaRPr kumimoji="1" lang="ja-JP" alt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5193"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solidFill>
                            <a:srgbClr val="0000FF"/>
                          </a:solidFill>
                          <a:latin typeface="Symbol" panose="05050102010706020507" pitchFamily="18" charset="2"/>
                        </a:rPr>
                        <a:t>x</a:t>
                      </a:r>
                      <a:r>
                        <a:rPr kumimoji="1" lang="en-US" altLang="ja-JP" sz="1600" baseline="-25000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x</a:t>
                      </a:r>
                      <a:r>
                        <a:rPr kumimoji="1" lang="en-US" altLang="ja-JP" sz="1600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, </a:t>
                      </a:r>
                      <a:r>
                        <a:rPr kumimoji="1" lang="en-US" altLang="ja-JP" sz="1600" dirty="0" err="1">
                          <a:solidFill>
                            <a:srgbClr val="0000FF"/>
                          </a:solidFill>
                          <a:latin typeface="Symbol" panose="05050102010706020507" pitchFamily="18" charset="2"/>
                        </a:rPr>
                        <a:t>x</a:t>
                      </a:r>
                      <a:r>
                        <a:rPr kumimoji="1" lang="en-US" altLang="ja-JP" sz="1600" baseline="-25000" dirty="0" err="1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y</a:t>
                      </a:r>
                      <a:r>
                        <a:rPr kumimoji="1" lang="en-US" altLang="ja-JP" sz="1600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kumimoji="1" lang="en-US" altLang="ja-JP" sz="1400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(Nat. chromaticity)</a:t>
                      </a:r>
                      <a:endParaRPr kumimoji="1" lang="ja-JP" altLang="en-US" sz="1600" dirty="0">
                        <a:solidFill>
                          <a:srgbClr val="0000FF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-10, -7</a:t>
                      </a:r>
                      <a:endParaRPr kumimoji="1" lang="ja-JP" altLang="en-US" sz="1600" dirty="0">
                        <a:solidFill>
                          <a:srgbClr val="0000FF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Variable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5193"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B</a:t>
                      </a:r>
                      <a:r>
                        <a:rPr kumimoji="1" lang="en-US" altLang="ja-JP" sz="1600" baseline="-25000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f</a:t>
                      </a:r>
                      <a:r>
                        <a:rPr kumimoji="1" lang="en-US" altLang="ja-JP" sz="1600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 (Bunching factor)</a:t>
                      </a:r>
                      <a:endParaRPr kumimoji="1" lang="ja-JP" altLang="en-US" sz="1600" dirty="0">
                        <a:solidFill>
                          <a:srgbClr val="0000FF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0.47</a:t>
                      </a:r>
                      <a:endParaRPr kumimoji="1" lang="ja-JP" altLang="en-US" sz="1600" dirty="0">
                        <a:solidFill>
                          <a:srgbClr val="0000FF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0.21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3477233"/>
                  </a:ext>
                </a:extLst>
              </a:tr>
              <a:tr h="169689">
                <a:tc>
                  <a:txBody>
                    <a:bodyPr/>
                    <a:lstStyle/>
                    <a:p>
                      <a:r>
                        <a:rPr kumimoji="1" lang="en-US" altLang="ja-JP" sz="1600" b="1" dirty="0" err="1">
                          <a:solidFill>
                            <a:srgbClr val="FF0000"/>
                          </a:solidFill>
                          <a:latin typeface="Symbol" panose="05050102010706020507" pitchFamily="18" charset="2"/>
                        </a:rPr>
                        <a:t>Dn</a:t>
                      </a:r>
                      <a:r>
                        <a:rPr kumimoji="1" lang="en-US" altLang="ja-JP" sz="1600" b="1" baseline="-25000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incoh</a:t>
                      </a:r>
                      <a:r>
                        <a:rPr kumimoji="1" lang="en-US" altLang="ja-JP" sz="16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1" lang="en-US" altLang="ja-JP" sz="1600" b="1" dirty="0" err="1">
                          <a:solidFill>
                            <a:srgbClr val="FF0000"/>
                          </a:solidFill>
                          <a:latin typeface="Symbol" panose="05050102010706020507" pitchFamily="18" charset="2"/>
                          <a:cs typeface="Calibri" panose="020F0502020204030204" pitchFamily="34" charset="0"/>
                        </a:rPr>
                        <a:t>Dn</a:t>
                      </a:r>
                      <a:r>
                        <a:rPr kumimoji="1" lang="en-US" altLang="ja-JP" sz="1600" b="1" baseline="-25000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coh</a:t>
                      </a:r>
                      <a:endParaRPr kumimoji="1" lang="ja-JP" altLang="en-US" sz="16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-0.3, -0.03</a:t>
                      </a:r>
                      <a:endParaRPr kumimoji="1" lang="ja-JP" altLang="en-US" sz="16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-0.05, -0.005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042021"/>
                  </a:ext>
                </a:extLst>
              </a:tr>
            </a:tbl>
          </a:graphicData>
        </a:graphic>
      </p:graphicFrame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B6BBD55-930F-4F06-92F4-70EFCA8F1F9D}"/>
              </a:ext>
            </a:extLst>
          </p:cNvPr>
          <p:cNvSpPr txBox="1"/>
          <p:nvPr/>
        </p:nvSpPr>
        <p:spPr>
          <a:xfrm>
            <a:off x="268916" y="3687335"/>
            <a:ext cx="4100965" cy="1323439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reduce the SC effect longitudinal painting (LP) and transverse painting (TP) at injection are adopted. </a:t>
            </a:r>
          </a:p>
          <a:p>
            <a:r>
              <a:rPr lang="en-US" altLang="ja-JP" sz="2000" dirty="0" err="1">
                <a:solidFill>
                  <a:srgbClr val="FF0000"/>
                </a:solidFill>
                <a:latin typeface="Symbol" panose="05050102010706020507" pitchFamily="18" charset="2"/>
                <a:cs typeface="Calibri" panose="020F0502020204030204" pitchFamily="34" charset="0"/>
              </a:rPr>
              <a:t>e</a:t>
            </a:r>
            <a:r>
              <a:rPr lang="en-US" altLang="ja-JP" sz="2000" baseline="-25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tp</a:t>
            </a:r>
            <a:r>
              <a:rPr lang="en-US" altLang="ja-JP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100</a:t>
            </a:r>
            <a:r>
              <a:rPr lang="en-US" altLang="ja-JP" sz="2000" dirty="0">
                <a:solidFill>
                  <a:srgbClr val="FF0000"/>
                </a:solidFill>
                <a:latin typeface="Symbol" panose="05050102010706020507" pitchFamily="18" charset="2"/>
                <a:cs typeface="Calibri" panose="020F0502020204030204" pitchFamily="34" charset="0"/>
              </a:rPr>
              <a:t>p</a:t>
            </a:r>
            <a:r>
              <a:rPr lang="en-US" altLang="ja-JP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mm </a:t>
            </a:r>
            <a:r>
              <a:rPr lang="en-US" altLang="ja-JP" sz="2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mrad</a:t>
            </a:r>
            <a:r>
              <a:rPr lang="en-US" altLang="ja-JP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this work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804944B-5EEB-42AC-B24C-1D9BC6A94D98}"/>
              </a:ext>
            </a:extLst>
          </p:cNvPr>
          <p:cNvSpPr txBox="1"/>
          <p:nvPr/>
        </p:nvSpPr>
        <p:spPr>
          <a:xfrm>
            <a:off x="258953" y="5132683"/>
            <a:ext cx="3808991" cy="12003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RCS Beam power at present:</a:t>
            </a:r>
          </a:p>
          <a:p>
            <a:r>
              <a:rPr kumimoji="1" lang="en-US" altLang="ja-JP" sz="2400" b="1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To MLF: </a:t>
            </a:r>
            <a:r>
              <a:rPr lang="en-US" altLang="ja-JP" sz="2400" b="1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0.5 MW</a:t>
            </a:r>
          </a:p>
          <a:p>
            <a:r>
              <a:rPr lang="en-US" altLang="ja-JP" sz="2400" b="1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To MR: ~0.8 MW-</a:t>
            </a:r>
            <a:r>
              <a:rPr lang="en-US" altLang="ja-JP" sz="2400" b="1" dirty="0" err="1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eqv</a:t>
            </a:r>
            <a:r>
              <a:rPr lang="en-US" altLang="ja-JP" sz="2400" b="1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1" lang="ja-JP" altLang="en-US" sz="2400" b="1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B37CC1F-7B3E-4E28-8FC7-584A06C48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43464" y="6356176"/>
            <a:ext cx="1905000" cy="457200"/>
          </a:xfrm>
        </p:spPr>
        <p:txBody>
          <a:bodyPr/>
          <a:lstStyle/>
          <a:p>
            <a:pPr>
              <a:defRPr/>
            </a:pPr>
            <a:fld id="{1D59C5AC-386B-46CC-84A6-A2044D001D5B}" type="slidenum">
              <a:rPr lang="ja-JP" altLang="en-US" smtClean="0"/>
              <a:pPr>
                <a:defRPr/>
              </a:pPr>
              <a:t>4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251B3D6-2B02-4BD9-8EC9-0C2A03285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86722" y="6400800"/>
            <a:ext cx="2895600" cy="457200"/>
          </a:xfrm>
        </p:spPr>
        <p:txBody>
          <a:bodyPr/>
          <a:lstStyle/>
          <a:p>
            <a:r>
              <a:rPr lang="en-US" altLang="ja-JP" dirty="0" err="1"/>
              <a:t>Fermilab</a:t>
            </a:r>
            <a:r>
              <a:rPr lang="en-US" altLang="ja-JP" dirty="0"/>
              <a:t> Workshop on MW rings</a:t>
            </a:r>
          </a:p>
        </p:txBody>
      </p:sp>
      <p:sp>
        <p:nvSpPr>
          <p:cNvPr id="10" name="日付プレースホルダー 9">
            <a:extLst>
              <a:ext uri="{FF2B5EF4-FFF2-40B4-BE49-F238E27FC236}">
                <a16:creationId xmlns:a16="http://schemas.microsoft.com/office/drawing/2014/main" id="{A3AA7F23-C649-4615-8FFA-E1F65A67C9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6720" y="6453336"/>
            <a:ext cx="1905000" cy="457200"/>
          </a:xfrm>
        </p:spPr>
        <p:txBody>
          <a:bodyPr/>
          <a:lstStyle/>
          <a:p>
            <a:r>
              <a:rPr lang="en-US" altLang="ja-JP" dirty="0"/>
              <a:t>P.K. Saha</a:t>
            </a:r>
          </a:p>
        </p:txBody>
      </p:sp>
    </p:spTree>
    <p:extLst>
      <p:ext uri="{BB962C8B-B14F-4D97-AF65-F5344CB8AC3E}">
        <p14:creationId xmlns:p14="http://schemas.microsoft.com/office/powerpoint/2010/main" val="310891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67316" y="116632"/>
            <a:ext cx="6981148" cy="762000"/>
          </a:xfrm>
        </p:spPr>
        <p:txBody>
          <a:bodyPr/>
          <a:lstStyle/>
          <a:p>
            <a:pPr algn="l"/>
            <a:r>
              <a:rPr kumimoji="1" lang="en-US" altLang="ja-JP" sz="3200" b="1" i="1" dirty="0">
                <a:solidFill>
                  <a:srgbClr val="00B050"/>
                </a:solidFill>
                <a:latin typeface="Book Antiqua" panose="02040602050305030304" pitchFamily="18" charset="0"/>
              </a:rPr>
              <a:t>Demonstration of </a:t>
            </a:r>
            <a:r>
              <a:rPr lang="en-US" altLang="ja-JP" sz="3200" b="1" i="1" dirty="0">
                <a:solidFill>
                  <a:srgbClr val="00B050"/>
                </a:solidFill>
                <a:latin typeface="Book Antiqua" panose="02040602050305030304" pitchFamily="18" charset="0"/>
              </a:rPr>
              <a:t>1 MW beam power</a:t>
            </a:r>
            <a:endParaRPr kumimoji="1" lang="ja-JP" altLang="en-US" sz="3200" b="1" i="1" dirty="0">
              <a:solidFill>
                <a:srgbClr val="00B050"/>
              </a:solidFill>
              <a:latin typeface="Book Antiqua" panose="02040602050305030304" pitchFamily="18" charset="0"/>
            </a:endParaRPr>
          </a:p>
        </p:txBody>
      </p:sp>
      <p:grpSp>
        <p:nvGrpSpPr>
          <p:cNvPr id="20" name="グループ化 19"/>
          <p:cNvGrpSpPr/>
          <p:nvPr/>
        </p:nvGrpSpPr>
        <p:grpSpPr>
          <a:xfrm>
            <a:off x="71992" y="908720"/>
            <a:ext cx="4291676" cy="4560657"/>
            <a:chOff x="164124" y="1052736"/>
            <a:chExt cx="4668852" cy="4919630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406" y="1502294"/>
              <a:ext cx="3895899" cy="4047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テキスト ボックス 6"/>
            <p:cNvSpPr txBox="1"/>
            <p:nvPr/>
          </p:nvSpPr>
          <p:spPr>
            <a:xfrm>
              <a:off x="1988536" y="5545658"/>
              <a:ext cx="12234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2000" dirty="0">
                  <a:solidFill>
                    <a:prstClr val="black"/>
                  </a:solidFill>
                  <a:latin typeface="Calibri"/>
                  <a:ea typeface="ＭＳ Ｐゴシック"/>
                </a:rPr>
                <a:t>Time (ms)</a:t>
              </a:r>
              <a:endParaRPr lang="ja-JP" altLang="en-US" sz="2000" dirty="0">
                <a:solidFill>
                  <a:prstClr val="black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 rot="16200000">
              <a:off x="-935664" y="3151147"/>
              <a:ext cx="25996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2000" dirty="0">
                  <a:solidFill>
                    <a:prstClr val="black"/>
                  </a:solidFill>
                  <a:latin typeface="Calibri"/>
                  <a:ea typeface="ＭＳ Ｐゴシック"/>
                </a:rPr>
                <a:t>Particles /pulse (x 10</a:t>
              </a:r>
              <a:r>
                <a:rPr lang="en-US" altLang="ja-JP" sz="2000" baseline="30000" dirty="0">
                  <a:solidFill>
                    <a:prstClr val="black"/>
                  </a:solidFill>
                  <a:latin typeface="Calibri"/>
                  <a:ea typeface="ＭＳ Ｐゴシック"/>
                </a:rPr>
                <a:t>13</a:t>
              </a:r>
              <a:r>
                <a:rPr lang="en-US" altLang="ja-JP" sz="2000" dirty="0">
                  <a:solidFill>
                    <a:prstClr val="black"/>
                  </a:solidFill>
                  <a:latin typeface="Calibri"/>
                  <a:ea typeface="ＭＳ Ｐゴシック"/>
                </a:rPr>
                <a:t>)</a:t>
              </a:r>
              <a:endParaRPr lang="ja-JP" altLang="en-US" sz="2000" dirty="0">
                <a:solidFill>
                  <a:prstClr val="black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1057584" y="3848513"/>
              <a:ext cx="3216586" cy="10956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2000" dirty="0">
                  <a:solidFill>
                    <a:prstClr val="black"/>
                  </a:solidFill>
                  <a:latin typeface="Calibri"/>
                  <a:ea typeface="ＭＳ Ｐゴシック"/>
                </a:rPr>
                <a:t>Experimental results: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2000" dirty="0">
                  <a:solidFill>
                    <a:prstClr val="black"/>
                  </a:solidFill>
                  <a:latin typeface="Calibri"/>
                  <a:ea typeface="ＭＳ Ｐゴシック"/>
                </a:rPr>
                <a:t>Circulating beam intensity measured by a CT</a:t>
              </a:r>
              <a:endParaRPr lang="ja-JP" altLang="en-US" sz="2000" dirty="0">
                <a:solidFill>
                  <a:prstClr val="black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298581" y="5545658"/>
              <a:ext cx="9701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600" dirty="0">
                  <a:solidFill>
                    <a:prstClr val="black"/>
                  </a:solidFill>
                  <a:latin typeface="Calibri"/>
                  <a:ea typeface="ＭＳ Ｐゴシック"/>
                </a:rPr>
                <a:t>Injection</a:t>
              </a:r>
              <a:endParaRPr lang="ja-JP" altLang="en-US" sz="1600" dirty="0">
                <a:solidFill>
                  <a:prstClr val="black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3715362" y="5633812"/>
              <a:ext cx="11176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600" dirty="0">
                  <a:solidFill>
                    <a:prstClr val="black"/>
                  </a:solidFill>
                  <a:latin typeface="Calibri"/>
                  <a:ea typeface="ＭＳ Ｐゴシック"/>
                </a:rPr>
                <a:t>Extraction</a:t>
              </a:r>
              <a:endParaRPr lang="ja-JP" altLang="en-US" sz="1600" dirty="0">
                <a:solidFill>
                  <a:prstClr val="black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907785" y="1052736"/>
              <a:ext cx="3454792" cy="461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800" b="1" u="sng" dirty="0">
                  <a:solidFill>
                    <a:srgbClr val="FF0000"/>
                  </a:solidFill>
                  <a:latin typeface="Calibri"/>
                  <a:ea typeface="ＭＳ Ｐゴシック"/>
                </a:rPr>
                <a:t>8.41 x 10</a:t>
              </a:r>
              <a:r>
                <a:rPr lang="en-US" altLang="ja-JP" sz="1800" b="1" u="sng" baseline="30000" dirty="0">
                  <a:solidFill>
                    <a:srgbClr val="FF0000"/>
                  </a:solidFill>
                  <a:latin typeface="Calibri"/>
                  <a:ea typeface="ＭＳ Ｐゴシック"/>
                </a:rPr>
                <a:t>13</a:t>
              </a:r>
              <a:r>
                <a:rPr lang="en-US" altLang="ja-JP" sz="1800" b="1" u="sng" dirty="0">
                  <a:solidFill>
                    <a:srgbClr val="FF0000"/>
                  </a:solidFill>
                  <a:latin typeface="Calibri"/>
                  <a:ea typeface="ＭＳ Ｐゴシック"/>
                </a:rPr>
                <a:t> ppp : </a:t>
              </a:r>
              <a:r>
                <a:rPr lang="en-US" altLang="ja-JP" b="1" u="sng" dirty="0">
                  <a:solidFill>
                    <a:srgbClr val="FF0000"/>
                  </a:solidFill>
                  <a:latin typeface="Calibri"/>
                  <a:ea typeface="ＭＳ Ｐゴシック"/>
                </a:rPr>
                <a:t>1.01 MW-eq.</a:t>
              </a:r>
              <a:endParaRPr lang="ja-JP" altLang="en-US" b="1" u="sng" dirty="0">
                <a:solidFill>
                  <a:srgbClr val="FF0000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1241600" y="2501463"/>
              <a:ext cx="2313454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300" dirty="0">
                  <a:solidFill>
                    <a:srgbClr val="00B050"/>
                  </a:solidFill>
                  <a:latin typeface="Calibri"/>
                  <a:ea typeface="ＭＳ Ｐゴシック"/>
                </a:rPr>
                <a:t>6.87 x 10</a:t>
              </a:r>
              <a:r>
                <a:rPr lang="en-US" altLang="ja-JP" sz="1300" baseline="30000" dirty="0">
                  <a:solidFill>
                    <a:srgbClr val="00B050"/>
                  </a:solidFill>
                  <a:latin typeface="Calibri"/>
                  <a:ea typeface="ＭＳ Ｐゴシック"/>
                </a:rPr>
                <a:t>13</a:t>
              </a:r>
              <a:r>
                <a:rPr lang="en-US" altLang="ja-JP" sz="1300" dirty="0">
                  <a:solidFill>
                    <a:srgbClr val="00B050"/>
                  </a:solidFill>
                  <a:latin typeface="Calibri"/>
                  <a:ea typeface="ＭＳ Ｐゴシック"/>
                </a:rPr>
                <a:t> ppp : 0.825 MW-eq.</a:t>
              </a:r>
              <a:endParaRPr lang="ja-JP" altLang="en-US" sz="1300" dirty="0">
                <a:solidFill>
                  <a:srgbClr val="00B050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1241600" y="3361184"/>
              <a:ext cx="2313454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300" dirty="0">
                  <a:solidFill>
                    <a:srgbClr val="00B0F0"/>
                  </a:solidFill>
                  <a:latin typeface="Calibri"/>
                  <a:ea typeface="ＭＳ Ｐゴシック"/>
                </a:rPr>
                <a:t>4.73 x 10</a:t>
              </a:r>
              <a:r>
                <a:rPr lang="en-US" altLang="ja-JP" sz="1300" baseline="30000" dirty="0">
                  <a:solidFill>
                    <a:srgbClr val="00B0F0"/>
                  </a:solidFill>
                  <a:latin typeface="Calibri"/>
                  <a:ea typeface="ＭＳ Ｐゴシック"/>
                </a:rPr>
                <a:t>13</a:t>
              </a:r>
              <a:r>
                <a:rPr lang="en-US" altLang="ja-JP" sz="1300" dirty="0">
                  <a:solidFill>
                    <a:srgbClr val="00B0F0"/>
                  </a:solidFill>
                  <a:latin typeface="Calibri"/>
                  <a:ea typeface="ＭＳ Ｐゴシック"/>
                </a:rPr>
                <a:t> ppp : 0.568 MW-eq.</a:t>
              </a:r>
              <a:endParaRPr lang="ja-JP" altLang="en-US" sz="1300" dirty="0">
                <a:solidFill>
                  <a:srgbClr val="00B0F0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1241600" y="2088465"/>
              <a:ext cx="2313454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300" dirty="0">
                  <a:solidFill>
                    <a:srgbClr val="C0504D"/>
                  </a:solidFill>
                  <a:latin typeface="Calibri"/>
                  <a:ea typeface="ＭＳ Ｐゴシック"/>
                </a:rPr>
                <a:t>7.86 x 10</a:t>
              </a:r>
              <a:r>
                <a:rPr lang="en-US" altLang="ja-JP" sz="1300" baseline="30000" dirty="0">
                  <a:solidFill>
                    <a:srgbClr val="C0504D"/>
                  </a:solidFill>
                  <a:latin typeface="Calibri"/>
                  <a:ea typeface="ＭＳ Ｐゴシック"/>
                </a:rPr>
                <a:t>13</a:t>
              </a:r>
              <a:r>
                <a:rPr lang="en-US" altLang="ja-JP" sz="1300" dirty="0">
                  <a:solidFill>
                    <a:srgbClr val="C0504D"/>
                  </a:solidFill>
                  <a:latin typeface="Calibri"/>
                  <a:ea typeface="ＭＳ Ｐゴシック"/>
                </a:rPr>
                <a:t> ppp : 0.944 MW-eq.</a:t>
              </a:r>
              <a:endParaRPr lang="ja-JP" altLang="en-US" sz="1300" dirty="0">
                <a:solidFill>
                  <a:srgbClr val="C0504D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1241600" y="2938661"/>
              <a:ext cx="2313454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300" dirty="0">
                  <a:solidFill>
                    <a:srgbClr val="FF33CC"/>
                  </a:solidFill>
                  <a:latin typeface="Calibri"/>
                  <a:ea typeface="ＭＳ Ｐゴシック"/>
                </a:rPr>
                <a:t>5.80 x 10</a:t>
              </a:r>
              <a:r>
                <a:rPr lang="en-US" altLang="ja-JP" sz="1300" baseline="30000" dirty="0">
                  <a:solidFill>
                    <a:srgbClr val="FF33CC"/>
                  </a:solidFill>
                  <a:latin typeface="Calibri"/>
                  <a:ea typeface="ＭＳ Ｐゴシック"/>
                </a:rPr>
                <a:t>13</a:t>
              </a:r>
              <a:r>
                <a:rPr lang="en-US" altLang="ja-JP" sz="1300" dirty="0">
                  <a:solidFill>
                    <a:srgbClr val="FF33CC"/>
                  </a:solidFill>
                  <a:latin typeface="Calibri"/>
                  <a:ea typeface="ＭＳ Ｐゴシック"/>
                </a:rPr>
                <a:t> ppp : 0.696 MW-eq.</a:t>
              </a:r>
              <a:endParaRPr lang="ja-JP" altLang="en-US" sz="1300" dirty="0">
                <a:solidFill>
                  <a:srgbClr val="FF33CC"/>
                </a:solidFill>
                <a:latin typeface="Calibri"/>
                <a:ea typeface="ＭＳ Ｐゴシック"/>
              </a:endParaRPr>
            </a:p>
          </p:txBody>
        </p:sp>
        <p:cxnSp>
          <p:nvCxnSpPr>
            <p:cNvPr id="17" name="直線矢印コネクタ 16"/>
            <p:cNvCxnSpPr/>
            <p:nvPr/>
          </p:nvCxnSpPr>
          <p:spPr bwMode="auto">
            <a:xfrm>
              <a:off x="1064458" y="1398082"/>
              <a:ext cx="0" cy="432048"/>
            </a:xfrm>
            <a:prstGeom prst="straightConnector1">
              <a:avLst/>
            </a:prstGeom>
            <a:solidFill>
              <a:srgbClr val="4F81BD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8" name="テキスト ボックス 17"/>
          <p:cNvSpPr txBox="1"/>
          <p:nvPr/>
        </p:nvSpPr>
        <p:spPr>
          <a:xfrm>
            <a:off x="4102260" y="771088"/>
            <a:ext cx="4862228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dirty="0">
                <a:solidFill>
                  <a:srgbClr val="FF0000"/>
                </a:solidFill>
                <a:latin typeface="Book Antiqua" panose="02040602050305030304" pitchFamily="18" charset="0"/>
                <a:ea typeface="ＭＳ Ｐゴシック"/>
              </a:rPr>
              <a:t>●</a:t>
            </a:r>
            <a:r>
              <a:rPr lang="ja-JP" altLang="en-US" sz="2000" dirty="0">
                <a:solidFill>
                  <a:srgbClr val="FF0000"/>
                </a:solidFill>
                <a:latin typeface="Book Antiqua" panose="02040602050305030304" pitchFamily="18" charset="0"/>
                <a:ea typeface="ＭＳ Ｐゴシック"/>
              </a:rPr>
              <a:t> </a:t>
            </a:r>
            <a:r>
              <a:rPr lang="en-US" altLang="ja-JP" sz="2400" dirty="0"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Successfully demonstrated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sz="2400" dirty="0"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acceleration of the designed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sz="2400" dirty="0"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1 MW beam power.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altLang="ja-JP" sz="400" dirty="0">
              <a:solidFill>
                <a:prstClr val="black"/>
              </a:solidFill>
              <a:latin typeface="Calibri"/>
              <a:ea typeface="ＭＳ Ｐゴシック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400" dirty="0">
                <a:solidFill>
                  <a:srgbClr val="FF0000"/>
                </a:solidFill>
                <a:latin typeface="Book Antiqua" panose="02040602050305030304" pitchFamily="18" charset="0"/>
                <a:ea typeface="ＭＳ Ｐゴシック"/>
              </a:rPr>
              <a:t>●</a:t>
            </a:r>
            <a:r>
              <a:rPr lang="ja-JP" altLang="en-US" sz="2000" dirty="0">
                <a:solidFill>
                  <a:srgbClr val="FF0000"/>
                </a:solidFill>
                <a:latin typeface="Book Antiqua" panose="02040602050305030304" pitchFamily="18" charset="0"/>
                <a:ea typeface="ＭＳ Ｐゴシック"/>
              </a:rPr>
              <a:t> </a:t>
            </a:r>
            <a:r>
              <a:rPr lang="en-US" altLang="ja-JP" sz="2400" dirty="0">
                <a:solidFill>
                  <a:srgbClr val="FF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Beam loss at 1 MW: &lt;0.2% and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sz="2400" dirty="0">
                <a:solidFill>
                  <a:srgbClr val="FF0000"/>
                </a:solidFill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only at injection energy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sz="2400" dirty="0">
                <a:solidFill>
                  <a:srgbClr val="0000FF"/>
                </a:solidFill>
                <a:latin typeface="Book Antiqua" panose="02040602050305030304" pitchFamily="18" charset="0"/>
                <a:ea typeface="ＭＳ Ｐゴシック"/>
                <a:sym typeface="Wingdings" panose="05000000000000000000" pitchFamily="2" charset="2"/>
              </a:rPr>
              <a:t>-- m</a:t>
            </a:r>
            <a:r>
              <a:rPr lang="en-US" altLang="ja-JP" sz="2400" dirty="0">
                <a:solidFill>
                  <a:srgbClr val="0000FF"/>
                </a:solidFill>
                <a:latin typeface="Book Antiqua" panose="02040602050305030304" pitchFamily="18" charset="0"/>
                <a:ea typeface="ＭＳ Ｐゴシック"/>
              </a:rPr>
              <a:t>ostly due to the foil scattering.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83568" y="5571237"/>
            <a:ext cx="67971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srgbClr val="0000FF"/>
                </a:solidFill>
                <a:sym typeface="Wingdings" panose="05000000000000000000" pitchFamily="2" charset="2"/>
              </a:rPr>
              <a:t>We have also established RCS parameters for </a:t>
            </a:r>
          </a:p>
          <a:p>
            <a:r>
              <a:rPr lang="en-US" altLang="ja-JP" sz="2800" dirty="0">
                <a:solidFill>
                  <a:srgbClr val="0000FF"/>
                </a:solidFill>
                <a:sym typeface="Wingdings" panose="05000000000000000000" pitchFamily="2" charset="2"/>
              </a:rPr>
              <a:t>operation at the 1 MW beam power.</a:t>
            </a:r>
          </a:p>
        </p:txBody>
      </p:sp>
      <p:sp>
        <p:nvSpPr>
          <p:cNvPr id="26" name="スライド番号プレースホルダー 25"/>
          <p:cNvSpPr>
            <a:spLocks noGrp="1"/>
          </p:cNvSpPr>
          <p:nvPr>
            <p:ph type="sldNum" sz="quarter" idx="12"/>
          </p:nvPr>
        </p:nvSpPr>
        <p:spPr>
          <a:xfrm>
            <a:off x="6915472" y="6500192"/>
            <a:ext cx="1905000" cy="457200"/>
          </a:xfrm>
        </p:spPr>
        <p:txBody>
          <a:bodyPr/>
          <a:lstStyle/>
          <a:p>
            <a:pPr>
              <a:defRPr/>
            </a:pPr>
            <a:fld id="{1D59C5AC-386B-46CC-84A6-A2044D001D5B}" type="slidenum">
              <a:rPr lang="ja-JP" altLang="en-US" smtClean="0"/>
              <a:pPr>
                <a:defRPr/>
              </a:pPr>
              <a:t>5</a:t>
            </a:fld>
            <a:endParaRPr lang="ja-JP" altLang="en-US" dirty="0"/>
          </a:p>
        </p:txBody>
      </p:sp>
      <p:grpSp>
        <p:nvGrpSpPr>
          <p:cNvPr id="5" name="グループ化 4"/>
          <p:cNvGrpSpPr/>
          <p:nvPr/>
        </p:nvGrpSpPr>
        <p:grpSpPr>
          <a:xfrm>
            <a:off x="3976069" y="3036858"/>
            <a:ext cx="4169863" cy="2696398"/>
            <a:chOff x="4129229" y="3140968"/>
            <a:chExt cx="4169863" cy="2696398"/>
          </a:xfrm>
        </p:grpSpPr>
        <p:grpSp>
          <p:nvGrpSpPr>
            <p:cNvPr id="21" name="グループ化 20"/>
            <p:cNvGrpSpPr/>
            <p:nvPr/>
          </p:nvGrpSpPr>
          <p:grpSpPr>
            <a:xfrm>
              <a:off x="4129229" y="3140968"/>
              <a:ext cx="4169863" cy="2696398"/>
              <a:chOff x="4650608" y="3900954"/>
              <a:chExt cx="4169863" cy="2696398"/>
            </a:xfrm>
          </p:grpSpPr>
          <p:pic>
            <p:nvPicPr>
              <p:cNvPr id="22" name="Picture 3" descr="C:\Users\User\Desktop\Tantousha-meeting-2015.09.04\pinj100pi-1mw-survival-1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0608" y="3900954"/>
                <a:ext cx="4169863" cy="26963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テキスト ボックス 22"/>
              <p:cNvSpPr txBox="1"/>
              <p:nvPr/>
            </p:nvSpPr>
            <p:spPr>
              <a:xfrm>
                <a:off x="6923298" y="4606182"/>
                <a:ext cx="142378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200" dirty="0"/>
                  <a:t>Simulation</a:t>
                </a:r>
                <a:endParaRPr kumimoji="1" lang="ja-JP" altLang="en-US" sz="2200" dirty="0"/>
              </a:p>
            </p:txBody>
          </p:sp>
          <p:cxnSp>
            <p:nvCxnSpPr>
              <p:cNvPr id="24" name="直線矢印コネクタ 23"/>
              <p:cNvCxnSpPr/>
              <p:nvPr/>
            </p:nvCxnSpPr>
            <p:spPr>
              <a:xfrm>
                <a:off x="6516216" y="4121334"/>
                <a:ext cx="0" cy="459794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none"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線矢印コネクタ 24"/>
              <p:cNvCxnSpPr/>
              <p:nvPr/>
            </p:nvCxnSpPr>
            <p:spPr>
              <a:xfrm>
                <a:off x="6444208" y="4121334"/>
                <a:ext cx="0" cy="99754"/>
              </a:xfrm>
              <a:prstGeom prst="straightConnector1">
                <a:avLst/>
              </a:prstGeom>
              <a:ln w="19050">
                <a:solidFill>
                  <a:srgbClr val="3333FF"/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テキスト ボックス 3"/>
            <p:cNvSpPr txBox="1"/>
            <p:nvPr/>
          </p:nvSpPr>
          <p:spPr>
            <a:xfrm>
              <a:off x="6013907" y="3460423"/>
              <a:ext cx="8210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>
                  <a:solidFill>
                    <a:srgbClr val="FF0000"/>
                  </a:solidFill>
                  <a:latin typeface="Calibri" panose="020F0502020204030204" pitchFamily="34" charset="0"/>
                </a:rPr>
                <a:t>0.15%</a:t>
              </a:r>
              <a:endParaRPr kumimoji="1" lang="ja-JP" altLang="en-US" sz="2000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8" name="フッター プレースホルダー 27">
            <a:extLst>
              <a:ext uri="{FF2B5EF4-FFF2-40B4-BE49-F238E27FC236}">
                <a16:creationId xmlns:a16="http://schemas.microsoft.com/office/drawing/2014/main" id="{8AD5158C-B50C-48D2-8FA6-8A908784C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500192"/>
            <a:ext cx="2895600" cy="457200"/>
          </a:xfrm>
        </p:spPr>
        <p:txBody>
          <a:bodyPr/>
          <a:lstStyle/>
          <a:p>
            <a:r>
              <a:rPr lang="en-US" altLang="ja-JP" dirty="0" err="1"/>
              <a:t>Fermilab</a:t>
            </a:r>
            <a:r>
              <a:rPr lang="en-US" altLang="ja-JP" dirty="0"/>
              <a:t> Workshop on MW rings</a:t>
            </a:r>
          </a:p>
        </p:txBody>
      </p:sp>
      <p:sp>
        <p:nvSpPr>
          <p:cNvPr id="29" name="日付プレースホルダー 28">
            <a:extLst>
              <a:ext uri="{FF2B5EF4-FFF2-40B4-BE49-F238E27FC236}">
                <a16:creationId xmlns:a16="http://schemas.microsoft.com/office/drawing/2014/main" id="{DDBA3DEC-AEB3-41EB-9E5A-8FA3059FB1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712" y="6500192"/>
            <a:ext cx="1905000" cy="457200"/>
          </a:xfrm>
        </p:spPr>
        <p:txBody>
          <a:bodyPr/>
          <a:lstStyle/>
          <a:p>
            <a:r>
              <a:rPr lang="en-US" altLang="ja-JP" dirty="0"/>
              <a:t>P.K. Saha</a:t>
            </a:r>
          </a:p>
        </p:txBody>
      </p:sp>
    </p:spTree>
    <p:extLst>
      <p:ext uri="{BB962C8B-B14F-4D97-AF65-F5344CB8AC3E}">
        <p14:creationId xmlns:p14="http://schemas.microsoft.com/office/powerpoint/2010/main" val="17733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79712" y="116632"/>
            <a:ext cx="5904656" cy="762000"/>
          </a:xfrm>
        </p:spPr>
        <p:txBody>
          <a:bodyPr/>
          <a:lstStyle/>
          <a:p>
            <a:pPr algn="l"/>
            <a:r>
              <a:rPr lang="en-US" altLang="ja-JP" sz="3200" b="1" i="1" dirty="0">
                <a:solidFill>
                  <a:srgbClr val="00B050"/>
                </a:solidFill>
                <a:latin typeface="Book Antiqua" panose="02040602050305030304" pitchFamily="18" charset="0"/>
              </a:rPr>
              <a:t>Impedance sources in the RCS</a:t>
            </a:r>
            <a:endParaRPr kumimoji="1" lang="ja-JP" altLang="en-US" sz="3200" b="1" i="1" dirty="0">
              <a:solidFill>
                <a:srgbClr val="00B050"/>
              </a:solidFill>
              <a:latin typeface="Book Antiqua" panose="02040602050305030304" pitchFamily="18" charset="0"/>
            </a:endParaRPr>
          </a:p>
        </p:txBody>
      </p:sp>
      <p:sp>
        <p:nvSpPr>
          <p:cNvPr id="26" name="スライド番号プレースホルダー 25"/>
          <p:cNvSpPr>
            <a:spLocks noGrp="1"/>
          </p:cNvSpPr>
          <p:nvPr>
            <p:ph type="sldNum" sz="quarter" idx="12"/>
          </p:nvPr>
        </p:nvSpPr>
        <p:spPr>
          <a:xfrm>
            <a:off x="6699448" y="6356176"/>
            <a:ext cx="1905000" cy="457200"/>
          </a:xfrm>
        </p:spPr>
        <p:txBody>
          <a:bodyPr/>
          <a:lstStyle/>
          <a:p>
            <a:pPr>
              <a:defRPr/>
            </a:pPr>
            <a:fld id="{1D59C5AC-386B-46CC-84A6-A2044D001D5B}" type="slidenum">
              <a:rPr lang="ja-JP" altLang="en-US" smtClean="0"/>
              <a:pPr>
                <a:defRPr/>
              </a:pPr>
              <a:t>6</a:t>
            </a:fld>
            <a:endParaRPr lang="ja-JP" altLang="en-US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F63FE37-78A8-4236-9AD5-94167F8F744A}"/>
              </a:ext>
            </a:extLst>
          </p:cNvPr>
          <p:cNvSpPr txBox="1"/>
          <p:nvPr/>
        </p:nvSpPr>
        <p:spPr>
          <a:xfrm>
            <a:off x="467544" y="836514"/>
            <a:ext cx="783180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●</a:t>
            </a:r>
            <a:r>
              <a:rPr lang="ja-JP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2000" dirty="0">
                <a:latin typeface="Calibri" panose="020F0502020204030204" pitchFamily="34" charset="0"/>
                <a:cs typeface="Calibri" panose="020F0502020204030204" pitchFamily="34" charset="0"/>
              </a:rPr>
              <a:t>Acceleration of 1 MW power beam was not that much simple.</a:t>
            </a:r>
          </a:p>
          <a:p>
            <a:r>
              <a:rPr kumimoji="1" lang="ja-JP" alt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●</a:t>
            </a:r>
            <a:r>
              <a:rPr kumimoji="1" lang="ja-JP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ja-JP" sz="2000" dirty="0">
                <a:latin typeface="Calibri" panose="020F0502020204030204" pitchFamily="34" charset="0"/>
                <a:cs typeface="Calibri" panose="020F0502020204030204" pitchFamily="34" charset="0"/>
              </a:rPr>
              <a:t>We had to do a lot </a:t>
            </a:r>
            <a:r>
              <a:rPr lang="en-US" altLang="ja-JP" sz="2000" dirty="0">
                <a:latin typeface="Calibri" panose="020F0502020204030204" pitchFamily="34" charset="0"/>
                <a:cs typeface="Calibri" panose="020F0502020204030204" pitchFamily="34" charset="0"/>
              </a:rPr>
              <a:t>of works to mitigate the beam instability caused by the transverse Impedance of the extraction kicker magnets.</a:t>
            </a:r>
          </a:p>
          <a:p>
            <a:r>
              <a:rPr lang="ja-JP" alt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●</a:t>
            </a:r>
            <a:r>
              <a:rPr lang="ja-JP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2000" dirty="0">
                <a:latin typeface="Calibri" panose="020F0502020204030204" pitchFamily="34" charset="0"/>
                <a:cs typeface="Calibri" panose="020F0502020204030204" pitchFamily="34" charset="0"/>
              </a:rPr>
              <a:t>The Impedance sources in the machine were carefully addressed, but unfortunately the KM impedance remained untouched.</a:t>
            </a:r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C3357C41-4E66-4241-B4A3-7E3F0021B4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440" r="961"/>
          <a:stretch/>
        </p:blipFill>
        <p:spPr>
          <a:xfrm>
            <a:off x="179512" y="2752446"/>
            <a:ext cx="5616000" cy="3700890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7233E0B-1B8F-45B7-919A-29CEB0FBE542}"/>
              </a:ext>
            </a:extLst>
          </p:cNvPr>
          <p:cNvSpPr txBox="1"/>
          <p:nvPr/>
        </p:nvSpPr>
        <p:spPr>
          <a:xfrm>
            <a:off x="5796136" y="2852936"/>
            <a:ext cx="329135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RCS </a:t>
            </a:r>
            <a:r>
              <a:rPr kumimoji="1" lang="en-US" altLang="ja-JP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Vacuum </a:t>
            </a:r>
            <a:r>
              <a:rPr lang="en-US" altLang="ja-JP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chambers types </a:t>
            </a:r>
          </a:p>
          <a:p>
            <a:r>
              <a:rPr lang="en-US" altLang="ja-JP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their parameters.</a:t>
            </a:r>
          </a:p>
          <a:p>
            <a:endParaRPr kumimoji="1" lang="en-US" altLang="ja-JP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kumimoji="1" lang="en-US" altLang="ja-JP" sz="2000" dirty="0">
                <a:latin typeface="Calibri" panose="020F0502020204030204" pitchFamily="34" charset="0"/>
                <a:cs typeface="Calibri" panose="020F0502020204030204" pitchFamily="34" charset="0"/>
              </a:rPr>
              <a:t>Titanium flanged alumina </a:t>
            </a:r>
          </a:p>
          <a:p>
            <a:r>
              <a:rPr kumimoji="1" lang="en-US" altLang="ja-JP" sz="2000" dirty="0">
                <a:latin typeface="Calibri" panose="020F0502020204030204" pitchFamily="34" charset="0"/>
                <a:cs typeface="Calibri" panose="020F0502020204030204" pitchFamily="34" charset="0"/>
              </a:rPr>
              <a:t>ceramics vacuum chambers </a:t>
            </a:r>
          </a:p>
          <a:p>
            <a:r>
              <a:rPr lang="en-US" altLang="ja-JP" sz="2000" dirty="0">
                <a:latin typeface="Calibri" panose="020F0502020204030204" pitchFamily="34" charset="0"/>
                <a:cs typeface="Calibri" panose="020F0502020204030204" pitchFamily="34" charset="0"/>
              </a:rPr>
              <a:t>with RF shields were </a:t>
            </a:r>
          </a:p>
          <a:p>
            <a:r>
              <a:rPr lang="en-US" altLang="ja-JP" sz="2000" dirty="0">
                <a:latin typeface="Calibri" panose="020F0502020204030204" pitchFamily="34" charset="0"/>
                <a:cs typeface="Calibri" panose="020F0502020204030204" pitchFamily="34" charset="0"/>
              </a:rPr>
              <a:t>developed.</a:t>
            </a:r>
            <a:endParaRPr kumimoji="1" lang="ja-JP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7141DAA2-532F-44DA-8259-64AE4FF1B2AC}"/>
              </a:ext>
            </a:extLst>
          </p:cNvPr>
          <p:cNvSpPr txBox="1"/>
          <p:nvPr/>
        </p:nvSpPr>
        <p:spPr>
          <a:xfrm>
            <a:off x="5868144" y="5229200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Courtesy: M. </a:t>
            </a:r>
            <a:r>
              <a:rPr kumimoji="1" lang="en-US" altLang="ja-JP" dirty="0" err="1"/>
              <a:t>Kinsho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65671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スライド番号プレースホルダー 25"/>
          <p:cNvSpPr>
            <a:spLocks noGrp="1"/>
          </p:cNvSpPr>
          <p:nvPr>
            <p:ph type="sldNum" sz="quarter" idx="12"/>
          </p:nvPr>
        </p:nvSpPr>
        <p:spPr>
          <a:xfrm>
            <a:off x="6915472" y="6500192"/>
            <a:ext cx="1905000" cy="457200"/>
          </a:xfrm>
        </p:spPr>
        <p:txBody>
          <a:bodyPr/>
          <a:lstStyle/>
          <a:p>
            <a:pPr>
              <a:defRPr/>
            </a:pPr>
            <a:fld id="{1D59C5AC-386B-46CC-84A6-A2044D001D5B}" type="slidenum">
              <a:rPr lang="ja-JP" altLang="en-US" smtClean="0"/>
              <a:pPr>
                <a:defRPr/>
              </a:pPr>
              <a:t>7</a:t>
            </a:fld>
            <a:endParaRPr lang="ja-JP" altLang="en-US" dirty="0"/>
          </a:p>
        </p:txBody>
      </p:sp>
      <p:sp>
        <p:nvSpPr>
          <p:cNvPr id="28" name="フッター プレースホルダー 27">
            <a:extLst>
              <a:ext uri="{FF2B5EF4-FFF2-40B4-BE49-F238E27FC236}">
                <a16:creationId xmlns:a16="http://schemas.microsoft.com/office/drawing/2014/main" id="{8AD5158C-B50C-48D2-8FA6-8A908784C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500192"/>
            <a:ext cx="2895600" cy="457200"/>
          </a:xfrm>
        </p:spPr>
        <p:txBody>
          <a:bodyPr/>
          <a:lstStyle/>
          <a:p>
            <a:r>
              <a:rPr lang="en-US" altLang="ja-JP" dirty="0" err="1"/>
              <a:t>Fermilab</a:t>
            </a:r>
            <a:r>
              <a:rPr lang="en-US" altLang="ja-JP" dirty="0"/>
              <a:t> Workshop on MW rings</a:t>
            </a:r>
          </a:p>
        </p:txBody>
      </p:sp>
      <p:sp>
        <p:nvSpPr>
          <p:cNvPr id="29" name="日付プレースホルダー 28">
            <a:extLst>
              <a:ext uri="{FF2B5EF4-FFF2-40B4-BE49-F238E27FC236}">
                <a16:creationId xmlns:a16="http://schemas.microsoft.com/office/drawing/2014/main" id="{DDBA3DEC-AEB3-41EB-9E5A-8FA3059FB1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712" y="6500192"/>
            <a:ext cx="1905000" cy="457200"/>
          </a:xfrm>
        </p:spPr>
        <p:txBody>
          <a:bodyPr/>
          <a:lstStyle/>
          <a:p>
            <a:r>
              <a:rPr lang="en-US" altLang="ja-JP" dirty="0"/>
              <a:t>P.K. Saha</a:t>
            </a:r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4BAC45A8-4A63-427A-9514-47E6095A1A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49"/>
          <a:stretch/>
        </p:blipFill>
        <p:spPr>
          <a:xfrm>
            <a:off x="611560" y="764704"/>
            <a:ext cx="7716749" cy="56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561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スライド番号プレースホルダー 25"/>
          <p:cNvSpPr>
            <a:spLocks noGrp="1"/>
          </p:cNvSpPr>
          <p:nvPr>
            <p:ph type="sldNum" sz="quarter" idx="12"/>
          </p:nvPr>
        </p:nvSpPr>
        <p:spPr>
          <a:xfrm>
            <a:off x="6915472" y="6500192"/>
            <a:ext cx="1905000" cy="457200"/>
          </a:xfrm>
        </p:spPr>
        <p:txBody>
          <a:bodyPr/>
          <a:lstStyle/>
          <a:p>
            <a:pPr>
              <a:defRPr/>
            </a:pPr>
            <a:fld id="{1D59C5AC-386B-46CC-84A6-A2044D001D5B}" type="slidenum">
              <a:rPr lang="ja-JP" altLang="en-US" smtClean="0"/>
              <a:pPr>
                <a:defRPr/>
              </a:pPr>
              <a:t>8</a:t>
            </a:fld>
            <a:endParaRPr lang="ja-JP" altLang="en-US" dirty="0"/>
          </a:p>
        </p:txBody>
      </p:sp>
      <p:sp>
        <p:nvSpPr>
          <p:cNvPr id="28" name="フッター プレースホルダー 27">
            <a:extLst>
              <a:ext uri="{FF2B5EF4-FFF2-40B4-BE49-F238E27FC236}">
                <a16:creationId xmlns:a16="http://schemas.microsoft.com/office/drawing/2014/main" id="{8AD5158C-B50C-48D2-8FA6-8A908784C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500192"/>
            <a:ext cx="2895600" cy="457200"/>
          </a:xfrm>
        </p:spPr>
        <p:txBody>
          <a:bodyPr/>
          <a:lstStyle/>
          <a:p>
            <a:r>
              <a:rPr lang="en-US" altLang="ja-JP" dirty="0" err="1"/>
              <a:t>Fermilab</a:t>
            </a:r>
            <a:r>
              <a:rPr lang="en-US" altLang="ja-JP" dirty="0"/>
              <a:t> Workshop on MW rings</a:t>
            </a:r>
          </a:p>
        </p:txBody>
      </p:sp>
      <p:sp>
        <p:nvSpPr>
          <p:cNvPr id="29" name="日付プレースホルダー 28">
            <a:extLst>
              <a:ext uri="{FF2B5EF4-FFF2-40B4-BE49-F238E27FC236}">
                <a16:creationId xmlns:a16="http://schemas.microsoft.com/office/drawing/2014/main" id="{DDBA3DEC-AEB3-41EB-9E5A-8FA3059FB1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712" y="6500192"/>
            <a:ext cx="1905000" cy="457200"/>
          </a:xfrm>
        </p:spPr>
        <p:txBody>
          <a:bodyPr/>
          <a:lstStyle/>
          <a:p>
            <a:r>
              <a:rPr lang="en-US" altLang="ja-JP" dirty="0"/>
              <a:t>P.K. Saha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CD9AF4F2-4978-496F-87D8-E892F1F573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69" r="10724" b="7423"/>
          <a:stretch/>
        </p:blipFill>
        <p:spPr>
          <a:xfrm>
            <a:off x="143504" y="693064"/>
            <a:ext cx="3882488" cy="331200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6C2CA6BE-91C9-406D-9068-2292DD77A4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3928" y="729080"/>
            <a:ext cx="5107098" cy="342000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4314756-44B8-41B1-9BE4-540CB10E5806}"/>
              </a:ext>
            </a:extLst>
          </p:cNvPr>
          <p:cNvSpPr txBox="1"/>
          <p:nvPr/>
        </p:nvSpPr>
        <p:spPr>
          <a:xfrm>
            <a:off x="179512" y="4063131"/>
            <a:ext cx="871296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The temperature for dipole magnet was measured at various point </a:t>
            </a:r>
          </a:p>
          <a:p>
            <a:r>
              <a:rPr kumimoji="1" lang="en-US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with ramping and </a:t>
            </a:r>
            <a:r>
              <a:rPr lang="en-US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at </a:t>
            </a:r>
            <a:r>
              <a:rPr kumimoji="1" lang="en-US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25 Hz.</a:t>
            </a:r>
          </a:p>
          <a:p>
            <a:r>
              <a:rPr kumimoji="1" lang="ja-JP" alt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◎ </a:t>
            </a:r>
            <a:r>
              <a:rPr kumimoji="1" lang="en-US" altLang="ja-JP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Eddy current heating of the </a:t>
            </a:r>
            <a:r>
              <a:rPr kumimoji="1" lang="en-US" altLang="ja-JP" sz="2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</a:t>
            </a:r>
            <a:r>
              <a:rPr kumimoji="1" lang="en-US" altLang="ja-JP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Sleeve and flange was not high.</a:t>
            </a:r>
          </a:p>
          <a:p>
            <a:endParaRPr kumimoji="1" lang="en-US" altLang="ja-JP" sz="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kumimoji="1" lang="en-US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The longitudinal impedance was measured by single wire method.</a:t>
            </a:r>
          </a:p>
          <a:p>
            <a:r>
              <a:rPr lang="en-US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ja-JP" alt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◎ </a:t>
            </a:r>
            <a:r>
              <a:rPr lang="en-US" altLang="ja-JP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impedance at low frequency was very small.</a:t>
            </a:r>
          </a:p>
          <a:p>
            <a:r>
              <a:rPr kumimoji="1" lang="en-US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kumimoji="1" lang="ja-JP" alt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◎ </a:t>
            </a:r>
            <a:r>
              <a:rPr kumimoji="1" lang="en-US" altLang="ja-JP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impedance at higher frequency was also not so big.</a:t>
            </a:r>
            <a:endParaRPr kumimoji="1" lang="ja-JP" altLang="en-US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42C4994-268A-454A-ABCC-BAF0DF06BF88}"/>
              </a:ext>
            </a:extLst>
          </p:cNvPr>
          <p:cNvSpPr txBox="1"/>
          <p:nvPr/>
        </p:nvSpPr>
        <p:spPr>
          <a:xfrm>
            <a:off x="2012824" y="101823"/>
            <a:ext cx="42614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rgbClr val="00C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Ceramic duct properties</a:t>
            </a:r>
            <a:endParaRPr kumimoji="1" lang="ja-JP" altLang="en-US" sz="3200" b="1" dirty="0">
              <a:solidFill>
                <a:srgbClr val="00CC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575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39752" y="121581"/>
            <a:ext cx="5112568" cy="571115"/>
          </a:xfrm>
          <a:solidFill>
            <a:srgbClr val="7030A0"/>
          </a:solidFill>
        </p:spPr>
        <p:txBody>
          <a:bodyPr/>
          <a:lstStyle/>
          <a:p>
            <a:r>
              <a:rPr kumimoji="1" lang="en-US" altLang="ja-JP" sz="32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RCS Kicker </a:t>
            </a:r>
            <a:r>
              <a:rPr lang="en-US" altLang="ja-JP" sz="3200" b="1" i="1" dirty="0">
                <a:solidFill>
                  <a:schemeClr val="bg1"/>
                </a:solidFill>
                <a:latin typeface="Book Antiqua" panose="02040602050305030304" pitchFamily="18" charset="0"/>
              </a:rPr>
              <a:t>Impedance</a:t>
            </a:r>
            <a:endParaRPr kumimoji="1" lang="ja-JP" altLang="en-US" sz="3200" b="1" i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131496" y="6428184"/>
            <a:ext cx="1905000" cy="457200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59C5AC-386B-46CC-84A6-A2044D001D5B}" type="slidenum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/>
              <a:cs typeface="+mn-cs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728452"/>
            <a:ext cx="5544000" cy="2196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251520" y="4077072"/>
            <a:ext cx="46874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50" charset="-128"/>
              </a:rPr>
              <a:t>The KM impedance is</a:t>
            </a:r>
            <a:r>
              <a:rPr kumimoji="1" lang="en-US" altLang="ja-JP" sz="24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50" charset="-128"/>
              </a:rPr>
              <a:t> the most </a:t>
            </a:r>
            <a:r>
              <a:rPr lang="en-US" altLang="ja-JP" sz="2400" dirty="0">
                <a:solidFill>
                  <a:srgbClr val="0000FF"/>
                </a:solidFill>
                <a:latin typeface="Calibri" panose="020F0502020204030204" pitchFamily="34" charset="0"/>
                <a:ea typeface="ＭＳ Ｐゴシック" pitchFamily="50" charset="-128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50" charset="-128"/>
              </a:rPr>
              <a:t>significant beam instability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dirty="0">
                <a:solidFill>
                  <a:srgbClr val="0000FF"/>
                </a:solidFill>
                <a:latin typeface="Calibri" panose="020F0502020204030204" pitchFamily="34" charset="0"/>
                <a:ea typeface="ＭＳ Ｐゴシック" pitchFamily="50" charset="-128"/>
              </a:rPr>
              <a:t>s</a:t>
            </a:r>
            <a:r>
              <a:rPr lang="en-US" altLang="ja-JP" sz="2400" baseline="0" dirty="0">
                <a:solidFill>
                  <a:srgbClr val="0000FF"/>
                </a:solidFill>
                <a:latin typeface="Calibri" panose="020F0502020204030204" pitchFamily="34" charset="0"/>
                <a:ea typeface="ＭＳ Ｐゴシック" pitchFamily="50" charset="-128"/>
              </a:rPr>
              <a:t>ource</a:t>
            </a:r>
            <a:r>
              <a:rPr lang="en-US" altLang="ja-JP" sz="2400" dirty="0">
                <a:solidFill>
                  <a:srgbClr val="0000FF"/>
                </a:solidFill>
                <a:latin typeface="Calibri" panose="020F0502020204030204" pitchFamily="34" charset="0"/>
                <a:ea typeface="ＭＳ Ｐゴシック" pitchFamily="50" charset="-128"/>
              </a:rPr>
              <a:t> in the RCS.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50" charset="-128"/>
              </a:rPr>
              <a:t>Beam instability occurs even at a beam power exceeding 0.25 MW!</a:t>
            </a:r>
            <a:endParaRPr kumimoji="1" lang="ja-JP" altLang="en-US" sz="2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022037" y="2996952"/>
            <a:ext cx="24698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ＭＳ Ｐゴシック" pitchFamily="50" charset="-128"/>
                <a:cs typeface="+mn-cs"/>
              </a:rPr>
              <a:t>×</a:t>
            </a:r>
            <a:r>
              <a:rPr kumimoji="1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ＭＳ Ｐゴシック" pitchFamily="50" charset="-128"/>
                <a:cs typeface="+mn-cs"/>
              </a:rPr>
              <a:t>10 of SNS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ＭＳ Ｐゴシック" pitchFamily="50" charset="-128"/>
                <a:cs typeface="+mn-cs"/>
              </a:rPr>
              <a:t>KM impedance!</a:t>
            </a:r>
            <a:endParaRPr kumimoji="1" lang="ja-JP" altLang="en-US" sz="28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4" name="右矢印 13"/>
          <p:cNvSpPr/>
          <p:nvPr/>
        </p:nvSpPr>
        <p:spPr>
          <a:xfrm flipH="1">
            <a:off x="3767360" y="2996952"/>
            <a:ext cx="1236688" cy="81955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DD897724-624C-488F-9458-4A4D35554C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608" y="1916832"/>
            <a:ext cx="3875880" cy="4608000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77C41D6-1145-4088-BE9E-CE86AD9F6DF1}"/>
              </a:ext>
            </a:extLst>
          </p:cNvPr>
          <p:cNvSpPr txBox="1"/>
          <p:nvPr/>
        </p:nvSpPr>
        <p:spPr>
          <a:xfrm>
            <a:off x="5443394" y="1268760"/>
            <a:ext cx="337707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Horizontal impedance of one KM</a:t>
            </a:r>
          </a:p>
          <a:p>
            <a:r>
              <a:rPr kumimoji="1" lang="en-US" altLang="ja-JP" sz="1600" i="1" dirty="0">
                <a:latin typeface="Calibri" panose="020F0502020204030204" pitchFamily="34" charset="0"/>
                <a:cs typeface="Calibri" panose="020F0502020204030204" pitchFamily="34" charset="0"/>
              </a:rPr>
              <a:t>Y. </a:t>
            </a:r>
            <a:r>
              <a:rPr kumimoji="1" lang="en-US" altLang="ja-JP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Shobuda</a:t>
            </a:r>
            <a:r>
              <a:rPr kumimoji="1" lang="en-US" altLang="ja-JP" sz="1600" i="1" dirty="0">
                <a:latin typeface="Calibri" panose="020F0502020204030204" pitchFamily="34" charset="0"/>
                <a:cs typeface="Calibri" panose="020F0502020204030204" pitchFamily="34" charset="0"/>
              </a:rPr>
              <a:t> et al., NIMA 713, 52 (2013)</a:t>
            </a:r>
            <a:endParaRPr kumimoji="1" lang="ja-JP" altLang="en-US" sz="16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5691032-44C2-478C-BFC0-5EC52855CD9C}"/>
              </a:ext>
            </a:extLst>
          </p:cNvPr>
          <p:cNvSpPr txBox="1"/>
          <p:nvPr/>
        </p:nvSpPr>
        <p:spPr>
          <a:xfrm>
            <a:off x="5473854" y="4293096"/>
            <a:ext cx="1455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Expanded</a:t>
            </a:r>
            <a:r>
              <a:rPr lang="ja-JP" altLang="en-US" sz="1600" dirty="0"/>
              <a:t> </a:t>
            </a:r>
            <a:r>
              <a:rPr lang="en-US" altLang="ja-JP" sz="1600" dirty="0"/>
              <a:t>view</a:t>
            </a:r>
          </a:p>
          <a:p>
            <a:r>
              <a:rPr kumimoji="1" lang="en-US" altLang="ja-JP" sz="1600" dirty="0"/>
              <a:t>(0-2 MHz)</a:t>
            </a:r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21119A3-6DFF-4302-AE64-DDFC32420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176"/>
            <a:ext cx="2895600" cy="457200"/>
          </a:xfrm>
        </p:spPr>
        <p:txBody>
          <a:bodyPr/>
          <a:lstStyle/>
          <a:p>
            <a:r>
              <a:rPr lang="en-US" altLang="ja-JP" dirty="0" err="1"/>
              <a:t>Fermilab</a:t>
            </a:r>
            <a:r>
              <a:rPr lang="en-US" altLang="ja-JP" dirty="0"/>
              <a:t> Workshop on MW rings</a:t>
            </a:r>
          </a:p>
        </p:txBody>
      </p:sp>
      <p:sp>
        <p:nvSpPr>
          <p:cNvPr id="9" name="日付プレースホルダー 8">
            <a:extLst>
              <a:ext uri="{FF2B5EF4-FFF2-40B4-BE49-F238E27FC236}">
                <a16:creationId xmlns:a16="http://schemas.microsoft.com/office/drawing/2014/main" id="{F60658E6-AD8A-43A1-91F0-EFD11BF36E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5536" y="6356176"/>
            <a:ext cx="1905000" cy="457200"/>
          </a:xfrm>
        </p:spPr>
        <p:txBody>
          <a:bodyPr/>
          <a:lstStyle/>
          <a:p>
            <a:r>
              <a:rPr lang="en-US" altLang="ja-JP" dirty="0"/>
              <a:t>P.K. Saha</a:t>
            </a:r>
          </a:p>
        </p:txBody>
      </p:sp>
    </p:spTree>
    <p:extLst>
      <p:ext uri="{BB962C8B-B14F-4D97-AF65-F5344CB8AC3E}">
        <p14:creationId xmlns:p14="http://schemas.microsoft.com/office/powerpoint/2010/main" val="79483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nh-template2">
  <a:themeElements>
    <a:clrScheme name="nh-template2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nh-template2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8100" cap="flat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16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nh-template2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-template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-template2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-template2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-template2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-template2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-template2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nh-template2">
  <a:themeElements>
    <a:clrScheme name="nh-template2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nh-template2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h-template2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-template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-template2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-template2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-template2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-template2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-template2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nh-template2">
  <a:themeElements>
    <a:clrScheme name="nh-template2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nh-template2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h-template2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-template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-template2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-template2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-template2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-template2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-template2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23553</TotalTime>
  <Words>2384</Words>
  <Application>Microsoft Office PowerPoint</Application>
  <PresentationFormat>画面に合わせる (4:3)</PresentationFormat>
  <Paragraphs>406</Paragraphs>
  <Slides>26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13</vt:i4>
      </vt:variant>
      <vt:variant>
        <vt:lpstr>テーマ</vt:lpstr>
      </vt:variant>
      <vt:variant>
        <vt:i4>4</vt:i4>
      </vt:variant>
      <vt:variant>
        <vt:lpstr>スライド タイトル</vt:lpstr>
      </vt:variant>
      <vt:variant>
        <vt:i4>26</vt:i4>
      </vt:variant>
    </vt:vector>
  </HeadingPairs>
  <TitlesOfParts>
    <vt:vector size="43" baseType="lpstr">
      <vt:lpstr>HGP創英角ﾎﾟｯﾌﾟ体</vt:lpstr>
      <vt:lpstr>HGS行書体</vt:lpstr>
      <vt:lpstr>HG創英角ﾎﾟｯﾌﾟ体</vt:lpstr>
      <vt:lpstr>ＭＳ Ｐゴシック</vt:lpstr>
      <vt:lpstr>ＭＳ 明朝</vt:lpstr>
      <vt:lpstr>Arial</vt:lpstr>
      <vt:lpstr>Book Antiqua</vt:lpstr>
      <vt:lpstr>Calibri</vt:lpstr>
      <vt:lpstr>Cambria Math</vt:lpstr>
      <vt:lpstr>Symbol</vt:lpstr>
      <vt:lpstr>Times</vt:lpstr>
      <vt:lpstr>Times New Roman</vt:lpstr>
      <vt:lpstr>Wingdings</vt:lpstr>
      <vt:lpstr>Office ​​テーマ</vt:lpstr>
      <vt:lpstr>2_nh-template2</vt:lpstr>
      <vt:lpstr>4_nh-template2</vt:lpstr>
      <vt:lpstr>6_nh-template2</vt:lpstr>
      <vt:lpstr>PowerPoint プレゼンテーション</vt:lpstr>
      <vt:lpstr>PowerPoint プレゼンテーション</vt:lpstr>
      <vt:lpstr>PowerPoint プレゼンテーション</vt:lpstr>
      <vt:lpstr>1. Introduction of 3-GeV RCS</vt:lpstr>
      <vt:lpstr>Demonstration of 1 MW beam power</vt:lpstr>
      <vt:lpstr>Impedance sources in the RCS</vt:lpstr>
      <vt:lpstr>PowerPoint プレゼンテーション</vt:lpstr>
      <vt:lpstr>PowerPoint プレゼンテーション</vt:lpstr>
      <vt:lpstr>RCS Kicker Impedance</vt:lpstr>
      <vt:lpstr>Beam Instability simulations and mitigation methods</vt:lpstr>
      <vt:lpstr>Space charge simulation results</vt:lpstr>
      <vt:lpstr>Beam instability up to 0.5 MW</vt:lpstr>
      <vt:lpstr>  Beam instability suppression by the SC</vt:lpstr>
      <vt:lpstr>  Beam instability suppression by the SC</vt:lpstr>
      <vt:lpstr>PowerPoint プレゼンテーション</vt:lpstr>
      <vt:lpstr>Beam Instability suppression at 1MW  beam power</vt:lpstr>
      <vt:lpstr>Suppression of Beam Instability  at 1MW beam power</vt:lpstr>
      <vt:lpstr>Betatron tune dependence 1 MW beam power</vt:lpstr>
      <vt:lpstr>PowerPoint プレゼンテーション</vt:lpstr>
      <vt:lpstr>Recent results</vt:lpstr>
      <vt:lpstr>Beyond 1 MW beam power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U.S.-Japan Science and Technology Cooperation Program in High Energy Physics Presentation for the US-J committee Laser manipulation of H- beams</dc:title>
  <dc:creator>User</dc:creator>
  <cp:lastModifiedBy>Saha Pranab</cp:lastModifiedBy>
  <cp:revision>682</cp:revision>
  <cp:lastPrinted>2018-03-01T07:05:52Z</cp:lastPrinted>
  <dcterms:created xsi:type="dcterms:W3CDTF">2017-02-13T01:05:18Z</dcterms:created>
  <dcterms:modified xsi:type="dcterms:W3CDTF">2018-05-07T19:26:48Z</dcterms:modified>
</cp:coreProperties>
</file>