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25"/>
  </p:notesMasterIdLst>
  <p:handoutMasterIdLst>
    <p:handoutMasterId r:id="rId26"/>
  </p:handoutMasterIdLst>
  <p:sldIdLst>
    <p:sldId id="437" r:id="rId6"/>
    <p:sldId id="459" r:id="rId7"/>
    <p:sldId id="461" r:id="rId8"/>
    <p:sldId id="452" r:id="rId9"/>
    <p:sldId id="453" r:id="rId10"/>
    <p:sldId id="454" r:id="rId11"/>
    <p:sldId id="455" r:id="rId12"/>
    <p:sldId id="458" r:id="rId13"/>
    <p:sldId id="460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57" r:id="rId22"/>
    <p:sldId id="456" r:id="rId23"/>
    <p:sldId id="46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F2D62"/>
    <a:srgbClr val="003087"/>
    <a:srgbClr val="50504E"/>
    <a:srgbClr val="4E4E4E"/>
    <a:srgbClr val="404040"/>
    <a:srgbClr val="004C97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85534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998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787245"/>
          </a:xfrm>
        </p:spPr>
        <p:txBody>
          <a:bodyPr/>
          <a:lstStyle/>
          <a:p>
            <a:r>
              <a:rPr lang="en-US" dirty="0"/>
              <a:t>Sergei Nagaitsev (</a:t>
            </a:r>
            <a:r>
              <a:rPr lang="en-US" dirty="0" err="1"/>
              <a:t>Fermilab</a:t>
            </a:r>
            <a:r>
              <a:rPr lang="en-US" dirty="0"/>
              <a:t>/</a:t>
            </a:r>
            <a:r>
              <a:rPr lang="en-US" dirty="0" err="1"/>
              <a:t>UChicago</a:t>
            </a:r>
            <a:r>
              <a:rPr lang="en-US" dirty="0"/>
              <a:t>)	</a:t>
            </a:r>
          </a:p>
          <a:p>
            <a:r>
              <a:rPr lang="en-US" dirty="0"/>
              <a:t>May 09,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6"/>
            <a:ext cx="8499232" cy="1029343"/>
          </a:xfrm>
        </p:spPr>
        <p:txBody>
          <a:bodyPr>
            <a:noAutofit/>
          </a:bodyPr>
          <a:lstStyle/>
          <a:p>
            <a:r>
              <a:rPr lang="en-US" dirty="0"/>
              <a:t>Single Electron Experiments in IOTA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91815-2BB6-4ED8-8B04-01902F4C2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DDAB7-5BF1-4A4B-B5E1-579D264E0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56BF496-D939-416C-94B1-32E373942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93236"/>
            <a:ext cx="8672513" cy="31385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IOTA experimental system parameters</a:t>
            </a:r>
          </a:p>
          <a:p>
            <a:pPr marL="0" indent="0">
              <a:buNone/>
            </a:pPr>
            <a:r>
              <a:rPr lang="en-US" dirty="0"/>
              <a:t>Ring circumference					40 m</a:t>
            </a:r>
          </a:p>
          <a:p>
            <a:pPr marL="0" indent="0">
              <a:buNone/>
            </a:pPr>
            <a:r>
              <a:rPr lang="en-US" dirty="0"/>
              <a:t>Electron energy						150 MeV</a:t>
            </a:r>
          </a:p>
          <a:p>
            <a:pPr marL="0" indent="0">
              <a:buNone/>
            </a:pPr>
            <a:r>
              <a:rPr lang="en-US" dirty="0"/>
              <a:t>Nominal bunch length, </a:t>
            </a:r>
            <a:r>
              <a:rPr lang="en-US" dirty="0" err="1"/>
              <a:t>rms</a:t>
            </a:r>
            <a:r>
              <a:rPr lang="en-US" dirty="0"/>
              <a:t> 		10-30 cm</a:t>
            </a:r>
          </a:p>
          <a:p>
            <a:pPr marL="0" indent="0">
              <a:buNone/>
            </a:pPr>
            <a:r>
              <a:rPr lang="en-US" dirty="0"/>
              <a:t>Undulator length						1.8 m</a:t>
            </a:r>
          </a:p>
          <a:p>
            <a:pPr marL="0" indent="0">
              <a:buNone/>
            </a:pPr>
            <a:r>
              <a:rPr lang="en-US" dirty="0"/>
              <a:t>Undulator period						7 cm</a:t>
            </a:r>
          </a:p>
          <a:p>
            <a:pPr marL="0" indent="0">
              <a:buNone/>
            </a:pPr>
            <a:r>
              <a:rPr lang="en-US" dirty="0"/>
              <a:t>Photon wavelength (forward)		500 nm</a:t>
            </a:r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983A0C8-8656-47DB-8463-93B317F2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Proposed setup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114CB-4A0E-42E6-AC95-8A8FD3642AFA}"/>
              </a:ext>
            </a:extLst>
          </p:cNvPr>
          <p:cNvPicPr/>
          <p:nvPr/>
        </p:nvPicPr>
        <p:blipFill rotWithShape="1">
          <a:blip r:embed="rId2"/>
          <a:srcRect l="480" t="6264" r="319" b="3631"/>
          <a:stretch/>
        </p:blipFill>
        <p:spPr bwMode="auto">
          <a:xfrm>
            <a:off x="838338" y="3729264"/>
            <a:ext cx="6954383" cy="2658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53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10ABFE-2A01-4863-8C0C-CA666252A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41257"/>
            <a:ext cx="8672513" cy="689656"/>
          </a:xfrm>
        </p:spPr>
        <p:txBody>
          <a:bodyPr/>
          <a:lstStyle/>
          <a:p>
            <a:r>
              <a:rPr lang="en-US" dirty="0"/>
              <a:t>Anticipated single-photon rate: 20 kHz in a 1-mrad cone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07D39-C318-493C-B4C3-0076EAE7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rate as a function of cone angle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E4B7F-14F7-496F-8C7D-3DEAA137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34789-F254-4F9C-BA64-AB506E25C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23DAE-E9E7-45AD-B588-31CA3B572C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856344"/>
            <a:ext cx="7288212" cy="42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C54E7-F0D5-4F1F-A1F4-C8D901B12D23}"/>
              </a:ext>
            </a:extLst>
          </p:cNvPr>
          <p:cNvSpPr txBox="1"/>
          <p:nvPr/>
        </p:nvSpPr>
        <p:spPr>
          <a:xfrm>
            <a:off x="3367314" y="1946310"/>
            <a:ext cx="122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FAD51-5625-470B-A95B-8CDB97EAF18E}"/>
              </a:ext>
            </a:extLst>
          </p:cNvPr>
          <p:cNvSpPr txBox="1"/>
          <p:nvPr/>
        </p:nvSpPr>
        <p:spPr>
          <a:xfrm>
            <a:off x="4564856" y="3036276"/>
            <a:ext cx="106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err="1">
                <a:solidFill>
                  <a:srgbClr val="0070C0"/>
                </a:solidFill>
              </a:rPr>
              <a:t>mrad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1478F-8EAB-4A3F-B9C2-1670A610B703}"/>
              </a:ext>
            </a:extLst>
          </p:cNvPr>
          <p:cNvSpPr txBox="1"/>
          <p:nvPr/>
        </p:nvSpPr>
        <p:spPr>
          <a:xfrm>
            <a:off x="5635635" y="36721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726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A1AF9-9A9C-4D61-B977-EE50CE49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5831228"/>
            <a:ext cx="8672513" cy="399370"/>
          </a:xfrm>
        </p:spPr>
        <p:txBody>
          <a:bodyPr/>
          <a:lstStyle/>
          <a:p>
            <a:r>
              <a:rPr lang="en-US" dirty="0"/>
              <a:t>At the dipole viewport window (50mm x 50 mm)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A7FA5-575E-432D-A9EE-A055204A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transverse distribution (</a:t>
            </a:r>
            <a:r>
              <a:rPr lang="en-US" dirty="0" err="1"/>
              <a:t>undulator+dipole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61E75-5DE5-4939-B3EF-195FE27FA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EBEE-5E5F-4A9B-97F8-73BF50CD0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33E2E-5CE2-4AAD-A0AA-AC6F80720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4295" y="679629"/>
            <a:ext cx="6082847" cy="48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2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069AD7-21E0-4C06-A7DA-F05F003EB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4253089"/>
            <a:ext cx="8672513" cy="1755826"/>
          </a:xfrm>
        </p:spPr>
        <p:txBody>
          <a:bodyPr/>
          <a:lstStyle/>
          <a:p>
            <a:r>
              <a:rPr lang="en-US" dirty="0"/>
              <a:t>LAPPDs are large pixelated single-photon detectors capable of ~10-ps </a:t>
            </a:r>
            <a:r>
              <a:rPr lang="en-US" dirty="0" err="1"/>
              <a:t>rms</a:t>
            </a:r>
            <a:r>
              <a:rPr lang="en-US" dirty="0"/>
              <a:t> time resolution. </a:t>
            </a:r>
          </a:p>
          <a:p>
            <a:r>
              <a:rPr lang="en-US" dirty="0"/>
              <a:t>200 mm x 200 mm active area, ~200 x 200 “pixels”</a:t>
            </a:r>
          </a:p>
          <a:p>
            <a:r>
              <a:rPr lang="en-US" dirty="0"/>
              <a:t>Each pixel has a single photon detection efficiency of ~30 % (at 500 nm).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674CB-17E2-4BED-A8C5-19AA7B25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an LAPPD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0F042-829D-41F0-A571-D961C7BA6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5E229-E54C-4F34-8F62-4BA9B597B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C6A8C-B8C6-46AF-A556-A32FB2A67C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" y="679629"/>
            <a:ext cx="6780212" cy="3375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43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3D7813C-1985-47D4-A096-05CE2D14A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2235199"/>
            <a:ext cx="7404326" cy="40030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C63A43-E535-4FDD-9441-A9869536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LAPPD “pixels”, ~ 1 mm x 1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8737-EE0A-40E0-9F24-BBD1007AE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C6E90-E9FC-4F9C-8EB9-50A8AFB2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2FE1B6-71CF-4EC7-83A2-8EE3A4BF9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88" y="679629"/>
            <a:ext cx="42767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DB0B2-A89F-49D0-AB28-0E8C4DC7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LAPPD assembly and testing at </a:t>
            </a:r>
            <a:r>
              <a:rPr lang="en-US" dirty="0" err="1"/>
              <a:t>UChicago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8EA4-10ED-4604-9F86-7666932E9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3E0E1-93B9-4288-9FB1-68FD3434F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7172DB-5757-4FA5-8F64-8FF1F8E3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13923"/>
            <a:ext cx="3268436" cy="4357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6C2BE-F218-43C9-A39B-E58368EF36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72" y="853309"/>
            <a:ext cx="480060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D5624-8550-440A-AC4A-2B2865987290}"/>
              </a:ext>
            </a:extLst>
          </p:cNvPr>
          <p:cNvSpPr txBox="1"/>
          <p:nvPr/>
        </p:nvSpPr>
        <p:spPr>
          <a:xfrm>
            <a:off x="228600" y="5185844"/>
            <a:ext cx="7116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also: </a:t>
            </a:r>
            <a:r>
              <a:rPr lang="en-US" b="1" dirty="0"/>
              <a:t>arXiv:1603.01843</a:t>
            </a:r>
          </a:p>
          <a:p>
            <a:r>
              <a:rPr lang="en-US" b="1" dirty="0"/>
              <a:t>A Brief Technical History of the Large-Area Picosecond </a:t>
            </a:r>
          </a:p>
          <a:p>
            <a:r>
              <a:rPr lang="en-US" b="1" dirty="0"/>
              <a:t>Photodetector (LAPPD)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02806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E9A7C7-C26A-403C-82C4-91B3396D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515429"/>
            <a:ext cx="8672513" cy="7547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single-photon sensitive spectrometer, utilizing gratings and an array of 32 temporally- and spatially-resolved single-photon avalanche diodes (SPADs).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50CE7-E1E1-4F1B-BFE2-9E895134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Multi-photon spectrometer (example)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4C060-ECDC-4D82-B12E-3D91FD666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6359D-149C-4397-875A-3FDD49016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16EBF-7F2C-4A6B-BB9A-7135A039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49" y="884717"/>
            <a:ext cx="5016050" cy="44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920F6-F87A-413D-ACE5-74DAAB9C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468370"/>
            <a:ext cx="8672513" cy="755528"/>
          </a:xfrm>
        </p:spPr>
        <p:txBody>
          <a:bodyPr/>
          <a:lstStyle/>
          <a:p>
            <a:r>
              <a:rPr lang="en-US" dirty="0"/>
              <a:t>Electron beam bypass delay ~2 mm</a:t>
            </a:r>
          </a:p>
          <a:p>
            <a:r>
              <a:rPr lang="en-US" dirty="0"/>
              <a:t>Photon wavelength ~ 1 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BFF7D-6BD4-4516-A96C-790E1843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Stochastic Cooling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854D5-6F97-44BA-A468-5D6D0D4E9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28C37-0167-40CA-822A-8151BFEB2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A483C-8609-44F7-BC57-8AB726913D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" y="756593"/>
            <a:ext cx="7814249" cy="255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A0DE-D3E0-4D98-BD97-3BA5D94B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95" y="2821986"/>
            <a:ext cx="6836695" cy="23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37257-0C42-43C8-9C6C-F69EF3FE9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79629"/>
            <a:ext cx="8672513" cy="5824584"/>
          </a:xfrm>
        </p:spPr>
        <p:txBody>
          <a:bodyPr/>
          <a:lstStyle/>
          <a:p>
            <a:r>
              <a:rPr lang="en-US" dirty="0"/>
              <a:t>From the quantum perspective, the OSC process changes the photon emission/absorption rate (in the second undulator) as a function of electron energy.  The estimated effect is about ~30% (measurable!).</a:t>
            </a:r>
          </a:p>
          <a:p>
            <a:endParaRPr lang="en-US" dirty="0"/>
          </a:p>
          <a:p>
            <a:r>
              <a:rPr lang="en-US" dirty="0"/>
              <a:t>Single electron OSC requires single photon detectors (challenging!) in the wavelength range of ~1 um.</a:t>
            </a:r>
          </a:p>
          <a:p>
            <a:endParaRPr lang="en-US" dirty="0"/>
          </a:p>
          <a:p>
            <a:r>
              <a:rPr lang="en-US" dirty="0"/>
              <a:t>We are now developing a list of possible experiments in this area as well.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2A6B3-E418-4525-A09E-AA6ACF37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 experiments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7D690-22CC-44E0-B0B6-EC9CC7627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D093D-A009-488B-9E14-DC77E5710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76121-EEB5-4695-A356-2A5B28866E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3" y="4608468"/>
            <a:ext cx="5156200" cy="1571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9E464A-B88A-4C44-98FE-65BF20A2B61F}"/>
              </a:ext>
            </a:extLst>
          </p:cNvPr>
          <p:cNvCxnSpPr>
            <a:cxnSpLocks/>
          </p:cNvCxnSpPr>
          <p:nvPr/>
        </p:nvCxnSpPr>
        <p:spPr>
          <a:xfrm>
            <a:off x="5558973" y="5729998"/>
            <a:ext cx="16489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5649B1-E04F-4EDF-B4BC-20C96FA11BBB}"/>
              </a:ext>
            </a:extLst>
          </p:cNvPr>
          <p:cNvSpPr txBox="1"/>
          <p:nvPr/>
        </p:nvSpPr>
        <p:spPr>
          <a:xfrm>
            <a:off x="5558973" y="5979886"/>
            <a:ext cx="164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1-um photons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39F8AD-323E-4C80-8443-818156BEBCCE}"/>
              </a:ext>
            </a:extLst>
          </p:cNvPr>
          <p:cNvSpPr/>
          <p:nvPr/>
        </p:nvSpPr>
        <p:spPr>
          <a:xfrm>
            <a:off x="7207886" y="5399314"/>
            <a:ext cx="339543" cy="580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8E551-2401-4E8B-8B99-2B3565EB66B8}"/>
              </a:ext>
            </a:extLst>
          </p:cNvPr>
          <p:cNvSpPr txBox="1"/>
          <p:nvPr/>
        </p:nvSpPr>
        <p:spPr>
          <a:xfrm>
            <a:off x="7265814" y="4563207"/>
            <a:ext cx="1930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Single-photon</a:t>
            </a:r>
          </a:p>
          <a:p>
            <a:r>
              <a:rPr lang="en-US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08047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34D663-32D8-4CAF-84C6-B38DD955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 is an “expression of interest”</a:t>
            </a:r>
          </a:p>
          <a:p>
            <a:endParaRPr lang="en-US" dirty="0"/>
          </a:p>
          <a:p>
            <a:r>
              <a:rPr lang="en-US" dirty="0"/>
              <a:t>We are developing the capability to store, manipulate and observe a single electron in the IOTA ring.</a:t>
            </a:r>
          </a:p>
          <a:p>
            <a:endParaRPr lang="en-US" dirty="0"/>
          </a:p>
          <a:p>
            <a:r>
              <a:rPr lang="en-US" dirty="0"/>
              <a:t>We have an emerging experimental program focused on a single electron in the IOTA and a number of experiments focused on the QED and a single-photon detectors.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A319C-BCB1-4B24-95DF-199CBDCC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9D012-DAC1-4A14-87D6-103910EC6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19233-0E43-4795-AFDB-0BB18F3E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8C5F4C-0488-4791-A793-0511205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964199"/>
            <a:ext cx="8686800" cy="427877"/>
          </a:xfrm>
        </p:spPr>
        <p:txBody>
          <a:bodyPr/>
          <a:lstStyle/>
          <a:p>
            <a:r>
              <a:rPr lang="en-US" dirty="0"/>
              <a:t>We are preparing several experiments to study</a:t>
            </a:r>
            <a:br>
              <a:rPr lang="en-US" dirty="0"/>
            </a:br>
            <a:r>
              <a:rPr lang="en-US" dirty="0"/>
              <a:t>a single electron in a large trap (IOTA) and its quantum nature of photon emission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F3265-6509-4377-90EC-A9A52E26A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AEA81-F224-4EE0-9CFA-BE76B1992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1B4E25-BB41-491F-A087-0014B94B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257" y="1834917"/>
            <a:ext cx="5280999" cy="3259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88E21-21B6-4B19-99FB-6C6AFA583F5B}"/>
              </a:ext>
            </a:extLst>
          </p:cNvPr>
          <p:cNvSpPr txBox="1"/>
          <p:nvPr/>
        </p:nvSpPr>
        <p:spPr>
          <a:xfrm>
            <a:off x="110105" y="2932757"/>
            <a:ext cx="3506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to a single-electron</a:t>
            </a:r>
          </a:p>
          <a:p>
            <a:r>
              <a:rPr lang="en-US" dirty="0"/>
              <a:t>Penning trap</a:t>
            </a:r>
          </a:p>
        </p:txBody>
      </p:sp>
    </p:spTree>
    <p:extLst>
      <p:ext uri="{BB962C8B-B14F-4D97-AF65-F5344CB8AC3E}">
        <p14:creationId xmlns:p14="http://schemas.microsoft.com/office/powerpoint/2010/main" val="11453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D09AF-1EB6-4290-AA02-162B9B0B6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effects in undulator radiation</a:t>
            </a:r>
          </a:p>
          <a:p>
            <a:pPr lvl="1"/>
            <a:r>
              <a:rPr lang="en-US" dirty="0"/>
              <a:t>SN (PI/</a:t>
            </a:r>
            <a:r>
              <a:rPr lang="en-US" dirty="0" err="1"/>
              <a:t>UChicago</a:t>
            </a:r>
            <a:r>
              <a:rPr lang="en-US" dirty="0"/>
              <a:t>), H. Frisch (</a:t>
            </a:r>
            <a:r>
              <a:rPr lang="en-US" dirty="0" err="1"/>
              <a:t>UChicago</a:t>
            </a:r>
            <a:r>
              <a:rPr lang="en-US" dirty="0"/>
              <a:t>), K.-J. Kim (</a:t>
            </a:r>
            <a:r>
              <a:rPr lang="en-US" dirty="0" err="1"/>
              <a:t>UChicago</a:t>
            </a:r>
            <a:r>
              <a:rPr lang="en-US" dirty="0"/>
              <a:t>/ANL), Z. Huang (Stanford/SLAC), T. </a:t>
            </a:r>
            <a:r>
              <a:rPr lang="en-US" dirty="0" err="1"/>
              <a:t>Shaftan</a:t>
            </a:r>
            <a:r>
              <a:rPr lang="en-US" dirty="0"/>
              <a:t> (BNL), </a:t>
            </a:r>
            <a:r>
              <a:rPr lang="en-US" dirty="0" err="1"/>
              <a:t>RadiaBeam</a:t>
            </a:r>
            <a:r>
              <a:rPr lang="en-US" dirty="0"/>
              <a:t> (A. </a:t>
            </a:r>
            <a:r>
              <a:rPr lang="en-US" dirty="0" err="1"/>
              <a:t>Murokh</a:t>
            </a:r>
            <a:r>
              <a:rPr lang="en-US" dirty="0"/>
              <a:t>), I. Lobach (</a:t>
            </a:r>
            <a:r>
              <a:rPr lang="en-US" dirty="0" err="1"/>
              <a:t>UChicago</a:t>
            </a:r>
            <a:r>
              <a:rPr lang="en-US" dirty="0"/>
              <a:t> grad. student)</a:t>
            </a:r>
          </a:p>
          <a:p>
            <a:endParaRPr lang="en-US" dirty="0"/>
          </a:p>
          <a:p>
            <a:r>
              <a:rPr lang="en-US" dirty="0"/>
              <a:t>Single Electron Optical Stochastic Cooling</a:t>
            </a:r>
          </a:p>
          <a:p>
            <a:pPr lvl="2"/>
            <a:r>
              <a:rPr lang="en-US" dirty="0" err="1"/>
              <a:t>Fermilab</a:t>
            </a:r>
            <a:r>
              <a:rPr lang="en-US" dirty="0"/>
              <a:t> (lead), NIU, </a:t>
            </a:r>
            <a:r>
              <a:rPr lang="en-US" dirty="0" err="1"/>
              <a:t>UChicago</a:t>
            </a:r>
            <a:r>
              <a:rPr lang="en-US" dirty="0"/>
              <a:t>, ANL, LBNL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Single Electrons Emission Diagnostics (SEED) – an SBIR (Phase I) proposal by </a:t>
            </a:r>
            <a:r>
              <a:rPr lang="en-US" dirty="0" err="1"/>
              <a:t>RadiaBeam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4A7973-51D0-45DD-B5D7-405936A0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9872D-B6EF-4A73-90CA-C16611188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B8B31-CA9D-4B15-B1A7-34FC7FD3B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5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5F1C5A-45F6-4999-9012-780B41EB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experimental setup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8156D-A365-4AB3-A1AA-E8A30F76F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60EFD-0838-4C4A-96DD-31FE4F74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FA644-AE5D-4E8A-ACCC-22281FCE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2135391"/>
            <a:ext cx="4468473" cy="3351355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E9EB583-EEAB-4446-8115-3DDCACDD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51" y="1435424"/>
            <a:ext cx="3711575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90B4BA-8683-43C2-AD58-8774F8F8EE87}"/>
              </a:ext>
            </a:extLst>
          </p:cNvPr>
          <p:cNvSpPr/>
          <p:nvPr/>
        </p:nvSpPr>
        <p:spPr>
          <a:xfrm>
            <a:off x="6896801" y="1435424"/>
            <a:ext cx="42545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9D317A-E49D-414A-9619-3007BDD843F0}"/>
              </a:ext>
            </a:extLst>
          </p:cNvPr>
          <p:cNvCxnSpPr>
            <a:stCxn id="20" idx="1"/>
            <a:endCxn id="22" idx="3"/>
          </p:cNvCxnSpPr>
          <p:nvPr/>
        </p:nvCxnSpPr>
        <p:spPr>
          <a:xfrm flipH="1">
            <a:off x="4494914" y="1511624"/>
            <a:ext cx="2401887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621249-EA6D-4FD1-85D2-B559276098FE}"/>
              </a:ext>
            </a:extLst>
          </p:cNvPr>
          <p:cNvSpPr/>
          <p:nvPr/>
        </p:nvSpPr>
        <p:spPr>
          <a:xfrm>
            <a:off x="4342514" y="1473524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4CD7C3-08BE-4B0B-A0C5-245DE2FC7E26}"/>
              </a:ext>
            </a:extLst>
          </p:cNvPr>
          <p:cNvSpPr/>
          <p:nvPr/>
        </p:nvSpPr>
        <p:spPr>
          <a:xfrm>
            <a:off x="2886776" y="1346524"/>
            <a:ext cx="723900" cy="40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00F91F-9FE4-4257-A506-AB82589696AA}"/>
              </a:ext>
            </a:extLst>
          </p:cNvPr>
          <p:cNvCxnSpPr>
            <a:stCxn id="22" idx="1"/>
            <a:endCxn id="23" idx="3"/>
          </p:cNvCxnSpPr>
          <p:nvPr/>
        </p:nvCxnSpPr>
        <p:spPr>
          <a:xfrm flipH="1">
            <a:off x="3610676" y="1549724"/>
            <a:ext cx="7318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5">
            <a:extLst>
              <a:ext uri="{FF2B5EF4-FFF2-40B4-BE49-F238E27FC236}">
                <a16:creationId xmlns:a16="http://schemas.microsoft.com/office/drawing/2014/main" id="{712CB1F8-6EC6-40DA-822D-7E32AAD3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914" y="1002037"/>
            <a:ext cx="1492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Undulator(s)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9BACA634-CD71-4C0E-862C-0422A7A3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689" y="1035374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detector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F5B8856D-E748-41B8-A1A8-AF4D680F8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776" y="1357637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counter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4875963C-6D99-4A1E-B56E-02AF56B7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48" y="879938"/>
            <a:ext cx="1386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photons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~0.5 - 1 </a:t>
            </a:r>
            <a:r>
              <a:rPr lang="en-US" altLang="en-US" sz="2000" dirty="0" err="1"/>
              <a:t>μm</a:t>
            </a:r>
            <a:endParaRPr lang="en-US" altLang="en-US" sz="2000" dirty="0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B7A595A1-D0DE-43A1-9136-73557C925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776" y="2200599"/>
            <a:ext cx="89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IOTA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E827E7-1AA4-4F76-9463-C792CC4882A8}"/>
              </a:ext>
            </a:extLst>
          </p:cNvPr>
          <p:cNvSpPr txBox="1"/>
          <p:nvPr/>
        </p:nvSpPr>
        <p:spPr>
          <a:xfrm>
            <a:off x="4985987" y="3951440"/>
            <a:ext cx="4041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energy: 100-150 MeV</a:t>
            </a:r>
          </a:p>
          <a:p>
            <a:r>
              <a:rPr lang="el-GR" dirty="0"/>
              <a:t>γ</a:t>
            </a:r>
            <a:r>
              <a:rPr lang="en-US" dirty="0"/>
              <a:t> ~ 200-300</a:t>
            </a:r>
          </a:p>
        </p:txBody>
      </p:sp>
    </p:spTree>
    <p:extLst>
      <p:ext uri="{BB962C8B-B14F-4D97-AF65-F5344CB8AC3E}">
        <p14:creationId xmlns:p14="http://schemas.microsoft.com/office/powerpoint/2010/main" val="354192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C280A3-C951-4FF3-998A-FBFA24B1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register a single electron?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F2C3-0326-4DEC-ACBD-AC1D4D926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E834F-41BF-4672-B78C-2E561DFDD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3E98B87A-AEB5-4081-9BDE-30DD7DEAC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92" y="2119313"/>
            <a:ext cx="1616075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Counter</a:t>
            </a:r>
            <a:endParaRPr lang="en-US" altLang="en-US" sz="2400"/>
          </a:p>
        </p:txBody>
      </p:sp>
      <p:graphicFrame>
        <p:nvGraphicFramePr>
          <p:cNvPr id="49" name="Object 4">
            <a:extLst>
              <a:ext uri="{FF2B5EF4-FFF2-40B4-BE49-F238E27FC236}">
                <a16:creationId xmlns:a16="http://schemas.microsoft.com/office/drawing/2014/main" id="{BD085411-D02E-496B-89F7-2EB1B1D71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64388"/>
              </p:ext>
            </p:extLst>
          </p:nvPr>
        </p:nvGraphicFramePr>
        <p:xfrm>
          <a:off x="4811892" y="2728913"/>
          <a:ext cx="4095750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Bitmap Image" r:id="rId3" imgW="7430537" imgH="6582694" progId="Paint.Picture">
                  <p:embed/>
                </p:oleObj>
              </mc:Choice>
              <mc:Fallback>
                <p:oleObj name="Bitmap Image" r:id="rId3" imgW="7430537" imgH="6582694" progId="Paint.Picture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FD2E8A9C-7868-4814-8459-B3F5D6449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892" y="2728913"/>
                        <a:ext cx="4095750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7">
            <a:extLst>
              <a:ext uri="{FF2B5EF4-FFF2-40B4-BE49-F238E27FC236}">
                <a16:creationId xmlns:a16="http://schemas.microsoft.com/office/drawing/2014/main" id="{ADF73CFD-2BD8-412C-BC62-BB9EBDA5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505" y="1325563"/>
            <a:ext cx="660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PMT</a:t>
            </a:r>
          </a:p>
        </p:txBody>
      </p:sp>
      <p:sp>
        <p:nvSpPr>
          <p:cNvPr id="51" name="Line 9">
            <a:extLst>
              <a:ext uri="{FF2B5EF4-FFF2-40B4-BE49-F238E27FC236}">
                <a16:creationId xmlns:a16="http://schemas.microsoft.com/office/drawing/2014/main" id="{0C2FAEB0-D89E-478E-BF91-E36FC89BB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8692" y="121443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06ACA5E0-CD44-416A-ABCF-E891C3C48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30" y="1093788"/>
            <a:ext cx="1616075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Discriminator</a:t>
            </a:r>
            <a:endParaRPr lang="en-US" altLang="en-US" sz="2400"/>
          </a:p>
        </p:txBody>
      </p:sp>
      <p:grpSp>
        <p:nvGrpSpPr>
          <p:cNvPr id="53" name="Group 47">
            <a:extLst>
              <a:ext uri="{FF2B5EF4-FFF2-40B4-BE49-F238E27FC236}">
                <a16:creationId xmlns:a16="http://schemas.microsoft.com/office/drawing/2014/main" id="{A2395105-FEA9-455D-9630-FFE92D76A002}"/>
              </a:ext>
            </a:extLst>
          </p:cNvPr>
          <p:cNvGrpSpPr>
            <a:grpSpLocks/>
          </p:cNvGrpSpPr>
          <p:nvPr/>
        </p:nvGrpSpPr>
        <p:grpSpPr bwMode="auto">
          <a:xfrm>
            <a:off x="4848405" y="1027113"/>
            <a:ext cx="1676400" cy="304800"/>
            <a:chOff x="2208" y="1536"/>
            <a:chExt cx="1056" cy="192"/>
          </a:xfrm>
        </p:grpSpPr>
        <p:sp>
          <p:nvSpPr>
            <p:cNvPr id="54" name="Line 24">
              <a:extLst>
                <a:ext uri="{FF2B5EF4-FFF2-40B4-BE49-F238E27FC236}">
                  <a16:creationId xmlns:a16="http://schemas.microsoft.com/office/drawing/2014/main" id="{93DB321C-E44B-4711-85CC-5B048ED48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1536"/>
              <a:ext cx="1056" cy="9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5">
              <a:extLst>
                <a:ext uri="{FF2B5EF4-FFF2-40B4-BE49-F238E27FC236}">
                  <a16:creationId xmlns:a16="http://schemas.microsoft.com/office/drawing/2014/main" id="{F48B2294-DF35-4701-BBA7-45212BE0B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680"/>
              <a:ext cx="1056" cy="4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6">
              <a:extLst>
                <a:ext uri="{FF2B5EF4-FFF2-40B4-BE49-F238E27FC236}">
                  <a16:creationId xmlns:a16="http://schemas.microsoft.com/office/drawing/2014/main" id="{CE777A5C-9348-4112-A5B5-D127AB83C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1632"/>
              <a:ext cx="1056" cy="4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>
              <a:extLst>
                <a:ext uri="{FF2B5EF4-FFF2-40B4-BE49-F238E27FC236}">
                  <a16:creationId xmlns:a16="http://schemas.microsoft.com/office/drawing/2014/main" id="{99481CE5-0EA7-4F4D-AC01-50F7FA30B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632"/>
              <a:ext cx="1056" cy="4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8">
              <a:extLst>
                <a:ext uri="{FF2B5EF4-FFF2-40B4-BE49-F238E27FC236}">
                  <a16:creationId xmlns:a16="http://schemas.microsoft.com/office/drawing/2014/main" id="{D3769CDE-7A42-4D7B-AA89-9EB96050D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1056" cy="4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29">
            <a:extLst>
              <a:ext uri="{FF2B5EF4-FFF2-40B4-BE49-F238E27FC236}">
                <a16:creationId xmlns:a16="http://schemas.microsoft.com/office/drawing/2014/main" id="{57C93B08-8D1F-43B4-B9FB-7B8F9DD8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330" y="989013"/>
            <a:ext cx="203835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Undulators</a:t>
            </a:r>
          </a:p>
        </p:txBody>
      </p:sp>
      <p:sp>
        <p:nvSpPr>
          <p:cNvPr id="60" name="Text Box 31">
            <a:extLst>
              <a:ext uri="{FF2B5EF4-FFF2-40B4-BE49-F238E27FC236}">
                <a16:creationId xmlns:a16="http://schemas.microsoft.com/office/drawing/2014/main" id="{BCD551CE-6938-438A-A158-C8B7DC8B7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492" y="5776913"/>
            <a:ext cx="282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Time (many seconds)</a:t>
            </a:r>
          </a:p>
        </p:txBody>
      </p:sp>
      <p:graphicFrame>
        <p:nvGraphicFramePr>
          <p:cNvPr id="61" name="Object 34">
            <a:extLst>
              <a:ext uri="{FF2B5EF4-FFF2-40B4-BE49-F238E27FC236}">
                <a16:creationId xmlns:a16="http://schemas.microsoft.com/office/drawing/2014/main" id="{E678A3CF-C9A6-4529-B86C-BD7BE0E0B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571510"/>
              </p:ext>
            </p:extLst>
          </p:nvPr>
        </p:nvGraphicFramePr>
        <p:xfrm>
          <a:off x="163692" y="2728913"/>
          <a:ext cx="4724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Bitmap Image" r:id="rId5" imgW="3982006" imgH="2762636" progId="Paint.Picture">
                  <p:embed/>
                </p:oleObj>
              </mc:Choice>
              <mc:Fallback>
                <p:oleObj name="Bitmap Image" r:id="rId5" imgW="3982006" imgH="2762636" progId="Paint.Picture">
                  <p:embed/>
                  <p:pic>
                    <p:nvPicPr>
                      <p:cNvPr id="8203" name="Object 34">
                        <a:extLst>
                          <a:ext uri="{FF2B5EF4-FFF2-40B4-BE49-F238E27FC236}">
                            <a16:creationId xmlns:a16="http://schemas.microsoft.com/office/drawing/2014/main" id="{759D5400-0E83-4001-9114-11CB37569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92" y="2728913"/>
                        <a:ext cx="4724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35">
            <a:extLst>
              <a:ext uri="{FF2B5EF4-FFF2-40B4-BE49-F238E27FC236}">
                <a16:creationId xmlns:a16="http://schemas.microsoft.com/office/drawing/2014/main" id="{0DDE4955-0FE4-4D8E-B28C-2634C372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92" y="5776913"/>
            <a:ext cx="282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Time (many seconds)</a:t>
            </a:r>
          </a:p>
        </p:txBody>
      </p:sp>
      <p:sp>
        <p:nvSpPr>
          <p:cNvPr id="63" name="Line 36">
            <a:extLst>
              <a:ext uri="{FF2B5EF4-FFF2-40B4-BE49-F238E27FC236}">
                <a16:creationId xmlns:a16="http://schemas.microsoft.com/office/drawing/2014/main" id="{408FC165-7719-4DAE-8371-372482AD6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0892" y="3186113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32">
            <a:extLst>
              <a:ext uri="{FF2B5EF4-FFF2-40B4-BE49-F238E27FC236}">
                <a16:creationId xmlns:a16="http://schemas.microsoft.com/office/drawing/2014/main" id="{3322E029-77D6-472D-8BE9-1691BF72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092" y="4557713"/>
            <a:ext cx="23622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chemeClr val="accent6"/>
                </a:solidFill>
              </a:rPr>
              <a:t>Photocounts per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chemeClr val="accent6"/>
                </a:solidFill>
              </a:rPr>
              <a:t>Second = Hz</a:t>
            </a:r>
          </a:p>
        </p:txBody>
      </p:sp>
      <p:sp>
        <p:nvSpPr>
          <p:cNvPr id="65" name="Rectangle 38">
            <a:extLst>
              <a:ext uri="{FF2B5EF4-FFF2-40B4-BE49-F238E27FC236}">
                <a16:creationId xmlns:a16="http://schemas.microsoft.com/office/drawing/2014/main" id="{8E2EB5C3-59B6-4A80-AFDF-32ABFD10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730" y="606426"/>
            <a:ext cx="13255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Photocounts</a:t>
            </a:r>
          </a:p>
        </p:txBody>
      </p:sp>
      <p:graphicFrame>
        <p:nvGraphicFramePr>
          <p:cNvPr id="66" name="Object 39">
            <a:extLst>
              <a:ext uri="{FF2B5EF4-FFF2-40B4-BE49-F238E27FC236}">
                <a16:creationId xmlns:a16="http://schemas.microsoft.com/office/drawing/2014/main" id="{662C7694-1DC1-40D1-9470-9D196CD29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425693"/>
              </p:ext>
            </p:extLst>
          </p:nvPr>
        </p:nvGraphicFramePr>
        <p:xfrm>
          <a:off x="2267130" y="900113"/>
          <a:ext cx="2163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Bitmap Image" r:id="rId7" imgW="3067478" imgH="419048" progId="Paint.Picture">
                  <p:embed/>
                </p:oleObj>
              </mc:Choice>
              <mc:Fallback>
                <p:oleObj name="Bitmap Image" r:id="rId7" imgW="3067478" imgH="419048" progId="Paint.Picture">
                  <p:embed/>
                  <p:pic>
                    <p:nvPicPr>
                      <p:cNvPr id="8208" name="Object 39">
                        <a:extLst>
                          <a:ext uri="{FF2B5EF4-FFF2-40B4-BE49-F238E27FC236}">
                            <a16:creationId xmlns:a16="http://schemas.microsoft.com/office/drawing/2014/main" id="{150AC2CB-7B3E-48A8-A34C-0156B9596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130" y="900113"/>
                        <a:ext cx="21637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ine 37">
            <a:extLst>
              <a:ext uri="{FF2B5EF4-FFF2-40B4-BE49-F238E27FC236}">
                <a16:creationId xmlns:a16="http://schemas.microsoft.com/office/drawing/2014/main" id="{2BA28218-3B18-4296-858E-5DA0DFD69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730" y="1214438"/>
            <a:ext cx="225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40">
            <a:extLst>
              <a:ext uri="{FF2B5EF4-FFF2-40B4-BE49-F238E27FC236}">
                <a16:creationId xmlns:a16="http://schemas.microsoft.com/office/drawing/2014/main" id="{F6AB0C6A-4B87-41EE-9B50-C9E81094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992" y="855663"/>
            <a:ext cx="241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</a:t>
            </a:r>
          </a:p>
        </p:txBody>
      </p:sp>
      <p:sp>
        <p:nvSpPr>
          <p:cNvPr id="69" name="Line 43">
            <a:extLst>
              <a:ext uri="{FF2B5EF4-FFF2-40B4-BE49-F238E27FC236}">
                <a16:creationId xmlns:a16="http://schemas.microsoft.com/office/drawing/2014/main" id="{CB4CC2AA-CE38-4350-A218-75286645D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605" y="1897063"/>
            <a:ext cx="3175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46">
            <a:extLst>
              <a:ext uri="{FF2B5EF4-FFF2-40B4-BE49-F238E27FC236}">
                <a16:creationId xmlns:a16="http://schemas.microsoft.com/office/drawing/2014/main" id="{7038CC54-C398-4404-AF2B-1A0761EBDB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6130" y="1398588"/>
            <a:ext cx="158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7DAA3F1-E684-47CF-A52F-DC6CA8C9E62F}"/>
              </a:ext>
            </a:extLst>
          </p:cNvPr>
          <p:cNvCxnSpPr/>
          <p:nvPr/>
        </p:nvCxnSpPr>
        <p:spPr>
          <a:xfrm>
            <a:off x="7859892" y="4862513"/>
            <a:ext cx="0" cy="34766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5391BB8-5522-4BC8-A2B0-43D172179C7D}"/>
              </a:ext>
            </a:extLst>
          </p:cNvPr>
          <p:cNvCxnSpPr/>
          <p:nvPr/>
        </p:nvCxnSpPr>
        <p:spPr>
          <a:xfrm flipH="1" flipV="1">
            <a:off x="7845605" y="5519738"/>
            <a:ext cx="14287" cy="25717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D9F5FE0-31B3-469D-865F-27E6E236A9B7}"/>
              </a:ext>
            </a:extLst>
          </p:cNvPr>
          <p:cNvSpPr txBox="1"/>
          <p:nvPr/>
        </p:nvSpPr>
        <p:spPr>
          <a:xfrm>
            <a:off x="7343955" y="4024313"/>
            <a:ext cx="12017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A single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electron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F23463-1D0F-468A-8C2C-D11A649BB212}"/>
              </a:ext>
            </a:extLst>
          </p:cNvPr>
          <p:cNvSpPr txBox="1"/>
          <p:nvPr/>
        </p:nvSpPr>
        <p:spPr>
          <a:xfrm>
            <a:off x="7985305" y="5422901"/>
            <a:ext cx="1058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BKGD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BDC749F-4784-4073-924A-B0D97CB8D7AD}"/>
              </a:ext>
            </a:extLst>
          </p:cNvPr>
          <p:cNvCxnSpPr/>
          <p:nvPr/>
        </p:nvCxnSpPr>
        <p:spPr>
          <a:xfrm>
            <a:off x="8393292" y="5173663"/>
            <a:ext cx="0" cy="34607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9234ABE-1355-4C9D-B4D6-0BF9E417A79E}"/>
              </a:ext>
            </a:extLst>
          </p:cNvPr>
          <p:cNvCxnSpPr/>
          <p:nvPr/>
        </p:nvCxnSpPr>
        <p:spPr>
          <a:xfrm flipH="1" flipV="1">
            <a:off x="8393292" y="5840413"/>
            <a:ext cx="14288" cy="25717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3680231-4866-4990-8DC3-60AF4463371A}"/>
              </a:ext>
            </a:extLst>
          </p:cNvPr>
          <p:cNvSpPr txBox="1"/>
          <p:nvPr/>
        </p:nvSpPr>
        <p:spPr>
          <a:xfrm>
            <a:off x="6988355" y="4857751"/>
            <a:ext cx="338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AEF7485-0A8D-42CF-8E42-FFAF8EFB63D4}"/>
              </a:ext>
            </a:extLst>
          </p:cNvPr>
          <p:cNvSpPr txBox="1"/>
          <p:nvPr/>
        </p:nvSpPr>
        <p:spPr>
          <a:xfrm>
            <a:off x="6775630" y="4548188"/>
            <a:ext cx="33813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B88C23-F114-436C-AED8-7AC59DA90D0C}"/>
              </a:ext>
            </a:extLst>
          </p:cNvPr>
          <p:cNvSpPr txBox="1"/>
          <p:nvPr/>
        </p:nvSpPr>
        <p:spPr>
          <a:xfrm>
            <a:off x="6462892" y="4254501"/>
            <a:ext cx="3381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4C0EB3D-B0EC-4E11-8B96-B9A4E07CE36C}"/>
              </a:ext>
            </a:extLst>
          </p:cNvPr>
          <p:cNvSpPr txBox="1"/>
          <p:nvPr/>
        </p:nvSpPr>
        <p:spPr>
          <a:xfrm>
            <a:off x="6186667" y="3900488"/>
            <a:ext cx="3381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1DD2CB7-1FCD-40C9-8354-1EDB48ED25AF}"/>
              </a:ext>
            </a:extLst>
          </p:cNvPr>
          <p:cNvSpPr txBox="1"/>
          <p:nvPr/>
        </p:nvSpPr>
        <p:spPr>
          <a:xfrm>
            <a:off x="5921555" y="3595688"/>
            <a:ext cx="322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E58BF5-0402-4DA4-989F-12C997824149}"/>
              </a:ext>
            </a:extLst>
          </p:cNvPr>
          <p:cNvSpPr txBox="1"/>
          <p:nvPr/>
        </p:nvSpPr>
        <p:spPr>
          <a:xfrm>
            <a:off x="5686605" y="3333751"/>
            <a:ext cx="3397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B026764-D05F-4024-B4FF-4F0F9C4C8116}"/>
              </a:ext>
            </a:extLst>
          </p:cNvPr>
          <p:cNvSpPr txBox="1"/>
          <p:nvPr/>
        </p:nvSpPr>
        <p:spPr>
          <a:xfrm>
            <a:off x="1044755" y="4667251"/>
            <a:ext cx="962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800 e-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944F0B-548F-43E7-AA6F-27A5CE259FFD}"/>
              </a:ext>
            </a:extLst>
          </p:cNvPr>
          <p:cNvSpPr txBox="1"/>
          <p:nvPr/>
        </p:nvSpPr>
        <p:spPr>
          <a:xfrm>
            <a:off x="246242" y="3751263"/>
            <a:ext cx="1116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1200 e-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925E9D-54F1-44C7-805C-AAC913DF182F}"/>
              </a:ext>
            </a:extLst>
          </p:cNvPr>
          <p:cNvSpPr txBox="1"/>
          <p:nvPr/>
        </p:nvSpPr>
        <p:spPr>
          <a:xfrm>
            <a:off x="611367" y="4241801"/>
            <a:ext cx="11160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1000 e-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EDD5868-931B-4321-9720-5963E1EA23C8}"/>
              </a:ext>
            </a:extLst>
          </p:cNvPr>
          <p:cNvSpPr txBox="1"/>
          <p:nvPr/>
        </p:nvSpPr>
        <p:spPr>
          <a:xfrm>
            <a:off x="1373367" y="5072063"/>
            <a:ext cx="962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600 e-</a:t>
            </a:r>
          </a:p>
        </p:txBody>
      </p:sp>
      <p:sp>
        <p:nvSpPr>
          <p:cNvPr id="87" name="Rectangle 16">
            <a:extLst>
              <a:ext uri="{FF2B5EF4-FFF2-40B4-BE49-F238E27FC236}">
                <a16:creationId xmlns:a16="http://schemas.microsoft.com/office/drawing/2014/main" id="{7BD042D4-BF0B-4380-9A82-0D3EFD750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92" y="1601788"/>
            <a:ext cx="1616075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Amplifier</a:t>
            </a:r>
            <a:endParaRPr lang="en-US" altLang="en-US" sz="2400"/>
          </a:p>
        </p:txBody>
      </p:sp>
      <p:sp>
        <p:nvSpPr>
          <p:cNvPr id="88" name="Rectangle 6">
            <a:extLst>
              <a:ext uri="{FF2B5EF4-FFF2-40B4-BE49-F238E27FC236}">
                <a16:creationId xmlns:a16="http://schemas.microsoft.com/office/drawing/2014/main" id="{C1312337-911B-49EF-BF81-87154898D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792" y="1098551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9E66775-E23B-428F-8DC5-747F2584CA31}"/>
              </a:ext>
            </a:extLst>
          </p:cNvPr>
          <p:cNvCxnSpPr/>
          <p:nvPr/>
        </p:nvCxnSpPr>
        <p:spPr>
          <a:xfrm flipH="1">
            <a:off x="1638480" y="2452688"/>
            <a:ext cx="188912" cy="173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>
            <a:extLst>
              <a:ext uri="{FF2B5EF4-FFF2-40B4-BE49-F238E27FC236}">
                <a16:creationId xmlns:a16="http://schemas.microsoft.com/office/drawing/2014/main" id="{C4618563-0048-4C1F-B5F1-67066326A6B2}"/>
              </a:ext>
            </a:extLst>
          </p:cNvPr>
          <p:cNvSpPr/>
          <p:nvPr/>
        </p:nvSpPr>
        <p:spPr>
          <a:xfrm rot="13585295">
            <a:off x="5025579" y="964014"/>
            <a:ext cx="633787" cy="528638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4B5BD80-FAC5-4071-9E3F-E0ECA9B98AEE}"/>
              </a:ext>
            </a:extLst>
          </p:cNvPr>
          <p:cNvCxnSpPr/>
          <p:nvPr/>
        </p:nvCxnSpPr>
        <p:spPr>
          <a:xfrm flipH="1" flipV="1">
            <a:off x="5233182" y="1492250"/>
            <a:ext cx="688373" cy="41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95">
            <a:extLst>
              <a:ext uri="{FF2B5EF4-FFF2-40B4-BE49-F238E27FC236}">
                <a16:creationId xmlns:a16="http://schemas.microsoft.com/office/drawing/2014/main" id="{8D527E32-BDC4-4D7F-B899-0DBF2E53D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23924"/>
              </p:ext>
            </p:extLst>
          </p:nvPr>
        </p:nvGraphicFramePr>
        <p:xfrm>
          <a:off x="5743575" y="1449388"/>
          <a:ext cx="30940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9" imgW="1333440" imgH="431640" progId="Equation.DSMT4">
                  <p:embed/>
                </p:oleObj>
              </mc:Choice>
              <mc:Fallback>
                <p:oleObj name="Equation" r:id="rId9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3575" y="1449388"/>
                        <a:ext cx="3094038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E2407728-AE45-4CDF-B96A-D67B3823496A}"/>
              </a:ext>
            </a:extLst>
          </p:cNvPr>
          <p:cNvSpPr txBox="1"/>
          <p:nvPr/>
        </p:nvSpPr>
        <p:spPr>
          <a:xfrm>
            <a:off x="2357127" y="2350218"/>
            <a:ext cx="401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photon rate: ~10 kHz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7472D-90C8-4BB7-8965-52DD3561BAAF}"/>
              </a:ext>
            </a:extLst>
          </p:cNvPr>
          <p:cNvSpPr txBox="1"/>
          <p:nvPr/>
        </p:nvSpPr>
        <p:spPr>
          <a:xfrm>
            <a:off x="6613236" y="533888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~ 1, N &gt;&gt;1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37B0F-14B8-42A6-9FA8-CB1C48757D4C}"/>
              </a:ext>
            </a:extLst>
          </p:cNvPr>
          <p:cNvSpPr txBox="1"/>
          <p:nvPr/>
        </p:nvSpPr>
        <p:spPr>
          <a:xfrm>
            <a:off x="1866619" y="3284964"/>
            <a:ext cx="2879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 experiments</a:t>
            </a:r>
          </a:p>
          <a:p>
            <a:r>
              <a:rPr lang="en-US" dirty="0"/>
              <a:t>in VEPP-3 (BINP)</a:t>
            </a:r>
          </a:p>
        </p:txBody>
      </p:sp>
    </p:spTree>
    <p:extLst>
      <p:ext uri="{BB962C8B-B14F-4D97-AF65-F5344CB8AC3E}">
        <p14:creationId xmlns:p14="http://schemas.microsoft.com/office/powerpoint/2010/main" val="396039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8E296-CA65-429D-B866-9B746779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Two-photon emission (second order in </a:t>
            </a:r>
            <a:r>
              <a:rPr lang="el-GR" dirty="0"/>
              <a:t>α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368CA-7678-421A-A14A-0A52D87EF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20FF2-9C04-4188-A198-1C5ABE5E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B7C236D-DB67-4B0F-935B-AAD07E3C6820}"/>
              </a:ext>
            </a:extLst>
          </p:cNvPr>
          <p:cNvGrpSpPr>
            <a:grpSpLocks/>
          </p:cNvGrpSpPr>
          <p:nvPr/>
        </p:nvGrpSpPr>
        <p:grpSpPr bwMode="auto">
          <a:xfrm>
            <a:off x="7070725" y="2241550"/>
            <a:ext cx="1239838" cy="249238"/>
            <a:chOff x="4449171" y="2610784"/>
            <a:chExt cx="1238734" cy="24916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5993325-B459-4CA0-8F1F-5FB26BCF8C2C}"/>
                </a:ext>
              </a:extLst>
            </p:cNvPr>
            <p:cNvSpPr/>
            <p:nvPr/>
          </p:nvSpPr>
          <p:spPr>
            <a:xfrm>
              <a:off x="4449171" y="2613958"/>
              <a:ext cx="153851" cy="238051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F8397E5D-FCF0-48B8-9A0E-7E47830101C5}"/>
                </a:ext>
              </a:extLst>
            </p:cNvPr>
            <p:cNvSpPr/>
            <p:nvPr/>
          </p:nvSpPr>
          <p:spPr>
            <a:xfrm>
              <a:off x="4603022" y="2610784"/>
              <a:ext cx="153850" cy="239639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B1FF283-0BE0-41AD-9B66-4134CA69A1C5}"/>
                </a:ext>
              </a:extLst>
            </p:cNvPr>
            <p:cNvSpPr/>
            <p:nvPr/>
          </p:nvSpPr>
          <p:spPr>
            <a:xfrm>
              <a:off x="4755286" y="2615546"/>
              <a:ext cx="153850" cy="239638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1495CBC-12C9-4B8B-9806-9F6AED0939DC}"/>
                </a:ext>
              </a:extLst>
            </p:cNvPr>
            <p:cNvSpPr/>
            <p:nvPr/>
          </p:nvSpPr>
          <p:spPr>
            <a:xfrm>
              <a:off x="4909136" y="2613958"/>
              <a:ext cx="152264" cy="238051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7C7B241-D99F-4AA7-ABAD-340A967B6311}"/>
                </a:ext>
              </a:extLst>
            </p:cNvPr>
            <p:cNvSpPr/>
            <p:nvPr/>
          </p:nvSpPr>
          <p:spPr>
            <a:xfrm>
              <a:off x="5075676" y="2618720"/>
              <a:ext cx="152264" cy="238051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33A2642-F386-4495-85B2-AFD48982CF66}"/>
                </a:ext>
              </a:extLst>
            </p:cNvPr>
            <p:cNvSpPr/>
            <p:nvPr/>
          </p:nvSpPr>
          <p:spPr>
            <a:xfrm>
              <a:off x="5227940" y="2615546"/>
              <a:ext cx="153850" cy="239638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85FC88A-04B5-4FA2-81C4-6D9328A18150}"/>
                </a:ext>
              </a:extLst>
            </p:cNvPr>
            <p:cNvSpPr/>
            <p:nvPr/>
          </p:nvSpPr>
          <p:spPr>
            <a:xfrm>
              <a:off x="5380204" y="2620306"/>
              <a:ext cx="153850" cy="239639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7D428B0-72DB-4628-A4BC-04A592AFF20F}"/>
                </a:ext>
              </a:extLst>
            </p:cNvPr>
            <p:cNvSpPr/>
            <p:nvPr/>
          </p:nvSpPr>
          <p:spPr>
            <a:xfrm>
              <a:off x="5534054" y="2618720"/>
              <a:ext cx="153851" cy="238051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2E88DD20-4153-435F-B4C7-E97A2EB30C72}"/>
              </a:ext>
            </a:extLst>
          </p:cNvPr>
          <p:cNvSpPr/>
          <p:nvPr/>
        </p:nvSpPr>
        <p:spPr bwMode="auto">
          <a:xfrm>
            <a:off x="7350125" y="1577975"/>
            <a:ext cx="1616075" cy="941388"/>
          </a:xfrm>
          <a:custGeom>
            <a:avLst/>
            <a:gdLst>
              <a:gd name="connsiteX0" fmla="*/ 0 w 1318161"/>
              <a:gd name="connsiteY0" fmla="*/ 618563 h 642313"/>
              <a:gd name="connsiteX1" fmla="*/ 261257 w 1318161"/>
              <a:gd name="connsiteY1" fmla="*/ 547311 h 642313"/>
              <a:gd name="connsiteX2" fmla="*/ 380010 w 1318161"/>
              <a:gd name="connsiteY2" fmla="*/ 404807 h 642313"/>
              <a:gd name="connsiteX3" fmla="*/ 463138 w 1318161"/>
              <a:gd name="connsiteY3" fmla="*/ 238552 h 642313"/>
              <a:gd name="connsiteX4" fmla="*/ 534390 w 1318161"/>
              <a:gd name="connsiteY4" fmla="*/ 84173 h 642313"/>
              <a:gd name="connsiteX5" fmla="*/ 665018 w 1318161"/>
              <a:gd name="connsiteY5" fmla="*/ 1046 h 642313"/>
              <a:gd name="connsiteX6" fmla="*/ 807522 w 1318161"/>
              <a:gd name="connsiteY6" fmla="*/ 48547 h 642313"/>
              <a:gd name="connsiteX7" fmla="*/ 890649 w 1318161"/>
              <a:gd name="connsiteY7" fmla="*/ 202926 h 642313"/>
              <a:gd name="connsiteX8" fmla="*/ 961901 w 1318161"/>
              <a:gd name="connsiteY8" fmla="*/ 357306 h 642313"/>
              <a:gd name="connsiteX9" fmla="*/ 1033153 w 1318161"/>
              <a:gd name="connsiteY9" fmla="*/ 511685 h 642313"/>
              <a:gd name="connsiteX10" fmla="*/ 1128156 w 1318161"/>
              <a:gd name="connsiteY10" fmla="*/ 618563 h 642313"/>
              <a:gd name="connsiteX11" fmla="*/ 1318161 w 1318161"/>
              <a:gd name="connsiteY11" fmla="*/ 642313 h 64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1" h="642313">
                <a:moveTo>
                  <a:pt x="0" y="618563"/>
                </a:moveTo>
                <a:cubicBezTo>
                  <a:pt x="98961" y="600750"/>
                  <a:pt x="197922" y="582937"/>
                  <a:pt x="261257" y="547311"/>
                </a:cubicBezTo>
                <a:cubicBezTo>
                  <a:pt x="324592" y="511685"/>
                  <a:pt x="346363" y="456267"/>
                  <a:pt x="380010" y="404807"/>
                </a:cubicBezTo>
                <a:cubicBezTo>
                  <a:pt x="413657" y="353347"/>
                  <a:pt x="437408" y="291991"/>
                  <a:pt x="463138" y="238552"/>
                </a:cubicBezTo>
                <a:cubicBezTo>
                  <a:pt x="488868" y="185113"/>
                  <a:pt x="500743" y="123757"/>
                  <a:pt x="534390" y="84173"/>
                </a:cubicBezTo>
                <a:cubicBezTo>
                  <a:pt x="568037" y="44589"/>
                  <a:pt x="619496" y="6984"/>
                  <a:pt x="665018" y="1046"/>
                </a:cubicBezTo>
                <a:cubicBezTo>
                  <a:pt x="710540" y="-4892"/>
                  <a:pt x="769917" y="14900"/>
                  <a:pt x="807522" y="48547"/>
                </a:cubicBezTo>
                <a:cubicBezTo>
                  <a:pt x="845127" y="82194"/>
                  <a:pt x="864919" y="151466"/>
                  <a:pt x="890649" y="202926"/>
                </a:cubicBezTo>
                <a:cubicBezTo>
                  <a:pt x="916379" y="254386"/>
                  <a:pt x="961901" y="357306"/>
                  <a:pt x="961901" y="357306"/>
                </a:cubicBezTo>
                <a:cubicBezTo>
                  <a:pt x="985652" y="408766"/>
                  <a:pt x="1005444" y="468142"/>
                  <a:pt x="1033153" y="511685"/>
                </a:cubicBezTo>
                <a:cubicBezTo>
                  <a:pt x="1060862" y="555228"/>
                  <a:pt x="1080655" y="596792"/>
                  <a:pt x="1128156" y="618563"/>
                </a:cubicBezTo>
                <a:cubicBezTo>
                  <a:pt x="1175657" y="640334"/>
                  <a:pt x="1246909" y="641323"/>
                  <a:pt x="1318161" y="6423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20AF9D-5161-4196-8775-FBC52F55ABF8}"/>
              </a:ext>
            </a:extLst>
          </p:cNvPr>
          <p:cNvSpPr/>
          <p:nvPr/>
        </p:nvSpPr>
        <p:spPr bwMode="auto">
          <a:xfrm>
            <a:off x="8310563" y="2241550"/>
            <a:ext cx="276225" cy="3111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B24D2C-19C7-4014-B2AE-C5144DFC2F84}"/>
              </a:ext>
            </a:extLst>
          </p:cNvPr>
          <p:cNvSpPr txBox="1"/>
          <p:nvPr/>
        </p:nvSpPr>
        <p:spPr bwMode="auto">
          <a:xfrm>
            <a:off x="6519863" y="1976438"/>
            <a:ext cx="465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sym typeface="Symbol"/>
              </a:rPr>
              <a:t>1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2B2F74-6B5A-4626-94A3-218BDB447C0A}"/>
              </a:ext>
            </a:extLst>
          </p:cNvPr>
          <p:cNvCxnSpPr>
            <a:stCxn id="7" idx="0"/>
            <a:endCxn id="46" idx="3"/>
          </p:cNvCxnSpPr>
          <p:nvPr/>
        </p:nvCxnSpPr>
        <p:spPr bwMode="auto">
          <a:xfrm flipH="1" flipV="1">
            <a:off x="2409825" y="2287588"/>
            <a:ext cx="4660900" cy="857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79A402-06C0-42F0-B4F7-C1D54BFECD3C}"/>
              </a:ext>
            </a:extLst>
          </p:cNvPr>
          <p:cNvCxnSpPr/>
          <p:nvPr/>
        </p:nvCxnSpPr>
        <p:spPr bwMode="auto">
          <a:xfrm>
            <a:off x="6756400" y="2047875"/>
            <a:ext cx="10937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178B07-263E-4531-8191-0F2939190BA3}"/>
              </a:ext>
            </a:extLst>
          </p:cNvPr>
          <p:cNvCxnSpPr/>
          <p:nvPr/>
        </p:nvCxnSpPr>
        <p:spPr bwMode="auto">
          <a:xfrm flipH="1">
            <a:off x="8509000" y="2047875"/>
            <a:ext cx="4556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3">
            <a:extLst>
              <a:ext uri="{FF2B5EF4-FFF2-40B4-BE49-F238E27FC236}">
                <a16:creationId xmlns:a16="http://schemas.microsoft.com/office/drawing/2014/main" id="{52EBAFE0-CEB0-457B-A5EC-080CEA11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738" y="1452563"/>
            <a:ext cx="133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Localization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length</a:t>
            </a: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49F6FD15-ADAC-42F0-AB11-2B2D43C53257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2241550"/>
            <a:ext cx="1238250" cy="249238"/>
            <a:chOff x="4449171" y="2610784"/>
            <a:chExt cx="1238734" cy="249161"/>
          </a:xfrm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EC8D2F7-1A50-409B-9AA7-8D67D724B48A}"/>
                </a:ext>
              </a:extLst>
            </p:cNvPr>
            <p:cNvSpPr/>
            <p:nvPr/>
          </p:nvSpPr>
          <p:spPr>
            <a:xfrm>
              <a:off x="4449171" y="2613958"/>
              <a:ext cx="154047" cy="238051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26125C3D-CAA5-48AC-9198-AD4D3E38218C}"/>
                </a:ext>
              </a:extLst>
            </p:cNvPr>
            <p:cNvSpPr/>
            <p:nvPr/>
          </p:nvSpPr>
          <p:spPr>
            <a:xfrm>
              <a:off x="4603218" y="2610784"/>
              <a:ext cx="152460" cy="239639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F9314DC-6318-48DC-A087-F16799E5A37C}"/>
                </a:ext>
              </a:extLst>
            </p:cNvPr>
            <p:cNvSpPr/>
            <p:nvPr/>
          </p:nvSpPr>
          <p:spPr>
            <a:xfrm>
              <a:off x="4755678" y="2615546"/>
              <a:ext cx="152460" cy="239638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EC7D5B86-A9A1-4AB7-A552-B26692781AE7}"/>
                </a:ext>
              </a:extLst>
            </p:cNvPr>
            <p:cNvSpPr/>
            <p:nvPr/>
          </p:nvSpPr>
          <p:spPr>
            <a:xfrm>
              <a:off x="4908137" y="2613958"/>
              <a:ext cx="154048" cy="238051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0AC83C9-55D3-4828-A5B9-FC60B98E1F8E}"/>
                </a:ext>
              </a:extLst>
            </p:cNvPr>
            <p:cNvSpPr/>
            <p:nvPr/>
          </p:nvSpPr>
          <p:spPr>
            <a:xfrm>
              <a:off x="5074890" y="2618720"/>
              <a:ext cx="154047" cy="238051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40CE6513-8873-4610-93AB-C77BE348F16A}"/>
                </a:ext>
              </a:extLst>
            </p:cNvPr>
            <p:cNvSpPr/>
            <p:nvPr/>
          </p:nvSpPr>
          <p:spPr>
            <a:xfrm>
              <a:off x="5228938" y="2615546"/>
              <a:ext cx="152460" cy="239638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5CBCB4CD-6FAF-40EC-87D5-93ACABBA80D2}"/>
                </a:ext>
              </a:extLst>
            </p:cNvPr>
            <p:cNvSpPr/>
            <p:nvPr/>
          </p:nvSpPr>
          <p:spPr>
            <a:xfrm>
              <a:off x="5381397" y="2620306"/>
              <a:ext cx="152460" cy="239639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C39A021-6090-4294-BB3F-89ACA6EF35EE}"/>
                </a:ext>
              </a:extLst>
            </p:cNvPr>
            <p:cNvSpPr/>
            <p:nvPr/>
          </p:nvSpPr>
          <p:spPr>
            <a:xfrm>
              <a:off x="5533857" y="2618720"/>
              <a:ext cx="154048" cy="238051"/>
            </a:xfrm>
            <a:custGeom>
              <a:avLst/>
              <a:gdLst>
                <a:gd name="connsiteX0" fmla="*/ 0 w 614149"/>
                <a:gd name="connsiteY0" fmla="*/ 129661 h 239000"/>
                <a:gd name="connsiteX1" fmla="*/ 95534 w 614149"/>
                <a:gd name="connsiteY1" fmla="*/ 20479 h 239000"/>
                <a:gd name="connsiteX2" fmla="*/ 95534 w 614149"/>
                <a:gd name="connsiteY2" fmla="*/ 20479 h 239000"/>
                <a:gd name="connsiteX3" fmla="*/ 191069 w 614149"/>
                <a:gd name="connsiteY3" fmla="*/ 6831 h 239000"/>
                <a:gd name="connsiteX4" fmla="*/ 327546 w 614149"/>
                <a:gd name="connsiteY4" fmla="*/ 143309 h 239000"/>
                <a:gd name="connsiteX5" fmla="*/ 382137 w 614149"/>
                <a:gd name="connsiteY5" fmla="*/ 184252 h 239000"/>
                <a:gd name="connsiteX6" fmla="*/ 477672 w 614149"/>
                <a:gd name="connsiteY6" fmla="*/ 238843 h 239000"/>
                <a:gd name="connsiteX7" fmla="*/ 573206 w 614149"/>
                <a:gd name="connsiteY7" fmla="*/ 197900 h 239000"/>
                <a:gd name="connsiteX8" fmla="*/ 614149 w 614149"/>
                <a:gd name="connsiteY8" fmla="*/ 116013 h 23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49" h="239000">
                  <a:moveTo>
                    <a:pt x="0" y="129661"/>
                  </a:moveTo>
                  <a:lnTo>
                    <a:pt x="95534" y="20479"/>
                  </a:lnTo>
                  <a:lnTo>
                    <a:pt x="95534" y="20479"/>
                  </a:lnTo>
                  <a:cubicBezTo>
                    <a:pt x="111456" y="18204"/>
                    <a:pt x="152400" y="-13641"/>
                    <a:pt x="191069" y="6831"/>
                  </a:cubicBezTo>
                  <a:cubicBezTo>
                    <a:pt x="229738" y="27303"/>
                    <a:pt x="295701" y="113739"/>
                    <a:pt x="327546" y="143309"/>
                  </a:cubicBezTo>
                  <a:cubicBezTo>
                    <a:pt x="359391" y="172879"/>
                    <a:pt x="357116" y="168330"/>
                    <a:pt x="382137" y="184252"/>
                  </a:cubicBezTo>
                  <a:cubicBezTo>
                    <a:pt x="407158" y="200174"/>
                    <a:pt x="445827" y="236568"/>
                    <a:pt x="477672" y="238843"/>
                  </a:cubicBezTo>
                  <a:cubicBezTo>
                    <a:pt x="509517" y="241118"/>
                    <a:pt x="550460" y="218372"/>
                    <a:pt x="573206" y="197900"/>
                  </a:cubicBezTo>
                  <a:cubicBezTo>
                    <a:pt x="595952" y="177428"/>
                    <a:pt x="605050" y="146720"/>
                    <a:pt x="614149" y="1160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31" name="Freeform 33">
            <a:extLst>
              <a:ext uri="{FF2B5EF4-FFF2-40B4-BE49-F238E27FC236}">
                <a16:creationId xmlns:a16="http://schemas.microsoft.com/office/drawing/2014/main" id="{AE131D58-D242-4D51-9C59-347EF9CE1798}"/>
              </a:ext>
            </a:extLst>
          </p:cNvPr>
          <p:cNvSpPr/>
          <p:nvPr/>
        </p:nvSpPr>
        <p:spPr bwMode="auto">
          <a:xfrm>
            <a:off x="4797425" y="1577975"/>
            <a:ext cx="1616075" cy="941388"/>
          </a:xfrm>
          <a:custGeom>
            <a:avLst/>
            <a:gdLst>
              <a:gd name="connsiteX0" fmla="*/ 0 w 1318161"/>
              <a:gd name="connsiteY0" fmla="*/ 618563 h 642313"/>
              <a:gd name="connsiteX1" fmla="*/ 261257 w 1318161"/>
              <a:gd name="connsiteY1" fmla="*/ 547311 h 642313"/>
              <a:gd name="connsiteX2" fmla="*/ 380010 w 1318161"/>
              <a:gd name="connsiteY2" fmla="*/ 404807 h 642313"/>
              <a:gd name="connsiteX3" fmla="*/ 463138 w 1318161"/>
              <a:gd name="connsiteY3" fmla="*/ 238552 h 642313"/>
              <a:gd name="connsiteX4" fmla="*/ 534390 w 1318161"/>
              <a:gd name="connsiteY4" fmla="*/ 84173 h 642313"/>
              <a:gd name="connsiteX5" fmla="*/ 665018 w 1318161"/>
              <a:gd name="connsiteY5" fmla="*/ 1046 h 642313"/>
              <a:gd name="connsiteX6" fmla="*/ 807522 w 1318161"/>
              <a:gd name="connsiteY6" fmla="*/ 48547 h 642313"/>
              <a:gd name="connsiteX7" fmla="*/ 890649 w 1318161"/>
              <a:gd name="connsiteY7" fmla="*/ 202926 h 642313"/>
              <a:gd name="connsiteX8" fmla="*/ 961901 w 1318161"/>
              <a:gd name="connsiteY8" fmla="*/ 357306 h 642313"/>
              <a:gd name="connsiteX9" fmla="*/ 1033153 w 1318161"/>
              <a:gd name="connsiteY9" fmla="*/ 511685 h 642313"/>
              <a:gd name="connsiteX10" fmla="*/ 1128156 w 1318161"/>
              <a:gd name="connsiteY10" fmla="*/ 618563 h 642313"/>
              <a:gd name="connsiteX11" fmla="*/ 1318161 w 1318161"/>
              <a:gd name="connsiteY11" fmla="*/ 642313 h 64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1" h="642313">
                <a:moveTo>
                  <a:pt x="0" y="618563"/>
                </a:moveTo>
                <a:cubicBezTo>
                  <a:pt x="98961" y="600750"/>
                  <a:pt x="197922" y="582937"/>
                  <a:pt x="261257" y="547311"/>
                </a:cubicBezTo>
                <a:cubicBezTo>
                  <a:pt x="324592" y="511685"/>
                  <a:pt x="346363" y="456267"/>
                  <a:pt x="380010" y="404807"/>
                </a:cubicBezTo>
                <a:cubicBezTo>
                  <a:pt x="413657" y="353347"/>
                  <a:pt x="437408" y="291991"/>
                  <a:pt x="463138" y="238552"/>
                </a:cubicBezTo>
                <a:cubicBezTo>
                  <a:pt x="488868" y="185113"/>
                  <a:pt x="500743" y="123757"/>
                  <a:pt x="534390" y="84173"/>
                </a:cubicBezTo>
                <a:cubicBezTo>
                  <a:pt x="568037" y="44589"/>
                  <a:pt x="619496" y="6984"/>
                  <a:pt x="665018" y="1046"/>
                </a:cubicBezTo>
                <a:cubicBezTo>
                  <a:pt x="710540" y="-4892"/>
                  <a:pt x="769917" y="14900"/>
                  <a:pt x="807522" y="48547"/>
                </a:cubicBezTo>
                <a:cubicBezTo>
                  <a:pt x="845127" y="82194"/>
                  <a:pt x="864919" y="151466"/>
                  <a:pt x="890649" y="202926"/>
                </a:cubicBezTo>
                <a:cubicBezTo>
                  <a:pt x="916379" y="254386"/>
                  <a:pt x="961901" y="357306"/>
                  <a:pt x="961901" y="357306"/>
                </a:cubicBezTo>
                <a:cubicBezTo>
                  <a:pt x="985652" y="408766"/>
                  <a:pt x="1005444" y="468142"/>
                  <a:pt x="1033153" y="511685"/>
                </a:cubicBezTo>
                <a:cubicBezTo>
                  <a:pt x="1060862" y="555228"/>
                  <a:pt x="1080655" y="596792"/>
                  <a:pt x="1128156" y="618563"/>
                </a:cubicBezTo>
                <a:cubicBezTo>
                  <a:pt x="1175657" y="640334"/>
                  <a:pt x="1246909" y="641323"/>
                  <a:pt x="1318161" y="6423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407DF7-1731-4893-9554-9E6D5B5AC5D2}"/>
              </a:ext>
            </a:extLst>
          </p:cNvPr>
          <p:cNvSpPr/>
          <p:nvPr/>
        </p:nvSpPr>
        <p:spPr bwMode="auto">
          <a:xfrm>
            <a:off x="5335588" y="2241550"/>
            <a:ext cx="277812" cy="3111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768CF0-A111-47E3-A26B-7F5F91DADAD5}"/>
              </a:ext>
            </a:extLst>
          </p:cNvPr>
          <p:cNvSpPr txBox="1"/>
          <p:nvPr/>
        </p:nvSpPr>
        <p:spPr bwMode="auto">
          <a:xfrm>
            <a:off x="3700463" y="1976438"/>
            <a:ext cx="465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sym typeface="Symbol"/>
              </a:rPr>
              <a:t>2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17FF0C-C195-4F09-A5F1-1970B145580F}"/>
              </a:ext>
            </a:extLst>
          </p:cNvPr>
          <p:cNvCxnSpPr>
            <a:stCxn id="23" idx="0"/>
            <a:endCxn id="45" idx="3"/>
          </p:cNvCxnSpPr>
          <p:nvPr/>
        </p:nvCxnSpPr>
        <p:spPr bwMode="auto">
          <a:xfrm flipH="1" flipV="1">
            <a:off x="1651000" y="2363788"/>
            <a:ext cx="2446338" cy="95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8584FF-D9DF-4D8A-A5E3-BED8F4A12880}"/>
              </a:ext>
            </a:extLst>
          </p:cNvPr>
          <p:cNvCxnSpPr>
            <a:endCxn id="32" idx="0"/>
          </p:cNvCxnSpPr>
          <p:nvPr/>
        </p:nvCxnSpPr>
        <p:spPr bwMode="auto">
          <a:xfrm>
            <a:off x="5473700" y="1071563"/>
            <a:ext cx="0" cy="1169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9825E0-98D8-4493-B947-44D6711B0377}"/>
              </a:ext>
            </a:extLst>
          </p:cNvPr>
          <p:cNvCxnSpPr/>
          <p:nvPr/>
        </p:nvCxnSpPr>
        <p:spPr bwMode="auto">
          <a:xfrm>
            <a:off x="5765800" y="1071563"/>
            <a:ext cx="0" cy="14097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1A2906-3DE9-489E-B297-1DCC0C62B18E}"/>
              </a:ext>
            </a:extLst>
          </p:cNvPr>
          <p:cNvCxnSpPr/>
          <p:nvPr/>
        </p:nvCxnSpPr>
        <p:spPr bwMode="auto">
          <a:xfrm>
            <a:off x="8448675" y="1071563"/>
            <a:ext cx="0" cy="12192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B5BDA2-230D-48F0-942E-BFE5877B2FDB}"/>
              </a:ext>
            </a:extLst>
          </p:cNvPr>
          <p:cNvCxnSpPr/>
          <p:nvPr/>
        </p:nvCxnSpPr>
        <p:spPr bwMode="auto">
          <a:xfrm>
            <a:off x="5029200" y="1223963"/>
            <a:ext cx="4445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1B148D-1175-416E-8617-5E03D59A178C}"/>
              </a:ext>
            </a:extLst>
          </p:cNvPr>
          <p:cNvCxnSpPr/>
          <p:nvPr/>
        </p:nvCxnSpPr>
        <p:spPr bwMode="auto">
          <a:xfrm flipH="1">
            <a:off x="5765800" y="1223963"/>
            <a:ext cx="417513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2">
            <a:extLst>
              <a:ext uri="{FF2B5EF4-FFF2-40B4-BE49-F238E27FC236}">
                <a16:creationId xmlns:a16="http://schemas.microsoft.com/office/drawing/2014/main" id="{4B29927A-A6CC-4CAF-97DF-7EEDF6FDA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838200"/>
            <a:ext cx="50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</a:t>
            </a:r>
            <a:endParaRPr lang="en-US" altLang="en-US" sz="240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4615EE2-6716-4507-9BEA-7307B28F456E}"/>
              </a:ext>
            </a:extLst>
          </p:cNvPr>
          <p:cNvCxnSpPr/>
          <p:nvPr/>
        </p:nvCxnSpPr>
        <p:spPr bwMode="auto">
          <a:xfrm flipH="1">
            <a:off x="3810000" y="2862263"/>
            <a:ext cx="5100638" cy="2222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55">
            <a:extLst>
              <a:ext uri="{FF2B5EF4-FFF2-40B4-BE49-F238E27FC236}">
                <a16:creationId xmlns:a16="http://schemas.microsoft.com/office/drawing/2014/main" id="{DA8533AB-7817-4B6D-9FA2-1311B962AB5E}"/>
              </a:ext>
            </a:extLst>
          </p:cNvPr>
          <p:cNvSpPr/>
          <p:nvPr/>
        </p:nvSpPr>
        <p:spPr bwMode="auto">
          <a:xfrm>
            <a:off x="3079750" y="2884488"/>
            <a:ext cx="5813425" cy="849312"/>
          </a:xfrm>
          <a:custGeom>
            <a:avLst/>
            <a:gdLst>
              <a:gd name="connsiteX0" fmla="*/ 770415 w 6328067"/>
              <a:gd name="connsiteY0" fmla="*/ 0 h 2220685"/>
              <a:gd name="connsiteX1" fmla="*/ 152898 w 6328067"/>
              <a:gd name="connsiteY1" fmla="*/ 475013 h 2220685"/>
              <a:gd name="connsiteX2" fmla="*/ 46020 w 6328067"/>
              <a:gd name="connsiteY2" fmla="*/ 1508166 h 2220685"/>
              <a:gd name="connsiteX3" fmla="*/ 782290 w 6328067"/>
              <a:gd name="connsiteY3" fmla="*/ 2220685 h 2220685"/>
              <a:gd name="connsiteX4" fmla="*/ 782290 w 6328067"/>
              <a:gd name="connsiteY4" fmla="*/ 2220685 h 2220685"/>
              <a:gd name="connsiteX5" fmla="*/ 6328067 w 6328067"/>
              <a:gd name="connsiteY5" fmla="*/ 2161309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8067" h="2220685">
                <a:moveTo>
                  <a:pt x="770415" y="0"/>
                </a:moveTo>
                <a:cubicBezTo>
                  <a:pt x="522022" y="111826"/>
                  <a:pt x="273630" y="223652"/>
                  <a:pt x="152898" y="475013"/>
                </a:cubicBezTo>
                <a:cubicBezTo>
                  <a:pt x="32166" y="726374"/>
                  <a:pt x="-58879" y="1217221"/>
                  <a:pt x="46020" y="1508166"/>
                </a:cubicBezTo>
                <a:cubicBezTo>
                  <a:pt x="150919" y="1799111"/>
                  <a:pt x="782290" y="2220685"/>
                  <a:pt x="782290" y="2220685"/>
                </a:cubicBezTo>
                <a:lnTo>
                  <a:pt x="782290" y="2220685"/>
                </a:lnTo>
                <a:lnTo>
                  <a:pt x="6328067" y="2161309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A59604-5165-4B48-9677-019D749B7B52}"/>
              </a:ext>
            </a:extLst>
          </p:cNvPr>
          <p:cNvSpPr/>
          <p:nvPr/>
        </p:nvSpPr>
        <p:spPr bwMode="auto">
          <a:xfrm>
            <a:off x="4165600" y="2671763"/>
            <a:ext cx="4495800" cy="3810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undulator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B89850-3B3B-4299-AF0D-7B078B9BB1F5}"/>
              </a:ext>
            </a:extLst>
          </p:cNvPr>
          <p:cNvSpPr/>
          <p:nvPr/>
        </p:nvSpPr>
        <p:spPr bwMode="auto">
          <a:xfrm>
            <a:off x="1955800" y="1079500"/>
            <a:ext cx="762000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PMT1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6FF42D1-33AE-44BD-91F4-C5C4050C0A1E}"/>
              </a:ext>
            </a:extLst>
          </p:cNvPr>
          <p:cNvSpPr/>
          <p:nvPr/>
        </p:nvSpPr>
        <p:spPr bwMode="auto">
          <a:xfrm>
            <a:off x="889000" y="2103438"/>
            <a:ext cx="762000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PMT2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2DA777-4F38-4FB2-81B3-729AE73BEEA4}"/>
              </a:ext>
            </a:extLst>
          </p:cNvPr>
          <p:cNvSpPr/>
          <p:nvPr/>
        </p:nvSpPr>
        <p:spPr bwMode="auto">
          <a:xfrm rot="18532425">
            <a:off x="2347119" y="1991519"/>
            <a:ext cx="76200" cy="6524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1F19D9-2B67-4161-820D-2755CF59CA85}"/>
              </a:ext>
            </a:extLst>
          </p:cNvPr>
          <p:cNvCxnSpPr>
            <a:stCxn id="46" idx="3"/>
          </p:cNvCxnSpPr>
          <p:nvPr/>
        </p:nvCxnSpPr>
        <p:spPr bwMode="auto">
          <a:xfrm flipV="1">
            <a:off x="2409825" y="1600200"/>
            <a:ext cx="0" cy="6873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4FA9929-D7BD-4720-B2A5-003E1FDFAE72}"/>
              </a:ext>
            </a:extLst>
          </p:cNvPr>
          <p:cNvSpPr txBox="1"/>
          <p:nvPr/>
        </p:nvSpPr>
        <p:spPr bwMode="auto">
          <a:xfrm>
            <a:off x="1722438" y="2286000"/>
            <a:ext cx="4651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sym typeface="Symbol"/>
              </a:rPr>
              <a:t>2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8DECA9-1B88-4CFA-B96C-F7397A510836}"/>
              </a:ext>
            </a:extLst>
          </p:cNvPr>
          <p:cNvSpPr txBox="1"/>
          <p:nvPr/>
        </p:nvSpPr>
        <p:spPr bwMode="auto">
          <a:xfrm>
            <a:off x="2413000" y="1600200"/>
            <a:ext cx="465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sym typeface="Symbol"/>
              </a:rPr>
              <a:t>1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50" name="Group 142">
            <a:extLst>
              <a:ext uri="{FF2B5EF4-FFF2-40B4-BE49-F238E27FC236}">
                <a16:creationId xmlns:a16="http://schemas.microsoft.com/office/drawing/2014/main" id="{4D6D2046-1F34-41B2-9DA7-7A2B670F260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395788"/>
            <a:ext cx="2057400" cy="1028700"/>
            <a:chOff x="960" y="2688"/>
            <a:chExt cx="1968" cy="1008"/>
          </a:xfrm>
        </p:grpSpPr>
        <p:sp>
          <p:nvSpPr>
            <p:cNvPr id="51" name="Line 7">
              <a:extLst>
                <a:ext uri="{FF2B5EF4-FFF2-40B4-BE49-F238E27FC236}">
                  <a16:creationId xmlns:a16="http://schemas.microsoft.com/office/drawing/2014/main" id="{48B8A070-A1DF-4785-8684-9D46B604F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6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8">
              <a:extLst>
                <a:ext uri="{FF2B5EF4-FFF2-40B4-BE49-F238E27FC236}">
                  <a16:creationId xmlns:a16="http://schemas.microsoft.com/office/drawing/2014/main" id="{660F05F3-D727-4533-9356-5D387228E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9">
              <a:extLst>
                <a:ext uri="{FF2B5EF4-FFF2-40B4-BE49-F238E27FC236}">
                  <a16:creationId xmlns:a16="http://schemas.microsoft.com/office/drawing/2014/main" id="{3947F579-338F-43C0-8846-585FE1436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68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0">
              <a:extLst>
                <a:ext uri="{FF2B5EF4-FFF2-40B4-BE49-F238E27FC236}">
                  <a16:creationId xmlns:a16="http://schemas.microsoft.com/office/drawing/2014/main" id="{37D6F896-7FEB-4787-9293-A8A8811F7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688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">
              <a:extLst>
                <a:ext uri="{FF2B5EF4-FFF2-40B4-BE49-F238E27FC236}">
                  <a16:creationId xmlns:a16="http://schemas.microsoft.com/office/drawing/2014/main" id="{3257A492-1292-4792-AE3C-30BFC568A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6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">
              <a:extLst>
                <a:ext uri="{FF2B5EF4-FFF2-40B4-BE49-F238E27FC236}">
                  <a16:creationId xmlns:a16="http://schemas.microsoft.com/office/drawing/2014/main" id="{8589F822-AE65-4FB9-BC05-1B2B24AD0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6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>
              <a:extLst>
                <a:ext uri="{FF2B5EF4-FFF2-40B4-BE49-F238E27FC236}">
                  <a16:creationId xmlns:a16="http://schemas.microsoft.com/office/drawing/2014/main" id="{785CCED3-F932-4BD6-8250-48E812794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6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7">
              <a:extLst>
                <a:ext uri="{FF2B5EF4-FFF2-40B4-BE49-F238E27FC236}">
                  <a16:creationId xmlns:a16="http://schemas.microsoft.com/office/drawing/2014/main" id="{1B20D29C-1986-4101-B0C4-5EF0ADE5A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16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0">
              <a:extLst>
                <a:ext uri="{FF2B5EF4-FFF2-40B4-BE49-F238E27FC236}">
                  <a16:creationId xmlns:a16="http://schemas.microsoft.com/office/drawing/2014/main" id="{4D64BEC1-1DF1-44B8-BEA2-CCEC52975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16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F432090A-385B-445F-8192-F543BA395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16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5D33C5E4-7F3B-42E2-AC8C-5AF154130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16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3">
              <a:extLst>
                <a:ext uri="{FF2B5EF4-FFF2-40B4-BE49-F238E27FC236}">
                  <a16:creationId xmlns:a16="http://schemas.microsoft.com/office/drawing/2014/main" id="{103E8C23-556D-4D3B-89EF-E535EF81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168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4">
              <a:extLst>
                <a:ext uri="{FF2B5EF4-FFF2-40B4-BE49-F238E27FC236}">
                  <a16:creationId xmlns:a16="http://schemas.microsoft.com/office/drawing/2014/main" id="{00CF177D-53D5-49C4-BCEA-156BABA3A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16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5">
              <a:extLst>
                <a:ext uri="{FF2B5EF4-FFF2-40B4-BE49-F238E27FC236}">
                  <a16:creationId xmlns:a16="http://schemas.microsoft.com/office/drawing/2014/main" id="{A026CE37-A17D-4021-9400-B67432543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6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8">
              <a:extLst>
                <a:ext uri="{FF2B5EF4-FFF2-40B4-BE49-F238E27FC236}">
                  <a16:creationId xmlns:a16="http://schemas.microsoft.com/office/drawing/2014/main" id="{615DBFF5-B6D3-469B-B7A3-560D1D512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16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9">
              <a:extLst>
                <a:ext uri="{FF2B5EF4-FFF2-40B4-BE49-F238E27FC236}">
                  <a16:creationId xmlns:a16="http://schemas.microsoft.com/office/drawing/2014/main" id="{162208C2-5AA7-4BB5-B24E-4DEB041C9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16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1">
              <a:extLst>
                <a:ext uri="{FF2B5EF4-FFF2-40B4-BE49-F238E27FC236}">
                  <a16:creationId xmlns:a16="http://schemas.microsoft.com/office/drawing/2014/main" id="{4DFEE76E-3B1E-496C-878F-ED9384DAD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688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4">
              <a:extLst>
                <a:ext uri="{FF2B5EF4-FFF2-40B4-BE49-F238E27FC236}">
                  <a16:creationId xmlns:a16="http://schemas.microsoft.com/office/drawing/2014/main" id="{7D8EE5BC-42F3-4EE2-B79C-B6BBEE9F7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264"/>
              <a:ext cx="3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Line 61">
            <a:extLst>
              <a:ext uri="{FF2B5EF4-FFF2-40B4-BE49-F238E27FC236}">
                <a16:creationId xmlns:a16="http://schemas.microsoft.com/office/drawing/2014/main" id="{2A3348FD-1734-4829-B516-75D5E8248B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4394200"/>
            <a:ext cx="3117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0018197-2A51-4125-9B63-28259FDD6645}"/>
              </a:ext>
            </a:extLst>
          </p:cNvPr>
          <p:cNvCxnSpPr>
            <a:stCxn id="44" idx="1"/>
          </p:cNvCxnSpPr>
          <p:nvPr/>
        </p:nvCxnSpPr>
        <p:spPr bwMode="auto">
          <a:xfrm flipH="1">
            <a:off x="279400" y="133985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CF6059A-1449-40FA-AFF1-A22C99CFC3A0}"/>
              </a:ext>
            </a:extLst>
          </p:cNvPr>
          <p:cNvCxnSpPr/>
          <p:nvPr/>
        </p:nvCxnSpPr>
        <p:spPr bwMode="auto">
          <a:xfrm>
            <a:off x="279400" y="1339850"/>
            <a:ext cx="0" cy="3544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2">
            <a:extLst>
              <a:ext uri="{FF2B5EF4-FFF2-40B4-BE49-F238E27FC236}">
                <a16:creationId xmlns:a16="http://schemas.microsoft.com/office/drawing/2014/main" id="{917618EE-2882-4773-A03E-CE3AFDF24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5105400"/>
            <a:ext cx="50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</a:t>
            </a:r>
            <a:endParaRPr lang="en-US" altLang="en-US" sz="24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AE6312-28EC-4748-B0BF-27ABF67036E1}"/>
              </a:ext>
            </a:extLst>
          </p:cNvPr>
          <p:cNvCxnSpPr>
            <a:stCxn id="45" idx="1"/>
          </p:cNvCxnSpPr>
          <p:nvPr/>
        </p:nvCxnSpPr>
        <p:spPr bwMode="auto">
          <a:xfrm flipH="1">
            <a:off x="579438" y="2363788"/>
            <a:ext cx="309562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6C0811-C91D-4244-84FE-EB927E06D324}"/>
              </a:ext>
            </a:extLst>
          </p:cNvPr>
          <p:cNvCxnSpPr/>
          <p:nvPr/>
        </p:nvCxnSpPr>
        <p:spPr bwMode="auto">
          <a:xfrm>
            <a:off x="579438" y="2371725"/>
            <a:ext cx="0" cy="2024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5">
            <a:extLst>
              <a:ext uri="{FF2B5EF4-FFF2-40B4-BE49-F238E27FC236}">
                <a16:creationId xmlns:a16="http://schemas.microsoft.com/office/drawing/2014/main" id="{722F17CA-A971-4C80-914C-517767ED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0" y="3973513"/>
            <a:ext cx="882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START</a:t>
            </a:r>
          </a:p>
        </p:txBody>
      </p:sp>
      <p:sp>
        <p:nvSpPr>
          <p:cNvPr id="76" name="Text Box 66">
            <a:extLst>
              <a:ext uri="{FF2B5EF4-FFF2-40B4-BE49-F238E27FC236}">
                <a16:creationId xmlns:a16="http://schemas.microsoft.com/office/drawing/2014/main" id="{85615F9D-DAE9-4188-8E1F-9A97516B8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4506913"/>
            <a:ext cx="7461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</a:t>
            </a:r>
          </a:p>
        </p:txBody>
      </p:sp>
      <p:sp>
        <p:nvSpPr>
          <p:cNvPr id="77" name="Rectangle 69">
            <a:extLst>
              <a:ext uri="{FF2B5EF4-FFF2-40B4-BE49-F238E27FC236}">
                <a16:creationId xmlns:a16="http://schemas.microsoft.com/office/drawing/2014/main" id="{FEBCF956-838F-4445-906C-47B3270D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4037013"/>
            <a:ext cx="3048000" cy="2268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" name="Rectangle 70">
            <a:extLst>
              <a:ext uri="{FF2B5EF4-FFF2-40B4-BE49-F238E27FC236}">
                <a16:creationId xmlns:a16="http://schemas.microsoft.com/office/drawing/2014/main" id="{2CFA17FD-6135-4336-B330-58D3C191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173538"/>
            <a:ext cx="2667000" cy="1925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" name="Line 71">
            <a:extLst>
              <a:ext uri="{FF2B5EF4-FFF2-40B4-BE49-F238E27FC236}">
                <a16:creationId xmlns:a16="http://schemas.microsoft.com/office/drawing/2014/main" id="{1FDF19FF-3968-49F9-B7F3-DC0F7DA88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0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72">
            <a:extLst>
              <a:ext uri="{FF2B5EF4-FFF2-40B4-BE49-F238E27FC236}">
                <a16:creationId xmlns:a16="http://schemas.microsoft.com/office/drawing/2014/main" id="{CF2EB3B6-5411-4947-80C5-109B57AAD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94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73">
            <a:extLst>
              <a:ext uri="{FF2B5EF4-FFF2-40B4-BE49-F238E27FC236}">
                <a16:creationId xmlns:a16="http://schemas.microsoft.com/office/drawing/2014/main" id="{86C3C505-B7C2-4AA6-AEB9-5718762EF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18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74">
            <a:extLst>
              <a:ext uri="{FF2B5EF4-FFF2-40B4-BE49-F238E27FC236}">
                <a16:creationId xmlns:a16="http://schemas.microsoft.com/office/drawing/2014/main" id="{D2608081-86C6-406F-8DB7-129A710DF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2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75">
            <a:extLst>
              <a:ext uri="{FF2B5EF4-FFF2-40B4-BE49-F238E27FC236}">
                <a16:creationId xmlns:a16="http://schemas.microsoft.com/office/drawing/2014/main" id="{605164F3-C420-4B37-97E7-39C641B1C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76">
            <a:extLst>
              <a:ext uri="{FF2B5EF4-FFF2-40B4-BE49-F238E27FC236}">
                <a16:creationId xmlns:a16="http://schemas.microsoft.com/office/drawing/2014/main" id="{8376BD49-588A-4841-9EE3-CC404ECA9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90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77">
            <a:extLst>
              <a:ext uri="{FF2B5EF4-FFF2-40B4-BE49-F238E27FC236}">
                <a16:creationId xmlns:a16="http://schemas.microsoft.com/office/drawing/2014/main" id="{466DD2EE-FB75-4E2F-8328-2A3E95072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14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78">
            <a:extLst>
              <a:ext uri="{FF2B5EF4-FFF2-40B4-BE49-F238E27FC236}">
                <a16:creationId xmlns:a16="http://schemas.microsoft.com/office/drawing/2014/main" id="{0EF19485-A304-4466-AB95-37085D746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38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79">
            <a:extLst>
              <a:ext uri="{FF2B5EF4-FFF2-40B4-BE49-F238E27FC236}">
                <a16:creationId xmlns:a16="http://schemas.microsoft.com/office/drawing/2014/main" id="{4B2E70FB-6E13-4779-965B-493466112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80">
            <a:extLst>
              <a:ext uri="{FF2B5EF4-FFF2-40B4-BE49-F238E27FC236}">
                <a16:creationId xmlns:a16="http://schemas.microsoft.com/office/drawing/2014/main" id="{EA592D9B-1B12-4A1E-932B-21EF920E4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6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81">
            <a:extLst>
              <a:ext uri="{FF2B5EF4-FFF2-40B4-BE49-F238E27FC236}">
                <a16:creationId xmlns:a16="http://schemas.microsoft.com/office/drawing/2014/main" id="{ED74BF08-C2AD-47B0-B4C3-7DA733D44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0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82">
            <a:extLst>
              <a:ext uri="{FF2B5EF4-FFF2-40B4-BE49-F238E27FC236}">
                <a16:creationId xmlns:a16="http://schemas.microsoft.com/office/drawing/2014/main" id="{D9B50325-6573-4C06-831F-FFC7AB7F7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34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83">
            <a:extLst>
              <a:ext uri="{FF2B5EF4-FFF2-40B4-BE49-F238E27FC236}">
                <a16:creationId xmlns:a16="http://schemas.microsoft.com/office/drawing/2014/main" id="{AF619E31-B6D7-4D4F-B82D-8D9A8A8E1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58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84">
            <a:extLst>
              <a:ext uri="{FF2B5EF4-FFF2-40B4-BE49-F238E27FC236}">
                <a16:creationId xmlns:a16="http://schemas.microsoft.com/office/drawing/2014/main" id="{74F2153B-5C69-4511-8B8F-3439FAB4D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82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85">
            <a:extLst>
              <a:ext uri="{FF2B5EF4-FFF2-40B4-BE49-F238E27FC236}">
                <a16:creationId xmlns:a16="http://schemas.microsoft.com/office/drawing/2014/main" id="{21B34B76-129E-4C55-9675-F629CE681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06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86">
            <a:extLst>
              <a:ext uri="{FF2B5EF4-FFF2-40B4-BE49-F238E27FC236}">
                <a16:creationId xmlns:a16="http://schemas.microsoft.com/office/drawing/2014/main" id="{EEAD27F3-64A9-4472-A11B-CE4566C1C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050" y="5961063"/>
            <a:ext cx="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87">
            <a:extLst>
              <a:ext uri="{FF2B5EF4-FFF2-40B4-BE49-F238E27FC236}">
                <a16:creationId xmlns:a16="http://schemas.microsoft.com/office/drawing/2014/main" id="{50691FF3-6CC3-4D5D-9203-C70CEF8BF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4173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88">
            <a:extLst>
              <a:ext uri="{FF2B5EF4-FFF2-40B4-BE49-F238E27FC236}">
                <a16:creationId xmlns:a16="http://schemas.microsoft.com/office/drawing/2014/main" id="{4F5DB34E-9E7D-48E4-8157-EFDEAA31B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43116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89">
            <a:extLst>
              <a:ext uri="{FF2B5EF4-FFF2-40B4-BE49-F238E27FC236}">
                <a16:creationId xmlns:a16="http://schemas.microsoft.com/office/drawing/2014/main" id="{AFEB84CE-1911-4B5B-BB0F-19C3F4816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44481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90">
            <a:extLst>
              <a:ext uri="{FF2B5EF4-FFF2-40B4-BE49-F238E27FC236}">
                <a16:creationId xmlns:a16="http://schemas.microsoft.com/office/drawing/2014/main" id="{3CC02702-B79A-4D29-8EAF-1366C20FA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4586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91">
            <a:extLst>
              <a:ext uri="{FF2B5EF4-FFF2-40B4-BE49-F238E27FC236}">
                <a16:creationId xmlns:a16="http://schemas.microsoft.com/office/drawing/2014/main" id="{C2EF87E4-EDD5-4CA4-AF5C-8BF512B4F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92">
            <a:extLst>
              <a:ext uri="{FF2B5EF4-FFF2-40B4-BE49-F238E27FC236}">
                <a16:creationId xmlns:a16="http://schemas.microsoft.com/office/drawing/2014/main" id="{D505E195-9FA1-48F3-9F25-D34B0DE3E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4860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93">
            <a:extLst>
              <a:ext uri="{FF2B5EF4-FFF2-40B4-BE49-F238E27FC236}">
                <a16:creationId xmlns:a16="http://schemas.microsoft.com/office/drawing/2014/main" id="{73EAC30D-A04C-4368-89DE-C90C4BF70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49990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94">
            <a:extLst>
              <a:ext uri="{FF2B5EF4-FFF2-40B4-BE49-F238E27FC236}">
                <a16:creationId xmlns:a16="http://schemas.microsoft.com/office/drawing/2014/main" id="{F66937FB-CA43-4674-B0FD-3C0954E46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51371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95">
            <a:extLst>
              <a:ext uri="{FF2B5EF4-FFF2-40B4-BE49-F238E27FC236}">
                <a16:creationId xmlns:a16="http://schemas.microsoft.com/office/drawing/2014/main" id="{1D8D9285-7A85-4A55-870E-1DA283D0E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5273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96">
            <a:extLst>
              <a:ext uri="{FF2B5EF4-FFF2-40B4-BE49-F238E27FC236}">
                <a16:creationId xmlns:a16="http://schemas.microsoft.com/office/drawing/2014/main" id="{2E43A5E3-8C25-4D71-B2BB-240F8E663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54117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97">
            <a:extLst>
              <a:ext uri="{FF2B5EF4-FFF2-40B4-BE49-F238E27FC236}">
                <a16:creationId xmlns:a16="http://schemas.microsoft.com/office/drawing/2014/main" id="{8992FF2E-604B-43BC-8820-C65A3CD13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55499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98">
            <a:extLst>
              <a:ext uri="{FF2B5EF4-FFF2-40B4-BE49-F238E27FC236}">
                <a16:creationId xmlns:a16="http://schemas.microsoft.com/office/drawing/2014/main" id="{DF2D7CC0-37CC-4A99-8078-D3C71F54E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56864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99">
            <a:extLst>
              <a:ext uri="{FF2B5EF4-FFF2-40B4-BE49-F238E27FC236}">
                <a16:creationId xmlns:a16="http://schemas.microsoft.com/office/drawing/2014/main" id="{F156CAF7-33F6-4391-AEAD-06D7FDECA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5824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01">
            <a:extLst>
              <a:ext uri="{FF2B5EF4-FFF2-40B4-BE49-F238E27FC236}">
                <a16:creationId xmlns:a16="http://schemas.microsoft.com/office/drawing/2014/main" id="{E87E39DC-AD6C-4471-9F55-D74E9AA654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3850" y="4857750"/>
            <a:ext cx="0" cy="1241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Text Box 110">
            <a:extLst>
              <a:ext uri="{FF2B5EF4-FFF2-40B4-BE49-F238E27FC236}">
                <a16:creationId xmlns:a16="http://schemas.microsoft.com/office/drawing/2014/main" id="{7C3AEC96-A176-4431-B58C-2732E8D9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3733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Time-to-digital Converter</a:t>
            </a:r>
          </a:p>
        </p:txBody>
      </p:sp>
      <p:sp>
        <p:nvSpPr>
          <p:cNvPr id="110" name="Text Box 111">
            <a:extLst>
              <a:ext uri="{FF2B5EF4-FFF2-40B4-BE49-F238E27FC236}">
                <a16:creationId xmlns:a16="http://schemas.microsoft.com/office/drawing/2014/main" id="{10BB0A3A-5725-4ECA-8331-F2701944014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77756" y="4850607"/>
            <a:ext cx="2020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Number of events</a:t>
            </a:r>
          </a:p>
        </p:txBody>
      </p:sp>
      <p:sp>
        <p:nvSpPr>
          <p:cNvPr id="111" name="Text Box 112">
            <a:extLst>
              <a:ext uri="{FF2B5EF4-FFF2-40B4-BE49-F238E27FC236}">
                <a16:creationId xmlns:a16="http://schemas.microsoft.com/office/drawing/2014/main" id="{F3C8B1AA-81B6-4700-BF5A-DE5F34BA6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6229350"/>
            <a:ext cx="4578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Time = Delays between START and STOP</a:t>
            </a:r>
          </a:p>
        </p:txBody>
      </p:sp>
      <p:sp>
        <p:nvSpPr>
          <p:cNvPr id="112" name="Line 130">
            <a:extLst>
              <a:ext uri="{FF2B5EF4-FFF2-40B4-BE49-F238E27FC236}">
                <a16:creationId xmlns:a16="http://schemas.microsoft.com/office/drawing/2014/main" id="{B7731028-315A-4B85-9EF4-3C27368186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3850" y="569595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31">
            <a:extLst>
              <a:ext uri="{FF2B5EF4-FFF2-40B4-BE49-F238E27FC236}">
                <a16:creationId xmlns:a16="http://schemas.microsoft.com/office/drawing/2014/main" id="{BC235F73-D404-445B-B9A6-8B50C60DC6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5250" y="569595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32">
            <a:extLst>
              <a:ext uri="{FF2B5EF4-FFF2-40B4-BE49-F238E27FC236}">
                <a16:creationId xmlns:a16="http://schemas.microsoft.com/office/drawing/2014/main" id="{433E4F1A-FEF4-44EB-B4CD-F89406089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2450" y="569595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33">
            <a:extLst>
              <a:ext uri="{FF2B5EF4-FFF2-40B4-BE49-F238E27FC236}">
                <a16:creationId xmlns:a16="http://schemas.microsoft.com/office/drawing/2014/main" id="{E2525F9F-659C-4C23-8861-AE99A5D06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4450" y="569595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34">
            <a:extLst>
              <a:ext uri="{FF2B5EF4-FFF2-40B4-BE49-F238E27FC236}">
                <a16:creationId xmlns:a16="http://schemas.microsoft.com/office/drawing/2014/main" id="{2F3CF781-0E51-46C6-A9CA-446AB54E1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3850" y="523875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35">
            <a:extLst>
              <a:ext uri="{FF2B5EF4-FFF2-40B4-BE49-F238E27FC236}">
                <a16:creationId xmlns:a16="http://schemas.microsoft.com/office/drawing/2014/main" id="{EAC80EE3-01B2-4217-BC28-8FD99ADAA5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5250" y="531495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36">
            <a:extLst>
              <a:ext uri="{FF2B5EF4-FFF2-40B4-BE49-F238E27FC236}">
                <a16:creationId xmlns:a16="http://schemas.microsoft.com/office/drawing/2014/main" id="{39471CA8-9527-4A4E-A2AE-9EF3962BA4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6650" y="569595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37">
            <a:extLst>
              <a:ext uri="{FF2B5EF4-FFF2-40B4-BE49-F238E27FC236}">
                <a16:creationId xmlns:a16="http://schemas.microsoft.com/office/drawing/2014/main" id="{35CD0923-2E30-4918-B628-1FCF6B8FC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2450" y="523875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138">
            <a:extLst>
              <a:ext uri="{FF2B5EF4-FFF2-40B4-BE49-F238E27FC236}">
                <a16:creationId xmlns:a16="http://schemas.microsoft.com/office/drawing/2014/main" id="{D51E5C92-E163-4174-A772-A3C77DE118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2450" y="485775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139">
            <a:extLst>
              <a:ext uri="{FF2B5EF4-FFF2-40B4-BE49-F238E27FC236}">
                <a16:creationId xmlns:a16="http://schemas.microsoft.com/office/drawing/2014/main" id="{09120372-17C4-4764-9C82-B1B4B178FA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1050" y="569595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F48B90B-9466-4AEF-8ECF-DB11504A1D75}"/>
              </a:ext>
            </a:extLst>
          </p:cNvPr>
          <p:cNvCxnSpPr>
            <a:stCxn id="66" idx="1"/>
          </p:cNvCxnSpPr>
          <p:nvPr/>
        </p:nvCxnSpPr>
        <p:spPr bwMode="auto">
          <a:xfrm flipV="1">
            <a:off x="2085975" y="4884738"/>
            <a:ext cx="187007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60">
            <a:extLst>
              <a:ext uri="{FF2B5EF4-FFF2-40B4-BE49-F238E27FC236}">
                <a16:creationId xmlns:a16="http://schemas.microsoft.com/office/drawing/2014/main" id="{123227E4-020C-401E-92A9-39B2EDC31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3268663"/>
            <a:ext cx="1697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Storage ring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9AC16A1-660C-4F1B-919B-2B361F245AB8}"/>
              </a:ext>
            </a:extLst>
          </p:cNvPr>
          <p:cNvSpPr/>
          <p:nvPr/>
        </p:nvSpPr>
        <p:spPr>
          <a:xfrm>
            <a:off x="152400" y="3052763"/>
            <a:ext cx="554038" cy="5286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5" name="TextBox 162">
            <a:extLst>
              <a:ext uri="{FF2B5EF4-FFF2-40B4-BE49-F238E27FC236}">
                <a16:creationId xmlns:a16="http://schemas.microsoft.com/office/drawing/2014/main" id="{C3E2FD60-785C-4D1F-BB97-C9864C10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011488"/>
            <a:ext cx="133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Coincidence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scheme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B740D70-7676-4C57-BBD7-CE3454CB371B}"/>
              </a:ext>
            </a:extLst>
          </p:cNvPr>
          <p:cNvSpPr/>
          <p:nvPr/>
        </p:nvSpPr>
        <p:spPr>
          <a:xfrm>
            <a:off x="92075" y="1011238"/>
            <a:ext cx="2778125" cy="50879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TextBox 15">
            <a:extLst>
              <a:ext uri="{FF2B5EF4-FFF2-40B4-BE49-F238E27FC236}">
                <a16:creationId xmlns:a16="http://schemas.microsoft.com/office/drawing/2014/main" id="{1786250E-700B-40F7-ADBC-89E19B866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79" y="5729843"/>
            <a:ext cx="2662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Hanbury-Brown-Twiss Int.</a:t>
            </a:r>
          </a:p>
        </p:txBody>
      </p:sp>
    </p:spTree>
    <p:extLst>
      <p:ext uri="{BB962C8B-B14F-4D97-AF65-F5344CB8AC3E}">
        <p14:creationId xmlns:p14="http://schemas.microsoft.com/office/powerpoint/2010/main" val="144873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0CBAB-940C-473D-A485-74A0ACED4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AAE2A-F9BC-478D-B71B-AE7011426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A93841-5ED8-4E19-8495-A46D24373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9600" y="0"/>
            <a:ext cx="5842000" cy="762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Results of experiments at VEPP-3  (~1990)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03C5A990-CE8F-44A4-B5D9-37EBAA610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359025"/>
          <a:ext cx="28194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Bitmap Image" r:id="rId3" imgW="7163800" imgH="5458587" progId="Paint.Picture">
                  <p:embed/>
                </p:oleObj>
              </mc:Choice>
              <mc:Fallback>
                <p:oleObj name="Bitmap Image" r:id="rId3" imgW="7163800" imgH="5458587" progId="Paint.Picture">
                  <p:embed/>
                  <p:pic>
                    <p:nvPicPr>
                      <p:cNvPr id="12291" name="Object 4">
                        <a:extLst>
                          <a:ext uri="{FF2B5EF4-FFF2-40B4-BE49-F238E27FC236}">
                            <a16:creationId xmlns:a16="http://schemas.microsoft.com/office/drawing/2014/main" id="{31175C54-D3CC-4612-9957-8B51C0D8E8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59025"/>
                        <a:ext cx="2819400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F8D3A039-68D6-4312-9677-08FC1D145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4572000"/>
          <a:ext cx="281940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Bitmap Image" r:id="rId5" imgW="7182853" imgH="5485714" progId="Paint.Picture">
                  <p:embed/>
                </p:oleObj>
              </mc:Choice>
              <mc:Fallback>
                <p:oleObj name="Bitmap Image" r:id="rId5" imgW="7182853" imgH="5485714" progId="Paint.Picture">
                  <p:embed/>
                  <p:pic>
                    <p:nvPicPr>
                      <p:cNvPr id="12292" name="Object 5">
                        <a:extLst>
                          <a:ext uri="{FF2B5EF4-FFF2-40B4-BE49-F238E27FC236}">
                            <a16:creationId xmlns:a16="http://schemas.microsoft.com/office/drawing/2014/main" id="{A09A16E9-B213-4EC6-9AC1-2F5E4FA0E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72000"/>
                        <a:ext cx="2819400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1AABE7D-8A45-4DE8-AF20-29E92BAA7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281940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Bitmap Image" r:id="rId7" imgW="7171429" imgH="5477640" progId="Paint.Picture">
                  <p:embed/>
                </p:oleObj>
              </mc:Choice>
              <mc:Fallback>
                <p:oleObj name="Bitmap Image" r:id="rId7" imgW="7171429" imgH="5477640" progId="Paint.Picture">
                  <p:embed/>
                  <p:pic>
                    <p:nvPicPr>
                      <p:cNvPr id="12293" name="Object 6">
                        <a:extLst>
                          <a:ext uri="{FF2B5EF4-FFF2-40B4-BE49-F238E27FC236}">
                            <a16:creationId xmlns:a16="http://schemas.microsoft.com/office/drawing/2014/main" id="{E3B6891F-AF1E-4AB0-A54C-D8E084F9E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2819400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1AEAF821-6ADD-4BC1-8DDF-C13BC4C53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36368"/>
              </p:ext>
            </p:extLst>
          </p:nvPr>
        </p:nvGraphicFramePr>
        <p:xfrm>
          <a:off x="5448300" y="1565050"/>
          <a:ext cx="3276600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Bitmap Image" r:id="rId9" imgW="7466667" imgH="5571429" progId="Paint.Picture">
                  <p:embed/>
                </p:oleObj>
              </mc:Choice>
              <mc:Fallback>
                <p:oleObj name="Bitmap Image" r:id="rId9" imgW="7466667" imgH="5571429" progId="Paint.Picture">
                  <p:embed/>
                  <p:pic>
                    <p:nvPicPr>
                      <p:cNvPr id="12295" name="Object 8">
                        <a:extLst>
                          <a:ext uri="{FF2B5EF4-FFF2-40B4-BE49-F238E27FC236}">
                            <a16:creationId xmlns:a16="http://schemas.microsoft.com/office/drawing/2014/main" id="{7F33A849-D64C-40D7-836D-6917DBDE3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1565050"/>
                        <a:ext cx="3276600" cy="244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>
            <a:extLst>
              <a:ext uri="{FF2B5EF4-FFF2-40B4-BE49-F238E27FC236}">
                <a16:creationId xmlns:a16="http://schemas.microsoft.com/office/drawing/2014/main" id="{08CC060F-644F-4E0C-8A99-6D6FF8D8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1600"/>
            <a:ext cx="1770063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Many electrons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EC7C1509-A1E4-4C89-A953-235E7F584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24200"/>
            <a:ext cx="1300163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5 electrons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37F7A9A9-7F13-4D42-A59B-2FB49622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81600"/>
            <a:ext cx="1300163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 electrons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0F37D6E5-778B-40BC-85D7-B2A6B247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14017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 electron</a:t>
            </a: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391DD26-3B13-44B2-BCF4-9DFB7432F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8194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75F759E7-E5BB-45A0-B933-6C6F7DCADB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28194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2348F2AC-9A9E-4E23-BA3D-ADBA74F46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143000"/>
            <a:ext cx="4572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61D4DEB4-D8F2-445A-A20D-03425B4503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1143000"/>
            <a:ext cx="4572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067C9859-2FF4-4346-A694-FC0DD9AA6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801688"/>
            <a:ext cx="5078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Distributions of intervals between photocounts from PMT A and PMT B for different number of electrons</a:t>
            </a: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5934C8C2-55B3-41A7-9A75-00CE3A05D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124200"/>
            <a:ext cx="914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2FA4F370-9A3B-4CAB-B950-9B2B5C4A1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843213"/>
            <a:ext cx="854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Bunch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length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F8F10A4C-0FD5-407C-8AD5-B8CD934B5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34975"/>
            <a:ext cx="854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Bunch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length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B581D63B-36F0-418E-9FD8-FFD0D8C2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2419350"/>
            <a:ext cx="1437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Width ~1 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26E201-8558-436E-B43E-8F964A3EC020}"/>
              </a:ext>
            </a:extLst>
          </p:cNvPr>
          <p:cNvSpPr txBox="1"/>
          <p:nvPr/>
        </p:nvSpPr>
        <p:spPr>
          <a:xfrm>
            <a:off x="4814086" y="4572000"/>
            <a:ext cx="391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 ns – PMT timing resolution</a:t>
            </a:r>
          </a:p>
          <a:p>
            <a:r>
              <a:rPr lang="en-US" dirty="0"/>
              <a:t>at the time</a:t>
            </a:r>
          </a:p>
        </p:txBody>
      </p:sp>
    </p:spTree>
    <p:extLst>
      <p:ext uri="{BB962C8B-B14F-4D97-AF65-F5344CB8AC3E}">
        <p14:creationId xmlns:p14="http://schemas.microsoft.com/office/powerpoint/2010/main" val="138973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1640C0-4845-4AFA-AFF5-3FCC8891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5503457"/>
          </a:xfrm>
        </p:spPr>
        <p:txBody>
          <a:bodyPr/>
          <a:lstStyle/>
          <a:p>
            <a:r>
              <a:rPr lang="en-US" dirty="0"/>
              <a:t>So far, the undulator radiation (for </a:t>
            </a:r>
            <a:r>
              <a:rPr lang="en-US" i="1" dirty="0"/>
              <a:t>h</a:t>
            </a:r>
            <a:r>
              <a:rPr lang="el-GR" i="1" dirty="0"/>
              <a:t>ν</a:t>
            </a:r>
            <a:r>
              <a:rPr lang="en-US" i="1" dirty="0"/>
              <a:t> &lt;&lt; E</a:t>
            </a:r>
            <a:r>
              <a:rPr lang="en-US" baseline="-25000" dirty="0"/>
              <a:t>0</a:t>
            </a:r>
            <a:r>
              <a:rPr lang="en-US" dirty="0"/>
              <a:t>) is completely consistent with a quasi-classical description, i.e. if one sets </a:t>
            </a:r>
            <a:r>
              <a:rPr lang="en-US" i="1" dirty="0"/>
              <a:t>h </a:t>
            </a:r>
            <a:r>
              <a:rPr lang="en-US" dirty="0"/>
              <a:t>to zero, classical (dipole) radiation is recovered.</a:t>
            </a:r>
          </a:p>
          <a:p>
            <a:pPr lvl="1"/>
            <a:r>
              <a:rPr lang="en-US" dirty="0"/>
              <a:t>Obviously the radiation is quantized.  The quasi-classical model works in the first order in </a:t>
            </a:r>
            <a:r>
              <a:rPr lang="el-GR" i="1" dirty="0"/>
              <a:t>α</a:t>
            </a:r>
            <a:r>
              <a:rPr lang="en-US" i="1" dirty="0"/>
              <a:t> </a:t>
            </a:r>
            <a:r>
              <a:rPr lang="en-US" dirty="0"/>
              <a:t>– the fine structure constant</a:t>
            </a:r>
          </a:p>
          <a:p>
            <a:r>
              <a:rPr lang="en-US" dirty="0"/>
              <a:t>The question we would like to address:  is the quasi-classical model true also in </a:t>
            </a:r>
            <a:r>
              <a:rPr lang="el-GR" i="1" dirty="0"/>
              <a:t>α</a:t>
            </a:r>
            <a:r>
              <a:rPr lang="en-US" i="1" baseline="30000" dirty="0"/>
              <a:t>2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l-GR" i="1" dirty="0"/>
              <a:t>α</a:t>
            </a:r>
            <a:r>
              <a:rPr lang="en-US" i="1" baseline="30000" dirty="0"/>
              <a:t>3</a:t>
            </a:r>
            <a:r>
              <a:rPr lang="en-US" dirty="0"/>
              <a:t> orders?</a:t>
            </a:r>
          </a:p>
          <a:p>
            <a:pPr lvl="1"/>
            <a:r>
              <a:rPr lang="en-US" dirty="0"/>
              <a:t>These are two- and three-photon processes in the undulator radiation</a:t>
            </a:r>
          </a:p>
          <a:p>
            <a:r>
              <a:rPr lang="en-US" dirty="0"/>
              <a:t>The point is that in an undulator (K &lt; 1), the radiation formation length is long (~undulator length).  This seem to suggest that multiple photons generated by one electron should be correlated.</a:t>
            </a:r>
          </a:p>
          <a:p>
            <a:pPr lvl="1"/>
            <a:r>
              <a:rPr lang="en-US" dirty="0"/>
              <a:t>We would like to test this experimentally…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9D14B1-56E3-4BFA-963C-9A93949E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science case?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9DF93-4149-470E-8BD7-FC4885764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99424-969E-4AB4-B006-AED1DD53A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F930ED-AE5D-4215-96D8-08BF4527C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Two-photon and three-photon rates</a:t>
            </a:r>
          </a:p>
          <a:p>
            <a:pPr lvl="1"/>
            <a:r>
              <a:rPr lang="en-US" dirty="0"/>
              <a:t>Expected ~100 Hz and ~1 Hz</a:t>
            </a:r>
          </a:p>
          <a:p>
            <a:r>
              <a:rPr lang="en-US" dirty="0"/>
              <a:t>Two-photon and three-photon time correlations</a:t>
            </a:r>
          </a:p>
          <a:p>
            <a:r>
              <a:rPr lang="en-US" dirty="0"/>
              <a:t>Two-photon transverse and angular correlations, and photon polarization correlations.</a:t>
            </a:r>
          </a:p>
          <a:p>
            <a:pPr lvl="1"/>
            <a:r>
              <a:rPr lang="en-US" dirty="0"/>
              <a:t>Are photons in a quantum-entangled or a quantum-correlated state?</a:t>
            </a:r>
          </a:p>
          <a:p>
            <a:r>
              <a:rPr lang="en-US" dirty="0"/>
              <a:t>Two-color two-photon measurements …</a:t>
            </a:r>
          </a:p>
          <a:p>
            <a:r>
              <a:rPr lang="en-US" dirty="0"/>
              <a:t>Electron quantum wave-function localization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E6E6D-AC47-4A1B-A94C-3F222AC0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experiments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8A245-A28E-4167-9C82-87A95B5DF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IOTA/FAST collab meeting May 09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5B93B-E5CB-4EDF-905F-C2BE7F41F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5714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05CBA35C4D743B3FBAF1881E84F79" ma:contentTypeVersion="4" ma:contentTypeDescription="Create a new document." ma:contentTypeScope="" ma:versionID="ffef6c485a763cbcfb7767b45c2c93dc">
  <xsd:schema xmlns:xsd="http://www.w3.org/2001/XMLSchema" xmlns:xs="http://www.w3.org/2001/XMLSchema" xmlns:p="http://schemas.microsoft.com/office/2006/metadata/properties" xmlns:ns2="6101342f-aaa4-4b6a-82b3-1fc58de0d44d" xmlns:ns3="40491ab1-5c37-4d1d-98bc-8c2456e3f49b" targetNamespace="http://schemas.microsoft.com/office/2006/metadata/properties" ma:root="true" ma:fieldsID="9b5245419d53c74e366eded5d295319f" ns2:_="" ns3:_="">
    <xsd:import namespace="6101342f-aaa4-4b6a-82b3-1fc58de0d44d"/>
    <xsd:import namespace="40491ab1-5c37-4d1d-98bc-8c2456e3f4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1342f-aaa4-4b6a-82b3-1fc58de0d4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1ab1-5c37-4d1d-98bc-8c2456e3f49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Category" ma:format="Dropdown" ma:internalName="Document_x0020_type">
      <xsd:simpleType>
        <xsd:union memberTypes="dms:Text">
          <xsd:simpleType>
            <xsd:restriction base="dms:Choice">
              <xsd:enumeration value="2015 Peer Review"/>
              <xsd:enumeration value="Communication Strategy"/>
              <xsd:enumeration value="Events"/>
              <xsd:enumeration value="Flags"/>
              <xsd:enumeration value="Humane League"/>
              <xsd:enumeration value="Policies (current and approved)"/>
              <xsd:enumeration value="Policies (draft)"/>
              <xsd:enumeration value="Procedures (current and approved)"/>
              <xsd:enumeration value="VIP visits"/>
              <xsd:enumeration value="Weekly repor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0491ab1-5c37-4d1d-98bc-8c2456e3f49b" xsi:nil="true"/>
    <_dlc_DocId xmlns="6101342f-aaa4-4b6a-82b3-1fc58de0d44d">-703-452</_dlc_DocId>
    <_dlc_DocIdUrl xmlns="6101342f-aaa4-4b6a-82b3-1fc58de0d44d">
      <Url>https://fermipoint.fnal.gov/organization/ocoo/ocom/_layouts/15/DocIdRedir.aspx?ID=-703-452</Url>
      <Description>-703-452</Description>
    </_dlc_DocIdUrl>
  </documentManagement>
</p:properties>
</file>

<file path=customXml/itemProps1.xml><?xml version="1.0" encoding="utf-8"?>
<ds:datastoreItem xmlns:ds="http://schemas.openxmlformats.org/officeDocument/2006/customXml" ds:itemID="{4B3BD94A-77AC-4EA9-AA88-0DDD4899139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307EB1D-D208-4052-92F1-24974B3C9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1342f-aaa4-4b6a-82b3-1fc58de0d44d"/>
    <ds:schemaRef ds:uri="40491ab1-5c37-4d1d-98bc-8c2456e3f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DF3960-7C98-4C76-A3D9-2A3E9D94EC6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B7DC19-BA0A-4C3F-8537-FF0D1A24FF8F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6101342f-aaa4-4b6a-82b3-1fc58de0d44d"/>
    <ds:schemaRef ds:uri="http://schemas.microsoft.com/office/infopath/2007/PartnerControls"/>
    <ds:schemaRef ds:uri="40491ab1-5c37-4d1d-98bc-8c2456e3f49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21250</TotalTime>
  <Words>1041</Words>
  <Application>Microsoft Office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Geneva</vt:lpstr>
      <vt:lpstr>Helvetica</vt:lpstr>
      <vt:lpstr>Symbol</vt:lpstr>
      <vt:lpstr>Times New Roman</vt:lpstr>
      <vt:lpstr>Fermilab</vt:lpstr>
      <vt:lpstr>Bitmap Image</vt:lpstr>
      <vt:lpstr>Equation</vt:lpstr>
      <vt:lpstr>PowerPoint Presentation</vt:lpstr>
      <vt:lpstr>We are preparing several experiments to study a single electron in a large trap (IOTA) and its quantum nature of photon emission</vt:lpstr>
      <vt:lpstr>Collaborations</vt:lpstr>
      <vt:lpstr>The experimental setup   </vt:lpstr>
      <vt:lpstr>How to register a single electron?</vt:lpstr>
      <vt:lpstr>Two-photon emission (second order in α)</vt:lpstr>
      <vt:lpstr>Results of experiments at VEPP-3  (~1990)</vt:lpstr>
      <vt:lpstr>What is the science case?</vt:lpstr>
      <vt:lpstr>Proposed experiments</vt:lpstr>
      <vt:lpstr>Proposed setup</vt:lpstr>
      <vt:lpstr>Photon rate as a function of cone angle </vt:lpstr>
      <vt:lpstr>Photon transverse distribution (undulator+dipole)</vt:lpstr>
      <vt:lpstr>Experiments with an LAPPD</vt:lpstr>
      <vt:lpstr>LAPPD “pixels”, ~ 1 mm x 1 mm</vt:lpstr>
      <vt:lpstr>LAPPD assembly and testing at UChicago</vt:lpstr>
      <vt:lpstr>Multi-photon spectrometer (example)</vt:lpstr>
      <vt:lpstr>Optical Stochastic Cooling</vt:lpstr>
      <vt:lpstr>OSC experiments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Sergei Nagaitsev x4397 11291N</cp:lastModifiedBy>
  <cp:revision>731</cp:revision>
  <cp:lastPrinted>2016-09-15T17:50:12Z</cp:lastPrinted>
  <dcterms:created xsi:type="dcterms:W3CDTF">2014-01-03T20:18:13Z</dcterms:created>
  <dcterms:modified xsi:type="dcterms:W3CDTF">2018-05-09T21:16:38Z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0x01010066905CBA35C4D743B3FBAF1881E84F79</vt:lpwstr>
  </property>
  <property fmtid="{D5CDD505-2E9C-101B-9397-08002B2CF9AE}" pid="3" name="_dlc_DocIdItemGuid">
    <vt:lpwstr>c96b3510-1bfa-4a03-a62c-d574524b2353</vt:lpwstr>
  </property>
</Properties>
</file>