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BCBCA"/>
          </a:solidFill>
        </a:fill>
      </a:tcStyle>
    </a:wholeTbl>
    <a:band2H>
      <a:tcTxStyle/>
      <a:tcStyle>
        <a:tcBdr/>
        <a:fill>
          <a:solidFill>
            <a:srgbClr val="F5E7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5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5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5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/>
    <p:restoredTop sz="94652"/>
  </p:normalViewPr>
  <p:slideViewPr>
    <p:cSldViewPr snapToGrid="0" snapToObjects="1">
      <p:cViewPr varScale="1">
        <p:scale>
          <a:sx n="67" d="100"/>
          <a:sy n="67" d="100"/>
        </p:scale>
        <p:origin x="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Others have calculated the band gap collapse in SIO2 at ~1 GV/m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know the dielectric returns to normal on the scale of milliseconds, but 1 MHz has a spacing of 1 microsecond!</a:t>
            </a:r>
          </a:p>
          <a:p>
            <a:endParaRPr/>
          </a:p>
          <a:p>
            <a:endParaRPr/>
          </a:p>
          <a:p>
            <a:endParaRPr/>
          </a:p>
          <a:p>
            <a:r>
              <a:t>Aluminum oxide appears to have a POWER loss alpha of 10 1/m, so already better than SiO2.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27094" y="9477106"/>
            <a:ext cx="577707" cy="288825"/>
          </a:xfrm>
          <a:prstGeom prst="rect">
            <a:avLst/>
          </a:prstGeom>
          <a:ln>
            <a:miter lim="400000"/>
          </a:ln>
        </p:spPr>
        <p:txBody>
          <a:bodyPr wrap="square" lIns="45719" tIns="45719" rIns="45719" bIns="45719" anchor="t"/>
          <a:lstStyle>
            <a:lvl1pPr defTabSz="457200">
              <a:defRPr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" name="FACET-II CDR review, Sept. 1-2, Project overview, Yakimenko"/>
          <p:cNvSpPr txBox="1"/>
          <p:nvPr/>
        </p:nvSpPr>
        <p:spPr>
          <a:xfrm>
            <a:off x="0" y="9423132"/>
            <a:ext cx="4999547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 sz="1400"/>
              <a:t>FACET-II CDR review, Sept. 1-2, Project overview, Yakimenko</a:t>
            </a:r>
          </a:p>
        </p:txBody>
      </p:sp>
      <p:pic>
        <p:nvPicPr>
          <p:cNvPr id="19" name="C:\Users\bronwynb\Desktop\Branding\divider_template_backg#5330.jpg" descr="C:\Users\bronwynb\Desktop\Branding\divider_template_backg#5330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281740"/>
            <a:ext cx="13004802" cy="7471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438" y="8813323"/>
            <a:ext cx="3236362" cy="940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5.png" descr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8732722"/>
            <a:ext cx="2806875" cy="102087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3208032" y="-600624"/>
            <a:ext cx="11390488" cy="3957887"/>
          </a:xfrm>
          <a:prstGeom prst="rect">
            <a:avLst/>
          </a:prstGeom>
          <a:ln>
            <a:miter lim="400000"/>
          </a:ln>
        </p:spPr>
        <p:txBody>
          <a:bodyPr/>
          <a:lstStyle>
            <a:lvl1pPr>
              <a:defRPr sz="61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792480" y="5185664"/>
            <a:ext cx="11363396" cy="4567936"/>
          </a:xfrm>
          <a:prstGeom prst="rect">
            <a:avLst/>
          </a:prstGeom>
          <a:ln>
            <a:miter lim="400000"/>
          </a:ln>
        </p:spPr>
        <p:txBody>
          <a:bodyPr/>
          <a:lstStyle>
            <a:lvl1pPr>
              <a:lnSpc>
                <a:spcPct val="110000"/>
              </a:lnSpc>
              <a:buClrTx/>
              <a:defRPr sz="2300"/>
            </a:lvl1pPr>
            <a:lvl2pPr marL="0" indent="650229">
              <a:lnSpc>
                <a:spcPct val="110000"/>
              </a:lnSpc>
              <a:spcBef>
                <a:spcPts val="400"/>
              </a:spcBef>
              <a:buClrTx/>
              <a:buSzTx/>
              <a:buNone/>
              <a:defRPr sz="2300"/>
            </a:lvl2pPr>
            <a:lvl3pPr marL="0" indent="1300459">
              <a:lnSpc>
                <a:spcPct val="110000"/>
              </a:lnSpc>
              <a:spcBef>
                <a:spcPts val="400"/>
              </a:spcBef>
              <a:buClrTx/>
              <a:buSzTx/>
              <a:buNone/>
              <a:defRPr sz="2300"/>
            </a:lvl3pPr>
            <a:lvl4pPr marL="0" indent="1950690">
              <a:lnSpc>
                <a:spcPct val="110000"/>
              </a:lnSpc>
              <a:spcBef>
                <a:spcPts val="400"/>
              </a:spcBef>
              <a:buClrTx/>
              <a:buSzTx/>
              <a:buNone/>
              <a:defRPr sz="2300"/>
            </a:lvl4pPr>
            <a:lvl5pPr marL="0" indent="2600918">
              <a:lnSpc>
                <a:spcPct val="110000"/>
              </a:lnSpc>
              <a:spcBef>
                <a:spcPts val="400"/>
              </a:spcBef>
              <a:buClrTx/>
              <a:buSzTx/>
              <a:buNone/>
              <a:defRPr sz="2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8300" y="749300"/>
            <a:ext cx="2565400" cy="259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1324152"/>
            <a:ext cx="11532731" cy="7648799"/>
          </a:xfrm>
          <a:prstGeom prst="rect">
            <a:avLst/>
          </a:prstGeom>
          <a:ln>
            <a:miter lim="400000"/>
          </a:ln>
        </p:spPr>
        <p:txBody>
          <a:bodyPr>
            <a:normAutofit/>
          </a:bodyPr>
          <a:lstStyle>
            <a:lvl1pPr defTabSz="1299133">
              <a:buClrTx/>
              <a:defRPr>
                <a:uFillTx/>
              </a:defRPr>
            </a:lvl1pPr>
            <a:lvl2pPr marL="544225" indent="-311103" defTabSz="1299133">
              <a:spcBef>
                <a:spcPts val="400"/>
              </a:spcBef>
              <a:buClrTx/>
              <a:defRPr sz="3200">
                <a:uFillTx/>
              </a:defRPr>
            </a:lvl2pPr>
            <a:lvl3pPr marL="811959" indent="-355231" defTabSz="1299133">
              <a:spcBef>
                <a:spcPts val="400"/>
              </a:spcBef>
              <a:buClrTx/>
              <a:buChar char="•"/>
              <a:defRPr sz="3200">
                <a:uFillTx/>
              </a:defRPr>
            </a:lvl3pPr>
            <a:lvl4pPr marL="1066446" indent="-376599" defTabSz="1299133">
              <a:spcBef>
                <a:spcPts val="400"/>
              </a:spcBef>
              <a:buClrTx/>
              <a:defRPr sz="3200">
                <a:uFillTx/>
              </a:defRPr>
            </a:lvl4pPr>
            <a:lvl5pPr marL="1352269" indent="-438816" defTabSz="1299133">
              <a:spcBef>
                <a:spcPts val="400"/>
              </a:spcBef>
              <a:buClrTx/>
              <a:buChar char="•"/>
              <a:defRPr sz="3200"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88467" y="9472865"/>
            <a:ext cx="340391" cy="327307"/>
          </a:xfrm>
          <a:prstGeom prst="rect">
            <a:avLst/>
          </a:prstGeom>
          <a:ln>
            <a:miter lim="400000"/>
          </a:ln>
        </p:spPr>
        <p:txBody>
          <a:bodyPr lIns="64961" tIns="64961" rIns="64961" bIns="64961"/>
          <a:lstStyle>
            <a:lvl1pPr defTabSz="1300480">
              <a:defRPr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" name="image5-small.png" descr="image5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44" name="Title Text"/>
          <p:cNvSpPr txBox="1"/>
          <p:nvPr/>
        </p:nvSpPr>
        <p:spPr>
          <a:xfrm>
            <a:off x="642591" y="-444500"/>
            <a:ext cx="11525078" cy="1254577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defTabSz="1295400">
              <a:defRPr sz="3200" b="1">
                <a:solidFill>
                  <a:srgbClr val="B51826"/>
                </a:solidFill>
                <a:uFill>
                  <a:solidFill>
                    <a:srgbClr val="B51826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. O’Shea, FACET-II SCIENCE WORKSHOP, Oct. 17, 2017"/>
          <p:cNvSpPr txBox="1"/>
          <p:nvPr/>
        </p:nvSpPr>
        <p:spPr>
          <a:xfrm>
            <a:off x="4085276" y="9367879"/>
            <a:ext cx="4834248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FACET-II SCIENCE WORKSHOP, Oct. 17, 2017</a:t>
            </a:r>
          </a:p>
        </p:txBody>
      </p:sp>
      <p:pic>
        <p:nvPicPr>
          <p:cNvPr id="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6" name="image5-small.png" descr="image5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57" name="Title Text"/>
          <p:cNvSpPr txBox="1"/>
          <p:nvPr/>
        </p:nvSpPr>
        <p:spPr>
          <a:xfrm>
            <a:off x="642591" y="-444500"/>
            <a:ext cx="11525078" cy="1254577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defTabSz="1295400">
              <a:defRPr sz="3200" b="1">
                <a:solidFill>
                  <a:srgbClr val="B51826"/>
                </a:solidFill>
                <a:uFill>
                  <a:solidFill>
                    <a:srgbClr val="B51826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B. O’Shea, FACET-II SCIENCE WORKSHOP, Oct. 17, 2017"/>
          <p:cNvSpPr txBox="1"/>
          <p:nvPr/>
        </p:nvSpPr>
        <p:spPr>
          <a:xfrm>
            <a:off x="4085276" y="9367879"/>
            <a:ext cx="4834248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FACET-II SCIENCE WORKSHOP, Oct. 17, 2017</a:t>
            </a:r>
          </a:p>
        </p:txBody>
      </p:sp>
      <p:pic>
        <p:nvPicPr>
          <p:cNvPr id="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png" descr="image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42591" y="-444500"/>
            <a:ext cx="11525078" cy="1254577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r>
              <a:t>Title Text</a:t>
            </a:r>
          </a:p>
        </p:txBody>
      </p:sp>
      <p:pic>
        <p:nvPicPr>
          <p:cNvPr id="4" name="image5-small.png" descr="image5-small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1324152"/>
            <a:ext cx="11532729" cy="7648799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2pPr marL="457200" indent="-223838">
              <a:spcBef>
                <a:spcPts val="0"/>
              </a:spcBef>
              <a:buClr>
                <a:srgbClr val="B51826"/>
              </a:buClr>
              <a:buSzPct val="100000"/>
              <a:buChar char="•"/>
              <a:defRPr sz="3000"/>
            </a:lvl2pPr>
            <a:lvl3pPr marL="690562" indent="-233362">
              <a:spcBef>
                <a:spcPts val="0"/>
              </a:spcBef>
              <a:buClr>
                <a:srgbClr val="B51826"/>
              </a:buClr>
              <a:buSzPct val="100000"/>
              <a:buChar char="-"/>
              <a:defRPr sz="2800"/>
            </a:lvl3pPr>
            <a:lvl4pPr marL="914400" indent="-223837">
              <a:spcBef>
                <a:spcPts val="0"/>
              </a:spcBef>
              <a:buClr>
                <a:srgbClr val="B51826"/>
              </a:buClr>
              <a:buSzPct val="100000"/>
              <a:buChar char="•"/>
              <a:defRPr sz="2400"/>
            </a:lvl4pPr>
            <a:lvl5pPr marL="1147762" indent="-233362">
              <a:spcBef>
                <a:spcPts val="0"/>
              </a:spcBef>
              <a:buClr>
                <a:srgbClr val="B51826"/>
              </a:buClr>
              <a:buSzPct val="100000"/>
              <a:buChar char="-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9068" y="9499727"/>
            <a:ext cx="286669" cy="273584"/>
          </a:xfrm>
          <a:prstGeom prst="rect">
            <a:avLst/>
          </a:prstGeom>
          <a:ln w="12700"/>
        </p:spPr>
        <p:txBody>
          <a:bodyPr wrap="none" lIns="38100" tIns="38100" rIns="38100" bIns="38100" anchor="ctr">
            <a:spAutoFit/>
          </a:bodyPr>
          <a:lstStyle>
            <a:lvl1pPr defTabSz="1295400"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1pPr>
      <a:lvl2pPr marL="0" marR="0" indent="228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2pPr>
      <a:lvl3pPr marL="0" marR="0" indent="457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3pPr>
      <a:lvl4pPr marL="0" marR="0" indent="685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4pPr>
      <a:lvl5pPr marL="0" marR="0" indent="9144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5pPr>
      <a:lvl6pPr marL="0" marR="0" indent="11430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6pPr>
      <a:lvl7pPr marL="0" marR="0" indent="13716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7pPr>
      <a:lvl8pPr marL="0" marR="0" indent="16002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8pPr>
      <a:lvl9pPr marL="0" marR="0" indent="182880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B51826"/>
          </a:solidFill>
          <a:uFill>
            <a:solidFill>
              <a:srgbClr val="B51826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1295400" latinLnBrk="0">
        <a:lnSpc>
          <a:spcPct val="120000"/>
        </a:lnSpc>
        <a:spcBef>
          <a:spcPts val="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1pPr>
      <a:lvl2pPr marL="0" marR="0" indent="233361" algn="l" defTabSz="1295400" latinLnBrk="0">
        <a:lnSpc>
          <a:spcPct val="120000"/>
        </a:lnSpc>
        <a:spcBef>
          <a:spcPts val="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2pPr>
      <a:lvl3pPr marL="0" marR="0" indent="457200" algn="l" defTabSz="1295400" latinLnBrk="0">
        <a:lnSpc>
          <a:spcPct val="120000"/>
        </a:lnSpc>
        <a:spcBef>
          <a:spcPts val="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3pPr>
      <a:lvl4pPr marL="0" marR="0" indent="690562" algn="l" defTabSz="1295400" latinLnBrk="0">
        <a:lnSpc>
          <a:spcPct val="120000"/>
        </a:lnSpc>
        <a:spcBef>
          <a:spcPts val="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4pPr>
      <a:lvl5pPr marL="0" marR="0" indent="914400" algn="l" defTabSz="1295400" latinLnBrk="0">
        <a:lnSpc>
          <a:spcPct val="120000"/>
        </a:lnSpc>
        <a:spcBef>
          <a:spcPts val="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5pPr>
      <a:lvl6pPr marL="0" marR="0" indent="2451100" algn="l" defTabSz="1295400" latinLnBrk="0">
        <a:lnSpc>
          <a:spcPct val="120000"/>
        </a:lnSpc>
        <a:spcBef>
          <a:spcPts val="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6pPr>
      <a:lvl7pPr marL="0" marR="0" indent="2806700" algn="l" defTabSz="1295400" latinLnBrk="0">
        <a:lnSpc>
          <a:spcPct val="120000"/>
        </a:lnSpc>
        <a:spcBef>
          <a:spcPts val="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7pPr>
      <a:lvl8pPr marL="0" marR="0" indent="3162300" algn="l" defTabSz="1295400" latinLnBrk="0">
        <a:lnSpc>
          <a:spcPct val="120000"/>
        </a:lnSpc>
        <a:spcBef>
          <a:spcPts val="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8pPr>
      <a:lvl9pPr marL="0" marR="0" indent="3517900" algn="l" defTabSz="1295400" latinLnBrk="0">
        <a:lnSpc>
          <a:spcPct val="120000"/>
        </a:lnSpc>
        <a:spcBef>
          <a:spcPts val="400"/>
        </a:spcBef>
        <a:spcAft>
          <a:spcPts val="0"/>
        </a:spcAft>
        <a:buClr>
          <a:srgbClr val="000000"/>
        </a:buClr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l" defTabSz="1295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3.tif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t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ti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69" name="High-field, high-repetition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400"/>
            </a:pPr>
            <a:r>
              <a:t>High-field, high-repetition</a:t>
            </a:r>
          </a:p>
          <a:p>
            <a:pPr>
              <a:defRPr sz="5400"/>
            </a:pPr>
            <a:r>
              <a:t>rate Dielectric Wakefield</a:t>
            </a:r>
          </a:p>
          <a:p>
            <a:pPr>
              <a:defRPr sz="5400"/>
            </a:pPr>
            <a:r>
              <a:t>Acceleration Experiments</a:t>
            </a:r>
          </a:p>
        </p:txBody>
      </p:sp>
      <p:sp>
        <p:nvSpPr>
          <p:cNvPr id="70" name="Brendan O’Shea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Brendan O’Shea</a:t>
            </a:r>
            <a:r>
              <a:rPr lang="en-US" dirty="0"/>
              <a:t>, Gerard </a:t>
            </a:r>
            <a:r>
              <a:rPr lang="en-US" dirty="0" err="1"/>
              <a:t>Andonian</a:t>
            </a:r>
            <a:r>
              <a:rPr lang="en-US" dirty="0"/>
              <a:t>, Sam Barber, Christine Clarke, </a:t>
            </a:r>
            <a:r>
              <a:rPr lang="en-US" dirty="0" err="1"/>
              <a:t>Phuc</a:t>
            </a:r>
            <a:r>
              <a:rPr lang="en-US" dirty="0"/>
              <a:t> Hoang</a:t>
            </a:r>
          </a:p>
          <a:p>
            <a:r>
              <a:rPr lang="en-US" dirty="0"/>
              <a:t>Mark Hogan, Brian Naranjo, Oliver Williams, James Rosenzweig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65054" y="5722476"/>
            <a:ext cx="6287025" cy="3966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175" name="Dielectric Hea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Dielectric Heating</a:t>
            </a:r>
          </a:p>
        </p:txBody>
      </p:sp>
      <p:pic>
        <p:nvPicPr>
          <p:cNvPr id="176" name="image5-small.png" descr="image5-smal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177" name="SiO2 melting point: ~ 1710°C…"/>
          <p:cNvSpPr txBox="1">
            <a:spLocks noGrp="1"/>
          </p:cNvSpPr>
          <p:nvPr>
            <p:ph type="body" sz="half" idx="1"/>
          </p:nvPr>
        </p:nvSpPr>
        <p:spPr>
          <a:xfrm>
            <a:off x="647700" y="1324152"/>
            <a:ext cx="5650694" cy="7648799"/>
          </a:xfrm>
          <a:prstGeom prst="rect">
            <a:avLst/>
          </a:prstGeom>
        </p:spPr>
        <p:txBody>
          <a:bodyPr/>
          <a:lstStyle/>
          <a:p>
            <a:pPr marL="320842" indent="-320842">
              <a:buClr>
                <a:srgbClr val="B51826"/>
              </a:buClr>
              <a:buSzPct val="100000"/>
              <a:buChar char="•"/>
            </a:pPr>
            <a:r>
              <a:t>SiO</a:t>
            </a:r>
            <a:r>
              <a:rPr baseline="-5999"/>
              <a:t>2</a:t>
            </a:r>
            <a:r>
              <a:t> melting point: ~ 1710°C</a:t>
            </a:r>
          </a:p>
          <a:p>
            <a:pPr>
              <a:buClr>
                <a:srgbClr val="B51826"/>
              </a:buClr>
            </a:pPr>
            <a:r>
              <a:t>FACET</a:t>
            </a:r>
          </a:p>
          <a:p>
            <a:pPr marL="320842" indent="-320842">
              <a:buClr>
                <a:srgbClr val="B51826"/>
              </a:buClr>
              <a:buSzPct val="100000"/>
              <a:buChar char="•"/>
            </a:pPr>
            <a:r>
              <a:t>2.8 GV/m, 10 Hz -&gt; 6.4 W</a:t>
            </a:r>
          </a:p>
          <a:p>
            <a:pPr marL="320842" indent="-320842">
              <a:buClr>
                <a:srgbClr val="B51826"/>
              </a:buClr>
              <a:buSzPct val="100000"/>
              <a:buChar char="•"/>
            </a:pPr>
            <a:r>
              <a:t>ΔT = M/(Cp*𝜌*Volume) = 114 °C</a:t>
            </a:r>
          </a:p>
          <a:p>
            <a:pPr>
              <a:buClr>
                <a:srgbClr val="B51826"/>
              </a:buClr>
            </a:pPr>
            <a:r>
              <a:t>FAST</a:t>
            </a:r>
          </a:p>
          <a:p>
            <a:pPr marL="320842" indent="-320842">
              <a:buClr>
                <a:srgbClr val="B51826"/>
              </a:buClr>
              <a:buSzPct val="100000"/>
              <a:buChar char="•"/>
            </a:pPr>
            <a:r>
              <a:t>500 MV/m, 1 MHz</a:t>
            </a:r>
          </a:p>
          <a:p>
            <a:pPr marL="320842" indent="-320842">
              <a:buClr>
                <a:srgbClr val="B51826"/>
              </a:buClr>
              <a:buSzPct val="100000"/>
              <a:buChar char="•"/>
            </a:pPr>
            <a:r>
              <a:t>ΔT = 352,000 °C</a:t>
            </a:r>
          </a:p>
          <a:p>
            <a:pPr marL="320842" indent="-320842">
              <a:buClr>
                <a:srgbClr val="B51826"/>
              </a:buClr>
              <a:buSzPct val="100000"/>
              <a:buChar char="•"/>
            </a:pPr>
            <a:endParaRPr/>
          </a:p>
          <a:p>
            <a:pPr marL="320842" indent="-320842">
              <a:buClr>
                <a:srgbClr val="B51826"/>
              </a:buClr>
              <a:buSzPct val="100000"/>
              <a:buChar char="•"/>
              <a:defRPr u="sng"/>
            </a:pPr>
            <a:r>
              <a:t>For SiO2 should not exceed ~4 kHz without cooling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79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50000" y="1367793"/>
            <a:ext cx="6517134" cy="4160345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iO2 Melting Point - Room Temp"/>
          <p:cNvSpPr txBox="1"/>
          <p:nvPr/>
        </p:nvSpPr>
        <p:spPr>
          <a:xfrm>
            <a:off x="7850658" y="6235700"/>
            <a:ext cx="2700128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SiO2 Melting Point - Room Temp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185" name="What can be studied at FA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can be studied at FAST</a:t>
            </a:r>
          </a:p>
        </p:txBody>
      </p:sp>
      <p:pic>
        <p:nvPicPr>
          <p:cNvPr id="186" name="image5-small.png" descr="image5-smal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187" name="Should examine ~4 kHz limit of SiO2…"/>
          <p:cNvSpPr txBox="1">
            <a:spLocks noGrp="1"/>
          </p:cNvSpPr>
          <p:nvPr>
            <p:ph type="body" sz="half" idx="1"/>
          </p:nvPr>
        </p:nvSpPr>
        <p:spPr>
          <a:xfrm>
            <a:off x="647700" y="1324152"/>
            <a:ext cx="6088497" cy="7648799"/>
          </a:xfrm>
          <a:prstGeom prst="rect">
            <a:avLst/>
          </a:prstGeom>
        </p:spPr>
        <p:txBody>
          <a:bodyPr/>
          <a:lstStyle/>
          <a:p>
            <a:pPr marL="228600" indent="-228600">
              <a:buClr>
                <a:srgbClr val="B51826"/>
              </a:buClr>
              <a:buSzPct val="100000"/>
              <a:buChar char="•"/>
            </a:pPr>
            <a:r>
              <a:t>Should examine ~4 kHz limit of SiO</a:t>
            </a:r>
            <a:r>
              <a:rPr baseline="-5999"/>
              <a:t>2</a:t>
            </a:r>
          </a:p>
          <a:p>
            <a:pPr marL="228600" indent="-228600">
              <a:buClr>
                <a:srgbClr val="B51826"/>
              </a:buClr>
              <a:buSzPct val="100000"/>
              <a:buChar char="•"/>
            </a:pPr>
            <a:r>
              <a:t>Fabrication of tubes and slabs a known process</a:t>
            </a:r>
          </a:p>
          <a:p>
            <a:pPr marL="214312" indent="-214312">
              <a:spcBef>
                <a:spcPts val="0"/>
              </a:spcBef>
              <a:buClr>
                <a:srgbClr val="B51826"/>
              </a:buClr>
              <a:buSzPct val="100000"/>
              <a:buChar char="•"/>
              <a:defRPr sz="3000"/>
            </a:pPr>
            <a:r>
              <a:t>Material Science Opportunities</a:t>
            </a:r>
          </a:p>
          <a:p>
            <a:pPr marL="686435" lvl="1" indent="-214312"/>
            <a:r>
              <a:t>diamond - smaller band gap and 10% the heat capacity, </a:t>
            </a:r>
            <a:r>
              <a:rPr u="sng"/>
              <a:t>very good thermal conductivity</a:t>
            </a:r>
          </a:p>
          <a:p>
            <a:pPr marL="686435" lvl="1" indent="-214312"/>
            <a:r>
              <a:t>aluminum oxide - large band gap, 10 times larger heat capacity</a:t>
            </a:r>
          </a:p>
          <a:p>
            <a:pPr marL="228600" indent="-228600">
              <a:buClr>
                <a:srgbClr val="B51826"/>
              </a:buClr>
              <a:buSzPct val="100000"/>
              <a:buChar char="•"/>
            </a:pPr>
            <a:r>
              <a:t>Exotic structures that have less field in the dielectric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9068" y="9499727"/>
            <a:ext cx="273473" cy="2735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89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82999" y="5746750"/>
            <a:ext cx="4758251" cy="3559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OShea_EDfig1.pdf" descr="OShea_EDfig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04578" y="1248803"/>
            <a:ext cx="4231558" cy="3133469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Arrow"/>
          <p:cNvSpPr/>
          <p:nvPr/>
        </p:nvSpPr>
        <p:spPr>
          <a:xfrm rot="5400000">
            <a:off x="10564283" y="4674527"/>
            <a:ext cx="973684" cy="865933"/>
          </a:xfrm>
          <a:prstGeom prst="rightArrow">
            <a:avLst>
              <a:gd name="adj1" fmla="val 32000"/>
              <a:gd name="adj2" fmla="val 71964"/>
            </a:avLst>
          </a:prstGeom>
          <a:solidFill>
            <a:schemeClr val="accent1"/>
          </a:solidFill>
          <a:ln w="25400">
            <a:solidFill>
              <a:schemeClr val="accent1"/>
            </a:solidFill>
            <a:bevel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4" name="Woodpile Structure"/>
          <p:cNvSpPr txBox="1"/>
          <p:nvPr/>
        </p:nvSpPr>
        <p:spPr>
          <a:xfrm>
            <a:off x="7939558" y="5267765"/>
            <a:ext cx="245226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/>
            </a:lvl1pPr>
          </a:lstStyle>
          <a:p>
            <a:r>
              <a:t>Woodpile Structure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199" name="OLD SLID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OLD SLIDES</a:t>
            </a:r>
          </a:p>
        </p:txBody>
      </p:sp>
      <p:pic>
        <p:nvPicPr>
          <p:cNvPr id="200" name="image5-small.png" descr="image5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20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03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pic>
        <p:nvPicPr>
          <p:cNvPr id="73" name="image5-small.png" descr="image5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9068" y="9499727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75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Cerenkov Wakefield Accelerator…"/>
          <p:cNvSpPr txBox="1">
            <a:spLocks noGrp="1"/>
          </p:cNvSpPr>
          <p:nvPr>
            <p:ph type="body" sz="quarter" idx="1"/>
          </p:nvPr>
        </p:nvSpPr>
        <p:spPr>
          <a:xfrm>
            <a:off x="308097" y="5758078"/>
            <a:ext cx="6160110" cy="3411036"/>
          </a:xfrm>
          <a:prstGeom prst="rect">
            <a:avLst/>
          </a:prstGeom>
        </p:spPr>
        <p:txBody>
          <a:bodyPr/>
          <a:lstStyle/>
          <a:p>
            <a:pPr marL="223838" indent="-223838">
              <a:spcBef>
                <a:spcPts val="0"/>
              </a:spcBef>
              <a:buClr>
                <a:srgbClr val="B51826"/>
              </a:buClr>
              <a:buSzPct val="100000"/>
              <a:buChar char="•"/>
            </a:pPr>
            <a:r>
              <a:t>Cerenkov Wakefield Accelerator</a:t>
            </a:r>
          </a:p>
          <a:p>
            <a:pPr marL="223838" indent="-223838">
              <a:spcBef>
                <a:spcPts val="0"/>
              </a:spcBef>
              <a:buClr>
                <a:srgbClr val="B51826"/>
              </a:buClr>
              <a:buSzPct val="100000"/>
              <a:buChar char="•"/>
            </a:pPr>
            <a:r>
              <a:t>GV/m gradients measured at FACET</a:t>
            </a:r>
          </a:p>
          <a:p>
            <a:pPr marL="223838" indent="-223838">
              <a:spcBef>
                <a:spcPts val="0"/>
              </a:spcBef>
              <a:buClr>
                <a:srgbClr val="B51826"/>
              </a:buClr>
              <a:buSzPct val="100000"/>
              <a:buChar char="•"/>
            </a:pPr>
            <a:r>
              <a:t>Source of THz</a:t>
            </a:r>
          </a:p>
          <a:p>
            <a:pPr lvl="1">
              <a:defRPr sz="3200"/>
            </a:pPr>
            <a:r>
              <a:t>High Energy (100 + mJ)</a:t>
            </a:r>
          </a:p>
          <a:p>
            <a:pPr lvl="1">
              <a:defRPr sz="3200"/>
            </a:pPr>
            <a:r>
              <a:t>Narrow bandwidth (&lt;5%)</a:t>
            </a:r>
          </a:p>
        </p:txBody>
      </p:sp>
      <p:pic>
        <p:nvPicPr>
          <p:cNvPr id="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61681" y="2064097"/>
            <a:ext cx="5335736" cy="3247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59019" y="6607542"/>
            <a:ext cx="6842581" cy="225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6983" y="2114550"/>
            <a:ext cx="6600491" cy="3146933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Cook et al., Phys. Rev. Lett. 103 095033 (2009)"/>
          <p:cNvSpPr txBox="1"/>
          <p:nvPr/>
        </p:nvSpPr>
        <p:spPr>
          <a:xfrm>
            <a:off x="7040479" y="38250"/>
            <a:ext cx="5964506" cy="43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Cook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et al</a:t>
            </a:r>
            <a:r>
              <a:t>.,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Phys. Rev. Lett. </a:t>
            </a:r>
            <a:r>
              <a:rPr b="1" i="1">
                <a:latin typeface="+mn-lt"/>
                <a:ea typeface="+mn-ea"/>
                <a:cs typeface="+mn-cs"/>
                <a:sym typeface="Helvetica"/>
              </a:rPr>
              <a:t>103</a:t>
            </a:r>
            <a:r>
              <a:t> 095033 (2009)</a:t>
            </a:r>
          </a:p>
        </p:txBody>
      </p:sp>
      <p:pic>
        <p:nvPicPr>
          <p:cNvPr id="8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262514" y="773716"/>
            <a:ext cx="1234286" cy="60000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Dielectric Wakefield Accele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Dielectric Wakefield Acceleration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86" name="Experimental Setup @ FAC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Experimental Setup @ FACET</a:t>
            </a:r>
          </a:p>
        </p:txBody>
      </p:sp>
      <p:pic>
        <p:nvPicPr>
          <p:cNvPr id="87" name="image5-small.png" descr="image5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9068" y="9499727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89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05317" y="3199705"/>
            <a:ext cx="12555072" cy="6363269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O’Shea et al., Nat. Commun. 7 (2016)"/>
          <p:cNvSpPr txBox="1"/>
          <p:nvPr/>
        </p:nvSpPr>
        <p:spPr>
          <a:xfrm>
            <a:off x="8216559" y="38250"/>
            <a:ext cx="4788426" cy="43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O’Shea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et al</a:t>
            </a:r>
            <a:r>
              <a:t>.,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Nat. Commun. </a:t>
            </a:r>
            <a:r>
              <a:rPr b="1" i="1">
                <a:latin typeface="+mn-lt"/>
                <a:ea typeface="+mn-ea"/>
                <a:cs typeface="+mn-cs"/>
                <a:sym typeface="Helvetica"/>
              </a:rPr>
              <a:t>7</a:t>
            </a:r>
            <a:r>
              <a:t> (2016)</a:t>
            </a:r>
          </a:p>
        </p:txBody>
      </p:sp>
      <p:graphicFrame>
        <p:nvGraphicFramePr>
          <p:cNvPr id="93" name="Table"/>
          <p:cNvGraphicFramePr/>
          <p:nvPr>
            <p:extLst>
              <p:ext uri="{D42A27DB-BD31-4B8C-83A1-F6EECF244321}">
                <p14:modId xmlns:p14="http://schemas.microsoft.com/office/powerpoint/2010/main" val="3175204522"/>
              </p:ext>
            </p:extLst>
          </p:nvPr>
        </p:nvGraphicFramePr>
        <p:xfrm>
          <a:off x="6969444" y="1259731"/>
          <a:ext cx="5947409" cy="434797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00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7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693"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 b="1">
                          <a:solidFill>
                            <a:srgbClr val="E17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Parameter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525253"/>
                      </a:solidFill>
                      <a:miter lim="400000"/>
                    </a:lnL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  <a:solidFill>
                      <a:srgbClr val="545455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Value</a:t>
                      </a:r>
                    </a:p>
                  </a:txBody>
                  <a:tcPr marL="121920" marR="121920" marT="60960" marB="60960" horzOverflow="overflow">
                    <a:lnR w="12700">
                      <a:solidFill>
                        <a:srgbClr val="525253"/>
                      </a:solidFill>
                      <a:miter lim="400000"/>
                    </a:lnR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  <a:solidFill>
                      <a:srgbClr val="5454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93"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Beam Energy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525253"/>
                      </a:solidFill>
                      <a:miter lim="400000"/>
                    </a:lnL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20.35 GeV</a:t>
                      </a:r>
                    </a:p>
                  </a:txBody>
                  <a:tcPr marL="121920" marR="121920" marT="60960" marB="60960" horzOverflow="overflow">
                    <a:lnR w="12700">
                      <a:solidFill>
                        <a:srgbClr val="525253"/>
                      </a:solidFill>
                      <a:miter lim="400000"/>
                    </a:lnR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93"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Charge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525253"/>
                      </a:solidFill>
                      <a:miter lim="400000"/>
                    </a:lnL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1.1-2.4 nC</a:t>
                      </a:r>
                    </a:p>
                  </a:txBody>
                  <a:tcPr marL="121920" marR="121920" marT="60960" marB="60960" horzOverflow="overflow">
                    <a:lnR w="12700">
                      <a:solidFill>
                        <a:srgbClr val="525253"/>
                      </a:solidFill>
                      <a:miter lim="400000"/>
                    </a:lnR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693"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Beam Size @ IP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525253"/>
                      </a:solidFill>
                      <a:miter lim="400000"/>
                    </a:lnL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30x30 μm</a:t>
                      </a:r>
                    </a:p>
                  </a:txBody>
                  <a:tcPr marL="121920" marR="121920" marT="60960" marB="60960" horzOverflow="overflow">
                    <a:lnR w="12700">
                      <a:solidFill>
                        <a:srgbClr val="525253"/>
                      </a:solidFill>
                      <a:miter lim="400000"/>
                    </a:lnR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693"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β-function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525253"/>
                      </a:solidFill>
                      <a:miter lim="400000"/>
                    </a:lnL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0.3x3.0 m</a:t>
                      </a:r>
                    </a:p>
                  </a:txBody>
                  <a:tcPr marL="121920" marR="121920" marT="60960" marB="60960" horzOverflow="overflow">
                    <a:lnR w="12700">
                      <a:solidFill>
                        <a:srgbClr val="525253"/>
                      </a:solidFill>
                      <a:miter lim="400000"/>
                    </a:lnR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693"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Bunch Length</a:t>
                      </a:r>
                    </a:p>
                  </a:txBody>
                  <a:tcPr marL="121920" marR="121920" marT="60960" marB="60960" horzOverflow="overflow">
                    <a:lnL w="12700">
                      <a:solidFill>
                        <a:srgbClr val="525253"/>
                      </a:solidFill>
                      <a:miter lim="400000"/>
                    </a:lnL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5600"/>
                        </a:lnSpc>
                        <a:defRPr sz="1800" b="0" i="0">
                          <a:uFillTx/>
                        </a:defRPr>
                      </a:pPr>
                      <a:r>
                        <a:rPr sz="240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40 </a:t>
                      </a:r>
                      <a:r>
                        <a:rPr sz="2400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μm</a:t>
                      </a:r>
                      <a:endParaRPr sz="2400" dirty="0"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121920" marR="121920" marT="60960" marB="60960" horzOverflow="overflow">
                    <a:lnR w="12700">
                      <a:solidFill>
                        <a:srgbClr val="525253"/>
                      </a:solidFill>
                      <a:miter lim="400000"/>
                    </a:lnR>
                    <a:lnT w="12700">
                      <a:solidFill>
                        <a:srgbClr val="525253"/>
                      </a:solidFill>
                      <a:miter lim="400000"/>
                    </a:lnT>
                    <a:lnB w="12700">
                      <a:solidFill>
                        <a:srgbClr val="525253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96" name="High Gradient Resul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 Gradient Result</a:t>
            </a:r>
          </a:p>
        </p:txBody>
      </p:sp>
      <p:pic>
        <p:nvPicPr>
          <p:cNvPr id="97" name="image5-small.png" descr="image5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9068" y="9499727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99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1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ingle bunch…"/>
          <p:cNvSpPr txBox="1">
            <a:spLocks noGrp="1"/>
          </p:cNvSpPr>
          <p:nvPr>
            <p:ph type="body" sz="quarter" idx="1"/>
          </p:nvPr>
        </p:nvSpPr>
        <p:spPr>
          <a:xfrm>
            <a:off x="215816" y="5834244"/>
            <a:ext cx="5775024" cy="2854530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Single bunch</a:t>
            </a:r>
          </a:p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Energy change of 200 MeV, in 15 cm.</a:t>
            </a:r>
          </a:p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Measured average </a:t>
            </a:r>
            <a:r>
              <a:rPr u="sng"/>
              <a:t>decelerating</a:t>
            </a:r>
            <a:r>
              <a:t> gradient of 1.35 GV/m</a:t>
            </a:r>
          </a:p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Deduced maximum </a:t>
            </a:r>
            <a:r>
              <a:rPr u="sng"/>
              <a:t>accelerating</a:t>
            </a:r>
            <a:r>
              <a:t> gradient of 2.8 GV/m</a:t>
            </a:r>
          </a:p>
        </p:txBody>
      </p:sp>
      <p:pic>
        <p:nvPicPr>
          <p:cNvPr id="102" name="OShea_fig2.pdf" descr="OShea_fig2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286" y="1058450"/>
            <a:ext cx="6547452" cy="4849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OShea_fig3.pdf" descr="OShea_fig3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37572" y="3806515"/>
            <a:ext cx="6116494" cy="505356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wo bunches…"/>
          <p:cNvSpPr txBox="1"/>
          <p:nvPr/>
        </p:nvSpPr>
        <p:spPr>
          <a:xfrm>
            <a:off x="6856939" y="1389335"/>
            <a:ext cx="5775025" cy="2854529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Two bunches</a:t>
            </a:r>
          </a:p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Witness bunch gradient of 320 MV/m</a:t>
            </a:r>
          </a:p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~80% efficiency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4.png" descr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107" name="THz generation in DW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THz generation in DWA</a:t>
            </a:r>
          </a:p>
        </p:txBody>
      </p:sp>
      <p:pic>
        <p:nvPicPr>
          <p:cNvPr id="108" name="image5-small.png" descr="image5-smal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109" name="Wakefield is phase locked to the velocity of the beam…"/>
          <p:cNvSpPr txBox="1">
            <a:spLocks noGrp="1"/>
          </p:cNvSpPr>
          <p:nvPr>
            <p:ph type="body" sz="half" idx="1"/>
          </p:nvPr>
        </p:nvSpPr>
        <p:spPr>
          <a:xfrm>
            <a:off x="647700" y="1324152"/>
            <a:ext cx="4615992" cy="7648799"/>
          </a:xfrm>
          <a:prstGeom prst="rect">
            <a:avLst/>
          </a:prstGeom>
        </p:spPr>
        <p:txBody>
          <a:bodyPr/>
          <a:lstStyle/>
          <a:p>
            <a:pPr marL="228600" indent="-228600">
              <a:buClr>
                <a:srgbClr val="B51826"/>
              </a:buClr>
              <a:buSzPct val="100000"/>
              <a:buChar char="•"/>
            </a:pPr>
            <a:r>
              <a:t>Wakefield is phase locked to the velocity of the beam</a:t>
            </a:r>
          </a:p>
          <a:p>
            <a:pPr marL="228600" indent="-228600">
              <a:buClr>
                <a:srgbClr val="B51826"/>
              </a:buClr>
              <a:buSzPct val="100000"/>
              <a:buChar char="•"/>
            </a:pPr>
            <a:r>
              <a:t>The group velocity is a fraction of the speed of light, here 0.31c</a:t>
            </a:r>
          </a:p>
          <a:p>
            <a:pPr marL="228600" indent="-228600">
              <a:buClr>
                <a:srgbClr val="B51826"/>
              </a:buClr>
              <a:buSzPct val="100000"/>
              <a:buChar char="•"/>
            </a:pPr>
            <a:r>
              <a:t>At the moment the particle leaves the DWA there is a wakefield of length (1-𝛽</a:t>
            </a:r>
            <a:r>
              <a:rPr baseline="-5999"/>
              <a:t>g</a:t>
            </a:r>
            <a:r>
              <a:t>)L</a:t>
            </a:r>
            <a:r>
              <a:rPr baseline="-5999"/>
              <a:t>DWA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9068" y="9499727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11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11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Blue is the electron beam…"/>
          <p:cNvSpPr txBox="1"/>
          <p:nvPr/>
        </p:nvSpPr>
        <p:spPr>
          <a:xfrm>
            <a:off x="7327900" y="6218685"/>
            <a:ext cx="4615992" cy="2916413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28600" indent="-228600" defTabSz="1295400">
              <a:lnSpc>
                <a:spcPct val="120000"/>
              </a:lnSpc>
              <a:spcBef>
                <a:spcPts val="400"/>
              </a:spcBef>
              <a:buClr>
                <a:srgbClr val="B51826"/>
              </a:buClr>
              <a:buSzPct val="100000"/>
              <a:buChar char="•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Blue is the electron beam</a:t>
            </a:r>
          </a:p>
          <a:p>
            <a:pPr marL="228600" indent="-228600" defTabSz="1295400">
              <a:lnSpc>
                <a:spcPct val="120000"/>
              </a:lnSpc>
              <a:spcBef>
                <a:spcPts val="400"/>
              </a:spcBef>
              <a:buClr>
                <a:srgbClr val="B51826"/>
              </a:buClr>
              <a:buSzPct val="100000"/>
              <a:buChar char="•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Red is the wakefield</a:t>
            </a:r>
          </a:p>
          <a:p>
            <a:pPr marL="200025" indent="-200025" defTabSz="1295400">
              <a:lnSpc>
                <a:spcPct val="120000"/>
              </a:lnSpc>
              <a:spcBef>
                <a:spcPts val="400"/>
              </a:spcBef>
              <a:buClr>
                <a:srgbClr val="B51826"/>
              </a:buClr>
              <a:buSzPct val="100000"/>
              <a:buChar char="•"/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800"/>
              <a:t>Dashes line the wakefield region determined by the </a:t>
            </a:r>
            <a:r>
              <a:t>group velocity</a:t>
            </a:r>
          </a:p>
        </p:txBody>
      </p:sp>
      <p:pic>
        <p:nvPicPr>
          <p:cNvPr id="15" name="thz_generation_aCd3CB.mp4">
            <a:hlinkClick r:id="" action="ppaction://media"/>
            <a:extLst>
              <a:ext uri="{FF2B5EF4-FFF2-40B4-BE49-F238E27FC236}">
                <a16:creationId xmlns:a16="http://schemas.microsoft.com/office/drawing/2014/main" id="{3F060828-954E-9B49-B0FC-69373DE5CD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05500" y="1324152"/>
            <a:ext cx="6680200" cy="4737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117" name="THz generation in DW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THz generation in DWA</a:t>
            </a:r>
          </a:p>
        </p:txBody>
      </p:sp>
      <p:pic>
        <p:nvPicPr>
          <p:cNvPr id="118" name="image5-small.png" descr="image5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9068" y="9499727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20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thz_generation_end_shot.jpg" descr="thz_generation_end_shot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23578" y="2356594"/>
            <a:ext cx="6362701" cy="461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19207" y="2077637"/>
            <a:ext cx="4691843" cy="2511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19207" y="6271386"/>
            <a:ext cx="4691843" cy="2580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64332" y="7348398"/>
            <a:ext cx="3943148" cy="426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25401" y="8156592"/>
            <a:ext cx="1808999" cy="46257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Line"/>
          <p:cNvSpPr/>
          <p:nvPr/>
        </p:nvSpPr>
        <p:spPr>
          <a:xfrm>
            <a:off x="133350" y="7029450"/>
            <a:ext cx="5344712" cy="0"/>
          </a:xfrm>
          <a:prstGeom prst="line">
            <a:avLst/>
          </a:prstGeom>
          <a:ln w="63500">
            <a:solidFill>
              <a:srgbClr val="000000"/>
            </a:solidFill>
            <a:bevel/>
            <a:headEnd type="triangle"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945461" y="1364555"/>
            <a:ext cx="2944493" cy="565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613479" y="5759648"/>
            <a:ext cx="3126110" cy="462576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Arrow"/>
          <p:cNvSpPr/>
          <p:nvPr/>
        </p:nvSpPr>
        <p:spPr>
          <a:xfrm rot="19501267">
            <a:off x="5924800" y="3346450"/>
            <a:ext cx="1270001" cy="1270000"/>
          </a:xfrm>
          <a:prstGeom prst="rightArrow">
            <a:avLst>
              <a:gd name="adj1" fmla="val 32078"/>
              <a:gd name="adj2" fmla="val 55336"/>
            </a:avLst>
          </a:prstGeom>
          <a:solidFill>
            <a:schemeClr val="accent1">
              <a:lumOff val="-7647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5400" dir="942159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1" name="Arrow"/>
          <p:cNvSpPr/>
          <p:nvPr/>
        </p:nvSpPr>
        <p:spPr>
          <a:xfrm rot="2161957">
            <a:off x="5926232" y="5086350"/>
            <a:ext cx="1270001" cy="1270000"/>
          </a:xfrm>
          <a:prstGeom prst="rightArrow">
            <a:avLst>
              <a:gd name="adj1" fmla="val 32078"/>
              <a:gd name="adj2" fmla="val 55336"/>
            </a:avLst>
          </a:prstGeom>
          <a:solidFill>
            <a:schemeClr val="accent1">
              <a:lumOff val="-7647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5400" dir="942159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2" name="No Losses"/>
          <p:cNvSpPr txBox="1"/>
          <p:nvPr/>
        </p:nvSpPr>
        <p:spPr>
          <a:xfrm>
            <a:off x="5755220" y="2589023"/>
            <a:ext cx="149436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t>No Losses</a:t>
            </a:r>
          </a:p>
        </p:txBody>
      </p:sp>
      <p:sp>
        <p:nvSpPr>
          <p:cNvPr id="133" name="Losses"/>
          <p:cNvSpPr txBox="1"/>
          <p:nvPr/>
        </p:nvSpPr>
        <p:spPr>
          <a:xfrm>
            <a:off x="5982496" y="6487923"/>
            <a:ext cx="103980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/>
            </a:lvl1pPr>
          </a:lstStyle>
          <a:p>
            <a:r>
              <a:t>Losses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mped_square_cos_AC_Hph9zh.mp4">
            <a:hlinkClick r:id="" action="ppaction://media"/>
            <a:extLst>
              <a:ext uri="{FF2B5EF4-FFF2-40B4-BE49-F238E27FC236}">
                <a16:creationId xmlns:a16="http://schemas.microsoft.com/office/drawing/2014/main" id="{425F36CD-9D57-1047-9C69-C3A0A9A47E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5070" y="4536164"/>
            <a:ext cx="6680200" cy="4737100"/>
          </a:xfrm>
          <a:prstGeom prst="rect">
            <a:avLst/>
          </a:prstGeom>
        </p:spPr>
      </p:pic>
      <p:sp>
        <p:nvSpPr>
          <p:cNvPr id="135" name="200 MeV shift -&gt; 640 mJ of energy…"/>
          <p:cNvSpPr txBox="1">
            <a:spLocks noGrp="1"/>
          </p:cNvSpPr>
          <p:nvPr>
            <p:ph type="body" sz="quarter" idx="1"/>
          </p:nvPr>
        </p:nvSpPr>
        <p:spPr>
          <a:xfrm>
            <a:off x="520616" y="1586593"/>
            <a:ext cx="5254672" cy="3236487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200 MeV shift -&gt; 640 mJ of energy</a:t>
            </a:r>
          </a:p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Beam run at 10 Hz</a:t>
            </a:r>
          </a:p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Expected a wave train that was</a:t>
            </a:r>
          </a:p>
          <a:p>
            <a:pPr marL="576262" lvl="1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Font typeface="Arial"/>
              <a:defRPr sz="2800">
                <a:uFillTx/>
              </a:defRPr>
            </a:pPr>
            <a:r>
              <a:t>30 cm</a:t>
            </a:r>
          </a:p>
          <a:p>
            <a:pPr marL="576262" lvl="1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Font typeface="Arial"/>
              <a:defRPr sz="2800">
                <a:uFillTx/>
              </a:defRPr>
            </a:pPr>
            <a:r>
              <a:t>Was: ~1 cm </a:t>
            </a:r>
          </a:p>
        </p:txBody>
      </p:sp>
      <p:pic>
        <p:nvPicPr>
          <p:cNvPr id="136" name="image4.png" descr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137" name="The High gradient CCR Information was interesting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High gradient CCR Information was interesting…</a:t>
            </a:r>
          </a:p>
        </p:txBody>
      </p:sp>
      <p:pic>
        <p:nvPicPr>
          <p:cNvPr id="138" name="image5-small.png" descr="image5-smal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9068" y="9499727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40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OShea_fig2.pdf" descr="OShea_fig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27150" y="2612096"/>
            <a:ext cx="6706563" cy="5322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26146" y="3260618"/>
            <a:ext cx="3914693" cy="599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4.png" descr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147" name="High-field induced conductivity in SiO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High-field induced conductivity in SiO2</a:t>
            </a:r>
          </a:p>
        </p:txBody>
      </p:sp>
      <p:pic>
        <p:nvPicPr>
          <p:cNvPr id="148" name="image5-small.png" descr="image5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9068" y="9499727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50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4831" y="2747977"/>
            <a:ext cx="11900349" cy="5645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13911" y="1887802"/>
            <a:ext cx="2768601" cy="86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Low Charge -&gt; 500 MV/m"/>
          <p:cNvSpPr txBox="1"/>
          <p:nvPr/>
        </p:nvSpPr>
        <p:spPr>
          <a:xfrm>
            <a:off x="199620" y="1579928"/>
            <a:ext cx="35956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r>
              <a:t>Low Charge -&gt; 500 MV/m</a:t>
            </a:r>
          </a:p>
        </p:txBody>
      </p:sp>
      <p:sp>
        <p:nvSpPr>
          <p:cNvPr id="155" name="High Charge -&gt; 1100 MV/m"/>
          <p:cNvSpPr txBox="1"/>
          <p:nvPr/>
        </p:nvSpPr>
        <p:spPr>
          <a:xfrm>
            <a:off x="216561" y="8497034"/>
            <a:ext cx="38104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r>
              <a:t>High Charge -&gt; 1100 MV/m</a:t>
            </a:r>
          </a:p>
        </p:txBody>
      </p:sp>
      <p:sp>
        <p:nvSpPr>
          <p:cNvPr id="156" name="Line"/>
          <p:cNvSpPr/>
          <p:nvPr/>
        </p:nvSpPr>
        <p:spPr>
          <a:xfrm flipH="1">
            <a:off x="496011" y="2061057"/>
            <a:ext cx="1" cy="6193998"/>
          </a:xfrm>
          <a:prstGeom prst="line">
            <a:avLst/>
          </a:prstGeom>
          <a:ln w="50800">
            <a:solidFill>
              <a:schemeClr val="accent5"/>
            </a:solidFill>
            <a:bevel/>
            <a:tailEnd type="triangle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1200"/>
            </a:pPr>
            <a:endParaRPr/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65678" y="1687646"/>
            <a:ext cx="4031023" cy="546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9817" y="5154"/>
            <a:ext cx="8568101" cy="1173830"/>
          </a:xfrm>
          <a:prstGeom prst="rect">
            <a:avLst/>
          </a:prstGeom>
          <a:ln w="12700"/>
        </p:spPr>
      </p:pic>
      <p:sp>
        <p:nvSpPr>
          <p:cNvPr id="160" name="Induced Conductivity Quantification and Descrip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Induced Conductivity Quantification and Description</a:t>
            </a:r>
          </a:p>
        </p:txBody>
      </p:sp>
      <p:pic>
        <p:nvPicPr>
          <p:cNvPr id="161" name="image5-small.png" descr="image5-smal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885182"/>
            <a:ext cx="12352360" cy="288273"/>
          </a:xfrm>
          <a:prstGeom prst="rect">
            <a:avLst/>
          </a:prstGeom>
          <a:ln w="12700"/>
        </p:spPr>
      </p:pic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9068" y="9499727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63" name="B. O’Shea, FAST/IOTA Workshop, May 10th 2017"/>
          <p:cNvSpPr txBox="1"/>
          <p:nvPr/>
        </p:nvSpPr>
        <p:spPr>
          <a:xfrm>
            <a:off x="4486888" y="9367879"/>
            <a:ext cx="403102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B. O’Shea, FAST/IOTA Workshop, May 10th 2017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08" y="9286084"/>
            <a:ext cx="2349759" cy="462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nature_loss_param_and_tm01_plot_V3.pdf" descr="nature_loss_param_and_tm01_plot_V3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0716" y="1179317"/>
            <a:ext cx="11383368" cy="398727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Durach et al., PRL 105, 086803 (2010)"/>
          <p:cNvSpPr txBox="1"/>
          <p:nvPr/>
        </p:nvSpPr>
        <p:spPr>
          <a:xfrm>
            <a:off x="8107043" y="38250"/>
            <a:ext cx="4897942" cy="43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Durach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et al</a:t>
            </a:r>
            <a:r>
              <a:t>.,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PRL </a:t>
            </a:r>
            <a:r>
              <a:rPr b="1" i="1">
                <a:latin typeface="+mn-lt"/>
                <a:ea typeface="+mn-ea"/>
                <a:cs typeface="+mn-cs"/>
                <a:sym typeface="Helvetica"/>
              </a:rPr>
              <a:t>105,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086803</a:t>
            </a:r>
            <a:r>
              <a:t> (2010)</a:t>
            </a:r>
          </a:p>
        </p:txBody>
      </p:sp>
      <p:sp>
        <p:nvSpPr>
          <p:cNvPr id="167" name="Schiffrin et al., Nature 70, 493 (2013)"/>
          <p:cNvSpPr txBox="1"/>
          <p:nvPr/>
        </p:nvSpPr>
        <p:spPr>
          <a:xfrm>
            <a:off x="-27792" y="-33114"/>
            <a:ext cx="4685509" cy="431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Schiffrin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et al</a:t>
            </a:r>
            <a:r>
              <a:t>.,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Nature </a:t>
            </a:r>
            <a:r>
              <a:rPr b="1" i="1">
                <a:latin typeface="+mn-lt"/>
                <a:ea typeface="+mn-ea"/>
                <a:cs typeface="+mn-cs"/>
                <a:sym typeface="Helvetica"/>
              </a:rPr>
              <a:t>70, </a:t>
            </a:r>
            <a:r>
              <a:rPr i="1">
                <a:latin typeface="+mn-lt"/>
                <a:ea typeface="+mn-ea"/>
                <a:cs typeface="+mn-cs"/>
                <a:sym typeface="Helvetica"/>
              </a:rPr>
              <a:t>493</a:t>
            </a:r>
            <a:r>
              <a:rPr b="1" i="1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t>(2013)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73888" y="5709510"/>
            <a:ext cx="4466908" cy="311545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trong fields induce band-gap collapse which frees electrons…"/>
          <p:cNvSpPr txBox="1">
            <a:spLocks noGrp="1"/>
          </p:cNvSpPr>
          <p:nvPr>
            <p:ph type="body" sz="half" idx="1"/>
          </p:nvPr>
        </p:nvSpPr>
        <p:spPr>
          <a:xfrm>
            <a:off x="173275" y="5328170"/>
            <a:ext cx="8568101" cy="3878135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Strong fields induce band-gap collapse which frees electrons</a:t>
            </a:r>
          </a:p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Strong terahertz fields drive keV electron energies</a:t>
            </a:r>
          </a:p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Collisional ionization ensues, avalanche</a:t>
            </a:r>
          </a:p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Effect reverses on 100s picosecond time scale, no long term damage</a:t>
            </a:r>
          </a:p>
          <a:p>
            <a:pPr marL="342900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SzPct val="100000"/>
              <a:buFont typeface="Arial"/>
              <a:buChar char="•"/>
              <a:defRPr sz="2800">
                <a:uFillTx/>
              </a:defRPr>
            </a:pPr>
            <a:r>
              <a:t>Conductivity results in energy absorption - dielectric heating</a:t>
            </a:r>
          </a:p>
          <a:p>
            <a:pPr marL="576262" lvl="1" indent="-342900" defTabSz="914400">
              <a:lnSpc>
                <a:spcPct val="96000"/>
              </a:lnSpc>
              <a:spcBef>
                <a:spcPts val="300"/>
              </a:spcBef>
              <a:buClr>
                <a:srgbClr val="981E32"/>
              </a:buClr>
              <a:buFont typeface="Arial"/>
              <a:defRPr sz="2800">
                <a:uFillTx/>
              </a:defRPr>
            </a:pPr>
            <a:r>
              <a:t>Energy conservation suggests ~100 </a:t>
            </a:r>
            <a:r>
              <a:rPr baseline="31999"/>
              <a:t>o</a:t>
            </a:r>
            <a:r>
              <a:t>C increase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695</Words>
  <Application>Microsoft Macintosh PowerPoint</Application>
  <PresentationFormat>Custom</PresentationFormat>
  <Paragraphs>111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Helvetica</vt:lpstr>
      <vt:lpstr>Helvetica Light</vt:lpstr>
      <vt:lpstr>Helvetica Neue</vt:lpstr>
      <vt:lpstr>Default</vt:lpstr>
      <vt:lpstr>High-field, high-repetition rate Dielectric Wakefield Acceleration Experiments</vt:lpstr>
      <vt:lpstr>Dielectric Wakefield Acceleration</vt:lpstr>
      <vt:lpstr>Experimental Setup @ FACET</vt:lpstr>
      <vt:lpstr>High Gradient Result</vt:lpstr>
      <vt:lpstr>THz generation in DWA</vt:lpstr>
      <vt:lpstr>THz generation in DWA</vt:lpstr>
      <vt:lpstr>The High gradient CCR Information was interesting…</vt:lpstr>
      <vt:lpstr>High-field induced conductivity in SiO2</vt:lpstr>
      <vt:lpstr>Induced Conductivity Quantification and Description</vt:lpstr>
      <vt:lpstr>Dielectric Heating</vt:lpstr>
      <vt:lpstr>What can be studied at FAST</vt:lpstr>
      <vt:lpstr>OLD SLIDES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High-field, high-repetition rate Dielectric Wakefield Acceleration Experiments</dc:title>
  <cp:lastModifiedBy>Brendan D O'Shea</cp:lastModifiedBy>
  <cp:revision>4</cp:revision>
  <dcterms:modified xsi:type="dcterms:W3CDTF">2018-05-10T16:57:54Z</dcterms:modified>
</cp:coreProperties>
</file>