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4"/>
  </p:notesMasterIdLst>
  <p:handoutMasterIdLst>
    <p:handoutMasterId r:id="rId15"/>
  </p:handoutMasterIdLst>
  <p:sldIdLst>
    <p:sldId id="437" r:id="rId6"/>
    <p:sldId id="438" r:id="rId7"/>
    <p:sldId id="447" r:id="rId8"/>
    <p:sldId id="445" r:id="rId9"/>
    <p:sldId id="442" r:id="rId10"/>
    <p:sldId id="443" r:id="rId11"/>
    <p:sldId id="444" r:id="rId12"/>
    <p:sldId id="44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F2D62"/>
    <a:srgbClr val="003087"/>
    <a:srgbClr val="50504E"/>
    <a:srgbClr val="4E4E4E"/>
    <a:srgbClr val="404040"/>
    <a:srgbClr val="004C97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85534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728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6268"/>
            <a:ext cx="653203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959" y="6497848"/>
            <a:ext cx="851643" cy="240612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E8B149A-14C6-B749-AF60-1744CFF2A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5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12/19/2017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787245"/>
          </a:xfrm>
        </p:spPr>
        <p:txBody>
          <a:bodyPr/>
          <a:lstStyle/>
          <a:p>
            <a:r>
              <a:rPr lang="en-US" dirty="0"/>
              <a:t>Sergei Nagaitsev (</a:t>
            </a:r>
            <a:r>
              <a:rPr lang="en-US" dirty="0" err="1"/>
              <a:t>Fermilab</a:t>
            </a:r>
            <a:r>
              <a:rPr lang="en-US" dirty="0"/>
              <a:t>/</a:t>
            </a:r>
            <a:r>
              <a:rPr lang="en-US" dirty="0" err="1"/>
              <a:t>UChicago</a:t>
            </a:r>
            <a:r>
              <a:rPr lang="en-US" dirty="0"/>
              <a:t>)	</a:t>
            </a:r>
          </a:p>
          <a:p>
            <a:r>
              <a:rPr lang="en-US" dirty="0"/>
              <a:t>May 10,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6"/>
            <a:ext cx="8499232" cy="1029343"/>
          </a:xfrm>
        </p:spPr>
        <p:txBody>
          <a:bodyPr>
            <a:noAutofit/>
          </a:bodyPr>
          <a:lstStyle/>
          <a:p>
            <a:r>
              <a:rPr lang="en-US" dirty="0" err="1"/>
              <a:t>Fermilab</a:t>
            </a:r>
            <a:r>
              <a:rPr lang="en-US" dirty="0"/>
              <a:t> Accelerator Science Thrust:</a:t>
            </a:r>
          </a:p>
          <a:p>
            <a:r>
              <a:rPr lang="en-US" dirty="0"/>
              <a:t>initial thoughts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1378-EAB8-4FC6-B146-E8B33347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109034"/>
            <a:ext cx="7960659" cy="449590"/>
          </a:xfrm>
        </p:spPr>
        <p:txBody>
          <a:bodyPr/>
          <a:lstStyle/>
          <a:p>
            <a:r>
              <a:rPr lang="en-US" dirty="0"/>
              <a:t>Science vs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2C16-6317-439A-85D1-BF51EF576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86947"/>
            <a:ext cx="8672513" cy="5770309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has a proven record of delivering accelerators for the HEP mission, from R&amp;D to operations, focused mostly on internal customers (US particle physics).  Some examples of successful external collaborations on accelerators are: the Loma Linda Medical Accelerator, LARP, LCLS-II  -- not that many…</a:t>
            </a:r>
          </a:p>
          <a:p>
            <a:r>
              <a:rPr lang="en-US" dirty="0"/>
              <a:t>We are currently heavily driven by the technology development for Projects, Accelerator Ops and General Accel R&amp;D (GARD).</a:t>
            </a:r>
          </a:p>
          <a:p>
            <a:pPr lvl="1"/>
            <a:r>
              <a:rPr lang="en-US" dirty="0"/>
              <a:t>GARD B&amp;R category is called “Advanced Technology”…</a:t>
            </a:r>
          </a:p>
          <a:p>
            <a:r>
              <a:rPr lang="en-US" dirty="0"/>
              <a:t>Most of our funding for accelerator science and technology comes from HEP GARD</a:t>
            </a:r>
          </a:p>
          <a:p>
            <a:pPr lvl="1"/>
            <a:r>
              <a:rPr lang="en-US" dirty="0"/>
              <a:t>DOE HEP is the guardian of long-term accelerator S&amp;T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F8A48-0D02-44B4-BDA1-9574995E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9DB26-9EF0-4267-9EFB-70218B9F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0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E8EC-1BB6-4CB2-9D39-D2CB408C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are proposing to pivot </a:t>
            </a:r>
            <a:r>
              <a:rPr lang="en-US" dirty="0" err="1">
                <a:solidFill>
                  <a:srgbClr val="FF0000"/>
                </a:solidFill>
              </a:rPr>
              <a:t>Fermilab</a:t>
            </a:r>
            <a:r>
              <a:rPr lang="en-US" dirty="0">
                <a:solidFill>
                  <a:srgbClr val="FF0000"/>
                </a:solidFill>
              </a:rPr>
              <a:t> more towards “Accelerator Science” and to expand our focus to external partners (non-HEP)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 would continue to focus on technology, but add more science…</a:t>
            </a:r>
          </a:p>
          <a:p>
            <a:r>
              <a:rPr lang="en-US" dirty="0"/>
              <a:t>We would like to do it together with our colleagues at national labs, universities and industrial partners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65A02-AB64-4A4F-93E4-8123517B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967D9-4F92-47E5-AF85-F03842BC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9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EF71-262B-48E8-88E7-9CE5826E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 Why </a:t>
            </a:r>
            <a:r>
              <a:rPr lang="en-US" dirty="0"/>
              <a:t>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97BFB-6FAD-4593-BF4A-F0C5FB531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97036"/>
            <a:ext cx="8672513" cy="5502164"/>
          </a:xfrm>
        </p:spPr>
        <p:txBody>
          <a:bodyPr/>
          <a:lstStyle/>
          <a:p>
            <a:r>
              <a:rPr lang="en-US" dirty="0"/>
              <a:t>The HEP frontier accelerators have traditionally been the drivers for accelerator science and technology in the past for ALL accelerators (HEP, NP, BES,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Domestically, the proposed most challenging </a:t>
            </a:r>
            <a:r>
              <a:rPr lang="en-US" dirty="0">
                <a:solidFill>
                  <a:srgbClr val="FF0000"/>
                </a:solidFill>
              </a:rPr>
              <a:t>next-generation</a:t>
            </a:r>
            <a:r>
              <a:rPr lang="en-US" dirty="0"/>
              <a:t> accelerators are not the HEP accelerators.</a:t>
            </a:r>
          </a:p>
          <a:p>
            <a:pPr lvl="1"/>
            <a:r>
              <a:rPr lang="en-US" dirty="0"/>
              <a:t>Advanced Plasma colliders are beyond the “next-generation”</a:t>
            </a:r>
          </a:p>
          <a:p>
            <a:pPr lvl="1"/>
            <a:r>
              <a:rPr lang="en-US" dirty="0"/>
              <a:t>EIC, MARIE</a:t>
            </a:r>
          </a:p>
          <a:p>
            <a:pPr marL="400050"/>
            <a:r>
              <a:rPr lang="en-US" dirty="0"/>
              <a:t>International HEP projects and concepts (LHC, FCC, ILC, CLIC) may sustain the domestic technology but will not advance the national accelerator science.</a:t>
            </a:r>
          </a:p>
          <a:p>
            <a:pPr marL="400050"/>
            <a:r>
              <a:rPr lang="en-US" dirty="0"/>
              <a:t>There is a chance that the guardianship of accelerator science could move away from HEP, if we don’t act now.</a:t>
            </a:r>
          </a:p>
          <a:p>
            <a:pPr marL="800100" lvl="1"/>
            <a:r>
              <a:rPr lang="en-US" dirty="0"/>
              <a:t>Not just </a:t>
            </a:r>
            <a:r>
              <a:rPr lang="en-US" dirty="0" err="1"/>
              <a:t>Fermilab</a:t>
            </a:r>
            <a:r>
              <a:rPr lang="en-US" dirty="0"/>
              <a:t>, but the entire GARD community…</a:t>
            </a:r>
          </a:p>
          <a:p>
            <a:pPr marL="800100" lvl="1"/>
            <a:r>
              <a:rPr lang="en-US" dirty="0"/>
              <a:t>Next P5 process is ~2020-21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1811E-0650-476E-A0C1-24425D51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38E31-BD34-4D64-9CA5-81A4074E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4BD8-ED66-49E3-A8DE-DD9EBB6F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09824"/>
            <a:ext cx="8247743" cy="759459"/>
          </a:xfrm>
        </p:spPr>
        <p:txBody>
          <a:bodyPr/>
          <a:lstStyle/>
          <a:p>
            <a:r>
              <a:rPr lang="en-US" dirty="0"/>
              <a:t>What? (in the long-term)</a:t>
            </a:r>
            <a:br>
              <a:rPr lang="en-US" dirty="0"/>
            </a:br>
            <a:r>
              <a:rPr lang="en-US" dirty="0"/>
              <a:t>Strategic Goals in Accelerator Science at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A7490-101B-48B0-A4FF-FE44EFCB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69283"/>
            <a:ext cx="8672513" cy="5496560"/>
          </a:xfrm>
        </p:spPr>
        <p:txBody>
          <a:bodyPr/>
          <a:lstStyle/>
          <a:p>
            <a:r>
              <a:rPr lang="en-US" dirty="0"/>
              <a:t>Develop FAST (including the IOTA) into a National User Facility, establish an appropriate organization to operate and support the facility.</a:t>
            </a:r>
          </a:p>
          <a:p>
            <a:pPr lvl="1"/>
            <a:r>
              <a:rPr lang="en-US" dirty="0"/>
              <a:t>Initiate and develop the proposals review and the PAC process for the FAST User Facility</a:t>
            </a:r>
          </a:p>
          <a:p>
            <a:r>
              <a:rPr lang="en-US" dirty="0"/>
              <a:t>Lead and safeguard the USPAS</a:t>
            </a:r>
          </a:p>
          <a:p>
            <a:r>
              <a:rPr lang="en-US" dirty="0"/>
              <a:t>Lead and grow collaborations with universities</a:t>
            </a:r>
          </a:p>
          <a:p>
            <a:pPr lvl="1"/>
            <a:r>
              <a:rPr lang="en-US" dirty="0"/>
              <a:t>At present: NIU, MSU, </a:t>
            </a:r>
            <a:r>
              <a:rPr lang="en-US" dirty="0" err="1"/>
              <a:t>UChicago</a:t>
            </a:r>
            <a:r>
              <a:rPr lang="en-US" dirty="0"/>
              <a:t>, IIT, Northwestern, Cornell</a:t>
            </a:r>
          </a:p>
          <a:p>
            <a:r>
              <a:rPr lang="en-US" dirty="0"/>
              <a:t>Expand the </a:t>
            </a:r>
            <a:r>
              <a:rPr lang="en-US" dirty="0" err="1"/>
              <a:t>Fermilab</a:t>
            </a:r>
            <a:r>
              <a:rPr lang="en-US" dirty="0"/>
              <a:t> Accel PhD program</a:t>
            </a:r>
          </a:p>
          <a:p>
            <a:r>
              <a:rPr lang="en-US" dirty="0"/>
              <a:t>Initiate and expand non-HEP accelerator science initiatives (e.g. NP, BES)</a:t>
            </a:r>
          </a:p>
          <a:p>
            <a:pPr lvl="1"/>
            <a:r>
              <a:rPr lang="en-US" dirty="0"/>
              <a:t>Help OHEP become a “go-to” office on accelerators</a:t>
            </a:r>
          </a:p>
          <a:p>
            <a:r>
              <a:rPr lang="en-US" dirty="0"/>
              <a:t>With OHEP, lead and expand international initiatives with CERN, US-Japan, US-UK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17FBD-B710-4799-AF19-3EA88CF3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3E5FD-9640-4FBA-AF43-35119F1B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937E-E09F-49C7-B331-BB4D359D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8702"/>
            <a:ext cx="8555990" cy="641739"/>
          </a:xfrm>
        </p:spPr>
        <p:txBody>
          <a:bodyPr/>
          <a:lstStyle/>
          <a:p>
            <a:r>
              <a:rPr lang="en-US" dirty="0"/>
              <a:t>Short-term goals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531D-3140-4C90-8EFC-5F1FAC21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87112"/>
            <a:ext cx="8672513" cy="5310487"/>
          </a:xfrm>
        </p:spPr>
        <p:txBody>
          <a:bodyPr/>
          <a:lstStyle/>
          <a:p>
            <a:r>
              <a:rPr lang="en-US" sz="2000" dirty="0"/>
              <a:t>Continue to excel in our traditional areas of strength: SRF science, high-intensity beams, beam cooling, beam dynamics, etc.</a:t>
            </a:r>
          </a:p>
          <a:p>
            <a:r>
              <a:rPr lang="en-US" sz="2000" dirty="0"/>
              <a:t>Exploit the IOTA ring with electrons and protons</a:t>
            </a:r>
          </a:p>
          <a:p>
            <a:pPr lvl="1"/>
            <a:r>
              <a:rPr lang="en-US" sz="1800" dirty="0"/>
              <a:t>This is our </a:t>
            </a:r>
            <a:r>
              <a:rPr lang="en-US" sz="1800"/>
              <a:t>own focus area</a:t>
            </a:r>
            <a:endParaRPr lang="en-US" sz="1800" dirty="0"/>
          </a:p>
          <a:p>
            <a:r>
              <a:rPr lang="en-US" sz="2000" dirty="0"/>
              <a:t>Invite key external users to exploit the FAST electron </a:t>
            </a:r>
            <a:r>
              <a:rPr lang="en-US" sz="2000" dirty="0" err="1"/>
              <a:t>linac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Must have users BEFORE declaring the “user </a:t>
            </a:r>
            <a:r>
              <a:rPr lang="en-US" sz="2000" dirty="0" err="1"/>
              <a:t>facilty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The ILC-like bunch structure is unique (high current)</a:t>
            </a:r>
          </a:p>
          <a:p>
            <a:pPr lvl="1"/>
            <a:r>
              <a:rPr lang="en-US" sz="2000" dirty="0"/>
              <a:t>An opportunity exists to help the FACET-II science program</a:t>
            </a:r>
          </a:p>
          <a:p>
            <a:r>
              <a:rPr lang="en-US" sz="2000" dirty="0"/>
              <a:t>Join the LCLS-II commissioning and welcome SLAC colleagues at FAST.</a:t>
            </a:r>
          </a:p>
          <a:p>
            <a:r>
              <a:rPr lang="en-US" sz="2000" dirty="0"/>
              <a:t>Join FACET-II experiments (in discussions with UCLA/SLAC)</a:t>
            </a:r>
          </a:p>
          <a:p>
            <a:r>
              <a:rPr lang="en-US" sz="2000" dirty="0"/>
              <a:t>Form key regional collaborations with non-HEP labs: SNS, ANL, FRIB</a:t>
            </a:r>
          </a:p>
          <a:p>
            <a:r>
              <a:rPr lang="en-US" sz="2000" dirty="0"/>
              <a:t>Exploit the MSU traineeship partnership to bring engineering and physics students to </a:t>
            </a:r>
            <a:r>
              <a:rPr lang="en-US" sz="2000" dirty="0" err="1"/>
              <a:t>Fermilab</a:t>
            </a:r>
            <a:endParaRPr lang="en-US" sz="2000" dirty="0"/>
          </a:p>
          <a:p>
            <a:r>
              <a:rPr lang="en-US" sz="2000" dirty="0"/>
              <a:t>Actively pursue outside opportunities and grants</a:t>
            </a:r>
          </a:p>
          <a:p>
            <a:r>
              <a:rPr lang="en-US" sz="2000" dirty="0"/>
              <a:t>Provide input to the IARC research portfolio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A274-A678-400E-877C-47DA096D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64308-F5EF-4893-942D-70D11398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2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55DB-795D-4AE9-BE55-235F2098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05100"/>
            <a:ext cx="6532039" cy="641739"/>
          </a:xfrm>
        </p:spPr>
        <p:txBody>
          <a:bodyPr/>
          <a:lstStyle/>
          <a:p>
            <a:r>
              <a:rPr lang="en-US" dirty="0"/>
              <a:t>Examples of Accelerator Science topics</a:t>
            </a:r>
            <a:br>
              <a:rPr lang="en-US" dirty="0"/>
            </a:br>
            <a:r>
              <a:rPr lang="en-US" sz="1800" dirty="0"/>
              <a:t>From “shovel-ready” to “blue sky”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96E70-2AD1-46E6-9711-4CB36BC85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72358"/>
            <a:ext cx="8672513" cy="5263625"/>
          </a:xfrm>
        </p:spPr>
        <p:txBody>
          <a:bodyPr/>
          <a:lstStyle/>
          <a:p>
            <a:r>
              <a:rPr lang="en-US" dirty="0"/>
              <a:t>SCRF science for accelerators (already on-going)</a:t>
            </a:r>
          </a:p>
          <a:p>
            <a:r>
              <a:rPr lang="en-US" dirty="0"/>
              <a:t>Nonlinear beam dynamics in IOTA</a:t>
            </a:r>
          </a:p>
          <a:p>
            <a:r>
              <a:rPr lang="en-US" dirty="0"/>
              <a:t>Beam cooling (OSC, electron cooling for EIC)</a:t>
            </a:r>
          </a:p>
          <a:p>
            <a:r>
              <a:rPr lang="en-US" dirty="0"/>
              <a:t>Electron lenses in IOTA</a:t>
            </a:r>
          </a:p>
          <a:p>
            <a:r>
              <a:rPr lang="en-US" dirty="0"/>
              <a:t>Coherent beam stability and beam losses in IOTA</a:t>
            </a:r>
          </a:p>
          <a:p>
            <a:r>
              <a:rPr lang="en-US" dirty="0"/>
              <a:t>Advanced beam manipulations in FAST 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THz and inverse Compton scattering in FAST 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Plasma acceleration (collaboration with UCLA, SLAC, UK)</a:t>
            </a:r>
          </a:p>
          <a:p>
            <a:r>
              <a:rPr lang="en-US" dirty="0"/>
              <a:t>Laser stripping (collaborations with SNS, </a:t>
            </a:r>
            <a:r>
              <a:rPr lang="en-US" dirty="0" err="1"/>
              <a:t>UTenn</a:t>
            </a:r>
            <a:r>
              <a:rPr lang="en-US" dirty="0"/>
              <a:t>, JPARC)</a:t>
            </a:r>
          </a:p>
          <a:p>
            <a:r>
              <a:rPr lang="en-US" dirty="0"/>
              <a:t>Crystals and nanotubes – channeling, radiation,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Advanced muon techniques for PIP-II experiments</a:t>
            </a:r>
          </a:p>
          <a:p>
            <a:r>
              <a:rPr lang="en-US" dirty="0"/>
              <a:t>Single-electron quantum experiments in IOTA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4F771-AF19-4346-B61C-B672ACDA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AF49A-920E-452A-BE5E-B4FB7AD1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1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3135-9DC9-477E-9D58-7813BFB1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883A-62D0-4372-8F03-2D679F15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at a turning point now, where non-HEP applications are starting to drive the need to advance accelerator science and this is a great opportunity for the OHEP and for HEP-funded national labs and universities.</a:t>
            </a:r>
          </a:p>
          <a:p>
            <a:r>
              <a:rPr lang="en-US" dirty="0"/>
              <a:t>Our goals should be: </a:t>
            </a:r>
          </a:p>
          <a:p>
            <a:pPr lvl="1"/>
            <a:r>
              <a:rPr lang="en-US" dirty="0"/>
              <a:t>Advance the Accelerator Science</a:t>
            </a:r>
          </a:p>
          <a:p>
            <a:pPr lvl="1"/>
            <a:r>
              <a:rPr lang="en-US" dirty="0"/>
              <a:t>Enable future projects and discoveries (for all partners) </a:t>
            </a:r>
          </a:p>
          <a:p>
            <a:pPr lvl="1"/>
            <a:r>
              <a:rPr lang="en-US" dirty="0"/>
              <a:t>Disrupt existing costly technology paradigms, where possible</a:t>
            </a:r>
          </a:p>
          <a:p>
            <a:pPr lvl="2"/>
            <a:r>
              <a:rPr lang="en-US" dirty="0"/>
              <a:t>Leverage the IARC and industrial opportunities here.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84787-6B38-4CB6-A89F-BCD3E3B1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2nd WG meeting Apr 5 2018 | S. Nagaitsev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57DEE-B938-4A2B-93DE-6F3AD104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4342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0491ab1-5c37-4d1d-98bc-8c2456e3f49b" xsi:nil="true"/>
    <_dlc_DocId xmlns="6101342f-aaa4-4b6a-82b3-1fc58de0d44d">-703-452</_dlc_DocId>
    <_dlc_DocIdUrl xmlns="6101342f-aaa4-4b6a-82b3-1fc58de0d44d">
      <Url>https://fermipoint.fnal.gov/organization/ocoo/ocom/_layouts/15/DocIdRedir.aspx?ID=-703-452</Url>
      <Description>-703-452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05CBA35C4D743B3FBAF1881E84F79" ma:contentTypeVersion="4" ma:contentTypeDescription="Create a new document." ma:contentTypeScope="" ma:versionID="ffef6c485a763cbcfb7767b45c2c93dc">
  <xsd:schema xmlns:xsd="http://www.w3.org/2001/XMLSchema" xmlns:xs="http://www.w3.org/2001/XMLSchema" xmlns:p="http://schemas.microsoft.com/office/2006/metadata/properties" xmlns:ns2="6101342f-aaa4-4b6a-82b3-1fc58de0d44d" xmlns:ns3="40491ab1-5c37-4d1d-98bc-8c2456e3f49b" targetNamespace="http://schemas.microsoft.com/office/2006/metadata/properties" ma:root="true" ma:fieldsID="9b5245419d53c74e366eded5d295319f" ns2:_="" ns3:_="">
    <xsd:import namespace="6101342f-aaa4-4b6a-82b3-1fc58de0d44d"/>
    <xsd:import namespace="40491ab1-5c37-4d1d-98bc-8c2456e3f4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1342f-aaa4-4b6a-82b3-1fc58de0d4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1ab1-5c37-4d1d-98bc-8c2456e3f49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Category" ma:format="Dropdown" ma:internalName="Document_x0020_type">
      <xsd:simpleType>
        <xsd:union memberTypes="dms:Text">
          <xsd:simpleType>
            <xsd:restriction base="dms:Choice">
              <xsd:enumeration value="2015 Peer Review"/>
              <xsd:enumeration value="Communication Strategy"/>
              <xsd:enumeration value="Events"/>
              <xsd:enumeration value="Flags"/>
              <xsd:enumeration value="Humane League"/>
              <xsd:enumeration value="Policies (current and approved)"/>
              <xsd:enumeration value="Policies (draft)"/>
              <xsd:enumeration value="Procedures (current and approved)"/>
              <xsd:enumeration value="VIP visits"/>
              <xsd:enumeration value="Weekly repor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BD94A-77AC-4EA9-AA88-0DDD4899139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9B7DC19-BA0A-4C3F-8537-FF0D1A24FF8F}">
  <ds:schemaRefs>
    <ds:schemaRef ds:uri="http://purl.org/dc/dcmitype/"/>
    <ds:schemaRef ds:uri="6101342f-aaa4-4b6a-82b3-1fc58de0d44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40491ab1-5c37-4d1d-98bc-8c2456e3f49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DF3960-7C98-4C76-A3D9-2A3E9D94EC6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307EB1D-D208-4052-92F1-24974B3C9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1342f-aaa4-4b6a-82b3-1fc58de0d44d"/>
    <ds:schemaRef ds:uri="40491ab1-5c37-4d1d-98bc-8c2456e3f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19723</TotalTime>
  <Words>825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Geneva</vt:lpstr>
      <vt:lpstr>Helvetica</vt:lpstr>
      <vt:lpstr>Fermilab</vt:lpstr>
      <vt:lpstr>PowerPoint Presentation</vt:lpstr>
      <vt:lpstr>Science vs Technology</vt:lpstr>
      <vt:lpstr>PowerPoint Presentation</vt:lpstr>
      <vt:lpstr>Why? Why now?</vt:lpstr>
      <vt:lpstr>What? (in the long-term) Strategic Goals in Accelerator Science at Fermilab</vt:lpstr>
      <vt:lpstr>Short-term goals and opportunities</vt:lpstr>
      <vt:lpstr>Examples of Accelerator Science topics From “shovel-ready” to “blue sky”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Sergei Nagaitsev x4397 11291N</cp:lastModifiedBy>
  <cp:revision>707</cp:revision>
  <cp:lastPrinted>2016-09-15T17:50:12Z</cp:lastPrinted>
  <dcterms:created xsi:type="dcterms:W3CDTF">2014-01-03T20:18:13Z</dcterms:created>
  <dcterms:modified xsi:type="dcterms:W3CDTF">2018-05-10T13:18:36Z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0x01010066905CBA35C4D743B3FBAF1881E84F79</vt:lpwstr>
  </property>
  <property fmtid="{D5CDD505-2E9C-101B-9397-08002B2CF9AE}" pid="3" name="_dlc_DocIdItemGuid">
    <vt:lpwstr>c96b3510-1bfa-4a03-a62c-d574524b2353</vt:lpwstr>
  </property>
</Properties>
</file>