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6"/>
  </p:notesMasterIdLst>
  <p:handoutMasterIdLst>
    <p:handoutMasterId r:id="rId17"/>
  </p:handoutMasterIdLst>
  <p:sldIdLst>
    <p:sldId id="294" r:id="rId2"/>
    <p:sldId id="304" r:id="rId3"/>
    <p:sldId id="300" r:id="rId4"/>
    <p:sldId id="309" r:id="rId5"/>
    <p:sldId id="298" r:id="rId6"/>
    <p:sldId id="311" r:id="rId7"/>
    <p:sldId id="312" r:id="rId8"/>
    <p:sldId id="301" r:id="rId9"/>
    <p:sldId id="305" r:id="rId10"/>
    <p:sldId id="308" r:id="rId11"/>
    <p:sldId id="306" r:id="rId12"/>
    <p:sldId id="307" r:id="rId13"/>
    <p:sldId id="302" r:id="rId14"/>
    <p:sldId id="297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84" userDrawn="1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40" userDrawn="1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 snapToObjects="1" showGuides="1">
      <p:cViewPr varScale="1">
        <p:scale>
          <a:sx n="117" d="100"/>
          <a:sy n="117" d="100"/>
        </p:scale>
        <p:origin x="108" y="96"/>
      </p:cViewPr>
      <p:guideLst>
        <p:guide orient="horz" pos="4142"/>
        <p:guide orient="horz" pos="4027"/>
        <p:guide orient="horz" pos="1698"/>
        <p:guide orient="horz" pos="152"/>
        <p:guide orient="horz" pos="2784"/>
        <p:guide orient="horz" pos="604"/>
        <p:guide pos="5616"/>
        <p:guide pos="136"/>
        <p:guide pos="589"/>
        <p:guide pos="4440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emf"/><Relationship Id="rId3" Type="http://schemas.openxmlformats.org/officeDocument/2006/relationships/image" Target="../media/image9.e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.emf"/><Relationship Id="rId19" Type="http://schemas.openxmlformats.org/officeDocument/2006/relationships/image" Target="../media/image1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Yuri </a:t>
            </a:r>
            <a:r>
              <a:rPr lang="en-US" dirty="0" err="1"/>
              <a:t>Alexahin</a:t>
            </a:r>
            <a:r>
              <a:rPr lang="en-US" dirty="0"/>
              <a:t>*, Alex </a:t>
            </a:r>
            <a:r>
              <a:rPr lang="en-US" dirty="0" err="1"/>
              <a:t>Macridin</a:t>
            </a:r>
            <a:r>
              <a:rPr lang="en-US" dirty="0"/>
              <a:t> 	</a:t>
            </a:r>
          </a:p>
          <a:p>
            <a:r>
              <a:rPr lang="en-US" dirty="0" err="1"/>
              <a:t>Fermilab</a:t>
            </a:r>
            <a:r>
              <a:rPr lang="en-US" dirty="0"/>
              <a:t> Workshop on Megawatt Rings </a:t>
            </a:r>
          </a:p>
          <a:p>
            <a:r>
              <a:rPr lang="en-US" dirty="0"/>
              <a:t>7-8 May 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Booster Beam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Alexahin | Booster Simulations                                            Workshop on MW rings, Fermilab      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B184E-4261-4381-8399-2E4482890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91" y="123825"/>
            <a:ext cx="7960179" cy="5267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36666E-CFFB-496D-9A3A-27583CFEB458}"/>
              </a:ext>
            </a:extLst>
          </p:cNvPr>
          <p:cNvSpPr txBox="1"/>
          <p:nvPr/>
        </p:nvSpPr>
        <p:spPr>
          <a:xfrm>
            <a:off x="527391" y="5394627"/>
            <a:ext cx="838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Pseudo-Flat Optics 2 looks like a victory, but there is no better working point than with HEP lattice at high intensity!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A21F7-BBA0-49FB-A80E-4BD26FE52DE4}"/>
              </a:ext>
            </a:extLst>
          </p:cNvPr>
          <p:cNvSpPr txBox="1"/>
          <p:nvPr/>
        </p:nvSpPr>
        <p:spPr>
          <a:xfrm>
            <a:off x="6678947" y="494990"/>
            <a:ext cx="1664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(low intensity)</a:t>
            </a:r>
          </a:p>
        </p:txBody>
      </p:sp>
    </p:spTree>
    <p:extLst>
      <p:ext uri="{BB962C8B-B14F-4D97-AF65-F5344CB8AC3E}">
        <p14:creationId xmlns:p14="http://schemas.microsoft.com/office/powerpoint/2010/main" val="204850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Alexahin | Booster Simulations                                            Workshop on MW rings, Fermilab      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Image Charges*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E0794-6FEC-485E-9244-C6B73170F162}"/>
              </a:ext>
            </a:extLst>
          </p:cNvPr>
          <p:cNvSpPr txBox="1"/>
          <p:nvPr/>
        </p:nvSpPr>
        <p:spPr>
          <a:xfrm>
            <a:off x="636588" y="5867147"/>
            <a:ext cx="7565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*) the interest renewed by S. Machida at 2</a:t>
            </a:r>
            <a:r>
              <a:rPr lang="en-US" sz="1400" baseline="30000"/>
              <a:t>nd</a:t>
            </a:r>
            <a:r>
              <a:rPr lang="en-US" sz="1400"/>
              <a:t> SC collaboration meeting (CERN, March 2018)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4710EA-D862-4817-BD1A-93176D90D8C3}"/>
              </a:ext>
            </a:extLst>
          </p:cNvPr>
          <p:cNvGrpSpPr/>
          <p:nvPr/>
        </p:nvGrpSpPr>
        <p:grpSpPr>
          <a:xfrm>
            <a:off x="636588" y="829015"/>
            <a:ext cx="7565834" cy="5038132"/>
            <a:chOff x="636588" y="829015"/>
            <a:chExt cx="7565834" cy="50381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D38414-64B0-4021-BF06-701E50A3D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588" y="829015"/>
              <a:ext cx="7565834" cy="5038132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34FE0E5-CEA6-42D4-84DF-7BF88FF64488}"/>
                </a:ext>
              </a:extLst>
            </p:cNvPr>
            <p:cNvSpPr/>
            <p:nvPr/>
          </p:nvSpPr>
          <p:spPr>
            <a:xfrm>
              <a:off x="5478236" y="3958317"/>
              <a:ext cx="947057" cy="92256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066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Alexahin | Booster Simulations                                            Workshop on MW rings, Fermilab      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Skew Sextupole Studies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2D5D3-C06A-4BF0-A23D-292C0B1C51AD}"/>
              </a:ext>
            </a:extLst>
          </p:cNvPr>
          <p:cNvSpPr txBox="1"/>
          <p:nvPr/>
        </p:nvSpPr>
        <p:spPr>
          <a:xfrm>
            <a:off x="4860388" y="5623092"/>
            <a:ext cx="365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Booster measurements show little effect (if any) of SSS located close to F-magnets (K. Seiya)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EB9860-13A1-4EA3-8790-6E5E8118FECF}"/>
              </a:ext>
            </a:extLst>
          </p:cNvPr>
          <p:cNvGrpSpPr/>
          <p:nvPr/>
        </p:nvGrpSpPr>
        <p:grpSpPr>
          <a:xfrm>
            <a:off x="802143" y="3040675"/>
            <a:ext cx="3088523" cy="2265794"/>
            <a:chOff x="736828" y="1336554"/>
            <a:chExt cx="3088523" cy="226579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34234AA-D320-40B8-9B93-B2ACF301E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4511" y="1598164"/>
              <a:ext cx="2750840" cy="169640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BAC983-D615-43CD-B01D-D72ACD1EFD0F}"/>
                </a:ext>
              </a:extLst>
            </p:cNvPr>
            <p:cNvSpPr txBox="1"/>
            <p:nvPr/>
          </p:nvSpPr>
          <p:spPr>
            <a:xfrm>
              <a:off x="736828" y="1336554"/>
              <a:ext cx="675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Losses [%%]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309C2E-ACBB-4B48-A190-D22792DD3149}"/>
                </a:ext>
              </a:extLst>
            </p:cNvPr>
            <p:cNvSpPr txBox="1"/>
            <p:nvPr/>
          </p:nvSpPr>
          <p:spPr>
            <a:xfrm>
              <a:off x="2000894" y="3294571"/>
              <a:ext cx="898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y</a:t>
              </a:r>
              <a:r>
                <a:rPr lang="en-US" sz="1400" baseline="-25000" dirty="0" err="1"/>
                <a:t>max</a:t>
              </a:r>
              <a:r>
                <a:rPr lang="en-US" sz="1400" dirty="0"/>
                <a:t>[mm]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F28B981-C26F-429D-97AB-DB0930C9C093}"/>
              </a:ext>
            </a:extLst>
          </p:cNvPr>
          <p:cNvSpPr txBox="1"/>
          <p:nvPr/>
        </p:nvSpPr>
        <p:spPr>
          <a:xfrm>
            <a:off x="589116" y="1046510"/>
            <a:ext cx="792623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Bending magnets have small (half) apertures:</a:t>
            </a:r>
          </a:p>
          <a:p>
            <a:r>
              <a:rPr lang="en-US" sz="1800"/>
              <a:t>F-magnets  h=2.1 cm, L=2.9 m x 48,  ks2</a:t>
            </a:r>
            <a:r>
              <a:rPr lang="en-US" sz="1800" baseline="30000"/>
              <a:t>(image)</a:t>
            </a:r>
            <a:r>
              <a:rPr lang="en-US" sz="1800"/>
              <a:t>=0.001m</a:t>
            </a:r>
            <a:r>
              <a:rPr lang="en-US" sz="1800" baseline="30000"/>
              <a:t>-3</a:t>
            </a:r>
            <a:r>
              <a:rPr lang="en-US" sz="1800"/>
              <a:t> for y=1mm, Np=7.e10 </a:t>
            </a:r>
            <a:r>
              <a:rPr lang="en-US" sz="1800">
                <a:sym typeface="Symbol" panose="05050102010706020507" pitchFamily="18" charset="2"/>
              </a:rPr>
              <a:t> can drive 2Qx+Qy</a:t>
            </a:r>
            <a:endParaRPr lang="en-US" sz="1800"/>
          </a:p>
          <a:p>
            <a:r>
              <a:rPr lang="en-US" sz="1800"/>
              <a:t>D-magnets h=2.9 cm </a:t>
            </a:r>
            <a:r>
              <a:rPr lang="en-US" sz="1800">
                <a:sym typeface="Symbol" panose="05050102010706020507" pitchFamily="18" charset="2"/>
              </a:rPr>
              <a:t> can drive 3Qy</a:t>
            </a:r>
          </a:p>
          <a:p>
            <a:pPr>
              <a:spcBef>
                <a:spcPts val="600"/>
              </a:spcBef>
            </a:pPr>
            <a:r>
              <a:rPr lang="en-US" sz="1800">
                <a:sym typeface="Symbol" panose="05050102010706020507" pitchFamily="18" charset="2"/>
              </a:rPr>
              <a:t>The image charges were simulated as skew sextupoles components in F- and </a:t>
            </a:r>
            <a:r>
              <a:rPr lang="en-US" sz="1800"/>
              <a:t>D-magnets ~ y ~ </a:t>
            </a:r>
            <a:r>
              <a:rPr lang="en-US" sz="1800">
                <a:sym typeface="Symbol" panose="05050102010706020507" pitchFamily="18" charset="2"/>
              </a:rPr>
              <a:t></a:t>
            </a:r>
            <a:r>
              <a:rPr lang="en-US" sz="1800" baseline="-25000">
                <a:sym typeface="Symbol" panose="05050102010706020507" pitchFamily="18" charset="2"/>
              </a:rPr>
              <a:t>y</a:t>
            </a:r>
            <a:r>
              <a:rPr lang="en-US" sz="1800" baseline="30000">
                <a:sym typeface="Symbol" panose="05050102010706020507" pitchFamily="18" charset="2"/>
              </a:rPr>
              <a:t>1/2</a:t>
            </a:r>
            <a:r>
              <a:rPr lang="en-US" sz="1800">
                <a:sym typeface="Symbol" panose="05050102010706020507" pitchFamily="18" charset="2"/>
              </a:rPr>
              <a:t>cos(ns/R) with n=20</a:t>
            </a:r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E6A72-4CC0-4F25-8AC9-41AA11BE6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213" y="2992109"/>
            <a:ext cx="3086377" cy="25625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838FDC-EB42-4745-9F2A-B7584FACBE55}"/>
              </a:ext>
            </a:extLst>
          </p:cNvPr>
          <p:cNvSpPr txBox="1"/>
          <p:nvPr/>
        </p:nvSpPr>
        <p:spPr>
          <a:xfrm>
            <a:off x="687764" y="5382120"/>
            <a:ext cx="3654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MADX-SC simulations show that vertical offset should be ~0.3</a:t>
            </a:r>
            <a:r>
              <a:rPr lang="en-US" sz="1400">
                <a:sym typeface="Symbol" panose="05050102010706020507" pitchFamily="18" charset="2"/>
              </a:rPr>
              <a:t></a:t>
            </a:r>
            <a:r>
              <a:rPr lang="en-US" sz="1400" baseline="-25000">
                <a:sym typeface="Symbol" panose="05050102010706020507" pitchFamily="18" charset="2"/>
              </a:rPr>
              <a:t>y</a:t>
            </a:r>
            <a:r>
              <a:rPr lang="en-US" sz="1400"/>
              <a:t> to produce a noticeable effect in 2000 turns – too large?</a:t>
            </a:r>
          </a:p>
        </p:txBody>
      </p:sp>
    </p:spTree>
    <p:extLst>
      <p:ext uri="{BB962C8B-B14F-4D97-AF65-F5344CB8AC3E}">
        <p14:creationId xmlns:p14="http://schemas.microsoft.com/office/powerpoint/2010/main" val="2855486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Alexahin</a:t>
            </a:r>
            <a:r>
              <a:rPr lang="en-US" dirty="0"/>
              <a:t> | Booster Simulations                                            Workshop on MW rings, </a:t>
            </a:r>
            <a:r>
              <a:rPr lang="en-US" dirty="0" err="1"/>
              <a:t>Fermilab</a:t>
            </a:r>
            <a:r>
              <a:rPr lang="en-US" dirty="0"/>
              <a:t>      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99E23-80CE-4C4C-97F9-9956AEA8A94B}"/>
              </a:ext>
            </a:extLst>
          </p:cNvPr>
          <p:cNvSpPr txBox="1"/>
          <p:nvPr/>
        </p:nvSpPr>
        <p:spPr>
          <a:xfrm>
            <a:off x="736827" y="808583"/>
            <a:ext cx="759142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ym typeface="Symbol" panose="05050102010706020507" pitchFamily="18" charset="2"/>
              </a:rPr>
              <a:t>  </a:t>
            </a:r>
            <a:r>
              <a:rPr lang="en-US" sz="1800" dirty="0"/>
              <a:t>From the standpoint of transverse dynamics with space charge there should be no problem with PIP-II intensity at the present  injection energy when using “flat” optics.</a:t>
            </a:r>
          </a:p>
          <a:p>
            <a:r>
              <a:rPr lang="en-US" sz="1800" dirty="0">
                <a:sym typeface="Symbol" panose="05050102010706020507" pitchFamily="18" charset="2"/>
              </a:rPr>
              <a:t>  </a:t>
            </a:r>
            <a:r>
              <a:rPr lang="en-US" sz="1800" dirty="0"/>
              <a:t>However, we could not reduce losses with these apparently better optics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C00000"/>
                </a:solidFill>
              </a:rPr>
              <a:t>We tried: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ym typeface="Symbol" panose="05050102010706020507" pitchFamily="18" charset="2"/>
              </a:rPr>
              <a:t>  </a:t>
            </a:r>
            <a:r>
              <a:rPr lang="en-US" sz="1800" dirty="0"/>
              <a:t>injection orbit and optics matching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ym typeface="Symbol" panose="05050102010706020507" pitchFamily="18" charset="2"/>
              </a:rPr>
              <a:t>  aperture scans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ym typeface="Symbol" panose="05050102010706020507" pitchFamily="18" charset="2"/>
              </a:rPr>
              <a:t>  decoupling (though </a:t>
            </a:r>
            <a:r>
              <a:rPr lang="en-US" sz="1800" dirty="0" err="1">
                <a:sym typeface="Symbol" panose="05050102010706020507" pitchFamily="18" charset="2"/>
              </a:rPr>
              <a:t>Qx+Qy</a:t>
            </a:r>
            <a:r>
              <a:rPr lang="en-US" sz="1800" dirty="0">
                <a:sym typeface="Symbol" panose="05050102010706020507" pitchFamily="18" charset="2"/>
              </a:rPr>
              <a:t> has not been looked at since 2011)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ym typeface="Symbol" panose="05050102010706020507" pitchFamily="18" charset="2"/>
              </a:rPr>
              <a:t>  </a:t>
            </a:r>
            <a:r>
              <a:rPr lang="en-US" sz="1800" dirty="0"/>
              <a:t>correction of the 3</a:t>
            </a:r>
            <a:r>
              <a:rPr lang="en-US" sz="1800" baseline="30000" dirty="0"/>
              <a:t>rd</a:t>
            </a:r>
            <a:r>
              <a:rPr lang="en-US" sz="1800" dirty="0"/>
              <a:t> order using upright and skew </a:t>
            </a:r>
            <a:r>
              <a:rPr lang="en-US" sz="1800" dirty="0" err="1"/>
              <a:t>sextupoles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>
                <a:sym typeface="Symbol" panose="05050102010706020507" pitchFamily="18" charset="2"/>
              </a:rPr>
              <a:t>  </a:t>
            </a:r>
            <a:r>
              <a:rPr lang="en-US" sz="1800" dirty="0"/>
              <a:t>reduced chromaticity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ym typeface="Symbol" panose="05050102010706020507" pitchFamily="18" charset="2"/>
              </a:rPr>
              <a:t>  to </a:t>
            </a:r>
            <a:r>
              <a:rPr lang="en-US" sz="1800" dirty="0"/>
              <a:t>see head-tail instability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ym typeface="Symbol" panose="05050102010706020507" pitchFamily="18" charset="2"/>
              </a:rPr>
              <a:t>  to </a:t>
            </a:r>
            <a:r>
              <a:rPr lang="en-US" sz="1800" dirty="0"/>
              <a:t>detect dipole noise using TBT data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(quad noise seems unlikely)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- all to no or very limited success.</a:t>
            </a:r>
          </a:p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rgbClr val="FF0000"/>
                </a:solidFill>
              </a:rPr>
              <a:t>Had we missed anything important?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10029" y="3844302"/>
            <a:ext cx="3118223" cy="2303297"/>
            <a:chOff x="5210029" y="3844302"/>
            <a:chExt cx="3118223" cy="23032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E09C4D-74BF-43B5-80D3-652671BA8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7149" y="4113619"/>
              <a:ext cx="2901103" cy="175698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3791B5-7B85-41A2-AB5E-FEBEE74C4548}"/>
                </a:ext>
              </a:extLst>
            </p:cNvPr>
            <p:cNvSpPr txBox="1"/>
            <p:nvPr/>
          </p:nvSpPr>
          <p:spPr>
            <a:xfrm>
              <a:off x="5210029" y="3844302"/>
              <a:ext cx="1090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TBT spectra</a:t>
              </a:r>
              <a:endParaRPr lang="en-US" sz="1200" baseline="-25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3791B5-7B85-41A2-AB5E-FEBEE74C4548}"/>
                </a:ext>
              </a:extLst>
            </p:cNvPr>
            <p:cNvSpPr txBox="1"/>
            <p:nvPr/>
          </p:nvSpPr>
          <p:spPr>
            <a:xfrm>
              <a:off x="6389656" y="4287689"/>
              <a:ext cx="311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V</a:t>
              </a:r>
              <a:endParaRPr lang="en-US" sz="1200" baseline="-25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3791B5-7B85-41A2-AB5E-FEBEE74C4548}"/>
                </a:ext>
              </a:extLst>
            </p:cNvPr>
            <p:cNvSpPr txBox="1"/>
            <p:nvPr/>
          </p:nvSpPr>
          <p:spPr>
            <a:xfrm>
              <a:off x="6700732" y="5870600"/>
              <a:ext cx="821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 – Q</a:t>
              </a:r>
              <a:r>
                <a:rPr lang="en-US" sz="1200" baseline="-25000" dirty="0">
                  <a:sym typeface="Symbol"/>
                </a:rPr>
                <a:t></a:t>
              </a:r>
              <a:endParaRPr lang="en-US" sz="1200" baseline="-25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3791B5-7B85-41A2-AB5E-FEBEE74C4548}"/>
                </a:ext>
              </a:extLst>
            </p:cNvPr>
            <p:cNvSpPr txBox="1"/>
            <p:nvPr/>
          </p:nvSpPr>
          <p:spPr>
            <a:xfrm>
              <a:off x="7019492" y="4287689"/>
              <a:ext cx="311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</a:t>
              </a:r>
              <a:endParaRPr lang="en-US" sz="1200" baseline="-25000" dirty="0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6435760" y="4992109"/>
            <a:ext cx="280340" cy="1177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050228" y="5004964"/>
            <a:ext cx="280340" cy="1177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3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Alexahin | Booster Simulations                                            Workshop on MW rings, Fermilab   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2927" y="1267865"/>
            <a:ext cx="7041937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ym typeface="Symbol" panose="05050102010706020507" pitchFamily="18" charset="2"/>
              </a:rPr>
              <a:t>  </a:t>
            </a:r>
            <a:r>
              <a:rPr lang="en-US" sz="2000" dirty="0">
                <a:solidFill>
                  <a:srgbClr val="003087"/>
                </a:solidFill>
              </a:rPr>
              <a:t>Can RF phase errors that C.-Y. Tan and Chandra Bhat are looking at now be the reason for increased losses with improved optics?</a:t>
            </a:r>
          </a:p>
          <a:p>
            <a:pPr lvl="0"/>
            <a:r>
              <a:rPr lang="en-US" sz="2000" dirty="0">
                <a:solidFill>
                  <a:srgbClr val="003087"/>
                </a:solidFill>
              </a:rPr>
              <a:t>Even if so, the explanation must be found – studies necessary.</a:t>
            </a:r>
          </a:p>
          <a:p>
            <a:pPr lvl="0">
              <a:spcBef>
                <a:spcPts val="600"/>
              </a:spcBef>
            </a:pPr>
            <a:r>
              <a:rPr lang="en-US" sz="2000" dirty="0">
                <a:sym typeface="Symbol" panose="05050102010706020507" pitchFamily="18" charset="2"/>
              </a:rPr>
              <a:t>  </a:t>
            </a:r>
            <a:r>
              <a:rPr lang="en-US" sz="2000" dirty="0">
                <a:solidFill>
                  <a:srgbClr val="003087"/>
                </a:solidFill>
              </a:rPr>
              <a:t>Simulations studies ongoing or planned: </a:t>
            </a:r>
          </a:p>
          <a:p>
            <a:pPr lvl="0"/>
            <a:r>
              <a:rPr lang="en-US" sz="2000" dirty="0">
                <a:solidFill>
                  <a:srgbClr val="003087"/>
                </a:solidFill>
              </a:rPr>
              <a:t>	- longitudinal dynamics with wakes and SC</a:t>
            </a:r>
          </a:p>
          <a:p>
            <a:pPr lvl="0"/>
            <a:r>
              <a:rPr lang="en-US" sz="2000" dirty="0">
                <a:solidFill>
                  <a:srgbClr val="003087"/>
                </a:solidFill>
              </a:rPr>
              <a:t>	- Effects of RF and quadrupole noise</a:t>
            </a:r>
          </a:p>
          <a:p>
            <a:pPr lvl="0"/>
            <a:r>
              <a:rPr lang="en-US" sz="2000" dirty="0">
                <a:solidFill>
                  <a:srgbClr val="003087"/>
                </a:solidFill>
              </a:rPr>
              <a:t>	- 6D dynamics during RF capture with 3DoF SC</a:t>
            </a:r>
          </a:p>
          <a:p>
            <a:pPr lvl="0"/>
            <a:r>
              <a:rPr lang="en-US" sz="2000" dirty="0">
                <a:solidFill>
                  <a:srgbClr val="003087"/>
                </a:solidFill>
              </a:rPr>
              <a:t>	- coherent (envelope) oscillations with MADX-SC</a:t>
            </a:r>
          </a:p>
          <a:p>
            <a:pPr lvl="0"/>
            <a:r>
              <a:rPr lang="en-US" sz="2000" dirty="0">
                <a:solidFill>
                  <a:srgbClr val="003087"/>
                </a:solidFill>
              </a:rPr>
              <a:t>	- …</a:t>
            </a:r>
          </a:p>
          <a:p>
            <a:pPr lvl="0"/>
            <a:endParaRPr lang="en-US" sz="2000" dirty="0">
              <a:solidFill>
                <a:srgbClr val="003087"/>
              </a:solidFill>
            </a:endParaRPr>
          </a:p>
          <a:p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Alexahin | Booster Simulations                                            Workshop on MW rings, Fermilab      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&amp; Goals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2005CB-FA5F-44AC-9496-229A63A22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38882"/>
              </p:ext>
            </p:extLst>
          </p:nvPr>
        </p:nvGraphicFramePr>
        <p:xfrm>
          <a:off x="819149" y="989531"/>
          <a:ext cx="7410452" cy="1483360"/>
        </p:xfrm>
        <a:graphic>
          <a:graphicData uri="http://schemas.openxmlformats.org/drawingml/2006/table">
            <a:tbl>
              <a:tblPr firstRow="1" bandRow="1"/>
              <a:tblGrid>
                <a:gridCol w="185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stage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err="1"/>
                        <a:t>E_inj</a:t>
                      </a:r>
                      <a:r>
                        <a:rPr lang="en-US" dirty="0"/>
                        <a:t> (MeV)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Np/batch (e12)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dirty="0" err="1">
                          <a:sym typeface="Symbol" panose="05050102010706020507" pitchFamily="18" charset="2"/>
                        </a:rPr>
                        <a:t>Qx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/</a:t>
                      </a:r>
                      <a:r>
                        <a:rPr lang="en-US" dirty="0" err="1">
                          <a:sym typeface="Symbol" panose="05050102010706020507" pitchFamily="18" charset="2"/>
                        </a:rPr>
                        <a:t>Qy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PIP-I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400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4.5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0.25/0.31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PIP-I+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400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5.6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0.31/0.38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PIP-II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800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6.5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(0.36/0.44)*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57046" y="2564639"/>
            <a:ext cx="2856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*) would be with 400MeV injection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1B647-26C5-4CAF-B4EE-B77CDEF7B24F}"/>
              </a:ext>
            </a:extLst>
          </p:cNvPr>
          <p:cNvSpPr txBox="1"/>
          <p:nvPr/>
        </p:nvSpPr>
        <p:spPr>
          <a:xfrm>
            <a:off x="819149" y="3117796"/>
            <a:ext cx="74578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Losses at nominal (PIP-I) intensity are ~8%, will increase at high intensity operation (especially with 20Hz </a:t>
            </a:r>
            <a:r>
              <a:rPr lang="en-US" sz="2000" dirty="0" err="1"/>
              <a:t>reprate</a:t>
            </a:r>
            <a:r>
              <a:rPr lang="en-US" sz="2000" dirty="0"/>
              <a:t>) 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Simulations goals:</a:t>
            </a:r>
          </a:p>
          <a:p>
            <a:r>
              <a:rPr lang="en-US" sz="2000" dirty="0">
                <a:sym typeface="Symbol" panose="05050102010706020507" pitchFamily="18" charset="2"/>
              </a:rPr>
              <a:t>  </a:t>
            </a:r>
            <a:r>
              <a:rPr lang="en-US" sz="2000" dirty="0"/>
              <a:t>understand experimental observations</a:t>
            </a:r>
          </a:p>
          <a:p>
            <a:r>
              <a:rPr lang="en-US" sz="2000" dirty="0">
                <a:sym typeface="Symbol" panose="05050102010706020507" pitchFamily="18" charset="2"/>
              </a:rPr>
              <a:t>  </a:t>
            </a:r>
            <a:r>
              <a:rPr lang="en-US" sz="2000" dirty="0"/>
              <a:t>offer ways of improvement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Tools used:</a:t>
            </a:r>
          </a:p>
          <a:p>
            <a:r>
              <a:rPr lang="en-US" sz="2000" dirty="0">
                <a:sym typeface="Symbol" panose="05050102010706020507" pitchFamily="18" charset="2"/>
              </a:rPr>
              <a:t>  </a:t>
            </a:r>
            <a:r>
              <a:rPr lang="en-US" sz="2000" dirty="0" err="1"/>
              <a:t>Synergia</a:t>
            </a:r>
            <a:r>
              <a:rPr lang="en-US" sz="2000" dirty="0"/>
              <a:t> (A. </a:t>
            </a:r>
            <a:r>
              <a:rPr lang="en-US" sz="2000" dirty="0" err="1"/>
              <a:t>Macridin</a:t>
            </a:r>
            <a:r>
              <a:rPr lang="en-US" sz="2000" dirty="0"/>
              <a:t>, E. Stern)</a:t>
            </a:r>
          </a:p>
          <a:p>
            <a:r>
              <a:rPr lang="en-US" sz="2000" dirty="0">
                <a:sym typeface="Symbol" panose="05050102010706020507" pitchFamily="18" charset="2"/>
              </a:rPr>
              <a:t>  </a:t>
            </a:r>
            <a:r>
              <a:rPr lang="en-US" sz="2000" dirty="0"/>
              <a:t>MADX-SC (Y.A., A. </a:t>
            </a:r>
            <a:r>
              <a:rPr lang="en-US" sz="2000" dirty="0" err="1"/>
              <a:t>Valishev</a:t>
            </a:r>
            <a:r>
              <a:rPr lang="en-US" sz="2000" dirty="0"/>
              <a:t> with a lot of help from F. Schmidt)</a:t>
            </a:r>
          </a:p>
        </p:txBody>
      </p:sp>
    </p:spTree>
    <p:extLst>
      <p:ext uri="{BB962C8B-B14F-4D97-AF65-F5344CB8AC3E}">
        <p14:creationId xmlns:p14="http://schemas.microsoft.com/office/powerpoint/2010/main" val="6135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Alexahin | Booster Simulations                                            Workshop on MW rings, Fermilab      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HEP Optics Measurements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65A322-FC1F-4758-B4A8-1940E7AD4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8" y="828630"/>
            <a:ext cx="7136479" cy="4768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E52EF6-682C-4890-B047-DB8238123410}"/>
              </a:ext>
            </a:extLst>
          </p:cNvPr>
          <p:cNvSpPr txBox="1"/>
          <p:nvPr/>
        </p:nvSpPr>
        <p:spPr>
          <a:xfrm>
            <a:off x="1303499" y="5597530"/>
            <a:ext cx="620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Measurements performed by K-modulation definitely confirm HEP </a:t>
            </a:r>
            <a:r>
              <a:rPr lang="en-US" sz="18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Optics model (MADX)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31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Alexahin | Booster Simulations                                            Workshop on MW rings, Fermilab      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Optics Perturbation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70D64F-2F22-420B-8A25-0F5BA0F29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58" y="1357403"/>
            <a:ext cx="3301196" cy="1818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698E68-A5A0-41A2-B7EE-071B921D1AFD}"/>
              </a:ext>
            </a:extLst>
          </p:cNvPr>
          <p:cNvSpPr txBox="1"/>
          <p:nvPr/>
        </p:nvSpPr>
        <p:spPr>
          <a:xfrm>
            <a:off x="636588" y="3738409"/>
            <a:ext cx="76578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 number of solutions considered: </a:t>
            </a:r>
          </a:p>
          <a:p>
            <a:r>
              <a:rPr lang="en-US" sz="1800" dirty="0">
                <a:sym typeface="Symbol" panose="05050102010706020507" pitchFamily="18" charset="2"/>
              </a:rPr>
              <a:t>  </a:t>
            </a:r>
            <a:r>
              <a:rPr lang="en-US" sz="1800" dirty="0"/>
              <a:t>modify the extraction dogleg using pulsed magnets (expensive)</a:t>
            </a:r>
          </a:p>
          <a:p>
            <a:r>
              <a:rPr lang="en-US" sz="1800" dirty="0">
                <a:sym typeface="Symbol" panose="05050102010706020507" pitchFamily="18" charset="2"/>
              </a:rPr>
              <a:t>  </a:t>
            </a:r>
            <a:r>
              <a:rPr lang="en-US" sz="1800" dirty="0"/>
              <a:t>half-integer resonance correction using quadrupole harmonic circuits</a:t>
            </a:r>
          </a:p>
          <a:p>
            <a:r>
              <a:rPr lang="en-US" sz="1800" dirty="0">
                <a:sym typeface="Symbol" panose="05050102010706020507" pitchFamily="18" charset="2"/>
              </a:rPr>
              <a:t> </a:t>
            </a:r>
            <a:r>
              <a:rPr lang="en-US" sz="1800" dirty="0"/>
              <a:t>“flat” optics (Tan)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D3D96-6606-434A-BB15-A38BABF2F2B6}"/>
              </a:ext>
            </a:extLst>
          </p:cNvPr>
          <p:cNvSpPr txBox="1"/>
          <p:nvPr/>
        </p:nvSpPr>
        <p:spPr>
          <a:xfrm>
            <a:off x="4522771" y="1542105"/>
            <a:ext cx="394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source of the optics perturbation is well-known: the extraction dogleg created by DC magnets – the strongest effect @ injection. </a:t>
            </a:r>
          </a:p>
        </p:txBody>
      </p:sp>
    </p:spTree>
    <p:extLst>
      <p:ext uri="{BB962C8B-B14F-4D97-AF65-F5344CB8AC3E}">
        <p14:creationId xmlns:p14="http://schemas.microsoft.com/office/powerpoint/2010/main" val="4597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Alexahin | Booster Simulations                                            Workshop on MW rings, Fermilab      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Optics Functions w/o SC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0019A9-C814-40F5-8357-09FCE9B7A2C6}"/>
              </a:ext>
            </a:extLst>
          </p:cNvPr>
          <p:cNvGrpSpPr/>
          <p:nvPr/>
        </p:nvGrpSpPr>
        <p:grpSpPr>
          <a:xfrm>
            <a:off x="412429" y="2887871"/>
            <a:ext cx="4653853" cy="1518995"/>
            <a:chOff x="449559" y="2853625"/>
            <a:chExt cx="4653853" cy="15189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233967-372E-4176-982C-E97B3484A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59" y="2989877"/>
              <a:ext cx="4587279" cy="1382743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2FF586E-CDED-4B81-9248-BCE2EC7BA63A}"/>
                </a:ext>
              </a:extLst>
            </p:cNvPr>
            <p:cNvCxnSpPr/>
            <p:nvPr/>
          </p:nvCxnSpPr>
          <p:spPr>
            <a:xfrm flipV="1">
              <a:off x="1015880" y="3793340"/>
              <a:ext cx="0" cy="2788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901637-0AE8-43F9-9023-B7923AA80A8F}"/>
                </a:ext>
              </a:extLst>
            </p:cNvPr>
            <p:cNvSpPr txBox="1"/>
            <p:nvPr/>
          </p:nvSpPr>
          <p:spPr>
            <a:xfrm>
              <a:off x="659967" y="3935492"/>
              <a:ext cx="991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accent1">
                      <a:lumMod val="75000"/>
                    </a:schemeClr>
                  </a:solidFill>
                </a:rPr>
                <a:t>dogleg</a:t>
              </a:r>
            </a:p>
          </p:txBody>
        </p:sp>
        <p:graphicFrame>
          <p:nvGraphicFramePr>
            <p:cNvPr id="14" name="Object 2">
              <a:extLst>
                <a:ext uri="{FF2B5EF4-FFF2-40B4-BE49-F238E27FC236}">
                  <a16:creationId xmlns:a16="http://schemas.microsoft.com/office/drawing/2014/main" id="{7E8544AB-EDFF-4CC6-81FC-6A209175E54E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937373" y="2853625"/>
            <a:ext cx="297041" cy="2398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" name="Equation" r:id="rId4" imgW="330057" imgH="266584" progId="Equation.3">
                    <p:embed/>
                  </p:oleObj>
                </mc:Choice>
                <mc:Fallback>
                  <p:oleObj name="Equation" r:id="rId4" imgW="330057" imgH="266584" progId="Equation.3">
                    <p:embed/>
                    <p:pic>
                      <p:nvPicPr>
                        <p:cNvPr id="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7373" y="2853625"/>
                          <a:ext cx="297041" cy="2398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4">
              <a:extLst>
                <a:ext uri="{FF2B5EF4-FFF2-40B4-BE49-F238E27FC236}">
                  <a16:creationId xmlns:a16="http://schemas.microsoft.com/office/drawing/2014/main" id="{09B2D906-7E29-4BB8-BE40-3F4E46DABD3F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325112" y="3764645"/>
            <a:ext cx="297170" cy="251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" name="Equation" r:id="rId6" imgW="330200" imgH="279400" progId="Equation.3">
                    <p:embed/>
                  </p:oleObj>
                </mc:Choice>
                <mc:Fallback>
                  <p:oleObj name="Equation" r:id="rId6" imgW="330200" imgH="279400" progId="Equation.3">
                    <p:embed/>
                    <p:pic>
                      <p:nvPicPr>
                        <p:cNvPr id="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5112" y="3764645"/>
                          <a:ext cx="297170" cy="251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8">
              <a:extLst>
                <a:ext uri="{FF2B5EF4-FFF2-40B4-BE49-F238E27FC236}">
                  <a16:creationId xmlns:a16="http://schemas.microsoft.com/office/drawing/2014/main" id="{57850E12-917B-49B7-B5E2-70A2D36B54F2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804972" y="4190109"/>
            <a:ext cx="298440" cy="182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8" name="Equation" r:id="rId8" imgW="330057" imgH="203112" progId="Equation.3">
                    <p:embed/>
                  </p:oleObj>
                </mc:Choice>
                <mc:Fallback>
                  <p:oleObj name="Equation" r:id="rId8" imgW="330057" imgH="203112" progId="Equation.3">
                    <p:embed/>
                    <p:pic>
                      <p:nvPicPr>
                        <p:cNvPr id="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4972" y="4190109"/>
                          <a:ext cx="298440" cy="1825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9F898E-4E6A-41CC-BD83-98542A96B82C}"/>
              </a:ext>
            </a:extLst>
          </p:cNvPr>
          <p:cNvGrpSpPr/>
          <p:nvPr/>
        </p:nvGrpSpPr>
        <p:grpSpPr>
          <a:xfrm>
            <a:off x="404746" y="4756794"/>
            <a:ext cx="4661536" cy="1518995"/>
            <a:chOff x="610925" y="1297773"/>
            <a:chExt cx="4661536" cy="15189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ACCA012-4A09-43A5-8E6B-E6F99B59E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0925" y="1459396"/>
              <a:ext cx="4587279" cy="1357372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9F06DEE-3D63-4A83-87DE-05C3CB7312F4}"/>
                </a:ext>
              </a:extLst>
            </p:cNvPr>
            <p:cNvCxnSpPr/>
            <p:nvPr/>
          </p:nvCxnSpPr>
          <p:spPr>
            <a:xfrm flipV="1">
              <a:off x="1184929" y="2237488"/>
              <a:ext cx="0" cy="2788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D38302-1488-4F1C-90CD-3C6FEBAE4499}"/>
                </a:ext>
              </a:extLst>
            </p:cNvPr>
            <p:cNvSpPr txBox="1"/>
            <p:nvPr/>
          </p:nvSpPr>
          <p:spPr>
            <a:xfrm>
              <a:off x="829016" y="2379640"/>
              <a:ext cx="991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accent1">
                      <a:lumMod val="75000"/>
                    </a:schemeClr>
                  </a:solidFill>
                </a:rPr>
                <a:t>dogleg</a:t>
              </a:r>
            </a:p>
          </p:txBody>
        </p:sp>
        <p:graphicFrame>
          <p:nvGraphicFramePr>
            <p:cNvPr id="21" name="Object 2">
              <a:extLst>
                <a:ext uri="{FF2B5EF4-FFF2-40B4-BE49-F238E27FC236}">
                  <a16:creationId xmlns:a16="http://schemas.microsoft.com/office/drawing/2014/main" id="{5DC51217-B101-474D-822C-F06C02B8485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106422" y="1297773"/>
            <a:ext cx="297041" cy="2398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9" name="Equation" r:id="rId11" imgW="330057" imgH="266584" progId="Equation.3">
                    <p:embed/>
                  </p:oleObj>
                </mc:Choice>
                <mc:Fallback>
                  <p:oleObj name="Equation" r:id="rId11" imgW="330057" imgH="266584" progId="Equation.3">
                    <p:embed/>
                    <p:pic>
                      <p:nvPicPr>
                        <p:cNvPr id="1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6422" y="1297773"/>
                          <a:ext cx="297041" cy="2398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4">
              <a:extLst>
                <a:ext uri="{FF2B5EF4-FFF2-40B4-BE49-F238E27FC236}">
                  <a16:creationId xmlns:a16="http://schemas.microsoft.com/office/drawing/2014/main" id="{7C8999E6-940C-4220-AEE5-A82E7C41C815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494161" y="2208793"/>
            <a:ext cx="297170" cy="251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0" name="Equation" r:id="rId12" imgW="330200" imgH="279400" progId="Equation.3">
                    <p:embed/>
                  </p:oleObj>
                </mc:Choice>
                <mc:Fallback>
                  <p:oleObj name="Equation" r:id="rId12" imgW="330200" imgH="279400" progId="Equation.3">
                    <p:embed/>
                    <p:pic>
                      <p:nvPicPr>
                        <p:cNvPr id="1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4161" y="2208793"/>
                          <a:ext cx="297170" cy="251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8">
              <a:extLst>
                <a:ext uri="{FF2B5EF4-FFF2-40B4-BE49-F238E27FC236}">
                  <a16:creationId xmlns:a16="http://schemas.microsoft.com/office/drawing/2014/main" id="{5D7BF381-522C-4DD4-A77B-230A12B42588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974021" y="2634257"/>
            <a:ext cx="298440" cy="182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1" name="Equation" r:id="rId13" imgW="330057" imgH="203112" progId="Equation.3">
                    <p:embed/>
                  </p:oleObj>
                </mc:Choice>
                <mc:Fallback>
                  <p:oleObj name="Equation" r:id="rId13" imgW="330057" imgH="203112" progId="Equation.3">
                    <p:embed/>
                    <p:pic>
                      <p:nvPicPr>
                        <p:cNvPr id="1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4021" y="2634257"/>
                          <a:ext cx="298440" cy="1825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E817B9-952C-4B5B-A2B5-AC34C570CD04}"/>
              </a:ext>
            </a:extLst>
          </p:cNvPr>
          <p:cNvGrpSpPr/>
          <p:nvPr/>
        </p:nvGrpSpPr>
        <p:grpSpPr>
          <a:xfrm>
            <a:off x="435822" y="1016792"/>
            <a:ext cx="4659547" cy="1521151"/>
            <a:chOff x="435822" y="1016792"/>
            <a:chExt cx="4659547" cy="152115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7E7D34A-CDA1-4ABD-834E-00D506EB4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5822" y="1193257"/>
              <a:ext cx="4587279" cy="1344686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FD3A610-BFFD-41B5-A6A7-D990285D9DB5}"/>
                </a:ext>
              </a:extLst>
            </p:cNvPr>
            <p:cNvCxnSpPr/>
            <p:nvPr/>
          </p:nvCxnSpPr>
          <p:spPr>
            <a:xfrm flipV="1">
              <a:off x="1007837" y="1956507"/>
              <a:ext cx="0" cy="2788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98CC63-13F9-4DF0-9CAE-0EBD15C4D283}"/>
                </a:ext>
              </a:extLst>
            </p:cNvPr>
            <p:cNvSpPr txBox="1"/>
            <p:nvPr/>
          </p:nvSpPr>
          <p:spPr>
            <a:xfrm>
              <a:off x="651924" y="2098659"/>
              <a:ext cx="991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accent1">
                      <a:lumMod val="75000"/>
                    </a:schemeClr>
                  </a:solidFill>
                </a:rPr>
                <a:t>dogleg</a:t>
              </a:r>
            </a:p>
          </p:txBody>
        </p:sp>
        <p:graphicFrame>
          <p:nvGraphicFramePr>
            <p:cNvPr id="28" name="Object 2">
              <a:extLst>
                <a:ext uri="{FF2B5EF4-FFF2-40B4-BE49-F238E27FC236}">
                  <a16:creationId xmlns:a16="http://schemas.microsoft.com/office/drawing/2014/main" id="{AE8E514C-7563-457E-96E5-8F060823A811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929330" y="1016792"/>
            <a:ext cx="297041" cy="2398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" name="Equation" r:id="rId15" imgW="330057" imgH="266584" progId="Equation.3">
                    <p:embed/>
                  </p:oleObj>
                </mc:Choice>
                <mc:Fallback>
                  <p:oleObj name="Equation" r:id="rId15" imgW="330057" imgH="266584" progId="Equation.3">
                    <p:embed/>
                    <p:pic>
                      <p:nvPicPr>
                        <p:cNvPr id="1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9330" y="1016792"/>
                          <a:ext cx="297041" cy="2398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">
              <a:extLst>
                <a:ext uri="{FF2B5EF4-FFF2-40B4-BE49-F238E27FC236}">
                  <a16:creationId xmlns:a16="http://schemas.microsoft.com/office/drawing/2014/main" id="{BC1382F6-2C8E-45BA-928C-B63D55065661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317069" y="1927812"/>
            <a:ext cx="297170" cy="251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" name="Equation" r:id="rId16" imgW="330200" imgH="279400" progId="Equation.3">
                    <p:embed/>
                  </p:oleObj>
                </mc:Choice>
                <mc:Fallback>
                  <p:oleObj name="Equation" r:id="rId16" imgW="330200" imgH="279400" progId="Equation.3">
                    <p:embed/>
                    <p:pic>
                      <p:nvPicPr>
                        <p:cNvPr id="2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7069" y="1927812"/>
                          <a:ext cx="297170" cy="251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8">
              <a:extLst>
                <a:ext uri="{FF2B5EF4-FFF2-40B4-BE49-F238E27FC236}">
                  <a16:creationId xmlns:a16="http://schemas.microsoft.com/office/drawing/2014/main" id="{6F926EC2-AA08-4960-89EC-E56B6912861D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796929" y="2353276"/>
            <a:ext cx="298440" cy="182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" name="Equation" r:id="rId17" imgW="330057" imgH="203112" progId="Equation.3">
                    <p:embed/>
                  </p:oleObj>
                </mc:Choice>
                <mc:Fallback>
                  <p:oleObj name="Equation" r:id="rId17" imgW="330057" imgH="203112" progId="Equation.3">
                    <p:embed/>
                    <p:pic>
                      <p:nvPicPr>
                        <p:cNvPr id="2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6929" y="2353276"/>
                          <a:ext cx="298440" cy="1825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9F61AD7-5BB8-4B97-ACFA-32374F679518}"/>
              </a:ext>
            </a:extLst>
          </p:cNvPr>
          <p:cNvSpPr txBox="1"/>
          <p:nvPr/>
        </p:nvSpPr>
        <p:spPr>
          <a:xfrm>
            <a:off x="1719879" y="4602905"/>
            <a:ext cx="2512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“Pseudo-Flat Optics 2”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8E706A-A166-4F09-956D-AFC01DC0708B}"/>
              </a:ext>
            </a:extLst>
          </p:cNvPr>
          <p:cNvSpPr txBox="1"/>
          <p:nvPr/>
        </p:nvSpPr>
        <p:spPr>
          <a:xfrm>
            <a:off x="1685098" y="2741717"/>
            <a:ext cx="2512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“Pseudo-Flat Optics 1”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D0577D-98E6-4F5D-A07D-F2736B805FE3}"/>
              </a:ext>
            </a:extLst>
          </p:cNvPr>
          <p:cNvSpPr txBox="1"/>
          <p:nvPr/>
        </p:nvSpPr>
        <p:spPr>
          <a:xfrm>
            <a:off x="1719879" y="961715"/>
            <a:ext cx="2512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“HEP Optics”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27DEAA-859D-4495-B565-860410AB5055}"/>
              </a:ext>
            </a:extLst>
          </p:cNvPr>
          <p:cNvSpPr txBox="1"/>
          <p:nvPr/>
        </p:nvSpPr>
        <p:spPr>
          <a:xfrm>
            <a:off x="6087779" y="420495"/>
            <a:ext cx="2494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ym typeface="Symbol" panose="05050102010706020507" pitchFamily="18" charset="2"/>
              </a:rPr>
              <a:t>Fourier </a:t>
            </a:r>
            <a:r>
              <a:rPr lang="en-US" sz="1400" b="1" dirty="0" err="1">
                <a:sym typeface="Symbol" panose="05050102010706020507" pitchFamily="18" charset="2"/>
              </a:rPr>
              <a:t>Sectra</a:t>
            </a:r>
            <a:r>
              <a:rPr lang="en-US" sz="1400" b="1" dirty="0">
                <a:sym typeface="Symbol" panose="05050102010706020507" pitchFamily="18" charset="2"/>
              </a:rPr>
              <a:t> of </a:t>
            </a:r>
            <a:r>
              <a:rPr lang="en-US" sz="1400" b="1" i="1" dirty="0">
                <a:sym typeface="Symbol" panose="05050102010706020507" pitchFamily="18" charset="2"/>
              </a:rPr>
              <a:t> </a:t>
            </a:r>
            <a:r>
              <a:rPr lang="en-US" sz="1400" b="1" dirty="0">
                <a:sym typeface="Symbol" panose="05050102010706020507" pitchFamily="18" charset="2"/>
              </a:rPr>
              <a:t>-functions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66D7B2-D85E-4607-9A46-5CFD89B5BB84}"/>
              </a:ext>
            </a:extLst>
          </p:cNvPr>
          <p:cNvGrpSpPr/>
          <p:nvPr/>
        </p:nvGrpSpPr>
        <p:grpSpPr>
          <a:xfrm>
            <a:off x="5603771" y="702072"/>
            <a:ext cx="2572933" cy="1893432"/>
            <a:chOff x="5603771" y="702072"/>
            <a:chExt cx="2572933" cy="189343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CD196AF-0492-4D9E-8FF2-8D254ED8B4A0}"/>
                </a:ext>
              </a:extLst>
            </p:cNvPr>
            <p:cNvGrpSpPr/>
            <p:nvPr/>
          </p:nvGrpSpPr>
          <p:grpSpPr>
            <a:xfrm>
              <a:off x="5766277" y="1016792"/>
              <a:ext cx="2293640" cy="1439829"/>
              <a:chOff x="5766277" y="1016792"/>
              <a:chExt cx="2293640" cy="1439829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E3CF1D6-F14C-4758-A02E-0CDBE0D52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66277" y="1016792"/>
                <a:ext cx="2293640" cy="1439829"/>
              </a:xfrm>
              <a:prstGeom prst="rect">
                <a:avLst/>
              </a:prstGeom>
            </p:spPr>
          </p:pic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CC5AD47-59FA-4DE9-ABE7-321444F87521}"/>
                  </a:ext>
                </a:extLst>
              </p:cNvPr>
              <p:cNvCxnSpPr/>
              <p:nvPr/>
            </p:nvCxnSpPr>
            <p:spPr>
              <a:xfrm>
                <a:off x="7053943" y="1140097"/>
                <a:ext cx="0" cy="1213179"/>
              </a:xfrm>
              <a:prstGeom prst="line">
                <a:avLst/>
              </a:prstGeom>
              <a:ln w="31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29EDFC0-0EB9-436D-8B76-EE88432248E8}"/>
                </a:ext>
              </a:extLst>
            </p:cNvPr>
            <p:cNvSpPr txBox="1"/>
            <p:nvPr/>
          </p:nvSpPr>
          <p:spPr>
            <a:xfrm>
              <a:off x="5603771" y="702072"/>
              <a:ext cx="609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|</a:t>
              </a:r>
              <a:r>
                <a:rPr lang="en-US" sz="1200" i="1">
                  <a:sym typeface="Symbol" panose="05050102010706020507" pitchFamily="18" charset="2"/>
                </a:rPr>
                <a:t>F</a:t>
              </a:r>
              <a:r>
                <a:rPr lang="en-US" sz="1200">
                  <a:sym typeface="Symbol" panose="05050102010706020507" pitchFamily="18" charset="2"/>
                </a:rPr>
                <a:t>(</a:t>
              </a:r>
              <a:r>
                <a:rPr lang="en-US" sz="1200" i="1">
                  <a:sym typeface="Symbol" panose="05050102010706020507" pitchFamily="18" charset="2"/>
                </a:rPr>
                <a:t></a:t>
              </a:r>
              <a:r>
                <a:rPr lang="en-US" sz="1200"/>
                <a:t>)|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12EBAA-2268-42F6-8282-BDC9EB6CA9E9}"/>
                </a:ext>
              </a:extLst>
            </p:cNvPr>
            <p:cNvSpPr txBox="1"/>
            <p:nvPr/>
          </p:nvSpPr>
          <p:spPr>
            <a:xfrm>
              <a:off x="7853068" y="2318505"/>
              <a:ext cx="323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>
                  <a:sym typeface="Symbol" panose="05050102010706020507" pitchFamily="18" charset="2"/>
                </a:rPr>
                <a:t>n</a:t>
              </a:r>
              <a:endParaRPr lang="en-US" sz="1200" i="1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09C4AC4-C3AF-44FA-8EDD-5175D747FB99}"/>
              </a:ext>
            </a:extLst>
          </p:cNvPr>
          <p:cNvGrpSpPr/>
          <p:nvPr/>
        </p:nvGrpSpPr>
        <p:grpSpPr>
          <a:xfrm>
            <a:off x="5603771" y="2570421"/>
            <a:ext cx="2572933" cy="1898860"/>
            <a:chOff x="5603771" y="2570421"/>
            <a:chExt cx="2572933" cy="189886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A307E2F-F3B6-4A5A-9716-31EC4FE65324}"/>
                </a:ext>
              </a:extLst>
            </p:cNvPr>
            <p:cNvGrpSpPr/>
            <p:nvPr/>
          </p:nvGrpSpPr>
          <p:grpSpPr>
            <a:xfrm>
              <a:off x="5767989" y="2887871"/>
              <a:ext cx="2293640" cy="1446172"/>
              <a:chOff x="5767989" y="2887871"/>
              <a:chExt cx="2293640" cy="1446172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AC8BB92-6ACB-497A-871C-3A3661CA0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67989" y="2887871"/>
                <a:ext cx="2293640" cy="1446172"/>
              </a:xfrm>
              <a:prstGeom prst="rect">
                <a:avLst/>
              </a:prstGeom>
            </p:spPr>
          </p:pic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DA953C6-D647-4031-B15C-600C638D4CCB}"/>
                  </a:ext>
                </a:extLst>
              </p:cNvPr>
              <p:cNvCxnSpPr/>
              <p:nvPr/>
            </p:nvCxnSpPr>
            <p:spPr>
              <a:xfrm>
                <a:off x="7035090" y="3405116"/>
                <a:ext cx="0" cy="777451"/>
              </a:xfrm>
              <a:prstGeom prst="line">
                <a:avLst/>
              </a:prstGeom>
              <a:ln w="31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AB99223-5417-4185-A731-11D058CCADA9}"/>
                </a:ext>
              </a:extLst>
            </p:cNvPr>
            <p:cNvSpPr txBox="1"/>
            <p:nvPr/>
          </p:nvSpPr>
          <p:spPr>
            <a:xfrm>
              <a:off x="5603771" y="2570421"/>
              <a:ext cx="609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|</a:t>
              </a:r>
              <a:r>
                <a:rPr lang="en-US" sz="1200" i="1">
                  <a:sym typeface="Symbol" panose="05050102010706020507" pitchFamily="18" charset="2"/>
                </a:rPr>
                <a:t>F</a:t>
              </a:r>
              <a:r>
                <a:rPr lang="en-US" sz="1200">
                  <a:sym typeface="Symbol" panose="05050102010706020507" pitchFamily="18" charset="2"/>
                </a:rPr>
                <a:t>(</a:t>
              </a:r>
              <a:r>
                <a:rPr lang="en-US" sz="1200" i="1">
                  <a:sym typeface="Symbol" panose="05050102010706020507" pitchFamily="18" charset="2"/>
                </a:rPr>
                <a:t></a:t>
              </a:r>
              <a:r>
                <a:rPr lang="en-US" sz="1200"/>
                <a:t>)|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9B76605-2DDB-4021-9E78-D4B8C3F9D2C8}"/>
                </a:ext>
              </a:extLst>
            </p:cNvPr>
            <p:cNvSpPr txBox="1"/>
            <p:nvPr/>
          </p:nvSpPr>
          <p:spPr>
            <a:xfrm>
              <a:off x="7853068" y="4192282"/>
              <a:ext cx="323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>
                  <a:sym typeface="Symbol" panose="05050102010706020507" pitchFamily="18" charset="2"/>
                </a:rPr>
                <a:t>n</a:t>
              </a:r>
              <a:endParaRPr lang="en-US" sz="1200" i="1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2A4BEBC-D85C-462C-AF60-B869CD36C5C1}"/>
              </a:ext>
            </a:extLst>
          </p:cNvPr>
          <p:cNvGrpSpPr/>
          <p:nvPr/>
        </p:nvGrpSpPr>
        <p:grpSpPr>
          <a:xfrm>
            <a:off x="5603771" y="4488294"/>
            <a:ext cx="2572933" cy="1834738"/>
            <a:chOff x="5603771" y="4488294"/>
            <a:chExt cx="2572933" cy="183473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3D082B9-999B-433E-A909-35DC1C131561}"/>
                </a:ext>
              </a:extLst>
            </p:cNvPr>
            <p:cNvGrpSpPr/>
            <p:nvPr/>
          </p:nvGrpSpPr>
          <p:grpSpPr>
            <a:xfrm>
              <a:off x="5725909" y="4765293"/>
              <a:ext cx="2293640" cy="1420800"/>
              <a:chOff x="5725909" y="4765293"/>
              <a:chExt cx="2293640" cy="1420800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E80CC1AA-15A4-440E-B73D-F98725DC3C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25909" y="4765293"/>
                <a:ext cx="2293640" cy="1420800"/>
              </a:xfrm>
              <a:prstGeom prst="rect">
                <a:avLst/>
              </a:prstGeom>
            </p:spPr>
          </p:pic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ADB1B1D-AFC1-4548-B0CD-E373A9F7BEDF}"/>
                  </a:ext>
                </a:extLst>
              </p:cNvPr>
              <p:cNvCxnSpPr/>
              <p:nvPr/>
            </p:nvCxnSpPr>
            <p:spPr>
              <a:xfrm>
                <a:off x="7014618" y="4886923"/>
                <a:ext cx="0" cy="1213179"/>
              </a:xfrm>
              <a:prstGeom prst="line">
                <a:avLst/>
              </a:prstGeom>
              <a:ln w="31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9B41B1-4C24-426C-A16C-A1754BF01750}"/>
                </a:ext>
              </a:extLst>
            </p:cNvPr>
            <p:cNvSpPr txBox="1"/>
            <p:nvPr/>
          </p:nvSpPr>
          <p:spPr>
            <a:xfrm>
              <a:off x="5603771" y="4488294"/>
              <a:ext cx="609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|</a:t>
              </a:r>
              <a:r>
                <a:rPr lang="en-US" sz="1200" i="1">
                  <a:sym typeface="Symbol" panose="05050102010706020507" pitchFamily="18" charset="2"/>
                </a:rPr>
                <a:t>F</a:t>
              </a:r>
              <a:r>
                <a:rPr lang="en-US" sz="1200">
                  <a:sym typeface="Symbol" panose="05050102010706020507" pitchFamily="18" charset="2"/>
                </a:rPr>
                <a:t>(</a:t>
              </a:r>
              <a:r>
                <a:rPr lang="en-US" sz="1200" i="1">
                  <a:sym typeface="Symbol" panose="05050102010706020507" pitchFamily="18" charset="2"/>
                </a:rPr>
                <a:t></a:t>
              </a:r>
              <a:r>
                <a:rPr lang="en-US" sz="1200"/>
                <a:t>)|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0E5E7A8-E4C1-421E-BD1F-A323665A6665}"/>
                </a:ext>
              </a:extLst>
            </p:cNvPr>
            <p:cNvSpPr txBox="1"/>
            <p:nvPr/>
          </p:nvSpPr>
          <p:spPr>
            <a:xfrm>
              <a:off x="7853068" y="6046033"/>
              <a:ext cx="323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>
                  <a:sym typeface="Symbol" panose="05050102010706020507" pitchFamily="18" charset="2"/>
                </a:rPr>
                <a:t>n</a:t>
              </a:r>
              <a:endParaRPr lang="en-US" sz="1200" i="1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F6A3406-18ED-4F56-98E7-D1D75FBD7034}"/>
              </a:ext>
            </a:extLst>
          </p:cNvPr>
          <p:cNvSpPr txBox="1"/>
          <p:nvPr/>
        </p:nvSpPr>
        <p:spPr>
          <a:xfrm>
            <a:off x="8014886" y="839329"/>
            <a:ext cx="103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ym typeface="Symbol" panose="05050102010706020507" pitchFamily="18" charset="2"/>
              </a:rPr>
              <a:t>Red:  hor</a:t>
            </a:r>
          </a:p>
          <a:p>
            <a:r>
              <a:rPr lang="en-US" sz="1200">
                <a:sym typeface="Symbol" panose="05050102010706020507" pitchFamily="18" charset="2"/>
              </a:rPr>
              <a:t>Blue: ver</a:t>
            </a:r>
          </a:p>
        </p:txBody>
      </p:sp>
    </p:spTree>
    <p:extLst>
      <p:ext uri="{BB962C8B-B14F-4D97-AF65-F5344CB8AC3E}">
        <p14:creationId xmlns:p14="http://schemas.microsoft.com/office/powerpoint/2010/main" val="156940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Alexahin | Booster Simulations                                            Workshop on MW rings, Fermilab     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2927" y="906715"/>
            <a:ext cx="71231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rgbClr val="003087"/>
                </a:solidFill>
              </a:rPr>
              <a:t>Beam parameters </a:t>
            </a:r>
            <a:r>
              <a:rPr lang="en-US" sz="1800" dirty="0">
                <a:solidFill>
                  <a:srgbClr val="003087"/>
                </a:solidFill>
              </a:rPr>
              <a:t>(A. </a:t>
            </a:r>
            <a:r>
              <a:rPr lang="en-US" sz="1800" dirty="0" err="1">
                <a:solidFill>
                  <a:srgbClr val="003087"/>
                </a:solidFill>
              </a:rPr>
              <a:t>Macridin</a:t>
            </a:r>
            <a:r>
              <a:rPr lang="en-US" sz="1800" dirty="0">
                <a:solidFill>
                  <a:srgbClr val="003087"/>
                </a:solidFill>
              </a:rPr>
              <a:t>):</a:t>
            </a:r>
          </a:p>
          <a:p>
            <a:pPr lvl="0"/>
            <a:r>
              <a:rPr lang="en-US" sz="1800" dirty="0">
                <a:solidFill>
                  <a:srgbClr val="003087"/>
                </a:solidFill>
                <a:sym typeface="Symbol"/>
              </a:rPr>
              <a:t></a:t>
            </a:r>
            <a:r>
              <a:rPr lang="en-US" sz="1800" baseline="-25000" dirty="0">
                <a:solidFill>
                  <a:srgbClr val="003087"/>
                </a:solidFill>
                <a:sym typeface="Symbol"/>
              </a:rPr>
              <a:t>N</a:t>
            </a:r>
            <a:r>
              <a:rPr lang="en-US" sz="1800" baseline="30000" dirty="0">
                <a:solidFill>
                  <a:srgbClr val="003087"/>
                </a:solidFill>
                <a:sym typeface="Symbol"/>
              </a:rPr>
              <a:t>(</a:t>
            </a:r>
            <a:r>
              <a:rPr lang="en-US" sz="1800" baseline="30000" dirty="0" err="1">
                <a:solidFill>
                  <a:srgbClr val="003087"/>
                </a:solidFill>
                <a:sym typeface="Symbol"/>
              </a:rPr>
              <a:t>r.m.s</a:t>
            </a:r>
            <a:r>
              <a:rPr lang="en-US" sz="1800" baseline="30000" dirty="0">
                <a:solidFill>
                  <a:srgbClr val="003087"/>
                </a:solidFill>
                <a:sym typeface="Symbol"/>
              </a:rPr>
              <a:t>.)</a:t>
            </a:r>
            <a:r>
              <a:rPr lang="en-US" sz="1800" dirty="0">
                <a:solidFill>
                  <a:srgbClr val="003087"/>
                </a:solidFill>
                <a:sym typeface="Symbol"/>
              </a:rPr>
              <a:t>=2.34m (</a:t>
            </a:r>
            <a:r>
              <a:rPr lang="en-US" sz="1800" baseline="-25000" dirty="0">
                <a:solidFill>
                  <a:srgbClr val="003087"/>
                </a:solidFill>
                <a:sym typeface="Symbol"/>
              </a:rPr>
              <a:t>N</a:t>
            </a:r>
            <a:r>
              <a:rPr lang="en-US" sz="1800" baseline="30000" dirty="0">
                <a:solidFill>
                  <a:srgbClr val="003087"/>
                </a:solidFill>
                <a:sym typeface="Symbol"/>
              </a:rPr>
              <a:t>(95%)</a:t>
            </a:r>
            <a:r>
              <a:rPr lang="en-US" sz="1800" dirty="0">
                <a:solidFill>
                  <a:srgbClr val="003087"/>
                </a:solidFill>
                <a:sym typeface="Symbol"/>
              </a:rPr>
              <a:t>=14 </a:t>
            </a:r>
            <a:r>
              <a:rPr lang="en-US" sz="1800" dirty="0" err="1">
                <a:solidFill>
                  <a:srgbClr val="003087"/>
                </a:solidFill>
                <a:sym typeface="Symbol"/>
              </a:rPr>
              <a:t>mmmrad</a:t>
            </a:r>
            <a:r>
              <a:rPr lang="en-US" sz="1800" dirty="0">
                <a:solidFill>
                  <a:srgbClr val="003087"/>
                </a:solidFill>
                <a:sym typeface="Symbol"/>
              </a:rPr>
              <a:t>)</a:t>
            </a:r>
          </a:p>
          <a:p>
            <a:pPr lvl="0"/>
            <a:r>
              <a:rPr lang="en-US" sz="1800" dirty="0">
                <a:solidFill>
                  <a:srgbClr val="003087"/>
                </a:solidFill>
                <a:sym typeface="Symbol"/>
              </a:rPr>
              <a:t></a:t>
            </a:r>
            <a:r>
              <a:rPr lang="en-US" sz="1800" baseline="-25000" dirty="0">
                <a:solidFill>
                  <a:srgbClr val="003087"/>
                </a:solidFill>
                <a:sym typeface="Symbol"/>
              </a:rPr>
              <a:t>z</a:t>
            </a:r>
            <a:r>
              <a:rPr lang="en-US" sz="1800" dirty="0">
                <a:solidFill>
                  <a:srgbClr val="003087"/>
                </a:solidFill>
                <a:sym typeface="Symbol"/>
              </a:rPr>
              <a:t>= 0.831532m, </a:t>
            </a:r>
            <a:r>
              <a:rPr lang="en-US" sz="1800" baseline="-25000" dirty="0">
                <a:solidFill>
                  <a:srgbClr val="003087"/>
                </a:solidFill>
                <a:sym typeface="Symbol"/>
              </a:rPr>
              <a:t>p</a:t>
            </a:r>
            <a:r>
              <a:rPr lang="en-US" sz="1800" dirty="0">
                <a:solidFill>
                  <a:srgbClr val="003087"/>
                </a:solidFill>
                <a:sym typeface="Symbol"/>
              </a:rPr>
              <a:t>/p= 0.00185, </a:t>
            </a:r>
          </a:p>
          <a:p>
            <a:pPr lvl="0">
              <a:spcBef>
                <a:spcPts val="600"/>
              </a:spcBef>
            </a:pPr>
            <a:r>
              <a:rPr lang="en-US" sz="1800" dirty="0">
                <a:solidFill>
                  <a:srgbClr val="003087"/>
                </a:solidFill>
                <a:sym typeface="Symbol"/>
              </a:rPr>
              <a:t>Longitudinal profile is not Gaussian, corrections were made that reduced space charge </a:t>
            </a:r>
            <a:r>
              <a:rPr lang="en-US" sz="1800" dirty="0" err="1">
                <a:solidFill>
                  <a:srgbClr val="003087"/>
                </a:solidFill>
                <a:sym typeface="Symbol"/>
              </a:rPr>
              <a:t>tuneshifts</a:t>
            </a:r>
            <a:r>
              <a:rPr lang="en-US" sz="1800" dirty="0">
                <a:solidFill>
                  <a:srgbClr val="003087"/>
                </a:solidFill>
                <a:sym typeface="Symbol"/>
              </a:rPr>
              <a:t> to 0.28, 0.38 for Np=7.e10/bunch</a:t>
            </a:r>
            <a:endParaRPr lang="en-US" sz="1800" dirty="0">
              <a:solidFill>
                <a:srgbClr val="003087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err="1"/>
              <a:t>Synergia</a:t>
            </a:r>
            <a:r>
              <a:rPr lang="en-US" sz="1800" b="1" dirty="0"/>
              <a:t> simulations w/o dogleg bump </a:t>
            </a:r>
          </a:p>
          <a:p>
            <a:r>
              <a:rPr lang="en-US" sz="1800" dirty="0">
                <a:sym typeface="Symbol"/>
              </a:rPr>
              <a:t> </a:t>
            </a:r>
            <a:r>
              <a:rPr lang="en-US" sz="1800" dirty="0"/>
              <a:t>still losses due to longitudinal shift in SXL03 position by 4.75m</a:t>
            </a:r>
          </a:p>
          <a:p>
            <a:r>
              <a:rPr lang="en-US" sz="1800" dirty="0">
                <a:sym typeface="Symbol"/>
              </a:rPr>
              <a:t> </a:t>
            </a:r>
            <a:r>
              <a:rPr lang="en-US" sz="1800" dirty="0"/>
              <a:t>excitation of Qx+2Qy=20</a:t>
            </a:r>
          </a:p>
          <a:p>
            <a:r>
              <a:rPr lang="en-US" sz="1800" dirty="0">
                <a:sym typeface="Symbol"/>
              </a:rPr>
              <a:t> </a:t>
            </a:r>
            <a:r>
              <a:rPr lang="en-US" sz="1800" dirty="0"/>
              <a:t>can be compensated by tuning other </a:t>
            </a:r>
            <a:r>
              <a:rPr lang="en-US" sz="1800" dirty="0" err="1"/>
              <a:t>sextupoles</a:t>
            </a:r>
            <a:endParaRPr lang="en-US" sz="1800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Tracking Simulations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8B1FFE-24C4-49D8-91F1-2F11DAB27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83" y="3993726"/>
            <a:ext cx="3012097" cy="1932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1B00F5-AC0D-4FFF-BB7E-02A6FDBCE436}"/>
              </a:ext>
            </a:extLst>
          </p:cNvPr>
          <p:cNvSpPr txBox="1"/>
          <p:nvPr/>
        </p:nvSpPr>
        <p:spPr>
          <a:xfrm>
            <a:off x="3574360" y="5920354"/>
            <a:ext cx="58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SXL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B00F5-AC0D-4FFF-BB7E-02A6FDBCE436}"/>
              </a:ext>
            </a:extLst>
          </p:cNvPr>
          <p:cNvSpPr txBox="1"/>
          <p:nvPr/>
        </p:nvSpPr>
        <p:spPr>
          <a:xfrm>
            <a:off x="2046504" y="3749920"/>
            <a:ext cx="89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 [A]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B00F5-AC0D-4FFF-BB7E-02A6FDBCE436}"/>
              </a:ext>
            </a:extLst>
          </p:cNvPr>
          <p:cNvSpPr txBox="1"/>
          <p:nvPr/>
        </p:nvSpPr>
        <p:spPr>
          <a:xfrm>
            <a:off x="5618724" y="4806081"/>
            <a:ext cx="2964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real currents (not used in sims)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B00F5-AC0D-4FFF-BB7E-02A6FDBCE436}"/>
              </a:ext>
            </a:extLst>
          </p:cNvPr>
          <p:cNvSpPr txBox="1"/>
          <p:nvPr/>
        </p:nvSpPr>
        <p:spPr>
          <a:xfrm>
            <a:off x="5618724" y="4142224"/>
            <a:ext cx="2964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used for correction of Qx+2Qy in sims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374980" y="4733365"/>
            <a:ext cx="228150" cy="133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63563" y="5101438"/>
            <a:ext cx="339567" cy="146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30464" y="4306007"/>
            <a:ext cx="1882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45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Alexahin | Booster Simulations                                            Workshop on MW rings, Fermilab   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/>
              <a:t>Synergia Simulations</a:t>
            </a:r>
            <a:endParaRPr lang="en-US" sz="2800" dirty="0"/>
          </a:p>
        </p:txBody>
      </p:sp>
      <p:sp>
        <p:nvSpPr>
          <p:cNvPr id="7" name="TextShape 5">
            <a:extLst>
              <a:ext uri="{FF2B5EF4-FFF2-40B4-BE49-F238E27FC236}">
                <a16:creationId xmlns:a16="http://schemas.microsoft.com/office/drawing/2014/main" id="{F1978FF2-7F9B-46BF-8A4F-EE537D6B177A}"/>
              </a:ext>
            </a:extLst>
          </p:cNvPr>
          <p:cNvSpPr txBox="1"/>
          <p:nvPr/>
        </p:nvSpPr>
        <p:spPr>
          <a:xfrm>
            <a:off x="462240" y="1131660"/>
            <a:ext cx="1192680" cy="401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</a:t>
            </a:r>
            <a:r>
              <a:rPr lang="en-US" sz="1800" b="0" strike="noStrike" spc="-1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=0.734,</a:t>
            </a:r>
          </a:p>
        </p:txBody>
      </p:sp>
      <p:sp>
        <p:nvSpPr>
          <p:cNvPr id="8" name="TextShape 6">
            <a:extLst>
              <a:ext uri="{FF2B5EF4-FFF2-40B4-BE49-F238E27FC236}">
                <a16:creationId xmlns:a16="http://schemas.microsoft.com/office/drawing/2014/main" id="{FD7D8AA1-98EC-4FB6-A1A5-53A962C751CF}"/>
              </a:ext>
            </a:extLst>
          </p:cNvPr>
          <p:cNvSpPr txBox="1"/>
          <p:nvPr/>
        </p:nvSpPr>
        <p:spPr>
          <a:xfrm>
            <a:off x="1492920" y="1131660"/>
            <a:ext cx="1125720" cy="401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</a:t>
            </a:r>
            <a:r>
              <a:rPr lang="en-US" sz="1800" b="0" strike="noStrike" spc="-1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=0.824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8DDD3A-514E-4684-A5A3-BF7D9E0946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-34560" y="1614060"/>
            <a:ext cx="4963320" cy="3213000"/>
          </a:xfrm>
          <a:prstGeom prst="rect">
            <a:avLst/>
          </a:prstGeom>
          <a:ln>
            <a:noFill/>
          </a:ln>
        </p:spPr>
      </p:pic>
      <p:sp>
        <p:nvSpPr>
          <p:cNvPr id="10" name="TextShape 7">
            <a:extLst>
              <a:ext uri="{FF2B5EF4-FFF2-40B4-BE49-F238E27FC236}">
                <a16:creationId xmlns:a16="http://schemas.microsoft.com/office/drawing/2014/main" id="{5CBEEFD2-C410-44B7-B943-93838E36E313}"/>
              </a:ext>
            </a:extLst>
          </p:cNvPr>
          <p:cNvSpPr txBox="1"/>
          <p:nvPr/>
        </p:nvSpPr>
        <p:spPr>
          <a:xfrm>
            <a:off x="829440" y="2325060"/>
            <a:ext cx="1585080" cy="32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Chr=(-17,-9)</a:t>
            </a:r>
          </a:p>
        </p:txBody>
      </p:sp>
      <p:sp>
        <p:nvSpPr>
          <p:cNvPr id="11" name="TextShape 8">
            <a:extLst>
              <a:ext uri="{FF2B5EF4-FFF2-40B4-BE49-F238E27FC236}">
                <a16:creationId xmlns:a16="http://schemas.microsoft.com/office/drawing/2014/main" id="{A8C590C1-D1C3-4221-BFD3-254A37D98148}"/>
              </a:ext>
            </a:extLst>
          </p:cNvPr>
          <p:cNvSpPr txBox="1"/>
          <p:nvPr/>
        </p:nvSpPr>
        <p:spPr>
          <a:xfrm>
            <a:off x="6941880" y="1226340"/>
            <a:ext cx="1794600" cy="32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n=7e10 pp bunch</a:t>
            </a:r>
          </a:p>
        </p:txBody>
      </p:sp>
      <p:sp>
        <p:nvSpPr>
          <p:cNvPr id="12" name="TextShape 10">
            <a:extLst>
              <a:ext uri="{FF2B5EF4-FFF2-40B4-BE49-F238E27FC236}">
                <a16:creationId xmlns:a16="http://schemas.microsoft.com/office/drawing/2014/main" id="{324577AD-F0C2-4126-8529-6BA2AFBE3EF4}"/>
              </a:ext>
            </a:extLst>
          </p:cNvPr>
          <p:cNvSpPr txBox="1"/>
          <p:nvPr/>
        </p:nvSpPr>
        <p:spPr>
          <a:xfrm>
            <a:off x="5431020" y="4993058"/>
            <a:ext cx="3234960" cy="105580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horizontal chromaticity has a large influence on loss</a:t>
            </a:r>
            <a:endParaRPr lang="en-US" sz="18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7C9689-4A00-4EBE-96CA-E3060889A51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475160" y="1635660"/>
            <a:ext cx="4668840" cy="3240360"/>
          </a:xfrm>
          <a:prstGeom prst="rect">
            <a:avLst/>
          </a:prstGeom>
          <a:ln>
            <a:noFill/>
          </a:ln>
        </p:spPr>
      </p:pic>
      <p:sp>
        <p:nvSpPr>
          <p:cNvPr id="14" name="TextShape 11">
            <a:extLst>
              <a:ext uri="{FF2B5EF4-FFF2-40B4-BE49-F238E27FC236}">
                <a16:creationId xmlns:a16="http://schemas.microsoft.com/office/drawing/2014/main" id="{F6576AB2-889D-40A4-B2F9-E7E4B5F482A0}"/>
              </a:ext>
            </a:extLst>
          </p:cNvPr>
          <p:cNvSpPr txBox="1"/>
          <p:nvPr/>
        </p:nvSpPr>
        <p:spPr>
          <a:xfrm>
            <a:off x="5308560" y="3901140"/>
            <a:ext cx="3001680" cy="352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CPL03 and dogs as in Booster</a:t>
            </a:r>
          </a:p>
        </p:txBody>
      </p:sp>
      <p:sp>
        <p:nvSpPr>
          <p:cNvPr id="15" name="TextShape 12">
            <a:extLst>
              <a:ext uri="{FF2B5EF4-FFF2-40B4-BE49-F238E27FC236}">
                <a16:creationId xmlns:a16="http://schemas.microsoft.com/office/drawing/2014/main" id="{423DBED3-76E4-483D-96B4-8271D483F04F}"/>
              </a:ext>
            </a:extLst>
          </p:cNvPr>
          <p:cNvSpPr txBox="1"/>
          <p:nvPr/>
        </p:nvSpPr>
        <p:spPr>
          <a:xfrm>
            <a:off x="580320" y="4979340"/>
            <a:ext cx="3483720" cy="99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Position of the CPLO3 corrector package is the main culprit for beam loss</a:t>
            </a:r>
            <a:endParaRPr lang="en-US" sz="18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67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Alexahin | Booster Simulations                                            Workshop on MW rings, Fermilab      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MADX-SC Simulations for HEP Lattice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81DBC8-5CD5-4DA6-9EFC-588EAC931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898" y="1238071"/>
            <a:ext cx="3669823" cy="3582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6C3858-A8BE-4BE4-9172-739CE8FD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390" y="1305051"/>
            <a:ext cx="422894" cy="3515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6B8B0F-679C-47C9-955E-1A05250B8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19" y="1238071"/>
            <a:ext cx="3669823" cy="35722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070D3A-7F81-4C33-8304-68768B3E87D3}"/>
              </a:ext>
            </a:extLst>
          </p:cNvPr>
          <p:cNvSpPr txBox="1"/>
          <p:nvPr/>
        </p:nvSpPr>
        <p:spPr>
          <a:xfrm>
            <a:off x="1139145" y="758795"/>
            <a:ext cx="2624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no Qx+2Qy correction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B8773B-62E0-4308-B4F3-0C872108B843}"/>
              </a:ext>
            </a:extLst>
          </p:cNvPr>
          <p:cNvSpPr txBox="1"/>
          <p:nvPr/>
        </p:nvSpPr>
        <p:spPr>
          <a:xfrm>
            <a:off x="4899513" y="758795"/>
            <a:ext cx="272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with Qx+2Qy correction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91B647-26C5-4CAF-B4EE-B77CDEF7B24F}"/>
              </a:ext>
            </a:extLst>
          </p:cNvPr>
          <p:cNvSpPr txBox="1"/>
          <p:nvPr/>
        </p:nvSpPr>
        <p:spPr>
          <a:xfrm>
            <a:off x="935038" y="4947557"/>
            <a:ext cx="7457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Losses over 2000 turns as function of bare lattice tunes at nominal Np.</a:t>
            </a:r>
          </a:p>
          <a:p>
            <a:r>
              <a:rPr lang="en-US" sz="2000" dirty="0"/>
              <a:t>Little improvement at </a:t>
            </a:r>
            <a:r>
              <a:rPr lang="en-US" sz="2000" dirty="0" err="1"/>
              <a:t>Qx</a:t>
            </a:r>
            <a:r>
              <a:rPr lang="en-US" sz="2000" dirty="0"/>
              <a:t>=6.7, </a:t>
            </a:r>
            <a:r>
              <a:rPr lang="en-US" sz="2000" dirty="0" err="1"/>
              <a:t>Qy</a:t>
            </a:r>
            <a:r>
              <a:rPr lang="en-US" sz="2000" dirty="0"/>
              <a:t>=6.8:  4.3% </a:t>
            </a:r>
            <a:r>
              <a:rPr lang="en-US" sz="2000" dirty="0">
                <a:sym typeface="Symbol" panose="05050102010706020507" pitchFamily="18" charset="2"/>
              </a:rPr>
              <a:t> 3.8%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7E8BDD-39F1-417D-B03F-A08C21F61A9B}"/>
              </a:ext>
            </a:extLst>
          </p:cNvPr>
          <p:cNvSpPr txBox="1"/>
          <p:nvPr/>
        </p:nvSpPr>
        <p:spPr>
          <a:xfrm>
            <a:off x="104029" y="2505815"/>
            <a:ext cx="392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Qy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1B00F5-AC0D-4FFF-BB7E-02A6FDBCE436}"/>
              </a:ext>
            </a:extLst>
          </p:cNvPr>
          <p:cNvSpPr txBox="1"/>
          <p:nvPr/>
        </p:nvSpPr>
        <p:spPr>
          <a:xfrm>
            <a:off x="8131404" y="872403"/>
            <a:ext cx="89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Loss %%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093AB-AF4A-4DAB-8DA9-E8BDB553A5AB}"/>
              </a:ext>
            </a:extLst>
          </p:cNvPr>
          <p:cNvSpPr txBox="1"/>
          <p:nvPr/>
        </p:nvSpPr>
        <p:spPr>
          <a:xfrm>
            <a:off x="2255384" y="4725075"/>
            <a:ext cx="392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Qx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E20BC-4EE2-4571-BB34-BC6F38139F10}"/>
              </a:ext>
            </a:extLst>
          </p:cNvPr>
          <p:cNvSpPr txBox="1"/>
          <p:nvPr/>
        </p:nvSpPr>
        <p:spPr>
          <a:xfrm>
            <a:off x="6147482" y="4725075"/>
            <a:ext cx="392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Qx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9332B3-5037-4710-A368-7D6EEEC9B22A}"/>
              </a:ext>
            </a:extLst>
          </p:cNvPr>
          <p:cNvSpPr txBox="1"/>
          <p:nvPr/>
        </p:nvSpPr>
        <p:spPr>
          <a:xfrm>
            <a:off x="4078042" y="2504483"/>
            <a:ext cx="392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Qy</a:t>
            </a:r>
          </a:p>
        </p:txBody>
      </p:sp>
    </p:spTree>
    <p:extLst>
      <p:ext uri="{BB962C8B-B14F-4D97-AF65-F5344CB8AC3E}">
        <p14:creationId xmlns:p14="http://schemas.microsoft.com/office/powerpoint/2010/main" val="37554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Alexahin | Booster Simulations                                            Workshop on MW rings, Fermilab      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MADX-SC Simulations for Flat Lattice 2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94008C-9637-4145-9474-6ED50F9D3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72" y="1238071"/>
            <a:ext cx="3669823" cy="3572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710316-7785-4E9B-A5AB-D7ABD82F5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77" y="1238071"/>
            <a:ext cx="3669823" cy="3572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84978B-38B9-40C7-BC23-64CAA6B2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390" y="1305051"/>
            <a:ext cx="422894" cy="35154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723FD7-B172-41EC-87A5-57A9282B6760}"/>
              </a:ext>
            </a:extLst>
          </p:cNvPr>
          <p:cNvSpPr txBox="1"/>
          <p:nvPr/>
        </p:nvSpPr>
        <p:spPr>
          <a:xfrm>
            <a:off x="1296263" y="758311"/>
            <a:ext cx="2624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Np=5.6e10/bunch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3C054-905E-4250-BD66-00FFC6BBE404}"/>
              </a:ext>
            </a:extLst>
          </p:cNvPr>
          <p:cNvSpPr txBox="1"/>
          <p:nvPr/>
        </p:nvSpPr>
        <p:spPr>
          <a:xfrm>
            <a:off x="5056631" y="758311"/>
            <a:ext cx="272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Np= 8.1e10/bunch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C740BF-5967-4B74-8D18-EAC5B6AA2748}"/>
              </a:ext>
            </a:extLst>
          </p:cNvPr>
          <p:cNvSpPr txBox="1"/>
          <p:nvPr/>
        </p:nvSpPr>
        <p:spPr>
          <a:xfrm>
            <a:off x="935038" y="4947557"/>
            <a:ext cx="7457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Losses over 2000 turns as function of bare lattice tunes at nominal and PIP-II intensities. Qx+2Qy corrected.</a:t>
            </a:r>
          </a:p>
          <a:p>
            <a:r>
              <a:rPr lang="en-US" sz="2000"/>
              <a:t>At Qx=6.7, Qy=6.8 losses are negligible:  0% </a:t>
            </a:r>
            <a:r>
              <a:rPr lang="en-US" sz="2000">
                <a:sym typeface="Symbol" panose="05050102010706020507" pitchFamily="18" charset="2"/>
              </a:rPr>
              <a:t> 0.07%</a:t>
            </a:r>
            <a:endParaRPr 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1F11EE-308D-4357-9C66-BF5EB4349AEE}"/>
              </a:ext>
            </a:extLst>
          </p:cNvPr>
          <p:cNvSpPr txBox="1"/>
          <p:nvPr/>
        </p:nvSpPr>
        <p:spPr>
          <a:xfrm>
            <a:off x="104029" y="2505815"/>
            <a:ext cx="392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Qy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D29F2-964A-4828-8EC6-6BE4225CFA1D}"/>
              </a:ext>
            </a:extLst>
          </p:cNvPr>
          <p:cNvSpPr txBox="1"/>
          <p:nvPr/>
        </p:nvSpPr>
        <p:spPr>
          <a:xfrm>
            <a:off x="8131404" y="872403"/>
            <a:ext cx="89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Loss %%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0510FD-F6BA-4EFD-A013-DF473B0FC646}"/>
              </a:ext>
            </a:extLst>
          </p:cNvPr>
          <p:cNvSpPr txBox="1"/>
          <p:nvPr/>
        </p:nvSpPr>
        <p:spPr>
          <a:xfrm>
            <a:off x="2255384" y="4725075"/>
            <a:ext cx="392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Qx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3791B5-7B85-41A2-AB5E-FEBEE74C4548}"/>
              </a:ext>
            </a:extLst>
          </p:cNvPr>
          <p:cNvSpPr txBox="1"/>
          <p:nvPr/>
        </p:nvSpPr>
        <p:spPr>
          <a:xfrm>
            <a:off x="6147482" y="4725075"/>
            <a:ext cx="392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Qx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AEEC66-21CF-4C49-AB48-9722A3554A62}"/>
              </a:ext>
            </a:extLst>
          </p:cNvPr>
          <p:cNvSpPr txBox="1"/>
          <p:nvPr/>
        </p:nvSpPr>
        <p:spPr>
          <a:xfrm>
            <a:off x="4078042" y="2504483"/>
            <a:ext cx="392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Qy</a:t>
            </a:r>
          </a:p>
        </p:txBody>
      </p:sp>
    </p:spTree>
    <p:extLst>
      <p:ext uri="{BB962C8B-B14F-4D97-AF65-F5344CB8AC3E}">
        <p14:creationId xmlns:p14="http://schemas.microsoft.com/office/powerpoint/2010/main" val="98054252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2443</TotalTime>
  <Words>1049</Words>
  <Application>Microsoft Office PowerPoint</Application>
  <PresentationFormat>On-screen Show (4:3)</PresentationFormat>
  <Paragraphs>173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Geneva</vt:lpstr>
      <vt:lpstr>Helvetica</vt:lpstr>
      <vt:lpstr>Symbol</vt:lpstr>
      <vt:lpstr>Wingdings</vt:lpstr>
      <vt:lpstr>Fermilab_PPT_090815</vt:lpstr>
      <vt:lpstr>Equation</vt:lpstr>
      <vt:lpstr>PowerPoint Presentation</vt:lpstr>
      <vt:lpstr>Issues &amp; Goals</vt:lpstr>
      <vt:lpstr>HEP Optics Measurements</vt:lpstr>
      <vt:lpstr>Optics Perturbation</vt:lpstr>
      <vt:lpstr>Optics Functions w/o SC</vt:lpstr>
      <vt:lpstr>PowerPoint Presentation</vt:lpstr>
      <vt:lpstr>PowerPoint Presentation</vt:lpstr>
      <vt:lpstr>MADX-SC Simulations for HEP Lattice</vt:lpstr>
      <vt:lpstr>MADX-SC Simulations for Flat Lattice 2</vt:lpstr>
      <vt:lpstr>PowerPoint Presentation</vt:lpstr>
      <vt:lpstr>Effect of Image Charges*</vt:lpstr>
      <vt:lpstr>Skew Sextupole Studies</vt:lpstr>
      <vt:lpstr>Summary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Yuri I. Alexahin x3471 13062N</dc:creator>
  <cp:lastModifiedBy>Yuri I Alexahin</cp:lastModifiedBy>
  <cp:revision>61</cp:revision>
  <cp:lastPrinted>2014-01-20T19:40:21Z</cp:lastPrinted>
  <dcterms:created xsi:type="dcterms:W3CDTF">2017-03-17T15:34:36Z</dcterms:created>
  <dcterms:modified xsi:type="dcterms:W3CDTF">2018-05-07T15:51:05Z</dcterms:modified>
</cp:coreProperties>
</file>