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6"/>
  </p:notesMasterIdLst>
  <p:handoutMasterIdLst>
    <p:handoutMasterId r:id="rId27"/>
  </p:handoutMasterIdLst>
  <p:sldIdLst>
    <p:sldId id="265" r:id="rId3"/>
    <p:sldId id="268" r:id="rId4"/>
    <p:sldId id="266" r:id="rId5"/>
    <p:sldId id="270" r:id="rId6"/>
    <p:sldId id="271" r:id="rId7"/>
    <p:sldId id="274" r:id="rId8"/>
    <p:sldId id="294" r:id="rId9"/>
    <p:sldId id="308" r:id="rId10"/>
    <p:sldId id="310" r:id="rId11"/>
    <p:sldId id="280" r:id="rId12"/>
    <p:sldId id="313" r:id="rId13"/>
    <p:sldId id="318" r:id="rId14"/>
    <p:sldId id="314" r:id="rId15"/>
    <p:sldId id="311" r:id="rId16"/>
    <p:sldId id="312" r:id="rId17"/>
    <p:sldId id="306" r:id="rId18"/>
    <p:sldId id="307" r:id="rId19"/>
    <p:sldId id="309" r:id="rId20"/>
    <p:sldId id="316" r:id="rId21"/>
    <p:sldId id="315" r:id="rId22"/>
    <p:sldId id="317" r:id="rId23"/>
    <p:sldId id="319" r:id="rId24"/>
    <p:sldId id="269"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60"/>
  </p:normalViewPr>
  <p:slideViewPr>
    <p:cSldViewPr snapToGrid="0" snapToObjects="1">
      <p:cViewPr varScale="1">
        <p:scale>
          <a:sx n="111" d="100"/>
          <a:sy n="111" d="100"/>
        </p:scale>
        <p:origin x="498"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5/9/2018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5/9/2018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5/9/2018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5/9/2018</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5/9/2018</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5/9/2018</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5/9/2018</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5/9/2018</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5/9/2018</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5/9/2018</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5/9/2018</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5/9/2018</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2981195"/>
            <a:ext cx="7526338" cy="17178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t>Beam Optics:</a:t>
            </a:r>
            <a:br>
              <a:rPr lang="en-US" dirty="0"/>
            </a:br>
            <a:r>
              <a:rPr lang="en-US" dirty="0"/>
              <a:t>Optimization and Tuning for Optical Stochastic Cooling in the IOTA Ring</a:t>
            </a:r>
            <a:endParaRPr lang="en-US" altLang="en-US"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Aleksandr Romanov</a:t>
            </a:r>
          </a:p>
          <a:p>
            <a:r>
              <a:rPr lang="en-US" altLang="en-US" dirty="0">
                <a:latin typeface="Helvetica" panose="020B0604020202020204" pitchFamily="34" charset="0"/>
                <a:ea typeface="Geneva" pitchFamily="121" charset="-128"/>
              </a:rPr>
              <a:t>IOTA/FAST collaboration meeting</a:t>
            </a:r>
          </a:p>
          <a:p>
            <a:r>
              <a:rPr lang="en-US" altLang="en-US" dirty="0">
                <a:latin typeface="Helvetica" panose="020B0604020202020204" pitchFamily="34" charset="0"/>
                <a:ea typeface="Geneva" pitchFamily="121" charset="-128"/>
              </a:rPr>
              <a:t>9 May 2018</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dirty="0"/>
          </a:p>
        </p:txBody>
      </p:sp>
      <p:graphicFrame>
        <p:nvGraphicFramePr>
          <p:cNvPr id="18" name="Content Placeholder 6"/>
          <p:cNvGraphicFramePr>
            <a:graphicFrameLocks/>
          </p:cNvGraphicFramePr>
          <p:nvPr>
            <p:extLst>
              <p:ext uri="{D42A27DB-BD31-4B8C-83A1-F6EECF244321}">
                <p14:modId xmlns:p14="http://schemas.microsoft.com/office/powerpoint/2010/main" val="2349842984"/>
              </p:ext>
            </p:extLst>
          </p:nvPr>
        </p:nvGraphicFramePr>
        <p:xfrm>
          <a:off x="228600" y="5348614"/>
          <a:ext cx="8686800" cy="758402"/>
        </p:xfrm>
        <a:graphic>
          <a:graphicData uri="http://schemas.openxmlformats.org/drawingml/2006/table">
            <a:tbl>
              <a:tblPr firstRow="1" bandRow="1">
                <a:tableStyleId>{D7AC3CCA-C797-4891-BE02-D94E43425B78}</a:tableStyleId>
              </a:tblPr>
              <a:tblGrid>
                <a:gridCol w="4796272">
                  <a:extLst>
                    <a:ext uri="{9D8B030D-6E8A-4147-A177-3AD203B41FA5}">
                      <a16:colId xmlns:a16="http://schemas.microsoft.com/office/drawing/2014/main" val="20000"/>
                    </a:ext>
                  </a:extLst>
                </a:gridCol>
                <a:gridCol w="3890528">
                  <a:extLst>
                    <a:ext uri="{9D8B030D-6E8A-4147-A177-3AD203B41FA5}">
                      <a16:colId xmlns:a16="http://schemas.microsoft.com/office/drawing/2014/main" val="20001"/>
                    </a:ext>
                  </a:extLst>
                </a:gridCol>
              </a:tblGrid>
              <a:tr h="758402">
                <a:tc>
                  <a:txBody>
                    <a:bodyPr/>
                    <a:lstStyle/>
                    <a:p>
                      <a:r>
                        <a:rPr lang="en-US" sz="2900" dirty="0"/>
                        <a:t>Clearance (Y):</a:t>
                      </a:r>
                    </a:p>
                  </a:txBody>
                  <a:tcPr marL="187003" marR="187003" marT="93502" marB="93502" anchor="ctr"/>
                </a:tc>
                <a:tc>
                  <a:txBody>
                    <a:bodyPr/>
                    <a:lstStyle/>
                    <a:p>
                      <a:r>
                        <a:rPr lang="en-US" sz="2900" dirty="0"/>
                        <a:t>5.5 mm</a:t>
                      </a:r>
                    </a:p>
                  </a:txBody>
                  <a:tcPr marL="187003" marR="187003" marT="93502" marB="93502" anchor="ctr"/>
                </a:tc>
                <a:extLst>
                  <a:ext uri="{0D108BD9-81ED-4DB2-BD59-A6C34878D82A}">
                    <a16:rowId xmlns:a16="http://schemas.microsoft.com/office/drawing/2014/main" val="10000"/>
                  </a:ext>
                </a:extLst>
              </a:tr>
            </a:tbl>
          </a:graphicData>
        </a:graphic>
      </p:graphicFrame>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53487"/>
            <a:ext cx="8686801" cy="3951844"/>
          </a:xfrm>
          <a:prstGeom prst="rect">
            <a:avLst/>
          </a:prstGeom>
        </p:spPr>
      </p:pic>
      <p:sp>
        <p:nvSpPr>
          <p:cNvPr id="19" name="Footer Placeholder 4">
            <a:extLst>
              <a:ext uri="{FF2B5EF4-FFF2-40B4-BE49-F238E27FC236}">
                <a16:creationId xmlns:a16="http://schemas.microsoft.com/office/drawing/2014/main" id="{AE3F378E-E54F-4DE0-A47D-2485F99BACD0}"/>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19297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184-0D68-4FF0-8211-55A51FDFDC1F}"/>
              </a:ext>
            </a:extLst>
          </p:cNvPr>
          <p:cNvSpPr>
            <a:spLocks noGrp="1"/>
          </p:cNvSpPr>
          <p:nvPr>
            <p:ph type="title"/>
          </p:nvPr>
        </p:nvSpPr>
        <p:spPr/>
        <p:txBody>
          <a:bodyPr/>
          <a:lstStyle/>
          <a:p>
            <a:r>
              <a:rPr lang="en-US" dirty="0"/>
              <a:t>Second order path lengthening</a:t>
            </a:r>
          </a:p>
        </p:txBody>
      </p:sp>
      <p:sp>
        <p:nvSpPr>
          <p:cNvPr id="4" name="Date Placeholder 3">
            <a:extLst>
              <a:ext uri="{FF2B5EF4-FFF2-40B4-BE49-F238E27FC236}">
                <a16:creationId xmlns:a16="http://schemas.microsoft.com/office/drawing/2014/main" id="{41C98494-4064-464C-A1F1-D413959121D8}"/>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3C738364-8458-42D0-93A7-7EF2DA9BCCEC}"/>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AEF7617A-E0A4-45EF-8FD9-2A929B63D2CA}"/>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sp>
        <p:nvSpPr>
          <p:cNvPr id="12" name="Content Placeholder 11">
            <a:extLst>
              <a:ext uri="{FF2B5EF4-FFF2-40B4-BE49-F238E27FC236}">
                <a16:creationId xmlns:a16="http://schemas.microsoft.com/office/drawing/2014/main" id="{01FC76D8-1B2A-44F2-92C4-E60951B85DFA}"/>
              </a:ext>
            </a:extLst>
          </p:cNvPr>
          <p:cNvSpPr>
            <a:spLocks noGrp="1"/>
          </p:cNvSpPr>
          <p:nvPr>
            <p:ph idx="1"/>
          </p:nvPr>
        </p:nvSpPr>
        <p:spPr>
          <a:xfrm>
            <a:off x="228600" y="910296"/>
            <a:ext cx="8672513" cy="4705500"/>
          </a:xfrm>
        </p:spPr>
        <p:txBody>
          <a:bodyPr/>
          <a:lstStyle/>
          <a:p>
            <a:r>
              <a:rPr lang="en-US" dirty="0"/>
              <a:t>Two families of </a:t>
            </a:r>
            <a:r>
              <a:rPr lang="en-US" dirty="0" err="1"/>
              <a:t>sextupoles</a:t>
            </a:r>
            <a:r>
              <a:rPr lang="en-US" dirty="0"/>
              <a:t> are necessary to compensate second order path lengthening, to keep high amplitude electrons in phase with radiation when they receive cooling kick:</a:t>
            </a:r>
          </a:p>
          <a:p>
            <a:endParaRPr lang="en-US" dirty="0"/>
          </a:p>
          <a:p>
            <a:endParaRPr lang="en-US" dirty="0"/>
          </a:p>
          <a:p>
            <a:r>
              <a:rPr lang="en-US" dirty="0"/>
              <a:t>Necessary gradients produce strong nonlinearities and chromaticity that must be corrected</a:t>
            </a:r>
          </a:p>
          <a:p>
            <a:r>
              <a:rPr lang="en-US" dirty="0"/>
              <a:t>Regions with small betas are the main contributors to the integral</a:t>
            </a:r>
          </a:p>
          <a:p>
            <a:r>
              <a:rPr lang="en-US" dirty="0"/>
              <a:t>For the stability, path lengthening should satisfy:</a:t>
            </a:r>
          </a:p>
          <a:p>
            <a:pPr marL="0" indent="0" algn="ctr">
              <a:buNone/>
            </a:pPr>
            <a:r>
              <a:rPr lang="en-US" dirty="0"/>
              <a:t>|</a:t>
            </a:r>
            <a:r>
              <a:rPr lang="el-GR" dirty="0"/>
              <a:t>Δ</a:t>
            </a:r>
            <a:r>
              <a:rPr lang="en-US" dirty="0"/>
              <a:t>s*k|&lt;2.4 rad</a:t>
            </a:r>
          </a:p>
        </p:txBody>
      </p:sp>
      <p:graphicFrame>
        <p:nvGraphicFramePr>
          <p:cNvPr id="7" name="Object 6">
            <a:extLst>
              <a:ext uri="{FF2B5EF4-FFF2-40B4-BE49-F238E27FC236}">
                <a16:creationId xmlns:a16="http://schemas.microsoft.com/office/drawing/2014/main" id="{0207B0B7-1390-44E1-8B72-5D8D50B717C8}"/>
              </a:ext>
            </a:extLst>
          </p:cNvPr>
          <p:cNvGraphicFramePr>
            <a:graphicFrameLocks noChangeAspect="1"/>
          </p:cNvGraphicFramePr>
          <p:nvPr>
            <p:extLst>
              <p:ext uri="{D42A27DB-BD31-4B8C-83A1-F6EECF244321}">
                <p14:modId xmlns:p14="http://schemas.microsoft.com/office/powerpoint/2010/main" val="2011252260"/>
              </p:ext>
            </p:extLst>
          </p:nvPr>
        </p:nvGraphicFramePr>
        <p:xfrm>
          <a:off x="2341383" y="2375111"/>
          <a:ext cx="3932286" cy="887935"/>
        </p:xfrm>
        <a:graphic>
          <a:graphicData uri="http://schemas.openxmlformats.org/presentationml/2006/ole">
            <mc:AlternateContent xmlns:mc="http://schemas.openxmlformats.org/markup-compatibility/2006">
              <mc:Choice xmlns:v="urn:schemas-microsoft-com:vml" Requires="v">
                <p:oleObj spid="_x0000_s1034" r:id="rId3" imgW="1777229" imgH="393529" progId="Equation.DSMT4">
                  <p:embed/>
                </p:oleObj>
              </mc:Choice>
              <mc:Fallback>
                <p:oleObj r:id="rId3" imgW="177722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383" y="2375111"/>
                        <a:ext cx="3932286" cy="887935"/>
                      </a:xfrm>
                      <a:prstGeom prst="rect">
                        <a:avLst/>
                      </a:prstGeom>
                      <a:noFill/>
                    </p:spPr>
                  </p:pic>
                </p:oleObj>
              </mc:Fallback>
            </mc:AlternateContent>
          </a:graphicData>
        </a:graphic>
      </p:graphicFrame>
    </p:spTree>
    <p:extLst>
      <p:ext uri="{BB962C8B-B14F-4D97-AF65-F5344CB8AC3E}">
        <p14:creationId xmlns:p14="http://schemas.microsoft.com/office/powerpoint/2010/main" val="57635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D670-6ECA-42D3-812D-D47A967A5B5B}"/>
              </a:ext>
            </a:extLst>
          </p:cNvPr>
          <p:cNvSpPr>
            <a:spLocks noGrp="1"/>
          </p:cNvSpPr>
          <p:nvPr>
            <p:ph type="title"/>
          </p:nvPr>
        </p:nvSpPr>
        <p:spPr/>
        <p:txBody>
          <a:bodyPr/>
          <a:lstStyle/>
          <a:p>
            <a:r>
              <a:rPr lang="en-US" dirty="0"/>
              <a:t>Second order path lengthening for 12 </a:t>
            </a:r>
            <a:r>
              <a:rPr lang="en-US" dirty="0" err="1"/>
              <a:t>sigmas</a:t>
            </a:r>
            <a:endParaRPr lang="en-US" dirty="0"/>
          </a:p>
        </p:txBody>
      </p:sp>
      <p:sp>
        <p:nvSpPr>
          <p:cNvPr id="4" name="Date Placeholder 3">
            <a:extLst>
              <a:ext uri="{FF2B5EF4-FFF2-40B4-BE49-F238E27FC236}">
                <a16:creationId xmlns:a16="http://schemas.microsoft.com/office/drawing/2014/main" id="{248D4FBF-9170-4B0E-9CF2-4A4CC74A7D4D}"/>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55C4DD53-44C5-4BEC-AE24-AFBC3F925F73}"/>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1EA59DE5-3802-4D1D-BEA9-6DA8FE5678E7}"/>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grpSp>
        <p:nvGrpSpPr>
          <p:cNvPr id="21" name="Group 20">
            <a:extLst>
              <a:ext uri="{FF2B5EF4-FFF2-40B4-BE49-F238E27FC236}">
                <a16:creationId xmlns:a16="http://schemas.microsoft.com/office/drawing/2014/main" id="{B16A489D-5F74-4701-AC7F-96797049CE4B}"/>
              </a:ext>
            </a:extLst>
          </p:cNvPr>
          <p:cNvGrpSpPr/>
          <p:nvPr/>
        </p:nvGrpSpPr>
        <p:grpSpPr>
          <a:xfrm>
            <a:off x="1337096" y="2125377"/>
            <a:ext cx="5947806" cy="3837886"/>
            <a:chOff x="364958" y="986943"/>
            <a:chExt cx="7477287" cy="4824801"/>
          </a:xfrm>
        </p:grpSpPr>
        <p:pic>
          <p:nvPicPr>
            <p:cNvPr id="7" name="Picture 6">
              <a:extLst>
                <a:ext uri="{FF2B5EF4-FFF2-40B4-BE49-F238E27FC236}">
                  <a16:creationId xmlns:a16="http://schemas.microsoft.com/office/drawing/2014/main" id="{AF5DEFE9-AF78-4510-B675-2D876C193D35}"/>
                </a:ext>
              </a:extLst>
            </p:cNvPr>
            <p:cNvPicPr>
              <a:picLocks noChangeAspect="1"/>
            </p:cNvPicPr>
            <p:nvPr/>
          </p:nvPicPr>
          <p:blipFill>
            <a:blip r:embed="rId2"/>
            <a:stretch>
              <a:fillRect/>
            </a:stretch>
          </p:blipFill>
          <p:spPr>
            <a:xfrm>
              <a:off x="370934" y="3456446"/>
              <a:ext cx="3726820" cy="2355298"/>
            </a:xfrm>
            <a:prstGeom prst="rect">
              <a:avLst/>
            </a:prstGeom>
          </p:spPr>
        </p:pic>
        <p:pic>
          <p:nvPicPr>
            <p:cNvPr id="8" name="Picture 7">
              <a:extLst>
                <a:ext uri="{FF2B5EF4-FFF2-40B4-BE49-F238E27FC236}">
                  <a16:creationId xmlns:a16="http://schemas.microsoft.com/office/drawing/2014/main" id="{E362DE7A-3408-4473-9BD8-6F79534AB966}"/>
                </a:ext>
              </a:extLst>
            </p:cNvPr>
            <p:cNvPicPr>
              <a:picLocks noChangeAspect="1"/>
            </p:cNvPicPr>
            <p:nvPr/>
          </p:nvPicPr>
          <p:blipFill>
            <a:blip r:embed="rId3"/>
            <a:stretch>
              <a:fillRect/>
            </a:stretch>
          </p:blipFill>
          <p:spPr>
            <a:xfrm>
              <a:off x="4115424" y="3456444"/>
              <a:ext cx="3726821" cy="2355300"/>
            </a:xfrm>
            <a:prstGeom prst="rect">
              <a:avLst/>
            </a:prstGeom>
          </p:spPr>
        </p:pic>
        <p:pic>
          <p:nvPicPr>
            <p:cNvPr id="18" name="Picture 17">
              <a:extLst>
                <a:ext uri="{FF2B5EF4-FFF2-40B4-BE49-F238E27FC236}">
                  <a16:creationId xmlns:a16="http://schemas.microsoft.com/office/drawing/2014/main" id="{99709AC7-08D3-4517-A130-8CEE9D27D0D1}"/>
                </a:ext>
              </a:extLst>
            </p:cNvPr>
            <p:cNvPicPr>
              <a:picLocks noChangeAspect="1"/>
            </p:cNvPicPr>
            <p:nvPr/>
          </p:nvPicPr>
          <p:blipFill>
            <a:blip r:embed="rId4"/>
            <a:stretch>
              <a:fillRect/>
            </a:stretch>
          </p:blipFill>
          <p:spPr>
            <a:xfrm>
              <a:off x="364958" y="986943"/>
              <a:ext cx="3732796" cy="2368733"/>
            </a:xfrm>
            <a:prstGeom prst="rect">
              <a:avLst/>
            </a:prstGeom>
          </p:spPr>
        </p:pic>
        <p:pic>
          <p:nvPicPr>
            <p:cNvPr id="20" name="Picture 19">
              <a:extLst>
                <a:ext uri="{FF2B5EF4-FFF2-40B4-BE49-F238E27FC236}">
                  <a16:creationId xmlns:a16="http://schemas.microsoft.com/office/drawing/2014/main" id="{669193CE-FF0F-4967-9A93-6A239E989B42}"/>
                </a:ext>
              </a:extLst>
            </p:cNvPr>
            <p:cNvPicPr>
              <a:picLocks noChangeAspect="1"/>
            </p:cNvPicPr>
            <p:nvPr/>
          </p:nvPicPr>
          <p:blipFill>
            <a:blip r:embed="rId5"/>
            <a:stretch>
              <a:fillRect/>
            </a:stretch>
          </p:blipFill>
          <p:spPr>
            <a:xfrm>
              <a:off x="4091780" y="986943"/>
              <a:ext cx="3732796" cy="2368733"/>
            </a:xfrm>
            <a:prstGeom prst="rect">
              <a:avLst/>
            </a:prstGeom>
          </p:spPr>
        </p:pic>
      </p:grpSp>
      <p:sp>
        <p:nvSpPr>
          <p:cNvPr id="22" name="Content Placeholder 2">
            <a:extLst>
              <a:ext uri="{FF2B5EF4-FFF2-40B4-BE49-F238E27FC236}">
                <a16:creationId xmlns:a16="http://schemas.microsoft.com/office/drawing/2014/main" id="{CBE4F2F4-4F73-4F2F-AF75-54F0D3BE6EEF}"/>
              </a:ext>
            </a:extLst>
          </p:cNvPr>
          <p:cNvSpPr>
            <a:spLocks noGrp="1"/>
          </p:cNvSpPr>
          <p:nvPr>
            <p:ph idx="1"/>
          </p:nvPr>
        </p:nvSpPr>
        <p:spPr>
          <a:xfrm>
            <a:off x="228600" y="1043047"/>
            <a:ext cx="8672513" cy="915150"/>
          </a:xfrm>
        </p:spPr>
        <p:txBody>
          <a:bodyPr/>
          <a:lstStyle/>
          <a:p>
            <a:r>
              <a:rPr lang="en-US" dirty="0"/>
              <a:t>Need of </a:t>
            </a:r>
            <a:r>
              <a:rPr lang="en-US" dirty="0" err="1"/>
              <a:t>sextupoles</a:t>
            </a:r>
            <a:r>
              <a:rPr lang="en-US" dirty="0"/>
              <a:t> for 950nm version is not so obvious</a:t>
            </a:r>
          </a:p>
        </p:txBody>
      </p:sp>
      <p:grpSp>
        <p:nvGrpSpPr>
          <p:cNvPr id="33" name="Group 32">
            <a:extLst>
              <a:ext uri="{FF2B5EF4-FFF2-40B4-BE49-F238E27FC236}">
                <a16:creationId xmlns:a16="http://schemas.microsoft.com/office/drawing/2014/main" id="{59C1C02E-06BF-4198-AB3D-55117D0C4EF7}"/>
              </a:ext>
            </a:extLst>
          </p:cNvPr>
          <p:cNvGrpSpPr/>
          <p:nvPr/>
        </p:nvGrpSpPr>
        <p:grpSpPr>
          <a:xfrm>
            <a:off x="3200403" y="2329134"/>
            <a:ext cx="2346382" cy="3036497"/>
            <a:chOff x="3830128" y="2329134"/>
            <a:chExt cx="1086932" cy="3036497"/>
          </a:xfrm>
        </p:grpSpPr>
        <p:cxnSp>
          <p:nvCxnSpPr>
            <p:cNvPr id="24" name="Straight Connector 23">
              <a:extLst>
                <a:ext uri="{FF2B5EF4-FFF2-40B4-BE49-F238E27FC236}">
                  <a16:creationId xmlns:a16="http://schemas.microsoft.com/office/drawing/2014/main" id="{5886B330-9D6A-4BF0-87D6-973DEC9F526A}"/>
                </a:ext>
              </a:extLst>
            </p:cNvPr>
            <p:cNvCxnSpPr>
              <a:cxnSpLocks/>
            </p:cNvCxnSpPr>
            <p:nvPr/>
          </p:nvCxnSpPr>
          <p:spPr>
            <a:xfrm>
              <a:off x="3830128" y="3036500"/>
              <a:ext cx="1069676" cy="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C387979C-8615-4B24-A542-AF5FBFE35C56}"/>
                </a:ext>
              </a:extLst>
            </p:cNvPr>
            <p:cNvCxnSpPr>
              <a:cxnSpLocks/>
            </p:cNvCxnSpPr>
            <p:nvPr/>
          </p:nvCxnSpPr>
          <p:spPr>
            <a:xfrm>
              <a:off x="3830128" y="2329134"/>
              <a:ext cx="1069676" cy="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BA88EDE3-7F39-4E0B-976A-3DCFA93FD469}"/>
                </a:ext>
              </a:extLst>
            </p:cNvPr>
            <p:cNvCxnSpPr>
              <a:cxnSpLocks/>
            </p:cNvCxnSpPr>
            <p:nvPr/>
          </p:nvCxnSpPr>
          <p:spPr>
            <a:xfrm>
              <a:off x="3830128" y="4339088"/>
              <a:ext cx="1069676" cy="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B2D6A196-D061-441E-A228-EF1582492D7C}"/>
                </a:ext>
              </a:extLst>
            </p:cNvPr>
            <p:cNvCxnSpPr>
              <a:cxnSpLocks/>
            </p:cNvCxnSpPr>
            <p:nvPr/>
          </p:nvCxnSpPr>
          <p:spPr>
            <a:xfrm>
              <a:off x="3847384" y="5365631"/>
              <a:ext cx="1069676"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56493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CCF0-2707-4C7A-9817-7B147D422612}"/>
              </a:ext>
            </a:extLst>
          </p:cNvPr>
          <p:cNvSpPr>
            <a:spLocks noGrp="1"/>
          </p:cNvSpPr>
          <p:nvPr>
            <p:ph type="title"/>
          </p:nvPr>
        </p:nvSpPr>
        <p:spPr/>
        <p:txBody>
          <a:bodyPr/>
          <a:lstStyle/>
          <a:p>
            <a:r>
              <a:rPr lang="en-US" dirty="0"/>
              <a:t>Dynamic aperture optimization</a:t>
            </a:r>
          </a:p>
        </p:txBody>
      </p:sp>
      <p:sp>
        <p:nvSpPr>
          <p:cNvPr id="3" name="Content Placeholder 2">
            <a:extLst>
              <a:ext uri="{FF2B5EF4-FFF2-40B4-BE49-F238E27FC236}">
                <a16:creationId xmlns:a16="http://schemas.microsoft.com/office/drawing/2014/main" id="{46EB6E71-2DFF-4C83-8010-0E82B9B89C95}"/>
              </a:ext>
            </a:extLst>
          </p:cNvPr>
          <p:cNvSpPr>
            <a:spLocks noGrp="1"/>
          </p:cNvSpPr>
          <p:nvPr>
            <p:ph idx="1"/>
          </p:nvPr>
        </p:nvSpPr>
        <p:spPr/>
        <p:txBody>
          <a:bodyPr/>
          <a:lstStyle/>
          <a:p>
            <a:r>
              <a:rPr lang="en-US" sz="2800" i="1" dirty="0"/>
              <a:t>SODD</a:t>
            </a:r>
            <a:r>
              <a:rPr lang="en-US" sz="2800" dirty="0"/>
              <a:t> module from </a:t>
            </a:r>
            <a:r>
              <a:rPr lang="en-US" sz="2800" i="1" dirty="0"/>
              <a:t>MADX</a:t>
            </a:r>
            <a:r>
              <a:rPr lang="en-US" sz="2800" dirty="0"/>
              <a:t> was used to minimize second order driving terms using all 6 families of IOTA’s </a:t>
            </a:r>
            <a:r>
              <a:rPr lang="en-US" sz="2800" dirty="0" err="1"/>
              <a:t>sextupoles</a:t>
            </a:r>
            <a:endParaRPr lang="en-US" sz="2800" dirty="0"/>
          </a:p>
          <a:p>
            <a:r>
              <a:rPr lang="en-US" sz="2800" i="1" dirty="0" err="1"/>
              <a:t>Lifetrac</a:t>
            </a:r>
            <a:r>
              <a:rPr lang="en-US" sz="2800" dirty="0"/>
              <a:t> software was used to estimate resulting dynamic aperture with Frequency Map Analysis</a:t>
            </a:r>
          </a:p>
        </p:txBody>
      </p:sp>
      <p:sp>
        <p:nvSpPr>
          <p:cNvPr id="4" name="Date Placeholder 3">
            <a:extLst>
              <a:ext uri="{FF2B5EF4-FFF2-40B4-BE49-F238E27FC236}">
                <a16:creationId xmlns:a16="http://schemas.microsoft.com/office/drawing/2014/main" id="{AEBFBD57-0DFE-468C-866C-EF521DAB7174}"/>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E26BFF1B-06C5-4FF2-92AC-61DE108AF33C}"/>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A714BBA5-1C8A-42E5-AD55-8A67382CD76E}"/>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spTree>
    <p:extLst>
      <p:ext uri="{BB962C8B-B14F-4D97-AF65-F5344CB8AC3E}">
        <p14:creationId xmlns:p14="http://schemas.microsoft.com/office/powerpoint/2010/main" val="266025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C6-28DB-40C2-AAB5-544D079B22AF}"/>
              </a:ext>
            </a:extLst>
          </p:cNvPr>
          <p:cNvSpPr>
            <a:spLocks noGrp="1"/>
          </p:cNvSpPr>
          <p:nvPr>
            <p:ph type="title"/>
          </p:nvPr>
        </p:nvSpPr>
        <p:spPr/>
        <p:txBody>
          <a:bodyPr/>
          <a:lstStyle/>
          <a:p>
            <a:r>
              <a:rPr lang="en-US" dirty="0"/>
              <a:t>Dynamic aperture for zero chromaticity: 950 nm</a:t>
            </a:r>
          </a:p>
        </p:txBody>
      </p:sp>
      <p:pic>
        <p:nvPicPr>
          <p:cNvPr id="8" name="Content Placeholder 7">
            <a:extLst>
              <a:ext uri="{FF2B5EF4-FFF2-40B4-BE49-F238E27FC236}">
                <a16:creationId xmlns:a16="http://schemas.microsoft.com/office/drawing/2014/main" id="{97CDD1DA-2AA0-4318-A93A-BE8242F1CB3E}"/>
              </a:ext>
            </a:extLst>
          </p:cNvPr>
          <p:cNvPicPr>
            <a:picLocks noGrp="1" noChangeAspect="1"/>
          </p:cNvPicPr>
          <p:nvPr>
            <p:ph idx="1"/>
          </p:nvPr>
        </p:nvPicPr>
        <p:blipFill>
          <a:blip r:embed="rId2"/>
          <a:stretch>
            <a:fillRect/>
          </a:stretch>
        </p:blipFill>
        <p:spPr>
          <a:xfrm>
            <a:off x="217007" y="930721"/>
            <a:ext cx="5200281" cy="2485339"/>
          </a:xfrm>
        </p:spPr>
      </p:pic>
      <p:sp>
        <p:nvSpPr>
          <p:cNvPr id="4" name="Date Placeholder 3">
            <a:extLst>
              <a:ext uri="{FF2B5EF4-FFF2-40B4-BE49-F238E27FC236}">
                <a16:creationId xmlns:a16="http://schemas.microsoft.com/office/drawing/2014/main" id="{FA81F24A-E9EF-43D6-805B-D3C1044FC949}"/>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79BA259D-DAB2-4939-A3A0-E4EB2F3252ED}"/>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318A3720-BE2B-4C8E-8FD8-0B7E31FD1029}"/>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10" name="Picture 9">
            <a:extLst>
              <a:ext uri="{FF2B5EF4-FFF2-40B4-BE49-F238E27FC236}">
                <a16:creationId xmlns:a16="http://schemas.microsoft.com/office/drawing/2014/main" id="{8AA89537-0F19-4CB7-9174-A623AFDB0DCB}"/>
              </a:ext>
            </a:extLst>
          </p:cNvPr>
          <p:cNvPicPr>
            <a:picLocks noChangeAspect="1"/>
          </p:cNvPicPr>
          <p:nvPr/>
        </p:nvPicPr>
        <p:blipFill>
          <a:blip r:embed="rId3"/>
          <a:stretch>
            <a:fillRect/>
          </a:stretch>
        </p:blipFill>
        <p:spPr>
          <a:xfrm>
            <a:off x="228600" y="3601377"/>
            <a:ext cx="5188688" cy="2475963"/>
          </a:xfrm>
          <a:prstGeom prst="rect">
            <a:avLst/>
          </a:prstGeom>
        </p:spPr>
      </p:pic>
      <p:sp>
        <p:nvSpPr>
          <p:cNvPr id="9" name="Content Placeholder 2">
            <a:extLst>
              <a:ext uri="{FF2B5EF4-FFF2-40B4-BE49-F238E27FC236}">
                <a16:creationId xmlns:a16="http://schemas.microsoft.com/office/drawing/2014/main" id="{40C29FD4-9E9B-4C89-92B6-4CE6CEC3811F}"/>
              </a:ext>
            </a:extLst>
          </p:cNvPr>
          <p:cNvSpPr txBox="1">
            <a:spLocks/>
          </p:cNvSpPr>
          <p:nvPr/>
        </p:nvSpPr>
        <p:spPr>
          <a:xfrm>
            <a:off x="5848710" y="930721"/>
            <a:ext cx="2907102" cy="5167791"/>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Natural chromaticity</a:t>
            </a:r>
          </a:p>
          <a:p>
            <a:pPr marL="0" indent="0">
              <a:buFont typeface="Arial" panose="020B0604020202020204" pitchFamily="34" charset="0"/>
              <a:buNone/>
            </a:pPr>
            <a:r>
              <a:rPr lang="en-US" sz="2800" dirty="0"/>
              <a:t>X: -9.4      Y: -6.0</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Chromaticity after second order path lengthening compensation</a:t>
            </a:r>
          </a:p>
          <a:p>
            <a:pPr marL="0" indent="0">
              <a:buFont typeface="Arial" panose="020B0604020202020204" pitchFamily="34" charset="0"/>
              <a:buNone/>
            </a:pPr>
            <a:r>
              <a:rPr lang="en-US" sz="2800" dirty="0">
                <a:solidFill>
                  <a:srgbClr val="FF0000"/>
                </a:solidFill>
              </a:rPr>
              <a:t>X: 32.2    Y: -4.5</a:t>
            </a:r>
          </a:p>
          <a:p>
            <a:pPr marL="0" indent="0">
              <a:buFont typeface="Arial" panose="020B0604020202020204" pitchFamily="34" charset="0"/>
              <a:buNone/>
            </a:pPr>
            <a:endParaRPr lang="en-US" sz="2000" dirty="0">
              <a:solidFill>
                <a:schemeClr val="bg1">
                  <a:lumMod val="65000"/>
                </a:schemeClr>
              </a:solidFill>
            </a:endParaRPr>
          </a:p>
          <a:p>
            <a:pPr marL="0" indent="0">
              <a:buFont typeface="Arial" panose="020B0604020202020204" pitchFamily="34" charset="0"/>
              <a:buNone/>
            </a:pPr>
            <a:r>
              <a:rPr lang="en-US" sz="2000" i="1" dirty="0" err="1">
                <a:solidFill>
                  <a:schemeClr val="bg1">
                    <a:lumMod val="65000"/>
                  </a:schemeClr>
                </a:solidFill>
              </a:rPr>
              <a:t>Lifetrac</a:t>
            </a:r>
            <a:endParaRPr lang="en-US" sz="2000" i="1" dirty="0">
              <a:solidFill>
                <a:schemeClr val="bg1">
                  <a:lumMod val="65000"/>
                </a:schemeClr>
              </a:solidFill>
            </a:endParaRPr>
          </a:p>
          <a:p>
            <a:pPr marL="0" indent="0">
              <a:buFont typeface="Arial" panose="020B0604020202020204" pitchFamily="34" charset="0"/>
              <a:buNone/>
            </a:pPr>
            <a:r>
              <a:rPr lang="en-US" sz="2000" dirty="0">
                <a:solidFill>
                  <a:schemeClr val="bg1">
                    <a:lumMod val="65000"/>
                  </a:schemeClr>
                </a:solidFill>
              </a:rPr>
              <a:t>FMA based on 1024 turns</a:t>
            </a:r>
          </a:p>
        </p:txBody>
      </p:sp>
    </p:spTree>
    <p:extLst>
      <p:ext uri="{BB962C8B-B14F-4D97-AF65-F5344CB8AC3E}">
        <p14:creationId xmlns:p14="http://schemas.microsoft.com/office/powerpoint/2010/main" val="94857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AB88-0E08-4F8D-9A5E-D09596D11D08}"/>
              </a:ext>
            </a:extLst>
          </p:cNvPr>
          <p:cNvSpPr>
            <a:spLocks noGrp="1"/>
          </p:cNvSpPr>
          <p:nvPr>
            <p:ph type="title"/>
          </p:nvPr>
        </p:nvSpPr>
        <p:spPr/>
        <p:txBody>
          <a:bodyPr/>
          <a:lstStyle/>
          <a:p>
            <a:r>
              <a:rPr lang="en-US" dirty="0"/>
              <a:t>Dynamic aperture for zero chromaticity: 2200 nm</a:t>
            </a:r>
          </a:p>
        </p:txBody>
      </p:sp>
      <p:sp>
        <p:nvSpPr>
          <p:cNvPr id="3" name="Content Placeholder 2">
            <a:extLst>
              <a:ext uri="{FF2B5EF4-FFF2-40B4-BE49-F238E27FC236}">
                <a16:creationId xmlns:a16="http://schemas.microsoft.com/office/drawing/2014/main" id="{CF527434-18F6-43C0-86F7-C9363E7EF57E}"/>
              </a:ext>
            </a:extLst>
          </p:cNvPr>
          <p:cNvSpPr>
            <a:spLocks noGrp="1"/>
          </p:cNvSpPr>
          <p:nvPr>
            <p:ph idx="1"/>
          </p:nvPr>
        </p:nvSpPr>
        <p:spPr>
          <a:xfrm>
            <a:off x="5848710" y="903248"/>
            <a:ext cx="2907102" cy="5411287"/>
          </a:xfrm>
        </p:spPr>
        <p:txBody>
          <a:bodyPr/>
          <a:lstStyle/>
          <a:p>
            <a:pPr marL="0" indent="0">
              <a:buNone/>
            </a:pPr>
            <a:r>
              <a:rPr lang="en-US" sz="2800" dirty="0"/>
              <a:t>Natural chromaticity</a:t>
            </a:r>
          </a:p>
          <a:p>
            <a:pPr marL="0" indent="0">
              <a:buNone/>
            </a:pPr>
            <a:r>
              <a:rPr lang="en-US" sz="2800" dirty="0"/>
              <a:t>X: -10.4      Y: -6.4</a:t>
            </a:r>
          </a:p>
          <a:p>
            <a:pPr marL="0" indent="0">
              <a:buNone/>
            </a:pPr>
            <a:endParaRPr lang="en-US" sz="2800" dirty="0"/>
          </a:p>
          <a:p>
            <a:pPr marL="0" indent="0">
              <a:buNone/>
            </a:pPr>
            <a:r>
              <a:rPr lang="en-US" sz="2800" dirty="0"/>
              <a:t>Chromaticity after second order path lengthening compensation</a:t>
            </a:r>
          </a:p>
          <a:p>
            <a:pPr marL="0" indent="0">
              <a:buNone/>
            </a:pPr>
            <a:r>
              <a:rPr lang="en-US" sz="2800" dirty="0">
                <a:solidFill>
                  <a:srgbClr val="FF0000"/>
                </a:solidFill>
              </a:rPr>
              <a:t>X: 95.9    Y: -77.6</a:t>
            </a:r>
          </a:p>
          <a:p>
            <a:pPr marL="0" indent="0">
              <a:buNone/>
            </a:pPr>
            <a:endParaRPr lang="en-US" sz="2000" dirty="0">
              <a:solidFill>
                <a:schemeClr val="bg1">
                  <a:lumMod val="65000"/>
                </a:schemeClr>
              </a:solidFill>
            </a:endParaRPr>
          </a:p>
          <a:p>
            <a:pPr marL="0" indent="0">
              <a:buNone/>
            </a:pPr>
            <a:r>
              <a:rPr lang="en-US" sz="2000" i="1" dirty="0" err="1">
                <a:solidFill>
                  <a:schemeClr val="bg1">
                    <a:lumMod val="65000"/>
                  </a:schemeClr>
                </a:solidFill>
              </a:rPr>
              <a:t>Lifetrac</a:t>
            </a:r>
            <a:endParaRPr lang="en-US" sz="2000" i="1" dirty="0">
              <a:solidFill>
                <a:schemeClr val="bg1">
                  <a:lumMod val="65000"/>
                </a:schemeClr>
              </a:solidFill>
            </a:endParaRPr>
          </a:p>
          <a:p>
            <a:pPr marL="0" indent="0">
              <a:buNone/>
            </a:pPr>
            <a:r>
              <a:rPr lang="en-US" sz="2000" dirty="0">
                <a:solidFill>
                  <a:schemeClr val="bg1">
                    <a:lumMod val="65000"/>
                  </a:schemeClr>
                </a:solidFill>
              </a:rPr>
              <a:t>FMA based on 1024 turns</a:t>
            </a:r>
          </a:p>
        </p:txBody>
      </p:sp>
      <p:sp>
        <p:nvSpPr>
          <p:cNvPr id="4" name="Date Placeholder 3">
            <a:extLst>
              <a:ext uri="{FF2B5EF4-FFF2-40B4-BE49-F238E27FC236}">
                <a16:creationId xmlns:a16="http://schemas.microsoft.com/office/drawing/2014/main" id="{9EBCC744-B39B-4BC8-BD1E-DB9BD9083E19}"/>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E665386C-AF5C-44EA-AD65-A27EF4786D28}"/>
              </a:ext>
            </a:extLst>
          </p:cNvPr>
          <p:cNvSpPr>
            <a:spLocks noGrp="1"/>
          </p:cNvSpPr>
          <p:nvPr>
            <p:ph type="ftr" sz="quarter" idx="11"/>
          </p:nvPr>
        </p:nvSpPr>
        <p:spPr/>
        <p:txBody>
          <a:bodyPr/>
          <a:lstStyle/>
          <a:p>
            <a:pPr>
              <a:defRPr/>
            </a:pPr>
            <a:r>
              <a:rPr lang="en-US" dirty="0"/>
              <a:t>Presenter | Presentation Title</a:t>
            </a:r>
            <a:endParaRPr lang="en-US" b="1" dirty="0"/>
          </a:p>
        </p:txBody>
      </p:sp>
      <p:sp>
        <p:nvSpPr>
          <p:cNvPr id="6" name="Slide Number Placeholder 5">
            <a:extLst>
              <a:ext uri="{FF2B5EF4-FFF2-40B4-BE49-F238E27FC236}">
                <a16:creationId xmlns:a16="http://schemas.microsoft.com/office/drawing/2014/main" id="{2CC225C5-38AB-49F7-9ABD-48012B1D49AD}"/>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8" name="Picture 7">
            <a:extLst>
              <a:ext uri="{FF2B5EF4-FFF2-40B4-BE49-F238E27FC236}">
                <a16:creationId xmlns:a16="http://schemas.microsoft.com/office/drawing/2014/main" id="{870AD85D-92EB-45CF-90F7-74189231B2CD}"/>
              </a:ext>
            </a:extLst>
          </p:cNvPr>
          <p:cNvPicPr>
            <a:picLocks noChangeAspect="1"/>
          </p:cNvPicPr>
          <p:nvPr/>
        </p:nvPicPr>
        <p:blipFill>
          <a:blip r:embed="rId2"/>
          <a:stretch>
            <a:fillRect/>
          </a:stretch>
        </p:blipFill>
        <p:spPr>
          <a:xfrm>
            <a:off x="228600" y="988776"/>
            <a:ext cx="5223294" cy="2434118"/>
          </a:xfrm>
          <a:prstGeom prst="rect">
            <a:avLst/>
          </a:prstGeom>
        </p:spPr>
      </p:pic>
      <p:pic>
        <p:nvPicPr>
          <p:cNvPr id="10" name="Picture 9">
            <a:extLst>
              <a:ext uri="{FF2B5EF4-FFF2-40B4-BE49-F238E27FC236}">
                <a16:creationId xmlns:a16="http://schemas.microsoft.com/office/drawing/2014/main" id="{CCEDB295-DA67-40D2-8C04-322AD27BB80E}"/>
              </a:ext>
            </a:extLst>
          </p:cNvPr>
          <p:cNvPicPr>
            <a:picLocks noChangeAspect="1"/>
          </p:cNvPicPr>
          <p:nvPr/>
        </p:nvPicPr>
        <p:blipFill>
          <a:blip r:embed="rId3"/>
          <a:stretch>
            <a:fillRect/>
          </a:stretch>
        </p:blipFill>
        <p:spPr>
          <a:xfrm>
            <a:off x="228600" y="3472479"/>
            <a:ext cx="5223294" cy="2506044"/>
          </a:xfrm>
          <a:prstGeom prst="rect">
            <a:avLst/>
          </a:prstGeom>
        </p:spPr>
      </p:pic>
    </p:spTree>
    <p:extLst>
      <p:ext uri="{BB962C8B-B14F-4D97-AF65-F5344CB8AC3E}">
        <p14:creationId xmlns:p14="http://schemas.microsoft.com/office/powerpoint/2010/main" val="362742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Trajectory correction analysis (2200nm)</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11" name="Content Placeholder 2"/>
          <p:cNvSpPr txBox="1">
            <a:spLocks/>
          </p:cNvSpPr>
          <p:nvPr/>
        </p:nvSpPr>
        <p:spPr>
          <a:xfrm>
            <a:off x="293801" y="3487898"/>
            <a:ext cx="3028370" cy="3027202"/>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Statistical orbit correction analysis:                                   error seeding &gt; correction &gt; summary of corrected orbit</a:t>
            </a:r>
          </a:p>
          <a:p>
            <a:pPr marL="457200" lvl="1" indent="-223838"/>
            <a:r>
              <a:rPr lang="en-US" sz="1600" dirty="0"/>
              <a:t>Quads X and Y shifts: 0.1mm</a:t>
            </a:r>
          </a:p>
          <a:p>
            <a:pPr marL="457200" lvl="1" indent="-223838"/>
            <a:r>
              <a:rPr lang="en-US" sz="1600" dirty="0"/>
              <a:t>Bends X and Y shifts: 0.1mm</a:t>
            </a:r>
          </a:p>
          <a:p>
            <a:pPr marL="457200" lvl="1" indent="-223838"/>
            <a:r>
              <a:rPr lang="en-US" sz="1600" dirty="0"/>
              <a:t>Bends tilt errors 0.0006 mm/mm</a:t>
            </a:r>
          </a:p>
          <a:p>
            <a:pPr marL="112713" indent="-112713"/>
            <a:endParaRPr lang="en-US" sz="1400" dirty="0"/>
          </a:p>
        </p:txBody>
      </p:sp>
      <p:sp>
        <p:nvSpPr>
          <p:cNvPr id="12" name="Footer Placeholder 4">
            <a:extLst>
              <a:ext uri="{FF2B5EF4-FFF2-40B4-BE49-F238E27FC236}">
                <a16:creationId xmlns:a16="http://schemas.microsoft.com/office/drawing/2014/main" id="{983544E0-A82F-4BAF-9D17-28A82ACA3D4C}"/>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pic>
        <p:nvPicPr>
          <p:cNvPr id="14" name="Picture 13">
            <a:extLst>
              <a:ext uri="{FF2B5EF4-FFF2-40B4-BE49-F238E27FC236}">
                <a16:creationId xmlns:a16="http://schemas.microsoft.com/office/drawing/2014/main" id="{4A3F3EBB-53C8-440A-A84F-2E73B91FECAE}"/>
              </a:ext>
            </a:extLst>
          </p:cNvPr>
          <p:cNvPicPr>
            <a:picLocks noChangeAspect="1"/>
          </p:cNvPicPr>
          <p:nvPr/>
        </p:nvPicPr>
        <p:blipFill>
          <a:blip r:embed="rId2"/>
          <a:stretch>
            <a:fillRect/>
          </a:stretch>
        </p:blipFill>
        <p:spPr>
          <a:xfrm>
            <a:off x="3256971" y="3624607"/>
            <a:ext cx="5712333" cy="1746041"/>
          </a:xfrm>
          <a:prstGeom prst="rect">
            <a:avLst/>
          </a:prstGeom>
        </p:spPr>
      </p:pic>
      <p:pic>
        <p:nvPicPr>
          <p:cNvPr id="16" name="Picture 15">
            <a:extLst>
              <a:ext uri="{FF2B5EF4-FFF2-40B4-BE49-F238E27FC236}">
                <a16:creationId xmlns:a16="http://schemas.microsoft.com/office/drawing/2014/main" id="{F682951D-0767-45DB-AE40-E7356986AD16}"/>
              </a:ext>
            </a:extLst>
          </p:cNvPr>
          <p:cNvPicPr>
            <a:picLocks noChangeAspect="1"/>
          </p:cNvPicPr>
          <p:nvPr/>
        </p:nvPicPr>
        <p:blipFill>
          <a:blip r:embed="rId3"/>
          <a:stretch>
            <a:fillRect/>
          </a:stretch>
        </p:blipFill>
        <p:spPr>
          <a:xfrm>
            <a:off x="3256971" y="1282397"/>
            <a:ext cx="2873821" cy="2052730"/>
          </a:xfrm>
          <a:prstGeom prst="rect">
            <a:avLst/>
          </a:prstGeom>
        </p:spPr>
      </p:pic>
      <p:pic>
        <p:nvPicPr>
          <p:cNvPr id="18" name="Picture 17">
            <a:extLst>
              <a:ext uri="{FF2B5EF4-FFF2-40B4-BE49-F238E27FC236}">
                <a16:creationId xmlns:a16="http://schemas.microsoft.com/office/drawing/2014/main" id="{CB03A5BB-1CC5-49CD-A3C2-3E6F77503A79}"/>
              </a:ext>
            </a:extLst>
          </p:cNvPr>
          <p:cNvPicPr>
            <a:picLocks noChangeAspect="1"/>
          </p:cNvPicPr>
          <p:nvPr/>
        </p:nvPicPr>
        <p:blipFill>
          <a:blip r:embed="rId4"/>
          <a:stretch>
            <a:fillRect/>
          </a:stretch>
        </p:blipFill>
        <p:spPr>
          <a:xfrm>
            <a:off x="6143953" y="1274554"/>
            <a:ext cx="2879255" cy="2056611"/>
          </a:xfrm>
          <a:prstGeom prst="rect">
            <a:avLst/>
          </a:prstGeom>
        </p:spPr>
      </p:pic>
      <p:sp>
        <p:nvSpPr>
          <p:cNvPr id="19" name="Content Placeholder 2">
            <a:extLst>
              <a:ext uri="{FF2B5EF4-FFF2-40B4-BE49-F238E27FC236}">
                <a16:creationId xmlns:a16="http://schemas.microsoft.com/office/drawing/2014/main" id="{0DC8425B-5325-40C0-9B46-8CA3BED75688}"/>
              </a:ext>
            </a:extLst>
          </p:cNvPr>
          <p:cNvSpPr txBox="1">
            <a:spLocks/>
          </p:cNvSpPr>
          <p:nvPr/>
        </p:nvSpPr>
        <p:spPr>
          <a:xfrm>
            <a:off x="293801" y="898174"/>
            <a:ext cx="3028370" cy="1409716"/>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Orbit should be corrected in </a:t>
            </a:r>
            <a:r>
              <a:rPr lang="en-US" sz="1800" dirty="0" err="1"/>
              <a:t>sextupoles</a:t>
            </a:r>
            <a:r>
              <a:rPr lang="en-US" sz="1800" dirty="0"/>
              <a:t> to within 50 um to avoid unwanted gradients and keep desired cooling mixing ratio</a:t>
            </a:r>
          </a:p>
        </p:txBody>
      </p:sp>
      <p:sp>
        <p:nvSpPr>
          <p:cNvPr id="20" name="Content Placeholder 2">
            <a:extLst>
              <a:ext uri="{FF2B5EF4-FFF2-40B4-BE49-F238E27FC236}">
                <a16:creationId xmlns:a16="http://schemas.microsoft.com/office/drawing/2014/main" id="{985C1BEF-D314-405D-92E6-31A8B49A5EBD}"/>
              </a:ext>
            </a:extLst>
          </p:cNvPr>
          <p:cNvSpPr txBox="1">
            <a:spLocks/>
          </p:cNvSpPr>
          <p:nvPr/>
        </p:nvSpPr>
        <p:spPr>
          <a:xfrm>
            <a:off x="293801" y="2444599"/>
            <a:ext cx="3028370" cy="1409716"/>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Matching of the light and electrons should be within </a:t>
            </a:r>
          </a:p>
          <a:p>
            <a:pPr marL="0" indent="0">
              <a:buNone/>
            </a:pPr>
            <a:r>
              <a:rPr lang="en-US" sz="1800" dirty="0"/>
              <a:t>5% of the spot size or 25 um</a:t>
            </a:r>
          </a:p>
        </p:txBody>
      </p:sp>
    </p:spTree>
    <p:extLst>
      <p:ext uri="{BB962C8B-B14F-4D97-AF65-F5344CB8AC3E}">
        <p14:creationId xmlns:p14="http://schemas.microsoft.com/office/powerpoint/2010/main" val="203348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correction</a:t>
            </a:r>
          </a:p>
        </p:txBody>
      </p:sp>
      <p:sp>
        <p:nvSpPr>
          <p:cNvPr id="3" name="Content Placeholder 2"/>
          <p:cNvSpPr>
            <a:spLocks noGrp="1"/>
          </p:cNvSpPr>
          <p:nvPr>
            <p:ph idx="1"/>
          </p:nvPr>
        </p:nvSpPr>
        <p:spPr>
          <a:xfrm>
            <a:off x="228600" y="867266"/>
            <a:ext cx="8672513" cy="4987867"/>
          </a:xfrm>
        </p:spPr>
        <p:txBody>
          <a:bodyPr/>
          <a:lstStyle/>
          <a:p>
            <a:r>
              <a:rPr lang="en-US" sz="2800" dirty="0"/>
              <a:t>Extended LOCO method of beam based model dependent analysis will be used for lattice errors reconstruction and correction. </a:t>
            </a:r>
          </a:p>
          <a:p>
            <a:pPr lvl="1"/>
            <a:r>
              <a:rPr lang="en-US" sz="2400" dirty="0"/>
              <a:t>Fit model so that it best describes measured experimental data using multiple iterations of SVD based inverse task solver.</a:t>
            </a:r>
          </a:p>
          <a:p>
            <a:r>
              <a:rPr lang="en-US" sz="2800" dirty="0"/>
              <a:t>Simulations shows that with BPMs precision of 1um and better lattice can be corrected to required levels.</a:t>
            </a:r>
          </a:p>
          <a:p>
            <a:r>
              <a:rPr lang="en-US" sz="2800" dirty="0"/>
              <a:t>Recent work demonstrated that it </a:t>
            </a:r>
          </a:p>
          <a:p>
            <a:pPr>
              <a:buNone/>
            </a:pPr>
            <a:r>
              <a:rPr lang="en-US" sz="2800" dirty="0"/>
              <a:t>should be possible to correct lattice </a:t>
            </a:r>
          </a:p>
          <a:p>
            <a:pPr>
              <a:buNone/>
            </a:pPr>
            <a:r>
              <a:rPr lang="en-US" sz="2800" dirty="0"/>
              <a:t>parameters to required precision </a:t>
            </a:r>
          </a:p>
          <a:p>
            <a:pPr>
              <a:buNone/>
            </a:pPr>
            <a:r>
              <a:rPr lang="en-US" sz="2000" dirty="0"/>
              <a:t>(THPOA24, NAPAC 2016) </a:t>
            </a:r>
            <a:endParaRPr lang="en-US" sz="2800" dirty="0"/>
          </a:p>
          <a:p>
            <a:pPr lvl="1">
              <a:buNone/>
            </a:pPr>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graphicFrame>
        <p:nvGraphicFramePr>
          <p:cNvPr id="7" name="Content Placeholder 6"/>
          <p:cNvGraphicFramePr>
            <a:graphicFrameLocks/>
          </p:cNvGraphicFramePr>
          <p:nvPr>
            <p:extLst>
              <p:ext uri="{D42A27DB-BD31-4B8C-83A1-F6EECF244321}">
                <p14:modId xmlns:p14="http://schemas.microsoft.com/office/powerpoint/2010/main" val="3450838024"/>
              </p:ext>
            </p:extLst>
          </p:nvPr>
        </p:nvGraphicFramePr>
        <p:xfrm>
          <a:off x="6002338" y="4631267"/>
          <a:ext cx="2913062" cy="1447800"/>
        </p:xfrm>
        <a:graphic>
          <a:graphicData uri="http://schemas.openxmlformats.org/drawingml/2006/table">
            <a:tbl>
              <a:tblPr firstRow="1" bandRow="1">
                <a:tableStyleId>{5940675A-B579-460E-94D1-54222C63F5DA}</a:tableStyleId>
              </a:tblPr>
              <a:tblGrid>
                <a:gridCol w="1873728">
                  <a:extLst>
                    <a:ext uri="{9D8B030D-6E8A-4147-A177-3AD203B41FA5}">
                      <a16:colId xmlns:a16="http://schemas.microsoft.com/office/drawing/2014/main" val="20000"/>
                    </a:ext>
                  </a:extLst>
                </a:gridCol>
                <a:gridCol w="1039334">
                  <a:extLst>
                    <a:ext uri="{9D8B030D-6E8A-4147-A177-3AD203B41FA5}">
                      <a16:colId xmlns:a16="http://schemas.microsoft.com/office/drawing/2014/main" val="20001"/>
                    </a:ext>
                  </a:extLst>
                </a:gridCol>
              </a:tblGrid>
              <a:tr h="254000">
                <a:tc>
                  <a:txBody>
                    <a:bodyPr/>
                    <a:lstStyle/>
                    <a:p>
                      <a:r>
                        <a:rPr lang="en-US" sz="1300" dirty="0"/>
                        <a:t>Parameter</a:t>
                      </a:r>
                      <a:endParaRPr lang="en-US" sz="1300" b="0" dirty="0"/>
                    </a:p>
                  </a:txBody>
                  <a:tcPr/>
                </a:tc>
                <a:tc>
                  <a:txBody>
                    <a:bodyPr/>
                    <a:lstStyle/>
                    <a:p>
                      <a:r>
                        <a:rPr lang="en-US" sz="1300" u="none" strike="noStrike" kern="1200" baseline="0" dirty="0"/>
                        <a:t>Max error</a:t>
                      </a:r>
                      <a:endParaRPr lang="en-US" sz="1300" b="0" dirty="0"/>
                    </a:p>
                  </a:txBody>
                  <a:tcPr/>
                </a:tc>
                <a:extLst>
                  <a:ext uri="{0D108BD9-81ED-4DB2-BD59-A6C34878D82A}">
                    <a16:rowId xmlns:a16="http://schemas.microsoft.com/office/drawing/2014/main" val="10000"/>
                  </a:ext>
                </a:extLst>
              </a:tr>
              <a:tr h="254000">
                <a:tc>
                  <a:txBody>
                    <a:bodyPr/>
                    <a:lstStyle/>
                    <a:p>
                      <a:r>
                        <a:rPr lang="en-US" sz="1300" dirty="0"/>
                        <a:t>Betas at the insertion</a:t>
                      </a:r>
                      <a:endParaRPr lang="en-US" sz="1300" b="0" dirty="0"/>
                    </a:p>
                  </a:txBody>
                  <a:tcPr/>
                </a:tc>
                <a:tc>
                  <a:txBody>
                    <a:bodyPr/>
                    <a:lstStyle/>
                    <a:p>
                      <a:r>
                        <a:rPr lang="en-US" sz="1300" u="none" strike="noStrike" kern="1200" baseline="0" dirty="0"/>
                        <a:t>1%</a:t>
                      </a:r>
                      <a:endParaRPr lang="en-US" sz="1300" b="0" dirty="0"/>
                    </a:p>
                  </a:txBody>
                  <a:tcPr/>
                </a:tc>
                <a:extLst>
                  <a:ext uri="{0D108BD9-81ED-4DB2-BD59-A6C34878D82A}">
                    <a16:rowId xmlns:a16="http://schemas.microsoft.com/office/drawing/2014/main" val="10001"/>
                  </a:ext>
                </a:extLst>
              </a:tr>
              <a:tr h="254000">
                <a:tc>
                  <a:txBody>
                    <a:bodyPr/>
                    <a:lstStyle/>
                    <a:p>
                      <a:r>
                        <a:rPr lang="en-US" sz="1300" dirty="0"/>
                        <a:t>Beta beating</a:t>
                      </a:r>
                      <a:endParaRPr lang="en-US" sz="1300" b="0" dirty="0"/>
                    </a:p>
                  </a:txBody>
                  <a:tcPr/>
                </a:tc>
                <a:tc>
                  <a:txBody>
                    <a:bodyPr/>
                    <a:lstStyle/>
                    <a:p>
                      <a:r>
                        <a:rPr lang="en-US" sz="1300" u="none" strike="noStrike" kern="1200" baseline="0" dirty="0"/>
                        <a:t>3%</a:t>
                      </a:r>
                      <a:endParaRPr lang="en-US" sz="1300" b="0" dirty="0"/>
                    </a:p>
                  </a:txBody>
                  <a:tcPr/>
                </a:tc>
                <a:extLst>
                  <a:ext uri="{0D108BD9-81ED-4DB2-BD59-A6C34878D82A}">
                    <a16:rowId xmlns:a16="http://schemas.microsoft.com/office/drawing/2014/main" val="10002"/>
                  </a:ext>
                </a:extLst>
              </a:tr>
              <a:tr h="254000">
                <a:tc>
                  <a:txBody>
                    <a:bodyPr/>
                    <a:lstStyle/>
                    <a:p>
                      <a:r>
                        <a:rPr lang="en-US" sz="1300" dirty="0"/>
                        <a:t>Dispersion</a:t>
                      </a:r>
                      <a:endParaRPr lang="en-US" sz="1300" b="0" dirty="0"/>
                    </a:p>
                  </a:txBody>
                  <a:tcPr/>
                </a:tc>
                <a:tc>
                  <a:txBody>
                    <a:bodyPr/>
                    <a:lstStyle/>
                    <a:p>
                      <a:r>
                        <a:rPr lang="en-US" sz="1300" u="none" strike="noStrike" kern="1200" baseline="0" dirty="0"/>
                        <a:t>1 cm</a:t>
                      </a:r>
                      <a:endParaRPr lang="en-US" sz="1300" b="0" dirty="0"/>
                    </a:p>
                  </a:txBody>
                  <a:tcPr/>
                </a:tc>
                <a:extLst>
                  <a:ext uri="{0D108BD9-81ED-4DB2-BD59-A6C34878D82A}">
                    <a16:rowId xmlns:a16="http://schemas.microsoft.com/office/drawing/2014/main" val="10003"/>
                  </a:ext>
                </a:extLst>
              </a:tr>
              <a:tr h="254000">
                <a:tc>
                  <a:txBody>
                    <a:bodyPr/>
                    <a:lstStyle/>
                    <a:p>
                      <a:r>
                        <a:rPr lang="en-US" sz="1300" u="none" strike="noStrike" kern="1200" baseline="0" dirty="0"/>
                        <a:t>Phase adv in T-ins</a:t>
                      </a:r>
                      <a:endParaRPr lang="en-US" sz="1300" b="0" dirty="0"/>
                    </a:p>
                  </a:txBody>
                  <a:tcPr/>
                </a:tc>
                <a:tc>
                  <a:txBody>
                    <a:bodyPr/>
                    <a:lstStyle/>
                    <a:p>
                      <a:r>
                        <a:rPr lang="en-US" sz="1300" u="none" strike="noStrike" kern="1200" baseline="0" dirty="0"/>
                        <a:t>0.001</a:t>
                      </a:r>
                      <a:endParaRPr lang="en-US" sz="1300" b="0" dirty="0"/>
                    </a:p>
                  </a:txBody>
                  <a:tcPr/>
                </a:tc>
                <a:extLst>
                  <a:ext uri="{0D108BD9-81ED-4DB2-BD59-A6C34878D82A}">
                    <a16:rowId xmlns:a16="http://schemas.microsoft.com/office/drawing/2014/main" val="10005"/>
                  </a:ext>
                </a:extLst>
              </a:tr>
            </a:tbl>
          </a:graphicData>
        </a:graphic>
      </p:graphicFrame>
      <p:sp>
        <p:nvSpPr>
          <p:cNvPr id="8" name="Footer Placeholder 4">
            <a:extLst>
              <a:ext uri="{FF2B5EF4-FFF2-40B4-BE49-F238E27FC236}">
                <a16:creationId xmlns:a16="http://schemas.microsoft.com/office/drawing/2014/main" id="{B262454A-AA24-48C5-8E2C-B9B9B4851691}"/>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16447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C1A8-94FC-45EF-B336-3E1A9DB6733B}"/>
              </a:ext>
            </a:extLst>
          </p:cNvPr>
          <p:cNvSpPr>
            <a:spLocks noGrp="1"/>
          </p:cNvSpPr>
          <p:nvPr>
            <p:ph type="title"/>
          </p:nvPr>
        </p:nvSpPr>
        <p:spPr/>
        <p:txBody>
          <a:bodyPr/>
          <a:lstStyle/>
          <a:p>
            <a:r>
              <a:rPr lang="en-US" dirty="0"/>
              <a:t>Magnets design</a:t>
            </a:r>
          </a:p>
        </p:txBody>
      </p:sp>
      <p:sp>
        <p:nvSpPr>
          <p:cNvPr id="3" name="Content Placeholder 2">
            <a:extLst>
              <a:ext uri="{FF2B5EF4-FFF2-40B4-BE49-F238E27FC236}">
                <a16:creationId xmlns:a16="http://schemas.microsoft.com/office/drawing/2014/main" id="{6619E806-E0BD-414A-86A4-C7F2C1F59F4A}"/>
              </a:ext>
            </a:extLst>
          </p:cNvPr>
          <p:cNvSpPr>
            <a:spLocks noGrp="1"/>
          </p:cNvSpPr>
          <p:nvPr>
            <p:ph idx="1"/>
          </p:nvPr>
        </p:nvSpPr>
        <p:spPr/>
        <p:txBody>
          <a:bodyPr/>
          <a:lstStyle/>
          <a:p>
            <a:r>
              <a:rPr lang="en-US" sz="2000" dirty="0"/>
              <a:t>Magnets must meet several requirements:</a:t>
            </a:r>
          </a:p>
          <a:p>
            <a:pPr lvl="1"/>
            <a:r>
              <a:rPr lang="en-US" sz="2000" dirty="0"/>
              <a:t>Good integrated fields in aperture with R &gt; 5mm </a:t>
            </a:r>
          </a:p>
          <a:p>
            <a:pPr lvl="1"/>
            <a:r>
              <a:rPr lang="en-US" sz="2000" dirty="0"/>
              <a:t>Allow enough room for light optics (in vacuum)</a:t>
            </a:r>
          </a:p>
          <a:p>
            <a:pPr lvl="2"/>
            <a:r>
              <a:rPr lang="en-US" sz="1800" dirty="0"/>
              <a:t>C-shape, asymmetrical, special cutouts or wide aperture</a:t>
            </a:r>
          </a:p>
          <a:p>
            <a:pPr lvl="1"/>
            <a:r>
              <a:rPr lang="en-US" sz="2000" dirty="0"/>
              <a:t>Have low longitudinal stray fields to allow compact placement</a:t>
            </a:r>
          </a:p>
          <a:p>
            <a:pPr lvl="2"/>
            <a:r>
              <a:rPr lang="en-US" sz="1800" dirty="0"/>
              <a:t>Magnetic screens</a:t>
            </a:r>
          </a:p>
          <a:p>
            <a:r>
              <a:rPr lang="en-US" sz="2000" dirty="0"/>
              <a:t>To meet all requirements careful 3D optimization for particular type of alloy is needed</a:t>
            </a:r>
          </a:p>
          <a:p>
            <a:r>
              <a:rPr lang="en-US" sz="2000" dirty="0"/>
              <a:t>Challenging magnets:</a:t>
            </a:r>
          </a:p>
          <a:p>
            <a:pPr lvl="1"/>
            <a:r>
              <a:rPr lang="en-US" sz="2000" dirty="0"/>
              <a:t>Chicane dipoles</a:t>
            </a:r>
          </a:p>
          <a:p>
            <a:pPr lvl="1"/>
            <a:r>
              <a:rPr lang="en-US" sz="2000" dirty="0" err="1"/>
              <a:t>Sextupoles</a:t>
            </a:r>
            <a:endParaRPr lang="en-US" sz="2000" dirty="0"/>
          </a:p>
          <a:p>
            <a:pPr lvl="1"/>
            <a:r>
              <a:rPr lang="en-US" sz="2000" dirty="0"/>
              <a:t>Undulators (for 950nm option)</a:t>
            </a:r>
          </a:p>
        </p:txBody>
      </p:sp>
      <p:sp>
        <p:nvSpPr>
          <p:cNvPr id="4" name="Date Placeholder 3">
            <a:extLst>
              <a:ext uri="{FF2B5EF4-FFF2-40B4-BE49-F238E27FC236}">
                <a16:creationId xmlns:a16="http://schemas.microsoft.com/office/drawing/2014/main" id="{8178DFE7-C1B7-4AA8-8EFC-98C1364F8E89}"/>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a:extLst>
              <a:ext uri="{FF2B5EF4-FFF2-40B4-BE49-F238E27FC236}">
                <a16:creationId xmlns:a16="http://schemas.microsoft.com/office/drawing/2014/main" id="{5399DCF3-9029-4B2E-B736-CA3816F01A8F}"/>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a:p>
        </p:txBody>
      </p:sp>
      <p:sp>
        <p:nvSpPr>
          <p:cNvPr id="7" name="Footer Placeholder 4">
            <a:extLst>
              <a:ext uri="{FF2B5EF4-FFF2-40B4-BE49-F238E27FC236}">
                <a16:creationId xmlns:a16="http://schemas.microsoft.com/office/drawing/2014/main" id="{D8952B73-B983-4418-B1B8-D92E18FC2B2F}"/>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pic>
        <p:nvPicPr>
          <p:cNvPr id="8" name="Picture 7">
            <a:extLst>
              <a:ext uri="{FF2B5EF4-FFF2-40B4-BE49-F238E27FC236}">
                <a16:creationId xmlns:a16="http://schemas.microsoft.com/office/drawing/2014/main" id="{08B77C11-8D81-410B-9CD7-D0EB36F24537}"/>
              </a:ext>
            </a:extLst>
          </p:cNvPr>
          <p:cNvPicPr>
            <a:picLocks noChangeAspect="1"/>
          </p:cNvPicPr>
          <p:nvPr/>
        </p:nvPicPr>
        <p:blipFill>
          <a:blip r:embed="rId2"/>
          <a:stretch>
            <a:fillRect/>
          </a:stretch>
        </p:blipFill>
        <p:spPr>
          <a:xfrm>
            <a:off x="452436" y="5441036"/>
            <a:ext cx="8462963" cy="805854"/>
          </a:xfrm>
          <a:prstGeom prst="rect">
            <a:avLst/>
          </a:prstGeom>
        </p:spPr>
      </p:pic>
      <p:cxnSp>
        <p:nvCxnSpPr>
          <p:cNvPr id="10" name="Straight Connector 9">
            <a:extLst>
              <a:ext uri="{FF2B5EF4-FFF2-40B4-BE49-F238E27FC236}">
                <a16:creationId xmlns:a16="http://schemas.microsoft.com/office/drawing/2014/main" id="{D428C57B-3F4C-46D5-8AE5-C1B7952E1207}"/>
              </a:ext>
            </a:extLst>
          </p:cNvPr>
          <p:cNvCxnSpPr>
            <a:cxnSpLocks/>
          </p:cNvCxnSpPr>
          <p:nvPr/>
        </p:nvCxnSpPr>
        <p:spPr>
          <a:xfrm>
            <a:off x="2225615" y="6107502"/>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9950AEAC-A2E3-4EE9-8A1E-D68EA0B62E4F}"/>
              </a:ext>
            </a:extLst>
          </p:cNvPr>
          <p:cNvCxnSpPr>
            <a:cxnSpLocks/>
          </p:cNvCxnSpPr>
          <p:nvPr/>
        </p:nvCxnSpPr>
        <p:spPr>
          <a:xfrm>
            <a:off x="6918385" y="6107502"/>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7785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74F4-8024-48B7-B8FE-2A13D9336641}"/>
              </a:ext>
            </a:extLst>
          </p:cNvPr>
          <p:cNvSpPr>
            <a:spLocks noGrp="1"/>
          </p:cNvSpPr>
          <p:nvPr>
            <p:ph type="title"/>
          </p:nvPr>
        </p:nvSpPr>
        <p:spPr/>
        <p:txBody>
          <a:bodyPr/>
          <a:lstStyle/>
          <a:p>
            <a:r>
              <a:rPr lang="en-US" dirty="0"/>
              <a:t>Chicane dipoles</a:t>
            </a:r>
          </a:p>
        </p:txBody>
      </p:sp>
      <p:pic>
        <p:nvPicPr>
          <p:cNvPr id="8" name="Content Placeholder 7">
            <a:extLst>
              <a:ext uri="{FF2B5EF4-FFF2-40B4-BE49-F238E27FC236}">
                <a16:creationId xmlns:a16="http://schemas.microsoft.com/office/drawing/2014/main" id="{A2A0ADA3-30B2-4B09-933D-D95EB7869EF1}"/>
              </a:ext>
            </a:extLst>
          </p:cNvPr>
          <p:cNvPicPr>
            <a:picLocks noGrp="1" noChangeAspect="1"/>
          </p:cNvPicPr>
          <p:nvPr>
            <p:ph idx="1"/>
          </p:nvPr>
        </p:nvPicPr>
        <p:blipFill>
          <a:blip r:embed="rId2"/>
          <a:stretch>
            <a:fillRect/>
          </a:stretch>
        </p:blipFill>
        <p:spPr>
          <a:xfrm>
            <a:off x="5639776" y="949950"/>
            <a:ext cx="3370606" cy="4987925"/>
          </a:xfrm>
        </p:spPr>
      </p:pic>
      <p:sp>
        <p:nvSpPr>
          <p:cNvPr id="4" name="Date Placeholder 3">
            <a:extLst>
              <a:ext uri="{FF2B5EF4-FFF2-40B4-BE49-F238E27FC236}">
                <a16:creationId xmlns:a16="http://schemas.microsoft.com/office/drawing/2014/main" id="{62127229-3E8E-4A82-A67B-C226694AD2E9}"/>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DC250DC0-5BFF-414A-BF1A-314D2AC67CBE}"/>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435CBE03-0983-4566-9792-C0EED4AB663F}"/>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a:p>
        </p:txBody>
      </p:sp>
      <p:pic>
        <p:nvPicPr>
          <p:cNvPr id="10" name="Picture 9">
            <a:extLst>
              <a:ext uri="{FF2B5EF4-FFF2-40B4-BE49-F238E27FC236}">
                <a16:creationId xmlns:a16="http://schemas.microsoft.com/office/drawing/2014/main" id="{B265BB53-2AB5-4250-9397-8023E7E02819}"/>
              </a:ext>
            </a:extLst>
          </p:cNvPr>
          <p:cNvPicPr>
            <a:picLocks noChangeAspect="1"/>
          </p:cNvPicPr>
          <p:nvPr/>
        </p:nvPicPr>
        <p:blipFill>
          <a:blip r:embed="rId3"/>
          <a:stretch>
            <a:fillRect/>
          </a:stretch>
        </p:blipFill>
        <p:spPr>
          <a:xfrm>
            <a:off x="314864" y="2250159"/>
            <a:ext cx="2821300" cy="2165910"/>
          </a:xfrm>
          <a:prstGeom prst="rect">
            <a:avLst/>
          </a:prstGeom>
        </p:spPr>
      </p:pic>
      <p:pic>
        <p:nvPicPr>
          <p:cNvPr id="16" name="Picture 15">
            <a:extLst>
              <a:ext uri="{FF2B5EF4-FFF2-40B4-BE49-F238E27FC236}">
                <a16:creationId xmlns:a16="http://schemas.microsoft.com/office/drawing/2014/main" id="{0A053D6D-6D89-450B-B2D4-617BB30CC317}"/>
              </a:ext>
            </a:extLst>
          </p:cNvPr>
          <p:cNvPicPr>
            <a:picLocks noChangeAspect="1"/>
          </p:cNvPicPr>
          <p:nvPr/>
        </p:nvPicPr>
        <p:blipFill>
          <a:blip r:embed="rId4"/>
          <a:stretch>
            <a:fillRect/>
          </a:stretch>
        </p:blipFill>
        <p:spPr>
          <a:xfrm>
            <a:off x="3420006" y="2239256"/>
            <a:ext cx="2010690" cy="2147978"/>
          </a:xfrm>
          <a:prstGeom prst="rect">
            <a:avLst/>
          </a:prstGeom>
        </p:spPr>
      </p:pic>
      <p:pic>
        <p:nvPicPr>
          <p:cNvPr id="18" name="Picture 17">
            <a:extLst>
              <a:ext uri="{FF2B5EF4-FFF2-40B4-BE49-F238E27FC236}">
                <a16:creationId xmlns:a16="http://schemas.microsoft.com/office/drawing/2014/main" id="{D03C8589-6D8F-4308-8FD8-0D0BF8D97538}"/>
              </a:ext>
            </a:extLst>
          </p:cNvPr>
          <p:cNvPicPr>
            <a:picLocks noChangeAspect="1"/>
          </p:cNvPicPr>
          <p:nvPr/>
        </p:nvPicPr>
        <p:blipFill>
          <a:blip r:embed="rId5"/>
          <a:stretch>
            <a:fillRect/>
          </a:stretch>
        </p:blipFill>
        <p:spPr>
          <a:xfrm>
            <a:off x="676275" y="4678286"/>
            <a:ext cx="4192438" cy="1632267"/>
          </a:xfrm>
          <a:prstGeom prst="rect">
            <a:avLst/>
          </a:prstGeom>
        </p:spPr>
      </p:pic>
      <p:sp>
        <p:nvSpPr>
          <p:cNvPr id="19" name="Content Placeholder 2">
            <a:extLst>
              <a:ext uri="{FF2B5EF4-FFF2-40B4-BE49-F238E27FC236}">
                <a16:creationId xmlns:a16="http://schemas.microsoft.com/office/drawing/2014/main" id="{D2C09901-DB6A-4F4A-B2AC-4683E39F174E}"/>
              </a:ext>
            </a:extLst>
          </p:cNvPr>
          <p:cNvSpPr txBox="1">
            <a:spLocks/>
          </p:cNvSpPr>
          <p:nvPr/>
        </p:nvSpPr>
        <p:spPr>
          <a:xfrm>
            <a:off x="480518" y="816592"/>
            <a:ext cx="6025551" cy="96045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indent="-112713"/>
            <a:r>
              <a:rPr lang="en-US" sz="1600" dirty="0"/>
              <a:t>Single piece core machined with EDM</a:t>
            </a:r>
          </a:p>
          <a:p>
            <a:pPr marL="512763" lvl="1" indent="-112713"/>
            <a:r>
              <a:rPr lang="en-US" sz="1400" dirty="0"/>
              <a:t>10 um tolerance</a:t>
            </a:r>
          </a:p>
          <a:p>
            <a:pPr marL="112713" indent="-112713"/>
            <a:r>
              <a:rPr lang="en-US" sz="1600" dirty="0"/>
              <a:t>Integrated and local field quality is 0.01% within R=5mm</a:t>
            </a:r>
          </a:p>
        </p:txBody>
      </p:sp>
      <p:sp>
        <p:nvSpPr>
          <p:cNvPr id="20" name="TextBox 19">
            <a:extLst>
              <a:ext uri="{FF2B5EF4-FFF2-40B4-BE49-F238E27FC236}">
                <a16:creationId xmlns:a16="http://schemas.microsoft.com/office/drawing/2014/main" id="{1ED575DD-4F9A-4E70-9F45-0D8D35C4C0BA}"/>
              </a:ext>
            </a:extLst>
          </p:cNvPr>
          <p:cNvSpPr txBox="1"/>
          <p:nvPr/>
        </p:nvSpPr>
        <p:spPr>
          <a:xfrm>
            <a:off x="1495285" y="4420561"/>
            <a:ext cx="2554417" cy="400110"/>
          </a:xfrm>
          <a:prstGeom prst="rect">
            <a:avLst/>
          </a:prstGeom>
          <a:noFill/>
        </p:spPr>
        <p:txBody>
          <a:bodyPr wrap="none" rtlCol="0">
            <a:spAutoFit/>
          </a:bodyPr>
          <a:lstStyle/>
          <a:p>
            <a:r>
              <a:rPr lang="en-US" sz="2000" dirty="0"/>
              <a:t>Integrated field quality</a:t>
            </a:r>
          </a:p>
        </p:txBody>
      </p:sp>
      <p:sp>
        <p:nvSpPr>
          <p:cNvPr id="21" name="TextBox 20">
            <a:extLst>
              <a:ext uri="{FF2B5EF4-FFF2-40B4-BE49-F238E27FC236}">
                <a16:creationId xmlns:a16="http://schemas.microsoft.com/office/drawing/2014/main" id="{C3C0E887-3BB3-4DDF-B799-BA4574F46C7F}"/>
              </a:ext>
            </a:extLst>
          </p:cNvPr>
          <p:cNvSpPr txBox="1"/>
          <p:nvPr/>
        </p:nvSpPr>
        <p:spPr>
          <a:xfrm>
            <a:off x="972776" y="1867107"/>
            <a:ext cx="1511952" cy="400110"/>
          </a:xfrm>
          <a:prstGeom prst="rect">
            <a:avLst/>
          </a:prstGeom>
          <a:noFill/>
        </p:spPr>
        <p:txBody>
          <a:bodyPr wrap="none" rtlCol="0">
            <a:spAutoFit/>
          </a:bodyPr>
          <a:lstStyle/>
          <a:p>
            <a:r>
              <a:rPr lang="en-US" sz="2000" dirty="0"/>
              <a:t>Midplane </a:t>
            </a:r>
            <a:r>
              <a:rPr lang="en-US" sz="2000" dirty="0" err="1"/>
              <a:t>Hy</a:t>
            </a:r>
            <a:endParaRPr lang="en-US" sz="2000" dirty="0"/>
          </a:p>
        </p:txBody>
      </p:sp>
      <p:sp>
        <p:nvSpPr>
          <p:cNvPr id="22" name="TextBox 21">
            <a:extLst>
              <a:ext uri="{FF2B5EF4-FFF2-40B4-BE49-F238E27FC236}">
                <a16:creationId xmlns:a16="http://schemas.microsoft.com/office/drawing/2014/main" id="{8479847C-0316-40C7-B6C5-5225282ECBB6}"/>
              </a:ext>
            </a:extLst>
          </p:cNvPr>
          <p:cNvSpPr txBox="1"/>
          <p:nvPr/>
        </p:nvSpPr>
        <p:spPr>
          <a:xfrm>
            <a:off x="3326460" y="1822483"/>
            <a:ext cx="2197781" cy="400110"/>
          </a:xfrm>
          <a:prstGeom prst="rect">
            <a:avLst/>
          </a:prstGeom>
          <a:noFill/>
        </p:spPr>
        <p:txBody>
          <a:bodyPr wrap="none" rtlCol="0">
            <a:spAutoFit/>
          </a:bodyPr>
          <a:lstStyle/>
          <a:p>
            <a:r>
              <a:rPr lang="en-US" sz="2000" dirty="0"/>
              <a:t>Longitudinal extent</a:t>
            </a:r>
          </a:p>
        </p:txBody>
      </p:sp>
    </p:spTree>
    <p:extLst>
      <p:ext uri="{BB962C8B-B14F-4D97-AF65-F5344CB8AC3E}">
        <p14:creationId xmlns:p14="http://schemas.microsoft.com/office/powerpoint/2010/main" val="58167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 and common description of OSC</a:t>
            </a:r>
          </a:p>
          <a:p>
            <a:r>
              <a:rPr lang="en-US" dirty="0"/>
              <a:t>Design objectives</a:t>
            </a:r>
          </a:p>
          <a:p>
            <a:r>
              <a:rPr lang="en-US" dirty="0"/>
              <a:t>Linear lattice design</a:t>
            </a:r>
          </a:p>
          <a:p>
            <a:r>
              <a:rPr lang="en-US" dirty="0"/>
              <a:t>Chromaticity correction and dynamic aperture</a:t>
            </a:r>
          </a:p>
          <a:p>
            <a:r>
              <a:rPr lang="en-US" dirty="0"/>
              <a:t>Magnets design</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p:cNvSpPr>
            <a:spLocks noGrp="1"/>
          </p:cNvSpPr>
          <p:nvPr>
            <p:ph type="ftr" sz="quarter" idx="11"/>
          </p:nvPr>
        </p:nvSpPr>
        <p:spPr>
          <a:xfrm>
            <a:off x="806449" y="6515100"/>
            <a:ext cx="5991165" cy="241300"/>
          </a:xfrm>
        </p:spPr>
        <p:txBody>
          <a:bodyPr/>
          <a:lstStyle/>
          <a:p>
            <a:pPr>
              <a:defRPr/>
            </a:pPr>
            <a:r>
              <a:rPr lang="en-US" altLang="en-US" dirty="0">
                <a:latin typeface="Helvetica" panose="020B0604020202020204" pitchFamily="34" charset="0"/>
                <a:ea typeface="Geneva" pitchFamily="121" charset="-128"/>
              </a:rPr>
              <a:t>Aleksandr Romanov |</a:t>
            </a:r>
            <a:r>
              <a:rPr lang="en-US" dirty="0"/>
              <a:t> Beam Optics: Optimization and Tuning for OSC in the IOTA Ring</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22004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CA64-1CA7-4FDE-87A2-16F9A671DD09}"/>
              </a:ext>
            </a:extLst>
          </p:cNvPr>
          <p:cNvSpPr>
            <a:spLocks noGrp="1"/>
          </p:cNvSpPr>
          <p:nvPr>
            <p:ph type="title"/>
          </p:nvPr>
        </p:nvSpPr>
        <p:spPr/>
        <p:txBody>
          <a:bodyPr/>
          <a:lstStyle/>
          <a:p>
            <a:r>
              <a:rPr lang="en-US" dirty="0" err="1"/>
              <a:t>Sextupoles</a:t>
            </a:r>
            <a:r>
              <a:rPr lang="en-US" dirty="0"/>
              <a:t> for 950 nm</a:t>
            </a:r>
          </a:p>
        </p:txBody>
      </p:sp>
      <p:sp>
        <p:nvSpPr>
          <p:cNvPr id="3" name="Content Placeholder 2">
            <a:extLst>
              <a:ext uri="{FF2B5EF4-FFF2-40B4-BE49-F238E27FC236}">
                <a16:creationId xmlns:a16="http://schemas.microsoft.com/office/drawing/2014/main" id="{7E5A1708-4123-429B-84BA-1B1FA03CA7AE}"/>
              </a:ext>
            </a:extLst>
          </p:cNvPr>
          <p:cNvSpPr>
            <a:spLocks noGrp="1"/>
          </p:cNvSpPr>
          <p:nvPr>
            <p:ph idx="1"/>
          </p:nvPr>
        </p:nvSpPr>
        <p:spPr>
          <a:xfrm>
            <a:off x="228600" y="1043046"/>
            <a:ext cx="8672513" cy="4987867"/>
          </a:xfrm>
        </p:spPr>
        <p:txBody>
          <a:bodyPr/>
          <a:lstStyle/>
          <a:p>
            <a:r>
              <a:rPr lang="en-US" sz="2000" dirty="0"/>
              <a:t>Lower gradients allow to use shortened version of IOTA’s </a:t>
            </a:r>
            <a:r>
              <a:rPr lang="en-US" sz="2000" dirty="0" err="1"/>
              <a:t>sextupoles</a:t>
            </a:r>
            <a:endParaRPr lang="en-US" sz="2000" dirty="0"/>
          </a:p>
        </p:txBody>
      </p:sp>
      <p:sp>
        <p:nvSpPr>
          <p:cNvPr id="4" name="Date Placeholder 3">
            <a:extLst>
              <a:ext uri="{FF2B5EF4-FFF2-40B4-BE49-F238E27FC236}">
                <a16:creationId xmlns:a16="http://schemas.microsoft.com/office/drawing/2014/main" id="{582C9771-A08F-4798-9572-2B85B44EC8A1}"/>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9A0B1461-AAA8-40E1-A9B1-671D04D969D9}"/>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15C06205-DD01-4FC3-BFD8-B6C157D02F2F}"/>
              </a:ext>
            </a:extLst>
          </p:cNvPr>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8" name="Picture 7">
            <a:extLst>
              <a:ext uri="{FF2B5EF4-FFF2-40B4-BE49-F238E27FC236}">
                <a16:creationId xmlns:a16="http://schemas.microsoft.com/office/drawing/2014/main" id="{C8BEC585-55C5-4839-B147-0D554AFCC5C8}"/>
              </a:ext>
            </a:extLst>
          </p:cNvPr>
          <p:cNvPicPr>
            <a:picLocks noChangeAspect="1"/>
          </p:cNvPicPr>
          <p:nvPr/>
        </p:nvPicPr>
        <p:blipFill>
          <a:blip r:embed="rId2"/>
          <a:stretch>
            <a:fillRect/>
          </a:stretch>
        </p:blipFill>
        <p:spPr>
          <a:xfrm>
            <a:off x="4803474" y="1720167"/>
            <a:ext cx="3614238" cy="4046435"/>
          </a:xfrm>
          <a:prstGeom prst="rect">
            <a:avLst/>
          </a:prstGeom>
        </p:spPr>
      </p:pic>
      <p:pic>
        <p:nvPicPr>
          <p:cNvPr id="9" name="Content Placeholder 1">
            <a:extLst>
              <a:ext uri="{FF2B5EF4-FFF2-40B4-BE49-F238E27FC236}">
                <a16:creationId xmlns:a16="http://schemas.microsoft.com/office/drawing/2014/main" id="{92531C0C-6DD3-4770-B77E-9577923FB021}"/>
              </a:ext>
            </a:extLst>
          </p:cNvPr>
          <p:cNvPicPr>
            <a:picLocks noChangeAspect="1"/>
          </p:cNvPicPr>
          <p:nvPr/>
        </p:nvPicPr>
        <p:blipFill>
          <a:blip r:embed="rId3"/>
          <a:stretch>
            <a:fillRect/>
          </a:stretch>
        </p:blipFill>
        <p:spPr bwMode="auto">
          <a:xfrm>
            <a:off x="654487" y="3969906"/>
            <a:ext cx="3287658" cy="2058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32FB25A-8F2C-4210-B633-FA0E6AA7C5C7}"/>
              </a:ext>
            </a:extLst>
          </p:cNvPr>
          <p:cNvGrpSpPr/>
          <p:nvPr/>
        </p:nvGrpSpPr>
        <p:grpSpPr>
          <a:xfrm>
            <a:off x="1128265" y="4153149"/>
            <a:ext cx="2813879" cy="578349"/>
            <a:chOff x="1353280" y="1476879"/>
            <a:chExt cx="6173058" cy="1156478"/>
          </a:xfrm>
        </p:grpSpPr>
        <p:sp>
          <p:nvSpPr>
            <p:cNvPr id="11" name="Oval 10">
              <a:extLst>
                <a:ext uri="{FF2B5EF4-FFF2-40B4-BE49-F238E27FC236}">
                  <a16:creationId xmlns:a16="http://schemas.microsoft.com/office/drawing/2014/main" id="{0096332C-6362-4C36-BC66-3DE0C0551E67}"/>
                </a:ext>
              </a:extLst>
            </p:cNvPr>
            <p:cNvSpPr/>
            <p:nvPr/>
          </p:nvSpPr>
          <p:spPr>
            <a:xfrm>
              <a:off x="5901656" y="1640602"/>
              <a:ext cx="125834" cy="13422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a:p>
          </p:txBody>
        </p:sp>
        <p:sp>
          <p:nvSpPr>
            <p:cNvPr id="12" name="Oval 11">
              <a:extLst>
                <a:ext uri="{FF2B5EF4-FFF2-40B4-BE49-F238E27FC236}">
                  <a16:creationId xmlns:a16="http://schemas.microsoft.com/office/drawing/2014/main" id="{931B3881-86E6-4F3F-B75F-FCCA54960DDC}"/>
                </a:ext>
              </a:extLst>
            </p:cNvPr>
            <p:cNvSpPr/>
            <p:nvPr/>
          </p:nvSpPr>
          <p:spPr>
            <a:xfrm>
              <a:off x="5901656" y="2304730"/>
              <a:ext cx="125834" cy="134224"/>
            </a:xfrm>
            <a:prstGeom prst="ellipse">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a:p>
          </p:txBody>
        </p:sp>
        <p:sp>
          <p:nvSpPr>
            <p:cNvPr id="13" name="TextBox 12">
              <a:extLst>
                <a:ext uri="{FF2B5EF4-FFF2-40B4-BE49-F238E27FC236}">
                  <a16:creationId xmlns:a16="http://schemas.microsoft.com/office/drawing/2014/main" id="{30D9D9B0-3F23-4AB8-8471-958897DE7D78}"/>
                </a:ext>
              </a:extLst>
            </p:cNvPr>
            <p:cNvSpPr txBox="1"/>
            <p:nvPr/>
          </p:nvSpPr>
          <p:spPr>
            <a:xfrm>
              <a:off x="6027491" y="1476879"/>
              <a:ext cx="1363212" cy="507735"/>
            </a:xfrm>
            <a:prstGeom prst="rect">
              <a:avLst/>
            </a:prstGeom>
            <a:noFill/>
          </p:spPr>
          <p:txBody>
            <a:bodyPr wrap="square" rtlCol="0">
              <a:spAutoFit/>
            </a:bodyPr>
            <a:lstStyle/>
            <a:p>
              <a:r>
                <a:rPr lang="en-US" sz="1000" b="1" dirty="0"/>
                <a:t>Shield</a:t>
              </a:r>
            </a:p>
          </p:txBody>
        </p:sp>
        <p:sp>
          <p:nvSpPr>
            <p:cNvPr id="14" name="TextBox 13">
              <a:extLst>
                <a:ext uri="{FF2B5EF4-FFF2-40B4-BE49-F238E27FC236}">
                  <a16:creationId xmlns:a16="http://schemas.microsoft.com/office/drawing/2014/main" id="{372D972A-3E60-4E53-BBC3-899371A07F50}"/>
                </a:ext>
              </a:extLst>
            </p:cNvPr>
            <p:cNvSpPr txBox="1"/>
            <p:nvPr/>
          </p:nvSpPr>
          <p:spPr>
            <a:xfrm>
              <a:off x="6027491" y="2141009"/>
              <a:ext cx="1498847" cy="492348"/>
            </a:xfrm>
            <a:prstGeom prst="rect">
              <a:avLst/>
            </a:prstGeom>
            <a:noFill/>
          </p:spPr>
          <p:txBody>
            <a:bodyPr wrap="square" rtlCol="0">
              <a:spAutoFit/>
            </a:bodyPr>
            <a:lstStyle/>
            <a:p>
              <a:r>
                <a:rPr lang="en-US" sz="1000" b="1" dirty="0"/>
                <a:t>No shield</a:t>
              </a:r>
            </a:p>
          </p:txBody>
        </p:sp>
        <p:sp>
          <p:nvSpPr>
            <p:cNvPr id="15" name="TextBox 14">
              <a:extLst>
                <a:ext uri="{FF2B5EF4-FFF2-40B4-BE49-F238E27FC236}">
                  <a16:creationId xmlns:a16="http://schemas.microsoft.com/office/drawing/2014/main" id="{0C378790-3DCA-4458-B3CD-C81CC4EBE954}"/>
                </a:ext>
              </a:extLst>
            </p:cNvPr>
            <p:cNvSpPr txBox="1"/>
            <p:nvPr/>
          </p:nvSpPr>
          <p:spPr>
            <a:xfrm>
              <a:off x="1353280" y="1476879"/>
              <a:ext cx="2730467" cy="553893"/>
            </a:xfrm>
            <a:prstGeom prst="rect">
              <a:avLst/>
            </a:prstGeom>
            <a:noFill/>
          </p:spPr>
          <p:txBody>
            <a:bodyPr wrap="square" rtlCol="0">
              <a:spAutoFit/>
            </a:bodyPr>
            <a:lstStyle/>
            <a:p>
              <a:r>
                <a:rPr lang="en-US" sz="1200" b="1" dirty="0"/>
                <a:t>3-d harmonic</a:t>
              </a:r>
            </a:p>
          </p:txBody>
        </p:sp>
      </p:grpSp>
      <p:grpSp>
        <p:nvGrpSpPr>
          <p:cNvPr id="60" name="Group 59">
            <a:extLst>
              <a:ext uri="{FF2B5EF4-FFF2-40B4-BE49-F238E27FC236}">
                <a16:creationId xmlns:a16="http://schemas.microsoft.com/office/drawing/2014/main" id="{03E6B2D1-C255-40E5-8639-E62D012B7D5E}"/>
              </a:ext>
            </a:extLst>
          </p:cNvPr>
          <p:cNvGrpSpPr/>
          <p:nvPr/>
        </p:nvGrpSpPr>
        <p:grpSpPr>
          <a:xfrm>
            <a:off x="452436" y="1504420"/>
            <a:ext cx="3541593" cy="2370412"/>
            <a:chOff x="676275" y="1153079"/>
            <a:chExt cx="7137251" cy="4777007"/>
          </a:xfrm>
        </p:grpSpPr>
        <p:pic>
          <p:nvPicPr>
            <p:cNvPr id="48" name="Content Placeholder 7">
              <a:extLst>
                <a:ext uri="{FF2B5EF4-FFF2-40B4-BE49-F238E27FC236}">
                  <a16:creationId xmlns:a16="http://schemas.microsoft.com/office/drawing/2014/main" id="{D7BAFAE7-3B92-4B30-BC78-822CA06811F3}"/>
                </a:ext>
              </a:extLst>
            </p:cNvPr>
            <p:cNvPicPr>
              <a:picLocks noChangeAspect="1"/>
            </p:cNvPicPr>
            <p:nvPr/>
          </p:nvPicPr>
          <p:blipFill>
            <a:blip r:embed="rId4"/>
            <a:stretch>
              <a:fillRect/>
            </a:stretch>
          </p:blipFill>
          <p:spPr>
            <a:xfrm>
              <a:off x="676275" y="1153079"/>
              <a:ext cx="7098524" cy="4344297"/>
            </a:xfrm>
            <a:prstGeom prst="rect">
              <a:avLst/>
            </a:prstGeom>
          </p:spPr>
        </p:pic>
        <p:grpSp>
          <p:nvGrpSpPr>
            <p:cNvPr id="49" name="Group 48">
              <a:extLst>
                <a:ext uri="{FF2B5EF4-FFF2-40B4-BE49-F238E27FC236}">
                  <a16:creationId xmlns:a16="http://schemas.microsoft.com/office/drawing/2014/main" id="{93F9C42C-4AB3-4538-B994-2D6871F95EDC}"/>
                </a:ext>
              </a:extLst>
            </p:cNvPr>
            <p:cNvGrpSpPr/>
            <p:nvPr/>
          </p:nvGrpSpPr>
          <p:grpSpPr>
            <a:xfrm>
              <a:off x="1178400" y="5472029"/>
              <a:ext cx="6475374" cy="458057"/>
              <a:chOff x="1178400" y="5472029"/>
              <a:chExt cx="6475374" cy="458057"/>
            </a:xfrm>
          </p:grpSpPr>
          <p:cxnSp>
            <p:nvCxnSpPr>
              <p:cNvPr id="50" name="Straight Connector 49">
                <a:extLst>
                  <a:ext uri="{FF2B5EF4-FFF2-40B4-BE49-F238E27FC236}">
                    <a16:creationId xmlns:a16="http://schemas.microsoft.com/office/drawing/2014/main" id="{ECAE91B8-1584-4FD4-ABD8-BBF74E962187}"/>
                  </a:ext>
                </a:extLst>
              </p:cNvPr>
              <p:cNvCxnSpPr/>
              <p:nvPr/>
            </p:nvCxnSpPr>
            <p:spPr>
              <a:xfrm>
                <a:off x="2837819" y="5665186"/>
                <a:ext cx="502233" cy="0"/>
              </a:xfrm>
              <a:prstGeom prst="line">
                <a:avLst/>
              </a:prstGeom>
              <a:ln>
                <a:solidFill>
                  <a:schemeClr val="accent3"/>
                </a:solidFill>
              </a:ln>
            </p:spPr>
            <p:style>
              <a:lnRef idx="2">
                <a:schemeClr val="accent3"/>
              </a:lnRef>
              <a:fillRef idx="0">
                <a:schemeClr val="accent3"/>
              </a:fillRef>
              <a:effectRef idx="1">
                <a:schemeClr val="accent3"/>
              </a:effectRef>
              <a:fontRef idx="minor">
                <a:schemeClr val="tx1"/>
              </a:fontRef>
            </p:style>
          </p:cxnSp>
          <p:cxnSp>
            <p:nvCxnSpPr>
              <p:cNvPr id="51" name="Straight Connector 50">
                <a:extLst>
                  <a:ext uri="{FF2B5EF4-FFF2-40B4-BE49-F238E27FC236}">
                    <a16:creationId xmlns:a16="http://schemas.microsoft.com/office/drawing/2014/main" id="{90BA499F-5F02-4CA9-B0AF-8D874DBC4409}"/>
                  </a:ext>
                </a:extLst>
              </p:cNvPr>
              <p:cNvCxnSpPr/>
              <p:nvPr/>
            </p:nvCxnSpPr>
            <p:spPr>
              <a:xfrm>
                <a:off x="5888800" y="5665186"/>
                <a:ext cx="502233" cy="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68AED7F-1D5E-4E12-92ED-414A3A313231}"/>
                  </a:ext>
                </a:extLst>
              </p:cNvPr>
              <p:cNvCxnSpPr/>
              <p:nvPr/>
            </p:nvCxnSpPr>
            <p:spPr>
              <a:xfrm>
                <a:off x="1178400" y="5665186"/>
                <a:ext cx="502233" cy="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53" name="Straight Connector 52">
                <a:extLst>
                  <a:ext uri="{FF2B5EF4-FFF2-40B4-BE49-F238E27FC236}">
                    <a16:creationId xmlns:a16="http://schemas.microsoft.com/office/drawing/2014/main" id="{E31BF9E3-3788-473C-9960-E06AE4625AE0}"/>
                  </a:ext>
                </a:extLst>
              </p:cNvPr>
              <p:cNvCxnSpPr/>
              <p:nvPr/>
            </p:nvCxnSpPr>
            <p:spPr>
              <a:xfrm>
                <a:off x="4026627" y="5665186"/>
                <a:ext cx="502233" cy="0"/>
              </a:xfrm>
              <a:prstGeom prst="line">
                <a:avLst/>
              </a:prstGeom>
              <a:ln>
                <a:solidFill>
                  <a:srgbClr val="0000FF"/>
                </a:solidFill>
              </a:ln>
            </p:spPr>
            <p:style>
              <a:lnRef idx="2">
                <a:schemeClr val="accent3"/>
              </a:lnRef>
              <a:fillRef idx="0">
                <a:schemeClr val="accent3"/>
              </a:fillRef>
              <a:effectRef idx="1">
                <a:schemeClr val="accent3"/>
              </a:effectRef>
              <a:fontRef idx="minor">
                <a:schemeClr val="tx1"/>
              </a:fontRef>
            </p:style>
          </p:cxnSp>
          <p:sp>
            <p:nvSpPr>
              <p:cNvPr id="54" name="TextBox 53">
                <a:extLst>
                  <a:ext uri="{FF2B5EF4-FFF2-40B4-BE49-F238E27FC236}">
                    <a16:creationId xmlns:a16="http://schemas.microsoft.com/office/drawing/2014/main" id="{868D020A-249C-45A1-A005-C123E35F8E22}"/>
                  </a:ext>
                </a:extLst>
              </p:cNvPr>
              <p:cNvSpPr txBox="1"/>
              <p:nvPr/>
            </p:nvSpPr>
            <p:spPr>
              <a:xfrm>
                <a:off x="3299975" y="5472029"/>
                <a:ext cx="905259" cy="434176"/>
              </a:xfrm>
              <a:prstGeom prst="rect">
                <a:avLst/>
              </a:prstGeom>
              <a:noFill/>
            </p:spPr>
            <p:txBody>
              <a:bodyPr wrap="square" rtlCol="0">
                <a:spAutoFit/>
              </a:bodyPr>
              <a:lstStyle/>
              <a:p>
                <a:r>
                  <a:rPr lang="en-US" sz="800" b="1" dirty="0"/>
                  <a:t>2D</a:t>
                </a:r>
              </a:p>
            </p:txBody>
          </p:sp>
          <p:sp>
            <p:nvSpPr>
              <p:cNvPr id="55" name="TextBox 54">
                <a:extLst>
                  <a:ext uri="{FF2B5EF4-FFF2-40B4-BE49-F238E27FC236}">
                    <a16:creationId xmlns:a16="http://schemas.microsoft.com/office/drawing/2014/main" id="{82B71CB5-8180-466E-A4D0-AD07388D94C2}"/>
                  </a:ext>
                </a:extLst>
              </p:cNvPr>
              <p:cNvSpPr txBox="1"/>
              <p:nvPr/>
            </p:nvSpPr>
            <p:spPr>
              <a:xfrm>
                <a:off x="6423005" y="5472029"/>
                <a:ext cx="1230769" cy="434176"/>
              </a:xfrm>
              <a:prstGeom prst="rect">
                <a:avLst/>
              </a:prstGeom>
              <a:noFill/>
            </p:spPr>
            <p:txBody>
              <a:bodyPr wrap="square" rtlCol="0">
                <a:spAutoFit/>
              </a:bodyPr>
              <a:lstStyle/>
              <a:p>
                <a:r>
                  <a:rPr lang="en-US" sz="800" b="1" dirty="0"/>
                  <a:t>Rectangle</a:t>
                </a:r>
              </a:p>
            </p:txBody>
          </p:sp>
          <p:sp>
            <p:nvSpPr>
              <p:cNvPr id="56" name="TextBox 55">
                <a:extLst>
                  <a:ext uri="{FF2B5EF4-FFF2-40B4-BE49-F238E27FC236}">
                    <a16:creationId xmlns:a16="http://schemas.microsoft.com/office/drawing/2014/main" id="{ED9B2933-60D7-4243-A99A-DF5C318A5334}"/>
                  </a:ext>
                </a:extLst>
              </p:cNvPr>
              <p:cNvSpPr txBox="1"/>
              <p:nvPr/>
            </p:nvSpPr>
            <p:spPr>
              <a:xfrm>
                <a:off x="1680635" y="5495910"/>
                <a:ext cx="1157186" cy="434176"/>
              </a:xfrm>
              <a:prstGeom prst="rect">
                <a:avLst/>
              </a:prstGeom>
              <a:noFill/>
            </p:spPr>
            <p:txBody>
              <a:bodyPr wrap="square" rtlCol="0">
                <a:spAutoFit/>
              </a:bodyPr>
              <a:lstStyle/>
              <a:p>
                <a:r>
                  <a:rPr lang="en-US" sz="800" b="1" dirty="0"/>
                  <a:t>Tan(a)=1</a:t>
                </a:r>
              </a:p>
            </p:txBody>
          </p:sp>
          <p:sp>
            <p:nvSpPr>
              <p:cNvPr id="57" name="TextBox 56">
                <a:extLst>
                  <a:ext uri="{FF2B5EF4-FFF2-40B4-BE49-F238E27FC236}">
                    <a16:creationId xmlns:a16="http://schemas.microsoft.com/office/drawing/2014/main" id="{264A5261-5BA7-4C9D-B0BF-9F51C310B6C0}"/>
                  </a:ext>
                </a:extLst>
              </p:cNvPr>
              <p:cNvSpPr txBox="1"/>
              <p:nvPr/>
            </p:nvSpPr>
            <p:spPr>
              <a:xfrm>
                <a:off x="4443516" y="5472029"/>
                <a:ext cx="1324261" cy="434176"/>
              </a:xfrm>
              <a:prstGeom prst="rect">
                <a:avLst/>
              </a:prstGeom>
              <a:noFill/>
            </p:spPr>
            <p:txBody>
              <a:bodyPr wrap="square" rtlCol="0">
                <a:spAutoFit/>
              </a:bodyPr>
              <a:lstStyle/>
              <a:p>
                <a:r>
                  <a:rPr lang="en-US" sz="800" b="1" dirty="0"/>
                  <a:t>Tan(a)=0.5</a:t>
                </a:r>
              </a:p>
            </p:txBody>
          </p:sp>
        </p:grpSp>
        <p:sp>
          <p:nvSpPr>
            <p:cNvPr id="58" name="TextBox 57">
              <a:extLst>
                <a:ext uri="{FF2B5EF4-FFF2-40B4-BE49-F238E27FC236}">
                  <a16:creationId xmlns:a16="http://schemas.microsoft.com/office/drawing/2014/main" id="{239549E5-CBA9-4F12-B732-5FF425535A67}"/>
                </a:ext>
              </a:extLst>
            </p:cNvPr>
            <p:cNvSpPr txBox="1"/>
            <p:nvPr/>
          </p:nvSpPr>
          <p:spPr>
            <a:xfrm>
              <a:off x="1189825" y="1275522"/>
              <a:ext cx="2110146" cy="527213"/>
            </a:xfrm>
            <a:prstGeom prst="rect">
              <a:avLst/>
            </a:prstGeom>
            <a:noFill/>
          </p:spPr>
          <p:txBody>
            <a:bodyPr wrap="square" rtlCol="0">
              <a:spAutoFit/>
            </a:bodyPr>
            <a:lstStyle/>
            <a:p>
              <a:r>
                <a:rPr lang="en-US" sz="1050" b="1" dirty="0"/>
                <a:t>Max err, %</a:t>
              </a:r>
            </a:p>
          </p:txBody>
        </p:sp>
        <p:sp>
          <p:nvSpPr>
            <p:cNvPr id="59" name="TextBox 58">
              <a:extLst>
                <a:ext uri="{FF2B5EF4-FFF2-40B4-BE49-F238E27FC236}">
                  <a16:creationId xmlns:a16="http://schemas.microsoft.com/office/drawing/2014/main" id="{1EAFAF2B-0182-49EC-9683-B05E5D77F8EC}"/>
                </a:ext>
              </a:extLst>
            </p:cNvPr>
            <p:cNvSpPr txBox="1"/>
            <p:nvPr/>
          </p:nvSpPr>
          <p:spPr>
            <a:xfrm>
              <a:off x="6833649" y="4700094"/>
              <a:ext cx="979877" cy="527213"/>
            </a:xfrm>
            <a:prstGeom prst="rect">
              <a:avLst/>
            </a:prstGeom>
            <a:noFill/>
          </p:spPr>
          <p:txBody>
            <a:bodyPr wrap="square" rtlCol="0">
              <a:spAutoFit/>
            </a:bodyPr>
            <a:lstStyle/>
            <a:p>
              <a:r>
                <a:rPr lang="en-US" sz="1050" b="1" dirty="0"/>
                <a:t>r, cm</a:t>
              </a:r>
            </a:p>
          </p:txBody>
        </p:sp>
      </p:grpSp>
    </p:spTree>
    <p:extLst>
      <p:ext uri="{BB962C8B-B14F-4D97-AF65-F5344CB8AC3E}">
        <p14:creationId xmlns:p14="http://schemas.microsoft.com/office/powerpoint/2010/main" val="175835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0512-7B73-4B37-9EC0-2BC32707DE2F}"/>
              </a:ext>
            </a:extLst>
          </p:cNvPr>
          <p:cNvSpPr>
            <a:spLocks noGrp="1"/>
          </p:cNvSpPr>
          <p:nvPr>
            <p:ph type="title"/>
          </p:nvPr>
        </p:nvSpPr>
        <p:spPr/>
        <p:txBody>
          <a:bodyPr/>
          <a:lstStyle/>
          <a:p>
            <a:r>
              <a:rPr lang="en-US" dirty="0"/>
              <a:t>Outer </a:t>
            </a:r>
            <a:r>
              <a:rPr lang="en-US" dirty="0" err="1"/>
              <a:t>sextupole</a:t>
            </a:r>
            <a:r>
              <a:rPr lang="en-US" dirty="0"/>
              <a:t> for 2200 nm </a:t>
            </a:r>
          </a:p>
        </p:txBody>
      </p:sp>
      <p:sp>
        <p:nvSpPr>
          <p:cNvPr id="4" name="Date Placeholder 3">
            <a:extLst>
              <a:ext uri="{FF2B5EF4-FFF2-40B4-BE49-F238E27FC236}">
                <a16:creationId xmlns:a16="http://schemas.microsoft.com/office/drawing/2014/main" id="{9D968436-A7EE-4CB1-9871-3460C5151E50}"/>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20F89919-DA16-4E14-94D6-CD9430372801}"/>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8BE52673-0DC7-4820-836D-F0EBD2564FF5}"/>
              </a:ext>
            </a:extLst>
          </p:cNvPr>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7" name="Content Placeholder 6">
            <a:extLst>
              <a:ext uri="{FF2B5EF4-FFF2-40B4-BE49-F238E27FC236}">
                <a16:creationId xmlns:a16="http://schemas.microsoft.com/office/drawing/2014/main" id="{3F887237-CDE3-4888-864A-E58594EBB96E}"/>
              </a:ext>
            </a:extLst>
          </p:cNvPr>
          <p:cNvPicPr>
            <a:picLocks noGrp="1" noChangeAspect="1"/>
          </p:cNvPicPr>
          <p:nvPr>
            <p:ph idx="1"/>
          </p:nvPr>
        </p:nvPicPr>
        <p:blipFill>
          <a:blip r:embed="rId2"/>
          <a:stretch>
            <a:fillRect/>
          </a:stretch>
        </p:blipFill>
        <p:spPr>
          <a:xfrm>
            <a:off x="5207449" y="1065265"/>
            <a:ext cx="2930711" cy="2396776"/>
          </a:xfrm>
        </p:spPr>
      </p:pic>
      <p:grpSp>
        <p:nvGrpSpPr>
          <p:cNvPr id="14" name="Group 13">
            <a:extLst>
              <a:ext uri="{FF2B5EF4-FFF2-40B4-BE49-F238E27FC236}">
                <a16:creationId xmlns:a16="http://schemas.microsoft.com/office/drawing/2014/main" id="{E6568A0D-96BC-4715-974E-DEF74D2D3FCA}"/>
              </a:ext>
            </a:extLst>
          </p:cNvPr>
          <p:cNvGrpSpPr/>
          <p:nvPr/>
        </p:nvGrpSpPr>
        <p:grpSpPr>
          <a:xfrm>
            <a:off x="2290568" y="3930189"/>
            <a:ext cx="3666929" cy="2226058"/>
            <a:chOff x="452437" y="3895652"/>
            <a:chExt cx="3666929" cy="2226058"/>
          </a:xfrm>
        </p:grpSpPr>
        <p:pic>
          <p:nvPicPr>
            <p:cNvPr id="9" name="Content Placeholder 6">
              <a:extLst>
                <a:ext uri="{FF2B5EF4-FFF2-40B4-BE49-F238E27FC236}">
                  <a16:creationId xmlns:a16="http://schemas.microsoft.com/office/drawing/2014/main" id="{8866AC4A-637E-44DC-9168-EF4AB2F067A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2437" y="4037161"/>
              <a:ext cx="3397054" cy="2084549"/>
            </a:xfrm>
            <a:prstGeom prst="rect">
              <a:avLst/>
            </a:prstGeom>
            <a:noFill/>
            <a:ln>
              <a:noFill/>
            </a:ln>
          </p:spPr>
        </p:pic>
        <p:sp>
          <p:nvSpPr>
            <p:cNvPr id="10" name="TextBox 9">
              <a:extLst>
                <a:ext uri="{FF2B5EF4-FFF2-40B4-BE49-F238E27FC236}">
                  <a16:creationId xmlns:a16="http://schemas.microsoft.com/office/drawing/2014/main" id="{EF138596-E6B5-4FB5-AD54-0A2CA8189650}"/>
                </a:ext>
              </a:extLst>
            </p:cNvPr>
            <p:cNvSpPr txBox="1"/>
            <p:nvPr/>
          </p:nvSpPr>
          <p:spPr>
            <a:xfrm>
              <a:off x="676275" y="4218317"/>
              <a:ext cx="212246" cy="461665"/>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22F2B02C-2EDC-466C-9A83-672F254FB751}"/>
                </a:ext>
              </a:extLst>
            </p:cNvPr>
            <p:cNvSpPr txBox="1"/>
            <p:nvPr/>
          </p:nvSpPr>
          <p:spPr>
            <a:xfrm>
              <a:off x="1357761" y="3895652"/>
              <a:ext cx="1989287" cy="461665"/>
            </a:xfrm>
            <a:prstGeom prst="rect">
              <a:avLst/>
            </a:prstGeom>
            <a:noFill/>
          </p:spPr>
          <p:txBody>
            <a:bodyPr wrap="square" rtlCol="0">
              <a:spAutoFit/>
            </a:bodyPr>
            <a:lstStyle/>
            <a:p>
              <a:r>
                <a:rPr lang="en-US" dirty="0"/>
                <a:t>Max error</a:t>
              </a:r>
            </a:p>
          </p:txBody>
        </p:sp>
        <p:sp>
          <p:nvSpPr>
            <p:cNvPr id="12" name="TextBox 11">
              <a:extLst>
                <a:ext uri="{FF2B5EF4-FFF2-40B4-BE49-F238E27FC236}">
                  <a16:creationId xmlns:a16="http://schemas.microsoft.com/office/drawing/2014/main" id="{A478A44D-EE1B-4D1D-B62D-EDAC77C3D344}"/>
                </a:ext>
              </a:extLst>
            </p:cNvPr>
            <p:cNvSpPr txBox="1"/>
            <p:nvPr/>
          </p:nvSpPr>
          <p:spPr>
            <a:xfrm>
              <a:off x="3234906" y="5555411"/>
              <a:ext cx="884460" cy="461665"/>
            </a:xfrm>
            <a:prstGeom prst="rect">
              <a:avLst/>
            </a:prstGeom>
            <a:noFill/>
          </p:spPr>
          <p:txBody>
            <a:bodyPr wrap="square" rtlCol="0">
              <a:spAutoFit/>
            </a:bodyPr>
            <a:lstStyle/>
            <a:p>
              <a:r>
                <a:rPr lang="en-US" dirty="0"/>
                <a:t>R, cm</a:t>
              </a:r>
            </a:p>
          </p:txBody>
        </p:sp>
      </p:grpSp>
      <p:pic>
        <p:nvPicPr>
          <p:cNvPr id="15" name="Picture 14" descr="H:\Dropbox\Screenshots\sextOut.png">
            <a:extLst>
              <a:ext uri="{FF2B5EF4-FFF2-40B4-BE49-F238E27FC236}">
                <a16:creationId xmlns:a16="http://schemas.microsoft.com/office/drawing/2014/main" id="{D5F2DDDE-9794-4227-A6F2-EBA152044BB9}"/>
              </a:ext>
            </a:extLst>
          </p:cNvPr>
          <p:cNvPicPr/>
          <p:nvPr/>
        </p:nvPicPr>
        <p:blipFill>
          <a:blip r:embed="rId4" cstate="print"/>
          <a:srcRect/>
          <a:stretch>
            <a:fillRect/>
          </a:stretch>
        </p:blipFill>
        <p:spPr bwMode="auto">
          <a:xfrm rot="3608897">
            <a:off x="704910" y="1271668"/>
            <a:ext cx="2317504" cy="2627797"/>
          </a:xfrm>
          <a:prstGeom prst="rect">
            <a:avLst/>
          </a:prstGeom>
          <a:noFill/>
          <a:ln w="9525">
            <a:noFill/>
            <a:miter lim="800000"/>
            <a:headEnd/>
            <a:tailEnd/>
          </a:ln>
        </p:spPr>
      </p:pic>
    </p:spTree>
    <p:extLst>
      <p:ext uri="{BB962C8B-B14F-4D97-AF65-F5344CB8AC3E}">
        <p14:creationId xmlns:p14="http://schemas.microsoft.com/office/powerpoint/2010/main" val="89517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FD4D-85FC-4E89-8708-F39797A15155}"/>
              </a:ext>
            </a:extLst>
          </p:cNvPr>
          <p:cNvSpPr>
            <a:spLocks noGrp="1"/>
          </p:cNvSpPr>
          <p:nvPr>
            <p:ph type="title"/>
          </p:nvPr>
        </p:nvSpPr>
        <p:spPr/>
        <p:txBody>
          <a:bodyPr/>
          <a:lstStyle/>
          <a:p>
            <a:r>
              <a:rPr lang="en-US" dirty="0"/>
              <a:t>Inner </a:t>
            </a:r>
            <a:r>
              <a:rPr lang="en-US" dirty="0" err="1"/>
              <a:t>sextupole</a:t>
            </a:r>
            <a:r>
              <a:rPr lang="en-US" dirty="0"/>
              <a:t> for 2200 nm </a:t>
            </a:r>
          </a:p>
        </p:txBody>
      </p:sp>
      <p:pic>
        <p:nvPicPr>
          <p:cNvPr id="8" name="Content Placeholder 7">
            <a:extLst>
              <a:ext uri="{FF2B5EF4-FFF2-40B4-BE49-F238E27FC236}">
                <a16:creationId xmlns:a16="http://schemas.microsoft.com/office/drawing/2014/main" id="{3363A5AF-5B7B-44C6-B465-5C03389C12A8}"/>
              </a:ext>
            </a:extLst>
          </p:cNvPr>
          <p:cNvPicPr>
            <a:picLocks noGrp="1" noChangeAspect="1"/>
          </p:cNvPicPr>
          <p:nvPr>
            <p:ph idx="1"/>
          </p:nvPr>
        </p:nvPicPr>
        <p:blipFill>
          <a:blip r:embed="rId2"/>
          <a:stretch>
            <a:fillRect/>
          </a:stretch>
        </p:blipFill>
        <p:spPr>
          <a:xfrm>
            <a:off x="2989439" y="986703"/>
            <a:ext cx="2855344" cy="2305078"/>
          </a:xfrm>
        </p:spPr>
      </p:pic>
      <p:sp>
        <p:nvSpPr>
          <p:cNvPr id="4" name="Date Placeholder 3">
            <a:extLst>
              <a:ext uri="{FF2B5EF4-FFF2-40B4-BE49-F238E27FC236}">
                <a16:creationId xmlns:a16="http://schemas.microsoft.com/office/drawing/2014/main" id="{075CBD57-A5EA-4A97-B69E-1C994BD9343E}"/>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5" name="Footer Placeholder 4">
            <a:extLst>
              <a:ext uri="{FF2B5EF4-FFF2-40B4-BE49-F238E27FC236}">
                <a16:creationId xmlns:a16="http://schemas.microsoft.com/office/drawing/2014/main" id="{341392BE-9366-49D7-9ABF-CEC62958A688}"/>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CAA1D633-D57A-4236-B173-B7A715960896}"/>
              </a:ext>
            </a:extLst>
          </p:cNvPr>
          <p:cNvSpPr>
            <a:spLocks noGrp="1"/>
          </p:cNvSpPr>
          <p:nvPr>
            <p:ph type="sldNum" sz="quarter" idx="12"/>
          </p:nvPr>
        </p:nvSpPr>
        <p:spPr/>
        <p:txBody>
          <a:bodyPr/>
          <a:lstStyle/>
          <a:p>
            <a:fld id="{52E9C158-AEF1-41A2-A6CE-6F0BAB305EFD}" type="slidenum">
              <a:rPr lang="en-US" altLang="en-US" smtClean="0"/>
              <a:pPr/>
              <a:t>22</a:t>
            </a:fld>
            <a:endParaRPr lang="en-US" altLang="en-US"/>
          </a:p>
        </p:txBody>
      </p:sp>
      <p:pic>
        <p:nvPicPr>
          <p:cNvPr id="10" name="Picture 9">
            <a:extLst>
              <a:ext uri="{FF2B5EF4-FFF2-40B4-BE49-F238E27FC236}">
                <a16:creationId xmlns:a16="http://schemas.microsoft.com/office/drawing/2014/main" id="{1FA9D63A-C48B-41CB-B56E-3C83F79172D5}"/>
              </a:ext>
            </a:extLst>
          </p:cNvPr>
          <p:cNvPicPr>
            <a:picLocks noChangeAspect="1"/>
          </p:cNvPicPr>
          <p:nvPr/>
        </p:nvPicPr>
        <p:blipFill>
          <a:blip r:embed="rId3"/>
          <a:stretch>
            <a:fillRect/>
          </a:stretch>
        </p:blipFill>
        <p:spPr>
          <a:xfrm>
            <a:off x="1330688" y="3395351"/>
            <a:ext cx="3114810" cy="2636909"/>
          </a:xfrm>
          <a:prstGeom prst="rect">
            <a:avLst/>
          </a:prstGeom>
        </p:spPr>
      </p:pic>
      <p:pic>
        <p:nvPicPr>
          <p:cNvPr id="12" name="Picture 11">
            <a:extLst>
              <a:ext uri="{FF2B5EF4-FFF2-40B4-BE49-F238E27FC236}">
                <a16:creationId xmlns:a16="http://schemas.microsoft.com/office/drawing/2014/main" id="{362CCB08-C5FC-4579-B4F2-95A593977A34}"/>
              </a:ext>
            </a:extLst>
          </p:cNvPr>
          <p:cNvPicPr>
            <a:picLocks noChangeAspect="1"/>
          </p:cNvPicPr>
          <p:nvPr/>
        </p:nvPicPr>
        <p:blipFill>
          <a:blip r:embed="rId4"/>
          <a:stretch>
            <a:fillRect/>
          </a:stretch>
        </p:blipFill>
        <p:spPr>
          <a:xfrm>
            <a:off x="4786186" y="3968722"/>
            <a:ext cx="3280986" cy="1841503"/>
          </a:xfrm>
          <a:prstGeom prst="rect">
            <a:avLst/>
          </a:prstGeom>
        </p:spPr>
      </p:pic>
      <p:sp>
        <p:nvSpPr>
          <p:cNvPr id="15" name="TextBox 14">
            <a:extLst>
              <a:ext uri="{FF2B5EF4-FFF2-40B4-BE49-F238E27FC236}">
                <a16:creationId xmlns:a16="http://schemas.microsoft.com/office/drawing/2014/main" id="{2EBC9303-377D-4B8D-9AD3-B60E9C8FBDC1}"/>
              </a:ext>
            </a:extLst>
          </p:cNvPr>
          <p:cNvSpPr txBox="1"/>
          <p:nvPr/>
        </p:nvSpPr>
        <p:spPr>
          <a:xfrm>
            <a:off x="3586857" y="5792972"/>
            <a:ext cx="4515852" cy="461665"/>
          </a:xfrm>
          <a:prstGeom prst="rect">
            <a:avLst/>
          </a:prstGeom>
          <a:noFill/>
        </p:spPr>
        <p:txBody>
          <a:bodyPr wrap="none" rtlCol="0">
            <a:spAutoFit/>
          </a:bodyPr>
          <a:lstStyle/>
          <a:p>
            <a:r>
              <a:rPr lang="en-US" dirty="0"/>
              <a:t>3D modeling by Vladimir </a:t>
            </a:r>
            <a:r>
              <a:rPr lang="en-US" dirty="0" err="1"/>
              <a:t>Kashikhin</a:t>
            </a:r>
            <a:endParaRPr lang="en-US" dirty="0"/>
          </a:p>
        </p:txBody>
      </p:sp>
    </p:spTree>
    <p:extLst>
      <p:ext uri="{BB962C8B-B14F-4D97-AF65-F5344CB8AC3E}">
        <p14:creationId xmlns:p14="http://schemas.microsoft.com/office/powerpoint/2010/main" val="164279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228600" y="1293567"/>
            <a:ext cx="8672513" cy="4343146"/>
          </a:xfrm>
        </p:spPr>
        <p:txBody>
          <a:bodyPr/>
          <a:lstStyle/>
          <a:p>
            <a:r>
              <a:rPr lang="en-US" sz="3200" dirty="0"/>
              <a:t>IOTA ring meets all requirements of OSC experiment</a:t>
            </a:r>
          </a:p>
          <a:p>
            <a:r>
              <a:rPr lang="en-US" sz="3200" dirty="0"/>
              <a:t>Passive OSC experiment is well understood and ready for implementation</a:t>
            </a:r>
          </a:p>
          <a:p>
            <a:r>
              <a:rPr lang="en-US" sz="3200" dirty="0"/>
              <a:t>Ongoing work:</a:t>
            </a:r>
          </a:p>
          <a:p>
            <a:pPr lvl="1"/>
            <a:r>
              <a:rPr lang="en-US" sz="3000" dirty="0"/>
              <a:t>Mechanical design</a:t>
            </a:r>
          </a:p>
          <a:p>
            <a:pPr lvl="1"/>
            <a:r>
              <a:rPr lang="en-US" sz="3000" dirty="0"/>
              <a:t>Risk analysis and minor optimizations</a:t>
            </a:r>
          </a:p>
          <a:p>
            <a:pPr lvl="1"/>
            <a:r>
              <a:rPr lang="en-US" sz="3000" dirty="0"/>
              <a:t>Documentation</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23</a:t>
            </a:fld>
            <a:endParaRPr lang="en-US" altLang="en-US"/>
          </a:p>
        </p:txBody>
      </p:sp>
      <p:sp>
        <p:nvSpPr>
          <p:cNvPr id="7" name="Footer Placeholder 4">
            <a:extLst>
              <a:ext uri="{FF2B5EF4-FFF2-40B4-BE49-F238E27FC236}">
                <a16:creationId xmlns:a16="http://schemas.microsoft.com/office/drawing/2014/main" id="{35BA18F7-809C-435B-B5EF-11CF76D1198E}"/>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31683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Introduction</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IOTA will be a unique machine dedicated to accelerator physics research, capable of working with electrons and protons. Its research status and inherent flexibility makes it optimal for many experiments including Optical Stochastic Cooling proof of principle experiment with electrons:</a:t>
            </a:r>
          </a:p>
          <a:p>
            <a:pPr lvl="1"/>
            <a:r>
              <a:rPr lang="en-US" altLang="en-US" dirty="0">
                <a:latin typeface="Helvetica" panose="020B0604020202020204" pitchFamily="34" charset="0"/>
                <a:ea typeface="Geneva" pitchFamily="121" charset="-128"/>
              </a:rPr>
              <a:t>Optimal energy range</a:t>
            </a:r>
          </a:p>
          <a:p>
            <a:pPr lvl="1"/>
            <a:r>
              <a:rPr lang="en-US" altLang="en-US" dirty="0">
                <a:latin typeface="Helvetica" panose="020B0604020202020204" pitchFamily="34" charset="0"/>
                <a:ea typeface="Geneva" pitchFamily="121" charset="-128"/>
              </a:rPr>
              <a:t>Long straight section</a:t>
            </a:r>
          </a:p>
          <a:p>
            <a:pPr lvl="1"/>
            <a:r>
              <a:rPr lang="en-US" altLang="en-US" dirty="0">
                <a:latin typeface="Helvetica" panose="020B0604020202020204" pitchFamily="34" charset="0"/>
                <a:ea typeface="Geneva" pitchFamily="121" charset="-128"/>
              </a:rPr>
              <a:t>Perfect vacuum conditions</a:t>
            </a:r>
          </a:p>
          <a:p>
            <a:pPr lvl="1"/>
            <a:r>
              <a:rPr lang="en-US" altLang="en-US" dirty="0">
                <a:latin typeface="Helvetica" panose="020B0604020202020204" pitchFamily="34" charset="0"/>
                <a:ea typeface="Geneva" pitchFamily="121" charset="-128"/>
              </a:rPr>
              <a:t>Individual elements controls</a:t>
            </a:r>
          </a:p>
          <a:p>
            <a:pPr lvl="1"/>
            <a:r>
              <a:rPr lang="en-US" altLang="en-US" dirty="0">
                <a:latin typeface="Helvetica" panose="020B0604020202020204" pitchFamily="34" charset="0"/>
                <a:ea typeface="Geneva" pitchFamily="121" charset="-128"/>
              </a:rPr>
              <a:t>Comprehensive beam instrumentation</a:t>
            </a:r>
          </a:p>
          <a:p>
            <a:pPr lvl="1"/>
            <a:r>
              <a:rPr lang="en-US" altLang="en-US" dirty="0">
                <a:latin typeface="Helvetica" panose="020B0604020202020204" pitchFamily="34" charset="0"/>
                <a:ea typeface="Geneva" pitchFamily="121" charset="-128"/>
              </a:rPr>
              <a:t>Advanced lattice correction capabilities</a:t>
            </a:r>
          </a:p>
          <a:p>
            <a:pPr lvl="1"/>
            <a:r>
              <a:rPr lang="en-US" altLang="en-US" dirty="0">
                <a:latin typeface="Helvetica" panose="020B0604020202020204" pitchFamily="34" charset="0"/>
                <a:ea typeface="Geneva" pitchFamily="121" charset="-128"/>
              </a:rPr>
              <a:t>Reliable and flexible injection system</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5/9/2018</a:t>
            </a:fld>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IOTA layout with OSC</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7" name="Picture 6">
            <a:extLst>
              <a:ext uri="{FF2B5EF4-FFF2-40B4-BE49-F238E27FC236}">
                <a16:creationId xmlns:a16="http://schemas.microsoft.com/office/drawing/2014/main" id="{C02522BA-1055-4F2C-82C0-431AF513CF30}"/>
              </a:ext>
            </a:extLst>
          </p:cNvPr>
          <p:cNvPicPr>
            <a:picLocks noChangeAspect="1"/>
          </p:cNvPicPr>
          <p:nvPr/>
        </p:nvPicPr>
        <p:blipFill>
          <a:blip r:embed="rId2"/>
          <a:stretch>
            <a:fillRect/>
          </a:stretch>
        </p:blipFill>
        <p:spPr>
          <a:xfrm>
            <a:off x="401129" y="935502"/>
            <a:ext cx="8277045" cy="4521614"/>
          </a:xfrm>
          <a:prstGeom prst="rect">
            <a:avLst/>
          </a:prstGeom>
        </p:spPr>
      </p:pic>
      <p:sp>
        <p:nvSpPr>
          <p:cNvPr id="9" name="Footer Placeholder 4">
            <a:extLst>
              <a:ext uri="{FF2B5EF4-FFF2-40B4-BE49-F238E27FC236}">
                <a16:creationId xmlns:a16="http://schemas.microsoft.com/office/drawing/2014/main" id="{59E88A5D-8AC5-4484-B0B2-412CB02BCBF5}"/>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pic>
        <p:nvPicPr>
          <p:cNvPr id="8" name="Picture 7">
            <a:extLst>
              <a:ext uri="{FF2B5EF4-FFF2-40B4-BE49-F238E27FC236}">
                <a16:creationId xmlns:a16="http://schemas.microsoft.com/office/drawing/2014/main" id="{FBC4D46A-7DAB-477C-BAC4-BC1BD997534F}"/>
              </a:ext>
            </a:extLst>
          </p:cNvPr>
          <p:cNvPicPr>
            <a:picLocks noChangeAspect="1"/>
          </p:cNvPicPr>
          <p:nvPr/>
        </p:nvPicPr>
        <p:blipFill>
          <a:blip r:embed="rId3"/>
          <a:stretch>
            <a:fillRect/>
          </a:stretch>
        </p:blipFill>
        <p:spPr>
          <a:xfrm>
            <a:off x="402096" y="5546785"/>
            <a:ext cx="8276572" cy="788108"/>
          </a:xfrm>
          <a:prstGeom prst="rect">
            <a:avLst/>
          </a:prstGeom>
        </p:spPr>
      </p:pic>
      <p:cxnSp>
        <p:nvCxnSpPr>
          <p:cNvPr id="10" name="Straight Connector 9">
            <a:extLst>
              <a:ext uri="{FF2B5EF4-FFF2-40B4-BE49-F238E27FC236}">
                <a16:creationId xmlns:a16="http://schemas.microsoft.com/office/drawing/2014/main" id="{DB6CB7A0-0AB5-4EB7-B5E4-BA2BFD905C1B}"/>
              </a:ext>
            </a:extLst>
          </p:cNvPr>
          <p:cNvCxnSpPr>
            <a:cxnSpLocks/>
          </p:cNvCxnSpPr>
          <p:nvPr/>
        </p:nvCxnSpPr>
        <p:spPr>
          <a:xfrm>
            <a:off x="2165228" y="6176514"/>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4662A966-DB7A-49CC-A5F2-6C2C40BF5499}"/>
              </a:ext>
            </a:extLst>
          </p:cNvPr>
          <p:cNvCxnSpPr>
            <a:cxnSpLocks/>
          </p:cNvCxnSpPr>
          <p:nvPr/>
        </p:nvCxnSpPr>
        <p:spPr>
          <a:xfrm>
            <a:off x="6728608" y="6176514"/>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7291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63BB5A-DEA5-449B-96F4-19D10F9CC749}"/>
              </a:ext>
            </a:extLst>
          </p:cNvPr>
          <p:cNvPicPr>
            <a:picLocks noChangeAspect="1"/>
          </p:cNvPicPr>
          <p:nvPr/>
        </p:nvPicPr>
        <p:blipFill>
          <a:blip r:embed="rId2"/>
          <a:stretch>
            <a:fillRect/>
          </a:stretch>
        </p:blipFill>
        <p:spPr>
          <a:xfrm>
            <a:off x="401129" y="935502"/>
            <a:ext cx="8277045" cy="4521614"/>
          </a:xfrm>
          <a:prstGeom prst="rect">
            <a:avLst/>
          </a:prstGeom>
        </p:spPr>
      </p:pic>
      <p:sp>
        <p:nvSpPr>
          <p:cNvPr id="2" name="Title 1"/>
          <p:cNvSpPr>
            <a:spLocks noGrp="1"/>
          </p:cNvSpPr>
          <p:nvPr>
            <p:ph type="title"/>
          </p:nvPr>
        </p:nvSpPr>
        <p:spPr/>
        <p:txBody>
          <a:bodyPr/>
          <a:lstStyle/>
          <a:p>
            <a:r>
              <a:rPr lang="en-US" dirty="0"/>
              <a:t>Magnets of OSC insertion</a:t>
            </a:r>
          </a:p>
        </p:txBody>
      </p:sp>
      <p:sp>
        <p:nvSpPr>
          <p:cNvPr id="9" name="Rectangle 8">
            <a:extLst>
              <a:ext uri="{FF2B5EF4-FFF2-40B4-BE49-F238E27FC236}">
                <a16:creationId xmlns:a16="http://schemas.microsoft.com/office/drawing/2014/main" id="{3B69FA49-52E0-4B7E-B008-A3B78FB88C25}"/>
              </a:ext>
            </a:extLst>
          </p:cNvPr>
          <p:cNvSpPr/>
          <p:nvPr/>
        </p:nvSpPr>
        <p:spPr>
          <a:xfrm>
            <a:off x="2947382" y="1535502"/>
            <a:ext cx="3186000" cy="36058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79457070"/>
              </p:ext>
            </p:extLst>
          </p:nvPr>
        </p:nvGraphicFramePr>
        <p:xfrm>
          <a:off x="2812211" y="1390226"/>
          <a:ext cx="3476445" cy="3087807"/>
        </p:xfrm>
        <a:graphic>
          <a:graphicData uri="http://schemas.openxmlformats.org/drawingml/2006/table">
            <a:tbl>
              <a:tblPr firstRow="1" bandRow="1">
                <a:tableStyleId>{D7AC3CCA-C797-4891-BE02-D94E43425B78}</a:tableStyleId>
              </a:tblPr>
              <a:tblGrid>
                <a:gridCol w="1007543">
                  <a:extLst>
                    <a:ext uri="{9D8B030D-6E8A-4147-A177-3AD203B41FA5}">
                      <a16:colId xmlns:a16="http://schemas.microsoft.com/office/drawing/2014/main" val="20000"/>
                    </a:ext>
                  </a:extLst>
                </a:gridCol>
                <a:gridCol w="1380539">
                  <a:extLst>
                    <a:ext uri="{9D8B030D-6E8A-4147-A177-3AD203B41FA5}">
                      <a16:colId xmlns:a16="http://schemas.microsoft.com/office/drawing/2014/main" val="20001"/>
                    </a:ext>
                  </a:extLst>
                </a:gridCol>
                <a:gridCol w="1088363">
                  <a:extLst>
                    <a:ext uri="{9D8B030D-6E8A-4147-A177-3AD203B41FA5}">
                      <a16:colId xmlns:a16="http://schemas.microsoft.com/office/drawing/2014/main" val="20002"/>
                    </a:ext>
                  </a:extLst>
                </a:gridCol>
              </a:tblGrid>
              <a:tr h="394648">
                <a:tc gridSpan="2">
                  <a:txBody>
                    <a:bodyPr/>
                    <a:lstStyle/>
                    <a:p>
                      <a:r>
                        <a:rPr lang="en-US" sz="2000" b="0" dirty="0"/>
                        <a:t>Undulators</a:t>
                      </a:r>
                    </a:p>
                  </a:txBody>
                  <a:tcPr anchor="ctr"/>
                </a:tc>
                <a:tc hMerge="1">
                  <a:txBody>
                    <a:bodyPr/>
                    <a:lstStyle/>
                    <a:p>
                      <a:endParaRPr lang="en-US"/>
                    </a:p>
                  </a:txBody>
                  <a:tcPr/>
                </a:tc>
                <a:tc>
                  <a:txBody>
                    <a:bodyPr/>
                    <a:lstStyle/>
                    <a:p>
                      <a:r>
                        <a:rPr lang="en-US" sz="2000" b="0" dirty="0"/>
                        <a:t>2</a:t>
                      </a:r>
                    </a:p>
                  </a:txBody>
                  <a:tcPr anchor="ctr"/>
                </a:tc>
                <a:extLst>
                  <a:ext uri="{0D108BD9-81ED-4DB2-BD59-A6C34878D82A}">
                    <a16:rowId xmlns:a16="http://schemas.microsoft.com/office/drawing/2014/main" val="2735065656"/>
                  </a:ext>
                </a:extLst>
              </a:tr>
              <a:tr h="710367">
                <a:tc gridSpan="2">
                  <a:txBody>
                    <a:bodyPr/>
                    <a:lstStyle/>
                    <a:p>
                      <a:r>
                        <a:rPr lang="en-US" sz="2000" b="0" dirty="0"/>
                        <a:t>Chicane dipoles</a:t>
                      </a:r>
                    </a:p>
                  </a:txBody>
                  <a:tcPr anchor="ctr"/>
                </a:tc>
                <a:tc hMerge="1">
                  <a:txBody>
                    <a:bodyPr/>
                    <a:lstStyle/>
                    <a:p>
                      <a:endParaRPr lang="en-US"/>
                    </a:p>
                  </a:txBody>
                  <a:tcPr/>
                </a:tc>
                <a:tc>
                  <a:txBody>
                    <a:bodyPr/>
                    <a:lstStyle/>
                    <a:p>
                      <a:r>
                        <a:rPr lang="en-US" sz="2000" b="0" dirty="0"/>
                        <a:t>4</a:t>
                      </a:r>
                    </a:p>
                  </a:txBody>
                  <a:tcPr anchor="ctr"/>
                </a:tc>
                <a:extLst>
                  <a:ext uri="{0D108BD9-81ED-4DB2-BD59-A6C34878D82A}">
                    <a16:rowId xmlns:a16="http://schemas.microsoft.com/office/drawing/2014/main" val="10000"/>
                  </a:ext>
                </a:extLst>
              </a:tr>
              <a:tr h="394648">
                <a:tc gridSpan="2">
                  <a:txBody>
                    <a:bodyPr/>
                    <a:lstStyle/>
                    <a:p>
                      <a:r>
                        <a:rPr lang="en-US" sz="2000" b="0" dirty="0"/>
                        <a:t>Quads</a:t>
                      </a:r>
                    </a:p>
                  </a:txBody>
                  <a:tcPr anchor="ctr"/>
                </a:tc>
                <a:tc hMerge="1">
                  <a:txBody>
                    <a:bodyPr/>
                    <a:lstStyle/>
                    <a:p>
                      <a:endParaRPr lang="en-US"/>
                    </a:p>
                  </a:txBody>
                  <a:tcPr/>
                </a:tc>
                <a:tc>
                  <a:txBody>
                    <a:bodyPr/>
                    <a:lstStyle/>
                    <a:p>
                      <a:r>
                        <a:rPr lang="en-US" sz="2000" b="0" dirty="0"/>
                        <a:t>5</a:t>
                      </a:r>
                    </a:p>
                  </a:txBody>
                  <a:tcPr anchor="ctr"/>
                </a:tc>
                <a:extLst>
                  <a:ext uri="{0D108BD9-81ED-4DB2-BD59-A6C34878D82A}">
                    <a16:rowId xmlns:a16="http://schemas.microsoft.com/office/drawing/2014/main" val="10001"/>
                  </a:ext>
                </a:extLst>
              </a:tr>
              <a:tr h="394648">
                <a:tc gridSpan="2">
                  <a:txBody>
                    <a:bodyPr/>
                    <a:lstStyle/>
                    <a:p>
                      <a:r>
                        <a:rPr lang="en-US" sz="2000" b="0" dirty="0" err="1"/>
                        <a:t>Sextupoles</a:t>
                      </a:r>
                      <a:endParaRPr lang="en-US" sz="2000" b="0" dirty="0"/>
                    </a:p>
                  </a:txBody>
                  <a:tcPr anchor="ctr"/>
                </a:tc>
                <a:tc hMerge="1">
                  <a:txBody>
                    <a:bodyPr/>
                    <a:lstStyle/>
                    <a:p>
                      <a:endParaRPr lang="en-US"/>
                    </a:p>
                  </a:txBody>
                  <a:tcPr/>
                </a:tc>
                <a:tc>
                  <a:txBody>
                    <a:bodyPr/>
                    <a:lstStyle/>
                    <a:p>
                      <a:r>
                        <a:rPr lang="en-US" sz="2000" b="0" dirty="0"/>
                        <a:t>4</a:t>
                      </a:r>
                    </a:p>
                  </a:txBody>
                  <a:tcPr anchor="ctr"/>
                </a:tc>
                <a:extLst>
                  <a:ext uri="{0D108BD9-81ED-4DB2-BD59-A6C34878D82A}">
                    <a16:rowId xmlns:a16="http://schemas.microsoft.com/office/drawing/2014/main" val="10003"/>
                  </a:ext>
                </a:extLst>
              </a:tr>
              <a:tr h="394648">
                <a:tc rowSpan="2">
                  <a:txBody>
                    <a:bodyPr/>
                    <a:lstStyle/>
                    <a:p>
                      <a:pPr algn="ctr"/>
                      <a:r>
                        <a:rPr lang="en-US" sz="2000" b="0" dirty="0"/>
                        <a:t>Trims</a:t>
                      </a:r>
                    </a:p>
                  </a:txBody>
                  <a:tcPr anchor="ctr"/>
                </a:tc>
                <a:tc>
                  <a:txBody>
                    <a:bodyPr/>
                    <a:lstStyle/>
                    <a:p>
                      <a:r>
                        <a:rPr lang="en-US" sz="2000" b="0" dirty="0"/>
                        <a:t>Hor.</a:t>
                      </a:r>
                    </a:p>
                  </a:txBody>
                  <a:tcPr anchor="ctr"/>
                </a:tc>
                <a:tc>
                  <a:txBody>
                    <a:bodyPr/>
                    <a:lstStyle/>
                    <a:p>
                      <a:r>
                        <a:rPr lang="en-US" sz="2000" b="0" dirty="0"/>
                        <a:t>0(4)</a:t>
                      </a:r>
                    </a:p>
                  </a:txBody>
                  <a:tcPr anchor="ctr"/>
                </a:tc>
                <a:extLst>
                  <a:ext uri="{0D108BD9-81ED-4DB2-BD59-A6C34878D82A}">
                    <a16:rowId xmlns:a16="http://schemas.microsoft.com/office/drawing/2014/main" val="10004"/>
                  </a:ext>
                </a:extLst>
              </a:tr>
              <a:tr h="394648">
                <a:tc vMerge="1">
                  <a:txBody>
                    <a:bodyPr/>
                    <a:lstStyle/>
                    <a:p>
                      <a:endParaRPr lang="en-US"/>
                    </a:p>
                  </a:txBody>
                  <a:tcPr/>
                </a:tc>
                <a:tc>
                  <a:txBody>
                    <a:bodyPr/>
                    <a:lstStyle/>
                    <a:p>
                      <a:r>
                        <a:rPr lang="en-US" sz="2000" b="0" dirty="0"/>
                        <a:t>Vert.</a:t>
                      </a:r>
                    </a:p>
                  </a:txBody>
                  <a:tcPr anchor="ctr"/>
                </a:tc>
                <a:tc>
                  <a:txBody>
                    <a:bodyPr/>
                    <a:lstStyle/>
                    <a:p>
                      <a:r>
                        <a:rPr lang="en-US" sz="2000" b="0" dirty="0"/>
                        <a:t>4</a:t>
                      </a:r>
                    </a:p>
                  </a:txBody>
                  <a:tcPr anchor="ctr"/>
                </a:tc>
                <a:extLst>
                  <a:ext uri="{0D108BD9-81ED-4DB2-BD59-A6C34878D82A}">
                    <a16:rowId xmlns:a16="http://schemas.microsoft.com/office/drawing/2014/main" val="10005"/>
                  </a:ext>
                </a:extLst>
              </a:tr>
              <a:tr h="394648">
                <a:tc gridSpan="2">
                  <a:txBody>
                    <a:bodyPr/>
                    <a:lstStyle/>
                    <a:p>
                      <a:r>
                        <a:rPr lang="en-US" sz="2000" b="0" dirty="0"/>
                        <a:t>Pickups</a:t>
                      </a:r>
                    </a:p>
                  </a:txBody>
                  <a:tcPr anchor="ctr"/>
                </a:tc>
                <a:tc hMerge="1">
                  <a:txBody>
                    <a:bodyPr/>
                    <a:lstStyle/>
                    <a:p>
                      <a:endParaRPr lang="en-US"/>
                    </a:p>
                  </a:txBody>
                  <a:tcPr/>
                </a:tc>
                <a:tc>
                  <a:txBody>
                    <a:bodyPr/>
                    <a:lstStyle/>
                    <a:p>
                      <a:r>
                        <a:rPr lang="en-US" sz="2000" b="0" dirty="0"/>
                        <a:t>4</a:t>
                      </a:r>
                    </a:p>
                  </a:txBody>
                  <a:tcPr anchor="ct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sp>
        <p:nvSpPr>
          <p:cNvPr id="3" name="Right Brace 2">
            <a:extLst>
              <a:ext uri="{FF2B5EF4-FFF2-40B4-BE49-F238E27FC236}">
                <a16:creationId xmlns:a16="http://schemas.microsoft.com/office/drawing/2014/main" id="{5A79DE4B-E118-41AB-828D-137A0D3C2456}"/>
              </a:ext>
            </a:extLst>
          </p:cNvPr>
          <p:cNvSpPr/>
          <p:nvPr/>
        </p:nvSpPr>
        <p:spPr>
          <a:xfrm rot="5400000" flipH="1">
            <a:off x="4412478" y="3727239"/>
            <a:ext cx="319042" cy="2182904"/>
          </a:xfrm>
          <a:prstGeom prst="rightBrace">
            <a:avLst/>
          </a:prstGeom>
          <a:ln w="5080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61BDCC35-29EB-496C-81B8-7550DBC39550}"/>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pic>
        <p:nvPicPr>
          <p:cNvPr id="12" name="Picture 11">
            <a:extLst>
              <a:ext uri="{FF2B5EF4-FFF2-40B4-BE49-F238E27FC236}">
                <a16:creationId xmlns:a16="http://schemas.microsoft.com/office/drawing/2014/main" id="{15A530D1-0AD5-42D1-BA9C-5358203075EC}"/>
              </a:ext>
            </a:extLst>
          </p:cNvPr>
          <p:cNvPicPr>
            <a:picLocks noChangeAspect="1"/>
          </p:cNvPicPr>
          <p:nvPr/>
        </p:nvPicPr>
        <p:blipFill>
          <a:blip r:embed="rId3"/>
          <a:stretch>
            <a:fillRect/>
          </a:stretch>
        </p:blipFill>
        <p:spPr>
          <a:xfrm>
            <a:off x="402096" y="5546785"/>
            <a:ext cx="8276572" cy="788108"/>
          </a:xfrm>
          <a:prstGeom prst="rect">
            <a:avLst/>
          </a:prstGeom>
        </p:spPr>
      </p:pic>
      <p:cxnSp>
        <p:nvCxnSpPr>
          <p:cNvPr id="14" name="Straight Connector 13">
            <a:extLst>
              <a:ext uri="{FF2B5EF4-FFF2-40B4-BE49-F238E27FC236}">
                <a16:creationId xmlns:a16="http://schemas.microsoft.com/office/drawing/2014/main" id="{1DC367AF-21B5-49F8-9019-6E69D2ED1BC2}"/>
              </a:ext>
            </a:extLst>
          </p:cNvPr>
          <p:cNvCxnSpPr>
            <a:cxnSpLocks/>
          </p:cNvCxnSpPr>
          <p:nvPr/>
        </p:nvCxnSpPr>
        <p:spPr>
          <a:xfrm>
            <a:off x="2165228" y="6176514"/>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1F234EDC-D6F3-4AA0-BD35-37F119D612AE}"/>
              </a:ext>
            </a:extLst>
          </p:cNvPr>
          <p:cNvCxnSpPr>
            <a:cxnSpLocks/>
          </p:cNvCxnSpPr>
          <p:nvPr/>
        </p:nvCxnSpPr>
        <p:spPr>
          <a:xfrm>
            <a:off x="6728608" y="6176514"/>
            <a:ext cx="198408" cy="0"/>
          </a:xfrm>
          <a:prstGeom prst="line">
            <a:avLst/>
          </a:prstGeom>
          <a:ln w="101600">
            <a:solidFill>
              <a:srgbClr val="FF0000"/>
            </a:solidFill>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5219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parameters of IOTA with OSC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3929967"/>
              </p:ext>
            </p:extLst>
          </p:nvPr>
        </p:nvGraphicFramePr>
        <p:xfrm>
          <a:off x="523244" y="1411763"/>
          <a:ext cx="8111798" cy="4403692"/>
        </p:xfrm>
        <a:graphic>
          <a:graphicData uri="http://schemas.openxmlformats.org/drawingml/2006/table">
            <a:tbl>
              <a:tblPr firstRow="1" bandRow="1">
                <a:tableStyleId>{D7AC3CCA-C797-4891-BE02-D94E43425B78}</a:tableStyleId>
              </a:tblPr>
              <a:tblGrid>
                <a:gridCol w="4449877">
                  <a:extLst>
                    <a:ext uri="{9D8B030D-6E8A-4147-A177-3AD203B41FA5}">
                      <a16:colId xmlns:a16="http://schemas.microsoft.com/office/drawing/2014/main" val="20000"/>
                    </a:ext>
                  </a:extLst>
                </a:gridCol>
                <a:gridCol w="1775109">
                  <a:extLst>
                    <a:ext uri="{9D8B030D-6E8A-4147-A177-3AD203B41FA5}">
                      <a16:colId xmlns:a16="http://schemas.microsoft.com/office/drawing/2014/main" val="20001"/>
                    </a:ext>
                  </a:extLst>
                </a:gridCol>
                <a:gridCol w="1886812">
                  <a:extLst>
                    <a:ext uri="{9D8B030D-6E8A-4147-A177-3AD203B41FA5}">
                      <a16:colId xmlns:a16="http://schemas.microsoft.com/office/drawing/2014/main" val="1471051402"/>
                    </a:ext>
                  </a:extLst>
                </a:gridCol>
              </a:tblGrid>
              <a:tr h="379218">
                <a:tc>
                  <a:txBody>
                    <a:bodyPr/>
                    <a:lstStyle/>
                    <a:p>
                      <a:r>
                        <a:rPr lang="en-US" sz="1800" b="0" kern="1200" dirty="0">
                          <a:solidFill>
                            <a:schemeClr val="dk1"/>
                          </a:solidFill>
                          <a:latin typeface="+mn-lt"/>
                          <a:ea typeface="+mn-ea"/>
                          <a:cs typeface="+mn-cs"/>
                        </a:rPr>
                        <a:t>Momentum </a:t>
                      </a:r>
                    </a:p>
                  </a:txBody>
                  <a:tcPr anchor="ctr"/>
                </a:tc>
                <a:tc gridSpan="2">
                  <a:txBody>
                    <a:bodyPr/>
                    <a:lstStyle/>
                    <a:p>
                      <a:pPr algn="ctr"/>
                      <a:r>
                        <a:rPr lang="en-US" sz="1800" b="0" kern="1200" dirty="0">
                          <a:solidFill>
                            <a:schemeClr val="dk1"/>
                          </a:solidFill>
                          <a:latin typeface="+mn-lt"/>
                          <a:ea typeface="+mn-ea"/>
                          <a:cs typeface="+mn-cs"/>
                        </a:rPr>
                        <a:t>100 MeV</a:t>
                      </a:r>
                    </a:p>
                  </a:txBody>
                  <a:tcPr anchor="ct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p>
                  </a:txBody>
                  <a:tcPr/>
                </a:tc>
                <a:extLst>
                  <a:ext uri="{0D108BD9-81ED-4DB2-BD59-A6C34878D82A}">
                    <a16:rowId xmlns:a16="http://schemas.microsoft.com/office/drawing/2014/main" val="10000"/>
                  </a:ext>
                </a:extLst>
              </a:tr>
              <a:tr h="291833">
                <a:tc>
                  <a:txBody>
                    <a:bodyPr/>
                    <a:lstStyle/>
                    <a:p>
                      <a:pPr marL="0" marR="0" algn="just">
                        <a:lnSpc>
                          <a:spcPct val="115000"/>
                        </a:lnSpc>
                        <a:spcBef>
                          <a:spcPts val="0"/>
                        </a:spcBef>
                        <a:spcAft>
                          <a:spcPts val="300"/>
                        </a:spcAft>
                      </a:pPr>
                      <a:r>
                        <a:rPr lang="en-GB" sz="1800" b="0" kern="1200" dirty="0">
                          <a:solidFill>
                            <a:schemeClr val="dk1"/>
                          </a:solidFill>
                          <a:latin typeface="+mn-lt"/>
                          <a:ea typeface="+mn-ea"/>
                          <a:cs typeface="+mn-cs"/>
                        </a:rPr>
                        <a:t>Circumference</a:t>
                      </a:r>
                      <a:endParaRPr lang="en-US" sz="1800" b="0" kern="1200" dirty="0">
                        <a:solidFill>
                          <a:schemeClr val="dk1"/>
                        </a:solidFill>
                        <a:latin typeface="+mn-lt"/>
                        <a:ea typeface="+mn-ea"/>
                        <a:cs typeface="+mn-cs"/>
                      </a:endParaRPr>
                    </a:p>
                  </a:txBody>
                  <a:tcPr marL="68580" marR="68580" marT="0" marB="0" anchor="ctr"/>
                </a:tc>
                <a:tc gridSpan="2">
                  <a:txBody>
                    <a:bodyPr/>
                    <a:lstStyle/>
                    <a:p>
                      <a:pPr marL="0" marR="0" algn="ctr">
                        <a:lnSpc>
                          <a:spcPct val="115000"/>
                        </a:lnSpc>
                        <a:spcBef>
                          <a:spcPts val="0"/>
                        </a:spcBef>
                        <a:spcAft>
                          <a:spcPts val="300"/>
                        </a:spcAft>
                      </a:pPr>
                      <a:r>
                        <a:rPr lang="en-GB" sz="1800" b="0" kern="1200" dirty="0">
                          <a:solidFill>
                            <a:schemeClr val="dk1"/>
                          </a:solidFill>
                          <a:latin typeface="+mn-lt"/>
                          <a:ea typeface="+mn-ea"/>
                          <a:cs typeface="+mn-cs"/>
                        </a:rPr>
                        <a:t>39.97 m</a:t>
                      </a:r>
                      <a:endParaRPr lang="en-US" sz="1800" b="0" kern="1200" dirty="0">
                        <a:solidFill>
                          <a:schemeClr val="dk1"/>
                        </a:solidFill>
                        <a:latin typeface="+mn-lt"/>
                        <a:ea typeface="+mn-ea"/>
                        <a:cs typeface="+mn-cs"/>
                      </a:endParaRPr>
                    </a:p>
                  </a:txBody>
                  <a:tcPr marL="68580" marR="68580" marT="0" marB="0" anchor="ct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895069500"/>
                  </a:ext>
                </a:extLst>
              </a:tr>
              <a:tr h="291833">
                <a:tc>
                  <a:txBody>
                    <a:bodyPr/>
                    <a:lstStyle/>
                    <a:p>
                      <a:pPr marL="0" marR="0" lvl="0" indent="0" algn="just" defTabSz="457200" rtl="0" eaLnBrk="1" fontAlgn="auto" latinLnBrk="0" hangingPunct="1">
                        <a:lnSpc>
                          <a:spcPct val="115000"/>
                        </a:lnSpc>
                        <a:spcBef>
                          <a:spcPts val="0"/>
                        </a:spcBef>
                        <a:spcAft>
                          <a:spcPts val="300"/>
                        </a:spcAft>
                        <a:buClrTx/>
                        <a:buSzTx/>
                        <a:buFontTx/>
                        <a:buNone/>
                        <a:tabLst/>
                        <a:defRPr/>
                      </a:pPr>
                      <a:r>
                        <a:rPr lang="en-US" sz="1800" b="0" kern="1200" dirty="0">
                          <a:solidFill>
                            <a:schemeClr val="dk1"/>
                          </a:solidFill>
                          <a:latin typeface="+mn-lt"/>
                          <a:ea typeface="+mn-ea"/>
                          <a:cs typeface="+mn-cs"/>
                        </a:rPr>
                        <a:t>Vacuum</a:t>
                      </a:r>
                    </a:p>
                  </a:txBody>
                  <a:tcPr marL="68580" marR="68580" marT="0" marB="0" anchor="ctr"/>
                </a:tc>
                <a:tc gridSpan="2">
                  <a:txBody>
                    <a:bodyPr/>
                    <a:lstStyle/>
                    <a:p>
                      <a:pPr marL="0" marR="0" lvl="0" indent="0" algn="ctr" defTabSz="457200" rtl="0" eaLnBrk="1" fontAlgn="auto" latinLnBrk="0" hangingPunct="1">
                        <a:lnSpc>
                          <a:spcPct val="115000"/>
                        </a:lnSpc>
                        <a:spcBef>
                          <a:spcPts val="0"/>
                        </a:spcBef>
                        <a:spcAft>
                          <a:spcPts val="300"/>
                        </a:spcAft>
                        <a:buClrTx/>
                        <a:buSzTx/>
                        <a:buFontTx/>
                        <a:buNone/>
                        <a:tabLst/>
                        <a:defRPr/>
                      </a:pPr>
                      <a:r>
                        <a:rPr lang="en-US" sz="1800" b="0" kern="1200" dirty="0">
                          <a:solidFill>
                            <a:schemeClr val="dk1"/>
                          </a:solidFill>
                          <a:latin typeface="+mn-lt"/>
                          <a:ea typeface="+mn-ea"/>
                          <a:cs typeface="+mn-cs"/>
                        </a:rPr>
                        <a:t>1x10</a:t>
                      </a:r>
                      <a:r>
                        <a:rPr lang="en-US" sz="1800" b="0" kern="1200" baseline="30000" dirty="0">
                          <a:solidFill>
                            <a:schemeClr val="dk1"/>
                          </a:solidFill>
                          <a:latin typeface="+mn-lt"/>
                          <a:ea typeface="+mn-ea"/>
                          <a:cs typeface="+mn-cs"/>
                        </a:rPr>
                        <a:t>-10</a:t>
                      </a:r>
                      <a:r>
                        <a:rPr lang="en-US" sz="1800" b="0" kern="1200" dirty="0">
                          <a:solidFill>
                            <a:schemeClr val="dk1"/>
                          </a:solidFill>
                          <a:latin typeface="+mn-lt"/>
                          <a:ea typeface="+mn-ea"/>
                          <a:cs typeface="+mn-cs"/>
                        </a:rPr>
                        <a:t> torr</a:t>
                      </a:r>
                    </a:p>
                  </a:txBody>
                  <a:tcPr marL="68580" marR="68580" marT="0" marB="0" anchor="ctr"/>
                </a:tc>
                <a:tc hMerge="1">
                  <a:txBody>
                    <a:bodyPr/>
                    <a:lstStyle/>
                    <a:p>
                      <a:endParaRPr lang="en-US" sz="2400" b="0" dirty="0"/>
                    </a:p>
                  </a:txBody>
                  <a:tcPr/>
                </a:tc>
                <a:extLst>
                  <a:ext uri="{0D108BD9-81ED-4DB2-BD59-A6C34878D82A}">
                    <a16:rowId xmlns:a16="http://schemas.microsoft.com/office/drawing/2014/main" val="2288199029"/>
                  </a:ext>
                </a:extLst>
              </a:tr>
              <a:tr h="379218">
                <a:tc>
                  <a:txBody>
                    <a:bodyPr/>
                    <a:lstStyle/>
                    <a:p>
                      <a:r>
                        <a:rPr lang="en-US" sz="1800" b="0" kern="1200" dirty="0">
                          <a:solidFill>
                            <a:schemeClr val="dk1"/>
                          </a:solidFill>
                          <a:latin typeface="+mn-lt"/>
                          <a:ea typeface="+mn-ea"/>
                          <a:cs typeface="+mn-cs"/>
                        </a:rPr>
                        <a:t>Number of particles</a:t>
                      </a:r>
                    </a:p>
                  </a:txBody>
                  <a:tcPr anchor="ctr"/>
                </a:tc>
                <a:tc gridSpan="2">
                  <a:txBody>
                    <a:bodyPr/>
                    <a:lstStyle/>
                    <a:p>
                      <a:pPr algn="ctr"/>
                      <a:r>
                        <a:rPr lang="en-US" sz="1800" b="0" kern="1200" dirty="0">
                          <a:solidFill>
                            <a:schemeClr val="dk1"/>
                          </a:solidFill>
                          <a:latin typeface="+mn-lt"/>
                          <a:ea typeface="+mn-ea"/>
                          <a:cs typeface="+mn-cs"/>
                        </a:rPr>
                        <a:t>10</a:t>
                      </a:r>
                      <a:r>
                        <a:rPr lang="en-US" sz="1800" b="0" kern="1200" baseline="30000" dirty="0">
                          <a:solidFill>
                            <a:schemeClr val="dk1"/>
                          </a:solidFill>
                          <a:latin typeface="+mn-lt"/>
                          <a:ea typeface="+mn-ea"/>
                          <a:cs typeface="+mn-cs"/>
                        </a:rPr>
                        <a:t>6</a:t>
                      </a:r>
                      <a:r>
                        <a:rPr lang="en-US" sz="1800" b="0" kern="1200" dirty="0">
                          <a:solidFill>
                            <a:schemeClr val="dk1"/>
                          </a:solidFill>
                          <a:latin typeface="+mn-lt"/>
                          <a:ea typeface="+mn-ea"/>
                          <a:cs typeface="+mn-cs"/>
                        </a:rPr>
                        <a:t> e, 5 µA</a:t>
                      </a:r>
                    </a:p>
                  </a:txBody>
                  <a:tcPr anchor="ctr"/>
                </a:tc>
                <a:tc hMerge="1">
                  <a:txBody>
                    <a:bodyPr/>
                    <a:lstStyle/>
                    <a:p>
                      <a:endParaRPr lang="en-US" sz="2400" b="0" dirty="0"/>
                    </a:p>
                  </a:txBody>
                  <a:tcPr/>
                </a:tc>
                <a:extLst>
                  <a:ext uri="{0D108BD9-81ED-4DB2-BD59-A6C34878D82A}">
                    <a16:rowId xmlns:a16="http://schemas.microsoft.com/office/drawing/2014/main" val="1991269480"/>
                  </a:ext>
                </a:extLst>
              </a:tr>
              <a:tr h="379218">
                <a:tc>
                  <a:txBody>
                    <a:bodyPr/>
                    <a:lstStyle/>
                    <a:p>
                      <a:r>
                        <a:rPr lang="en-US" sz="1800" b="0" kern="1200" dirty="0">
                          <a:solidFill>
                            <a:schemeClr val="dk1"/>
                          </a:solidFill>
                          <a:latin typeface="+mn-lt"/>
                          <a:ea typeface="+mn-ea"/>
                          <a:cs typeface="+mn-cs"/>
                        </a:rPr>
                        <a:t>Chicane delay </a:t>
                      </a:r>
                    </a:p>
                  </a:txBody>
                  <a:tcPr anchor="ctr"/>
                </a:tc>
                <a:tc>
                  <a:txBody>
                    <a:bodyPr/>
                    <a:lstStyle/>
                    <a:p>
                      <a:r>
                        <a:rPr lang="en-US" sz="1800" b="0" kern="1200" dirty="0">
                          <a:solidFill>
                            <a:schemeClr val="dk1"/>
                          </a:solidFill>
                          <a:latin typeface="+mn-lt"/>
                          <a:ea typeface="+mn-ea"/>
                          <a:cs typeface="+mn-cs"/>
                        </a:rPr>
                        <a:t>0.65 mm</a:t>
                      </a:r>
                    </a:p>
                  </a:txBody>
                  <a:tcPr anchor="ctr"/>
                </a:tc>
                <a:tc>
                  <a:txBody>
                    <a:bodyPr/>
                    <a:lstStyle/>
                    <a:p>
                      <a:r>
                        <a:rPr lang="en-US" sz="1800" b="0" kern="1200" dirty="0">
                          <a:solidFill>
                            <a:schemeClr val="dk1"/>
                          </a:solidFill>
                          <a:latin typeface="+mn-lt"/>
                          <a:ea typeface="+mn-ea"/>
                          <a:cs typeface="+mn-cs"/>
                        </a:rPr>
                        <a:t>2.000 mm</a:t>
                      </a:r>
                    </a:p>
                  </a:txBody>
                  <a:tcPr anchor="ctr"/>
                </a:tc>
                <a:extLst>
                  <a:ext uri="{0D108BD9-81ED-4DB2-BD59-A6C34878D82A}">
                    <a16:rowId xmlns:a16="http://schemas.microsoft.com/office/drawing/2014/main" val="10001"/>
                  </a:ext>
                </a:extLst>
              </a:tr>
              <a:tr h="379218">
                <a:tc>
                  <a:txBody>
                    <a:bodyPr/>
                    <a:lstStyle/>
                    <a:p>
                      <a:r>
                        <a:rPr lang="en-US" sz="1800" b="0" kern="1200" dirty="0">
                          <a:solidFill>
                            <a:schemeClr val="dk1"/>
                          </a:solidFill>
                          <a:latin typeface="+mn-lt"/>
                          <a:ea typeface="+mn-ea"/>
                          <a:cs typeface="+mn-cs"/>
                        </a:rPr>
                        <a:t>Chicane offset</a:t>
                      </a:r>
                    </a:p>
                  </a:txBody>
                  <a:tcPr anchor="ctr"/>
                </a:tc>
                <a:tc>
                  <a:txBody>
                    <a:bodyPr/>
                    <a:lstStyle/>
                    <a:p>
                      <a:r>
                        <a:rPr lang="en-US" sz="1800" b="0" kern="1200" dirty="0">
                          <a:solidFill>
                            <a:schemeClr val="dk1"/>
                          </a:solidFill>
                          <a:latin typeface="+mn-lt"/>
                          <a:ea typeface="+mn-ea"/>
                          <a:cs typeface="+mn-cs"/>
                        </a:rPr>
                        <a:t>20.09 mm</a:t>
                      </a:r>
                    </a:p>
                  </a:txBody>
                  <a:tcPr anchor="ctr"/>
                </a:tc>
                <a:tc>
                  <a:txBody>
                    <a:bodyPr/>
                    <a:lstStyle/>
                    <a:p>
                      <a:r>
                        <a:rPr lang="en-US" sz="1800" b="0" kern="1200" dirty="0">
                          <a:solidFill>
                            <a:schemeClr val="dk1"/>
                          </a:solidFill>
                          <a:latin typeface="+mn-lt"/>
                          <a:ea typeface="+mn-ea"/>
                          <a:cs typeface="+mn-cs"/>
                        </a:rPr>
                        <a:t>35.12 mm</a:t>
                      </a:r>
                    </a:p>
                  </a:txBody>
                  <a:tcPr anchor="ctr"/>
                </a:tc>
                <a:extLst>
                  <a:ext uri="{0D108BD9-81ED-4DB2-BD59-A6C34878D82A}">
                    <a16:rowId xmlns:a16="http://schemas.microsoft.com/office/drawing/2014/main" val="10002"/>
                  </a:ext>
                </a:extLst>
              </a:tr>
              <a:tr h="379218">
                <a:tc>
                  <a:txBody>
                    <a:bodyPr/>
                    <a:lstStyle/>
                    <a:p>
                      <a:r>
                        <a:rPr lang="en-US" sz="1800" b="0" kern="1200" dirty="0">
                          <a:solidFill>
                            <a:schemeClr val="dk1"/>
                          </a:solidFill>
                          <a:latin typeface="+mn-lt"/>
                          <a:ea typeface="+mn-ea"/>
                          <a:cs typeface="+mn-cs"/>
                        </a:rPr>
                        <a:t>OSC light wavelength</a:t>
                      </a:r>
                    </a:p>
                  </a:txBody>
                  <a:tcPr anchor="ctr"/>
                </a:tc>
                <a:tc>
                  <a:txBody>
                    <a:bodyPr/>
                    <a:lstStyle/>
                    <a:p>
                      <a:r>
                        <a:rPr lang="en-US" sz="1800" b="1" kern="1200" dirty="0">
                          <a:solidFill>
                            <a:schemeClr val="dk1"/>
                          </a:solidFill>
                          <a:latin typeface="+mn-lt"/>
                          <a:ea typeface="+mn-ea"/>
                          <a:cs typeface="+mn-cs"/>
                        </a:rPr>
                        <a:t>950 nm</a:t>
                      </a:r>
                    </a:p>
                  </a:txBody>
                  <a:tcPr anchor="ctr"/>
                </a:tc>
                <a:tc>
                  <a:txBody>
                    <a:bodyPr/>
                    <a:lstStyle/>
                    <a:p>
                      <a:r>
                        <a:rPr lang="en-US" sz="1800" b="0" kern="1200" dirty="0">
                          <a:solidFill>
                            <a:schemeClr val="dk1"/>
                          </a:solidFill>
                          <a:latin typeface="+mn-lt"/>
                          <a:ea typeface="+mn-ea"/>
                          <a:cs typeface="+mn-cs"/>
                        </a:rPr>
                        <a:t>2200 nm </a:t>
                      </a:r>
                    </a:p>
                  </a:txBody>
                  <a:tcPr anchor="ctr"/>
                </a:tc>
                <a:extLst>
                  <a:ext uri="{0D108BD9-81ED-4DB2-BD59-A6C34878D82A}">
                    <a16:rowId xmlns:a16="http://schemas.microsoft.com/office/drawing/2014/main" val="1278504576"/>
                  </a:ext>
                </a:extLst>
              </a:tr>
              <a:tr h="379218">
                <a:tc>
                  <a:txBody>
                    <a:bodyPr/>
                    <a:lstStyle/>
                    <a:p>
                      <a:r>
                        <a:rPr lang="en-US" sz="1800" b="0" kern="1200" dirty="0">
                          <a:solidFill>
                            <a:schemeClr val="dk1"/>
                          </a:solidFill>
                          <a:latin typeface="+mn-lt"/>
                          <a:ea typeface="+mn-ea"/>
                          <a:cs typeface="+mn-cs"/>
                        </a:rPr>
                        <a:t>Optical instrumentation</a:t>
                      </a:r>
                    </a:p>
                  </a:txBody>
                  <a:tcPr anchor="ctr"/>
                </a:tc>
                <a:tc>
                  <a:txBody>
                    <a:bodyPr/>
                    <a:lstStyle/>
                    <a:p>
                      <a:r>
                        <a:rPr lang="en-US" sz="1800" b="1" kern="1200" dirty="0">
                          <a:solidFill>
                            <a:schemeClr val="dk1"/>
                          </a:solidFill>
                          <a:latin typeface="+mn-lt"/>
                          <a:ea typeface="+mn-ea"/>
                          <a:cs typeface="+mn-cs"/>
                        </a:rPr>
                        <a:t>Off the shelve</a:t>
                      </a:r>
                    </a:p>
                  </a:txBody>
                  <a:tcPr anchor="ctr"/>
                </a:tc>
                <a:tc>
                  <a:txBody>
                    <a:bodyPr/>
                    <a:lstStyle/>
                    <a:p>
                      <a:r>
                        <a:rPr lang="en-US" sz="1800" b="0" kern="1200" dirty="0">
                          <a:solidFill>
                            <a:schemeClr val="dk1"/>
                          </a:solidFill>
                          <a:latin typeface="+mn-lt"/>
                          <a:ea typeface="+mn-ea"/>
                          <a:cs typeface="+mn-cs"/>
                        </a:rPr>
                        <a:t>Challenging</a:t>
                      </a:r>
                    </a:p>
                  </a:txBody>
                  <a:tcPr anchor="ctr"/>
                </a:tc>
                <a:extLst>
                  <a:ext uri="{0D108BD9-81ED-4DB2-BD59-A6C34878D82A}">
                    <a16:rowId xmlns:a16="http://schemas.microsoft.com/office/drawing/2014/main" val="510120346"/>
                  </a:ext>
                </a:extLst>
              </a:tr>
              <a:tr h="379218">
                <a:tc>
                  <a:txBody>
                    <a:bodyPr/>
                    <a:lstStyle/>
                    <a:p>
                      <a:r>
                        <a:rPr lang="en-US" sz="1800" b="0" kern="1200" dirty="0">
                          <a:solidFill>
                            <a:schemeClr val="dk1"/>
                          </a:solidFill>
                          <a:latin typeface="+mn-lt"/>
                          <a:ea typeface="+mn-ea"/>
                          <a:cs typeface="+mn-cs"/>
                        </a:rPr>
                        <a:t>Passive cooling</a:t>
                      </a:r>
                    </a:p>
                  </a:txBody>
                  <a:tcPr anchor="ctr"/>
                </a:tc>
                <a:tc>
                  <a:txBody>
                    <a:bodyPr/>
                    <a:lstStyle/>
                    <a:p>
                      <a:r>
                        <a:rPr lang="en-US" sz="1800" b="0" kern="1200" dirty="0">
                          <a:solidFill>
                            <a:schemeClr val="dk1"/>
                          </a:solidFill>
                          <a:latin typeface="+mn-lt"/>
                          <a:ea typeface="+mn-ea"/>
                          <a:cs typeface="+mn-cs"/>
                        </a:rPr>
                        <a:t>Yes</a:t>
                      </a:r>
                    </a:p>
                  </a:txBody>
                  <a:tcPr anchor="ctr"/>
                </a:tc>
                <a:tc>
                  <a:txBody>
                    <a:bodyPr/>
                    <a:lstStyle/>
                    <a:p>
                      <a:r>
                        <a:rPr lang="en-US" sz="1800" b="0" kern="1200" dirty="0">
                          <a:solidFill>
                            <a:schemeClr val="dk1"/>
                          </a:solidFill>
                          <a:latin typeface="+mn-lt"/>
                          <a:ea typeface="+mn-ea"/>
                          <a:cs typeface="+mn-cs"/>
                        </a:rPr>
                        <a:t>Yes</a:t>
                      </a:r>
                    </a:p>
                  </a:txBody>
                  <a:tcPr anchor="ctr"/>
                </a:tc>
                <a:extLst>
                  <a:ext uri="{0D108BD9-81ED-4DB2-BD59-A6C34878D82A}">
                    <a16:rowId xmlns:a16="http://schemas.microsoft.com/office/drawing/2014/main" val="10003"/>
                  </a:ext>
                </a:extLst>
              </a:tr>
              <a:tr h="379218">
                <a:tc>
                  <a:txBody>
                    <a:bodyPr/>
                    <a:lstStyle/>
                    <a:p>
                      <a:r>
                        <a:rPr lang="en-US" sz="1800" b="0" kern="1200" dirty="0">
                          <a:solidFill>
                            <a:schemeClr val="dk1"/>
                          </a:solidFill>
                          <a:latin typeface="+mn-lt"/>
                          <a:ea typeface="+mn-ea"/>
                          <a:cs typeface="+mn-cs"/>
                        </a:rPr>
                        <a:t>Active cooling</a:t>
                      </a:r>
                    </a:p>
                  </a:txBody>
                  <a:tcPr anchor="ctr"/>
                </a:tc>
                <a:tc>
                  <a:txBody>
                    <a:bodyPr/>
                    <a:lstStyle/>
                    <a:p>
                      <a:r>
                        <a:rPr lang="en-US" sz="1800" b="0" kern="1200" dirty="0">
                          <a:solidFill>
                            <a:schemeClr val="dk1"/>
                          </a:solidFill>
                          <a:latin typeface="+mn-lt"/>
                          <a:ea typeface="+mn-ea"/>
                          <a:cs typeface="+mn-cs"/>
                        </a:rPr>
                        <a:t>No (space)</a:t>
                      </a:r>
                    </a:p>
                  </a:txBody>
                  <a:tcPr anchor="ctr"/>
                </a:tc>
                <a:tc>
                  <a:txBody>
                    <a:bodyPr/>
                    <a:lstStyle/>
                    <a:p>
                      <a:r>
                        <a:rPr lang="en-US" sz="1800" b="0" kern="1200" dirty="0">
                          <a:solidFill>
                            <a:schemeClr val="dk1"/>
                          </a:solidFill>
                          <a:latin typeface="+mn-lt"/>
                          <a:ea typeface="+mn-ea"/>
                          <a:cs typeface="+mn-cs"/>
                        </a:rPr>
                        <a:t>Yes</a:t>
                      </a:r>
                    </a:p>
                  </a:txBody>
                  <a:tcPr anchor="ctr"/>
                </a:tc>
                <a:extLst>
                  <a:ext uri="{0D108BD9-81ED-4DB2-BD59-A6C34878D82A}">
                    <a16:rowId xmlns:a16="http://schemas.microsoft.com/office/drawing/2014/main" val="10004"/>
                  </a:ext>
                </a:extLst>
              </a:tr>
              <a:tr h="359794">
                <a:tc>
                  <a:txBody>
                    <a:bodyPr/>
                    <a:lstStyle/>
                    <a:p>
                      <a:pPr marL="0" marR="0" algn="just">
                        <a:lnSpc>
                          <a:spcPct val="115000"/>
                        </a:lnSpc>
                        <a:spcBef>
                          <a:spcPts val="0"/>
                        </a:spcBef>
                        <a:spcAft>
                          <a:spcPts val="300"/>
                        </a:spcAft>
                      </a:pPr>
                      <a:r>
                        <a:rPr lang="en-GB" sz="1800" b="0" kern="1200" dirty="0">
                          <a:solidFill>
                            <a:schemeClr val="dk1"/>
                          </a:solidFill>
                          <a:latin typeface="+mn-lt"/>
                          <a:ea typeface="+mn-ea"/>
                          <a:cs typeface="+mn-cs"/>
                        </a:rPr>
                        <a:t>RMS emittances at full coupling (</a:t>
                      </a:r>
                      <a:r>
                        <a:rPr lang="el-GR" sz="1800" b="0" kern="1200" dirty="0">
                          <a:solidFill>
                            <a:schemeClr val="dk1"/>
                          </a:solidFill>
                          <a:latin typeface="+mn-lt"/>
                          <a:ea typeface="+mn-ea"/>
                          <a:cs typeface="+mn-cs"/>
                        </a:rPr>
                        <a:t>ε</a:t>
                      </a:r>
                      <a:r>
                        <a:rPr lang="en-GB" sz="1800" b="0" kern="1200" baseline="-25000" dirty="0">
                          <a:solidFill>
                            <a:schemeClr val="dk1"/>
                          </a:solidFill>
                          <a:latin typeface="+mn-lt"/>
                          <a:ea typeface="+mn-ea"/>
                          <a:cs typeface="+mn-cs"/>
                        </a:rPr>
                        <a:t>x</a:t>
                      </a:r>
                      <a:r>
                        <a:rPr lang="en-GB" sz="1800" b="0" kern="1200" dirty="0">
                          <a:solidFill>
                            <a:schemeClr val="dk1"/>
                          </a:solidFill>
                          <a:latin typeface="+mn-lt"/>
                          <a:ea typeface="+mn-ea"/>
                          <a:cs typeface="+mn-cs"/>
                        </a:rPr>
                        <a:t>=</a:t>
                      </a:r>
                      <a:r>
                        <a:rPr lang="el-GR" sz="1800" b="0" kern="1200" dirty="0">
                          <a:solidFill>
                            <a:schemeClr val="dk1"/>
                          </a:solidFill>
                          <a:latin typeface="+mn-lt"/>
                          <a:ea typeface="+mn-ea"/>
                          <a:cs typeface="+mn-cs"/>
                        </a:rPr>
                        <a:t>ε</a:t>
                      </a:r>
                      <a:r>
                        <a:rPr lang="en-GB" sz="1800" b="0" kern="1200" baseline="-25000" dirty="0">
                          <a:solidFill>
                            <a:schemeClr val="dk1"/>
                          </a:solidFill>
                          <a:latin typeface="+mn-lt"/>
                          <a:ea typeface="+mn-ea"/>
                          <a:cs typeface="+mn-cs"/>
                        </a:rPr>
                        <a:t>y</a:t>
                      </a:r>
                      <a:r>
                        <a:rPr lang="en-GB" sz="1800" b="0" kern="1200" dirty="0">
                          <a:solidFill>
                            <a:schemeClr val="dk1"/>
                          </a:solidFill>
                          <a:latin typeface="+mn-lt"/>
                          <a:ea typeface="+mn-ea"/>
                          <a:cs typeface="+mn-cs"/>
                        </a:rPr>
                        <a:t>)</a:t>
                      </a:r>
                      <a:endParaRPr lang="en-US" sz="1800" b="0" kern="1200" dirty="0">
                        <a:solidFill>
                          <a:schemeClr val="dk1"/>
                        </a:solidFill>
                        <a:latin typeface="+mn-lt"/>
                        <a:ea typeface="+mn-ea"/>
                        <a:cs typeface="+mn-cs"/>
                      </a:endParaRPr>
                    </a:p>
                  </a:txBody>
                  <a:tcPr marL="68580" marR="68580" marT="0" marB="0" anchor="ctr"/>
                </a:tc>
                <a:tc>
                  <a:txBody>
                    <a:bodyPr/>
                    <a:lstStyle/>
                    <a:p>
                      <a:r>
                        <a:rPr lang="en-US" sz="1800" b="1" kern="1200" dirty="0">
                          <a:solidFill>
                            <a:schemeClr val="dk1"/>
                          </a:solidFill>
                          <a:latin typeface="+mn-lt"/>
                          <a:ea typeface="+mn-ea"/>
                          <a:cs typeface="+mn-cs"/>
                        </a:rPr>
                        <a:t>0.5</a:t>
                      </a:r>
                      <a:r>
                        <a:rPr lang="en-US" sz="1800" b="0" kern="1200" dirty="0">
                          <a:solidFill>
                            <a:schemeClr val="dk1"/>
                          </a:solidFill>
                          <a:latin typeface="+mn-lt"/>
                          <a:ea typeface="+mn-ea"/>
                          <a:cs typeface="+mn-cs"/>
                        </a:rPr>
                        <a:t>, nm</a:t>
                      </a:r>
                    </a:p>
                  </a:txBody>
                  <a:tcPr marL="68580" marR="68580" marT="0" marB="0" anchor="ctr"/>
                </a:tc>
                <a:tc>
                  <a:txBody>
                    <a:bodyPr/>
                    <a:lstStyle/>
                    <a:p>
                      <a:pPr marL="0" marR="0" algn="ctr">
                        <a:lnSpc>
                          <a:spcPct val="115000"/>
                        </a:lnSpc>
                        <a:spcBef>
                          <a:spcPts val="0"/>
                        </a:spcBef>
                        <a:spcAft>
                          <a:spcPts val="300"/>
                        </a:spcAft>
                      </a:pPr>
                      <a:r>
                        <a:rPr lang="en-GB" sz="1800" b="1" kern="1200" dirty="0">
                          <a:solidFill>
                            <a:schemeClr val="dk1"/>
                          </a:solidFill>
                          <a:latin typeface="+mn-lt"/>
                          <a:ea typeface="+mn-ea"/>
                          <a:cs typeface="+mn-cs"/>
                        </a:rPr>
                        <a:t>1.43</a:t>
                      </a:r>
                      <a:r>
                        <a:rPr lang="en-GB" sz="1800" b="0" kern="1200" dirty="0">
                          <a:solidFill>
                            <a:schemeClr val="dk1"/>
                          </a:solidFill>
                          <a:latin typeface="+mn-lt"/>
                          <a:ea typeface="+mn-ea"/>
                          <a:cs typeface="+mn-cs"/>
                        </a:rPr>
                        <a:t>, nm</a:t>
                      </a:r>
                      <a:endParaRPr lang="en-US" sz="1800" b="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89025307"/>
                  </a:ext>
                </a:extLst>
              </a:tr>
              <a:tr h="379218">
                <a:tc>
                  <a:txBody>
                    <a:bodyPr/>
                    <a:lstStyle/>
                    <a:p>
                      <a:r>
                        <a:rPr lang="en-US" sz="1800" b="0" kern="1200" dirty="0" err="1">
                          <a:solidFill>
                            <a:schemeClr val="dk1"/>
                          </a:solidFill>
                          <a:latin typeface="+mn-lt"/>
                          <a:ea typeface="+mn-ea"/>
                          <a:cs typeface="+mn-cs"/>
                        </a:rPr>
                        <a:t>Betatron</a:t>
                      </a:r>
                      <a:r>
                        <a:rPr lang="en-US" sz="1800" b="0" kern="1200" dirty="0">
                          <a:solidFill>
                            <a:schemeClr val="dk1"/>
                          </a:solidFill>
                          <a:latin typeface="+mn-lt"/>
                          <a:ea typeface="+mn-ea"/>
                          <a:cs typeface="+mn-cs"/>
                        </a:rPr>
                        <a:t> tunes (</a:t>
                      </a:r>
                      <a:r>
                        <a:rPr lang="en-US" sz="1800" b="0" kern="1200" dirty="0" err="1">
                          <a:solidFill>
                            <a:schemeClr val="dk1"/>
                          </a:solidFill>
                          <a:latin typeface="+mn-lt"/>
                          <a:ea typeface="+mn-ea"/>
                          <a:cs typeface="+mn-cs"/>
                        </a:rPr>
                        <a:t>x,y</a:t>
                      </a:r>
                      <a:r>
                        <a:rPr lang="en-US" sz="1800" b="0" kern="1200" dirty="0">
                          <a:solidFill>
                            <a:schemeClr val="dk1"/>
                          </a:solidFill>
                          <a:latin typeface="+mn-lt"/>
                          <a:ea typeface="+mn-ea"/>
                          <a:cs typeface="+mn-cs"/>
                        </a:rPr>
                        <a:t>)</a:t>
                      </a:r>
                    </a:p>
                  </a:txBody>
                  <a:tcPr anchor="ctr"/>
                </a:tc>
                <a:tc>
                  <a:txBody>
                    <a:bodyPr/>
                    <a:lstStyle/>
                    <a:p>
                      <a:r>
                        <a:rPr lang="en-US" sz="1800" b="0" kern="1200" dirty="0">
                          <a:solidFill>
                            <a:schemeClr val="dk1"/>
                          </a:solidFill>
                          <a:latin typeface="+mn-lt"/>
                          <a:ea typeface="+mn-ea"/>
                          <a:cs typeface="+mn-cs"/>
                        </a:rPr>
                        <a:t>(5.41, </a:t>
                      </a:r>
                      <a:r>
                        <a:rPr lang="en-US" sz="1800" b="1" kern="1200" dirty="0">
                          <a:solidFill>
                            <a:schemeClr val="dk1"/>
                          </a:solidFill>
                          <a:latin typeface="+mn-lt"/>
                          <a:ea typeface="+mn-ea"/>
                          <a:cs typeface="+mn-cs"/>
                        </a:rPr>
                        <a:t>2</a:t>
                      </a:r>
                      <a:r>
                        <a:rPr lang="en-US" sz="1800" b="0" kern="1200" dirty="0">
                          <a:solidFill>
                            <a:schemeClr val="dk1"/>
                          </a:solidFill>
                          <a:latin typeface="+mn-lt"/>
                          <a:ea typeface="+mn-ea"/>
                          <a:cs typeface="+mn-cs"/>
                        </a:rPr>
                        <a:t>.41)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mn-lt"/>
                          <a:ea typeface="+mn-ea"/>
                          <a:cs typeface="+mn-cs"/>
                        </a:rPr>
                        <a:t>(5.41, </a:t>
                      </a:r>
                      <a:r>
                        <a:rPr lang="en-US" sz="1800" b="1" kern="1200" dirty="0">
                          <a:solidFill>
                            <a:schemeClr val="dk1"/>
                          </a:solidFill>
                          <a:latin typeface="+mn-lt"/>
                          <a:ea typeface="+mn-ea"/>
                          <a:cs typeface="+mn-cs"/>
                        </a:rPr>
                        <a:t>3</a:t>
                      </a:r>
                      <a:r>
                        <a:rPr lang="en-US" sz="1800" b="0" kern="1200" dirty="0">
                          <a:solidFill>
                            <a:schemeClr val="dk1"/>
                          </a:solidFill>
                          <a:latin typeface="+mn-lt"/>
                          <a:ea typeface="+mn-ea"/>
                          <a:cs typeface="+mn-cs"/>
                        </a:rPr>
                        <a:t>.41)</a:t>
                      </a:r>
                    </a:p>
                  </a:txBody>
                  <a:tcPr anchor="ct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sp>
        <p:nvSpPr>
          <p:cNvPr id="9" name="Footer Placeholder 4">
            <a:extLst>
              <a:ext uri="{FF2B5EF4-FFF2-40B4-BE49-F238E27FC236}">
                <a16:creationId xmlns:a16="http://schemas.microsoft.com/office/drawing/2014/main" id="{F81CCA77-7B26-45A2-B788-C29E7402DFB9}"/>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25068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for OSC lattice</a:t>
            </a:r>
          </a:p>
        </p:txBody>
      </p:sp>
      <p:sp>
        <p:nvSpPr>
          <p:cNvPr id="4" name="Date Placeholder 3"/>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sp>
        <p:nvSpPr>
          <p:cNvPr id="8" name="Content Placeholder 2"/>
          <p:cNvSpPr>
            <a:spLocks noGrp="1"/>
          </p:cNvSpPr>
          <p:nvPr>
            <p:ph idx="1"/>
          </p:nvPr>
        </p:nvSpPr>
        <p:spPr>
          <a:xfrm>
            <a:off x="370936" y="1021252"/>
            <a:ext cx="8622062" cy="4398963"/>
          </a:xfrm>
        </p:spPr>
        <p:txBody>
          <a:bodyPr/>
          <a:lstStyle/>
          <a:p>
            <a:pPr marL="0" indent="0">
              <a:buNone/>
            </a:pPr>
            <a:r>
              <a:rPr lang="en-US" sz="2200" b="1" dirty="0"/>
              <a:t>Beam parameters in the middle of OSC insertion are defined:</a:t>
            </a:r>
          </a:p>
          <a:p>
            <a:r>
              <a:rPr lang="en-US" sz="2200" dirty="0"/>
              <a:t>Small central </a:t>
            </a:r>
            <a:r>
              <a:rPr lang="el-GR" sz="2200" dirty="0"/>
              <a:t>β</a:t>
            </a:r>
            <a:r>
              <a:rPr lang="en-US" sz="2200" baseline="-25000" dirty="0"/>
              <a:t>x</a:t>
            </a:r>
            <a:r>
              <a:rPr lang="en-US" sz="2200" dirty="0"/>
              <a:t> and </a:t>
            </a:r>
            <a:r>
              <a:rPr lang="el-GR" sz="2200" dirty="0"/>
              <a:t>ε</a:t>
            </a:r>
            <a:r>
              <a:rPr lang="en-US" sz="2200" baseline="-25000" dirty="0"/>
              <a:t>x</a:t>
            </a:r>
            <a:r>
              <a:rPr lang="en-US" sz="2200" dirty="0"/>
              <a:t> for high cooling range</a:t>
            </a:r>
          </a:p>
          <a:p>
            <a:r>
              <a:rPr lang="en-US" sz="2200" dirty="0"/>
              <a:t>Big dispersion in the middle for high cooling range and rate, and for bigger cooling rate mixing</a:t>
            </a:r>
          </a:p>
          <a:p>
            <a:r>
              <a:rPr lang="en-US" sz="2200" dirty="0"/>
              <a:t>Central quad is responsible for cooling rates ratio</a:t>
            </a:r>
          </a:p>
          <a:p>
            <a:r>
              <a:rPr lang="en-US" sz="2200" dirty="0" err="1"/>
              <a:t>Sextupoles</a:t>
            </a:r>
            <a:r>
              <a:rPr lang="en-US" sz="2200" dirty="0"/>
              <a:t> compensate second order effects of path lengthening</a:t>
            </a:r>
          </a:p>
          <a:p>
            <a:r>
              <a:rPr lang="en-US" sz="2200" dirty="0"/>
              <a:t>Pickup to kicker transport matrix should match that for light</a:t>
            </a:r>
          </a:p>
          <a:p>
            <a:pPr marL="0" indent="0">
              <a:buNone/>
            </a:pPr>
            <a:r>
              <a:rPr lang="en-US" sz="2200" b="1" dirty="0"/>
              <a:t>Rest of the ring should close the lattice:</a:t>
            </a:r>
          </a:p>
          <a:p>
            <a:r>
              <a:rPr lang="en-US" sz="2200" dirty="0"/>
              <a:t>Arc design should provide smallest possible emittances </a:t>
            </a:r>
          </a:p>
          <a:p>
            <a:r>
              <a:rPr lang="en-US" sz="2200" dirty="0"/>
              <a:t>Coupling resonance (</a:t>
            </a:r>
            <a:r>
              <a:rPr lang="el-GR" sz="2200" dirty="0">
                <a:latin typeface="Times New Roman" panose="02020603050405020304" pitchFamily="18" charset="0"/>
                <a:cs typeface="Times New Roman" panose="02020603050405020304" pitchFamily="18" charset="0"/>
              </a:rPr>
              <a:t>ν</a:t>
            </a:r>
            <a:r>
              <a:rPr lang="en-US" sz="2200" baseline="-25000" dirty="0"/>
              <a:t>x</a:t>
            </a:r>
            <a:r>
              <a:rPr lang="en-US" sz="2200" dirty="0"/>
              <a:t> - </a:t>
            </a:r>
            <a:r>
              <a:rPr lang="el-GR" sz="2200" dirty="0">
                <a:latin typeface="Times New Roman" panose="02020603050405020304" pitchFamily="18" charset="0"/>
                <a:cs typeface="Times New Roman" panose="02020603050405020304" pitchFamily="18" charset="0"/>
              </a:rPr>
              <a:t>ν</a:t>
            </a:r>
            <a:r>
              <a:rPr lang="en-US" sz="2200" baseline="-25000" dirty="0"/>
              <a:t>y</a:t>
            </a:r>
            <a:r>
              <a:rPr lang="en-US" sz="2200" dirty="0"/>
              <a:t> = N) </a:t>
            </a:r>
          </a:p>
          <a:p>
            <a:r>
              <a:rPr lang="en-US" sz="2200" dirty="0"/>
              <a:t>Reasonable beta-functions</a:t>
            </a:r>
          </a:p>
          <a:p>
            <a:endParaRPr lang="en-US" sz="2200" dirty="0"/>
          </a:p>
        </p:txBody>
      </p:sp>
      <p:sp>
        <p:nvSpPr>
          <p:cNvPr id="11" name="Footer Placeholder 4">
            <a:extLst>
              <a:ext uri="{FF2B5EF4-FFF2-40B4-BE49-F238E27FC236}">
                <a16:creationId xmlns:a16="http://schemas.microsoft.com/office/drawing/2014/main" id="{BA6B3EE7-B4C7-404F-9AAA-C29D17646EEF}"/>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
        <p:nvSpPr>
          <p:cNvPr id="3" name="Rectangle 2">
            <a:extLst>
              <a:ext uri="{FF2B5EF4-FFF2-40B4-BE49-F238E27FC236}">
                <a16:creationId xmlns:a16="http://schemas.microsoft.com/office/drawing/2014/main" id="{0C6D63BC-6D11-44DA-9E92-DB6986B7B0E9}"/>
              </a:ext>
            </a:extLst>
          </p:cNvPr>
          <p:cNvSpPr/>
          <p:nvPr/>
        </p:nvSpPr>
        <p:spPr>
          <a:xfrm>
            <a:off x="3200399" y="5347118"/>
            <a:ext cx="5943601" cy="1015663"/>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Full explanation: </a:t>
            </a:r>
          </a:p>
          <a:p>
            <a:r>
              <a:rPr lang="en-US" sz="2000" dirty="0">
                <a:latin typeface="Times New Roman" panose="02020603050405020304" pitchFamily="18" charset="0"/>
                <a:ea typeface="Calibri" panose="020F0502020204030204" pitchFamily="34" charset="0"/>
              </a:rPr>
              <a:t>V. </a:t>
            </a:r>
            <a:r>
              <a:rPr lang="en-US" sz="2000" dirty="0" err="1">
                <a:latin typeface="Times New Roman" panose="02020603050405020304" pitchFamily="18" charset="0"/>
                <a:ea typeface="Calibri" panose="020F0502020204030204" pitchFamily="34" charset="0"/>
              </a:rPr>
              <a:t>Lebedev</a:t>
            </a:r>
            <a:r>
              <a:rPr lang="en-US" sz="2000" dirty="0">
                <a:latin typeface="Times New Roman" panose="02020603050405020304" pitchFamily="18" charset="0"/>
                <a:ea typeface="Calibri" panose="020F0502020204030204" pitchFamily="34" charset="0"/>
              </a:rPr>
              <a:t>, “OPTICAL STOCHASTIC COOLING” in Beam Dynamics Newsletter, No. 65</a:t>
            </a:r>
            <a:endParaRPr lang="en-US" sz="2000" dirty="0"/>
          </a:p>
        </p:txBody>
      </p:sp>
    </p:spTree>
    <p:extLst>
      <p:ext uri="{BB962C8B-B14F-4D97-AF65-F5344CB8AC3E}">
        <p14:creationId xmlns:p14="http://schemas.microsoft.com/office/powerpoint/2010/main" val="152208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771F-C0E3-4903-BA07-079CD6B517EB}"/>
              </a:ext>
            </a:extLst>
          </p:cNvPr>
          <p:cNvSpPr>
            <a:spLocks noGrp="1"/>
          </p:cNvSpPr>
          <p:nvPr>
            <p:ph type="title"/>
          </p:nvPr>
        </p:nvSpPr>
        <p:spPr/>
        <p:txBody>
          <a:bodyPr/>
          <a:lstStyle/>
          <a:p>
            <a:r>
              <a:rPr lang="en-US" dirty="0"/>
              <a:t>Linear lattice design for 950 nm</a:t>
            </a:r>
          </a:p>
        </p:txBody>
      </p:sp>
      <p:sp>
        <p:nvSpPr>
          <p:cNvPr id="4" name="Date Placeholder 3">
            <a:extLst>
              <a:ext uri="{FF2B5EF4-FFF2-40B4-BE49-F238E27FC236}">
                <a16:creationId xmlns:a16="http://schemas.microsoft.com/office/drawing/2014/main" id="{AB314A96-1944-4FA8-A0A7-5F8D3DE741ED}"/>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a:extLst>
              <a:ext uri="{FF2B5EF4-FFF2-40B4-BE49-F238E27FC236}">
                <a16:creationId xmlns:a16="http://schemas.microsoft.com/office/drawing/2014/main" id="{0164AF7D-B991-44B0-B3A2-DE7B83A2DC83}"/>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30" name="Picture 29">
            <a:extLst>
              <a:ext uri="{FF2B5EF4-FFF2-40B4-BE49-F238E27FC236}">
                <a16:creationId xmlns:a16="http://schemas.microsoft.com/office/drawing/2014/main" id="{3DCCED72-6E43-416D-9A39-1EA30603028E}"/>
              </a:ext>
            </a:extLst>
          </p:cNvPr>
          <p:cNvPicPr>
            <a:picLocks noChangeAspect="1"/>
          </p:cNvPicPr>
          <p:nvPr/>
        </p:nvPicPr>
        <p:blipFill>
          <a:blip r:embed="rId2"/>
          <a:stretch>
            <a:fillRect/>
          </a:stretch>
        </p:blipFill>
        <p:spPr>
          <a:xfrm>
            <a:off x="0" y="2751097"/>
            <a:ext cx="9144000" cy="1856154"/>
          </a:xfrm>
          <a:prstGeom prst="rect">
            <a:avLst/>
          </a:prstGeom>
        </p:spPr>
      </p:pic>
      <p:pic>
        <p:nvPicPr>
          <p:cNvPr id="38" name="Picture 37">
            <a:extLst>
              <a:ext uri="{FF2B5EF4-FFF2-40B4-BE49-F238E27FC236}">
                <a16:creationId xmlns:a16="http://schemas.microsoft.com/office/drawing/2014/main" id="{5447035C-F4E7-4287-B10A-6FE532F4B91E}"/>
              </a:ext>
            </a:extLst>
          </p:cNvPr>
          <p:cNvPicPr>
            <a:picLocks noChangeAspect="1"/>
          </p:cNvPicPr>
          <p:nvPr/>
        </p:nvPicPr>
        <p:blipFill>
          <a:blip r:embed="rId3"/>
          <a:stretch>
            <a:fillRect/>
          </a:stretch>
        </p:blipFill>
        <p:spPr>
          <a:xfrm>
            <a:off x="0" y="894943"/>
            <a:ext cx="9144000" cy="1856154"/>
          </a:xfrm>
          <a:prstGeom prst="rect">
            <a:avLst/>
          </a:prstGeom>
        </p:spPr>
      </p:pic>
      <p:graphicFrame>
        <p:nvGraphicFramePr>
          <p:cNvPr id="39" name="Content Placeholder 6">
            <a:extLst>
              <a:ext uri="{FF2B5EF4-FFF2-40B4-BE49-F238E27FC236}">
                <a16:creationId xmlns:a16="http://schemas.microsoft.com/office/drawing/2014/main" id="{003068BB-8195-4296-B347-E80D16AB800F}"/>
              </a:ext>
            </a:extLst>
          </p:cNvPr>
          <p:cNvGraphicFramePr>
            <a:graphicFrameLocks/>
          </p:cNvGraphicFramePr>
          <p:nvPr>
            <p:extLst>
              <p:ext uri="{D42A27DB-BD31-4B8C-83A1-F6EECF244321}">
                <p14:modId xmlns:p14="http://schemas.microsoft.com/office/powerpoint/2010/main" val="1339664621"/>
              </p:ext>
            </p:extLst>
          </p:nvPr>
        </p:nvGraphicFramePr>
        <p:xfrm>
          <a:off x="676275" y="4681169"/>
          <a:ext cx="3475595" cy="1524000"/>
        </p:xfrm>
        <a:graphic>
          <a:graphicData uri="http://schemas.openxmlformats.org/drawingml/2006/table">
            <a:tbl>
              <a:tblPr firstRow="1" bandRow="1">
                <a:tableStyleId>{D7AC3CCA-C797-4891-BE02-D94E43425B78}</a:tableStyleId>
              </a:tblPr>
              <a:tblGrid>
                <a:gridCol w="2012390">
                  <a:extLst>
                    <a:ext uri="{9D8B030D-6E8A-4147-A177-3AD203B41FA5}">
                      <a16:colId xmlns:a16="http://schemas.microsoft.com/office/drawing/2014/main" val="20000"/>
                    </a:ext>
                  </a:extLst>
                </a:gridCol>
                <a:gridCol w="1463205">
                  <a:extLst>
                    <a:ext uri="{9D8B030D-6E8A-4147-A177-3AD203B41FA5}">
                      <a16:colId xmlns:a16="http://schemas.microsoft.com/office/drawing/2014/main" val="20001"/>
                    </a:ext>
                  </a:extLst>
                </a:gridCol>
              </a:tblGrid>
              <a:tr h="254218">
                <a:tc>
                  <a:txBody>
                    <a:bodyPr/>
                    <a:lstStyle/>
                    <a:p>
                      <a:r>
                        <a:rPr lang="en-US" sz="1400" b="0" dirty="0"/>
                        <a:t>Betas start, </a:t>
                      </a:r>
                      <a:r>
                        <a:rPr lang="en-US" sz="1400" b="0" dirty="0" err="1"/>
                        <a:t>x,y</a:t>
                      </a:r>
                      <a:endParaRPr lang="en-US" sz="1400" b="0" dirty="0"/>
                    </a:p>
                  </a:txBody>
                  <a:tcPr/>
                </a:tc>
                <a:tc>
                  <a:txBody>
                    <a:bodyPr/>
                    <a:lstStyle/>
                    <a:p>
                      <a:r>
                        <a:rPr lang="en-US" sz="1400" b="0" dirty="0"/>
                        <a:t>25, 200 cm</a:t>
                      </a:r>
                    </a:p>
                  </a:txBody>
                  <a:tcPr/>
                </a:tc>
                <a:extLst>
                  <a:ext uri="{0D108BD9-81ED-4DB2-BD59-A6C34878D82A}">
                    <a16:rowId xmlns:a16="http://schemas.microsoft.com/office/drawing/2014/main" val="10000"/>
                  </a:ext>
                </a:extLst>
              </a:tr>
              <a:tr h="254218">
                <a:tc>
                  <a:txBody>
                    <a:bodyPr/>
                    <a:lstStyle/>
                    <a:p>
                      <a:r>
                        <a:rPr lang="en-US" sz="1400" b="0" dirty="0" err="1"/>
                        <a:t>D</a:t>
                      </a:r>
                      <a:r>
                        <a:rPr lang="en-US" sz="1400" b="0" baseline="-25000" dirty="0" err="1"/>
                        <a:t>x</a:t>
                      </a:r>
                      <a:r>
                        <a:rPr lang="en-US" sz="1400" b="0" dirty="0"/>
                        <a:t> start</a:t>
                      </a:r>
                    </a:p>
                  </a:txBody>
                  <a:tcPr/>
                </a:tc>
                <a:tc>
                  <a:txBody>
                    <a:bodyPr/>
                    <a:lstStyle/>
                    <a:p>
                      <a:r>
                        <a:rPr lang="en-US" sz="1400" b="0" dirty="0"/>
                        <a:t>27 cm</a:t>
                      </a:r>
                    </a:p>
                  </a:txBody>
                  <a:tcPr/>
                </a:tc>
                <a:extLst>
                  <a:ext uri="{0D108BD9-81ED-4DB2-BD59-A6C34878D82A}">
                    <a16:rowId xmlns:a16="http://schemas.microsoft.com/office/drawing/2014/main" val="227500712"/>
                  </a:ext>
                </a:extLst>
              </a:tr>
              <a:tr h="254218">
                <a:tc>
                  <a:txBody>
                    <a:bodyPr/>
                    <a:lstStyle/>
                    <a:p>
                      <a:r>
                        <a:rPr lang="en-US" sz="1400" b="0" dirty="0"/>
                        <a:t>Tunes, </a:t>
                      </a:r>
                      <a:r>
                        <a:rPr lang="en-US" sz="1400" b="0" dirty="0" err="1"/>
                        <a:t>x,y</a:t>
                      </a:r>
                      <a:endParaRPr lang="en-US" sz="1400" b="0" dirty="0"/>
                    </a:p>
                  </a:txBody>
                  <a:tcPr/>
                </a:tc>
                <a:tc>
                  <a:txBody>
                    <a:bodyPr/>
                    <a:lstStyle/>
                    <a:p>
                      <a:r>
                        <a:rPr lang="en-US" sz="1400" b="0" dirty="0"/>
                        <a:t>5.42,  2.42</a:t>
                      </a:r>
                    </a:p>
                  </a:txBody>
                  <a:tcPr/>
                </a:tc>
                <a:extLst>
                  <a:ext uri="{0D108BD9-81ED-4DB2-BD59-A6C34878D82A}">
                    <a16:rowId xmlns:a16="http://schemas.microsoft.com/office/drawing/2014/main" val="10001"/>
                  </a:ext>
                </a:extLst>
              </a:tr>
              <a:tr h="254218">
                <a:tc>
                  <a:txBody>
                    <a:bodyPr/>
                    <a:lstStyle/>
                    <a:p>
                      <a:r>
                        <a:rPr lang="en-US" sz="1400" dirty="0"/>
                        <a:t>Mom. comp.</a:t>
                      </a:r>
                    </a:p>
                  </a:txBody>
                  <a:tcPr/>
                </a:tc>
                <a:tc>
                  <a:txBody>
                    <a:bodyPr/>
                    <a:lstStyle/>
                    <a:p>
                      <a:r>
                        <a:rPr lang="en-US" sz="1400" dirty="0"/>
                        <a:t>0.0025</a:t>
                      </a:r>
                    </a:p>
                  </a:txBody>
                  <a:tcPr/>
                </a:tc>
                <a:extLst>
                  <a:ext uri="{0D108BD9-81ED-4DB2-BD59-A6C34878D82A}">
                    <a16:rowId xmlns:a16="http://schemas.microsoft.com/office/drawing/2014/main" val="10002"/>
                  </a:ext>
                </a:extLst>
              </a:tr>
              <a:tr h="254218">
                <a:tc>
                  <a:txBody>
                    <a:bodyPr/>
                    <a:lstStyle/>
                    <a:p>
                      <a:r>
                        <a:rPr lang="en-US" sz="1400" dirty="0"/>
                        <a:t>Emittances,</a:t>
                      </a:r>
                      <a:r>
                        <a:rPr lang="en-US" sz="1400" baseline="0" dirty="0"/>
                        <a:t> </a:t>
                      </a:r>
                      <a:r>
                        <a:rPr lang="en-US" sz="1400" baseline="0" dirty="0" err="1"/>
                        <a:t>x,y</a:t>
                      </a:r>
                      <a:endParaRPr lang="en-US" sz="1400" dirty="0"/>
                    </a:p>
                  </a:txBody>
                  <a:tcPr/>
                </a:tc>
                <a:tc>
                  <a:txBody>
                    <a:bodyPr/>
                    <a:lstStyle/>
                    <a:p>
                      <a:r>
                        <a:rPr lang="en-US" sz="1400" dirty="0"/>
                        <a:t>0.5 E-7 cm</a:t>
                      </a:r>
                    </a:p>
                  </a:txBody>
                  <a:tcPr/>
                </a:tc>
                <a:extLst>
                  <a:ext uri="{0D108BD9-81ED-4DB2-BD59-A6C34878D82A}">
                    <a16:rowId xmlns:a16="http://schemas.microsoft.com/office/drawing/2014/main" val="10003"/>
                  </a:ext>
                </a:extLst>
              </a:tr>
            </a:tbl>
          </a:graphicData>
        </a:graphic>
      </p:graphicFrame>
      <p:graphicFrame>
        <p:nvGraphicFramePr>
          <p:cNvPr id="40" name="Content Placeholder 6">
            <a:extLst>
              <a:ext uri="{FF2B5EF4-FFF2-40B4-BE49-F238E27FC236}">
                <a16:creationId xmlns:a16="http://schemas.microsoft.com/office/drawing/2014/main" id="{524AB8AF-37F0-46E2-AC67-197F05E5DFA0}"/>
              </a:ext>
            </a:extLst>
          </p:cNvPr>
          <p:cNvGraphicFramePr>
            <a:graphicFrameLocks/>
          </p:cNvGraphicFramePr>
          <p:nvPr>
            <p:extLst>
              <p:ext uri="{D42A27DB-BD31-4B8C-83A1-F6EECF244321}">
                <p14:modId xmlns:p14="http://schemas.microsoft.com/office/powerpoint/2010/main" val="4253075443"/>
              </p:ext>
            </p:extLst>
          </p:nvPr>
        </p:nvGraphicFramePr>
        <p:xfrm>
          <a:off x="4415482" y="4681169"/>
          <a:ext cx="4250724" cy="1524000"/>
        </p:xfrm>
        <a:graphic>
          <a:graphicData uri="http://schemas.openxmlformats.org/drawingml/2006/table">
            <a:tbl>
              <a:tblPr firstRow="1" bandRow="1">
                <a:tableStyleId>{D7AC3CCA-C797-4891-BE02-D94E43425B78}</a:tableStyleId>
              </a:tblPr>
              <a:tblGrid>
                <a:gridCol w="2240691">
                  <a:extLst>
                    <a:ext uri="{9D8B030D-6E8A-4147-A177-3AD203B41FA5}">
                      <a16:colId xmlns:a16="http://schemas.microsoft.com/office/drawing/2014/main" val="20000"/>
                    </a:ext>
                  </a:extLst>
                </a:gridCol>
                <a:gridCol w="2010033">
                  <a:extLst>
                    <a:ext uri="{9D8B030D-6E8A-4147-A177-3AD203B41FA5}">
                      <a16:colId xmlns:a16="http://schemas.microsoft.com/office/drawing/2014/main" val="20001"/>
                    </a:ext>
                  </a:extLst>
                </a:gridCol>
              </a:tblGrid>
              <a:tr h="269739">
                <a:tc>
                  <a:txBody>
                    <a:bodyPr/>
                    <a:lstStyle/>
                    <a:p>
                      <a:r>
                        <a:rPr lang="en-US" sz="1400" b="0" dirty="0"/>
                        <a:t>Energy drop</a:t>
                      </a:r>
                    </a:p>
                  </a:txBody>
                  <a:tcPr/>
                </a:tc>
                <a:tc>
                  <a:txBody>
                    <a:bodyPr/>
                    <a:lstStyle/>
                    <a:p>
                      <a:r>
                        <a:rPr lang="en-US" sz="1400" b="0" dirty="0"/>
                        <a:t>13.4 eV</a:t>
                      </a:r>
                    </a:p>
                  </a:txBody>
                  <a:tcPr/>
                </a:tc>
                <a:extLst>
                  <a:ext uri="{0D108BD9-81ED-4DB2-BD59-A6C34878D82A}">
                    <a16:rowId xmlns:a16="http://schemas.microsoft.com/office/drawing/2014/main" val="1827729478"/>
                  </a:ext>
                </a:extLst>
              </a:tr>
              <a:tr h="269739">
                <a:tc>
                  <a:txBody>
                    <a:bodyPr/>
                    <a:lstStyle/>
                    <a:p>
                      <a:r>
                        <a:rPr lang="en-US" sz="1400" b="0" dirty="0"/>
                        <a:t>Bunch</a:t>
                      </a:r>
                      <a:r>
                        <a:rPr lang="en-US" sz="1400" b="0" baseline="0" dirty="0"/>
                        <a:t> length @30V</a:t>
                      </a:r>
                      <a:endParaRPr lang="en-US" sz="1400" b="0" dirty="0"/>
                    </a:p>
                  </a:txBody>
                  <a:tcPr/>
                </a:tc>
                <a:tc>
                  <a:txBody>
                    <a:bodyPr/>
                    <a:lstStyle/>
                    <a:p>
                      <a:r>
                        <a:rPr lang="en-US" sz="1400" b="0" dirty="0"/>
                        <a:t>7.6 cm</a:t>
                      </a:r>
                    </a:p>
                  </a:txBody>
                  <a:tcPr/>
                </a:tc>
                <a:extLst>
                  <a:ext uri="{0D108BD9-81ED-4DB2-BD59-A6C34878D82A}">
                    <a16:rowId xmlns:a16="http://schemas.microsoft.com/office/drawing/2014/main" val="10000"/>
                  </a:ext>
                </a:extLst>
              </a:tr>
              <a:tr h="269739">
                <a:tc>
                  <a:txBody>
                    <a:bodyPr/>
                    <a:lstStyle/>
                    <a:p>
                      <a:r>
                        <a:rPr lang="en-US" sz="1400" b="0" dirty="0"/>
                        <a:t>Energy spread</a:t>
                      </a:r>
                    </a:p>
                  </a:txBody>
                  <a:tcPr/>
                </a:tc>
                <a:tc>
                  <a:txBody>
                    <a:bodyPr/>
                    <a:lstStyle/>
                    <a:p>
                      <a:r>
                        <a:rPr lang="en-US" sz="1400" b="0" dirty="0"/>
                        <a:t>1.00 E-4</a:t>
                      </a:r>
                    </a:p>
                  </a:txBody>
                  <a:tcPr/>
                </a:tc>
                <a:extLst>
                  <a:ext uri="{0D108BD9-81ED-4DB2-BD59-A6C34878D82A}">
                    <a16:rowId xmlns:a16="http://schemas.microsoft.com/office/drawing/2014/main" val="10001"/>
                  </a:ext>
                </a:extLst>
              </a:tr>
              <a:tr h="269739">
                <a:tc>
                  <a:txBody>
                    <a:bodyPr/>
                    <a:lstStyle/>
                    <a:p>
                      <a:r>
                        <a:rPr lang="en-US" sz="1400" dirty="0"/>
                        <a:t>Sync. Tune @30V</a:t>
                      </a:r>
                    </a:p>
                  </a:txBody>
                  <a:tcPr/>
                </a:tc>
                <a:tc>
                  <a:txBody>
                    <a:bodyPr/>
                    <a:lstStyle/>
                    <a:p>
                      <a:r>
                        <a:rPr lang="en-US" sz="1400" dirty="0"/>
                        <a:t>2.05 E-5</a:t>
                      </a:r>
                    </a:p>
                  </a:txBody>
                  <a:tcPr/>
                </a:tc>
                <a:extLst>
                  <a:ext uri="{0D108BD9-81ED-4DB2-BD59-A6C34878D82A}">
                    <a16:rowId xmlns:a16="http://schemas.microsoft.com/office/drawing/2014/main" val="10002"/>
                  </a:ext>
                </a:extLst>
              </a:tr>
              <a:tr h="269739">
                <a:tc>
                  <a:txBody>
                    <a:bodyPr/>
                    <a:lstStyle/>
                    <a:p>
                      <a:r>
                        <a:rPr lang="en-US" sz="1400" dirty="0"/>
                        <a:t>Damp. times (</a:t>
                      </a:r>
                      <a:r>
                        <a:rPr lang="en-US" sz="1400" dirty="0" err="1"/>
                        <a:t>x,y,s</a:t>
                      </a:r>
                      <a:r>
                        <a:rPr lang="en-US" sz="1400" dirty="0"/>
                        <a:t>)</a:t>
                      </a:r>
                    </a:p>
                  </a:txBody>
                  <a:tcPr/>
                </a:tc>
                <a:tc>
                  <a:txBody>
                    <a:bodyPr/>
                    <a:lstStyle/>
                    <a:p>
                      <a:r>
                        <a:rPr lang="en-US" sz="1400" dirty="0"/>
                        <a:t>(2.0,2.0,0.985)</a:t>
                      </a:r>
                      <a:r>
                        <a:rPr lang="en-US" sz="1400" baseline="0" dirty="0"/>
                        <a:t> s</a:t>
                      </a:r>
                      <a:endParaRPr lang="en-US" sz="1400" dirty="0"/>
                    </a:p>
                  </a:txBody>
                  <a:tcPr/>
                </a:tc>
                <a:extLst>
                  <a:ext uri="{0D108BD9-81ED-4DB2-BD59-A6C34878D82A}">
                    <a16:rowId xmlns:a16="http://schemas.microsoft.com/office/drawing/2014/main" val="10003"/>
                  </a:ext>
                </a:extLst>
              </a:tr>
            </a:tbl>
          </a:graphicData>
        </a:graphic>
      </p:graphicFrame>
      <p:sp>
        <p:nvSpPr>
          <p:cNvPr id="41" name="Footer Placeholder 4">
            <a:extLst>
              <a:ext uri="{FF2B5EF4-FFF2-40B4-BE49-F238E27FC236}">
                <a16:creationId xmlns:a16="http://schemas.microsoft.com/office/drawing/2014/main" id="{395925CB-6184-48B7-9B3C-A5AC6E1B4573}"/>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69649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B199-4619-4576-9B84-BDAD325BB0F5}"/>
              </a:ext>
            </a:extLst>
          </p:cNvPr>
          <p:cNvSpPr>
            <a:spLocks noGrp="1"/>
          </p:cNvSpPr>
          <p:nvPr>
            <p:ph type="title"/>
          </p:nvPr>
        </p:nvSpPr>
        <p:spPr/>
        <p:txBody>
          <a:bodyPr/>
          <a:lstStyle/>
          <a:p>
            <a:r>
              <a:rPr lang="en-US" dirty="0"/>
              <a:t>Linear lattice design for 2200 nm</a:t>
            </a:r>
          </a:p>
        </p:txBody>
      </p:sp>
      <p:sp>
        <p:nvSpPr>
          <p:cNvPr id="4" name="Date Placeholder 3">
            <a:extLst>
              <a:ext uri="{FF2B5EF4-FFF2-40B4-BE49-F238E27FC236}">
                <a16:creationId xmlns:a16="http://schemas.microsoft.com/office/drawing/2014/main" id="{DE5BE1CE-4B9D-42D6-A339-B9440FBEA29D}"/>
              </a:ext>
            </a:extLst>
          </p:cNvPr>
          <p:cNvSpPr>
            <a:spLocks noGrp="1"/>
          </p:cNvSpPr>
          <p:nvPr>
            <p:ph type="dt" sz="half" idx="10"/>
          </p:nvPr>
        </p:nvSpPr>
        <p:spPr/>
        <p:txBody>
          <a:bodyPr/>
          <a:lstStyle/>
          <a:p>
            <a:fld id="{50889BEA-2B91-403F-ADA4-053DEE04721E}" type="datetime1">
              <a:rPr lang="en-US" altLang="en-US" smtClean="0"/>
              <a:pPr/>
              <a:t>5/9/2018</a:t>
            </a:fld>
            <a:endParaRPr lang="en-US" altLang="en-US"/>
          </a:p>
        </p:txBody>
      </p:sp>
      <p:sp>
        <p:nvSpPr>
          <p:cNvPr id="6" name="Slide Number Placeholder 5">
            <a:extLst>
              <a:ext uri="{FF2B5EF4-FFF2-40B4-BE49-F238E27FC236}">
                <a16:creationId xmlns:a16="http://schemas.microsoft.com/office/drawing/2014/main" id="{7D480FFA-B7E9-4BAA-9D5E-3E4402DAFC77}"/>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7" name="Picture 6">
            <a:extLst>
              <a:ext uri="{FF2B5EF4-FFF2-40B4-BE49-F238E27FC236}">
                <a16:creationId xmlns:a16="http://schemas.microsoft.com/office/drawing/2014/main" id="{DD21FD7E-91C3-42AC-B8E5-04D03EE6E0EB}"/>
              </a:ext>
            </a:extLst>
          </p:cNvPr>
          <p:cNvPicPr>
            <a:picLocks noChangeAspect="1"/>
          </p:cNvPicPr>
          <p:nvPr/>
        </p:nvPicPr>
        <p:blipFill>
          <a:blip r:embed="rId2"/>
          <a:stretch>
            <a:fillRect/>
          </a:stretch>
        </p:blipFill>
        <p:spPr>
          <a:xfrm>
            <a:off x="0" y="2741328"/>
            <a:ext cx="9144000" cy="1859410"/>
          </a:xfrm>
          <a:prstGeom prst="rect">
            <a:avLst/>
          </a:prstGeom>
        </p:spPr>
      </p:pic>
      <p:pic>
        <p:nvPicPr>
          <p:cNvPr id="8" name="Picture 7">
            <a:extLst>
              <a:ext uri="{FF2B5EF4-FFF2-40B4-BE49-F238E27FC236}">
                <a16:creationId xmlns:a16="http://schemas.microsoft.com/office/drawing/2014/main" id="{BAA5B964-4FD0-4065-975C-3832E1AE546F}"/>
              </a:ext>
            </a:extLst>
          </p:cNvPr>
          <p:cNvPicPr>
            <a:picLocks noChangeAspect="1"/>
          </p:cNvPicPr>
          <p:nvPr/>
        </p:nvPicPr>
        <p:blipFill>
          <a:blip r:embed="rId3"/>
          <a:stretch>
            <a:fillRect/>
          </a:stretch>
        </p:blipFill>
        <p:spPr>
          <a:xfrm>
            <a:off x="0" y="881918"/>
            <a:ext cx="9144000" cy="1859410"/>
          </a:xfrm>
          <a:prstGeom prst="rect">
            <a:avLst/>
          </a:prstGeom>
        </p:spPr>
      </p:pic>
      <p:graphicFrame>
        <p:nvGraphicFramePr>
          <p:cNvPr id="9" name="Content Placeholder 6">
            <a:extLst>
              <a:ext uri="{FF2B5EF4-FFF2-40B4-BE49-F238E27FC236}">
                <a16:creationId xmlns:a16="http://schemas.microsoft.com/office/drawing/2014/main" id="{AC763477-770F-4A40-B170-A092BB115BE3}"/>
              </a:ext>
            </a:extLst>
          </p:cNvPr>
          <p:cNvGraphicFramePr>
            <a:graphicFrameLocks/>
          </p:cNvGraphicFramePr>
          <p:nvPr>
            <p:extLst>
              <p:ext uri="{D42A27DB-BD31-4B8C-83A1-F6EECF244321}">
                <p14:modId xmlns:p14="http://schemas.microsoft.com/office/powerpoint/2010/main" val="1706865290"/>
              </p:ext>
            </p:extLst>
          </p:nvPr>
        </p:nvGraphicFramePr>
        <p:xfrm>
          <a:off x="676275" y="4681169"/>
          <a:ext cx="3475595" cy="1524000"/>
        </p:xfrm>
        <a:graphic>
          <a:graphicData uri="http://schemas.openxmlformats.org/drawingml/2006/table">
            <a:tbl>
              <a:tblPr firstRow="1" bandRow="1">
                <a:tableStyleId>{D7AC3CCA-C797-4891-BE02-D94E43425B78}</a:tableStyleId>
              </a:tblPr>
              <a:tblGrid>
                <a:gridCol w="2012390">
                  <a:extLst>
                    <a:ext uri="{9D8B030D-6E8A-4147-A177-3AD203B41FA5}">
                      <a16:colId xmlns:a16="http://schemas.microsoft.com/office/drawing/2014/main" val="20000"/>
                    </a:ext>
                  </a:extLst>
                </a:gridCol>
                <a:gridCol w="1463205">
                  <a:extLst>
                    <a:ext uri="{9D8B030D-6E8A-4147-A177-3AD203B41FA5}">
                      <a16:colId xmlns:a16="http://schemas.microsoft.com/office/drawing/2014/main" val="20001"/>
                    </a:ext>
                  </a:extLst>
                </a:gridCol>
              </a:tblGrid>
              <a:tr h="254218">
                <a:tc>
                  <a:txBody>
                    <a:bodyPr/>
                    <a:lstStyle/>
                    <a:p>
                      <a:r>
                        <a:rPr lang="en-US" sz="1400" b="0" dirty="0"/>
                        <a:t>Betas start, x, y</a:t>
                      </a:r>
                    </a:p>
                  </a:txBody>
                  <a:tcPr/>
                </a:tc>
                <a:tc>
                  <a:txBody>
                    <a:bodyPr/>
                    <a:lstStyle/>
                    <a:p>
                      <a:r>
                        <a:rPr lang="en-US" sz="1400" b="0" dirty="0"/>
                        <a:t>12, 500 cm</a:t>
                      </a:r>
                    </a:p>
                  </a:txBody>
                  <a:tcPr/>
                </a:tc>
                <a:extLst>
                  <a:ext uri="{0D108BD9-81ED-4DB2-BD59-A6C34878D82A}">
                    <a16:rowId xmlns:a16="http://schemas.microsoft.com/office/drawing/2014/main" val="10000"/>
                  </a:ext>
                </a:extLst>
              </a:tr>
              <a:tr h="254218">
                <a:tc>
                  <a:txBody>
                    <a:bodyPr/>
                    <a:lstStyle/>
                    <a:p>
                      <a:r>
                        <a:rPr lang="en-US" sz="1400" b="0" dirty="0" err="1"/>
                        <a:t>D</a:t>
                      </a:r>
                      <a:r>
                        <a:rPr lang="en-US" sz="1400" b="0" baseline="-25000" dirty="0" err="1"/>
                        <a:t>x</a:t>
                      </a:r>
                      <a:r>
                        <a:rPr lang="en-US" sz="1400" b="0" dirty="0"/>
                        <a:t> start</a:t>
                      </a:r>
                    </a:p>
                  </a:txBody>
                  <a:tcPr/>
                </a:tc>
                <a:tc>
                  <a:txBody>
                    <a:bodyPr/>
                    <a:lstStyle/>
                    <a:p>
                      <a:r>
                        <a:rPr lang="en-US" sz="1400" b="0" dirty="0"/>
                        <a:t>48 cm</a:t>
                      </a:r>
                    </a:p>
                  </a:txBody>
                  <a:tcPr/>
                </a:tc>
                <a:extLst>
                  <a:ext uri="{0D108BD9-81ED-4DB2-BD59-A6C34878D82A}">
                    <a16:rowId xmlns:a16="http://schemas.microsoft.com/office/drawing/2014/main" val="227500712"/>
                  </a:ext>
                </a:extLst>
              </a:tr>
              <a:tr h="254218">
                <a:tc>
                  <a:txBody>
                    <a:bodyPr/>
                    <a:lstStyle/>
                    <a:p>
                      <a:r>
                        <a:rPr lang="en-US" sz="1400" b="0" dirty="0"/>
                        <a:t>Tunes, x, y</a:t>
                      </a:r>
                    </a:p>
                  </a:txBody>
                  <a:tcPr/>
                </a:tc>
                <a:tc>
                  <a:txBody>
                    <a:bodyPr/>
                    <a:lstStyle/>
                    <a:p>
                      <a:r>
                        <a:rPr lang="en-US" sz="1400" b="0" dirty="0"/>
                        <a:t>5.42,  3.42</a:t>
                      </a:r>
                    </a:p>
                  </a:txBody>
                  <a:tcPr/>
                </a:tc>
                <a:extLst>
                  <a:ext uri="{0D108BD9-81ED-4DB2-BD59-A6C34878D82A}">
                    <a16:rowId xmlns:a16="http://schemas.microsoft.com/office/drawing/2014/main" val="10001"/>
                  </a:ext>
                </a:extLst>
              </a:tr>
              <a:tr h="254218">
                <a:tc>
                  <a:txBody>
                    <a:bodyPr/>
                    <a:lstStyle/>
                    <a:p>
                      <a:r>
                        <a:rPr lang="en-US" sz="1400" dirty="0"/>
                        <a:t>Mom. comp.</a:t>
                      </a:r>
                    </a:p>
                  </a:txBody>
                  <a:tcPr/>
                </a:tc>
                <a:tc>
                  <a:txBody>
                    <a:bodyPr/>
                    <a:lstStyle/>
                    <a:p>
                      <a:r>
                        <a:rPr lang="en-US" sz="1400" dirty="0"/>
                        <a:t>-0.0165</a:t>
                      </a:r>
                    </a:p>
                  </a:txBody>
                  <a:tcPr/>
                </a:tc>
                <a:extLst>
                  <a:ext uri="{0D108BD9-81ED-4DB2-BD59-A6C34878D82A}">
                    <a16:rowId xmlns:a16="http://schemas.microsoft.com/office/drawing/2014/main" val="10002"/>
                  </a:ext>
                </a:extLst>
              </a:tr>
              <a:tr h="254218">
                <a:tc>
                  <a:txBody>
                    <a:bodyPr/>
                    <a:lstStyle/>
                    <a:p>
                      <a:r>
                        <a:rPr lang="en-US" sz="1400" dirty="0"/>
                        <a:t>Emittances,</a:t>
                      </a:r>
                      <a:r>
                        <a:rPr lang="en-US" sz="1400" baseline="0" dirty="0"/>
                        <a:t> x, y</a:t>
                      </a:r>
                      <a:endParaRPr lang="en-US" sz="1400" dirty="0"/>
                    </a:p>
                  </a:txBody>
                  <a:tcPr/>
                </a:tc>
                <a:tc>
                  <a:txBody>
                    <a:bodyPr/>
                    <a:lstStyle/>
                    <a:p>
                      <a:r>
                        <a:rPr lang="en-US" sz="1400" dirty="0"/>
                        <a:t>1.44 E-7 cm</a:t>
                      </a:r>
                    </a:p>
                  </a:txBody>
                  <a:tcPr/>
                </a:tc>
                <a:extLst>
                  <a:ext uri="{0D108BD9-81ED-4DB2-BD59-A6C34878D82A}">
                    <a16:rowId xmlns:a16="http://schemas.microsoft.com/office/drawing/2014/main" val="10003"/>
                  </a:ext>
                </a:extLst>
              </a:tr>
            </a:tbl>
          </a:graphicData>
        </a:graphic>
      </p:graphicFrame>
      <p:graphicFrame>
        <p:nvGraphicFramePr>
          <p:cNvPr id="10" name="Content Placeholder 6">
            <a:extLst>
              <a:ext uri="{FF2B5EF4-FFF2-40B4-BE49-F238E27FC236}">
                <a16:creationId xmlns:a16="http://schemas.microsoft.com/office/drawing/2014/main" id="{CCDF5972-82EA-4853-8457-85542CF3135B}"/>
              </a:ext>
            </a:extLst>
          </p:cNvPr>
          <p:cNvGraphicFramePr>
            <a:graphicFrameLocks/>
          </p:cNvGraphicFramePr>
          <p:nvPr>
            <p:extLst>
              <p:ext uri="{D42A27DB-BD31-4B8C-83A1-F6EECF244321}">
                <p14:modId xmlns:p14="http://schemas.microsoft.com/office/powerpoint/2010/main" val="3240102649"/>
              </p:ext>
            </p:extLst>
          </p:nvPr>
        </p:nvGraphicFramePr>
        <p:xfrm>
          <a:off x="4415482" y="4681169"/>
          <a:ext cx="4250724" cy="1524000"/>
        </p:xfrm>
        <a:graphic>
          <a:graphicData uri="http://schemas.openxmlformats.org/drawingml/2006/table">
            <a:tbl>
              <a:tblPr firstRow="1" bandRow="1">
                <a:tableStyleId>{D7AC3CCA-C797-4891-BE02-D94E43425B78}</a:tableStyleId>
              </a:tblPr>
              <a:tblGrid>
                <a:gridCol w="2240691">
                  <a:extLst>
                    <a:ext uri="{9D8B030D-6E8A-4147-A177-3AD203B41FA5}">
                      <a16:colId xmlns:a16="http://schemas.microsoft.com/office/drawing/2014/main" val="20000"/>
                    </a:ext>
                  </a:extLst>
                </a:gridCol>
                <a:gridCol w="2010033">
                  <a:extLst>
                    <a:ext uri="{9D8B030D-6E8A-4147-A177-3AD203B41FA5}">
                      <a16:colId xmlns:a16="http://schemas.microsoft.com/office/drawing/2014/main" val="20001"/>
                    </a:ext>
                  </a:extLst>
                </a:gridCol>
              </a:tblGrid>
              <a:tr h="269739">
                <a:tc>
                  <a:txBody>
                    <a:bodyPr/>
                    <a:lstStyle/>
                    <a:p>
                      <a:r>
                        <a:rPr lang="en-US" sz="1400" b="0" dirty="0"/>
                        <a:t>Energy drop</a:t>
                      </a:r>
                    </a:p>
                  </a:txBody>
                  <a:tcPr/>
                </a:tc>
                <a:tc>
                  <a:txBody>
                    <a:bodyPr/>
                    <a:lstStyle/>
                    <a:p>
                      <a:r>
                        <a:rPr lang="en-US" sz="1400" b="0" dirty="0"/>
                        <a:t>13.25 eV</a:t>
                      </a:r>
                    </a:p>
                  </a:txBody>
                  <a:tcPr/>
                </a:tc>
                <a:extLst>
                  <a:ext uri="{0D108BD9-81ED-4DB2-BD59-A6C34878D82A}">
                    <a16:rowId xmlns:a16="http://schemas.microsoft.com/office/drawing/2014/main" val="1827729478"/>
                  </a:ext>
                </a:extLst>
              </a:tr>
              <a:tr h="269739">
                <a:tc>
                  <a:txBody>
                    <a:bodyPr/>
                    <a:lstStyle/>
                    <a:p>
                      <a:r>
                        <a:rPr lang="en-US" sz="1400" b="0" dirty="0"/>
                        <a:t>Bunch</a:t>
                      </a:r>
                      <a:r>
                        <a:rPr lang="en-US" sz="1400" b="0" baseline="0" dirty="0"/>
                        <a:t> length @30V</a:t>
                      </a:r>
                      <a:endParaRPr lang="en-US" sz="1400" b="0" dirty="0"/>
                    </a:p>
                  </a:txBody>
                  <a:tcPr/>
                </a:tc>
                <a:tc>
                  <a:txBody>
                    <a:bodyPr/>
                    <a:lstStyle/>
                    <a:p>
                      <a:r>
                        <a:rPr lang="en-US" sz="1400" b="0" dirty="0"/>
                        <a:t>19.9 cm</a:t>
                      </a:r>
                    </a:p>
                  </a:txBody>
                  <a:tcPr/>
                </a:tc>
                <a:extLst>
                  <a:ext uri="{0D108BD9-81ED-4DB2-BD59-A6C34878D82A}">
                    <a16:rowId xmlns:a16="http://schemas.microsoft.com/office/drawing/2014/main" val="10000"/>
                  </a:ext>
                </a:extLst>
              </a:tr>
              <a:tr h="269739">
                <a:tc>
                  <a:txBody>
                    <a:bodyPr/>
                    <a:lstStyle/>
                    <a:p>
                      <a:r>
                        <a:rPr lang="en-US" sz="1400" b="0" dirty="0"/>
                        <a:t>Energy spread</a:t>
                      </a:r>
                    </a:p>
                  </a:txBody>
                  <a:tcPr/>
                </a:tc>
                <a:tc>
                  <a:txBody>
                    <a:bodyPr/>
                    <a:lstStyle/>
                    <a:p>
                      <a:r>
                        <a:rPr lang="en-US" sz="1400" b="0" dirty="0"/>
                        <a:t>1.06 E-4</a:t>
                      </a:r>
                    </a:p>
                  </a:txBody>
                  <a:tcPr/>
                </a:tc>
                <a:extLst>
                  <a:ext uri="{0D108BD9-81ED-4DB2-BD59-A6C34878D82A}">
                    <a16:rowId xmlns:a16="http://schemas.microsoft.com/office/drawing/2014/main" val="10001"/>
                  </a:ext>
                </a:extLst>
              </a:tr>
              <a:tr h="269739">
                <a:tc>
                  <a:txBody>
                    <a:bodyPr/>
                    <a:lstStyle/>
                    <a:p>
                      <a:r>
                        <a:rPr lang="en-US" sz="1400" dirty="0"/>
                        <a:t>Sync. Tune @30V</a:t>
                      </a:r>
                    </a:p>
                  </a:txBody>
                  <a:tcPr/>
                </a:tc>
                <a:tc>
                  <a:txBody>
                    <a:bodyPr/>
                    <a:lstStyle/>
                    <a:p>
                      <a:r>
                        <a:rPr lang="en-US" sz="1400" dirty="0"/>
                        <a:t>5.6 E-5</a:t>
                      </a:r>
                    </a:p>
                  </a:txBody>
                  <a:tcPr/>
                </a:tc>
                <a:extLst>
                  <a:ext uri="{0D108BD9-81ED-4DB2-BD59-A6C34878D82A}">
                    <a16:rowId xmlns:a16="http://schemas.microsoft.com/office/drawing/2014/main" val="10002"/>
                  </a:ext>
                </a:extLst>
              </a:tr>
              <a:tr h="269739">
                <a:tc>
                  <a:txBody>
                    <a:bodyPr/>
                    <a:lstStyle/>
                    <a:p>
                      <a:r>
                        <a:rPr lang="en-US" sz="1400" dirty="0"/>
                        <a:t>Damp. times (x, y, s)</a:t>
                      </a:r>
                    </a:p>
                  </a:txBody>
                  <a:tcPr/>
                </a:tc>
                <a:tc>
                  <a:txBody>
                    <a:bodyPr/>
                    <a:lstStyle/>
                    <a:p>
                      <a:r>
                        <a:rPr lang="en-US" sz="1400" dirty="0"/>
                        <a:t>(1.9, 1.9, 1.1)</a:t>
                      </a:r>
                      <a:r>
                        <a:rPr lang="en-US" sz="1400" baseline="0" dirty="0"/>
                        <a:t> s</a:t>
                      </a:r>
                      <a:endParaRPr lang="en-US" sz="1400" dirty="0"/>
                    </a:p>
                  </a:txBody>
                  <a:tcPr/>
                </a:tc>
                <a:extLst>
                  <a:ext uri="{0D108BD9-81ED-4DB2-BD59-A6C34878D82A}">
                    <a16:rowId xmlns:a16="http://schemas.microsoft.com/office/drawing/2014/main" val="10003"/>
                  </a:ext>
                </a:extLst>
              </a:tr>
            </a:tbl>
          </a:graphicData>
        </a:graphic>
      </p:graphicFrame>
      <p:sp>
        <p:nvSpPr>
          <p:cNvPr id="11" name="Footer Placeholder 4">
            <a:extLst>
              <a:ext uri="{FF2B5EF4-FFF2-40B4-BE49-F238E27FC236}">
                <a16:creationId xmlns:a16="http://schemas.microsoft.com/office/drawing/2014/main" id="{27E62066-AE1E-435C-9ED5-6405D5802A28}"/>
              </a:ext>
            </a:extLst>
          </p:cNvPr>
          <p:cNvSpPr>
            <a:spLocks noGrp="1"/>
          </p:cNvSpPr>
          <p:nvPr>
            <p:ph type="ftr" sz="quarter" idx="11"/>
          </p:nvPr>
        </p:nvSpPr>
        <p:spPr bwMode="auto">
          <a:xfrm>
            <a:off x="806449" y="6515100"/>
            <a:ext cx="5904901"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a:latin typeface="Helvetica" panose="020B0604020202020204" pitchFamily="34" charset="0"/>
              </a:rPr>
              <a:t>Aleksandr Romanov | Beam Optics: Optimization and Tuning for OSC in the IOTA Ring</a:t>
            </a:r>
          </a:p>
        </p:txBody>
      </p:sp>
    </p:spTree>
    <p:extLst>
      <p:ext uri="{BB962C8B-B14F-4D97-AF65-F5344CB8AC3E}">
        <p14:creationId xmlns:p14="http://schemas.microsoft.com/office/powerpoint/2010/main" val="1414888254"/>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19658</TotalTime>
  <Words>1350</Words>
  <Application>Microsoft Office PowerPoint</Application>
  <PresentationFormat>On-screen Show (4:3)</PresentationFormat>
  <Paragraphs>293</Paragraphs>
  <Slides>23</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MS PGothic</vt:lpstr>
      <vt:lpstr>MS PGothic</vt:lpstr>
      <vt:lpstr>Arial</vt:lpstr>
      <vt:lpstr>Calibri</vt:lpstr>
      <vt:lpstr>Geneva</vt:lpstr>
      <vt:lpstr>Helvetica</vt:lpstr>
      <vt:lpstr>Times New Roman</vt:lpstr>
      <vt:lpstr>FNAL_TemplateMac_060514</vt:lpstr>
      <vt:lpstr>Fermilab: Footer Only</vt:lpstr>
      <vt:lpstr>Equation.DSMT4</vt:lpstr>
      <vt:lpstr>Beam Optics: Optimization and Tuning for Optical Stochastic Cooling in the IOTA Ring</vt:lpstr>
      <vt:lpstr>Overview</vt:lpstr>
      <vt:lpstr>Introduction</vt:lpstr>
      <vt:lpstr>IOTA layout with OSC</vt:lpstr>
      <vt:lpstr>Magnets of OSC insertion</vt:lpstr>
      <vt:lpstr>Main parameters of IOTA with OSC </vt:lpstr>
      <vt:lpstr>Constraints for OSC lattice</vt:lpstr>
      <vt:lpstr>Linear lattice design for 950 nm</vt:lpstr>
      <vt:lpstr>Linear lattice design for 2200 nm</vt:lpstr>
      <vt:lpstr>Injection</vt:lpstr>
      <vt:lpstr>Second order path lengthening</vt:lpstr>
      <vt:lpstr>Second order path lengthening for 12 sigmas</vt:lpstr>
      <vt:lpstr>Dynamic aperture optimization</vt:lpstr>
      <vt:lpstr>Dynamic aperture for zero chromaticity: 950 nm</vt:lpstr>
      <vt:lpstr>Dynamic aperture for zero chromaticity: 2200 nm</vt:lpstr>
      <vt:lpstr>Trajectory correction analysis (2200nm)</vt:lpstr>
      <vt:lpstr>Lattice correction</vt:lpstr>
      <vt:lpstr>Magnets design</vt:lpstr>
      <vt:lpstr>Chicane dipoles</vt:lpstr>
      <vt:lpstr>Sextupoles for 950 nm</vt:lpstr>
      <vt:lpstr>Outer sextupole for 2200 nm </vt:lpstr>
      <vt:lpstr>Inner sextupole for 2200 nm </vt:lpstr>
      <vt:lpstr>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IOTA Optics Update: Flexibility for Experiments</dc:title>
  <dc:creator>Alexander L. Romanov x 13883N</dc:creator>
  <cp:lastModifiedBy>Alexander L. Romanov x 13883N</cp:lastModifiedBy>
  <cp:revision>120</cp:revision>
  <cp:lastPrinted>2014-01-20T19:40:21Z</cp:lastPrinted>
  <dcterms:created xsi:type="dcterms:W3CDTF">2016-06-09T21:29:32Z</dcterms:created>
  <dcterms:modified xsi:type="dcterms:W3CDTF">2018-05-09T19:50:04Z</dcterms:modified>
</cp:coreProperties>
</file>