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40.emf" ContentType="image/x-emf"/>
  <Override PartName="/ppt/media/image39.jpeg" ContentType="image/jpeg"/>
  <Override PartName="/ppt/media/image35.jpeg" ContentType="image/jpeg"/>
  <Override PartName="/ppt/media/image34.png" ContentType="image/png"/>
  <Override PartName="/ppt/media/image33.png" ContentType="image/png"/>
  <Override PartName="/ppt/media/image32.emf" ContentType="image/x-emf"/>
  <Override PartName="/ppt/media/image38.jpeg" ContentType="image/jpeg"/>
  <Override PartName="/ppt/media/image31.emf" ContentType="image/x-emf"/>
  <Override PartName="/ppt/media/image30.emf" ContentType="image/x-emf"/>
  <Override PartName="/ppt/media/image29.jpeg" ContentType="image/jpeg"/>
  <Override PartName="/ppt/media/image28.jpeg" ContentType="image/jpeg"/>
  <Override PartName="/ppt/media/image26.jpeg" ContentType="image/jpeg"/>
  <Override PartName="/ppt/media/image25.jpeg" ContentType="image/jpeg"/>
  <Override PartName="/ppt/media/image24.jpeg" ContentType="image/jpeg"/>
  <Override PartName="/ppt/media/image27.jpeg" ContentType="image/jpeg"/>
  <Override PartName="/ppt/media/image9.emf" ContentType="image/x-emf"/>
  <Override PartName="/ppt/media/image10.emf" ContentType="image/x-emf"/>
  <Override PartName="/ppt/media/image37.jpeg" ContentType="image/jpeg"/>
  <Override PartName="/ppt/media/image8.emf" ContentType="image/x-emf"/>
  <Override PartName="/ppt/media/image7.emf" ContentType="image/x-emf"/>
  <Override PartName="/ppt/media/image19.png" ContentType="image/png"/>
  <Override PartName="/ppt/media/image6.emf" ContentType="image/x-emf"/>
  <Override PartName="/ppt/media/image5.emf" ContentType="image/x-emf"/>
  <Override PartName="/ppt/media/image1.png" ContentType="image/png"/>
  <Override PartName="/ppt/media/image3.emf" ContentType="image/x-emf"/>
  <Override PartName="/ppt/media/image14.png" ContentType="image/png"/>
  <Override PartName="/ppt/media/image2.png" ContentType="image/png"/>
  <Override PartName="/ppt/media/image16.emf" ContentType="image/x-emf"/>
  <Override PartName="/ppt/media/image4.emf" ContentType="image/x-emf"/>
  <Override PartName="/ppt/media/image23.jpeg" ContentType="image/jpeg"/>
  <Override PartName="/ppt/media/image15.png" ContentType="image/png"/>
  <Override PartName="/ppt/media/image11.emf" ContentType="image/x-emf"/>
  <Override PartName="/ppt/media/image12.emf" ContentType="image/x-emf"/>
  <Override PartName="/ppt/media/image36.jpeg" ContentType="image/jpeg"/>
  <Override PartName="/ppt/media/image13.emf" ContentType="image/x-emf"/>
  <Override PartName="/ppt/media/image21.jpeg" ContentType="image/jpeg"/>
  <Override PartName="/ppt/media/image17.emf" ContentType="image/x-emf"/>
  <Override PartName="/ppt/media/image18.emf" ContentType="image/x-emf"/>
  <Override PartName="/ppt/media/image20.png" ContentType="image/png"/>
  <Override PartName="/ppt/media/image22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tit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xt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85C5C9A7-5862-4E18-B6AB-25E5F331BD96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Relationship Id="rId4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102960"/>
            <a:ext cx="9071640" cy="1875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Simulations of the Electron Column in IOTA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TextShape 2"/>
          <p:cNvSpPr txBox="1"/>
          <p:nvPr/>
        </p:nvSpPr>
        <p:spPr>
          <a:xfrm>
            <a:off x="504000" y="2468880"/>
            <a:ext cx="9071640" cy="368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Ben Freemire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Northern Illinois University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May 9, 2018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3674160" y="5769720"/>
            <a:ext cx="2743200" cy="996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04000" y="301320"/>
            <a:ext cx="9071640" cy="70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Simulations of the Electron Column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04000" y="1229040"/>
            <a:ext cx="9071640" cy="5537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PIC code Warp used for simulations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Many effects to be included in an accurate simulation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99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Gas ionization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99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Forces on particles from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99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Beam EM fields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99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Plasma EM fields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99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External EM fields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99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Plasma oscillation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Electron-Ion Recombination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Plasma-gas scattering/collisions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Many correlated effects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example, gas density affects number of electrons produced, which affects strength of electrodes needed to ensure desired longitudinal distribution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4000" y="301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Past Parameter Optimization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504000" y="1265040"/>
            <a:ext cx="7085520" cy="5570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Studies performed beginning with basic model, working toward “complete” model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Strength of electric &amp; magnetic fields studied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Reasonable transverse profile match for 5x10</a:t>
            </a:r>
            <a:r>
              <a:rPr b="0" lang="en-US" sz="32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-4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torr, -5 V, 0.1 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10440" y="3716640"/>
            <a:ext cx="7315200" cy="203904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7625520" y="2504880"/>
            <a:ext cx="2437920" cy="4381200"/>
          </a:xfrm>
          <a:prstGeom prst="rect">
            <a:avLst/>
          </a:prstGeom>
          <a:ln>
            <a:noFill/>
          </a:ln>
        </p:spPr>
      </p:pic>
      <p:sp>
        <p:nvSpPr>
          <p:cNvPr id="91" name="Line 3"/>
          <p:cNvSpPr/>
          <p:nvPr/>
        </p:nvSpPr>
        <p:spPr>
          <a:xfrm flipV="1">
            <a:off x="7498080" y="4389120"/>
            <a:ext cx="365760" cy="14630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TextShape 4"/>
          <p:cNvSpPr txBox="1"/>
          <p:nvPr/>
        </p:nvSpPr>
        <p:spPr>
          <a:xfrm>
            <a:off x="7955280" y="2272680"/>
            <a:ext cx="2131560" cy="232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Park, et al, NAPAC’16, THA3CO04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504000" y="29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 Simulation Parameters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504000" y="1097280"/>
            <a:ext cx="9071640" cy="566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2.5 MeV protons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 mA beam current,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8.85E10 protons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Gaussian distribution with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σ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= 4.47 mm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1.77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μ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 beam pulse length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1.83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μ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 revolution period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100 cm column length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45.8 ns column traversal time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 cm diameter beampipe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Electrodes 10 cm long and 4.5 cm in diameter, -5 V bias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0.1 T solenoidal magnetic field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Grid spacing 0.05 cm in x and y, 1.0 cm in z (100 x 100 x 120 grid)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500 macroparticle protons injected every time step (7,000 protons per macroparticle, 7 electrons or ions per macroparticle)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cm upstream of column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5813280" y="3034080"/>
            <a:ext cx="2834640" cy="120708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5045760" y="969840"/>
            <a:ext cx="5029200" cy="202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29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Plasma Parameters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504000" y="1097280"/>
            <a:ext cx="9071640" cy="566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Hydrogen gas density 1.65E13 cm</a:t>
            </a:r>
            <a:r>
              <a:rPr b="0" lang="en-US" sz="32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-3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(5.0e-4 torr at 293 K)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Plasma processes included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Single ionization of hydrogen by protons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Proton on hydrogen cross section 1.82E-17 cm</a:t>
            </a:r>
            <a:r>
              <a:rPr b="0" lang="en-US" sz="32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 energy 45 eV, energy spread 19 eV (ion energy 0)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54 ns plasma period assuming homogeneous electron density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0.46 ns z grid travel time for protons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0.36 ns cyclotron period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0.07 ns time step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0.15 cm traveled by beam in 1 time step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25,286 time steps for full beam pulse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26,200 time steps (1.834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μ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s) simulated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99" name="Formula 3"/>
              <p:cNvSpPr txBox="1"/>
              <p:nvPr/>
            </p:nvSpPr>
            <p:spPr>
              <a:xfrm>
                <a:off x="6309720" y="2043360"/>
                <a:ext cx="2691000" cy="317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r>
                      <m:t xml:space="preserve">2</m:t>
                    </m:r>
                    <m:sSub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r>
                      <m:t xml:space="preserve">→</m:t>
                    </m:r>
                    <m:r>
                      <m:t xml:space="preserve">p</m:t>
                    </m:r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sSubSup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3</m:t>
                        </m:r>
                      </m:sub>
                      <m:sup>
                        <m:r>
                          <m:t xml:space="preserve">+</m:t>
                        </m:r>
                      </m:sup>
                    </m:sSubSup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r>
                      <m:t xml:space="preserve">H</m:t>
                    </m:r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4031280" y="1398960"/>
            <a:ext cx="6400800" cy="4800600"/>
          </a:xfrm>
          <a:prstGeom prst="rect">
            <a:avLst/>
          </a:prstGeom>
          <a:ln>
            <a:noFill/>
          </a:ln>
        </p:spPr>
      </p:pic>
      <p:sp>
        <p:nvSpPr>
          <p:cNvPr id="101" name="TextShape 1"/>
          <p:cNvSpPr txBox="1"/>
          <p:nvPr/>
        </p:nvSpPr>
        <p:spPr>
          <a:xfrm>
            <a:off x="504000" y="29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Plasma Animation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-1241280" y="1375920"/>
            <a:ext cx="6400800" cy="480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29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Number of Particles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504000" y="1121040"/>
            <a:ext cx="9071640" cy="2079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Number of macroparticles produced – black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curve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Number of macroparticles present – </a:t>
            </a:r>
            <a:r>
              <a:rPr b="0" lang="en-US" sz="3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protons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b="0" lang="en-US" sz="3200" spc="-1" strike="noStrike">
                <a:solidFill>
                  <a:srgbClr val="99ff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electrons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b="0" lang="en-US" sz="3200" spc="-1" strike="noStrike">
                <a:solidFill>
                  <a:srgbClr val="6666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0" y="3684960"/>
            <a:ext cx="3200400" cy="320040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3383280" y="3657600"/>
            <a:ext cx="3200400" cy="320040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6858000" y="3638160"/>
            <a:ext cx="3200400" cy="3200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04000" y="29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Transverse Profile Comparison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36000" y="2272320"/>
            <a:ext cx="5029200" cy="377640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5040000" y="2286000"/>
            <a:ext cx="5029200" cy="3767400"/>
          </a:xfrm>
          <a:prstGeom prst="rect">
            <a:avLst/>
          </a:prstGeom>
          <a:ln>
            <a:noFill/>
          </a:ln>
        </p:spPr>
      </p:pic>
      <p:sp>
        <p:nvSpPr>
          <p:cNvPr id="111" name="TextShape 2"/>
          <p:cNvSpPr txBox="1"/>
          <p:nvPr/>
        </p:nvSpPr>
        <p:spPr>
          <a:xfrm>
            <a:off x="504360" y="1097280"/>
            <a:ext cx="9071640" cy="1280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Center of the column (z = 50 cm)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Protons, electrons – left, ions – right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-360" y="4046040"/>
            <a:ext cx="3200400" cy="320040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3435480" y="4082040"/>
            <a:ext cx="3200400" cy="320040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3"/>
          <a:stretch/>
        </p:blipFill>
        <p:spPr>
          <a:xfrm>
            <a:off x="6890760" y="4082040"/>
            <a:ext cx="3200400" cy="320040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4"/>
          <a:stretch/>
        </p:blipFill>
        <p:spPr>
          <a:xfrm>
            <a:off x="-360" y="808920"/>
            <a:ext cx="3200400" cy="320040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5"/>
          <a:stretch/>
        </p:blipFill>
        <p:spPr>
          <a:xfrm>
            <a:off x="3399480" y="825480"/>
            <a:ext cx="3200400" cy="320040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6"/>
          <a:stretch/>
        </p:blipFill>
        <p:spPr>
          <a:xfrm>
            <a:off x="6854760" y="828360"/>
            <a:ext cx="3200400" cy="3200400"/>
          </a:xfrm>
          <a:prstGeom prst="rect">
            <a:avLst/>
          </a:prstGeom>
          <a:ln>
            <a:noFill/>
          </a:ln>
        </p:spPr>
      </p:pic>
      <p:sp>
        <p:nvSpPr>
          <p:cNvPr id="118" name="TextShape 1"/>
          <p:cNvSpPr txBox="1"/>
          <p:nvPr/>
        </p:nvSpPr>
        <p:spPr>
          <a:xfrm>
            <a:off x="0" y="-17280"/>
            <a:ext cx="10080000" cy="1114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Transverse Profile Snapshots – Center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-360" y="3902040"/>
            <a:ext cx="3657600" cy="365760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3327480" y="3902040"/>
            <a:ext cx="3657600" cy="365760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6638760" y="3902040"/>
            <a:ext cx="3657600" cy="365760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4"/>
          <a:stretch/>
        </p:blipFill>
        <p:spPr>
          <a:xfrm>
            <a:off x="-360" y="556920"/>
            <a:ext cx="3657600" cy="365760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5"/>
          <a:stretch/>
        </p:blipFill>
        <p:spPr>
          <a:xfrm>
            <a:off x="3327480" y="573480"/>
            <a:ext cx="3657600" cy="3657600"/>
          </a:xfrm>
          <a:prstGeom prst="rect">
            <a:avLst/>
          </a:prstGeom>
          <a:ln>
            <a:noFill/>
          </a:ln>
        </p:spPr>
      </p:pic>
      <p:pic>
        <p:nvPicPr>
          <p:cNvPr id="124" name="" descr=""/>
          <p:cNvPicPr/>
          <p:nvPr/>
        </p:nvPicPr>
        <p:blipFill>
          <a:blip r:embed="rId6"/>
          <a:stretch/>
        </p:blipFill>
        <p:spPr>
          <a:xfrm>
            <a:off x="6674760" y="576360"/>
            <a:ext cx="3657600" cy="3657600"/>
          </a:xfrm>
          <a:prstGeom prst="rect">
            <a:avLst/>
          </a:prstGeom>
          <a:ln>
            <a:noFill/>
          </a:ln>
        </p:spPr>
      </p:pic>
      <p:sp>
        <p:nvSpPr>
          <p:cNvPr id="125" name="TextShape 1"/>
          <p:cNvSpPr txBox="1"/>
          <p:nvPr/>
        </p:nvSpPr>
        <p:spPr>
          <a:xfrm>
            <a:off x="0" y="-17280"/>
            <a:ext cx="10080000" cy="1114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Transverse Profile Snapshots – 1.76 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μ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504000" y="29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Longitudinal Profile Comparison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30960" y="2212920"/>
            <a:ext cx="5029200" cy="376740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5050800" y="2208240"/>
            <a:ext cx="5029200" cy="3767400"/>
          </a:xfrm>
          <a:prstGeom prst="rect">
            <a:avLst/>
          </a:prstGeom>
          <a:ln>
            <a:noFill/>
          </a:ln>
        </p:spPr>
      </p:pic>
      <p:sp>
        <p:nvSpPr>
          <p:cNvPr id="129" name="TextShape 2"/>
          <p:cNvSpPr txBox="1"/>
          <p:nvPr/>
        </p:nvSpPr>
        <p:spPr>
          <a:xfrm>
            <a:off x="504720" y="1097280"/>
            <a:ext cx="9071640" cy="1280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Center of the column (y = 0 cm)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Protons, electrons – left, ions – right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29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 Lens vs Column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504360" y="1371600"/>
            <a:ext cx="9071640" cy="5577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 Lenses successful in compensating beam-beam effects &amp; increasing beam lifetime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Two operated at Tevatron with good effect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Relies on external source of electrons, injection &amp; extraction systems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Simpler source of electrons is ionization of residual gas by beam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Ions must be contended with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Electric &amp; magnetic fields then used to shape plasma electrons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0" y="295200"/>
            <a:ext cx="1005840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Distribution Before Next Beam Pulse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504000" y="1265040"/>
            <a:ext cx="9071640" cy="100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Electrons still well matched to beam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Ions diffuse radially slightly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5266800" y="2345040"/>
            <a:ext cx="4572000" cy="4572000"/>
          </a:xfrm>
          <a:prstGeom prst="rect">
            <a:avLst/>
          </a:prstGeom>
          <a:ln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72000" y="2322000"/>
            <a:ext cx="4572000" cy="457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04000" y="29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Space-Charge Compensation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504000" y="1193040"/>
            <a:ext cx="9071640" cy="2464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Radial component of electric field at center of column (y = 0, z = 50 cm)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ionization (i.e. SCC) and without (i.e. no SCC)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Ratio of field with SCC to without SCC plotted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Average field over width of column shows reduction in space-charge force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~5% at end of beam pulse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0" y="3690720"/>
            <a:ext cx="3200400" cy="3200400"/>
          </a:xfrm>
          <a:prstGeom prst="rect">
            <a:avLst/>
          </a:prstGeom>
          <a:ln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3275280" y="3657600"/>
            <a:ext cx="3200400" cy="3200400"/>
          </a:xfrm>
          <a:prstGeom prst="rect">
            <a:avLst/>
          </a:prstGeom>
          <a:ln>
            <a:noFill/>
          </a:ln>
        </p:spPr>
      </p:pic>
      <p:pic>
        <p:nvPicPr>
          <p:cNvPr id="138" name="" descr=""/>
          <p:cNvPicPr/>
          <p:nvPr/>
        </p:nvPicPr>
        <p:blipFill>
          <a:blip r:embed="rId3"/>
          <a:stretch/>
        </p:blipFill>
        <p:spPr>
          <a:xfrm>
            <a:off x="6858000" y="3657600"/>
            <a:ext cx="3200400" cy="3200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504000" y="301320"/>
            <a:ext cx="9071640" cy="70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Beam Lifetime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504000" y="1265040"/>
            <a:ext cx="9097200" cy="493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 energy protons easy to kill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 a concern for higher energy machines, but major consideration for IOTA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Beam lifetime defined as time it takes to fall to 1/e of original population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Lifetime determined by Coulomb scattering, nuclear scattering, and intrabeam effects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Coulomb scattering dominant loss mechanism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41" name="Formula 3"/>
              <p:cNvSpPr txBox="1"/>
              <p:nvPr/>
            </p:nvSpPr>
            <p:spPr>
              <a:xfrm>
                <a:off x="3970800" y="3830400"/>
                <a:ext cx="1944720" cy="573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N</m:t>
                    </m:r>
                    <m:d>
                      <m:dPr>
                        <m:begChr m:val="["/>
                        <m:endChr m:val="]"/>
                      </m:dPr>
                      <m:e>
                        <m:r>
                          <m:t xml:space="preserve">t</m:t>
                        </m:r>
                      </m:e>
                    </m:d>
                    <m:r>
                      <m:t xml:space="preserve"> </m:t>
                    </m:r>
                    <m:r>
                      <m:t xml:space="preserve">=</m:t>
                    </m:r>
                    <m:r>
                      <m:t xml:space="preserve"> </m:t>
                    </m:r>
                    <m:sSub>
                      <m:e>
                        <m:r>
                          <m:t xml:space="preserve">N</m:t>
                        </m:r>
                      </m:e>
                      <m:sub>
                        <m:r>
                          <m:t xml:space="preserve">0</m:t>
                        </m:r>
                      </m:sub>
                    </m:sSub>
                    <m:sSup>
                      <m:e>
                        <m:r>
                          <m:t xml:space="preserve">e</m:t>
                        </m:r>
                      </m:e>
                      <m:sup>
                        <m:f>
                          <m:num>
                            <m:r>
                              <m:t xml:space="preserve">−</m:t>
                            </m:r>
                            <m:r>
                              <m:t xml:space="preserve">t</m:t>
                            </m:r>
                          </m:num>
                          <m:den>
                            <m:r>
                              <m:t xml:space="preserve">τ</m:t>
                            </m:r>
                          </m:den>
                        </m:f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42" name="Formula 4"/>
              <p:cNvSpPr txBox="1"/>
              <p:nvPr/>
            </p:nvSpPr>
            <p:spPr>
              <a:xfrm>
                <a:off x="3588480" y="6052320"/>
                <a:ext cx="2862360" cy="7034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1</m:t>
                        </m:r>
                      </m:num>
                      <m:den>
                        <m:r>
                          <m:t xml:space="preserve">τ</m:t>
                        </m:r>
                      </m:den>
                    </m:f>
                    <m:r>
                      <m:t xml:space="preserve"> </m:t>
                    </m:r>
                    <m:r>
                      <m:t xml:space="preserve">=</m:t>
                    </m:r>
                    <m:r>
                      <m:t xml:space="preserve"> 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sSub>
                          <m:e>
                            <m:r>
                              <m:t xml:space="preserve">τ</m:t>
                            </m:r>
                          </m:e>
                          <m:sub>
                            <m:r>
                              <m:t xml:space="preserve">CS</m:t>
                            </m:r>
                          </m:sub>
                        </m:sSub>
                      </m:den>
                    </m:f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sSub>
                          <m:e>
                            <m:r>
                              <m:t xml:space="preserve">τ</m:t>
                            </m:r>
                          </m:e>
                          <m:sub>
                            <m:r>
                              <m:t xml:space="preserve">NS</m:t>
                            </m:r>
                          </m:sub>
                        </m:sSub>
                      </m:den>
                    </m:f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sSub>
                          <m:e>
                            <m:r>
                              <m:t xml:space="preserve">τ</m:t>
                            </m:r>
                          </m:e>
                          <m:sub>
                            <m:r>
                              <m:t xml:space="preserve">IB</m:t>
                            </m:r>
                          </m:sub>
                        </m:sSub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5309280" y="2768400"/>
            <a:ext cx="4114800" cy="4114800"/>
          </a:xfrm>
          <a:prstGeom prst="rect">
            <a:avLst/>
          </a:prstGeom>
          <a:ln>
            <a:noFill/>
          </a:ln>
        </p:spPr>
      </p:pic>
      <p:sp>
        <p:nvSpPr>
          <p:cNvPr id="144" name="TextShape 1"/>
          <p:cNvSpPr txBox="1"/>
          <p:nvPr/>
        </p:nvSpPr>
        <p:spPr>
          <a:xfrm>
            <a:off x="504000" y="301320"/>
            <a:ext cx="9071640" cy="70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IOTA Proton Beam Lifetime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504000" y="1229040"/>
            <a:ext cx="9071640" cy="2062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Estimates for residual gas pressure ~1E-10 torr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Partial pressures in table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Baseline beam lifetime ~30 minutes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 of hydrogen gas pressure in 1 m electron column on beam lifetime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7406640" y="3164400"/>
            <a:ext cx="640080" cy="3291840"/>
          </a:xfrm>
          <a:prstGeom prst="rect">
            <a:avLst/>
          </a:prstGeom>
          <a:noFill/>
          <a:ln w="1836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47" name="Table 4"/>
          <p:cNvGraphicFramePr/>
          <p:nvPr/>
        </p:nvGraphicFramePr>
        <p:xfrm>
          <a:off x="3087720" y="4512960"/>
          <a:ext cx="2156760" cy="2322000"/>
        </p:xfrm>
        <a:graphic>
          <a:graphicData uri="http://schemas.openxmlformats.org/drawingml/2006/table">
            <a:tbl>
              <a:tblPr/>
              <a:tblGrid>
                <a:gridCol w="653760"/>
                <a:gridCol w="1503360"/>
              </a:tblGrid>
              <a:tr h="270000"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Gas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Pressure [10</a:t>
                      </a:r>
                      <a:r>
                        <a:rPr b="0" lang="en-US" sz="1200" spc="-1" strike="noStrike" baseline="101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-11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torr]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14640"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</a:t>
                      </a:r>
                      <a:r>
                        <a:rPr b="0" lang="en-US" sz="1200" spc="-1" strike="noStrike" baseline="-101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4.6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14640"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</a:t>
                      </a:r>
                      <a:r>
                        <a:rPr b="0" lang="en-US" sz="1200" spc="-1" strike="noStrike" baseline="-101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3.8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4640"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</a:t>
                      </a:r>
                      <a:r>
                        <a:rPr b="0" lang="en-US" sz="1200" spc="-1" strike="noStrike" baseline="-101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1.8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14640"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CH</a:t>
                      </a:r>
                      <a:r>
                        <a:rPr b="0" lang="en-US" sz="1200" spc="-1" strike="noStrike" baseline="-101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4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0.17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0.023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64600"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Other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/>
                    <a:p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0.21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148" name="TextShape 5"/>
          <p:cNvSpPr txBox="1"/>
          <p:nvPr/>
        </p:nvSpPr>
        <p:spPr>
          <a:xfrm>
            <a:off x="5802480" y="5852160"/>
            <a:ext cx="115596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Region of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interest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Line 6"/>
          <p:cNvSpPr/>
          <p:nvPr/>
        </p:nvSpPr>
        <p:spPr>
          <a:xfrm flipV="1">
            <a:off x="7040880" y="5760720"/>
            <a:ext cx="365760" cy="271440"/>
          </a:xfrm>
          <a:prstGeom prst="line">
            <a:avLst/>
          </a:prstGeom>
          <a:ln>
            <a:solidFill>
              <a:srgbClr val="ff333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TextShape 7"/>
          <p:cNvSpPr txBox="1"/>
          <p:nvPr/>
        </p:nvSpPr>
        <p:spPr>
          <a:xfrm>
            <a:off x="504360" y="3389040"/>
            <a:ext cx="4740120" cy="1036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Lifetimes on the order of tenths to tens of seconds correspond to  10</a:t>
            </a:r>
            <a:r>
              <a:rPr b="0" lang="en-US" sz="32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– 10</a:t>
            </a:r>
            <a:r>
              <a:rPr b="0" lang="en-US" sz="32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turns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8"/>
          <p:cNvSpPr txBox="1"/>
          <p:nvPr/>
        </p:nvSpPr>
        <p:spPr>
          <a:xfrm>
            <a:off x="504720" y="4541040"/>
            <a:ext cx="2512800" cy="149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Sufficient for space-charge compensation studies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504000" y="29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Summary / Future Work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504000" y="1157040"/>
            <a:ext cx="9071640" cy="5700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Electron profile matches beam profile reasonably well after 1 pass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Radial electric field reduced by ~5% on average after </a:t>
            </a:r>
            <a:r>
              <a:rPr b="0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only 1 pass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Simulate multiple passes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Save beam &amp; plasma distributions after one pass, reload beam at beginning of Column for second pass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Incorporate rest of IOTA lattice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Tweak knobs for gas density, electrode strength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Backup Slides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504000" y="29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Lifetime Contributions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504000" y="1188720"/>
            <a:ext cx="9071640" cy="5669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Lifetime from Coulomb scattering: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Lifetime from intrabeam scattering (Touschek effect):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57" name="Formula 3"/>
              <p:cNvSpPr txBox="1"/>
              <p:nvPr/>
            </p:nvSpPr>
            <p:spPr>
              <a:xfrm>
                <a:off x="2142000" y="1824480"/>
                <a:ext cx="5375520" cy="774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1</m:t>
                        </m:r>
                      </m:num>
                      <m:den>
                        <m:sSub>
                          <m:e>
                            <m:r>
                              <m:t xml:space="preserve">τ</m:t>
                            </m:r>
                          </m:e>
                          <m:sub>
                            <m:r>
                              <m:t xml:space="preserve">ES</m:t>
                            </m:r>
                          </m:sub>
                        </m:sSub>
                      </m:den>
                    </m:f>
                    <m:r>
                      <m:t xml:space="preserve"> </m:t>
                    </m:r>
                    <m:r>
                      <m:t xml:space="preserve">=</m:t>
                    </m:r>
                    <m:r>
                      <m:t xml:space="preserve"> </m:t>
                    </m:r>
                    <m:f>
                      <m:num>
                        <m:d>
                          <m:dPr>
                            <m:begChr m:val="⟨"/>
                            <m:endChr m:val="⟩"/>
                          </m:dPr>
                          <m:e>
                            <m:r>
                              <m:t xml:space="preserve">β</m:t>
                            </m:r>
                          </m:e>
                        </m:d>
                      </m:num>
                      <m:den>
                        <m:r>
                          <m:t xml:space="preserve">π</m:t>
                        </m:r>
                        <m:r>
                          <m:t xml:space="preserve"> </m:t>
                        </m:r>
                        <m:r>
                          <m:t xml:space="preserve">β</m:t>
                        </m:r>
                        <m:r>
                          <m:t xml:space="preserve"> </m:t>
                        </m:r>
                        <m:r>
                          <m:t xml:space="preserve">c</m:t>
                        </m:r>
                        <m:r>
                          <m:t xml:space="preserve"> </m:t>
                        </m:r>
                        <m:sSub>
                          <m:e>
                            <m:r>
                              <m:t xml:space="preserve">k</m:t>
                            </m:r>
                          </m:e>
                          <m:sub>
                            <m:r>
                              <m:t xml:space="preserve">B</m:t>
                            </m:r>
                          </m:sub>
                        </m:sSub>
                        <m:r>
                          <m:t xml:space="preserve"> </m:t>
                        </m:r>
                        <m:r>
                          <m:t xml:space="preserve">T</m:t>
                        </m:r>
                        <m:r>
                          <m:t xml:space="preserve"> </m:t>
                        </m:r>
                        <m:sSub>
                          <m:e>
                            <m:r>
                              <m:t xml:space="preserve">ϵ</m:t>
                            </m:r>
                          </m:e>
                          <m:sub>
                            <m:r>
                              <m:t xml:space="preserve">A</m:t>
                            </m:r>
                          </m:sub>
                        </m:sSub>
                      </m:den>
                    </m:f>
                    <m:sSup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num>
                                <m:r>
                                  <m:t xml:space="preserve">q</m:t>
                                </m:r>
                              </m:num>
                              <m:den>
                                <m:r>
                                  <m:t xml:space="preserve">2</m:t>
                                </m:r>
                                <m:r>
                                  <m:t xml:space="preserve"> </m:t>
                                </m:r>
                                <m:sSub>
                                  <m:e>
                                    <m:r>
                                      <m:t xml:space="preserve">ϵ</m:t>
                                    </m:r>
                                  </m:e>
                                  <m:sub>
                                    <m:r>
                                      <m:t xml:space="preserve">0</m:t>
                                    </m:r>
                                  </m:sub>
                                </m:sSub>
                                <m:r>
                                  <m:t xml:space="preserve"> </m:t>
                                </m:r>
                                <m:r>
                                  <m:t xml:space="preserve">γ</m:t>
                                </m:r>
                                <m:r>
                                  <m:t xml:space="preserve"> </m:t>
                                </m:r>
                                <m:r>
                                  <m:t xml:space="preserve">m</m:t>
                                </m:r>
                                <m:r>
                                  <m:t xml:space="preserve"> </m:t>
                                </m:r>
                                <m:r>
                                  <m:t xml:space="preserve">β</m:t>
                                </m:r>
                                <m:r>
                                  <m:t xml:space="preserve"> </m:t>
                                </m:r>
                                <m:r>
                                  <m:t xml:space="preserve">c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t xml:space="preserve">2</m:t>
                        </m:r>
                      </m:sup>
                    </m:sSup>
                    <m:nary>
                      <m:naryPr>
                        <m:chr m:val="∑"/>
                        <m:subHide m:val="1"/>
                        <m:supHide m:val="1"/>
                      </m:naryPr>
                      <m:sub/>
                      <m:sup/>
                      <m:e>
                        <m:sSub>
                          <m:e>
                            <m:r>
                              <m:t xml:space="preserve">P</m:t>
                            </m:r>
                          </m:e>
                          <m:sub>
                            <m:r>
                              <m:t xml:space="preserve">i</m:t>
                            </m:r>
                          </m:sub>
                        </m:sSub>
                      </m:e>
                    </m:nary>
                    <m:r>
                      <m:t xml:space="preserve"> </m:t>
                    </m:r>
                    <m:sSubSup>
                      <m:e>
                        <m:r>
                          <m:t xml:space="preserve">Q</m:t>
                        </m:r>
                      </m:e>
                      <m:sub>
                        <m:r>
                          <m:t xml:space="preserve">i</m:t>
                        </m:r>
                      </m:sub>
                      <m:sup>
                        <m:r>
                          <m:t xml:space="preserve">2</m:t>
                        </m:r>
                      </m:sup>
                    </m:sSub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58" name="Formula 4"/>
              <p:cNvSpPr txBox="1"/>
              <p:nvPr/>
            </p:nvSpPr>
            <p:spPr>
              <a:xfrm>
                <a:off x="975240" y="2849040"/>
                <a:ext cx="1757160" cy="547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eqArr>
                      <m:e>
                        <m:r>
                          <m:t xml:space="preserve">γ</m:t>
                        </m:r>
                        <m:r>
                          <m:t xml:space="preserve">,</m:t>
                        </m:r>
                        <m:r>
                          <m:t xml:space="preserve"> </m:t>
                        </m:r>
                        <m:r>
                          <m:t xml:space="preserve">β</m:t>
                        </m:r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relativistic</m:t>
                        </m:r>
                        <m:r>
                          <m:t xml:space="preserve">factors</m:t>
                        </m:r>
                      </m:e>
                      <m:e>
                        <m:r>
                          <m:t xml:space="preserve">c</m:t>
                        </m:r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speed</m:t>
                        </m:r>
                        <m:r>
                          <m:t xml:space="preserve">of</m:t>
                        </m:r>
                        <m:r>
                          <m:t xml:space="preserve">light</m:t>
                        </m:r>
                      </m:e>
                      <m:e>
                        <m:sSub>
                          <m:e>
                            <m:r>
                              <m:t xml:space="preserve">k</m:t>
                            </m:r>
                          </m:e>
                          <m:sub>
                            <m:r>
                              <m:t xml:space="preserve">B</m:t>
                            </m:r>
                          </m:sub>
                        </m:sSub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Boltzmann</m:t>
                        </m:r>
                        <m:r>
                          <m:t xml:space="preserve">'</m:t>
                        </m:r>
                        <m:r>
                          <m:t xml:space="preserve">s</m:t>
                        </m:r>
                        <m:r>
                          <m:t xml:space="preserve">constant</m:t>
                        </m:r>
                      </m:e>
                    </m:eqAr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59" name="Formula 5"/>
              <p:cNvSpPr txBox="1"/>
              <p:nvPr/>
            </p:nvSpPr>
            <p:spPr>
              <a:xfrm>
                <a:off x="3119760" y="2848320"/>
                <a:ext cx="1611000" cy="544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eqArr>
                      <m:e>
                        <m:r>
                          <m:t xml:space="preserve">m</m:t>
                        </m:r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proton</m:t>
                        </m:r>
                        <m:r>
                          <m:t xml:space="preserve">mass</m:t>
                        </m:r>
                      </m:e>
                      <m:e>
                        <m:r>
                          <m:t xml:space="preserve">T</m:t>
                        </m:r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gas</m:t>
                        </m:r>
                        <m:r>
                          <m:t xml:space="preserve">temperature</m:t>
                        </m:r>
                      </m:e>
                      <m:e>
                        <m:sSub>
                          <m:e>
                            <m:r>
                              <m:t xml:space="preserve">ϵ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vacuum</m:t>
                        </m:r>
                        <m:r>
                          <m:t xml:space="preserve">permittivity</m:t>
                        </m:r>
                      </m:e>
                    </m:eqAr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60" name="Formula 6"/>
              <p:cNvSpPr txBox="1"/>
              <p:nvPr/>
            </p:nvSpPr>
            <p:spPr>
              <a:xfrm>
                <a:off x="6932880" y="2850480"/>
                <a:ext cx="2369520" cy="565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eqArr>
                      <m:e>
                        <m:r>
                          <m:t xml:space="preserve">q</m:t>
                        </m:r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electric</m:t>
                        </m:r>
                        <m:r>
                          <m:t xml:space="preserve">charge</m:t>
                        </m:r>
                      </m:e>
                      <m:e>
                        <m:sSub>
                          <m:e>
                            <m:r>
                              <m:t xml:space="preserve">P</m:t>
                            </m:r>
                          </m:e>
                          <m:sub>
                            <m:r>
                              <m:t xml:space="preserve">i</m:t>
                            </m:r>
                          </m:sub>
                        </m:sSub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pressure</m:t>
                        </m:r>
                        <m:r>
                          <m:t xml:space="preserve">of</m:t>
                        </m:r>
                        <m:r>
                          <m:t xml:space="preserve">ith</m:t>
                        </m:r>
                        <m:r>
                          <m:t xml:space="preserve">gas</m:t>
                        </m:r>
                        <m:r>
                          <m:t xml:space="preserve">species</m:t>
                        </m:r>
                      </m:e>
                      <m:e>
                        <m:sSub>
                          <m:e>
                            <m:r>
                              <m:t xml:space="preserve">Q</m:t>
                            </m:r>
                          </m:e>
                          <m:sub>
                            <m:r>
                              <m:t xml:space="preserve">i</m:t>
                            </m:r>
                          </m:sub>
                        </m:sSub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atomic</m:t>
                        </m:r>
                        <m:r>
                          <m:t xml:space="preserve">number</m:t>
                        </m:r>
                        <m:r>
                          <m:t xml:space="preserve">of</m:t>
                        </m:r>
                        <m:r>
                          <m:t xml:space="preserve">ith</m:t>
                        </m:r>
                        <m:r>
                          <m:t xml:space="preserve">gas</m:t>
                        </m:r>
                        <m:r>
                          <m:t xml:space="preserve">species</m:t>
                        </m:r>
                      </m:e>
                    </m:eqAr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61" name="Formula 7"/>
              <p:cNvSpPr txBox="1"/>
              <p:nvPr/>
            </p:nvSpPr>
            <p:spPr>
              <a:xfrm>
                <a:off x="4952520" y="2848320"/>
                <a:ext cx="1780920" cy="372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eqArr>
                      <m:e>
                        <m:d>
                          <m:dPr>
                            <m:begChr m:val="⟨"/>
                            <m:endChr m:val="⟩"/>
                          </m:dPr>
                          <m:e>
                            <m:r>
                              <m:t xml:space="preserve">β</m:t>
                            </m:r>
                          </m:e>
                        </m:d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average</m:t>
                        </m:r>
                        <m:r>
                          <m:t xml:space="preserve">beta</m:t>
                        </m:r>
                        <m:r>
                          <m:t xml:space="preserve">function</m:t>
                        </m:r>
                      </m:e>
                      <m:e>
                        <m:sSub>
                          <m:e>
                            <m:r>
                              <m:t xml:space="preserve">ϵ</m:t>
                            </m:r>
                          </m:e>
                          <m:sub>
                            <m:r>
                              <m:t xml:space="preserve">A</m:t>
                            </m:r>
                          </m:sub>
                        </m:sSub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ring</m:t>
                        </m:r>
                        <m:r>
                          <m:t xml:space="preserve">acceptance</m:t>
                        </m:r>
                      </m:e>
                    </m:eqAr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62" name="Formula 8"/>
              <p:cNvSpPr txBox="1"/>
              <p:nvPr/>
            </p:nvSpPr>
            <p:spPr>
              <a:xfrm>
                <a:off x="3200400" y="4844160"/>
                <a:ext cx="3382560" cy="817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1</m:t>
                        </m:r>
                      </m:num>
                      <m:den>
                        <m:sSub>
                          <m:e>
                            <m:r>
                              <m:t xml:space="preserve">τ</m:t>
                            </m:r>
                          </m:e>
                          <m:sub>
                            <m:r>
                              <m:t xml:space="preserve">IB</m:t>
                            </m:r>
                          </m:sub>
                        </m:sSub>
                      </m:den>
                    </m:f>
                    <m:r>
                      <m:t xml:space="preserve"> </m:t>
                    </m:r>
                    <m:r>
                      <m:t xml:space="preserve">=</m:t>
                    </m:r>
                    <m:r>
                      <m:t xml:space="preserve"> </m:t>
                    </m:r>
                    <m:f>
                      <m:num>
                        <m:sSup>
                          <m:e>
                            <m:r>
                              <m:t xml:space="preserve">r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 </m:t>
                        </m:r>
                        <m:r>
                          <m:t xml:space="preserve">c</m:t>
                        </m:r>
                        <m:r>
                          <m:t xml:space="preserve"> </m:t>
                        </m:r>
                        <m:sSub>
                          <m:e>
                            <m:r>
                              <m:t xml:space="preserve">N</m:t>
                            </m:r>
                          </m:e>
                          <m:sub>
                            <m:r>
                              <m:t xml:space="preserve">b</m:t>
                            </m:r>
                          </m:sub>
                        </m:sSub>
                        <m:r>
                          <m:t xml:space="preserve"> </m:t>
                        </m:r>
                        <m:sSup>
                          <m:e>
                            <m:r>
                              <m:t xml:space="preserve">λ</m:t>
                            </m:r>
                          </m:e>
                          <m:sup>
                            <m:r>
                              <m:t xml:space="preserve">3</m:t>
                            </m:r>
                          </m:sup>
                        </m:sSup>
                      </m:num>
                      <m:den>
                        <m:r>
                          <m:t xml:space="preserve">8</m:t>
                        </m:r>
                        <m:r>
                          <m:t xml:space="preserve"> </m:t>
                        </m:r>
                        <m:r>
                          <m:t xml:space="preserve">π</m:t>
                        </m:r>
                        <m:r>
                          <m:t xml:space="preserve"> </m:t>
                        </m:r>
                        <m:sSup>
                          <m:e>
                            <m:r>
                              <m:t xml:space="preserve">γ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  <m:r>
                          <m:t xml:space="preserve"> </m:t>
                        </m:r>
                        <m:sSub>
                          <m:e>
                            <m:r>
                              <m:t xml:space="preserve">σ</m:t>
                            </m:r>
                          </m:e>
                          <m:sub>
                            <m:r>
                              <m:t xml:space="preserve">x</m:t>
                            </m:r>
                          </m:sub>
                        </m:sSub>
                        <m:r>
                          <m:t xml:space="preserve"> </m:t>
                        </m:r>
                        <m:sSub>
                          <m:e>
                            <m:r>
                              <m:t xml:space="preserve">σ</m:t>
                            </m:r>
                          </m:e>
                          <m:sub>
                            <m:r>
                              <m:t xml:space="preserve">y</m:t>
                            </m:r>
                          </m:sub>
                        </m:sSub>
                        <m:r>
                          <m:t xml:space="preserve"> </m:t>
                        </m:r>
                        <m:sSub>
                          <m:e>
                            <m:r>
                              <m:t xml:space="preserve">σ</m:t>
                            </m:r>
                          </m:e>
                          <m:sub>
                            <m:r>
                              <m:t xml:space="preserve">z</m:t>
                            </m:r>
                          </m:sub>
                        </m:sSub>
                      </m:den>
                    </m:f>
                    <m:r>
                      <m:t xml:space="preserve"> </m:t>
                    </m:r>
                    <m:r>
                      <m:t xml:space="preserve">D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ϵ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63" name="Formula 9"/>
              <p:cNvSpPr txBox="1"/>
              <p:nvPr/>
            </p:nvSpPr>
            <p:spPr>
              <a:xfrm>
                <a:off x="7295760" y="4857840"/>
                <a:ext cx="1999440" cy="9334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eqArr>
                      <m:e>
                        <m:r>
                          <m:t xml:space="preserve">r</m:t>
                        </m:r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classical</m:t>
                        </m:r>
                        <m:r>
                          <m:t xml:space="preserve">proton</m:t>
                        </m:r>
                        <m:r>
                          <m:t xml:space="preserve">radius</m:t>
                        </m:r>
                      </m:e>
                      <m:e>
                        <m:sSub>
                          <m:e>
                            <m:r>
                              <m:t xml:space="preserve">N</m:t>
                            </m:r>
                          </m:e>
                          <m:sub>
                            <m:r>
                              <m:t xml:space="preserve">b</m:t>
                            </m:r>
                          </m:sub>
                        </m:sSub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number</m:t>
                        </m:r>
                        <m:r>
                          <m:t xml:space="preserve">of</m:t>
                        </m:r>
                        <m:r>
                          <m:t xml:space="preserve">beam</m:t>
                        </m:r>
                        <m:r>
                          <m:t xml:space="preserve">particles</m:t>
                        </m:r>
                      </m:e>
                      <m:e>
                        <m:r>
                          <m:t xml:space="preserve">λ</m:t>
                        </m:r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momentum</m:t>
                        </m:r>
                        <m:r>
                          <m:t xml:space="preserve">acceptance</m:t>
                        </m:r>
                      </m:e>
                      <m:e>
                        <m:sSub>
                          <m:e>
                            <m:r>
                              <m:t xml:space="preserve">σ</m:t>
                            </m:r>
                          </m:e>
                          <m:sub>
                            <m:r>
                              <m:t xml:space="preserve">x</m:t>
                            </m:r>
                            <m:r>
                              <m:t xml:space="preserve">,</m:t>
                            </m:r>
                            <m:r>
                              <m:t xml:space="preserve">y</m:t>
                            </m:r>
                            <m:r>
                              <m:t xml:space="preserve">,</m:t>
                            </m:r>
                            <m:r>
                              <m:t xml:space="preserve">z</m:t>
                            </m:r>
                          </m:sub>
                        </m:sSub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beam</m:t>
                        </m:r>
                        <m:r>
                          <m:t xml:space="preserve">x</m:t>
                        </m:r>
                        <m:r>
                          <m:t xml:space="preserve">,</m:t>
                        </m:r>
                        <m:r>
                          <m:t xml:space="preserve">y</m:t>
                        </m:r>
                        <m:r>
                          <m:t xml:space="preserve">,</m:t>
                        </m:r>
                        <m:r>
                          <m:t xml:space="preserve">z</m:t>
                        </m:r>
                      </m:e>
                      <m:e>
                        <m:r>
                          <m:t xml:space="preserve">D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ϵ</m:t>
                            </m:r>
                          </m:e>
                        </m:d>
                        <m:r>
                          <m:t xml:space="preserve"> </m:t>
                        </m:r>
                        <m:r>
                          <m:t xml:space="preserve">=</m:t>
                        </m:r>
                        <m:r>
                          <m:t xml:space="preserve"> </m:t>
                        </m:r>
                        <m:r>
                          <m:t xml:space="preserve">Touschek</m:t>
                        </m:r>
                        <m:r>
                          <m:t xml:space="preserve">function</m:t>
                        </m:r>
                      </m:e>
                    </m:eqArr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29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Space-Charge Force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000" y="1188720"/>
            <a:ext cx="9071640" cy="5662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 with Lorentz force equation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Radial component of force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Net space-charge force is repulsive, proportional to charge density and relativistic parameter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space-charge force of a proton beam can be compensated by accumulating electrons so that electron charge with respect to proton charge is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6" name="Formula 3"/>
              <p:cNvSpPr txBox="1"/>
              <p:nvPr/>
            </p:nvSpPr>
            <p:spPr>
              <a:xfrm>
                <a:off x="3616920" y="1884240"/>
                <a:ext cx="2910960" cy="3938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⃗"/>
                      </m:accPr>
                      <m:e>
                        <m:r>
                          <m:t xml:space="preserve">F</m:t>
                        </m:r>
                      </m:e>
                    </m:acc>
                    <m:r>
                      <m:t xml:space="preserve"> </m:t>
                    </m:r>
                    <m:r>
                      <m:t xml:space="preserve">=</m:t>
                    </m:r>
                    <m:r>
                      <m:t xml:space="preserve"> </m:t>
                    </m:r>
                    <m:r>
                      <m:t xml:space="preserve">q</m:t>
                    </m:r>
                    <m:r>
                      <m:t xml:space="preserve"> </m:t>
                    </m:r>
                    <m:d>
                      <m:dPr>
                        <m:begChr m:val="("/>
                        <m:endChr m:val=")"/>
                      </m:dPr>
                      <m:e>
                        <m:acc>
                          <m:accPr>
                            <m:chr m:val="⃗"/>
                          </m:accPr>
                          <m:e>
                            <m:r>
                              <m:t xml:space="preserve">E</m:t>
                            </m:r>
                          </m:e>
                        </m:acc>
                        <m:r>
                          <m:t xml:space="preserve"> </m:t>
                        </m:r>
                        <m:r>
                          <m:t xml:space="preserve">+</m:t>
                        </m:r>
                        <m:r>
                          <m:t xml:space="preserve"> </m:t>
                        </m:r>
                        <m:r>
                          <m:t xml:space="preserve">c</m:t>
                        </m:r>
                        <m:r>
                          <m:t xml:space="preserve"> 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β</m:t>
                            </m:r>
                          </m:e>
                        </m:acc>
                        <m:r>
                          <m:t xml:space="preserve"> </m:t>
                        </m:r>
                        <m:r>
                          <m:t xml:space="preserve">×</m:t>
                        </m:r>
                        <m:r>
                          <m:t xml:space="preserve"> </m:t>
                        </m:r>
                        <m:acc>
                          <m:accPr>
                            <m:chr m:val="⃗"/>
                          </m:accPr>
                          <m:e>
                            <m:r>
                              <m:t xml:space="preserve">B</m:t>
                            </m:r>
                          </m:e>
                        </m:acc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7" name="Formula 4"/>
              <p:cNvSpPr txBox="1"/>
              <p:nvPr/>
            </p:nvSpPr>
            <p:spPr>
              <a:xfrm>
                <a:off x="2391480" y="2851200"/>
                <a:ext cx="5734800" cy="8758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F</m:t>
                        </m:r>
                      </m:e>
                      <m:sub>
                        <m:r>
                          <m:t xml:space="preserve">r</m:t>
                        </m:r>
                      </m:sub>
                    </m:sSub>
                    <m:r>
                      <m:t xml:space="preserve"> </m:t>
                    </m:r>
                    <m:r>
                      <m:t xml:space="preserve">=</m:t>
                    </m:r>
                    <m:r>
                      <m:t xml:space="preserve"> </m:t>
                    </m:r>
                    <m:r>
                      <m:t xml:space="preserve">q</m:t>
                    </m:r>
                    <m:r>
                      <m:t xml:space="preserve"> </m:t>
                    </m:r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E</m:t>
                            </m:r>
                          </m:e>
                          <m:sub>
                            <m:r>
                              <m:t xml:space="preserve">r</m:t>
                            </m:r>
                          </m:sub>
                        </m:sSub>
                        <m:r>
                          <m:t xml:space="preserve"> </m:t>
                        </m:r>
                        <m:r>
                          <m:t xml:space="preserve">−</m:t>
                        </m:r>
                        <m:r>
                          <m:t xml:space="preserve"> </m:t>
                        </m:r>
                        <m:sSub>
                          <m:e>
                            <m:r>
                              <m:t xml:space="preserve">β</m:t>
                            </m:r>
                          </m:e>
                          <m:sub>
                            <m:r>
                              <m:t xml:space="preserve">z</m:t>
                            </m:r>
                          </m:sub>
                        </m:sSub>
                        <m:r>
                          <m:t xml:space="preserve">c</m:t>
                        </m:r>
                        <m:sSub>
                          <m:e>
                            <m:r>
                              <m:t xml:space="preserve">B</m:t>
                            </m:r>
                          </m:e>
                          <m:sub>
                            <m:r>
                              <m:t xml:space="preserve">θ</m:t>
                            </m:r>
                          </m:sub>
                        </m:sSub>
                      </m:e>
                    </m:d>
                    <m:r>
                      <m:t xml:space="preserve"> </m:t>
                    </m:r>
                    <m:r>
                      <m:t xml:space="preserve">=</m:t>
                    </m:r>
                    <m:r>
                      <m:t xml:space="preserve"> </m:t>
                    </m:r>
                    <m:r>
                      <m:t xml:space="preserve">q</m:t>
                    </m:r>
                    <m:sSub>
                      <m:e>
                        <m:r>
                          <m:t xml:space="preserve">E</m:t>
                        </m:r>
                      </m:e>
                      <m:sub>
                        <m:r>
                          <m:t xml:space="preserve">r</m:t>
                        </m:r>
                      </m:sub>
                    </m:sSub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1</m:t>
                        </m:r>
                        <m:r>
                          <m:t xml:space="preserve"> </m:t>
                        </m:r>
                        <m:r>
                          <m:t xml:space="preserve">−</m:t>
                        </m:r>
                        <m:r>
                          <m:t xml:space="preserve"> </m:t>
                        </m:r>
                        <m:sSup>
                          <m:e>
                            <m:r>
                              <m:t xml:space="preserve">β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e>
                    </m:d>
                    <m:r>
                      <m:t xml:space="preserve"> </m:t>
                    </m:r>
                    <m:r>
                      <m:t xml:space="preserve">∝</m:t>
                    </m:r>
                    <m:r>
                      <m:t xml:space="preserve"> </m:t>
                    </m:r>
                    <m:f>
                      <m:num>
                        <m:sSub>
                          <m:e>
                            <m:r>
                              <m:t xml:space="preserve">n</m:t>
                            </m:r>
                          </m:e>
                          <m:sub>
                            <m:r>
                              <m:t xml:space="preserve">p</m:t>
                            </m:r>
                          </m:sub>
                        </m:sSub>
                      </m:num>
                      <m:den>
                        <m:sSup>
                          <m:e>
                            <m:r>
                              <m:t xml:space="preserve">γ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48" name="Formula 5"/>
              <p:cNvSpPr txBox="1"/>
              <p:nvPr/>
            </p:nvSpPr>
            <p:spPr>
              <a:xfrm>
                <a:off x="4297680" y="6018480"/>
                <a:ext cx="1333800" cy="8330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</m:dPr>
                      <m:e>
                        <m:r>
                          <m:t xml:space="preserve">η</m:t>
                        </m:r>
                      </m:e>
                    </m:d>
                    <m:r>
                      <m:t xml:space="preserve"> </m:t>
                    </m:r>
                    <m:r>
                      <m:t xml:space="preserve">=</m:t>
                    </m:r>
                    <m:r>
                      <m:t xml:space="preserve"> 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sSup>
                          <m:e>
                            <m:r>
                              <m:t xml:space="preserve">γ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0" y="18720"/>
            <a:ext cx="1008000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Space-Charge Compensation with Electron Columns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504000" y="1371600"/>
            <a:ext cx="9071640" cy="5486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 charge can be spread homogeneously around a ring, or more practically, in short sections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Fraction of ring circumference needed for complete compensation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8 GeV Main Injector, R 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≈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1.2%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For IOTA, R = 100%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Only 1 out of 40 m occupied by Electron Column → electron charge would have to be 40x proton charge for full compensation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1" name="Formula 3"/>
              <p:cNvSpPr txBox="1"/>
              <p:nvPr/>
            </p:nvSpPr>
            <p:spPr>
              <a:xfrm>
                <a:off x="4170240" y="3715920"/>
                <a:ext cx="1451880" cy="706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R</m:t>
                    </m:r>
                    <m:r>
                      <m:t xml:space="preserve"> </m:t>
                    </m:r>
                    <m:r>
                      <m:t xml:space="preserve">=</m:t>
                    </m:r>
                    <m:r>
                      <m:t xml:space="preserve"> </m:t>
                    </m:r>
                    <m:r>
                      <m:t xml:space="preserve">η</m:t>
                    </m:r>
                    <m:r>
                      <m:t xml:space="preserve"> </m:t>
                    </m:r>
                    <m:r>
                      <m:t xml:space="preserve">=</m:t>
                    </m:r>
                    <m:r>
                      <m:t xml:space="preserve"> </m:t>
                    </m:r>
                    <m:f>
                      <m:num>
                        <m:r>
                          <m:t xml:space="preserve">1</m:t>
                        </m:r>
                      </m:num>
                      <m:den>
                        <m:sSup>
                          <m:e>
                            <m:r>
                              <m:t xml:space="preserve">γ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301320"/>
            <a:ext cx="9071640" cy="70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Past Electron Column Experiment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504000" y="1193040"/>
            <a:ext cx="9071640" cy="910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1984, Institute of Nuclear Physics, Novosibirsk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MeV, 8 mA proton beam, &gt;10</a:t>
            </a:r>
            <a:r>
              <a:rPr b="0" lang="en-US" sz="32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-3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torr residual gas pressure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2654640" y="2106000"/>
            <a:ext cx="4749480" cy="3898440"/>
          </a:xfrm>
          <a:prstGeom prst="rect">
            <a:avLst/>
          </a:prstGeom>
          <a:ln>
            <a:noFill/>
          </a:ln>
        </p:spPr>
      </p:pic>
      <p:sp>
        <p:nvSpPr>
          <p:cNvPr id="55" name="TextShape 3"/>
          <p:cNvSpPr txBox="1"/>
          <p:nvPr/>
        </p:nvSpPr>
        <p:spPr>
          <a:xfrm>
            <a:off x="6583680" y="4846320"/>
            <a:ext cx="2614680" cy="232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(Dimov &amp; Chupriyanov, Part. Acc. 14, 1984)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TextShape 4"/>
          <p:cNvSpPr txBox="1"/>
          <p:nvPr/>
        </p:nvSpPr>
        <p:spPr>
          <a:xfrm>
            <a:off x="504360" y="5981040"/>
            <a:ext cx="9071640" cy="910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Achieved ~10 increase in beam current vs. higher vacuum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Beam lifetime very short &amp; electron distributions not well controlled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29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 Column at IOTA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TextShape 2"/>
          <p:cNvSpPr txBox="1"/>
          <p:nvPr/>
        </p:nvSpPr>
        <p:spPr>
          <a:xfrm>
            <a:off x="504000" y="3749040"/>
            <a:ext cx="9071640" cy="3108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Solenoid provides magnetic field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Strong enough to prevent electrons from escaping transversely, suppress e-p instabilities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Weak enough to allow ions to escape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Electrodes provide electric field to prevent electrons from escaping longitudinally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Plumbing and pumping to provide variable gas pressure in column region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3246480" y="1035360"/>
            <a:ext cx="6812280" cy="274320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36000" y="1061280"/>
            <a:ext cx="3200400" cy="1344240"/>
          </a:xfrm>
          <a:prstGeom prst="rect">
            <a:avLst/>
          </a:prstGeom>
          <a:ln>
            <a:noFill/>
          </a:ln>
        </p:spPr>
      </p:pic>
      <p:sp>
        <p:nvSpPr>
          <p:cNvPr id="61" name="Line 3"/>
          <p:cNvSpPr/>
          <p:nvPr/>
        </p:nvSpPr>
        <p:spPr>
          <a:xfrm flipV="1">
            <a:off x="2851200" y="2158560"/>
            <a:ext cx="0" cy="10972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2971440" y="4091040"/>
            <a:ext cx="4206240" cy="2743200"/>
          </a:xfrm>
          <a:prstGeom prst="rect">
            <a:avLst/>
          </a:prstGeom>
          <a:ln>
            <a:noFill/>
          </a:ln>
        </p:spPr>
      </p:pic>
      <p:sp>
        <p:nvSpPr>
          <p:cNvPr id="63" name="TextShape 1"/>
          <p:cNvSpPr txBox="1"/>
          <p:nvPr/>
        </p:nvSpPr>
        <p:spPr>
          <a:xfrm>
            <a:off x="504000" y="301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 Column Generation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504000" y="1337040"/>
            <a:ext cx="9071640" cy="2686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Electrons are created through ionization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Number of electrons (and ions) produced per beam particle dependent on ionization cross section, gas number density, &amp; length of gas traversed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Secondary ionization by electrons possible as well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65" name="Formula 3"/>
              <p:cNvSpPr txBox="1"/>
              <p:nvPr/>
            </p:nvSpPr>
            <p:spPr>
              <a:xfrm>
                <a:off x="3537720" y="1740240"/>
                <a:ext cx="2680200" cy="388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p</m:t>
                    </m:r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sSub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r>
                      <m:t xml:space="preserve"> </m:t>
                    </m:r>
                    <m:r>
                      <m:t xml:space="preserve">→</m:t>
                    </m:r>
                    <m:r>
                      <m:t xml:space="preserve"> </m:t>
                    </m:r>
                    <m:r>
                      <m:t xml:space="preserve">p</m:t>
                    </m:r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 </m:t>
                        </m:r>
                      </m:sup>
                    </m:sSup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sSubSup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2</m:t>
                        </m:r>
                      </m:sub>
                      <m:sup>
                        <m:r>
                          <m:t xml:space="preserve">+</m:t>
                        </m:r>
                        <m:r>
                          <m:t xml:space="preserve"> </m:t>
                        </m:r>
                      </m:sup>
                    </m:sSub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66" name="Formula 4"/>
              <p:cNvSpPr txBox="1"/>
              <p:nvPr/>
            </p:nvSpPr>
            <p:spPr>
              <a:xfrm>
                <a:off x="4389120" y="3108960"/>
                <a:ext cx="1330560" cy="371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acc>
                      <m:accPr>
                        <m:chr m:val="~"/>
                      </m:accPr>
                      <m:e>
                        <m:r>
                          <m:t xml:space="preserve">N</m:t>
                        </m:r>
                      </m:e>
                    </m:acc>
                    <m:r>
                      <m:t xml:space="preserve"> </m:t>
                    </m:r>
                    <m:r>
                      <m:t xml:space="preserve">=</m:t>
                    </m:r>
                    <m:r>
                      <m:t xml:space="preserve"> </m:t>
                    </m:r>
                    <m:r>
                      <m:t xml:space="preserve">σ</m:t>
                    </m:r>
                    <m:r>
                      <m:t xml:space="preserve"> </m:t>
                    </m:r>
                    <m:sSub>
                      <m:e>
                        <m:r>
                          <m:t xml:space="preserve">n</m:t>
                        </m:r>
                      </m:e>
                      <m:sub>
                        <m:r>
                          <m:t xml:space="preserve">g</m:t>
                        </m:r>
                      </m:sub>
                    </m:sSub>
                    <m:r>
                      <m:t xml:space="preserve"> </m:t>
                    </m:r>
                    <m:r>
                      <m:t xml:space="preserve">l</m:t>
                    </m:r>
                  </m:oMath>
                </a14:m>
              </a:p>
            </p:txBody>
          </p:sp>
        </mc:Choice>
        <mc:Fallback/>
      </mc:AlternateContent>
      <p:sp>
        <p:nvSpPr>
          <p:cNvPr id="67" name="TextShape 5"/>
          <p:cNvSpPr txBox="1"/>
          <p:nvPr/>
        </p:nvSpPr>
        <p:spPr>
          <a:xfrm>
            <a:off x="5074200" y="4248360"/>
            <a:ext cx="1966680" cy="232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(Rudd, et al, Phys. Rev. A 1983)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Line 6"/>
          <p:cNvSpPr/>
          <p:nvPr/>
        </p:nvSpPr>
        <p:spPr>
          <a:xfrm flipV="1">
            <a:off x="6655680" y="6528240"/>
            <a:ext cx="0" cy="457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5128560" y="3391200"/>
            <a:ext cx="3611880" cy="3657600"/>
          </a:xfrm>
          <a:prstGeom prst="rect">
            <a:avLst/>
          </a:prstGeom>
          <a:ln>
            <a:noFill/>
          </a:ln>
        </p:spPr>
      </p:pic>
      <p:sp>
        <p:nvSpPr>
          <p:cNvPr id="70" name="TextShape 1"/>
          <p:cNvSpPr txBox="1"/>
          <p:nvPr/>
        </p:nvSpPr>
        <p:spPr>
          <a:xfrm>
            <a:off x="504000" y="2952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Hydrogen Cluster Formation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504000" y="1121040"/>
            <a:ext cx="9188640" cy="5645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Hydrogen ions quickly form clusters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Density of clusters comes into equilibrium with some constant, dependent on hydrogen density and temperature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Density of H</a:t>
            </a:r>
            <a:r>
              <a:rPr b="0" lang="en-US" sz="3200" spc="-1" strike="noStrike" baseline="-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  <a:r>
              <a:rPr b="0" lang="en-US" sz="32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72" name="Formula 3"/>
              <p:cNvSpPr txBox="1"/>
              <p:nvPr/>
            </p:nvSpPr>
            <p:spPr>
              <a:xfrm>
                <a:off x="4645440" y="1770480"/>
                <a:ext cx="4708800" cy="454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Sup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n</m:t>
                        </m:r>
                      </m:sub>
                      <m:sup>
                        <m:r>
                          <m:t xml:space="preserve">+</m:t>
                        </m:r>
                        <m:r>
                          <m:t xml:space="preserve"> </m:t>
                        </m:r>
                      </m:sup>
                    </m:sSubSup>
                    <m:r>
                      <m:t xml:space="preserve">+</m:t>
                    </m:r>
                    <m:r>
                      <m:t xml:space="preserve">2</m:t>
                    </m:r>
                    <m:sSub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r>
                      <m:t xml:space="preserve">⇔</m:t>
                    </m:r>
                    <m:sSubSup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n</m:t>
                        </m:r>
                        <m:r>
                          <m:t xml:space="preserve">+</m:t>
                        </m:r>
                        <m:r>
                          <m:t xml:space="preserve">2</m:t>
                        </m:r>
                      </m:sub>
                      <m:sup>
                        <m:r>
                          <m:t xml:space="preserve">+</m:t>
                        </m:r>
                        <m:r>
                          <m:t xml:space="preserve"> </m:t>
                        </m:r>
                      </m:sup>
                    </m:sSubSup>
                    <m:r>
                      <m:t xml:space="preserve">+</m:t>
                    </m:r>
                    <m:sSub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r>
                      <m:t xml:space="preserve"> </m:t>
                    </m:r>
                    <m:r>
                      <m:t xml:space="preserve">n</m:t>
                    </m:r>
                    <m:r>
                      <m:t xml:space="preserve">=</m:t>
                    </m:r>
                    <m:r>
                      <m:t xml:space="preserve">3,</m:t>
                    </m:r>
                    <m:r>
                      <m:t xml:space="preserve">5,</m:t>
                    </m:r>
                    <m:r>
                      <m:t xml:space="preserve">7,</m:t>
                    </m:r>
                    <m:r>
                      <m:t xml:space="preserve">..</m:t>
                    </m:r>
                    <m:r>
                      <m:t xml:space="preserve">.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73" name="Formula 4"/>
              <p:cNvSpPr txBox="1"/>
              <p:nvPr/>
            </p:nvSpPr>
            <p:spPr>
              <a:xfrm>
                <a:off x="1353960" y="1766880"/>
                <a:ext cx="2384280" cy="458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Sup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2</m:t>
                        </m:r>
                      </m:sub>
                      <m:sup>
                        <m:r>
                          <m:t xml:space="preserve">+</m:t>
                        </m:r>
                        <m:r>
                          <m:t xml:space="preserve"> </m:t>
                        </m:r>
                      </m:sup>
                    </m:sSubSup>
                    <m:r>
                      <m:t xml:space="preserve">+</m:t>
                    </m:r>
                    <m:sSub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r>
                      <m:t xml:space="preserve">→</m:t>
                    </m:r>
                    <m:sSubSup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3</m:t>
                        </m:r>
                      </m:sub>
                      <m:sup>
                        <m:r>
                          <m:t xml:space="preserve">+</m:t>
                        </m:r>
                        <m:r>
                          <m:t xml:space="preserve"> </m:t>
                        </m:r>
                      </m:sup>
                    </m:sSubSup>
                    <m:r>
                      <m:t xml:space="preserve">+</m:t>
                    </m:r>
                    <m:r>
                      <m:t xml:space="preserve">H</m:t>
                    </m:r>
                  </m:oMath>
                </a14:m>
              </a:p>
            </p:txBody>
          </p:sp>
        </mc:Choice>
        <mc:Fallback/>
      </mc:AlternateContent>
      <p:sp>
        <p:nvSpPr>
          <p:cNvPr id="74" name="TextShape 5"/>
          <p:cNvSpPr txBox="1"/>
          <p:nvPr/>
        </p:nvSpPr>
        <p:spPr>
          <a:xfrm>
            <a:off x="5806440" y="3566160"/>
            <a:ext cx="2898000" cy="232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(Johnsen, Huang &amp; Biondi, J. Chem. Phys 1974)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75" name="Formula 6"/>
              <p:cNvSpPr txBox="1"/>
              <p:nvPr/>
            </p:nvSpPr>
            <p:spPr>
              <a:xfrm>
                <a:off x="1755000" y="4618800"/>
                <a:ext cx="2770920" cy="4543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</m:dPr>
                      <m:e>
                        <m:sSubSup>
                          <m:e>
                            <m:r>
                              <m:t xml:space="preserve">H</m:t>
                            </m:r>
                          </m:e>
                          <m:sub>
                            <m:r>
                              <m:t xml:space="preserve">3</m:t>
                            </m:r>
                          </m:sub>
                          <m:sup>
                            <m:r>
                              <m:t xml:space="preserve">+</m:t>
                            </m:r>
                            <m:r>
                              <m:t xml:space="preserve"> </m:t>
                            </m:r>
                          </m:sup>
                        </m:sSubSup>
                      </m:e>
                    </m:d>
                    <m:r>
                      <m:t xml:space="preserve"> </m:t>
                    </m:r>
                    <m:r>
                      <m:t xml:space="preserve">=</m:t>
                    </m:r>
                    <m:r>
                      <m:t xml:space="preserve"> </m:t>
                    </m:r>
                    <m:r>
                      <m:t xml:space="preserve">k</m:t>
                    </m:r>
                    <m:r>
                      <m:t xml:space="preserve"> </m:t>
                    </m:r>
                    <m:d>
                      <m:dPr>
                        <m:begChr m:val="["/>
                        <m:endChr m:val="]"/>
                      </m:dPr>
                      <m:e>
                        <m:sSubSup>
                          <m:e>
                            <m:r>
                              <m:t xml:space="preserve">H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  <m:sup>
                            <m:r>
                              <m:t xml:space="preserve">+</m:t>
                            </m:r>
                            <m:r>
                              <m:t xml:space="preserve"> </m:t>
                            </m:r>
                          </m:sup>
                        </m:sSubSup>
                      </m:e>
                    </m:d>
                    <m:r>
                      <m:t xml:space="preserve"> </m:t>
                    </m:r>
                    <m:d>
                      <m:dPr>
                        <m:begChr m:val="["/>
                        <m:endChr m:val="]"/>
                      </m:dPr>
                      <m:e>
                        <m:sSub>
                          <m:e>
                            <m:r>
                              <m:t xml:space="preserve">H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</m:e>
                    </m:d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76" name="Formula 7"/>
              <p:cNvSpPr txBox="1"/>
              <p:nvPr/>
            </p:nvSpPr>
            <p:spPr>
              <a:xfrm>
                <a:off x="2198520" y="5233680"/>
                <a:ext cx="1694520" cy="169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k</m:t>
                    </m:r>
                    <m:r>
                      <m:t xml:space="preserve"> </m:t>
                    </m:r>
                    <m:r>
                      <m:t xml:space="preserve">=</m:t>
                    </m:r>
                    <m:r>
                      <m:t xml:space="preserve"> </m:t>
                    </m:r>
                    <m:r>
                      <m:t xml:space="preserve">forward</m:t>
                    </m:r>
                    <m:r>
                      <m:t xml:space="preserve"> </m:t>
                    </m:r>
                    <m:r>
                      <m:t xml:space="preserve">reaction</m:t>
                    </m:r>
                    <m:r>
                      <m:t xml:space="preserve"> </m:t>
                    </m:r>
                    <m:r>
                      <m:t xml:space="preserve">rate</m:t>
                    </m:r>
                  </m:oMath>
                </a14:m>
              </a:p>
            </p:txBody>
          </p:sp>
        </mc:Choice>
        <mc:Fallback/>
      </mc:AlternateContent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0" y="301320"/>
            <a:ext cx="9071640" cy="70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Recombination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504000" y="1157040"/>
            <a:ext cx="5666400" cy="4603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Electrons recombine with hydrogen ions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Recombination rate well known for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H</a:t>
            </a:r>
            <a:r>
              <a:rPr b="0" lang="en-US" sz="3200" spc="-1" strike="noStrike" baseline="-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</a:t>
            </a:r>
            <a:r>
              <a:rPr b="0" lang="en-US" sz="32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+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Limits density growth of plasma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Along with diffusion out of ends of Column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Ionization &amp; recombination competing effects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5990400" y="1476720"/>
            <a:ext cx="4083480" cy="3273480"/>
          </a:xfrm>
          <a:prstGeom prst="rect">
            <a:avLst/>
          </a:prstGeom>
          <a:ln>
            <a:noFill/>
          </a:ln>
        </p:spPr>
      </p:pic>
      <p:sp>
        <p:nvSpPr>
          <p:cNvPr id="80" name="TextShape 3"/>
          <p:cNvSpPr txBox="1"/>
          <p:nvPr/>
        </p:nvSpPr>
        <p:spPr>
          <a:xfrm>
            <a:off x="7151400" y="4024440"/>
            <a:ext cx="2953800" cy="24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(Glosik, et al, Plasma Sources Sci. Tech. 2003)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>
        <mc:Choice xmlns:a14="http://schemas.microsoft.com/office/drawing/2010/main" Requires="a14">
          <p:sp>
            <p:nvSpPr>
              <p:cNvPr id="81" name="Formula 4"/>
              <p:cNvSpPr txBox="1"/>
              <p:nvPr/>
            </p:nvSpPr>
            <p:spPr>
              <a:xfrm>
                <a:off x="3526200" y="2313360"/>
                <a:ext cx="2159640" cy="3880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 </m:t>
                        </m:r>
                      </m:sup>
                    </m:sSup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sSubSup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3</m:t>
                        </m:r>
                      </m:sub>
                      <m:sup>
                        <m:r>
                          <m:t xml:space="preserve">+</m:t>
                        </m:r>
                        <m:r>
                          <m:t xml:space="preserve"> </m:t>
                        </m:r>
                      </m:sup>
                    </m:sSubSup>
                    <m:r>
                      <m:t xml:space="preserve">→</m:t>
                    </m:r>
                    <m:sSub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r>
                      <m:t xml:space="preserve">H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82" name="Formula 5"/>
              <p:cNvSpPr txBox="1"/>
              <p:nvPr/>
            </p:nvSpPr>
            <p:spPr>
              <a:xfrm>
                <a:off x="1978560" y="1914480"/>
                <a:ext cx="2885040" cy="391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 </m:t>
                        </m:r>
                      </m:sup>
                    </m:sSup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sSubSup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3</m:t>
                        </m:r>
                      </m:sub>
                      <m:sup>
                        <m:r>
                          <m:t xml:space="preserve">+</m:t>
                        </m:r>
                        <m:r>
                          <m:t xml:space="preserve"> </m:t>
                        </m:r>
                      </m:sup>
                    </m:sSubSup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sSub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  <m:r>
                      <m:t xml:space="preserve">→</m:t>
                    </m:r>
                    <m:sSub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3</m:t>
                        </m:r>
                      </m:sub>
                    </m:sSub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sSub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2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83" name="Formula 6"/>
              <p:cNvSpPr txBox="1"/>
              <p:nvPr/>
            </p:nvSpPr>
            <p:spPr>
              <a:xfrm>
                <a:off x="968400" y="2312640"/>
                <a:ext cx="1699920" cy="39168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e</m:t>
                        </m:r>
                      </m:e>
                      <m:sup>
                        <m:r>
                          <m:t xml:space="preserve">−</m:t>
                        </m:r>
                        <m:r>
                          <m:t xml:space="preserve"> </m:t>
                        </m:r>
                      </m:sup>
                    </m:sSup>
                    <m:r>
                      <m:t xml:space="preserve"> </m:t>
                    </m:r>
                    <m:r>
                      <m:t xml:space="preserve">+</m:t>
                    </m:r>
                    <m:r>
                      <m:t xml:space="preserve"> </m:t>
                    </m:r>
                    <m:sSubSup>
                      <m:e>
                        <m:r>
                          <m:t xml:space="preserve">H</m:t>
                        </m:r>
                      </m:e>
                      <m:sub>
                        <m:r>
                          <m:t xml:space="preserve">3</m:t>
                        </m:r>
                      </m:sub>
                      <m:sup>
                        <m:r>
                          <m:t xml:space="preserve">+</m:t>
                        </m:r>
                        <m:r>
                          <m:t xml:space="preserve"> </m:t>
                        </m:r>
                      </m:sup>
                    </m:sSubSup>
                    <m:r>
                      <m:t xml:space="preserve">→</m:t>
                    </m:r>
                    <m:r>
                      <m:t xml:space="preserve">3</m:t>
                    </m:r>
                    <m:r>
                      <m:t xml:space="preserve">H</m:t>
                    </m:r>
                  </m:oMath>
                </a14:m>
              </a:p>
            </p:txBody>
          </p:sp>
        </mc:Choice>
        <mc:Fallback/>
      </mc:AlternateContent>
      <p:sp>
        <p:nvSpPr>
          <p:cNvPr id="84" name="TextShape 7"/>
          <p:cNvSpPr txBox="1"/>
          <p:nvPr/>
        </p:nvSpPr>
        <p:spPr>
          <a:xfrm>
            <a:off x="504000" y="5943600"/>
            <a:ext cx="9071640" cy="914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Density distribution of H</a:t>
            </a:r>
            <a:r>
              <a:rPr b="0" lang="en-US" sz="3200" spc="-1" strike="noStrike" baseline="-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3</a:t>
            </a:r>
            <a:r>
              <a:rPr b="0" lang="en-US" sz="3200" spc="-1" strike="noStrike" baseline="101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+</a:t>
            </a: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important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Electrons trapped by B-field, ions migrate out radially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4481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2018-02-21T10:24:25Z</dcterms:created>
  <dc:creator/>
  <dc:description/>
  <dc:language>en-US</dc:language>
  <cp:lastModifiedBy/>
  <dcterms:modified xsi:type="dcterms:W3CDTF">2018-05-09T10:39:16Z</dcterms:modified>
  <cp:revision>193</cp:revision>
  <dc:subject/>
  <dc:title/>
</cp:coreProperties>
</file>