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9" r:id="rId2"/>
    <p:sldId id="306" r:id="rId3"/>
    <p:sldId id="304" r:id="rId4"/>
    <p:sldId id="300" r:id="rId5"/>
    <p:sldId id="301" r:id="rId6"/>
    <p:sldId id="302" r:id="rId7"/>
    <p:sldId id="307" r:id="rId8"/>
    <p:sldId id="308" r:id="rId9"/>
    <p:sldId id="283" r:id="rId10"/>
    <p:sldId id="293" r:id="rId11"/>
    <p:sldId id="285" r:id="rId12"/>
    <p:sldId id="295" r:id="rId13"/>
    <p:sldId id="296" r:id="rId14"/>
    <p:sldId id="297" r:id="rId15"/>
    <p:sldId id="291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DB3"/>
    <a:srgbClr val="312E64"/>
    <a:srgbClr val="A69FCE"/>
    <a:srgbClr val="EFF8FB"/>
    <a:srgbClr val="DEF0F7"/>
    <a:srgbClr val="000000"/>
    <a:srgbClr val="91D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701393B-EBC1-46E6-9187-7B519EAB3D63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2557C3D-A2CD-4865-8CE4-79A94128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1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20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36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5/8/2018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5/8/2018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5/8/2018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81000"/>
            <a:ext cx="6856413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1" y="1981201"/>
            <a:ext cx="3351213" cy="41132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2"/>
            <a:ext cx="3352800" cy="19796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/>
              <a:t>Secon</a:t>
            </a:r>
            <a:r>
              <a:rPr lang="en-US" sz="2000" dirty="0">
                <a:solidFill>
                  <a:srgbClr val="FFFF00"/>
                </a:solidFill>
              </a:rPr>
              <a:t>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6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9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5/8/2018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3188/contribution/11/material/2/0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3188/contribution/11/material/2/0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4288" y="5045612"/>
            <a:ext cx="8755810" cy="1390219"/>
          </a:xfrm>
        </p:spPr>
        <p:txBody>
          <a:bodyPr/>
          <a:lstStyle/>
          <a:p>
            <a:r>
              <a:rPr lang="en-US" dirty="0"/>
              <a:t>Mary Convery</a:t>
            </a:r>
          </a:p>
          <a:p>
            <a:r>
              <a:rPr lang="en-US" dirty="0"/>
              <a:t>Fermilab Workshop on Megawatt Rings &amp; IOTA/FAST Collaboration Meeting</a:t>
            </a:r>
          </a:p>
          <a:p>
            <a:r>
              <a:rPr lang="en-US" dirty="0"/>
              <a:t>8 May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Plans for ramping up the complex before PIP-II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B921-E7A1-4C19-A8F7-EF066534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Target Systems AIP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9389-D345-4E2D-AC46-01825509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67409"/>
            <a:ext cx="8672513" cy="5234608"/>
          </a:xfrm>
        </p:spPr>
        <p:txBody>
          <a:bodyPr/>
          <a:lstStyle/>
          <a:p>
            <a:r>
              <a:rPr lang="en-US" sz="2200" dirty="0"/>
              <a:t>Temperatures and stresses due to beam heating</a:t>
            </a:r>
          </a:p>
          <a:p>
            <a:pPr lvl="1"/>
            <a:r>
              <a:rPr lang="en-US" sz="2000" dirty="0"/>
              <a:t>Pre-target beam window</a:t>
            </a:r>
          </a:p>
          <a:p>
            <a:pPr lvl="1"/>
            <a:r>
              <a:rPr lang="en-US" sz="2000" dirty="0"/>
              <a:t>Target core and baffle</a:t>
            </a:r>
          </a:p>
          <a:p>
            <a:pPr lvl="1"/>
            <a:r>
              <a:rPr lang="en-US" sz="2000" dirty="0"/>
              <a:t>Horn </a:t>
            </a:r>
            <a:r>
              <a:rPr lang="en-US" sz="2000" dirty="0" err="1"/>
              <a:t>stripline</a:t>
            </a:r>
            <a:r>
              <a:rPr lang="en-US" sz="2000" dirty="0"/>
              <a:t> cooling and horn power supplies</a:t>
            </a:r>
          </a:p>
          <a:p>
            <a:pPr lvl="1"/>
            <a:r>
              <a:rPr lang="en-US" sz="2000" dirty="0"/>
              <a:t>Radioactive water systems, target chase air handling, chiller</a:t>
            </a:r>
          </a:p>
          <a:p>
            <a:pPr lvl="1"/>
            <a:r>
              <a:rPr lang="en-US" sz="2000" dirty="0"/>
              <a:t>Hadron absorber temperature monitoring</a:t>
            </a:r>
          </a:p>
          <a:p>
            <a:r>
              <a:rPr lang="en-US" sz="2200" dirty="0"/>
              <a:t>Increased </a:t>
            </a:r>
            <a:r>
              <a:rPr lang="en-US" sz="2200" dirty="0" err="1"/>
              <a:t>radioactivation</a:t>
            </a:r>
            <a:endParaRPr lang="en-US" sz="2200" dirty="0"/>
          </a:p>
          <a:p>
            <a:pPr lvl="1"/>
            <a:r>
              <a:rPr lang="en-US" sz="2000" dirty="0"/>
              <a:t>Add shielding to the RAW room and target chase</a:t>
            </a:r>
          </a:p>
          <a:p>
            <a:pPr lvl="1"/>
            <a:r>
              <a:rPr lang="en-US" sz="2000" dirty="0"/>
              <a:t>Review </a:t>
            </a:r>
            <a:r>
              <a:rPr lang="en-US" sz="2000" dirty="0" err="1"/>
              <a:t>NuMI</a:t>
            </a:r>
            <a:r>
              <a:rPr lang="en-US" sz="2000" dirty="0"/>
              <a:t> shielding and tritium production assessment for 1MW</a:t>
            </a:r>
          </a:p>
          <a:p>
            <a:pPr lvl="1"/>
            <a:r>
              <a:rPr lang="en-US" sz="2000" dirty="0"/>
              <a:t>Retrofit or expand existing tritium mitigation systems</a:t>
            </a:r>
          </a:p>
          <a:p>
            <a:pPr lvl="1"/>
            <a:r>
              <a:rPr lang="en-US" sz="2000" dirty="0"/>
              <a:t>New radiation-hard Hadron Monitors</a:t>
            </a:r>
          </a:p>
          <a:p>
            <a:r>
              <a:rPr lang="en-US" sz="2200" dirty="0"/>
              <a:t>Aging infrastructure (in radioactive environment)</a:t>
            </a:r>
          </a:p>
          <a:p>
            <a:pPr lvl="1"/>
            <a:r>
              <a:rPr lang="en-US" sz="2000" dirty="0"/>
              <a:t>Decay pipe window spare and replacement mechanism</a:t>
            </a:r>
          </a:p>
          <a:p>
            <a:pPr lvl="1"/>
            <a:r>
              <a:rPr lang="en-US" sz="2000" dirty="0"/>
              <a:t>Target/horn module positioning drives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62DF5-E0FD-4BB6-B3A3-1CDE1A83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977AF-23A1-4341-B9CD-CC3D33E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A62BF-F9F1-4FD1-9DF3-4A9CD320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113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B921-E7A1-4C19-A8F7-EF066534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Intensity AIP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9389-D345-4E2D-AC46-01825509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54157"/>
            <a:ext cx="8672513" cy="5340626"/>
          </a:xfrm>
        </p:spPr>
        <p:txBody>
          <a:bodyPr/>
          <a:lstStyle/>
          <a:p>
            <a:r>
              <a:rPr lang="en-US" dirty="0"/>
              <a:t>Booster dampers</a:t>
            </a:r>
          </a:p>
          <a:p>
            <a:pPr lvl="1"/>
            <a:r>
              <a:rPr lang="en-US" dirty="0"/>
              <a:t>Lower chromaticity at injection to reduce losses</a:t>
            </a:r>
          </a:p>
          <a:p>
            <a:r>
              <a:rPr lang="en-US" dirty="0"/>
              <a:t>Booster collimators</a:t>
            </a:r>
          </a:p>
          <a:p>
            <a:pPr lvl="1"/>
            <a:r>
              <a:rPr lang="en-US" dirty="0"/>
              <a:t>Capture losses (reduce tunnel activation and need for shielding)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Booster beam physics studies</a:t>
            </a:r>
          </a:p>
          <a:p>
            <a:pPr lvl="1"/>
            <a:r>
              <a:rPr lang="en-US" dirty="0"/>
              <a:t>Lattice, aperture scans, high-intensity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62DF5-E0FD-4BB6-B3A3-1CDE1A83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B777-046A-4BFF-BCAC-5883FBC3F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45597" r="3414" b="10638"/>
          <a:stretch/>
        </p:blipFill>
        <p:spPr>
          <a:xfrm>
            <a:off x="952930" y="2628477"/>
            <a:ext cx="7238139" cy="260698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97E27-B52A-4A4B-B28D-9569D313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B2AB5F-7ED4-47FE-92FC-5D6B446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9074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6AA1-77D8-47BA-BFAD-EC14F407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Magnets AIP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A40B-4FCB-4D47-A6D5-46965988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Booster defocusing-type combined function magnets, shorter with larger aperture</a:t>
            </a:r>
          </a:p>
          <a:p>
            <a:r>
              <a:rPr lang="en-US" dirty="0"/>
              <a:t>Design could also benefit PIP-II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8A9F7-7CEF-4820-8ACB-B2ACD91C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51D55-850F-4A37-8988-D60E2E9C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14" y="2517666"/>
            <a:ext cx="4149816" cy="295803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E06F91-12D8-4358-BC65-F00F3490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528D15-5571-4E43-83CF-D50F72AE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32608-43B1-4283-8A6D-0A951D439A1A}"/>
              </a:ext>
            </a:extLst>
          </p:cNvPr>
          <p:cNvSpPr txBox="1"/>
          <p:nvPr/>
        </p:nvSpPr>
        <p:spPr>
          <a:xfrm>
            <a:off x="2633007" y="540401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 of existing D-magnets</a:t>
            </a:r>
          </a:p>
        </p:txBody>
      </p:sp>
    </p:spTree>
    <p:extLst>
      <p:ext uri="{BB962C8B-B14F-4D97-AF65-F5344CB8AC3E}">
        <p14:creationId xmlns:p14="http://schemas.microsoft.com/office/powerpoint/2010/main" val="248640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D94E-8ADA-47D7-BF0D-3FD1F079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AIP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608C-4A30-4DAC-B4B6-D31DBA1F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8"/>
            <a:ext cx="5024573" cy="2071214"/>
          </a:xfrm>
        </p:spPr>
        <p:txBody>
          <a:bodyPr/>
          <a:lstStyle/>
          <a:p>
            <a:r>
              <a:rPr lang="en-US" sz="2800" dirty="0">
                <a:latin typeface="Symbol" panose="05050102010706020507" pitchFamily="18" charset="2"/>
              </a:rPr>
              <a:t>g</a:t>
            </a:r>
            <a:r>
              <a:rPr lang="en-US" sz="2800" baseline="-25000" dirty="0"/>
              <a:t>t</a:t>
            </a:r>
            <a:r>
              <a:rPr lang="en-US" dirty="0"/>
              <a:t> jump</a:t>
            </a:r>
          </a:p>
          <a:p>
            <a:pPr lvl="1"/>
            <a:r>
              <a:rPr lang="en-US" sz="2400" dirty="0"/>
              <a:t>Design, build, and install new quadrupole magnets to cross transition more quickly to reduce transition losses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770D6-45C2-487C-91A3-FC5BC319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40474-7265-49C3-A608-379BA2E7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C7470-811E-4B0C-AF94-78160935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98F85-8C12-463A-8423-82CA58DF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82" y="1851773"/>
            <a:ext cx="3418609" cy="2093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68A16-500A-46BF-A258-4CEA53DD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82" y="4121981"/>
            <a:ext cx="3418609" cy="2109354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82BBBFF7-4020-4073-958A-87782F1BB042}"/>
              </a:ext>
            </a:extLst>
          </p:cNvPr>
          <p:cNvSpPr txBox="1"/>
          <p:nvPr/>
        </p:nvSpPr>
        <p:spPr>
          <a:xfrm>
            <a:off x="5306182" y="1281583"/>
            <a:ext cx="296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3087"/>
                </a:solidFill>
                <a:latin typeface="Calibri" charset="0"/>
                <a:ea typeface="Geneva" charset="0"/>
              </a:rPr>
              <a:t>Longitudinal Distributions at 40 GeV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9CB1347-FCC2-4BD7-8472-674DFE1D29F7}"/>
              </a:ext>
            </a:extLst>
          </p:cNvPr>
          <p:cNvSpPr txBox="1"/>
          <p:nvPr/>
        </p:nvSpPr>
        <p:spPr>
          <a:xfrm>
            <a:off x="7589671" y="1566009"/>
            <a:ext cx="1547446" cy="40011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0505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SYNERGIA Simulations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Ainsworth et al.</a:t>
            </a:r>
          </a:p>
        </p:txBody>
      </p:sp>
      <p:pic>
        <p:nvPicPr>
          <p:cNvPr id="11" name="Picture 10" descr="mi_gt_var_dq">
            <a:extLst>
              <a:ext uri="{FF2B5EF4-FFF2-40B4-BE49-F238E27FC236}">
                <a16:creationId xmlns:a16="http://schemas.microsoft.com/office/drawing/2014/main" id="{E108208B-E787-4BB5-8865-CE54DD71FB8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1920" y="3411905"/>
            <a:ext cx="3297936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6DAE15EB-728E-48D8-8614-3F9E4A66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568" y="3665679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cs typeface="Tahoma" panose="020B0604030504040204" pitchFamily="34" charset="0"/>
              </a:rPr>
              <a:t>∆I</a:t>
            </a:r>
            <a:r>
              <a:rPr lang="en-US" altLang="en-US" sz="14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 </a:t>
            </a:r>
            <a:r>
              <a:rPr lang="en-US" altLang="en-US" sz="1400" dirty="0">
                <a:solidFill>
                  <a:srgbClr val="FF0000"/>
                </a:solidFill>
              </a:rPr>
              <a:t>∆</a:t>
            </a:r>
            <a:r>
              <a:rPr lang="en-US" altLang="en-US" sz="14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1400" baseline="-25000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D944A4D-7E60-44C5-9A80-FC183DED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68" y="3291046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Quad current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C5BA3606-7AD4-445A-A1CD-9E85D8535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482" y="3526833"/>
            <a:ext cx="0" cy="18159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8CD1D467-6ADF-4E4F-9A47-FAA1D70D9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519" y="5620077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4180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E747-8358-4A7F-97C5-38417813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RF AIP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83A14-E89D-442B-AAA1-681F3525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new cavities, 60 kV, also larger aperture</a:t>
            </a:r>
          </a:p>
          <a:p>
            <a:r>
              <a:rPr lang="en-US" dirty="0"/>
              <a:t>Was on PIP, but delayed to get benefits of 900 kW sooner</a:t>
            </a:r>
          </a:p>
          <a:p>
            <a:pPr lvl="1"/>
            <a:r>
              <a:rPr lang="en-US" dirty="0"/>
              <a:t>Complete prototyping on PIP this year</a:t>
            </a:r>
          </a:p>
          <a:p>
            <a:r>
              <a:rPr lang="en-US" dirty="0"/>
              <a:t>Needed for 20 Hz running with PIP-II</a:t>
            </a:r>
          </a:p>
          <a:p>
            <a:r>
              <a:rPr lang="en-US" dirty="0"/>
              <a:t>Could support running at 15 Hz as                                 refurbished cavities continue to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718C0-7C42-446C-92F5-087FF7FC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2E95C-1D8D-4129-A895-499E32B55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1" t="3854" r="7296" b="1980"/>
          <a:stretch/>
        </p:blipFill>
        <p:spPr>
          <a:xfrm>
            <a:off x="115863" y="3552226"/>
            <a:ext cx="1828420" cy="2776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4FB6E-65BC-405A-B486-38B73C7AB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2" t="3213" r="11044" b="-3213"/>
          <a:stretch/>
        </p:blipFill>
        <p:spPr>
          <a:xfrm>
            <a:off x="6056243" y="1904374"/>
            <a:ext cx="3087757" cy="269457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1A9F7F8-52FE-44D9-9A99-D124B702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0CB609F-C4D2-49F6-9E7A-D698C6C8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pic>
        <p:nvPicPr>
          <p:cNvPr id="5" name="Picture 2" descr="image002">
            <a:extLst>
              <a:ext uri="{FF2B5EF4-FFF2-40B4-BE49-F238E27FC236}">
                <a16:creationId xmlns:a16="http://schemas.microsoft.com/office/drawing/2014/main" id="{FE90E8F0-0ED9-4CE4-A80A-42536FA1D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4268" r="1726" b="1871"/>
          <a:stretch/>
        </p:blipFill>
        <p:spPr bwMode="auto">
          <a:xfrm>
            <a:off x="2057021" y="4245282"/>
            <a:ext cx="4370283" cy="2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2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BD0C-93FE-43D9-96C8-F231B064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752D-423A-49CE-8EC6-3C26B860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15751"/>
            <a:ext cx="8672513" cy="5196979"/>
          </a:xfrm>
        </p:spPr>
        <p:txBody>
          <a:bodyPr/>
          <a:lstStyle/>
          <a:p>
            <a:r>
              <a:rPr lang="en-US" dirty="0"/>
              <a:t>Have a plan to increase beam power to 900 kW</a:t>
            </a:r>
          </a:p>
          <a:p>
            <a:r>
              <a:rPr lang="en-US" dirty="0"/>
              <a:t>Many of the improvements are needed for PIP-II</a:t>
            </a:r>
          </a:p>
          <a:p>
            <a:r>
              <a:rPr lang="en-US" dirty="0"/>
              <a:t>Expect funding to start the </a:t>
            </a:r>
            <a:r>
              <a:rPr lang="en-US" dirty="0" err="1"/>
              <a:t>NuMI</a:t>
            </a:r>
            <a:r>
              <a:rPr lang="en-US" dirty="0"/>
              <a:t> Target Systems AIP and the Intensity AIP this month</a:t>
            </a:r>
          </a:p>
          <a:p>
            <a:r>
              <a:rPr lang="en-US" dirty="0"/>
              <a:t>Will step up intensities periodically if possible as improvements are made </a:t>
            </a:r>
          </a:p>
          <a:p>
            <a:r>
              <a:rPr lang="en-US" dirty="0"/>
              <a:t>Expect target station to be ready for up to 1 MW after 2020 shutdown and Booster ready to send higher intensity beam on same timescale</a:t>
            </a:r>
          </a:p>
          <a:p>
            <a:r>
              <a:rPr lang="en-US" dirty="0"/>
              <a:t>Other improvements will continue beyond 2020 which may be needed to reach highest beam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CB00C-7A90-4B9D-BFB2-70B36E7E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3357B-C8E3-4F9D-85D5-F9E87A0F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B74ED-EFD9-4C43-9F32-BCA19614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9283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CAD4D73-723C-4355-B92D-D9E3E25847E4}"/>
              </a:ext>
            </a:extLst>
          </p:cNvPr>
          <p:cNvGrpSpPr/>
          <p:nvPr/>
        </p:nvGrpSpPr>
        <p:grpSpPr>
          <a:xfrm>
            <a:off x="0" y="845417"/>
            <a:ext cx="9144000" cy="5280642"/>
            <a:chOff x="53008" y="845417"/>
            <a:chExt cx="9144000" cy="52806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E4FCC3C-1F05-47E3-8513-FB60B817D18A}"/>
                </a:ext>
              </a:extLst>
            </p:cNvPr>
            <p:cNvGrpSpPr/>
            <p:nvPr/>
          </p:nvGrpSpPr>
          <p:grpSpPr>
            <a:xfrm>
              <a:off x="53008" y="845417"/>
              <a:ext cx="8242852" cy="5280642"/>
              <a:chOff x="53008" y="845417"/>
              <a:chExt cx="8242852" cy="52806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EC054F7-4A8A-419E-BBBF-B4CB204B4584}"/>
                  </a:ext>
                </a:extLst>
              </p:cNvPr>
              <p:cNvGrpSpPr/>
              <p:nvPr/>
            </p:nvGrpSpPr>
            <p:grpSpPr>
              <a:xfrm>
                <a:off x="53008" y="845417"/>
                <a:ext cx="7571104" cy="5280642"/>
                <a:chOff x="106016" y="845417"/>
                <a:chExt cx="7571104" cy="528064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4537" t="29721" r="8254" b="5721"/>
                <a:stretch/>
              </p:blipFill>
              <p:spPr>
                <a:xfrm>
                  <a:off x="106016" y="845417"/>
                  <a:ext cx="7571104" cy="5280642"/>
                </a:xfrm>
                <a:prstGeom prst="rect">
                  <a:avLst/>
                </a:prstGeom>
              </p:spPr>
            </p:pic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A69E17-ADE7-4CF8-A111-DD8885A69F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9671" y="3884958"/>
                  <a:ext cx="762531" cy="631056"/>
                </a:xfrm>
                <a:prstGeom prst="line">
                  <a:avLst/>
                </a:prstGeom>
                <a:ln w="127000"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C3BFAA7C-0224-4E02-8D55-1F808A0BE48A}"/>
                    </a:ext>
                  </a:extLst>
                </p:cNvPr>
                <p:cNvSpPr/>
                <p:nvPr/>
              </p:nvSpPr>
              <p:spPr>
                <a:xfrm rot="19736334">
                  <a:off x="1623546" y="3908088"/>
                  <a:ext cx="1166191" cy="662649"/>
                </a:xfrm>
                <a:prstGeom prst="arc">
                  <a:avLst>
                    <a:gd name="adj1" fmla="val 19751969"/>
                    <a:gd name="adj2" fmla="val 1841901"/>
                  </a:avLst>
                </a:prstGeom>
                <a:ln w="127000">
                  <a:solidFill>
                    <a:srgbClr val="A69FCE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D56308C-4620-4279-82B0-DC65D7DCD7B2}"/>
                    </a:ext>
                  </a:extLst>
                </p:cNvPr>
                <p:cNvSpPr txBox="1"/>
                <p:nvPr/>
              </p:nvSpPr>
              <p:spPr>
                <a:xfrm>
                  <a:off x="723819" y="3789298"/>
                  <a:ext cx="9380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Future PIP-II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580F122-6414-43D2-A861-CAAB06C74A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98156" y="3789298"/>
                  <a:ext cx="438148" cy="73104"/>
                </a:xfrm>
                <a:prstGeom prst="line">
                  <a:avLst/>
                </a:prstGeom>
                <a:ln w="127000">
                  <a:solidFill>
                    <a:srgbClr val="A69FCE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32E53D0-2EBC-4D16-99A5-67CF31DE5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8330" y="2767429"/>
                <a:ext cx="2867530" cy="138540"/>
              </a:xfrm>
              <a:prstGeom prst="line">
                <a:avLst/>
              </a:prstGeom>
              <a:ln w="127000">
                <a:solidFill>
                  <a:srgbClr val="A69FCE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DCCD92-E52B-4926-84DA-7289118DFE46}"/>
                  </a:ext>
                </a:extLst>
              </p:cNvPr>
              <p:cNvSpPr txBox="1"/>
              <p:nvPr/>
            </p:nvSpPr>
            <p:spPr>
              <a:xfrm>
                <a:off x="6660520" y="2554877"/>
                <a:ext cx="9621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6F6DB3"/>
                    </a:solidFill>
                  </a:rPr>
                  <a:t>Future LBNF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34722B-0F47-4C1F-929B-5913A2A44159}"/>
                </a:ext>
              </a:extLst>
            </p:cNvPr>
            <p:cNvSpPr txBox="1"/>
            <p:nvPr/>
          </p:nvSpPr>
          <p:spPr>
            <a:xfrm>
              <a:off x="7958729" y="2518863"/>
              <a:ext cx="1238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ym typeface="Symbol" panose="05050102010706020507" pitchFamily="18" charset="2"/>
                </a:rPr>
                <a:t> Future </a:t>
              </a:r>
              <a:r>
                <a:rPr lang="en-US" sz="2000" dirty="0"/>
                <a:t>DUNE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00271" y="4315959"/>
              <a:ext cx="1289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 </a:t>
              </a:r>
              <a:r>
                <a:rPr lang="en-US" sz="2000" dirty="0" err="1"/>
                <a:t>NOvA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accelerator complex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F5920A-72BA-4073-BBF8-81CD04BA1B56}"/>
              </a:ext>
            </a:extLst>
          </p:cNvPr>
          <p:cNvSpPr txBox="1"/>
          <p:nvPr/>
        </p:nvSpPr>
        <p:spPr>
          <a:xfrm>
            <a:off x="5963479" y="1069556"/>
            <a:ext cx="3233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Beam power refers to beam from Main Injector (120 GeV)</a:t>
            </a:r>
          </a:p>
        </p:txBody>
      </p:sp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A57239EF-401B-46E1-961E-18CCCC77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6EB39C1F-188B-458F-A8F2-D26BB39E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121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6C2C-DA17-43F1-9A4B-48646475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long baseline neutrino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45D2-F200-4D7B-9390-84CAA23A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FNAL accelerator complex now provides 700 kW proton beam to the </a:t>
            </a:r>
            <a:r>
              <a:rPr lang="en-US" dirty="0" err="1"/>
              <a:t>NOvA</a:t>
            </a:r>
            <a:r>
              <a:rPr lang="en-US" dirty="0"/>
              <a:t> experiment in the </a:t>
            </a:r>
            <a:r>
              <a:rPr lang="en-US" dirty="0" err="1"/>
              <a:t>NuMI</a:t>
            </a:r>
            <a:r>
              <a:rPr lang="en-US" dirty="0"/>
              <a:t> beamline</a:t>
            </a:r>
          </a:p>
          <a:p>
            <a:r>
              <a:rPr lang="en-US" dirty="0"/>
              <a:t>PIP-II will provide 1.2 MW to DUNE in the LBNF beamline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E920-47FF-40A7-8AFC-CCC8680F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EBAED-89BF-44BA-B676-509D0AB54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" b="32707"/>
          <a:stretch/>
        </p:blipFill>
        <p:spPr>
          <a:xfrm>
            <a:off x="-7143" y="2372139"/>
            <a:ext cx="9144000" cy="385755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534A11-5B2F-48E0-9842-0E18521A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4AEE9B-82F5-4634-BEE8-4031BD8B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342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106E-BC48-4EA7-9D07-82DC44F6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beam power keeps </a:t>
            </a:r>
            <a:r>
              <a:rPr lang="en-US" dirty="0" err="1"/>
              <a:t>NOvA</a:t>
            </a:r>
            <a:r>
              <a:rPr lang="en-US" dirty="0"/>
              <a:t> competitive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2C4D9-4DD8-48BF-B1A5-F6249112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C18BC2-D518-4035-B5D4-08DDC3C8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61" y="1042988"/>
            <a:ext cx="6690391" cy="49879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EB06C-57A9-488D-9C18-1DA5A325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3E46C-F17D-4526-ACD8-195273C8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7282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increase beam power to </a:t>
            </a:r>
            <a:r>
              <a:rPr lang="en-US" dirty="0" err="1"/>
              <a:t>NOvA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039"/>
            <a:ext cx="8672513" cy="5185475"/>
          </a:xfrm>
        </p:spPr>
        <p:txBody>
          <a:bodyPr/>
          <a:lstStyle/>
          <a:p>
            <a:r>
              <a:rPr lang="en-US" dirty="0"/>
              <a:t>Shorten Main Injector (MI) cycle time to 1.2s </a:t>
            </a:r>
          </a:p>
          <a:p>
            <a:pPr lvl="1"/>
            <a:r>
              <a:rPr lang="en-US" dirty="0"/>
              <a:t>11% increase from design (1.33s→1.2s)</a:t>
            </a:r>
          </a:p>
          <a:p>
            <a:pPr lvl="1"/>
            <a:r>
              <a:rPr lang="en-US" dirty="0"/>
              <a:t>This capability is close to being available, but…</a:t>
            </a:r>
          </a:p>
          <a:p>
            <a:pPr lvl="1"/>
            <a:r>
              <a:rPr lang="en-US" dirty="0"/>
              <a:t>Cuts rate to Muon Campus experiments in half unless also increase repetition rate to 20 Hz</a:t>
            </a:r>
          </a:p>
          <a:p>
            <a:r>
              <a:rPr lang="en-US" dirty="0"/>
              <a:t>Increase intensity from Proton Source</a:t>
            </a:r>
          </a:p>
          <a:p>
            <a:pPr lvl="1"/>
            <a:r>
              <a:rPr lang="en-US" dirty="0"/>
              <a:t>28% increase (</a:t>
            </a:r>
            <a:r>
              <a:rPr lang="en-US"/>
              <a:t>4.3 E12 → 5.5 E12 </a:t>
            </a:r>
            <a:r>
              <a:rPr lang="en-US" dirty="0"/>
              <a:t>protons per pulse)</a:t>
            </a:r>
          </a:p>
          <a:p>
            <a:pPr lvl="1"/>
            <a:r>
              <a:rPr lang="en-US" dirty="0"/>
              <a:t>Requires improvements to keep beam quality up and reduce  losses even further than achieved by PIP</a:t>
            </a:r>
          </a:p>
          <a:p>
            <a:r>
              <a:rPr lang="en-US" dirty="0"/>
              <a:t>Increase rep rate from 15 Hz to 20 Hz</a:t>
            </a:r>
          </a:p>
          <a:p>
            <a:pPr lvl="1"/>
            <a:r>
              <a:rPr lang="en-US" dirty="0"/>
              <a:t>Requires significant control system changes</a:t>
            </a:r>
          </a:p>
          <a:p>
            <a:pPr lvl="1"/>
            <a:r>
              <a:rPr lang="en-US" dirty="0"/>
              <a:t>Requires RF upgrades in </a:t>
            </a:r>
            <a:r>
              <a:rPr lang="en-US" dirty="0" err="1"/>
              <a:t>Linac</a:t>
            </a:r>
            <a:r>
              <a:rPr lang="en-US" dirty="0"/>
              <a:t>, Booster and MI/Recycler</a:t>
            </a:r>
          </a:p>
          <a:p>
            <a:r>
              <a:rPr lang="en-US" dirty="0"/>
              <a:t>All of these require a target station that is robust at 1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1DDC6E-2D9D-4F72-ADEE-46E40074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1BF593-E509-4722-88F6-02F5C48B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2165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led by Vladimir </a:t>
            </a:r>
            <a:r>
              <a:rPr lang="en-US" dirty="0" err="1"/>
              <a:t>Shiltsev</a:t>
            </a:r>
            <a:r>
              <a:rPr lang="en-US" dirty="0"/>
              <a:t> looked at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745EEF0-1B65-486A-99FF-9AAD21C0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44544"/>
            <a:ext cx="8672513" cy="760850"/>
          </a:xfrm>
        </p:spPr>
        <p:txBody>
          <a:bodyPr/>
          <a:lstStyle/>
          <a:p>
            <a:r>
              <a:rPr lang="en-US" dirty="0"/>
              <a:t>Evaluated cost, duration, risk, compatibility with PIP-II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8E3E9-98C2-4DE8-A7FF-218207D7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D5BC99-EB99-4013-A597-91FBA6B0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E8B490-2DB6-43C7-A949-71D7DCE75CE9}"/>
              </a:ext>
            </a:extLst>
          </p:cNvPr>
          <p:cNvGrpSpPr/>
          <p:nvPr/>
        </p:nvGrpSpPr>
        <p:grpSpPr>
          <a:xfrm>
            <a:off x="2946678" y="1817909"/>
            <a:ext cx="5861043" cy="4296957"/>
            <a:chOff x="3203437" y="1480842"/>
            <a:chExt cx="5861043" cy="42969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0E04A6-036B-486C-9883-7EFEA92E5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3437" y="1714034"/>
              <a:ext cx="5777447" cy="40637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DFF7E7-6B5A-46BE-8534-569E5D992156}"/>
                </a:ext>
              </a:extLst>
            </p:cNvPr>
            <p:cNvSpPr txBox="1"/>
            <p:nvPr/>
          </p:nvSpPr>
          <p:spPr>
            <a:xfrm>
              <a:off x="5281649" y="1480842"/>
              <a:ext cx="3782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hlinkClick r:id="rId3"/>
                </a:rPr>
                <a:t>V Shiltsev 2016 Task Force Report beams-doc-5948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45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items based on guidance from DOE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CD6526-F1ED-40ED-A7D3-816B609227C6}"/>
              </a:ext>
            </a:extLst>
          </p:cNvPr>
          <p:cNvGrpSpPr/>
          <p:nvPr/>
        </p:nvGrpSpPr>
        <p:grpSpPr>
          <a:xfrm>
            <a:off x="321992" y="1817909"/>
            <a:ext cx="8485729" cy="4296957"/>
            <a:chOff x="578751" y="1480842"/>
            <a:chExt cx="8485729" cy="429695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B568259-411D-425F-A49A-40FF57951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8751" y="1714034"/>
              <a:ext cx="8402133" cy="4063765"/>
              <a:chOff x="2144228" y="3472498"/>
              <a:chExt cx="6999772" cy="338550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252DADA-C1FF-40F0-9740-F6C9B37FA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30840" y="3472498"/>
                <a:ext cx="4813160" cy="3385501"/>
              </a:xfrm>
              <a:prstGeom prst="rect">
                <a:avLst/>
              </a:prstGeom>
            </p:spPr>
          </p:pic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CFFB4D2B-CE4A-40DB-B2C2-AB4C940CB94E}"/>
                  </a:ext>
                </a:extLst>
              </p:cNvPr>
              <p:cNvSpPr/>
              <p:nvPr/>
            </p:nvSpPr>
            <p:spPr>
              <a:xfrm>
                <a:off x="4210259" y="3697793"/>
                <a:ext cx="109728" cy="542611"/>
              </a:xfrm>
              <a:prstGeom prst="leftBrac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Left Brace 6">
                <a:extLst>
                  <a:ext uri="{FF2B5EF4-FFF2-40B4-BE49-F238E27FC236}">
                    <a16:creationId xmlns:a16="http://schemas.microsoft.com/office/drawing/2014/main" id="{1BE499A8-1F91-4859-A79B-F196D71FA2F8}"/>
                  </a:ext>
                </a:extLst>
              </p:cNvPr>
              <p:cNvSpPr/>
              <p:nvPr/>
            </p:nvSpPr>
            <p:spPr>
              <a:xfrm>
                <a:off x="4206240" y="4853354"/>
                <a:ext cx="109728" cy="200967"/>
              </a:xfrm>
              <a:prstGeom prst="leftBrac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6E3613F9-E74C-4DA2-AB2E-54D251A29ED9}"/>
                  </a:ext>
                </a:extLst>
              </p:cNvPr>
              <p:cNvSpPr/>
              <p:nvPr/>
            </p:nvSpPr>
            <p:spPr>
              <a:xfrm>
                <a:off x="4206240" y="5236858"/>
                <a:ext cx="109728" cy="200967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508A1A41-F5A9-46E9-9744-EDF1AE71A985}"/>
                  </a:ext>
                </a:extLst>
              </p:cNvPr>
              <p:cNvSpPr/>
              <p:nvPr/>
            </p:nvSpPr>
            <p:spPr>
              <a:xfrm>
                <a:off x="4201886" y="5627078"/>
                <a:ext cx="128016" cy="966308"/>
              </a:xfrm>
              <a:prstGeom prst="leftBrac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ED94B1-3680-49A8-B21E-C12FE1F44CD5}"/>
                  </a:ext>
                </a:extLst>
              </p:cNvPr>
              <p:cNvSpPr txBox="1"/>
              <p:nvPr/>
            </p:nvSpPr>
            <p:spPr>
              <a:xfrm>
                <a:off x="2502771" y="3833305"/>
                <a:ext cx="1741592" cy="28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accent2"/>
                    </a:solidFill>
                  </a:rPr>
                  <a:t>Booster Intensity AIP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C30CC6-90B4-415E-BB67-3DF86B649A2E}"/>
                  </a:ext>
                </a:extLst>
              </p:cNvPr>
              <p:cNvSpPr txBox="1"/>
              <p:nvPr/>
            </p:nvSpPr>
            <p:spPr>
              <a:xfrm>
                <a:off x="2144228" y="5970484"/>
                <a:ext cx="2100133" cy="28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err="1">
                    <a:solidFill>
                      <a:schemeClr val="accent4"/>
                    </a:solidFill>
                  </a:rPr>
                  <a:t>NuMI</a:t>
                </a:r>
                <a:r>
                  <a:rPr lang="en-US" sz="1600" dirty="0">
                    <a:solidFill>
                      <a:schemeClr val="accent4"/>
                    </a:solidFill>
                  </a:rPr>
                  <a:t> Target Systems AIP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730372-FCAF-4508-BA65-B81FF5A9B8A0}"/>
                  </a:ext>
                </a:extLst>
              </p:cNvPr>
              <p:cNvSpPr txBox="1"/>
              <p:nvPr/>
            </p:nvSpPr>
            <p:spPr>
              <a:xfrm>
                <a:off x="2586376" y="4814687"/>
                <a:ext cx="1674819" cy="28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accent3"/>
                    </a:solidFill>
                  </a:rPr>
                  <a:t>Booster Magnet AIP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CEB2C0-30AC-43A1-8C59-4BA15FF309F0}"/>
                  </a:ext>
                </a:extLst>
              </p:cNvPr>
              <p:cNvSpPr txBox="1"/>
              <p:nvPr/>
            </p:nvSpPr>
            <p:spPr>
              <a:xfrm>
                <a:off x="2803091" y="5201548"/>
                <a:ext cx="1446456" cy="28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/>
                  <a:t>Main Injector AIP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758A48-2225-4529-B8AA-3DDA584B7498}"/>
                </a:ext>
              </a:extLst>
            </p:cNvPr>
            <p:cNvSpPr txBox="1"/>
            <p:nvPr/>
          </p:nvSpPr>
          <p:spPr>
            <a:xfrm>
              <a:off x="5281649" y="1480842"/>
              <a:ext cx="3782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hlinkClick r:id="rId3"/>
                </a:rPr>
                <a:t>V Shiltsev 2016 Task Force Report beams-doc-5948 </a:t>
              </a:r>
              <a:endParaRPr lang="en-US" sz="1200" dirty="0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745EEF0-1B65-486A-99FF-9AAD21C0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44544"/>
            <a:ext cx="8672513" cy="760850"/>
          </a:xfrm>
        </p:spPr>
        <p:txBody>
          <a:bodyPr/>
          <a:lstStyle/>
          <a:p>
            <a:r>
              <a:rPr lang="en-US" dirty="0"/>
              <a:t>No investment in existing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no 20 Hz</a:t>
            </a:r>
          </a:p>
          <a:p>
            <a:r>
              <a:rPr lang="en-US" dirty="0"/>
              <a:t>Compatible with PIP-II (except target station)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4466A-3432-4E47-B612-FBE6A56D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E9DA65-046E-427A-9F35-ECD35FD5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176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strategy to increase beam power to </a:t>
            </a:r>
            <a:r>
              <a:rPr lang="en-US" dirty="0" err="1"/>
              <a:t>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039"/>
            <a:ext cx="8672513" cy="5185475"/>
          </a:xfrm>
        </p:spPr>
        <p:txBody>
          <a:bodyPr/>
          <a:lstStyle/>
          <a:p>
            <a:r>
              <a:rPr lang="en-US" dirty="0"/>
              <a:t>Shorten Main Injector (MI) cycle time to 1.2s </a:t>
            </a:r>
          </a:p>
          <a:p>
            <a:pPr lvl="1"/>
            <a:r>
              <a:rPr lang="en-US" dirty="0"/>
              <a:t>11% increase from design (1.33s→1.2s)</a:t>
            </a:r>
          </a:p>
          <a:p>
            <a:pPr lvl="1"/>
            <a:r>
              <a:rPr lang="en-US" dirty="0"/>
              <a:t>This capability is close to being available, but…</a:t>
            </a:r>
          </a:p>
          <a:p>
            <a:pPr lvl="1"/>
            <a:r>
              <a:rPr lang="en-US" dirty="0"/>
              <a:t>Cuts rate to Muon Campus experiments in half unless also increase repetition rate to 20 Hz</a:t>
            </a:r>
          </a:p>
          <a:p>
            <a:r>
              <a:rPr lang="en-US" dirty="0"/>
              <a:t>Increase intensity from Proton Source</a:t>
            </a:r>
          </a:p>
          <a:p>
            <a:pPr lvl="1"/>
            <a:r>
              <a:rPr lang="en-US" dirty="0"/>
              <a:t>28% increase (4.3e12→5.5e12 protons per pulse)</a:t>
            </a:r>
          </a:p>
          <a:p>
            <a:pPr lvl="1"/>
            <a:r>
              <a:rPr lang="en-US" dirty="0"/>
              <a:t>Requires improvements to keep beam quality up and reduce  losses even further than achieved by PIP</a:t>
            </a:r>
          </a:p>
          <a:p>
            <a:r>
              <a:rPr lang="en-US" dirty="0"/>
              <a:t>Increase rep rate from 15 Hz to 20 Hz</a:t>
            </a:r>
          </a:p>
          <a:p>
            <a:pPr lvl="1"/>
            <a:r>
              <a:rPr lang="en-US" dirty="0"/>
              <a:t>Requires significant control system changes</a:t>
            </a:r>
          </a:p>
          <a:p>
            <a:pPr lvl="1"/>
            <a:r>
              <a:rPr lang="en-US" dirty="0"/>
              <a:t>Requires RF upgrades in </a:t>
            </a:r>
            <a:r>
              <a:rPr lang="en-US" dirty="0" err="1"/>
              <a:t>Linac</a:t>
            </a:r>
            <a:r>
              <a:rPr lang="en-US" dirty="0"/>
              <a:t>, Booster and MI/Recycler</a:t>
            </a:r>
          </a:p>
          <a:p>
            <a:r>
              <a:rPr lang="en-US" dirty="0"/>
              <a:t>All of these require a target station that is robust at 1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92765" y="2928730"/>
            <a:ext cx="8808349" cy="155050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92764" y="5777948"/>
            <a:ext cx="8808349" cy="39756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B6C74-3934-4D82-BA59-3A53A4D9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E7EBA-F85E-4310-AB20-F1D2B412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899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81A90B-2C79-440E-9979-5C95F7F9BE47}"/>
              </a:ext>
            </a:extLst>
          </p:cNvPr>
          <p:cNvSpPr txBox="1">
            <a:spLocks/>
          </p:cNvSpPr>
          <p:nvPr/>
        </p:nvSpPr>
        <p:spPr>
          <a:xfrm>
            <a:off x="228601" y="1007165"/>
            <a:ext cx="8672513" cy="515509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Series of independent Accelerator Improvement Projects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Includes production and installation of new Booster RF cavities which were prototyped on PIP</a:t>
            </a:r>
          </a:p>
          <a:p>
            <a:pPr lvl="1"/>
            <a:r>
              <a:rPr lang="en-US" dirty="0"/>
              <a:t>Larger aperture, 20-Hz capable for PIP-II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26E15-89E0-477D-879D-8DA00BFC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upgrades for 900kW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F02A72-4060-4CA4-9689-173C030F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495360"/>
              </p:ext>
            </p:extLst>
          </p:nvPr>
        </p:nvGraphicFramePr>
        <p:xfrm>
          <a:off x="228600" y="1974865"/>
          <a:ext cx="8672515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0845">
                  <a:extLst>
                    <a:ext uri="{9D8B030D-6E8A-4147-A177-3AD203B41FA5}">
                      <a16:colId xmlns:a16="http://schemas.microsoft.com/office/drawing/2014/main" val="3805958812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1741932676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3514549899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2877597033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830190166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2167201103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1199472923"/>
                    </a:ext>
                  </a:extLst>
                </a:gridCol>
                <a:gridCol w="778810">
                  <a:extLst>
                    <a:ext uri="{9D8B030D-6E8A-4147-A177-3AD203B41FA5}">
                      <a16:colId xmlns:a16="http://schemas.microsoft.com/office/drawing/2014/main" val="3271596203"/>
                    </a:ext>
                  </a:extLst>
                </a:gridCol>
              </a:tblGrid>
              <a:tr h="3158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FY18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FY19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FY20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FY21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FY22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FY23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FY24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44488"/>
                  </a:ext>
                </a:extLst>
              </a:tr>
              <a:tr h="3158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NuMI</a:t>
                      </a:r>
                      <a:r>
                        <a:rPr lang="en-US" sz="2000" dirty="0">
                          <a:effectLst/>
                        </a:rPr>
                        <a:t> Target Systems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849712"/>
                  </a:ext>
                </a:extLst>
              </a:tr>
              <a:tr h="3158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 Booster Intensity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83812"/>
                  </a:ext>
                </a:extLst>
              </a:tr>
              <a:tr h="3158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 Booster Magnets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365672"/>
                  </a:ext>
                </a:extLst>
              </a:tr>
              <a:tr h="3158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 Main Injector 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250264"/>
                  </a:ext>
                </a:extLst>
              </a:tr>
              <a:tr h="31580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 dirty="0">
                          <a:effectLst/>
                        </a:rPr>
                        <a:t> Booster RF</a:t>
                      </a: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20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753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CF66-3006-4C36-B4FD-F6B031CC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819F3-CA16-4E2D-B2EF-DCBAF225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5/8/2018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76FCF4-A8A4-45D5-808A-86DA041C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Convery | Plans for ramping up the complex before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8322786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Custom 4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4C9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68339</TotalTime>
  <Words>976</Words>
  <Application>Microsoft Office PowerPoint</Application>
  <PresentationFormat>On-screen Show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MS Mincho</vt:lpstr>
      <vt:lpstr>ＭＳ Ｐゴシック</vt:lpstr>
      <vt:lpstr>ＭＳ Ｐゴシック</vt:lpstr>
      <vt:lpstr>Arial</vt:lpstr>
      <vt:lpstr>Calibri</vt:lpstr>
      <vt:lpstr>Cambria</vt:lpstr>
      <vt:lpstr>Geneva</vt:lpstr>
      <vt:lpstr>Helvetica</vt:lpstr>
      <vt:lpstr>Symbol</vt:lpstr>
      <vt:lpstr>Tahoma</vt:lpstr>
      <vt:lpstr>Times New Roman</vt:lpstr>
      <vt:lpstr>Wingdings</vt:lpstr>
      <vt:lpstr>FNAL_TemplateMac_060514</vt:lpstr>
      <vt:lpstr>PowerPoint Presentation</vt:lpstr>
      <vt:lpstr>Fermilab accelerator complex</vt:lpstr>
      <vt:lpstr>Fermilab long baseline neutrino experiments</vt:lpstr>
      <vt:lpstr>Increasing beam power keeps NOvA competitive</vt:lpstr>
      <vt:lpstr>How could we increase beam power to NOvA?</vt:lpstr>
      <vt:lpstr>Task force led by Vladimir Shiltsev looked at options</vt:lpstr>
      <vt:lpstr>Selected items based on guidance from DOE</vt:lpstr>
      <vt:lpstr>Selected strategy to increase beam power to NOvA</vt:lpstr>
      <vt:lpstr>Plan for upgrades for 900kW</vt:lpstr>
      <vt:lpstr>NuMI Target Systems AIP</vt:lpstr>
      <vt:lpstr>Booster Intensity AIP</vt:lpstr>
      <vt:lpstr>Booster Magnets AIP</vt:lpstr>
      <vt:lpstr>Main Injector AIP</vt:lpstr>
      <vt:lpstr>Booster RF AIP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usage running vs shutdown</dc:title>
  <dc:creator>Mary E Convery</dc:creator>
  <cp:lastModifiedBy>Mary E. Convery x4390 14804N</cp:lastModifiedBy>
  <cp:revision>437</cp:revision>
  <cp:lastPrinted>2018-05-03T14:05:00Z</cp:lastPrinted>
  <dcterms:created xsi:type="dcterms:W3CDTF">2017-01-27T15:04:31Z</dcterms:created>
  <dcterms:modified xsi:type="dcterms:W3CDTF">2018-05-04T16:37:58Z</dcterms:modified>
</cp:coreProperties>
</file>