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27"/>
  </p:notesMasterIdLst>
  <p:handoutMasterIdLst>
    <p:handoutMasterId r:id="rId28"/>
  </p:handoutMasterIdLst>
  <p:sldIdLst>
    <p:sldId id="430" r:id="rId2"/>
    <p:sldId id="351" r:id="rId3"/>
    <p:sldId id="469" r:id="rId4"/>
    <p:sldId id="470" r:id="rId5"/>
    <p:sldId id="493" r:id="rId6"/>
    <p:sldId id="477" r:id="rId7"/>
    <p:sldId id="460" r:id="rId8"/>
    <p:sldId id="485" r:id="rId9"/>
    <p:sldId id="484" r:id="rId10"/>
    <p:sldId id="486" r:id="rId11"/>
    <p:sldId id="487" r:id="rId12"/>
    <p:sldId id="483" r:id="rId13"/>
    <p:sldId id="488" r:id="rId14"/>
    <p:sldId id="466" r:id="rId15"/>
    <p:sldId id="462" r:id="rId16"/>
    <p:sldId id="468" r:id="rId17"/>
    <p:sldId id="445" r:id="rId18"/>
    <p:sldId id="472" r:id="rId19"/>
    <p:sldId id="489" r:id="rId20"/>
    <p:sldId id="465" r:id="rId21"/>
    <p:sldId id="491" r:id="rId22"/>
    <p:sldId id="354" r:id="rId23"/>
    <p:sldId id="463" r:id="rId24"/>
    <p:sldId id="439" r:id="rId25"/>
    <p:sldId id="473" r:id="rId26"/>
  </p:sldIdLst>
  <p:sldSz cx="9144000" cy="6858000" type="screen4x3"/>
  <p:notesSz cx="6985000" cy="92837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521415D9-36F7-43E2-AB2F-B90AF26B5E84}">
      <p14:sectionLst xmlns:p14="http://schemas.microsoft.com/office/powerpoint/2010/main">
        <p14:section name="Default Section" id="{6B8CC9A2-4587-476C-8CE7-3E481C7450F4}">
          <p14:sldIdLst>
            <p14:sldId id="430"/>
            <p14:sldId id="351"/>
            <p14:sldId id="469"/>
            <p14:sldId id="470"/>
            <p14:sldId id="493"/>
            <p14:sldId id="477"/>
            <p14:sldId id="460"/>
            <p14:sldId id="485"/>
            <p14:sldId id="484"/>
            <p14:sldId id="486"/>
            <p14:sldId id="487"/>
            <p14:sldId id="483"/>
            <p14:sldId id="488"/>
            <p14:sldId id="466"/>
            <p14:sldId id="462"/>
            <p14:sldId id="468"/>
            <p14:sldId id="445"/>
            <p14:sldId id="472"/>
            <p14:sldId id="489"/>
            <p14:sldId id="465"/>
            <p14:sldId id="491"/>
            <p14:sldId id="354"/>
            <p14:sldId id="463"/>
            <p14:sldId id="439"/>
          </p14:sldIdLst>
        </p14:section>
        <p14:section name="backup" id="{024EBE90-2D8B-417D-A6A8-9E574C6C5914}">
          <p14:sldIdLst>
            <p14:sldId id="473"/>
          </p14:sldIdLst>
        </p14:section>
      </p14:sectionLst>
    </p:ex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a Merminga" initials="LM" lastIdx="5" clrIdx="0">
    <p:extLst>
      <p:ext uri="{19B8F6BF-5375-455C-9EA6-DF929625EA0E}">
        <p15:presenceInfo xmlns:p15="http://schemas.microsoft.com/office/powerpoint/2012/main" userId="Lia Merming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FFFFFF"/>
    <a:srgbClr val="006600"/>
    <a:srgbClr val="000000"/>
    <a:srgbClr val="404040"/>
    <a:srgbClr val="004C97"/>
    <a:srgbClr val="50504E"/>
    <a:srgbClr val="4E4E4E"/>
    <a:srgbClr val="63666A"/>
    <a:srgbClr val="99D6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8" autoAdjust="0"/>
    <p:restoredTop sz="89812" autoAdjust="0"/>
  </p:normalViewPr>
  <p:slideViewPr>
    <p:cSldViewPr snapToGrid="0" snapToObjects="1" showGuides="1">
      <p:cViewPr varScale="1">
        <p:scale>
          <a:sx n="60" d="100"/>
          <a:sy n="60" d="100"/>
        </p:scale>
        <p:origin x="904" y="52"/>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sorterViewPr>
    <p:cViewPr>
      <p:scale>
        <a:sx n="35" d="100"/>
        <a:sy n="35" d="100"/>
      </p:scale>
      <p:origin x="0" y="-16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wrap="square" lIns="92958" tIns="46479" rIns="92958" bIns="4647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5/7/2018</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wrap="square" lIns="92958" tIns="46479" rIns="92958" bIns="4647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956550" y="0"/>
            <a:ext cx="3026833" cy="464185"/>
          </a:xfrm>
          <a:prstGeom prst="rect">
            <a:avLst/>
          </a:prstGeom>
        </p:spPr>
        <p:txBody>
          <a:bodyPr vert="horz" wrap="square" lIns="92958" tIns="46479" rIns="92958" bIns="4647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5/7/2018</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pPr lvl="0"/>
            <a:endParaRPr lang="en-US" noProof="0" dirty="0"/>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wrap="square" lIns="92958" tIns="46479" rIns="92958" bIns="4647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endParaRPr lang="en-US" sz="1200" kern="1200" dirty="0">
              <a:solidFill>
                <a:schemeClr val="tx1"/>
              </a:solidFill>
              <a:effectLst/>
              <a:latin typeface="Helvetica"/>
              <a:ea typeface="Geneva" charset="0"/>
              <a:cs typeface="ＭＳ Ｐゴシック" charset="0"/>
            </a:endParaRPr>
          </a:p>
          <a:p>
            <a:r>
              <a:rPr lang="en-US" sz="1200" kern="1200" dirty="0">
                <a:solidFill>
                  <a:schemeClr val="tx1"/>
                </a:solidFill>
                <a:effectLst/>
                <a:latin typeface="Helvetica"/>
                <a:ea typeface="Geneva" charset="0"/>
                <a:cs typeface="ＭＳ Ｐゴシック" charset="0"/>
              </a:rPr>
              <a:t>. </a:t>
            </a:r>
          </a:p>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2502600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12</a:t>
            </a:fld>
            <a:endParaRPr lang="en-US"/>
          </a:p>
        </p:txBody>
      </p:sp>
    </p:spTree>
    <p:extLst>
      <p:ext uri="{BB962C8B-B14F-4D97-AF65-F5344CB8AC3E}">
        <p14:creationId xmlns:p14="http://schemas.microsoft.com/office/powerpoint/2010/main" val="299206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13</a:t>
            </a:fld>
            <a:endParaRPr lang="en-US"/>
          </a:p>
        </p:txBody>
      </p:sp>
    </p:spTree>
    <p:extLst>
      <p:ext uri="{BB962C8B-B14F-4D97-AF65-F5344CB8AC3E}">
        <p14:creationId xmlns:p14="http://schemas.microsoft.com/office/powerpoint/2010/main" val="1814568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1157B8A3-9DB7-421F-9D1F-37358A37524D}"/>
              </a:ext>
            </a:extLst>
          </p:cNvPr>
          <p:cNvSpPr>
            <a:spLocks noGrp="1" noRot="1" noChangeAspect="1" noTextEdit="1"/>
          </p:cNvSpPr>
          <p:nvPr>
            <p:ph type="sldImg"/>
          </p:nvPr>
        </p:nvSpPr>
        <p:spPr>
          <a:ln/>
        </p:spPr>
      </p:sp>
      <p:sp>
        <p:nvSpPr>
          <p:cNvPr id="63491" name="Notes Placeholder 2">
            <a:extLst>
              <a:ext uri="{FF2B5EF4-FFF2-40B4-BE49-F238E27FC236}">
                <a16:creationId xmlns:a16="http://schemas.microsoft.com/office/drawing/2014/main" id="{B33CF5BF-83B2-41FB-B201-EF17B21B17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63492" name="Slide Number Placeholder 3">
            <a:extLst>
              <a:ext uri="{FF2B5EF4-FFF2-40B4-BE49-F238E27FC236}">
                <a16:creationId xmlns:a16="http://schemas.microsoft.com/office/drawing/2014/main" id="{F4C55C53-17F9-414E-B6D6-ED5300348A8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000" b="1">
                <a:solidFill>
                  <a:schemeClr val="tx1"/>
                </a:solidFill>
                <a:latin typeface="Arial" panose="020B0604020202020204" pitchFamily="34" charset="0"/>
                <a:cs typeface="Arial" panose="020B0604020202020204" pitchFamily="34" charset="0"/>
              </a:defRPr>
            </a:lvl1pPr>
            <a:lvl2pPr marL="742950" indent="-285750" defTabSz="931863">
              <a:defRPr sz="2000" b="1">
                <a:solidFill>
                  <a:schemeClr val="tx1"/>
                </a:solidFill>
                <a:latin typeface="Arial" panose="020B0604020202020204" pitchFamily="34" charset="0"/>
                <a:cs typeface="Arial" panose="020B0604020202020204" pitchFamily="34" charset="0"/>
              </a:defRPr>
            </a:lvl2pPr>
            <a:lvl3pPr marL="1143000" indent="-228600" defTabSz="931863">
              <a:defRPr sz="2000" b="1">
                <a:solidFill>
                  <a:schemeClr val="tx1"/>
                </a:solidFill>
                <a:latin typeface="Arial" panose="020B0604020202020204" pitchFamily="34" charset="0"/>
                <a:cs typeface="Arial" panose="020B0604020202020204" pitchFamily="34" charset="0"/>
              </a:defRPr>
            </a:lvl3pPr>
            <a:lvl4pPr marL="1600200" indent="-228600" defTabSz="931863">
              <a:defRPr sz="2000" b="1">
                <a:solidFill>
                  <a:schemeClr val="tx1"/>
                </a:solidFill>
                <a:latin typeface="Arial" panose="020B0604020202020204" pitchFamily="34" charset="0"/>
                <a:cs typeface="Arial" panose="020B0604020202020204" pitchFamily="34" charset="0"/>
              </a:defRPr>
            </a:lvl4pPr>
            <a:lvl5pPr marL="2057400" indent="-228600" defTabSz="931863">
              <a:defRPr sz="2000" b="1">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fld id="{E984B247-2B11-496B-B6A5-CAC1C195DA15}" type="slidenum">
              <a:rPr lang="en-US" altLang="en-US" sz="1200" b="0" smtClean="0"/>
              <a:pPr/>
              <a:t>14</a:t>
            </a:fld>
            <a:endParaRPr lang="en-US" altLang="en-US" sz="1200" b="0"/>
          </a:p>
        </p:txBody>
      </p:sp>
    </p:spTree>
    <p:extLst>
      <p:ext uri="{BB962C8B-B14F-4D97-AF65-F5344CB8AC3E}">
        <p14:creationId xmlns:p14="http://schemas.microsoft.com/office/powerpoint/2010/main" val="1433768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15</a:t>
            </a:fld>
            <a:endParaRPr lang="en-US"/>
          </a:p>
        </p:txBody>
      </p:sp>
    </p:spTree>
    <p:extLst>
      <p:ext uri="{BB962C8B-B14F-4D97-AF65-F5344CB8AC3E}">
        <p14:creationId xmlns:p14="http://schemas.microsoft.com/office/powerpoint/2010/main" val="255627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17</a:t>
            </a:fld>
            <a:endParaRPr lang="en-US"/>
          </a:p>
        </p:txBody>
      </p:sp>
    </p:spTree>
    <p:extLst>
      <p:ext uri="{BB962C8B-B14F-4D97-AF65-F5344CB8AC3E}">
        <p14:creationId xmlns:p14="http://schemas.microsoft.com/office/powerpoint/2010/main" val="2136507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D8ABFFCF-71D0-4CC3-B1C1-BD949211E318}"/>
              </a:ext>
            </a:extLst>
          </p:cNvPr>
          <p:cNvSpPr>
            <a:spLocks noGrp="1" noRot="1" noChangeAspect="1" noTextEdit="1"/>
          </p:cNvSpPr>
          <p:nvPr>
            <p:ph type="sldImg"/>
          </p:nvPr>
        </p:nvSpPr>
        <p:spPr>
          <a:ln/>
        </p:spPr>
      </p:sp>
      <p:sp>
        <p:nvSpPr>
          <p:cNvPr id="57347" name="Notes Placeholder 2">
            <a:extLst>
              <a:ext uri="{FF2B5EF4-FFF2-40B4-BE49-F238E27FC236}">
                <a16:creationId xmlns:a16="http://schemas.microsoft.com/office/drawing/2014/main" id="{E1203ADD-3458-4EB3-84A6-D94F8353285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57348" name="Slide Number Placeholder 3">
            <a:extLst>
              <a:ext uri="{FF2B5EF4-FFF2-40B4-BE49-F238E27FC236}">
                <a16:creationId xmlns:a16="http://schemas.microsoft.com/office/drawing/2014/main" id="{0A83D001-5D12-4A54-83C6-898A5EFC89B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961">
              <a:defRPr sz="2000" b="1">
                <a:solidFill>
                  <a:schemeClr val="tx1"/>
                </a:solidFill>
                <a:latin typeface="Arial" panose="020B0604020202020204" pitchFamily="34" charset="0"/>
                <a:cs typeface="Arial" panose="020B0604020202020204" pitchFamily="34" charset="0"/>
              </a:defRPr>
            </a:lvl1pPr>
            <a:lvl2pPr marL="743651" indent="-286266" defTabSz="933961">
              <a:defRPr sz="2000" b="1">
                <a:solidFill>
                  <a:schemeClr val="tx1"/>
                </a:solidFill>
                <a:latin typeface="Arial" panose="020B0604020202020204" pitchFamily="34" charset="0"/>
                <a:cs typeface="Arial" panose="020B0604020202020204" pitchFamily="34" charset="0"/>
              </a:defRPr>
            </a:lvl2pPr>
            <a:lvl3pPr marL="1145061" indent="-228693" defTabSz="933961">
              <a:defRPr sz="2000" b="1">
                <a:solidFill>
                  <a:schemeClr val="tx1"/>
                </a:solidFill>
                <a:latin typeface="Arial" panose="020B0604020202020204" pitchFamily="34" charset="0"/>
                <a:cs typeface="Arial" panose="020B0604020202020204" pitchFamily="34" charset="0"/>
              </a:defRPr>
            </a:lvl3pPr>
            <a:lvl4pPr marL="1602446" indent="-228693" defTabSz="933961">
              <a:defRPr sz="2000" b="1">
                <a:solidFill>
                  <a:schemeClr val="tx1"/>
                </a:solidFill>
                <a:latin typeface="Arial" panose="020B0604020202020204" pitchFamily="34" charset="0"/>
                <a:cs typeface="Arial" panose="020B0604020202020204" pitchFamily="34" charset="0"/>
              </a:defRPr>
            </a:lvl4pPr>
            <a:lvl5pPr marL="2061431" indent="-228693" defTabSz="933961">
              <a:defRPr sz="2000" b="1">
                <a:solidFill>
                  <a:schemeClr val="tx1"/>
                </a:solidFill>
                <a:latin typeface="Arial" panose="020B0604020202020204" pitchFamily="34" charset="0"/>
                <a:cs typeface="Arial" panose="020B0604020202020204" pitchFamily="34" charset="0"/>
              </a:defRPr>
            </a:lvl5pPr>
            <a:lvl6pPr marL="2522014" indent="-228693" defTabSz="933961"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82597" indent="-228693" defTabSz="933961"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43180" indent="-228693" defTabSz="933961"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903764" indent="-228693" defTabSz="933961"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fld id="{3F3141F1-E3F2-40DC-B435-00DAFA81A78B}" type="slidenum">
              <a:rPr lang="en-US" altLang="en-US" sz="1200" b="0"/>
              <a:pPr/>
              <a:t>18</a:t>
            </a:fld>
            <a:endParaRPr lang="en-US" altLang="en-US" sz="1200" b="0"/>
          </a:p>
        </p:txBody>
      </p:sp>
    </p:spTree>
    <p:extLst>
      <p:ext uri="{BB962C8B-B14F-4D97-AF65-F5344CB8AC3E}">
        <p14:creationId xmlns:p14="http://schemas.microsoft.com/office/powerpoint/2010/main" val="1535887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19</a:t>
            </a:fld>
            <a:endParaRPr lang="en-US"/>
          </a:p>
        </p:txBody>
      </p:sp>
    </p:spTree>
    <p:extLst>
      <p:ext uri="{BB962C8B-B14F-4D97-AF65-F5344CB8AC3E}">
        <p14:creationId xmlns:p14="http://schemas.microsoft.com/office/powerpoint/2010/main" val="117765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20</a:t>
            </a:fld>
            <a:endParaRPr lang="en-US"/>
          </a:p>
        </p:txBody>
      </p:sp>
    </p:spTree>
    <p:extLst>
      <p:ext uri="{BB962C8B-B14F-4D97-AF65-F5344CB8AC3E}">
        <p14:creationId xmlns:p14="http://schemas.microsoft.com/office/powerpoint/2010/main" val="1145140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0" dirty="0"/>
          </a:p>
          <a:p>
            <a:endParaRPr lang="en-US" b="1" dirty="0"/>
          </a:p>
          <a:p>
            <a:endParaRPr lang="en-US" dirty="0"/>
          </a:p>
        </p:txBody>
      </p:sp>
      <p:sp>
        <p:nvSpPr>
          <p:cNvPr id="4" name="Slide Number Placeholder 3"/>
          <p:cNvSpPr>
            <a:spLocks noGrp="1"/>
          </p:cNvSpPr>
          <p:nvPr>
            <p:ph type="sldNum" sz="quarter" idx="10"/>
          </p:nvPr>
        </p:nvSpPr>
        <p:spPr/>
        <p:txBody>
          <a:bodyPr/>
          <a:lstStyle/>
          <a:p>
            <a:fld id="{552F7168-5516-4E57-913D-D682E26C01D5}" type="slidenum">
              <a:rPr lang="en-US" smtClean="0"/>
              <a:t>21</a:t>
            </a:fld>
            <a:endParaRPr lang="en-US"/>
          </a:p>
        </p:txBody>
      </p:sp>
    </p:spTree>
    <p:extLst>
      <p:ext uri="{BB962C8B-B14F-4D97-AF65-F5344CB8AC3E}">
        <p14:creationId xmlns:p14="http://schemas.microsoft.com/office/powerpoint/2010/main" val="3837642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22</a:t>
            </a:fld>
            <a:endParaRPr lang="en-US"/>
          </a:p>
        </p:txBody>
      </p:sp>
    </p:spTree>
    <p:extLst>
      <p:ext uri="{BB962C8B-B14F-4D97-AF65-F5344CB8AC3E}">
        <p14:creationId xmlns:p14="http://schemas.microsoft.com/office/powerpoint/2010/main" val="1684009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a:t>
            </a:fld>
            <a:endParaRPr lang="en-US"/>
          </a:p>
        </p:txBody>
      </p:sp>
    </p:spTree>
    <p:extLst>
      <p:ext uri="{BB962C8B-B14F-4D97-AF65-F5344CB8AC3E}">
        <p14:creationId xmlns:p14="http://schemas.microsoft.com/office/powerpoint/2010/main" val="3237151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23</a:t>
            </a:fld>
            <a:endParaRPr lang="en-US"/>
          </a:p>
        </p:txBody>
      </p:sp>
    </p:spTree>
    <p:extLst>
      <p:ext uri="{BB962C8B-B14F-4D97-AF65-F5344CB8AC3E}">
        <p14:creationId xmlns:p14="http://schemas.microsoft.com/office/powerpoint/2010/main" val="3482888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24</a:t>
            </a:fld>
            <a:endParaRPr lang="en-US"/>
          </a:p>
        </p:txBody>
      </p:sp>
    </p:spTree>
    <p:extLst>
      <p:ext uri="{BB962C8B-B14F-4D97-AF65-F5344CB8AC3E}">
        <p14:creationId xmlns:p14="http://schemas.microsoft.com/office/powerpoint/2010/main" val="3046263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8765547D-3A45-4590-B894-D0924EEFC288}"/>
              </a:ext>
            </a:extLst>
          </p:cNvPr>
          <p:cNvSpPr>
            <a:spLocks noGrp="1" noRot="1" noChangeAspect="1" noTextEdit="1"/>
          </p:cNvSpPr>
          <p:nvPr>
            <p:ph type="sldImg"/>
          </p:nvPr>
        </p:nvSpPr>
        <p:spPr>
          <a:ln/>
        </p:spPr>
      </p:sp>
      <p:sp>
        <p:nvSpPr>
          <p:cNvPr id="78851" name="Notes Placeholder 2">
            <a:extLst>
              <a:ext uri="{FF2B5EF4-FFF2-40B4-BE49-F238E27FC236}">
                <a16:creationId xmlns:a16="http://schemas.microsoft.com/office/drawing/2014/main" id="{79F7DB41-E106-4F02-BE1F-2EADDD7560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78852" name="Slide Number Placeholder 3">
            <a:extLst>
              <a:ext uri="{FF2B5EF4-FFF2-40B4-BE49-F238E27FC236}">
                <a16:creationId xmlns:a16="http://schemas.microsoft.com/office/drawing/2014/main" id="{B8D04587-93F8-4AA5-AE9C-BA290F227E7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961">
              <a:defRPr sz="2000" b="1">
                <a:solidFill>
                  <a:schemeClr val="tx1"/>
                </a:solidFill>
                <a:latin typeface="Arial" panose="020B0604020202020204" pitchFamily="34" charset="0"/>
                <a:cs typeface="Arial" panose="020B0604020202020204" pitchFamily="34" charset="0"/>
              </a:defRPr>
            </a:lvl1pPr>
            <a:lvl2pPr marL="748448" indent="-287865" defTabSz="933961">
              <a:defRPr sz="2000" b="1">
                <a:solidFill>
                  <a:schemeClr val="tx1"/>
                </a:solidFill>
                <a:latin typeface="Arial" panose="020B0604020202020204" pitchFamily="34" charset="0"/>
                <a:cs typeface="Arial" panose="020B0604020202020204" pitchFamily="34" charset="0"/>
              </a:defRPr>
            </a:lvl2pPr>
            <a:lvl3pPr marL="1151458" indent="-230292" defTabSz="933961">
              <a:defRPr sz="2000" b="1">
                <a:solidFill>
                  <a:schemeClr val="tx1"/>
                </a:solidFill>
                <a:latin typeface="Arial" panose="020B0604020202020204" pitchFamily="34" charset="0"/>
                <a:cs typeface="Arial" panose="020B0604020202020204" pitchFamily="34" charset="0"/>
              </a:defRPr>
            </a:lvl3pPr>
            <a:lvl4pPr marL="1612041" indent="-230292" defTabSz="933961">
              <a:defRPr sz="2000" b="1">
                <a:solidFill>
                  <a:schemeClr val="tx1"/>
                </a:solidFill>
                <a:latin typeface="Arial" panose="020B0604020202020204" pitchFamily="34" charset="0"/>
                <a:cs typeface="Arial" panose="020B0604020202020204" pitchFamily="34" charset="0"/>
              </a:defRPr>
            </a:lvl4pPr>
            <a:lvl5pPr marL="2072625" indent="-230292" defTabSz="933961">
              <a:defRPr sz="2000" b="1">
                <a:solidFill>
                  <a:schemeClr val="tx1"/>
                </a:solidFill>
                <a:latin typeface="Arial" panose="020B0604020202020204" pitchFamily="34" charset="0"/>
                <a:cs typeface="Arial" panose="020B0604020202020204" pitchFamily="34" charset="0"/>
              </a:defRPr>
            </a:lvl5pPr>
            <a:lvl6pPr marL="2533208" indent="-230292" defTabSz="933961"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93791" indent="-230292" defTabSz="933961"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54375" indent="-230292" defTabSz="933961"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914958" indent="-230292" defTabSz="933961"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fld id="{C4A53B56-0935-41B0-95DB-FE15C7113033}" type="slidenum">
              <a:rPr lang="en-US" altLang="en-US" sz="1200" b="0"/>
              <a:pPr/>
              <a:t>25</a:t>
            </a:fld>
            <a:endParaRPr lang="en-US" altLang="en-US" sz="1200" b="0"/>
          </a:p>
        </p:txBody>
      </p:sp>
    </p:spTree>
    <p:extLst>
      <p:ext uri="{BB962C8B-B14F-4D97-AF65-F5344CB8AC3E}">
        <p14:creationId xmlns:p14="http://schemas.microsoft.com/office/powerpoint/2010/main" val="2300947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i="0" kern="1200" dirty="0">
              <a:solidFill>
                <a:schemeClr val="tx1"/>
              </a:solidFill>
              <a:effectLst/>
              <a:latin typeface="Helvetica"/>
              <a:ea typeface="Geneva"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4</a:t>
            </a:fld>
            <a:endParaRPr lang="en-US" dirty="0"/>
          </a:p>
        </p:txBody>
      </p:sp>
    </p:spTree>
    <p:extLst>
      <p:ext uri="{BB962C8B-B14F-4D97-AF65-F5344CB8AC3E}">
        <p14:creationId xmlns:p14="http://schemas.microsoft.com/office/powerpoint/2010/main" val="895961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5</a:t>
            </a:fld>
            <a:endParaRPr lang="en-US"/>
          </a:p>
        </p:txBody>
      </p:sp>
    </p:spTree>
    <p:extLst>
      <p:ext uri="{BB962C8B-B14F-4D97-AF65-F5344CB8AC3E}">
        <p14:creationId xmlns:p14="http://schemas.microsoft.com/office/powerpoint/2010/main" val="194392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7</a:t>
            </a:fld>
            <a:endParaRPr lang="en-US"/>
          </a:p>
        </p:txBody>
      </p:sp>
    </p:spTree>
    <p:extLst>
      <p:ext uri="{BB962C8B-B14F-4D97-AF65-F5344CB8AC3E}">
        <p14:creationId xmlns:p14="http://schemas.microsoft.com/office/powerpoint/2010/main" val="910108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8</a:t>
            </a:fld>
            <a:endParaRPr lang="en-US"/>
          </a:p>
        </p:txBody>
      </p:sp>
    </p:spTree>
    <p:extLst>
      <p:ext uri="{BB962C8B-B14F-4D97-AF65-F5344CB8AC3E}">
        <p14:creationId xmlns:p14="http://schemas.microsoft.com/office/powerpoint/2010/main" val="1121185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9</a:t>
            </a:fld>
            <a:endParaRPr lang="en-US"/>
          </a:p>
        </p:txBody>
      </p:sp>
    </p:spTree>
    <p:extLst>
      <p:ext uri="{BB962C8B-B14F-4D97-AF65-F5344CB8AC3E}">
        <p14:creationId xmlns:p14="http://schemas.microsoft.com/office/powerpoint/2010/main" val="905879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It</a:t>
            </a:r>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10</a:t>
            </a:fld>
            <a:endParaRPr lang="en-US"/>
          </a:p>
        </p:txBody>
      </p:sp>
    </p:spTree>
    <p:extLst>
      <p:ext uri="{BB962C8B-B14F-4D97-AF65-F5344CB8AC3E}">
        <p14:creationId xmlns:p14="http://schemas.microsoft.com/office/powerpoint/2010/main" val="3206163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11</a:t>
            </a:fld>
            <a:endParaRPr lang="en-US"/>
          </a:p>
        </p:txBody>
      </p:sp>
    </p:spTree>
    <p:extLst>
      <p:ext uri="{BB962C8B-B14F-4D97-AF65-F5344CB8AC3E}">
        <p14:creationId xmlns:p14="http://schemas.microsoft.com/office/powerpoint/2010/main" val="33519363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8A31B3-2333-4AAB-B07C-427232356C12}" type="datetime1">
              <a:rPr lang="en-US" smtClean="0"/>
              <a:t>5/7/2018</a:t>
            </a:fld>
            <a:endParaRPr lang="en-US"/>
          </a:p>
        </p:txBody>
      </p:sp>
      <p:sp>
        <p:nvSpPr>
          <p:cNvPr id="5" name="Footer Placeholder 4"/>
          <p:cNvSpPr>
            <a:spLocks noGrp="1"/>
          </p:cNvSpPr>
          <p:nvPr>
            <p:ph type="ftr" sz="quarter" idx="11"/>
          </p:nvPr>
        </p:nvSpPr>
        <p:spPr/>
        <p:txBody>
          <a:bodyPr/>
          <a:lstStyle/>
          <a:p>
            <a:r>
              <a:rPr lang="en-US"/>
              <a:t>Lia Merminga | P2MAC Mar 2018</a:t>
            </a:r>
          </a:p>
        </p:txBody>
      </p:sp>
      <p:sp>
        <p:nvSpPr>
          <p:cNvPr id="6" name="Slide Number Placeholder 5"/>
          <p:cNvSpPr>
            <a:spLocks noGrp="1"/>
          </p:cNvSpPr>
          <p:nvPr>
            <p:ph type="sldNum" sz="quarter" idx="12"/>
          </p:nvPr>
        </p:nvSpPr>
        <p:spPr/>
        <p:txBody>
          <a:bodyPr/>
          <a:lstStyle/>
          <a:p>
            <a:fld id="{DEDFF1F8-2C19-844E-872F-4EA4CAA18C07}" type="slidenum">
              <a:rPr lang="en-US" smtClean="0"/>
              <a:t>‹#›</a:t>
            </a:fld>
            <a:endParaRPr lang="en-US"/>
          </a:p>
        </p:txBody>
      </p:sp>
    </p:spTree>
    <p:extLst>
      <p:ext uri="{BB962C8B-B14F-4D97-AF65-F5344CB8AC3E}">
        <p14:creationId xmlns:p14="http://schemas.microsoft.com/office/powerpoint/2010/main" val="2361530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20702B8-1A4A-4A74-9D1F-2F726A32AF87}"/>
              </a:ext>
            </a:extLst>
          </p:cNvPr>
          <p:cNvSpPr>
            <a:spLocks noGrp="1" noChangeArrowheads="1"/>
          </p:cNvSpPr>
          <p:nvPr>
            <p:ph type="sldNum" sz="quarter" idx="10"/>
          </p:nvPr>
        </p:nvSpPr>
        <p:spPr/>
        <p:txBody>
          <a:bodyPr/>
          <a:lstStyle>
            <a:lvl1pPr>
              <a:defRPr/>
            </a:lvl1pPr>
          </a:lstStyle>
          <a:p>
            <a:pPr>
              <a:defRPr/>
            </a:pPr>
            <a:fld id="{D7ADAF24-DE53-45A2-85E6-043D3867D0B3}" type="slidenum">
              <a:rPr lang="en-US" altLang="en-US"/>
              <a:pPr>
                <a:defRPr/>
              </a:pPr>
              <a:t>‹#›</a:t>
            </a:fld>
            <a:endParaRPr lang="en-US" altLang="en-US"/>
          </a:p>
        </p:txBody>
      </p:sp>
      <p:sp>
        <p:nvSpPr>
          <p:cNvPr id="4" name="Rectangle 15">
            <a:extLst>
              <a:ext uri="{FF2B5EF4-FFF2-40B4-BE49-F238E27FC236}">
                <a16:creationId xmlns:a16="http://schemas.microsoft.com/office/drawing/2014/main" id="{4162A78D-C1FD-4DAC-90E7-CE598AD53E48}"/>
              </a:ext>
            </a:extLst>
          </p:cNvPr>
          <p:cNvSpPr>
            <a:spLocks noGrp="1" noChangeArrowheads="1"/>
          </p:cNvSpPr>
          <p:nvPr>
            <p:ph type="ftr" sz="quarter" idx="11"/>
          </p:nvPr>
        </p:nvSpPr>
        <p:spPr/>
        <p:txBody>
          <a:bodyPr/>
          <a:lstStyle>
            <a:lvl1pPr>
              <a:defRPr/>
            </a:lvl1pPr>
          </a:lstStyle>
          <a:p>
            <a:pPr>
              <a:defRPr/>
            </a:pPr>
            <a:r>
              <a:rPr lang="en-US"/>
              <a:t>Lia Merminga | P2MAC Mar 2018</a:t>
            </a:r>
          </a:p>
        </p:txBody>
      </p:sp>
    </p:spTree>
    <p:extLst>
      <p:ext uri="{BB962C8B-B14F-4D97-AF65-F5344CB8AC3E}">
        <p14:creationId xmlns:p14="http://schemas.microsoft.com/office/powerpoint/2010/main" val="1220751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6927925" y="6505786"/>
            <a:ext cx="784587"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7BC50698-F10E-439E-8CA1-628A373E17BC}" type="datetime1">
              <a:rPr lang="en-US" smtClean="0"/>
              <a:t>5/7/2018</a:t>
            </a:fld>
            <a:endParaRPr lang="en-US" dirty="0"/>
          </a:p>
        </p:txBody>
      </p:sp>
      <p:sp>
        <p:nvSpPr>
          <p:cNvPr id="9" name="Footer Placeholder 4"/>
          <p:cNvSpPr>
            <a:spLocks noGrp="1"/>
          </p:cNvSpPr>
          <p:nvPr>
            <p:ph type="ftr" sz="quarter" idx="3"/>
          </p:nvPr>
        </p:nvSpPr>
        <p:spPr>
          <a:xfrm>
            <a:off x="1530603" y="6504213"/>
            <a:ext cx="266960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Lia Merminga | P2MAC Mar 2018</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51598" y="6441831"/>
            <a:ext cx="763802" cy="416169"/>
          </a:xfrm>
          <a:prstGeom prst="rect">
            <a:avLst/>
          </a:prstGeom>
        </p:spPr>
      </p:pic>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1" y="103664"/>
            <a:ext cx="8672512" cy="641739"/>
          </a:xfrm>
          <a:prstGeom prst="rect">
            <a:avLst/>
          </a:prstGeom>
        </p:spPr>
        <p:txBody>
          <a:bodyPr lIns="0" tIns="0" rIns="0" bIns="0" anchor="b" anchorCtr="0"/>
          <a:lstStyle>
            <a:lvl1pPr>
              <a:defRPr sz="2400">
                <a:solidFill>
                  <a:srgbClr val="004C97"/>
                </a:solidFill>
              </a:defRPr>
            </a:lvl1pPr>
          </a:lstStyle>
          <a:p>
            <a:r>
              <a:rPr lang="en-US" dirty="0"/>
              <a:t>Click to edit Master title style</a:t>
            </a:r>
          </a:p>
        </p:txBody>
      </p:sp>
      <p:sp>
        <p:nvSpPr>
          <p:cNvPr id="3" name="Content Placeholder 2"/>
          <p:cNvSpPr>
            <a:spLocks noGrp="1"/>
          </p:cNvSpPr>
          <p:nvPr>
            <p:ph idx="1"/>
          </p:nvPr>
        </p:nvSpPr>
        <p:spPr>
          <a:xfrm>
            <a:off x="228600" y="1043046"/>
            <a:ext cx="8672513" cy="4987867"/>
          </a:xfrm>
          <a:prstGeom prst="rect">
            <a:avLst/>
          </a:prstGeom>
        </p:spPr>
        <p:txBody>
          <a:bodyPr lIns="0" tIns="0" rIns="0" bIns="0">
            <a:normAutofit/>
          </a:bodyPr>
          <a:lstStyle>
            <a:lvl1pPr>
              <a:spcBef>
                <a:spcPts val="1200"/>
              </a:spcBef>
              <a:defRPr sz="2400">
                <a:solidFill>
                  <a:srgbClr val="404040"/>
                </a:solidFill>
              </a:defRPr>
            </a:lvl1pPr>
            <a:lvl2pPr>
              <a:spcBef>
                <a:spcPts val="200"/>
              </a:spcBef>
              <a:defRPr sz="2200">
                <a:solidFill>
                  <a:srgbClr val="404040"/>
                </a:solidFill>
              </a:defRPr>
            </a:lvl2pPr>
            <a:lvl3pPr>
              <a:spcBef>
                <a:spcPts val="0"/>
              </a:spcBef>
              <a:defRPr sz="2000">
                <a:solidFill>
                  <a:srgbClr val="404040"/>
                </a:solidFill>
              </a:defRPr>
            </a:lvl3pPr>
            <a:lvl4pPr>
              <a:spcBef>
                <a:spcPts val="0"/>
              </a:spcBef>
              <a:defRPr sz="1800">
                <a:solidFill>
                  <a:srgbClr val="404040"/>
                </a:solidFill>
              </a:defRPr>
            </a:lvl4pPr>
            <a:lvl5pPr marL="2057400" indent="-228600">
              <a:spcBef>
                <a:spcPts val="0"/>
              </a:spcBef>
              <a:buFont typeface="Arial"/>
              <a:buChar char="•"/>
              <a:defRPr sz="1800">
                <a:solidFill>
                  <a:srgbClr val="4040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450013" y="6515100"/>
            <a:ext cx="1076325" cy="241300"/>
          </a:xfrm>
        </p:spPr>
        <p:txBody>
          <a:bodyPr/>
          <a:lstStyle>
            <a:lvl1pPr>
              <a:defRPr/>
            </a:lvl1pPr>
          </a:lstStyle>
          <a:p>
            <a:fld id="{91ADA457-13F6-4D71-906E-7E2C37B45F3E}" type="datetime1">
              <a:rPr lang="en-US" altLang="en-US" smtClean="0"/>
              <a:t>5/7/2018</a:t>
            </a:fld>
            <a:endParaRPr lang="en-US" altLang="en-US" dirty="0"/>
          </a:p>
        </p:txBody>
      </p:sp>
      <p:sp>
        <p:nvSpPr>
          <p:cNvPr id="5" name="Footer Placeholder 4"/>
          <p:cNvSpPr>
            <a:spLocks noGrp="1"/>
          </p:cNvSpPr>
          <p:nvPr>
            <p:ph type="ftr" sz="quarter" idx="11"/>
          </p:nvPr>
        </p:nvSpPr>
        <p:spPr>
          <a:xfrm>
            <a:off x="827007" y="6515100"/>
            <a:ext cx="4433370" cy="241300"/>
          </a:xfrm>
        </p:spPr>
        <p:txBody>
          <a:bodyPr/>
          <a:lstStyle>
            <a:lvl1pPr>
              <a:defRPr sz="1200">
                <a:solidFill>
                  <a:srgbClr val="004C97"/>
                </a:solidFill>
              </a:defRPr>
            </a:lvl1pPr>
          </a:lstStyle>
          <a:p>
            <a:pPr>
              <a:defRPr/>
            </a:pPr>
            <a:r>
              <a:rPr lang="en-US"/>
              <a:t>Lia Merminga | P2MAC Mar 2018</a:t>
            </a:r>
            <a:endParaRPr lang="en-US" b="1" dirty="0"/>
          </a:p>
        </p:txBody>
      </p:sp>
      <p:sp>
        <p:nvSpPr>
          <p:cNvPr id="6" name="Slide Number Placeholder 5"/>
          <p:cNvSpPr>
            <a:spLocks noGrp="1"/>
          </p:cNvSpPr>
          <p:nvPr>
            <p:ph type="sldNum" sz="quarter" idx="12"/>
          </p:nvPr>
        </p:nvSpPr>
        <p:spPr/>
        <p:txBody>
          <a:bodyPr/>
          <a:lstStyle>
            <a:lvl1pPr>
              <a:defRPr/>
            </a:lvl1pPr>
          </a:lstStyle>
          <a:p>
            <a:fld id="{D4078CA2-75EA-4F42-B0AF-FB0975373545}" type="slidenum">
              <a:rPr lang="en-US" altLang="en-US"/>
              <a:pPr/>
              <a:t>‹#›</a:t>
            </a:fld>
            <a:endParaRPr lang="en-US" alt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8550" y="6441831"/>
            <a:ext cx="763802" cy="416169"/>
          </a:xfrm>
          <a:prstGeom prst="rect">
            <a:avLst/>
          </a:prstGeom>
        </p:spPr>
      </p:pic>
    </p:spTree>
    <p:extLst>
      <p:ext uri="{BB962C8B-B14F-4D97-AF65-F5344CB8AC3E}">
        <p14:creationId xmlns:p14="http://schemas.microsoft.com/office/powerpoint/2010/main" val="2786796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8BC086E4-68A0-48CA-B06F-ACD0F74FCA97}" type="datetime1">
              <a:rPr lang="en-US" smtClean="0"/>
              <a:t>5/7/2018</a:t>
            </a:fld>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Lia Merminga | P2MAC Mar 2018</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fld id="{28C3216A-8111-4BE8-858D-EE3910F46994}" type="datetime1">
              <a:rPr lang="en-US" smtClean="0"/>
              <a:t>5/7/2018</a:t>
            </a:fld>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Lia Merminga | P2MAC Mar 2018</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389958DD-C300-4193-82CD-C1296F7B4261}" type="datetime1">
              <a:rPr lang="en-US" smtClean="0"/>
              <a:t>5/7/2018</a:t>
            </a:fld>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Lia Merminga | P2MAC Mar 2018</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fld id="{6901031D-CCD8-49E4-9BF6-8FF8464AFF8E}" type="datetime1">
              <a:rPr lang="en-US" smtClean="0"/>
              <a:t>5/7/2018</a:t>
            </a:fld>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Lia Merminga | P2MAC Mar 2018</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E1042CF0-590A-4550-9EF7-9915004FB9E6}" type="datetime1">
              <a:rPr lang="en-US" smtClean="0"/>
              <a:t>5/7/2018</a:t>
            </a:fld>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Lia Merminga | P2MAC Mar 2018</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b="1">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itle 1"/>
          <p:cNvSpPr>
            <a:spLocks noGrp="1"/>
          </p:cNvSpPr>
          <p:nvPr>
            <p:ph type="title"/>
          </p:nvPr>
        </p:nvSpPr>
        <p:spPr>
          <a:xfrm>
            <a:off x="228600" y="103666"/>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fld id="{28669CD8-37F4-46E1-8447-0ABA51241796}" type="datetime1">
              <a:rPr lang="en-US" altLang="en-US" smtClean="0"/>
              <a:t>5/7/2018</a:t>
            </a:fld>
            <a:endParaRPr lang="en-US" altLang="en-US"/>
          </a:p>
        </p:txBody>
      </p:sp>
      <p:sp>
        <p:nvSpPr>
          <p:cNvPr id="6" name="Footer Placeholder 4"/>
          <p:cNvSpPr>
            <a:spLocks noGrp="1"/>
          </p:cNvSpPr>
          <p:nvPr>
            <p:ph type="ftr" sz="quarter" idx="17"/>
          </p:nvPr>
        </p:nvSpPr>
        <p:spPr/>
        <p:txBody>
          <a:bodyPr/>
          <a:lstStyle>
            <a:lvl1pPr>
              <a:defRPr/>
            </a:lvl1pPr>
          </a:lstStyle>
          <a:p>
            <a:pPr>
              <a:defRPr/>
            </a:pPr>
            <a:r>
              <a:rPr lang="en-US"/>
              <a:t>Lia Merminga | P2MAC Mar 2018</a:t>
            </a:r>
            <a:endParaRPr lang="en-US" b="1"/>
          </a:p>
        </p:txBody>
      </p:sp>
      <p:sp>
        <p:nvSpPr>
          <p:cNvPr id="7" name="Slide Number Placeholder 5"/>
          <p:cNvSpPr>
            <a:spLocks noGrp="1"/>
          </p:cNvSpPr>
          <p:nvPr>
            <p:ph type="sldNum" sz="quarter" idx="18"/>
          </p:nvPr>
        </p:nvSpPr>
        <p:spPr>
          <a:xfrm>
            <a:off x="8141587" y="6515100"/>
            <a:ext cx="447675" cy="241300"/>
          </a:xfrm>
        </p:spPr>
        <p:txBody>
          <a:bodyPr/>
          <a:lstStyle>
            <a:lvl1pPr algn="r">
              <a:defRPr/>
            </a:lvl1pPr>
          </a:lstStyle>
          <a:p>
            <a:fld id="{90FB1247-EF23-4B88-8BDA-71F359827C17}" type="slidenum">
              <a:rPr lang="en-US" altLang="en-US" smtClean="0"/>
              <a:pPr/>
              <a:t>‹#›</a:t>
            </a:fld>
            <a:endParaRPr lang="en-US" altLang="en-US"/>
          </a:p>
        </p:txBody>
      </p:sp>
      <p:sp>
        <p:nvSpPr>
          <p:cNvPr id="10" name="Content Placeholder 2"/>
          <p:cNvSpPr>
            <a:spLocks noGrp="1"/>
          </p:cNvSpPr>
          <p:nvPr>
            <p:ph idx="22"/>
          </p:nvPr>
        </p:nvSpPr>
        <p:spPr>
          <a:xfrm>
            <a:off x="3355146" y="1037743"/>
            <a:ext cx="5607636" cy="5000226"/>
          </a:xfrm>
          <a:prstGeom prst="rect">
            <a:avLst/>
          </a:prstGeom>
        </p:spPr>
        <p:txBody>
          <a:bodyPr lIns="0" tIns="0" rIns="0" bIns="0"/>
          <a:lstStyle>
            <a:lvl1pPr>
              <a:defRPr sz="2400" b="1">
                <a:solidFill>
                  <a:srgbClr val="404040"/>
                </a:solidFill>
              </a:defRPr>
            </a:lvl1pPr>
            <a:lvl2pPr marL="742950" indent="-285750">
              <a:buFont typeface="Wingdings" panose="05000000000000000000" pitchFamily="2" charset="2"/>
              <a:buChar char="§"/>
              <a:defRPr sz="2200" b="1">
                <a:solidFill>
                  <a:schemeClr val="accent5">
                    <a:lumMod val="75000"/>
                  </a:schemeClr>
                </a:solidFill>
              </a:defRPr>
            </a:lvl2pPr>
            <a:lvl3pPr>
              <a:defRPr sz="2000" b="1">
                <a:solidFill>
                  <a:srgbClr val="C00000"/>
                </a:solidFill>
              </a:defRPr>
            </a:lvl3pPr>
            <a:lvl4pPr marL="1600200" indent="-228600">
              <a:buFont typeface="Wingdings" panose="05000000000000000000" pitchFamily="2" charset="2"/>
              <a:buChar char="§"/>
              <a:defRPr sz="1800" b="1">
                <a:solidFill>
                  <a:schemeClr val="accent2">
                    <a:lumMod val="75000"/>
                  </a:schemeClr>
                </a:solidFill>
              </a:defRPr>
            </a:lvl4pPr>
            <a:lvl5pPr marL="2057400" indent="-228600">
              <a:buFont typeface="Arial"/>
              <a:buChar char="•"/>
              <a:defRPr sz="1600" b="1">
                <a:solidFill>
                  <a:schemeClr val="accent5">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2019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19FD438E-F48D-4257-A484-D578DD57C5AA}" type="datetime1">
              <a:rPr lang="en-US" smtClean="0"/>
              <a:t>5/7/2018</a:t>
            </a:fld>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Lia Merminga | P2MAC Mar 2018</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25" r:id="rId3"/>
    <p:sldLayoutId id="2147484105" r:id="rId4"/>
    <p:sldLayoutId id="2147484120" r:id="rId5"/>
    <p:sldLayoutId id="2147484103" r:id="rId6"/>
    <p:sldLayoutId id="2147484122" r:id="rId7"/>
    <p:sldLayoutId id="2147484116" r:id="rId8"/>
    <p:sldLayoutId id="2147484124" r:id="rId9"/>
    <p:sldLayoutId id="2147484127" r:id="rId10"/>
    <p:sldLayoutId id="2147484128" r:id="rId11"/>
  </p:sldLayoutIdLst>
  <p:hf sldNum="0" hdr="0" ft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18" Type="http://schemas.openxmlformats.org/officeDocument/2006/relationships/image" Target="../media/image9.png"/><Relationship Id="rId3" Type="http://schemas.openxmlformats.org/officeDocument/2006/relationships/notesSlide" Target="../notesSlides/notesSlide10.xml"/><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12.png"/><Relationship Id="rId2" Type="http://schemas.openxmlformats.org/officeDocument/2006/relationships/slideLayout" Target="../slideLayouts/slideLayout3.xml"/><Relationship Id="rId16" Type="http://schemas.openxmlformats.org/officeDocument/2006/relationships/image" Target="../media/image11.png"/><Relationship Id="rId20" Type="http://schemas.openxmlformats.org/officeDocument/2006/relationships/image" Target="../media/image29.png"/><Relationship Id="rId1" Type="http://schemas.openxmlformats.org/officeDocument/2006/relationships/vmlDrawing" Target="../drawings/vmlDrawing1.v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emf"/><Relationship Id="rId15" Type="http://schemas.openxmlformats.org/officeDocument/2006/relationships/image" Target="../media/image13.png"/><Relationship Id="rId10" Type="http://schemas.microsoft.com/office/2007/relationships/hdphoto" Target="../media/hdphoto2.wdp"/><Relationship Id="rId19" Type="http://schemas.openxmlformats.org/officeDocument/2006/relationships/image" Target="../media/image10.svg"/><Relationship Id="rId4" Type="http://schemas.openxmlformats.org/officeDocument/2006/relationships/oleObject" Target="../embeddings/oleObject1.bin"/><Relationship Id="rId9" Type="http://schemas.openxmlformats.org/officeDocument/2006/relationships/image" Target="../media/image26.png"/><Relationship Id="rId1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9.jpg"/><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2.jpg"/><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cid:eb88aaf7-669d-489e-ae48-0f0193ec571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30228" y="3951841"/>
            <a:ext cx="8499232" cy="1003049"/>
          </a:xfrm>
        </p:spPr>
        <p:txBody>
          <a:bodyPr>
            <a:noAutofit/>
          </a:bodyPr>
          <a:lstStyle/>
          <a:p>
            <a:r>
              <a:rPr lang="en-US" dirty="0"/>
              <a:t>PIP-II: An International Accelerator Project</a:t>
            </a:r>
          </a:p>
        </p:txBody>
      </p:sp>
      <p:sp>
        <p:nvSpPr>
          <p:cNvPr id="6" name="Text Placeholder 2">
            <a:extLst>
              <a:ext uri="{FF2B5EF4-FFF2-40B4-BE49-F238E27FC236}">
                <a16:creationId xmlns:a16="http://schemas.microsoft.com/office/drawing/2014/main" id="{247B7F2A-2A9F-45E6-ADAE-2E99E8F5C70E}"/>
              </a:ext>
            </a:extLst>
          </p:cNvPr>
          <p:cNvSpPr>
            <a:spLocks noGrp="1"/>
          </p:cNvSpPr>
          <p:nvPr>
            <p:ph type="body" sz="quarter" idx="10"/>
          </p:nvPr>
        </p:nvSpPr>
        <p:spPr>
          <a:xfrm>
            <a:off x="230228" y="5056574"/>
            <a:ext cx="5497909" cy="1529241"/>
          </a:xfrm>
        </p:spPr>
        <p:txBody>
          <a:bodyPr/>
          <a:lstStyle/>
          <a:p>
            <a:r>
              <a:rPr lang="en-US" dirty="0">
                <a:solidFill>
                  <a:schemeClr val="tx2"/>
                </a:solidFill>
              </a:rPr>
              <a:t>Lia Merminga	</a:t>
            </a:r>
          </a:p>
          <a:p>
            <a:r>
              <a:rPr lang="en-US" dirty="0">
                <a:solidFill>
                  <a:schemeClr val="tx2"/>
                </a:solidFill>
              </a:rPr>
              <a:t>Fermilab Workshop on Megawatt Rings &amp; IOTA/FAST Collaboration Meeting </a:t>
            </a:r>
          </a:p>
          <a:p>
            <a:r>
              <a:rPr lang="en-US" dirty="0">
                <a:solidFill>
                  <a:schemeClr val="tx2"/>
                </a:solidFill>
              </a:rPr>
              <a:t>7-10 May 2018</a:t>
            </a:r>
          </a:p>
        </p:txBody>
      </p:sp>
      <p:sp>
        <p:nvSpPr>
          <p:cNvPr id="2" name="TextBox 1">
            <a:extLst>
              <a:ext uri="{FF2B5EF4-FFF2-40B4-BE49-F238E27FC236}">
                <a16:creationId xmlns:a16="http://schemas.microsoft.com/office/drawing/2014/main" id="{B2C6A627-02FF-4232-83C2-F090506F2625}"/>
              </a:ext>
            </a:extLst>
          </p:cNvPr>
          <p:cNvSpPr txBox="1"/>
          <p:nvPr/>
        </p:nvSpPr>
        <p:spPr>
          <a:xfrm>
            <a:off x="5728137" y="5056574"/>
            <a:ext cx="3207929" cy="1323439"/>
          </a:xfrm>
          <a:prstGeom prst="rect">
            <a:avLst/>
          </a:prstGeom>
          <a:noFill/>
        </p:spPr>
        <p:txBody>
          <a:bodyPr wrap="none" rtlCol="0">
            <a:spAutoFit/>
          </a:bodyPr>
          <a:lstStyle/>
          <a:p>
            <a:r>
              <a:rPr lang="en-US" sz="1600" dirty="0">
                <a:latin typeface="Helvetica" pitchFamily="34" charset="0"/>
              </a:rPr>
              <a:t>In partnership with:</a:t>
            </a:r>
          </a:p>
          <a:p>
            <a:r>
              <a:rPr lang="en-US" sz="1600" dirty="0">
                <a:latin typeface="Helvetica" pitchFamily="34" charset="0"/>
              </a:rPr>
              <a:t>    India/DAE</a:t>
            </a:r>
          </a:p>
          <a:p>
            <a:r>
              <a:rPr lang="en-US" sz="1600" dirty="0">
                <a:latin typeface="Helvetica" pitchFamily="34" charset="0"/>
              </a:rPr>
              <a:t>    Italy/INFN</a:t>
            </a:r>
          </a:p>
          <a:p>
            <a:r>
              <a:rPr lang="en-US" sz="1600" dirty="0">
                <a:latin typeface="Helvetica" pitchFamily="34" charset="0"/>
              </a:rPr>
              <a:t>    UK/STFC</a:t>
            </a:r>
          </a:p>
          <a:p>
            <a:r>
              <a:rPr lang="en-US" sz="1600" dirty="0">
                <a:latin typeface="Helvetica" pitchFamily="34" charset="0"/>
              </a:rPr>
              <a:t>    France/CEA/</a:t>
            </a:r>
            <a:r>
              <a:rPr lang="en-US" sz="1600" dirty="0" err="1">
                <a:latin typeface="Helvetica" pitchFamily="34" charset="0"/>
              </a:rPr>
              <a:t>Irfu</a:t>
            </a:r>
            <a:r>
              <a:rPr lang="en-US" sz="1600" dirty="0">
                <a:latin typeface="Helvetica" pitchFamily="34" charset="0"/>
              </a:rPr>
              <a:t>, CNRS/IN2P3</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19E2011-DF47-44D9-BD4A-13CF9F8FB085}"/>
              </a:ext>
            </a:extLst>
          </p:cNvPr>
          <p:cNvSpPr>
            <a:spLocks noGrp="1"/>
          </p:cNvSpPr>
          <p:nvPr>
            <p:ph type="dt" sz="half" idx="14"/>
          </p:nvPr>
        </p:nvSpPr>
        <p:spPr/>
        <p:txBody>
          <a:bodyPr/>
          <a:lstStyle/>
          <a:p>
            <a:pPr>
              <a:defRPr/>
            </a:pPr>
            <a:fld id="{769A3DB4-90D5-43C9-B862-6B31834B17CB}" type="datetime1">
              <a:rPr lang="en-US" smtClean="0"/>
              <a:t>5/8/2018</a:t>
            </a:fld>
            <a:endParaRPr lang="en-US" dirty="0"/>
          </a:p>
        </p:txBody>
      </p:sp>
      <p:pic>
        <p:nvPicPr>
          <p:cNvPr id="8" name="Picture 7">
            <a:extLst>
              <a:ext uri="{FF2B5EF4-FFF2-40B4-BE49-F238E27FC236}">
                <a16:creationId xmlns:a16="http://schemas.microsoft.com/office/drawing/2014/main" id="{CC426937-913F-490B-BB2F-41D244B07B23}"/>
              </a:ext>
            </a:extLst>
          </p:cNvPr>
          <p:cNvPicPr>
            <a:picLocks noChangeAspect="1"/>
          </p:cNvPicPr>
          <p:nvPr/>
        </p:nvPicPr>
        <p:blipFill rotWithShape="1">
          <a:blip r:embed="rId3"/>
          <a:srcRect l="16739" t="5353" r="639"/>
          <a:stretch/>
        </p:blipFill>
        <p:spPr>
          <a:xfrm>
            <a:off x="327011" y="2196892"/>
            <a:ext cx="4077745" cy="3866305"/>
          </a:xfrm>
          <a:prstGeom prst="rect">
            <a:avLst/>
          </a:prstGeom>
        </p:spPr>
      </p:pic>
      <p:sp>
        <p:nvSpPr>
          <p:cNvPr id="9" name="Title 1">
            <a:extLst>
              <a:ext uri="{FF2B5EF4-FFF2-40B4-BE49-F238E27FC236}">
                <a16:creationId xmlns:a16="http://schemas.microsoft.com/office/drawing/2014/main" id="{18CD785A-F469-4E6E-AB3F-E156D8A932D4}"/>
              </a:ext>
            </a:extLst>
          </p:cNvPr>
          <p:cNvSpPr>
            <a:spLocks noGrp="1"/>
          </p:cNvSpPr>
          <p:nvPr>
            <p:ph type="title"/>
          </p:nvPr>
        </p:nvSpPr>
        <p:spPr>
          <a:xfrm>
            <a:off x="180997" y="251752"/>
            <a:ext cx="8686800" cy="427877"/>
          </a:xfrm>
        </p:spPr>
        <p:txBody>
          <a:bodyPr/>
          <a:lstStyle/>
          <a:p>
            <a:r>
              <a:rPr lang="en-US" sz="3200" dirty="0"/>
              <a:t>Beam through full length MEBT</a:t>
            </a:r>
          </a:p>
        </p:txBody>
      </p:sp>
      <p:sp>
        <p:nvSpPr>
          <p:cNvPr id="10" name="Content Placeholder 2">
            <a:extLst>
              <a:ext uri="{FF2B5EF4-FFF2-40B4-BE49-F238E27FC236}">
                <a16:creationId xmlns:a16="http://schemas.microsoft.com/office/drawing/2014/main" id="{33993444-B74E-4626-BAE5-63FADF8055DC}"/>
              </a:ext>
            </a:extLst>
          </p:cNvPr>
          <p:cNvSpPr txBox="1">
            <a:spLocks/>
          </p:cNvSpPr>
          <p:nvPr/>
        </p:nvSpPr>
        <p:spPr>
          <a:xfrm>
            <a:off x="180997" y="829108"/>
            <a:ext cx="8672513" cy="138396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rgbClr val="404040"/>
                </a:solidFill>
              </a:rPr>
              <a:t>Demonstrated transporting the beam at “CDR parameters” through the final-length PIP2IT MEBT for 24 hours</a:t>
            </a:r>
          </a:p>
          <a:p>
            <a:pPr lvl="1"/>
            <a:r>
              <a:rPr lang="en-US" sz="2000" dirty="0">
                <a:solidFill>
                  <a:srgbClr val="404040"/>
                </a:solidFill>
              </a:rPr>
              <a:t>5 mA ×0.55 ms×20 Hz×2.1 MeV</a:t>
            </a:r>
          </a:p>
        </p:txBody>
      </p:sp>
      <p:sp>
        <p:nvSpPr>
          <p:cNvPr id="11" name="TextBox 10">
            <a:extLst>
              <a:ext uri="{FF2B5EF4-FFF2-40B4-BE49-F238E27FC236}">
                <a16:creationId xmlns:a16="http://schemas.microsoft.com/office/drawing/2014/main" id="{42F61510-E05B-41E5-B8CE-2EBAFF88E8C8}"/>
              </a:ext>
            </a:extLst>
          </p:cNvPr>
          <p:cNvSpPr txBox="1"/>
          <p:nvPr/>
        </p:nvSpPr>
        <p:spPr>
          <a:xfrm>
            <a:off x="4732663" y="2230838"/>
            <a:ext cx="3990886" cy="2646878"/>
          </a:xfrm>
          <a:prstGeom prst="rect">
            <a:avLst/>
          </a:prstGeom>
          <a:noFill/>
        </p:spPr>
        <p:txBody>
          <a:bodyPr wrap="square" rtlCol="0">
            <a:spAutoFit/>
          </a:bodyPr>
          <a:lstStyle/>
          <a:p>
            <a:r>
              <a:rPr lang="en-US" dirty="0"/>
              <a:t>Long run demonstration at CDR parameters </a:t>
            </a:r>
            <a:r>
              <a:rPr lang="en-US" sz="2000" dirty="0"/>
              <a:t>(24-25 Oct-17)</a:t>
            </a:r>
          </a:p>
          <a:p>
            <a:pPr marL="342900" indent="-342900">
              <a:buFont typeface="Arial" panose="020B0604020202020204" pitchFamily="34" charset="0"/>
              <a:buChar char="•"/>
            </a:pPr>
            <a:r>
              <a:rPr lang="en-US" sz="2000" dirty="0">
                <a:solidFill>
                  <a:schemeClr val="accent6"/>
                </a:solidFill>
              </a:rPr>
              <a:t>Ran by Operators from the Main Control Room</a:t>
            </a:r>
          </a:p>
          <a:p>
            <a:pPr marL="342900" indent="-342900">
              <a:buFont typeface="Arial" panose="020B0604020202020204" pitchFamily="34" charset="0"/>
              <a:buChar char="•"/>
            </a:pPr>
            <a:r>
              <a:rPr lang="en-US" sz="2000" dirty="0">
                <a:solidFill>
                  <a:schemeClr val="accent6"/>
                </a:solidFill>
              </a:rPr>
              <a:t>“Booster injection” chopper waveform </a:t>
            </a:r>
          </a:p>
          <a:p>
            <a:pPr marL="342900" indent="-342900">
              <a:buFont typeface="Arial" panose="020B0604020202020204" pitchFamily="34" charset="0"/>
              <a:buChar char="•"/>
            </a:pPr>
            <a:r>
              <a:rPr lang="en-US" sz="2000" dirty="0">
                <a:solidFill>
                  <a:schemeClr val="accent6"/>
                </a:solidFill>
              </a:rPr>
              <a:t>2 interruptions (1 hour total)</a:t>
            </a:r>
          </a:p>
          <a:p>
            <a:pPr marL="800100" lvl="1" indent="-342900">
              <a:buFont typeface="Arial" panose="020B0604020202020204" pitchFamily="34" charset="0"/>
              <a:buChar char="•"/>
            </a:pPr>
            <a:r>
              <a:rPr lang="en-US" sz="1800" dirty="0">
                <a:solidFill>
                  <a:schemeClr val="accent6"/>
                </a:solidFill>
              </a:rPr>
              <a:t> Beam availability ~96%</a:t>
            </a:r>
            <a:endParaRPr lang="en-US" dirty="0">
              <a:solidFill>
                <a:schemeClr val="accent6"/>
              </a:solidFill>
            </a:endParaRPr>
          </a:p>
        </p:txBody>
      </p:sp>
      <p:sp>
        <p:nvSpPr>
          <p:cNvPr id="12" name="TextBox 11">
            <a:extLst>
              <a:ext uri="{FF2B5EF4-FFF2-40B4-BE49-F238E27FC236}">
                <a16:creationId xmlns:a16="http://schemas.microsoft.com/office/drawing/2014/main" id="{9CBD4105-7F2C-4C5D-BDD4-6375D41E9F44}"/>
              </a:ext>
            </a:extLst>
          </p:cNvPr>
          <p:cNvSpPr txBox="1"/>
          <p:nvPr/>
        </p:nvSpPr>
        <p:spPr>
          <a:xfrm>
            <a:off x="4436067" y="5609748"/>
            <a:ext cx="931491" cy="461665"/>
          </a:xfrm>
          <a:prstGeom prst="rect">
            <a:avLst/>
          </a:prstGeom>
          <a:noFill/>
        </p:spPr>
        <p:txBody>
          <a:bodyPr wrap="square" rtlCol="0">
            <a:spAutoFit/>
          </a:bodyPr>
          <a:lstStyle/>
          <a:p>
            <a:r>
              <a:rPr lang="en-US" sz="1200" dirty="0">
                <a:solidFill>
                  <a:srgbClr val="7030A0"/>
                </a:solidFill>
              </a:rPr>
              <a:t>0.5 mA/div for currents</a:t>
            </a:r>
          </a:p>
        </p:txBody>
      </p:sp>
      <p:cxnSp>
        <p:nvCxnSpPr>
          <p:cNvPr id="13" name="Straight Arrow Connector 12">
            <a:extLst>
              <a:ext uri="{FF2B5EF4-FFF2-40B4-BE49-F238E27FC236}">
                <a16:creationId xmlns:a16="http://schemas.microsoft.com/office/drawing/2014/main" id="{95D36706-D4A5-4CD7-905D-E21FD8A3B270}"/>
              </a:ext>
            </a:extLst>
          </p:cNvPr>
          <p:cNvCxnSpPr/>
          <p:nvPr/>
        </p:nvCxnSpPr>
        <p:spPr>
          <a:xfrm>
            <a:off x="824068" y="5636684"/>
            <a:ext cx="2999574" cy="0"/>
          </a:xfrm>
          <a:prstGeom prst="straightConnector1">
            <a:avLst/>
          </a:prstGeom>
          <a:ln>
            <a:solidFill>
              <a:schemeClr val="bg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DB2F7AFF-D461-4A96-900A-DD574163913F}"/>
              </a:ext>
            </a:extLst>
          </p:cNvPr>
          <p:cNvSpPr txBox="1"/>
          <p:nvPr/>
        </p:nvSpPr>
        <p:spPr>
          <a:xfrm>
            <a:off x="1920359" y="5271194"/>
            <a:ext cx="971792" cy="338554"/>
          </a:xfrm>
          <a:prstGeom prst="rect">
            <a:avLst/>
          </a:prstGeom>
          <a:solidFill>
            <a:srgbClr val="000000"/>
          </a:solidFill>
        </p:spPr>
        <p:txBody>
          <a:bodyPr wrap="square" rtlCol="0">
            <a:spAutoFit/>
          </a:bodyPr>
          <a:lstStyle/>
          <a:p>
            <a:pPr algn="ctr"/>
            <a:r>
              <a:rPr lang="en-US" sz="1600" dirty="0">
                <a:solidFill>
                  <a:schemeClr val="bg1"/>
                </a:solidFill>
              </a:rPr>
              <a:t>24 hours</a:t>
            </a:r>
          </a:p>
        </p:txBody>
      </p:sp>
      <p:sp>
        <p:nvSpPr>
          <p:cNvPr id="15" name="TextBox 14">
            <a:extLst>
              <a:ext uri="{FF2B5EF4-FFF2-40B4-BE49-F238E27FC236}">
                <a16:creationId xmlns:a16="http://schemas.microsoft.com/office/drawing/2014/main" id="{1BC0D476-FED3-4499-84C8-DBB76818830D}"/>
              </a:ext>
            </a:extLst>
          </p:cNvPr>
          <p:cNvSpPr txBox="1"/>
          <p:nvPr/>
        </p:nvSpPr>
        <p:spPr>
          <a:xfrm>
            <a:off x="864682" y="2385351"/>
            <a:ext cx="606751" cy="369332"/>
          </a:xfrm>
          <a:prstGeom prst="rect">
            <a:avLst/>
          </a:prstGeom>
          <a:noFill/>
        </p:spPr>
        <p:txBody>
          <a:bodyPr wrap="square" rtlCol="0">
            <a:spAutoFit/>
          </a:bodyPr>
          <a:lstStyle/>
          <a:p>
            <a:r>
              <a:rPr lang="en-US" sz="1800" dirty="0">
                <a:solidFill>
                  <a:srgbClr val="00FF00"/>
                </a:solidFill>
              </a:rPr>
              <a:t>RFQ</a:t>
            </a:r>
          </a:p>
        </p:txBody>
      </p:sp>
      <p:sp>
        <p:nvSpPr>
          <p:cNvPr id="16" name="TextBox 15">
            <a:extLst>
              <a:ext uri="{FF2B5EF4-FFF2-40B4-BE49-F238E27FC236}">
                <a16:creationId xmlns:a16="http://schemas.microsoft.com/office/drawing/2014/main" id="{950AF5BD-D5DD-4570-B461-4F73C04B572D}"/>
              </a:ext>
            </a:extLst>
          </p:cNvPr>
          <p:cNvSpPr txBox="1"/>
          <p:nvPr/>
        </p:nvSpPr>
        <p:spPr>
          <a:xfrm>
            <a:off x="2406255" y="2730603"/>
            <a:ext cx="690052" cy="369332"/>
          </a:xfrm>
          <a:prstGeom prst="rect">
            <a:avLst/>
          </a:prstGeom>
          <a:noFill/>
        </p:spPr>
        <p:txBody>
          <a:bodyPr wrap="square" rtlCol="0">
            <a:spAutoFit/>
          </a:bodyPr>
          <a:lstStyle/>
          <a:p>
            <a:r>
              <a:rPr lang="en-US" sz="1800" dirty="0">
                <a:solidFill>
                  <a:srgbClr val="FF6060"/>
                </a:solidFill>
              </a:rPr>
              <a:t>DCCT</a:t>
            </a:r>
          </a:p>
        </p:txBody>
      </p:sp>
      <p:sp>
        <p:nvSpPr>
          <p:cNvPr id="17" name="TextBox 16">
            <a:extLst>
              <a:ext uri="{FF2B5EF4-FFF2-40B4-BE49-F238E27FC236}">
                <a16:creationId xmlns:a16="http://schemas.microsoft.com/office/drawing/2014/main" id="{3E76B4EB-6E91-49F8-BF39-0549482EB3E3}"/>
              </a:ext>
            </a:extLst>
          </p:cNvPr>
          <p:cNvSpPr txBox="1"/>
          <p:nvPr/>
        </p:nvSpPr>
        <p:spPr>
          <a:xfrm>
            <a:off x="2406255" y="3347561"/>
            <a:ext cx="791187" cy="369332"/>
          </a:xfrm>
          <a:prstGeom prst="rect">
            <a:avLst/>
          </a:prstGeom>
          <a:noFill/>
        </p:spPr>
        <p:txBody>
          <a:bodyPr wrap="square" rtlCol="0">
            <a:spAutoFit/>
          </a:bodyPr>
          <a:lstStyle/>
          <a:p>
            <a:r>
              <a:rPr lang="en-US" sz="1800" dirty="0">
                <a:solidFill>
                  <a:srgbClr val="FFFF00"/>
                </a:solidFill>
              </a:rPr>
              <a:t>Dump</a:t>
            </a:r>
          </a:p>
        </p:txBody>
      </p:sp>
      <p:sp>
        <p:nvSpPr>
          <p:cNvPr id="18" name="TextBox 17">
            <a:extLst>
              <a:ext uri="{FF2B5EF4-FFF2-40B4-BE49-F238E27FC236}">
                <a16:creationId xmlns:a16="http://schemas.microsoft.com/office/drawing/2014/main" id="{14384CB7-510A-4A53-A9C5-E885645EE484}"/>
              </a:ext>
            </a:extLst>
          </p:cNvPr>
          <p:cNvSpPr txBox="1"/>
          <p:nvPr/>
        </p:nvSpPr>
        <p:spPr>
          <a:xfrm>
            <a:off x="7760734" y="5115859"/>
            <a:ext cx="1032628" cy="938719"/>
          </a:xfrm>
          <a:prstGeom prst="rect">
            <a:avLst/>
          </a:prstGeom>
          <a:noFill/>
        </p:spPr>
        <p:txBody>
          <a:bodyPr wrap="square" rtlCol="0">
            <a:spAutoFit/>
          </a:bodyPr>
          <a:lstStyle/>
          <a:p>
            <a:r>
              <a:rPr lang="en-US" sz="1100" i="1" dirty="0">
                <a:solidFill>
                  <a:schemeClr val="bg1">
                    <a:lumMod val="50000"/>
                  </a:schemeClr>
                </a:solidFill>
              </a:rPr>
              <a:t>J.-P. Carneiro</a:t>
            </a:r>
          </a:p>
          <a:p>
            <a:r>
              <a:rPr lang="en-US" sz="1100" i="1" dirty="0">
                <a:solidFill>
                  <a:schemeClr val="bg1">
                    <a:lumMod val="50000"/>
                  </a:schemeClr>
                </a:solidFill>
              </a:rPr>
              <a:t>B. Hanna</a:t>
            </a:r>
          </a:p>
          <a:p>
            <a:r>
              <a:rPr lang="en-US" sz="1100" i="1" dirty="0">
                <a:solidFill>
                  <a:schemeClr val="bg1">
                    <a:lumMod val="50000"/>
                  </a:schemeClr>
                </a:solidFill>
              </a:rPr>
              <a:t>V.L.S. Sista</a:t>
            </a:r>
          </a:p>
          <a:p>
            <a:r>
              <a:rPr lang="en-US" sz="1100" i="1" dirty="0">
                <a:solidFill>
                  <a:schemeClr val="bg1">
                    <a:lumMod val="50000"/>
                  </a:schemeClr>
                </a:solidFill>
              </a:rPr>
              <a:t>A. Saini</a:t>
            </a:r>
          </a:p>
          <a:p>
            <a:r>
              <a:rPr lang="en-US" sz="1100" i="1" dirty="0">
                <a:solidFill>
                  <a:schemeClr val="bg1">
                    <a:lumMod val="50000"/>
                  </a:schemeClr>
                </a:solidFill>
              </a:rPr>
              <a:t>A. Shemyakin</a:t>
            </a:r>
          </a:p>
        </p:txBody>
      </p:sp>
    </p:spTree>
    <p:extLst>
      <p:ext uri="{BB962C8B-B14F-4D97-AF65-F5344CB8AC3E}">
        <p14:creationId xmlns:p14="http://schemas.microsoft.com/office/powerpoint/2010/main" val="1138560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B5FEB6D-0398-4203-8E2A-0C4BCA9309F2}"/>
              </a:ext>
            </a:extLst>
          </p:cNvPr>
          <p:cNvSpPr>
            <a:spLocks noGrp="1"/>
          </p:cNvSpPr>
          <p:nvPr>
            <p:ph type="dt" sz="half" idx="14"/>
          </p:nvPr>
        </p:nvSpPr>
        <p:spPr/>
        <p:txBody>
          <a:bodyPr/>
          <a:lstStyle/>
          <a:p>
            <a:pPr>
              <a:defRPr/>
            </a:pPr>
            <a:fld id="{C6C24061-47EB-42C2-97F0-38D985ABE73A}" type="datetime1">
              <a:rPr lang="en-US" smtClean="0"/>
              <a:t>5/8/2018</a:t>
            </a:fld>
            <a:endParaRPr lang="en-US" dirty="0"/>
          </a:p>
        </p:txBody>
      </p:sp>
      <p:pic>
        <p:nvPicPr>
          <p:cNvPr id="9" name="Picture 8">
            <a:extLst>
              <a:ext uri="{FF2B5EF4-FFF2-40B4-BE49-F238E27FC236}">
                <a16:creationId xmlns:a16="http://schemas.microsoft.com/office/drawing/2014/main" id="{5715D5CD-3B9C-494F-8CC2-6F93D5529748}"/>
              </a:ext>
            </a:extLst>
          </p:cNvPr>
          <p:cNvPicPr>
            <a:picLocks noChangeAspect="1"/>
          </p:cNvPicPr>
          <p:nvPr/>
        </p:nvPicPr>
        <p:blipFill>
          <a:blip r:embed="rId3"/>
          <a:stretch>
            <a:fillRect/>
          </a:stretch>
        </p:blipFill>
        <p:spPr>
          <a:xfrm>
            <a:off x="3508955" y="3762903"/>
            <a:ext cx="2527727" cy="1687258"/>
          </a:xfrm>
          <a:prstGeom prst="rect">
            <a:avLst/>
          </a:prstGeom>
        </p:spPr>
      </p:pic>
      <p:sp>
        <p:nvSpPr>
          <p:cNvPr id="10" name="Title 1">
            <a:extLst>
              <a:ext uri="{FF2B5EF4-FFF2-40B4-BE49-F238E27FC236}">
                <a16:creationId xmlns:a16="http://schemas.microsoft.com/office/drawing/2014/main" id="{AF855ED5-517B-4318-AAB1-EC385A528B97}"/>
              </a:ext>
            </a:extLst>
          </p:cNvPr>
          <p:cNvSpPr>
            <a:spLocks noGrp="1"/>
          </p:cNvSpPr>
          <p:nvPr>
            <p:ph type="title"/>
          </p:nvPr>
        </p:nvSpPr>
        <p:spPr>
          <a:xfrm>
            <a:off x="429419" y="179549"/>
            <a:ext cx="8686800" cy="427877"/>
          </a:xfrm>
        </p:spPr>
        <p:txBody>
          <a:bodyPr/>
          <a:lstStyle/>
          <a:p>
            <a:r>
              <a:rPr lang="en-US" sz="3200" dirty="0"/>
              <a:t>Bunch-by-bunch chopper</a:t>
            </a:r>
          </a:p>
        </p:txBody>
      </p:sp>
      <p:sp>
        <p:nvSpPr>
          <p:cNvPr id="11" name="Content Placeholder 2">
            <a:extLst>
              <a:ext uri="{FF2B5EF4-FFF2-40B4-BE49-F238E27FC236}">
                <a16:creationId xmlns:a16="http://schemas.microsoft.com/office/drawing/2014/main" id="{2763C2CE-F48C-4378-A70F-5DDB11FD3947}"/>
              </a:ext>
            </a:extLst>
          </p:cNvPr>
          <p:cNvSpPr txBox="1">
            <a:spLocks/>
          </p:cNvSpPr>
          <p:nvPr/>
        </p:nvSpPr>
        <p:spPr>
          <a:xfrm>
            <a:off x="222251" y="1043045"/>
            <a:ext cx="8672513" cy="523811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rgbClr val="404040"/>
                </a:solidFill>
              </a:rPr>
              <a:t>Kickers do not significantly</a:t>
            </a:r>
            <a:br>
              <a:rPr lang="en-US" dirty="0">
                <a:solidFill>
                  <a:srgbClr val="404040"/>
                </a:solidFill>
              </a:rPr>
            </a:br>
            <a:r>
              <a:rPr lang="en-US" dirty="0">
                <a:solidFill>
                  <a:srgbClr val="404040"/>
                </a:solidFill>
              </a:rPr>
              <a:t>deteriorate the transverse</a:t>
            </a:r>
            <a:br>
              <a:rPr lang="en-US" dirty="0">
                <a:solidFill>
                  <a:srgbClr val="404040"/>
                </a:solidFill>
              </a:rPr>
            </a:br>
            <a:r>
              <a:rPr lang="en-US" dirty="0">
                <a:solidFill>
                  <a:srgbClr val="404040"/>
                </a:solidFill>
              </a:rPr>
              <a:t>emittance of the beam</a:t>
            </a:r>
          </a:p>
          <a:p>
            <a:r>
              <a:rPr lang="en-US" dirty="0">
                <a:solidFill>
                  <a:srgbClr val="404040"/>
                </a:solidFill>
              </a:rPr>
              <a:t>Kickers were successfully</a:t>
            </a:r>
            <a:br>
              <a:rPr lang="en-US" dirty="0">
                <a:solidFill>
                  <a:srgbClr val="404040"/>
                </a:solidFill>
              </a:rPr>
            </a:br>
            <a:r>
              <a:rPr lang="en-US" dirty="0">
                <a:solidFill>
                  <a:srgbClr val="404040"/>
                </a:solidFill>
              </a:rPr>
              <a:t>operated </a:t>
            </a:r>
            <a:r>
              <a:rPr lang="en-US" u="sng" dirty="0">
                <a:solidFill>
                  <a:srgbClr val="404040"/>
                </a:solidFill>
              </a:rPr>
              <a:t>together in sync</a:t>
            </a:r>
          </a:p>
          <a:p>
            <a:r>
              <a:rPr lang="en-US" dirty="0">
                <a:solidFill>
                  <a:srgbClr val="404040"/>
                </a:solidFill>
              </a:rPr>
              <a:t>Down selected a 200-Ohm </a:t>
            </a:r>
          </a:p>
          <a:p>
            <a:pPr marL="0" indent="0">
              <a:buNone/>
            </a:pPr>
            <a:r>
              <a:rPr lang="en-US" dirty="0">
                <a:solidFill>
                  <a:srgbClr val="404040"/>
                </a:solidFill>
              </a:rPr>
              <a:t>    kicker as baseline</a:t>
            </a:r>
          </a:p>
          <a:p>
            <a:pPr marL="0" indent="0">
              <a:buNone/>
            </a:pPr>
            <a:endParaRPr lang="en-US" dirty="0">
              <a:solidFill>
                <a:srgbClr val="404040"/>
              </a:solidFill>
            </a:endParaRPr>
          </a:p>
        </p:txBody>
      </p:sp>
      <p:pic>
        <p:nvPicPr>
          <p:cNvPr id="12" name="Picture 11">
            <a:extLst>
              <a:ext uri="{FF2B5EF4-FFF2-40B4-BE49-F238E27FC236}">
                <a16:creationId xmlns:a16="http://schemas.microsoft.com/office/drawing/2014/main" id="{66A71DF9-0022-4E5E-AAF6-AFBBFC0931F9}"/>
              </a:ext>
            </a:extLst>
          </p:cNvPr>
          <p:cNvPicPr>
            <a:picLocks noChangeAspect="1"/>
          </p:cNvPicPr>
          <p:nvPr/>
        </p:nvPicPr>
        <p:blipFill>
          <a:blip r:embed="rId4"/>
          <a:stretch>
            <a:fillRect/>
          </a:stretch>
        </p:blipFill>
        <p:spPr>
          <a:xfrm>
            <a:off x="5127170" y="1089740"/>
            <a:ext cx="3452203" cy="2526392"/>
          </a:xfrm>
          <a:prstGeom prst="rect">
            <a:avLst/>
          </a:prstGeom>
        </p:spPr>
      </p:pic>
      <p:sp>
        <p:nvSpPr>
          <p:cNvPr id="13" name="TextBox 12">
            <a:extLst>
              <a:ext uri="{FF2B5EF4-FFF2-40B4-BE49-F238E27FC236}">
                <a16:creationId xmlns:a16="http://schemas.microsoft.com/office/drawing/2014/main" id="{EDF78B42-993D-47E4-889A-55F58BCA9131}"/>
              </a:ext>
            </a:extLst>
          </p:cNvPr>
          <p:cNvSpPr txBox="1"/>
          <p:nvPr/>
        </p:nvSpPr>
        <p:spPr>
          <a:xfrm>
            <a:off x="5033346" y="526906"/>
            <a:ext cx="3605956" cy="523220"/>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5 mA beam collimated to 1.5 mA and deflected by the 200-Ohm kicker </a:t>
            </a:r>
          </a:p>
        </p:txBody>
      </p:sp>
      <p:sp>
        <p:nvSpPr>
          <p:cNvPr id="14" name="TextBox 13">
            <a:extLst>
              <a:ext uri="{FF2B5EF4-FFF2-40B4-BE49-F238E27FC236}">
                <a16:creationId xmlns:a16="http://schemas.microsoft.com/office/drawing/2014/main" id="{82BD1541-98BD-4EDB-B144-C4FD5D58CF56}"/>
              </a:ext>
            </a:extLst>
          </p:cNvPr>
          <p:cNvSpPr txBox="1"/>
          <p:nvPr/>
        </p:nvSpPr>
        <p:spPr>
          <a:xfrm>
            <a:off x="277030" y="5485250"/>
            <a:ext cx="8562954" cy="830997"/>
          </a:xfrm>
          <a:prstGeom prst="rect">
            <a:avLst/>
          </a:prstGeom>
          <a:noFill/>
        </p:spPr>
        <p:txBody>
          <a:bodyPr wrap="square" rtlCol="0">
            <a:spAutoFit/>
          </a:bodyPr>
          <a:lstStyle/>
          <a:p>
            <a:r>
              <a:rPr lang="en-US" dirty="0"/>
              <a:t>Mu2e Collaboration interested in extinction measurements at PIP2IT for Mu2e-II</a:t>
            </a:r>
          </a:p>
        </p:txBody>
      </p:sp>
    </p:spTree>
    <p:extLst>
      <p:ext uri="{BB962C8B-B14F-4D97-AF65-F5344CB8AC3E}">
        <p14:creationId xmlns:p14="http://schemas.microsoft.com/office/powerpoint/2010/main" val="3609225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07FDD825-A81E-4E49-A5AC-23404D92A8C3}"/>
              </a:ext>
            </a:extLst>
          </p:cNvPr>
          <p:cNvGrpSpPr/>
          <p:nvPr/>
        </p:nvGrpSpPr>
        <p:grpSpPr>
          <a:xfrm>
            <a:off x="0" y="549473"/>
            <a:ext cx="9215662" cy="5726889"/>
            <a:chOff x="0" y="423715"/>
            <a:chExt cx="9215662" cy="5726889"/>
          </a:xfrm>
        </p:grpSpPr>
        <p:grpSp>
          <p:nvGrpSpPr>
            <p:cNvPr id="72" name="Group 71">
              <a:extLst>
                <a:ext uri="{FF2B5EF4-FFF2-40B4-BE49-F238E27FC236}">
                  <a16:creationId xmlns:a16="http://schemas.microsoft.com/office/drawing/2014/main" id="{185771D3-5642-4EF1-94B6-052853E32CE5}"/>
                </a:ext>
              </a:extLst>
            </p:cNvPr>
            <p:cNvGrpSpPr/>
            <p:nvPr/>
          </p:nvGrpSpPr>
          <p:grpSpPr>
            <a:xfrm>
              <a:off x="1279924" y="683172"/>
              <a:ext cx="1837685" cy="2005928"/>
              <a:chOff x="1279924" y="683172"/>
              <a:chExt cx="1837685" cy="2005928"/>
            </a:xfrm>
          </p:grpSpPr>
          <p:grpSp>
            <p:nvGrpSpPr>
              <p:cNvPr id="71" name="Group 70">
                <a:extLst>
                  <a:ext uri="{FF2B5EF4-FFF2-40B4-BE49-F238E27FC236}">
                    <a16:creationId xmlns:a16="http://schemas.microsoft.com/office/drawing/2014/main" id="{A5014F79-000D-457C-9A84-874345FD9515}"/>
                  </a:ext>
                </a:extLst>
              </p:cNvPr>
              <p:cNvGrpSpPr/>
              <p:nvPr/>
            </p:nvGrpSpPr>
            <p:grpSpPr>
              <a:xfrm>
                <a:off x="1279924" y="683172"/>
                <a:ext cx="1837685" cy="739013"/>
                <a:chOff x="1279924" y="683172"/>
                <a:chExt cx="1837685" cy="739013"/>
              </a:xfrm>
            </p:grpSpPr>
            <p:cxnSp>
              <p:nvCxnSpPr>
                <p:cNvPr id="12" name="Straight Connector 11">
                  <a:extLst>
                    <a:ext uri="{FF2B5EF4-FFF2-40B4-BE49-F238E27FC236}">
                      <a16:creationId xmlns:a16="http://schemas.microsoft.com/office/drawing/2014/main" id="{15E8669F-A8DB-4135-A8E7-106055BDC7FD}"/>
                    </a:ext>
                  </a:extLst>
                </p:cNvPr>
                <p:cNvCxnSpPr>
                  <a:cxnSpLocks/>
                </p:cNvCxnSpPr>
                <p:nvPr/>
              </p:nvCxnSpPr>
              <p:spPr>
                <a:xfrm>
                  <a:off x="1279924" y="704192"/>
                  <a:ext cx="1837685"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C9FAF50E-4381-41A7-B95E-F1083CB69805}"/>
                    </a:ext>
                  </a:extLst>
                </p:cNvPr>
                <p:cNvCxnSpPr>
                  <a:cxnSpLocks/>
                </p:cNvCxnSpPr>
                <p:nvPr/>
              </p:nvCxnSpPr>
              <p:spPr>
                <a:xfrm>
                  <a:off x="3117609" y="683172"/>
                  <a:ext cx="0" cy="735064"/>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558746AA-D36E-4689-8495-8F0D149AF8C0}"/>
                    </a:ext>
                  </a:extLst>
                </p:cNvPr>
                <p:cNvCxnSpPr/>
                <p:nvPr/>
              </p:nvCxnSpPr>
              <p:spPr>
                <a:xfrm>
                  <a:off x="1279924" y="687121"/>
                  <a:ext cx="0" cy="735064"/>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nvGrpSpPr>
              <p:cNvPr id="70" name="Group 69">
                <a:extLst>
                  <a:ext uri="{FF2B5EF4-FFF2-40B4-BE49-F238E27FC236}">
                    <a16:creationId xmlns:a16="http://schemas.microsoft.com/office/drawing/2014/main" id="{8C937FF9-7F5B-4098-9A43-D28A648FAC57}"/>
                  </a:ext>
                </a:extLst>
              </p:cNvPr>
              <p:cNvGrpSpPr/>
              <p:nvPr/>
            </p:nvGrpSpPr>
            <p:grpSpPr>
              <a:xfrm>
                <a:off x="1279924" y="1402862"/>
                <a:ext cx="1837685" cy="1286238"/>
                <a:chOff x="1279924" y="1402862"/>
                <a:chExt cx="1837685" cy="1286238"/>
              </a:xfrm>
            </p:grpSpPr>
            <p:cxnSp>
              <p:nvCxnSpPr>
                <p:cNvPr id="49" name="Straight Connector 48">
                  <a:extLst>
                    <a:ext uri="{FF2B5EF4-FFF2-40B4-BE49-F238E27FC236}">
                      <a16:creationId xmlns:a16="http://schemas.microsoft.com/office/drawing/2014/main" id="{C03702D8-C521-485A-A9D8-6A6470844679}"/>
                    </a:ext>
                  </a:extLst>
                </p:cNvPr>
                <p:cNvCxnSpPr>
                  <a:cxnSpLocks/>
                </p:cNvCxnSpPr>
                <p:nvPr/>
              </p:nvCxnSpPr>
              <p:spPr>
                <a:xfrm>
                  <a:off x="1632020" y="1422185"/>
                  <a:ext cx="0" cy="1266915"/>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ED294DE0-1AB3-48D4-8747-5942464B3076}"/>
                    </a:ext>
                  </a:extLst>
                </p:cNvPr>
                <p:cNvCxnSpPr/>
                <p:nvPr/>
              </p:nvCxnSpPr>
              <p:spPr>
                <a:xfrm>
                  <a:off x="1279924" y="1422185"/>
                  <a:ext cx="352096"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B9BA6BAA-4ADE-4FE8-9E18-7F43B80DDF5E}"/>
                    </a:ext>
                  </a:extLst>
                </p:cNvPr>
                <p:cNvCxnSpPr>
                  <a:cxnSpLocks/>
                </p:cNvCxnSpPr>
                <p:nvPr/>
              </p:nvCxnSpPr>
              <p:spPr>
                <a:xfrm>
                  <a:off x="1632020" y="2678166"/>
                  <a:ext cx="1097740"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2B28A550-35EA-4232-BAC8-DC168DF152A9}"/>
                    </a:ext>
                  </a:extLst>
                </p:cNvPr>
                <p:cNvCxnSpPr>
                  <a:cxnSpLocks/>
                </p:cNvCxnSpPr>
                <p:nvPr/>
              </p:nvCxnSpPr>
              <p:spPr>
                <a:xfrm>
                  <a:off x="2729760" y="1402862"/>
                  <a:ext cx="0" cy="1286238"/>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C03BC405-03DF-4360-802D-8851D70CD8BE}"/>
                    </a:ext>
                  </a:extLst>
                </p:cNvPr>
                <p:cNvCxnSpPr>
                  <a:cxnSpLocks/>
                </p:cNvCxnSpPr>
                <p:nvPr/>
              </p:nvCxnSpPr>
              <p:spPr>
                <a:xfrm>
                  <a:off x="2729760" y="1402862"/>
                  <a:ext cx="387849"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grpSp>
          <p:nvGrpSpPr>
            <p:cNvPr id="4" name="Group 3">
              <a:extLst>
                <a:ext uri="{FF2B5EF4-FFF2-40B4-BE49-F238E27FC236}">
                  <a16:creationId xmlns:a16="http://schemas.microsoft.com/office/drawing/2014/main" id="{44B0CCDE-E392-4290-A64A-36FAB3CBB3BB}"/>
                </a:ext>
              </a:extLst>
            </p:cNvPr>
            <p:cNvGrpSpPr/>
            <p:nvPr/>
          </p:nvGrpSpPr>
          <p:grpSpPr>
            <a:xfrm>
              <a:off x="0" y="423715"/>
              <a:ext cx="9215662" cy="5726889"/>
              <a:chOff x="0" y="555795"/>
              <a:chExt cx="9215662" cy="5726889"/>
            </a:xfrm>
          </p:grpSpPr>
          <p:graphicFrame>
            <p:nvGraphicFramePr>
              <p:cNvPr id="7" name="Object 6">
                <a:extLst/>
              </p:cNvPr>
              <p:cNvGraphicFramePr>
                <a:graphicFrameLocks noChangeAspect="1"/>
              </p:cNvGraphicFramePr>
              <p:nvPr>
                <p:extLst/>
              </p:nvPr>
            </p:nvGraphicFramePr>
            <p:xfrm>
              <a:off x="0" y="1018898"/>
              <a:ext cx="6143091" cy="5263786"/>
            </p:xfrm>
            <a:graphic>
              <a:graphicData uri="http://schemas.openxmlformats.org/presentationml/2006/ole">
                <mc:AlternateContent xmlns:mc="http://schemas.openxmlformats.org/markup-compatibility/2006">
                  <mc:Choice xmlns:v="urn:schemas-microsoft-com:vml" Requires="v">
                    <p:oleObj spid="_x0000_s7267" name="Visio" r:id="rId4" imgW="6611282" imgH="5663140" progId="Visio.Drawing.11">
                      <p:embed/>
                    </p:oleObj>
                  </mc:Choice>
                  <mc:Fallback>
                    <p:oleObj name="Visio" r:id="rId4" imgW="6611282" imgH="5663140" progId="Visio.Drawing.11">
                      <p:embed/>
                      <p:pic>
                        <p:nvPicPr>
                          <p:cNvPr id="7" name="Object 6">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18898"/>
                            <a:ext cx="6143091" cy="5263786"/>
                          </a:xfrm>
                          <a:prstGeom prst="rect">
                            <a:avLst/>
                          </a:prstGeom>
                          <a:noFill/>
                        </p:spPr>
                      </p:pic>
                    </p:oleObj>
                  </mc:Fallback>
                </mc:AlternateContent>
              </a:graphicData>
            </a:graphic>
          </p:graphicFrame>
          <p:grpSp>
            <p:nvGrpSpPr>
              <p:cNvPr id="3" name="Group 2">
                <a:extLst>
                  <a:ext uri="{FF2B5EF4-FFF2-40B4-BE49-F238E27FC236}">
                    <a16:creationId xmlns:a16="http://schemas.microsoft.com/office/drawing/2014/main" id="{22C2DC21-C7F7-4051-A695-092591017F60}"/>
                  </a:ext>
                </a:extLst>
              </p:cNvPr>
              <p:cNvGrpSpPr/>
              <p:nvPr/>
            </p:nvGrpSpPr>
            <p:grpSpPr>
              <a:xfrm>
                <a:off x="2423604" y="555795"/>
                <a:ext cx="6792058" cy="4919575"/>
                <a:chOff x="2423604" y="555795"/>
                <a:chExt cx="6792058" cy="4919575"/>
              </a:xfrm>
            </p:grpSpPr>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850" b="98867" l="1496" r="98291"/>
                          </a14:imgEffect>
                        </a14:imgLayer>
                      </a14:imgProps>
                    </a:ext>
                  </a:extLst>
                </a:blip>
                <a:stretch>
                  <a:fillRect/>
                </a:stretch>
              </p:blipFill>
              <p:spPr>
                <a:xfrm>
                  <a:off x="7322291" y="2640137"/>
                  <a:ext cx="1705122" cy="1286129"/>
                </a:xfrm>
                <a:prstGeom prst="rect">
                  <a:avLst/>
                </a:prstGeom>
              </p:spPr>
            </p:pic>
            <p:pic>
              <p:nvPicPr>
                <p:cNvPr id="10" name="Picture 9"/>
                <p:cNvPicPr>
                  <a:picLocks noChangeAspect="1"/>
                </p:cNvPicPr>
                <p:nvPr/>
              </p:nvPicPr>
              <p:blipFill>
                <a:blip r:embed="rId8">
                  <a:clrChange>
                    <a:clrFrom>
                      <a:srgbClr val="232528"/>
                    </a:clrFrom>
                    <a:clrTo>
                      <a:srgbClr val="232528">
                        <a:alpha val="0"/>
                      </a:srgbClr>
                    </a:clrTo>
                  </a:clrChange>
                </a:blip>
                <a:stretch>
                  <a:fillRect/>
                </a:stretch>
              </p:blipFill>
              <p:spPr>
                <a:xfrm rot="21387830">
                  <a:off x="6375550" y="4152211"/>
                  <a:ext cx="2716051" cy="1195073"/>
                </a:xfrm>
                <a:prstGeom prst="rect">
                  <a:avLst/>
                </a:prstGeom>
              </p:spPr>
            </p:pic>
            <p:pic>
              <p:nvPicPr>
                <p:cNvPr id="15" name="Picture 14"/>
                <p:cNvPicPr>
                  <a:picLocks noChangeAspect="1"/>
                </p:cNvPicPr>
                <p:nvPr/>
              </p:nvPicPr>
              <p:blipFill>
                <a:blip r:embed="rId9">
                  <a:extLst>
                    <a:ext uri="{BEBA8EAE-BF5A-486C-A8C5-ECC9F3942E4B}">
                      <a14:imgProps xmlns:a14="http://schemas.microsoft.com/office/drawing/2010/main">
                        <a14:imgLayer r:embed="rId10">
                          <a14:imgEffect>
                            <a14:backgroundRemoval t="0" b="99317" l="0" r="100000"/>
                          </a14:imgEffect>
                        </a14:imgLayer>
                      </a14:imgProps>
                    </a:ext>
                    <a:ext uri="{28A0092B-C50C-407E-A947-70E740481C1C}">
                      <a14:useLocalDpi xmlns:a14="http://schemas.microsoft.com/office/drawing/2010/main" val="0"/>
                    </a:ext>
                  </a:extLst>
                </a:blip>
                <a:srcRect/>
                <a:stretch>
                  <a:fillRect/>
                </a:stretch>
              </p:blipFill>
              <p:spPr bwMode="auto">
                <a:xfrm>
                  <a:off x="3213895" y="1103236"/>
                  <a:ext cx="1948938" cy="73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Arrow Connector 21"/>
                <p:cNvCxnSpPr>
                  <a:cxnSpLocks/>
                </p:cNvCxnSpPr>
                <p:nvPr/>
              </p:nvCxnSpPr>
              <p:spPr>
                <a:xfrm flipV="1">
                  <a:off x="2423604" y="1960947"/>
                  <a:ext cx="1598195" cy="2058234"/>
                </a:xfrm>
                <a:prstGeom prst="straightConnector1">
                  <a:avLst/>
                </a:prstGeom>
                <a:ln>
                  <a:solidFill>
                    <a:srgbClr val="7030A0"/>
                  </a:solidFill>
                  <a:tailEnd type="triangle"/>
                </a:ln>
              </p:spPr>
              <p:style>
                <a:lnRef idx="2">
                  <a:schemeClr val="accent3"/>
                </a:lnRef>
                <a:fillRef idx="0">
                  <a:schemeClr val="accent3"/>
                </a:fillRef>
                <a:effectRef idx="1">
                  <a:schemeClr val="accent3"/>
                </a:effectRef>
                <a:fontRef idx="minor">
                  <a:schemeClr val="tx1"/>
                </a:fontRef>
              </p:style>
            </p:cxnSp>
            <p:cxnSp>
              <p:nvCxnSpPr>
                <p:cNvPr id="23" name="Straight Arrow Connector 22"/>
                <p:cNvCxnSpPr>
                  <a:cxnSpLocks/>
                </p:cNvCxnSpPr>
                <p:nvPr/>
              </p:nvCxnSpPr>
              <p:spPr>
                <a:xfrm flipV="1">
                  <a:off x="2623062" y="2236741"/>
                  <a:ext cx="2588708" cy="1771080"/>
                </a:xfrm>
                <a:prstGeom prst="straightConnector1">
                  <a:avLst/>
                </a:prstGeom>
                <a:ln>
                  <a:solidFill>
                    <a:schemeClr val="accent2"/>
                  </a:solidFill>
                  <a:tailEnd type="triangle"/>
                </a:ln>
              </p:spPr>
              <p:style>
                <a:lnRef idx="2">
                  <a:schemeClr val="accent3"/>
                </a:lnRef>
                <a:fillRef idx="0">
                  <a:schemeClr val="accent3"/>
                </a:fillRef>
                <a:effectRef idx="1">
                  <a:schemeClr val="accent3"/>
                </a:effectRef>
                <a:fontRef idx="minor">
                  <a:schemeClr val="tx1"/>
                </a:fontRef>
              </p:style>
            </p:cxnSp>
            <p:cxnSp>
              <p:nvCxnSpPr>
                <p:cNvPr id="27" name="Straight Arrow Connector 26"/>
                <p:cNvCxnSpPr>
                  <a:cxnSpLocks/>
                </p:cNvCxnSpPr>
                <p:nvPr/>
              </p:nvCxnSpPr>
              <p:spPr>
                <a:xfrm flipV="1">
                  <a:off x="3313404" y="2730916"/>
                  <a:ext cx="2960632" cy="1239586"/>
                </a:xfrm>
                <a:prstGeom prst="straightConnector1">
                  <a:avLst/>
                </a:prstGeom>
                <a:ln>
                  <a:solidFill>
                    <a:srgbClr val="FFFF00"/>
                  </a:solidFill>
                  <a:tailEnd type="triangle"/>
                </a:ln>
              </p:spPr>
              <p:style>
                <a:lnRef idx="2">
                  <a:schemeClr val="accent3"/>
                </a:lnRef>
                <a:fillRef idx="0">
                  <a:schemeClr val="accent3"/>
                </a:fillRef>
                <a:effectRef idx="1">
                  <a:schemeClr val="accent3"/>
                </a:effectRef>
                <a:fontRef idx="minor">
                  <a:schemeClr val="tx1"/>
                </a:fontRef>
              </p:style>
            </p:cxnSp>
            <p:cxnSp>
              <p:nvCxnSpPr>
                <p:cNvPr id="30" name="Straight Arrow Connector 29"/>
                <p:cNvCxnSpPr>
                  <a:cxnSpLocks/>
                </p:cNvCxnSpPr>
                <p:nvPr/>
              </p:nvCxnSpPr>
              <p:spPr>
                <a:xfrm flipV="1">
                  <a:off x="4922378" y="3431771"/>
                  <a:ext cx="2384246" cy="538732"/>
                </a:xfrm>
                <a:prstGeom prst="straightConnector1">
                  <a:avLst/>
                </a:prstGeom>
                <a:ln>
                  <a:solidFill>
                    <a:schemeClr val="tx2">
                      <a:lumMod val="75000"/>
                    </a:schemeClr>
                  </a:solidFill>
                  <a:tailEnd type="triangle"/>
                </a:ln>
              </p:spPr>
              <p:style>
                <a:lnRef idx="2">
                  <a:schemeClr val="accent3"/>
                </a:lnRef>
                <a:fillRef idx="0">
                  <a:schemeClr val="accent3"/>
                </a:fillRef>
                <a:effectRef idx="1">
                  <a:schemeClr val="accent3"/>
                </a:effectRef>
                <a:fontRef idx="minor">
                  <a:schemeClr val="tx1"/>
                </a:fontRef>
              </p:style>
            </p:cxnSp>
            <p:cxnSp>
              <p:nvCxnSpPr>
                <p:cNvPr id="33" name="Straight Arrow Connector 32"/>
                <p:cNvCxnSpPr>
                  <a:cxnSpLocks/>
                </p:cNvCxnSpPr>
                <p:nvPr/>
              </p:nvCxnSpPr>
              <p:spPr>
                <a:xfrm>
                  <a:off x="5834953" y="4276883"/>
                  <a:ext cx="1898622" cy="110273"/>
                </a:xfrm>
                <a:prstGeom prst="straightConnector1">
                  <a:avLst/>
                </a:prstGeom>
                <a:ln>
                  <a:solidFill>
                    <a:schemeClr val="accent3">
                      <a:lumMod val="75000"/>
                    </a:schemeClr>
                  </a:solidFill>
                  <a:tailEnd type="triangle"/>
                </a:ln>
              </p:spPr>
              <p:style>
                <a:lnRef idx="2">
                  <a:schemeClr val="accent3"/>
                </a:lnRef>
                <a:fillRef idx="0">
                  <a:schemeClr val="accent3"/>
                </a:fillRef>
                <a:effectRef idx="1">
                  <a:schemeClr val="accent3"/>
                </a:effectRef>
                <a:fontRef idx="minor">
                  <a:schemeClr val="tx1"/>
                </a:fontRef>
              </p:style>
            </p:cxnSp>
            <p:pic>
              <p:nvPicPr>
                <p:cNvPr id="39" name="Content Placeholder 11" descr="15-0309-01.jpg"/>
                <p:cNvPicPr>
                  <a:picLocks noChangeAspect="1"/>
                </p:cNvPicPr>
                <p:nvPr/>
              </p:nvPicPr>
              <p:blipFill>
                <a:blip r:embed="rId11" cstate="screen">
                  <a:extLst>
                    <a:ext uri="{BEBA8EAE-BF5A-486C-A8C5-ECC9F3942E4B}">
                      <a14:imgProps xmlns:a14="http://schemas.microsoft.com/office/drawing/2010/main">
                        <a14:imgLayer r:embed="rId12">
                          <a14:imgEffect>
                            <a14:backgroundRemoval t="1578" b="99211" l="1125" r="96000">
                              <a14:foregroundMark x1="92625" y1="34911" x2="92625" y2="34911"/>
                              <a14:foregroundMark x1="89750" y1="29980" x2="89750" y2="29980"/>
                              <a14:foregroundMark x1="90375" y1="30769" x2="90375" y2="30769"/>
                              <a14:foregroundMark x1="66000" y1="70217" x2="66000" y2="70217"/>
                              <a14:foregroundMark x1="67125" y1="75542" x2="67125" y2="75542"/>
                              <a14:foregroundMark x1="77875" y1="71203" x2="77875" y2="71203"/>
                              <a14:foregroundMark x1="81875" y1="64300" x2="81875" y2="64300"/>
                              <a14:backgroundMark x1="79125" y1="69625" x2="79125" y2="69625"/>
                              <a14:backgroundMark x1="78000" y1="68047" x2="78000" y2="68047"/>
                            </a14:backgroundRemoval>
                          </a14:imgEffect>
                        </a14:imgLayer>
                      </a14:imgProps>
                    </a:ext>
                    <a:ext uri="{28A0092B-C50C-407E-A947-70E740481C1C}">
                      <a14:useLocalDpi xmlns:a14="http://schemas.microsoft.com/office/drawing/2010/main"/>
                    </a:ext>
                  </a:extLst>
                </a:blip>
                <a:stretch>
                  <a:fillRect/>
                </a:stretch>
              </p:blipFill>
              <p:spPr>
                <a:xfrm>
                  <a:off x="5116500" y="965044"/>
                  <a:ext cx="2073641" cy="1314170"/>
                </a:xfrm>
                <a:prstGeom prst="rect">
                  <a:avLst/>
                </a:prstGeom>
                <a:ln w="19050">
                  <a:noFill/>
                </a:ln>
              </p:spPr>
            </p:pic>
            <p:sp>
              <p:nvSpPr>
                <p:cNvPr id="11" name="TextBox 10"/>
                <p:cNvSpPr txBox="1"/>
                <p:nvPr/>
              </p:nvSpPr>
              <p:spPr>
                <a:xfrm>
                  <a:off x="3626672" y="641571"/>
                  <a:ext cx="1293944" cy="461665"/>
                </a:xfrm>
                <a:prstGeom prst="rect">
                  <a:avLst/>
                </a:prstGeom>
                <a:noFill/>
              </p:spPr>
              <p:txBody>
                <a:bodyPr wrap="none" rtlCol="0">
                  <a:spAutoFit/>
                </a:bodyPr>
                <a:lstStyle/>
                <a:p>
                  <a:r>
                    <a:rPr lang="en-US" b="1" dirty="0"/>
                    <a:t>HWR X 1</a:t>
                  </a:r>
                </a:p>
              </p:txBody>
            </p:sp>
            <p:sp>
              <p:nvSpPr>
                <p:cNvPr id="21" name="TextBox 20"/>
                <p:cNvSpPr txBox="1"/>
                <p:nvPr/>
              </p:nvSpPr>
              <p:spPr>
                <a:xfrm>
                  <a:off x="5653783" y="555795"/>
                  <a:ext cx="1268296" cy="461665"/>
                </a:xfrm>
                <a:prstGeom prst="rect">
                  <a:avLst/>
                </a:prstGeom>
                <a:noFill/>
              </p:spPr>
              <p:txBody>
                <a:bodyPr wrap="none" rtlCol="0">
                  <a:spAutoFit/>
                </a:bodyPr>
                <a:lstStyle/>
                <a:p>
                  <a:r>
                    <a:rPr lang="en-US" b="1" dirty="0"/>
                    <a:t>SSR1 X 2</a:t>
                  </a:r>
                </a:p>
              </p:txBody>
            </p:sp>
            <p:sp>
              <p:nvSpPr>
                <p:cNvPr id="24" name="TextBox 23"/>
                <p:cNvSpPr txBox="1"/>
                <p:nvPr/>
              </p:nvSpPr>
              <p:spPr>
                <a:xfrm>
                  <a:off x="7445997" y="1432349"/>
                  <a:ext cx="1268296" cy="461665"/>
                </a:xfrm>
                <a:prstGeom prst="rect">
                  <a:avLst/>
                </a:prstGeom>
                <a:noFill/>
              </p:spPr>
              <p:txBody>
                <a:bodyPr wrap="none" rtlCol="0">
                  <a:spAutoFit/>
                </a:bodyPr>
                <a:lstStyle/>
                <a:p>
                  <a:r>
                    <a:rPr lang="en-US" b="1" dirty="0"/>
                    <a:t>SSR2 X 7</a:t>
                  </a:r>
                </a:p>
              </p:txBody>
            </p:sp>
            <p:sp>
              <p:nvSpPr>
                <p:cNvPr id="25" name="TextBox 24"/>
                <p:cNvSpPr txBox="1"/>
                <p:nvPr/>
              </p:nvSpPr>
              <p:spPr>
                <a:xfrm>
                  <a:off x="7642796" y="2330235"/>
                  <a:ext cx="1572866" cy="461665"/>
                </a:xfrm>
                <a:prstGeom prst="rect">
                  <a:avLst/>
                </a:prstGeom>
                <a:noFill/>
              </p:spPr>
              <p:txBody>
                <a:bodyPr wrap="none" rtlCol="0">
                  <a:spAutoFit/>
                </a:bodyPr>
                <a:lstStyle/>
                <a:p>
                  <a:r>
                    <a:rPr lang="en-US" b="1" dirty="0"/>
                    <a:t>LB650 X 11</a:t>
                  </a:r>
                </a:p>
              </p:txBody>
            </p:sp>
            <p:sp>
              <p:nvSpPr>
                <p:cNvPr id="26" name="TextBox 25"/>
                <p:cNvSpPr txBox="1"/>
                <p:nvPr/>
              </p:nvSpPr>
              <p:spPr>
                <a:xfrm>
                  <a:off x="7525963" y="5013705"/>
                  <a:ext cx="1481496" cy="461665"/>
                </a:xfrm>
                <a:prstGeom prst="rect">
                  <a:avLst/>
                </a:prstGeom>
                <a:noFill/>
              </p:spPr>
              <p:txBody>
                <a:bodyPr wrap="none" rtlCol="0">
                  <a:spAutoFit/>
                </a:bodyPr>
                <a:lstStyle/>
                <a:p>
                  <a:r>
                    <a:rPr lang="en-US" b="1" dirty="0"/>
                    <a:t>HB650 X 4</a:t>
                  </a:r>
                </a:p>
              </p:txBody>
            </p:sp>
          </p:grpSp>
        </p:grpSp>
        <p:pic>
          <p:nvPicPr>
            <p:cNvPr id="28" name="x_Picture 3" descr="image001">
              <a:extLst>
                <a:ext uri="{FF2B5EF4-FFF2-40B4-BE49-F238E27FC236}">
                  <a16:creationId xmlns:a16="http://schemas.microsoft.com/office/drawing/2014/main" id="{77A9C53B-8ADD-457B-895D-CF47C751DAB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5511" y="4657446"/>
              <a:ext cx="5298475" cy="1371687"/>
            </a:xfrm>
            <a:prstGeom prst="rect">
              <a:avLst/>
            </a:prstGeom>
            <a:solidFill>
              <a:schemeClr val="accent1">
                <a:lumMod val="20000"/>
                <a:lumOff val="80000"/>
              </a:schemeClr>
            </a:solidFill>
            <a:ln>
              <a:noFill/>
            </a:ln>
          </p:spPr>
        </p:pic>
        <p:pic>
          <p:nvPicPr>
            <p:cNvPr id="31" name="Picture 4" descr="Image result">
              <a:extLst>
                <a:ext uri="{FF2B5EF4-FFF2-40B4-BE49-F238E27FC236}">
                  <a16:creationId xmlns:a16="http://schemas.microsoft.com/office/drawing/2014/main" id="{927863B2-C6EE-445C-85E8-501A421793D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94885" y="2267151"/>
              <a:ext cx="480189" cy="32012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a:extLst>
                <a:ext uri="{FF2B5EF4-FFF2-40B4-BE49-F238E27FC236}">
                  <a16:creationId xmlns:a16="http://schemas.microsoft.com/office/drawing/2014/main" id="{EAEA3B26-46DC-4CD2-83CC-36473582843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97682" y="2104661"/>
              <a:ext cx="498737" cy="26261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Image result">
              <a:extLst>
                <a:ext uri="{FF2B5EF4-FFF2-40B4-BE49-F238E27FC236}">
                  <a16:creationId xmlns:a16="http://schemas.microsoft.com/office/drawing/2014/main" id="{C3322B3E-0607-4582-952F-33BDAA85409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39270" y="3997367"/>
              <a:ext cx="491940" cy="330612"/>
            </a:xfrm>
            <a:prstGeom prst="rect">
              <a:avLst/>
            </a:prstGeom>
            <a:noFill/>
            <a:extLst>
              <a:ext uri="{909E8E84-426E-40DD-AFC4-6F175D3DCCD1}">
                <a14:hiddenFill xmlns:a14="http://schemas.microsoft.com/office/drawing/2010/main">
                  <a:solidFill>
                    <a:srgbClr val="FFFFFF"/>
                  </a:solidFill>
                </a14:hiddenFill>
              </a:ext>
            </a:extLst>
          </p:spPr>
        </p:pic>
        <p:pic>
          <p:nvPicPr>
            <p:cNvPr id="35" name="Content Placeholder 7">
              <a:extLst>
                <a:ext uri="{FF2B5EF4-FFF2-40B4-BE49-F238E27FC236}">
                  <a16:creationId xmlns:a16="http://schemas.microsoft.com/office/drawing/2014/main" id="{D8DCE749-3463-430A-B851-B8D05700EDED}"/>
                </a:ext>
              </a:extLst>
            </p:cNvPr>
            <p:cNvPicPr>
              <a:picLocks noChangeAspect="1"/>
            </p:cNvPicPr>
            <p:nvPr/>
          </p:nvPicPr>
          <p:blipFill>
            <a:blip r:embed="rId16"/>
            <a:stretch>
              <a:fillRect/>
            </a:stretch>
          </p:blipFill>
          <p:spPr>
            <a:xfrm>
              <a:off x="7021453" y="4046107"/>
              <a:ext cx="576076" cy="288038"/>
            </a:xfrm>
            <a:prstGeom prst="rect">
              <a:avLst/>
            </a:prstGeom>
          </p:spPr>
        </p:pic>
        <p:pic>
          <p:nvPicPr>
            <p:cNvPr id="36" name="Picture 4" descr="Image result">
              <a:extLst>
                <a:ext uri="{FF2B5EF4-FFF2-40B4-BE49-F238E27FC236}">
                  <a16:creationId xmlns:a16="http://schemas.microsoft.com/office/drawing/2014/main" id="{D8F76705-CFC2-43FB-85D5-620E0E61BBB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49062" y="425255"/>
              <a:ext cx="663655" cy="4424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61313CBB-834D-4D4E-AC7E-3D3AE23EC629}"/>
                </a:ext>
              </a:extLst>
            </p:cNvPr>
            <p:cNvPicPr>
              <a:picLocks noChangeAspect="1"/>
            </p:cNvPicPr>
            <p:nvPr/>
          </p:nvPicPr>
          <p:blipFill>
            <a:blip r:embed="rId17"/>
            <a:stretch>
              <a:fillRect/>
            </a:stretch>
          </p:blipFill>
          <p:spPr>
            <a:xfrm>
              <a:off x="4914641" y="2845644"/>
              <a:ext cx="492481" cy="328422"/>
            </a:xfrm>
            <a:prstGeom prst="rect">
              <a:avLst/>
            </a:prstGeom>
          </p:spPr>
        </p:pic>
        <p:pic>
          <p:nvPicPr>
            <p:cNvPr id="38" name="Picture 37">
              <a:extLst>
                <a:ext uri="{FF2B5EF4-FFF2-40B4-BE49-F238E27FC236}">
                  <a16:creationId xmlns:a16="http://schemas.microsoft.com/office/drawing/2014/main" id="{4157AFAC-B44E-4B57-94EF-C1AA1F13ED6D}"/>
                </a:ext>
              </a:extLst>
            </p:cNvPr>
            <p:cNvPicPr>
              <a:picLocks noChangeAspect="1"/>
            </p:cNvPicPr>
            <p:nvPr/>
          </p:nvPicPr>
          <p:blipFill>
            <a:blip r:embed="rId17"/>
            <a:stretch>
              <a:fillRect/>
            </a:stretch>
          </p:blipFill>
          <p:spPr>
            <a:xfrm>
              <a:off x="6720529" y="3257580"/>
              <a:ext cx="429389" cy="286348"/>
            </a:xfrm>
            <a:prstGeom prst="rect">
              <a:avLst/>
            </a:prstGeom>
          </p:spPr>
        </p:pic>
        <p:pic>
          <p:nvPicPr>
            <p:cNvPr id="40" name="Graphic 39">
              <a:extLst>
                <a:ext uri="{FF2B5EF4-FFF2-40B4-BE49-F238E27FC236}">
                  <a16:creationId xmlns:a16="http://schemas.microsoft.com/office/drawing/2014/main" id="{D6744118-1C3F-48C3-9C9C-26B9870E0BF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596506" y="3415240"/>
              <a:ext cx="478534" cy="319023"/>
            </a:xfrm>
            <a:prstGeom prst="rect">
              <a:avLst/>
            </a:prstGeom>
          </p:spPr>
        </p:pic>
        <p:pic>
          <p:nvPicPr>
            <p:cNvPr id="41" name="Picture 4" descr="Image result">
              <a:extLst>
                <a:ext uri="{FF2B5EF4-FFF2-40B4-BE49-F238E27FC236}">
                  <a16:creationId xmlns:a16="http://schemas.microsoft.com/office/drawing/2014/main" id="{C709A331-68FD-41FD-901A-547282AE084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21902" y="2636743"/>
              <a:ext cx="480189" cy="32012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Image result">
              <a:extLst>
                <a:ext uri="{FF2B5EF4-FFF2-40B4-BE49-F238E27FC236}">
                  <a16:creationId xmlns:a16="http://schemas.microsoft.com/office/drawing/2014/main" id="{828987C1-FF3B-4176-BD16-8B8FC639E36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43091" y="3299691"/>
              <a:ext cx="480189" cy="32012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Image result">
              <a:extLst>
                <a:ext uri="{FF2B5EF4-FFF2-40B4-BE49-F238E27FC236}">
                  <a16:creationId xmlns:a16="http://schemas.microsoft.com/office/drawing/2014/main" id="{B931E1B5-56F5-422B-B5C0-C6C0BEB0790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85996" y="4034251"/>
              <a:ext cx="467623" cy="31174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Image result">
              <a:extLst>
                <a:ext uri="{FF2B5EF4-FFF2-40B4-BE49-F238E27FC236}">
                  <a16:creationId xmlns:a16="http://schemas.microsoft.com/office/drawing/2014/main" id="{F9943545-4D2F-4A32-9D40-76528FE667B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06381" y="3131732"/>
              <a:ext cx="487834" cy="28118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Image result">
              <a:extLst>
                <a:ext uri="{FF2B5EF4-FFF2-40B4-BE49-F238E27FC236}">
                  <a16:creationId xmlns:a16="http://schemas.microsoft.com/office/drawing/2014/main" id="{0D7BFE1B-BB31-4268-B815-7C094196B97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31398" y="3523482"/>
              <a:ext cx="498737" cy="2626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D34934B-32F2-41DB-8DA0-89FC68C2EC0D}"/>
                </a:ext>
              </a:extLst>
            </p:cNvPr>
            <p:cNvPicPr>
              <a:picLocks noChangeAspect="1"/>
            </p:cNvPicPr>
            <p:nvPr/>
          </p:nvPicPr>
          <p:blipFill>
            <a:blip r:embed="rId20"/>
            <a:stretch>
              <a:fillRect/>
            </a:stretch>
          </p:blipFill>
          <p:spPr>
            <a:xfrm>
              <a:off x="6342087" y="1690770"/>
              <a:ext cx="1756762" cy="1030503"/>
            </a:xfrm>
            <a:prstGeom prst="rect">
              <a:avLst/>
            </a:prstGeom>
          </p:spPr>
        </p:pic>
        <p:sp>
          <p:nvSpPr>
            <p:cNvPr id="16" name="Left Brace 15">
              <a:extLst>
                <a:ext uri="{FF2B5EF4-FFF2-40B4-BE49-F238E27FC236}">
                  <a16:creationId xmlns:a16="http://schemas.microsoft.com/office/drawing/2014/main" id="{606569D1-ED00-48BB-B567-CF9ADAC403CF}"/>
                </a:ext>
              </a:extLst>
            </p:cNvPr>
            <p:cNvSpPr/>
            <p:nvPr/>
          </p:nvSpPr>
          <p:spPr>
            <a:xfrm rot="5400000">
              <a:off x="3988651" y="3037323"/>
              <a:ext cx="212505" cy="298466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46" name="Picture 2" descr="Image result">
              <a:extLst>
                <a:ext uri="{FF2B5EF4-FFF2-40B4-BE49-F238E27FC236}">
                  <a16:creationId xmlns:a16="http://schemas.microsoft.com/office/drawing/2014/main" id="{BF165F4C-CC5A-4DEC-AC50-A25EA1275EC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57272" y="2689751"/>
              <a:ext cx="513639" cy="311787"/>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Rectangle 49">
            <a:extLst>
              <a:ext uri="{FF2B5EF4-FFF2-40B4-BE49-F238E27FC236}">
                <a16:creationId xmlns:a16="http://schemas.microsoft.com/office/drawing/2014/main" id="{C2B5DEDF-1784-4AD6-908A-CD85F4C50C23}"/>
              </a:ext>
            </a:extLst>
          </p:cNvPr>
          <p:cNvSpPr/>
          <p:nvPr/>
        </p:nvSpPr>
        <p:spPr>
          <a:xfrm>
            <a:off x="222051" y="6161796"/>
            <a:ext cx="8695582" cy="707886"/>
          </a:xfrm>
          <a:prstGeom prst="rect">
            <a:avLst/>
          </a:prstGeom>
          <a:solidFill>
            <a:srgbClr val="C00000"/>
          </a:solidFill>
        </p:spPr>
        <p:txBody>
          <a:bodyPr wrap="square">
            <a:spAutoFit/>
          </a:bodyPr>
          <a:lstStyle/>
          <a:p>
            <a:pPr algn="ctr"/>
            <a:r>
              <a:rPr lang="en-US" sz="2000" b="1" i="1" dirty="0">
                <a:solidFill>
                  <a:schemeClr val="bg1"/>
                </a:solidFill>
                <a:latin typeface="Helvetica" pitchFamily="34" charset="0"/>
              </a:rPr>
              <a:t>PIP-II is the first Accelerator Project in the U.S. with substantial International Contributions </a:t>
            </a:r>
          </a:p>
        </p:txBody>
      </p:sp>
      <p:sp>
        <p:nvSpPr>
          <p:cNvPr id="52" name="Title 1">
            <a:extLst>
              <a:ext uri="{FF2B5EF4-FFF2-40B4-BE49-F238E27FC236}">
                <a16:creationId xmlns:a16="http://schemas.microsoft.com/office/drawing/2014/main" id="{EC317A12-451B-4F88-845D-C3CCE2C193A4}"/>
              </a:ext>
            </a:extLst>
          </p:cNvPr>
          <p:cNvSpPr txBox="1">
            <a:spLocks/>
          </p:cNvSpPr>
          <p:nvPr/>
        </p:nvSpPr>
        <p:spPr>
          <a:xfrm>
            <a:off x="219649" y="53978"/>
            <a:ext cx="8835123" cy="427877"/>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800" dirty="0"/>
              <a:t>PIP-II SRF </a:t>
            </a:r>
            <a:r>
              <a:rPr lang="en-US" sz="2800" dirty="0" err="1"/>
              <a:t>Linac</a:t>
            </a:r>
            <a:r>
              <a:rPr lang="en-US" sz="2800" dirty="0"/>
              <a:t> &amp; Areas of International Interest</a:t>
            </a:r>
          </a:p>
        </p:txBody>
      </p:sp>
    </p:spTree>
    <p:extLst>
      <p:ext uri="{BB962C8B-B14F-4D97-AF65-F5344CB8AC3E}">
        <p14:creationId xmlns:p14="http://schemas.microsoft.com/office/powerpoint/2010/main" val="2836703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pPr>
              <a:defRPr/>
            </a:pPr>
            <a:fld id="{411DAD1A-74F9-4AB5-962C-9C3B990A1018}" type="datetime1">
              <a:rPr lang="en-US" smtClean="0"/>
              <a:t>5/7/2018</a:t>
            </a:fld>
            <a:endParaRPr lang="en-US" dirty="0"/>
          </a:p>
        </p:txBody>
      </p:sp>
      <p:sp>
        <p:nvSpPr>
          <p:cNvPr id="7" name="Title 6"/>
          <p:cNvSpPr>
            <a:spLocks noGrp="1"/>
          </p:cNvSpPr>
          <p:nvPr>
            <p:ph type="title"/>
          </p:nvPr>
        </p:nvSpPr>
        <p:spPr/>
        <p:txBody>
          <a:bodyPr/>
          <a:lstStyle/>
          <a:p>
            <a:r>
              <a:rPr lang="en-US" dirty="0"/>
              <a:t>SSR1 Cryomodule being assembled for the test</a:t>
            </a:r>
          </a:p>
        </p:txBody>
      </p:sp>
      <p:pic>
        <p:nvPicPr>
          <p:cNvPr id="3" name="Picture 2">
            <a:extLst>
              <a:ext uri="{FF2B5EF4-FFF2-40B4-BE49-F238E27FC236}">
                <a16:creationId xmlns:a16="http://schemas.microsoft.com/office/drawing/2014/main" id="{19D18A1D-6D9F-2244-B985-DA278E5EDAEF}"/>
              </a:ext>
            </a:extLst>
          </p:cNvPr>
          <p:cNvPicPr>
            <a:picLocks noChangeAspect="1"/>
          </p:cNvPicPr>
          <p:nvPr/>
        </p:nvPicPr>
        <p:blipFill>
          <a:blip r:embed="rId3"/>
          <a:stretch>
            <a:fillRect/>
          </a:stretch>
        </p:blipFill>
        <p:spPr>
          <a:xfrm>
            <a:off x="1355408" y="855028"/>
            <a:ext cx="6433185" cy="5147945"/>
          </a:xfrm>
          <a:prstGeom prst="rect">
            <a:avLst/>
          </a:prstGeom>
        </p:spPr>
      </p:pic>
      <p:pic>
        <p:nvPicPr>
          <p:cNvPr id="9" name="Picture 8">
            <a:extLst>
              <a:ext uri="{FF2B5EF4-FFF2-40B4-BE49-F238E27FC236}">
                <a16:creationId xmlns:a16="http://schemas.microsoft.com/office/drawing/2014/main" id="{C4A8CDA4-592F-473D-A786-14DA9282A0D2}"/>
              </a:ext>
            </a:extLst>
          </p:cNvPr>
          <p:cNvPicPr>
            <a:picLocks noChangeAspect="1"/>
          </p:cNvPicPr>
          <p:nvPr/>
        </p:nvPicPr>
        <p:blipFill>
          <a:blip r:embed="rId4"/>
          <a:stretch>
            <a:fillRect/>
          </a:stretch>
        </p:blipFill>
        <p:spPr>
          <a:xfrm>
            <a:off x="6461760" y="755052"/>
            <a:ext cx="2622824" cy="1735047"/>
          </a:xfrm>
          <a:prstGeom prst="rect">
            <a:avLst/>
          </a:prstGeom>
        </p:spPr>
      </p:pic>
    </p:spTree>
    <p:extLst>
      <p:ext uri="{BB962C8B-B14F-4D97-AF65-F5344CB8AC3E}">
        <p14:creationId xmlns:p14="http://schemas.microsoft.com/office/powerpoint/2010/main" val="525942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06A85F85-7722-4277-B08F-B886D8BD0E52}"/>
              </a:ext>
            </a:extLst>
          </p:cNvPr>
          <p:cNvGraphicFramePr>
            <a:graphicFrameLocks noGrp="1"/>
          </p:cNvGraphicFramePr>
          <p:nvPr>
            <p:extLst>
              <p:ext uri="{D42A27DB-BD31-4B8C-83A1-F6EECF244321}">
                <p14:modId xmlns:p14="http://schemas.microsoft.com/office/powerpoint/2010/main" val="588342882"/>
              </p:ext>
            </p:extLst>
          </p:nvPr>
        </p:nvGraphicFramePr>
        <p:xfrm>
          <a:off x="1161705" y="1123280"/>
          <a:ext cx="6798366" cy="4890294"/>
        </p:xfrm>
        <a:graphic>
          <a:graphicData uri="http://schemas.openxmlformats.org/drawingml/2006/table">
            <a:tbl>
              <a:tblPr firstRow="1" bandRow="1">
                <a:tableStyleId>{073A0DAA-6AF3-43AB-8588-CEC1D06C72B9}</a:tableStyleId>
              </a:tblPr>
              <a:tblGrid>
                <a:gridCol w="1934958">
                  <a:extLst>
                    <a:ext uri="{9D8B030D-6E8A-4147-A177-3AD203B41FA5}">
                      <a16:colId xmlns:a16="http://schemas.microsoft.com/office/drawing/2014/main" val="20000"/>
                    </a:ext>
                  </a:extLst>
                </a:gridCol>
                <a:gridCol w="2027876">
                  <a:extLst>
                    <a:ext uri="{9D8B030D-6E8A-4147-A177-3AD203B41FA5}">
                      <a16:colId xmlns:a16="http://schemas.microsoft.com/office/drawing/2014/main" val="20001"/>
                    </a:ext>
                  </a:extLst>
                </a:gridCol>
                <a:gridCol w="1433895">
                  <a:extLst>
                    <a:ext uri="{9D8B030D-6E8A-4147-A177-3AD203B41FA5}">
                      <a16:colId xmlns:a16="http://schemas.microsoft.com/office/drawing/2014/main" val="20002"/>
                    </a:ext>
                  </a:extLst>
                </a:gridCol>
                <a:gridCol w="1401637">
                  <a:extLst>
                    <a:ext uri="{9D8B030D-6E8A-4147-A177-3AD203B41FA5}">
                      <a16:colId xmlns:a16="http://schemas.microsoft.com/office/drawing/2014/main" val="20003"/>
                    </a:ext>
                  </a:extLst>
                </a:gridCol>
              </a:tblGrid>
              <a:tr h="511848">
                <a:tc>
                  <a:txBody>
                    <a:bodyPr/>
                    <a:lstStyle/>
                    <a:p>
                      <a:pPr algn="ctr"/>
                      <a:r>
                        <a:rPr lang="en-US" sz="1800" dirty="0"/>
                        <a:t>Subsystem</a:t>
                      </a:r>
                    </a:p>
                    <a:p>
                      <a:pPr algn="ctr"/>
                      <a:r>
                        <a:rPr lang="en-US" sz="1800" dirty="0"/>
                        <a:t>(count)</a:t>
                      </a:r>
                    </a:p>
                  </a:txBody>
                  <a:tcPr marL="53794" marR="53794" marT="26888" marB="26888"/>
                </a:tc>
                <a:tc>
                  <a:txBody>
                    <a:bodyPr/>
                    <a:lstStyle/>
                    <a:p>
                      <a:pPr algn="ctr"/>
                      <a:r>
                        <a:rPr lang="en-US" sz="1800" dirty="0"/>
                        <a:t>Cavities</a:t>
                      </a:r>
                    </a:p>
                  </a:txBody>
                  <a:tcPr marL="53794" marR="53794" marT="26888" marB="26888"/>
                </a:tc>
                <a:tc>
                  <a:txBody>
                    <a:bodyPr/>
                    <a:lstStyle/>
                    <a:p>
                      <a:pPr algn="ctr"/>
                      <a:r>
                        <a:rPr lang="en-US" sz="1800" dirty="0"/>
                        <a:t>CM</a:t>
                      </a:r>
                    </a:p>
                  </a:txBody>
                  <a:tcPr marL="53794" marR="53794" marT="26888" marB="26888"/>
                </a:tc>
                <a:tc>
                  <a:txBody>
                    <a:bodyPr/>
                    <a:lstStyle/>
                    <a:p>
                      <a:pPr algn="ctr"/>
                      <a:r>
                        <a:rPr lang="en-US" sz="1800" dirty="0"/>
                        <a:t>RF Systems</a:t>
                      </a:r>
                    </a:p>
                  </a:txBody>
                  <a:tcPr marL="53794" marR="53794" marT="26888" marB="26888"/>
                </a:tc>
                <a:extLst>
                  <a:ext uri="{0D108BD9-81ED-4DB2-BD59-A6C34878D82A}">
                    <a16:rowId xmlns:a16="http://schemas.microsoft.com/office/drawing/2014/main" val="10000"/>
                  </a:ext>
                </a:extLst>
              </a:tr>
              <a:tr h="511848">
                <a:tc>
                  <a:txBody>
                    <a:bodyPr/>
                    <a:lstStyle/>
                    <a:p>
                      <a:pPr algn="ctr"/>
                      <a:r>
                        <a:rPr lang="en-US" sz="1800" dirty="0"/>
                        <a:t>HWR</a:t>
                      </a:r>
                    </a:p>
                    <a:p>
                      <a:pPr algn="ctr"/>
                      <a:r>
                        <a:rPr lang="en-US" sz="1800" dirty="0"/>
                        <a:t>(1)</a:t>
                      </a:r>
                      <a:endParaRPr lang="en-US" sz="1800" dirty="0">
                        <a:solidFill>
                          <a:schemeClr val="accent6">
                            <a:lumMod val="50000"/>
                          </a:schemeClr>
                        </a:solidFill>
                      </a:endParaRPr>
                    </a:p>
                  </a:txBody>
                  <a:tcPr marL="53794" marR="53794" marT="26888" marB="26888"/>
                </a:tc>
                <a:tc>
                  <a:txBody>
                    <a:bodyPr/>
                    <a:lstStyle/>
                    <a:p>
                      <a:pPr algn="ctr"/>
                      <a:r>
                        <a:rPr lang="en-US" sz="1800" dirty="0"/>
                        <a:t>US (ANL)</a:t>
                      </a:r>
                      <a:endParaRPr lang="en-US" sz="1800" dirty="0">
                        <a:solidFill>
                          <a:schemeClr val="accent6">
                            <a:lumMod val="50000"/>
                          </a:schemeClr>
                        </a:solidFill>
                      </a:endParaRPr>
                    </a:p>
                  </a:txBody>
                  <a:tcPr marL="53794" marR="53794" marT="26888" marB="26888"/>
                </a:tc>
                <a:tc>
                  <a:txBody>
                    <a:bodyPr/>
                    <a:lstStyle/>
                    <a:p>
                      <a:pPr algn="ctr"/>
                      <a:r>
                        <a:rPr lang="en-US" sz="1800" dirty="0"/>
                        <a:t>US (ANL)</a:t>
                      </a:r>
                      <a:endParaRPr lang="en-US" sz="1800" dirty="0">
                        <a:solidFill>
                          <a:schemeClr val="accent6">
                            <a:lumMod val="50000"/>
                          </a:schemeClr>
                        </a:solidFill>
                      </a:endParaRPr>
                    </a:p>
                  </a:txBody>
                  <a:tcPr marL="53794" marR="53794" marT="26888" marB="26888"/>
                </a:tc>
                <a:tc>
                  <a:txBody>
                    <a:bodyPr/>
                    <a:lstStyle/>
                    <a:p>
                      <a:pPr algn="ctr"/>
                      <a:r>
                        <a:rPr lang="en-US" sz="1800" dirty="0"/>
                        <a:t>US</a:t>
                      </a:r>
                      <a:endParaRPr lang="en-US" sz="1800" dirty="0">
                        <a:solidFill>
                          <a:schemeClr val="accent6">
                            <a:lumMod val="50000"/>
                          </a:schemeClr>
                        </a:solidFill>
                      </a:endParaRPr>
                    </a:p>
                  </a:txBody>
                  <a:tcPr marL="53794" marR="53794" marT="26888" marB="26888"/>
                </a:tc>
                <a:extLst>
                  <a:ext uri="{0D108BD9-81ED-4DB2-BD59-A6C34878D82A}">
                    <a16:rowId xmlns:a16="http://schemas.microsoft.com/office/drawing/2014/main" val="10001"/>
                  </a:ext>
                </a:extLst>
              </a:tr>
              <a:tr h="788558">
                <a:tc>
                  <a:txBody>
                    <a:bodyPr/>
                    <a:lstStyle/>
                    <a:p>
                      <a:pPr algn="ctr"/>
                      <a:r>
                        <a:rPr lang="en-US" sz="1800" dirty="0"/>
                        <a:t>SSR1</a:t>
                      </a:r>
                    </a:p>
                    <a:p>
                      <a:pPr algn="ctr"/>
                      <a:r>
                        <a:rPr lang="en-US" sz="1800" dirty="0"/>
                        <a:t>(2)</a:t>
                      </a:r>
                      <a:endParaRPr lang="en-US" sz="1800" dirty="0">
                        <a:solidFill>
                          <a:schemeClr val="accent6">
                            <a:lumMod val="50000"/>
                          </a:schemeClr>
                        </a:solidFill>
                      </a:endParaRPr>
                    </a:p>
                  </a:txBody>
                  <a:tcPr marL="53794" marR="53794" marT="26888" marB="26888"/>
                </a:tc>
                <a:tc>
                  <a:txBody>
                    <a:bodyPr/>
                    <a:lstStyle/>
                    <a:p>
                      <a:pPr algn="ctr"/>
                      <a:r>
                        <a:rPr lang="en-US" sz="1800" dirty="0"/>
                        <a:t>12.5% DAE</a:t>
                      </a:r>
                    </a:p>
                    <a:p>
                      <a:pPr algn="ctr"/>
                      <a:r>
                        <a:rPr lang="en-US" sz="1800" dirty="0"/>
                        <a:t>87.5%</a:t>
                      </a:r>
                      <a:r>
                        <a:rPr lang="en-US" sz="1800" baseline="0" dirty="0"/>
                        <a:t> </a:t>
                      </a:r>
                      <a:r>
                        <a:rPr lang="en-US" sz="1800" dirty="0"/>
                        <a:t>US</a:t>
                      </a:r>
                      <a:endParaRPr lang="en-US" sz="1800" dirty="0">
                        <a:solidFill>
                          <a:schemeClr val="accent6">
                            <a:lumMod val="50000"/>
                          </a:schemeClr>
                        </a:solidFill>
                      </a:endParaRPr>
                    </a:p>
                  </a:txBody>
                  <a:tcPr marL="53794" marR="53794" marT="26888" marB="26888"/>
                </a:tc>
                <a:tc>
                  <a:txBody>
                    <a:bodyPr/>
                    <a:lstStyle/>
                    <a:p>
                      <a:pPr algn="ctr"/>
                      <a:r>
                        <a:rPr lang="en-US" sz="1800" dirty="0"/>
                        <a:t>US</a:t>
                      </a:r>
                      <a:endParaRPr lang="en-US" sz="1800" dirty="0">
                        <a:solidFill>
                          <a:schemeClr val="accent6">
                            <a:lumMod val="50000"/>
                          </a:schemeClr>
                        </a:solidFill>
                      </a:endParaRPr>
                    </a:p>
                  </a:txBody>
                  <a:tcPr marL="53794" marR="53794" marT="26888" marB="26888"/>
                </a:tc>
                <a:tc>
                  <a:txBody>
                    <a:bodyPr/>
                    <a:lstStyle/>
                    <a:p>
                      <a:pPr algn="ctr"/>
                      <a:r>
                        <a:rPr lang="en-US" sz="1800" dirty="0"/>
                        <a:t>DAE</a:t>
                      </a:r>
                      <a:endParaRPr lang="en-US" sz="1800" dirty="0">
                        <a:solidFill>
                          <a:schemeClr val="accent6">
                            <a:lumMod val="50000"/>
                          </a:schemeClr>
                        </a:solidFill>
                      </a:endParaRPr>
                    </a:p>
                  </a:txBody>
                  <a:tcPr marL="53794" marR="53794" marT="26888" marB="26888"/>
                </a:tc>
                <a:extLst>
                  <a:ext uri="{0D108BD9-81ED-4DB2-BD59-A6C34878D82A}">
                    <a16:rowId xmlns:a16="http://schemas.microsoft.com/office/drawing/2014/main" val="10002"/>
                  </a:ext>
                </a:extLst>
              </a:tr>
              <a:tr h="903514">
                <a:tc>
                  <a:txBody>
                    <a:bodyPr/>
                    <a:lstStyle/>
                    <a:p>
                      <a:pPr algn="ctr"/>
                      <a:r>
                        <a:rPr lang="en-US" sz="1800" dirty="0"/>
                        <a:t>SSR2</a:t>
                      </a:r>
                    </a:p>
                    <a:p>
                      <a:pPr algn="ctr"/>
                      <a:r>
                        <a:rPr lang="en-US" sz="1800" dirty="0"/>
                        <a:t>(7)</a:t>
                      </a:r>
                      <a:endParaRPr lang="en-US" sz="1800" dirty="0">
                        <a:solidFill>
                          <a:schemeClr val="accent6">
                            <a:lumMod val="50000"/>
                          </a:schemeClr>
                        </a:solidFill>
                      </a:endParaRPr>
                    </a:p>
                  </a:txBody>
                  <a:tcPr marL="53794" marR="53794" marT="26888" marB="26888"/>
                </a:tc>
                <a:tc>
                  <a:txBody>
                    <a:bodyPr/>
                    <a:lstStyle/>
                    <a:p>
                      <a:pPr algn="ctr"/>
                      <a:r>
                        <a:rPr lang="en-US" sz="1800" dirty="0"/>
                        <a:t>France</a:t>
                      </a:r>
                      <a:endParaRPr lang="en-US" sz="1800" dirty="0">
                        <a:solidFill>
                          <a:schemeClr val="accent6">
                            <a:lumMod val="50000"/>
                          </a:schemeClr>
                        </a:solidFill>
                      </a:endParaRPr>
                    </a:p>
                  </a:txBody>
                  <a:tcPr marL="53794" marR="53794" marT="26888" marB="26888"/>
                </a:tc>
                <a:tc>
                  <a:txBody>
                    <a:bodyPr/>
                    <a:lstStyle/>
                    <a:p>
                      <a:pPr algn="ctr"/>
                      <a:r>
                        <a:rPr lang="en-US" sz="1800" dirty="0"/>
                        <a:t>US</a:t>
                      </a:r>
                      <a:endParaRPr lang="en-US" sz="1800" dirty="0">
                        <a:solidFill>
                          <a:schemeClr val="accent6">
                            <a:lumMod val="50000"/>
                          </a:schemeClr>
                        </a:solidFill>
                      </a:endParaRPr>
                    </a:p>
                  </a:txBody>
                  <a:tcPr marL="53794" marR="53794" marT="26888" marB="26888"/>
                </a:tc>
                <a:tc>
                  <a:txBody>
                    <a:bodyPr/>
                    <a:lstStyle/>
                    <a:p>
                      <a:pPr algn="ctr"/>
                      <a:r>
                        <a:rPr lang="en-US" sz="1800" dirty="0"/>
                        <a:t>DAE</a:t>
                      </a:r>
                      <a:endParaRPr lang="en-US" sz="1800" dirty="0">
                        <a:solidFill>
                          <a:schemeClr val="accent6">
                            <a:lumMod val="50000"/>
                          </a:schemeClr>
                        </a:solidFill>
                      </a:endParaRPr>
                    </a:p>
                  </a:txBody>
                  <a:tcPr marL="53794" marR="53794" marT="26888" marB="26888"/>
                </a:tc>
                <a:extLst>
                  <a:ext uri="{0D108BD9-81ED-4DB2-BD59-A6C34878D82A}">
                    <a16:rowId xmlns:a16="http://schemas.microsoft.com/office/drawing/2014/main" val="10003"/>
                  </a:ext>
                </a:extLst>
              </a:tr>
              <a:tr h="788558">
                <a:tc>
                  <a:txBody>
                    <a:bodyPr/>
                    <a:lstStyle/>
                    <a:p>
                      <a:pPr algn="ctr"/>
                      <a:r>
                        <a:rPr lang="en-US" sz="1800" dirty="0"/>
                        <a:t>LB650</a:t>
                      </a:r>
                    </a:p>
                    <a:p>
                      <a:pPr algn="ctr"/>
                      <a:r>
                        <a:rPr lang="en-US" sz="1800" dirty="0"/>
                        <a:t>(11)</a:t>
                      </a:r>
                      <a:endParaRPr lang="en-US" sz="1800" dirty="0">
                        <a:solidFill>
                          <a:schemeClr val="accent6">
                            <a:lumMod val="50000"/>
                          </a:schemeClr>
                        </a:solidFill>
                      </a:endParaRPr>
                    </a:p>
                  </a:txBody>
                  <a:tcPr marL="53794" marR="53794" marT="26888" marB="26888"/>
                </a:tc>
                <a:tc>
                  <a:txBody>
                    <a:bodyPr/>
                    <a:lstStyle/>
                    <a:p>
                      <a:pPr algn="ctr"/>
                      <a:r>
                        <a:rPr lang="en-US" sz="1800" dirty="0"/>
                        <a:t>50%-100%</a:t>
                      </a:r>
                      <a:r>
                        <a:rPr lang="en-US" sz="1800" baseline="0" dirty="0"/>
                        <a:t> Italy</a:t>
                      </a:r>
                    </a:p>
                    <a:p>
                      <a:pPr algn="ctr"/>
                      <a:r>
                        <a:rPr lang="en-US" sz="1800" baseline="0" dirty="0"/>
                        <a:t>0%- 50% DAE</a:t>
                      </a:r>
                      <a:endParaRPr lang="en-US" sz="1800" dirty="0">
                        <a:solidFill>
                          <a:schemeClr val="accent6">
                            <a:lumMod val="50000"/>
                          </a:schemeClr>
                        </a:solidFill>
                      </a:endParaRPr>
                    </a:p>
                  </a:txBody>
                  <a:tcPr marL="53794" marR="53794" marT="26888" marB="26888"/>
                </a:tc>
                <a:tc>
                  <a:txBody>
                    <a:bodyPr/>
                    <a:lstStyle/>
                    <a:p>
                      <a:pPr algn="ctr"/>
                      <a:r>
                        <a:rPr lang="en-US" sz="1800" dirty="0"/>
                        <a:t>France</a:t>
                      </a:r>
                      <a:endParaRPr lang="en-US" sz="1800" dirty="0">
                        <a:solidFill>
                          <a:schemeClr val="accent6">
                            <a:lumMod val="50000"/>
                          </a:schemeClr>
                        </a:solidFill>
                      </a:endParaRPr>
                    </a:p>
                  </a:txBody>
                  <a:tcPr marL="53794" marR="53794" marT="26888" marB="26888"/>
                </a:tc>
                <a:tc>
                  <a:txBody>
                    <a:bodyPr/>
                    <a:lstStyle/>
                    <a:p>
                      <a:pPr algn="ctr"/>
                      <a:r>
                        <a:rPr lang="en-US" sz="1800" dirty="0"/>
                        <a:t>DAE</a:t>
                      </a:r>
                      <a:endParaRPr lang="en-US" sz="1800" dirty="0">
                        <a:solidFill>
                          <a:schemeClr val="accent6">
                            <a:lumMod val="50000"/>
                          </a:schemeClr>
                        </a:solidFill>
                      </a:endParaRPr>
                    </a:p>
                  </a:txBody>
                  <a:tcPr marL="53794" marR="53794" marT="26888" marB="26888"/>
                </a:tc>
                <a:extLst>
                  <a:ext uri="{0D108BD9-81ED-4DB2-BD59-A6C34878D82A}">
                    <a16:rowId xmlns:a16="http://schemas.microsoft.com/office/drawing/2014/main" val="10004"/>
                  </a:ext>
                </a:extLst>
              </a:tr>
              <a:tr h="601723">
                <a:tc>
                  <a:txBody>
                    <a:bodyPr/>
                    <a:lstStyle/>
                    <a:p>
                      <a:pPr algn="ctr"/>
                      <a:r>
                        <a:rPr lang="en-US" sz="1800" dirty="0"/>
                        <a:t>HB650</a:t>
                      </a:r>
                    </a:p>
                    <a:p>
                      <a:pPr algn="ctr"/>
                      <a:r>
                        <a:rPr lang="en-US" sz="1800" dirty="0"/>
                        <a:t>(4)</a:t>
                      </a:r>
                      <a:endParaRPr lang="en-US" sz="1800" dirty="0">
                        <a:solidFill>
                          <a:schemeClr val="accent6">
                            <a:lumMod val="50000"/>
                          </a:schemeClr>
                        </a:solidFill>
                      </a:endParaRPr>
                    </a:p>
                  </a:txBody>
                  <a:tcPr marL="53794" marR="53794" marT="26888" marB="26888"/>
                </a:tc>
                <a:tc>
                  <a:txBody>
                    <a:bodyPr/>
                    <a:lstStyle/>
                    <a:p>
                      <a:pPr algn="ctr"/>
                      <a:r>
                        <a:rPr lang="en-US" sz="1800" dirty="0"/>
                        <a:t>50% DAE</a:t>
                      </a:r>
                    </a:p>
                    <a:p>
                      <a:pPr algn="ctr"/>
                      <a:r>
                        <a:rPr lang="en-US" sz="1800" dirty="0"/>
                        <a:t>50% UK</a:t>
                      </a:r>
                      <a:endParaRPr lang="en-US" sz="1800" dirty="0">
                        <a:solidFill>
                          <a:schemeClr val="accent6">
                            <a:lumMod val="50000"/>
                          </a:schemeClr>
                        </a:solidFill>
                      </a:endParaRPr>
                    </a:p>
                  </a:txBody>
                  <a:tcPr marL="53794" marR="53794" marT="26888" marB="26888"/>
                </a:tc>
                <a:tc>
                  <a:txBody>
                    <a:bodyPr/>
                    <a:lstStyle/>
                    <a:p>
                      <a:pPr algn="ctr"/>
                      <a:r>
                        <a:rPr lang="en-US" sz="1800" dirty="0"/>
                        <a:t>75% UK</a:t>
                      </a:r>
                    </a:p>
                    <a:p>
                      <a:pPr algn="ctr"/>
                      <a:r>
                        <a:rPr lang="en-US" sz="1800" dirty="0"/>
                        <a:t>25% US</a:t>
                      </a:r>
                      <a:endParaRPr lang="en-US" sz="1800" dirty="0">
                        <a:solidFill>
                          <a:schemeClr val="accent6">
                            <a:lumMod val="50000"/>
                          </a:schemeClr>
                        </a:solidFill>
                      </a:endParaRPr>
                    </a:p>
                  </a:txBody>
                  <a:tcPr marL="53794" marR="53794" marT="26888" marB="26888"/>
                </a:tc>
                <a:tc>
                  <a:txBody>
                    <a:bodyPr/>
                    <a:lstStyle/>
                    <a:p>
                      <a:pPr algn="ctr"/>
                      <a:r>
                        <a:rPr lang="en-US" sz="1800" dirty="0"/>
                        <a:t>DAE</a:t>
                      </a:r>
                      <a:endParaRPr lang="en-US" sz="1800" dirty="0">
                        <a:solidFill>
                          <a:schemeClr val="accent6">
                            <a:lumMod val="50000"/>
                          </a:schemeClr>
                        </a:solidFill>
                      </a:endParaRPr>
                    </a:p>
                  </a:txBody>
                  <a:tcPr marL="53794" marR="53794" marT="26888" marB="26888"/>
                </a:tc>
                <a:extLst>
                  <a:ext uri="{0D108BD9-81ED-4DB2-BD59-A6C34878D82A}">
                    <a16:rowId xmlns:a16="http://schemas.microsoft.com/office/drawing/2014/main" val="10005"/>
                  </a:ext>
                </a:extLst>
              </a:tr>
              <a:tr h="549535">
                <a:tc>
                  <a:txBody>
                    <a:bodyPr/>
                    <a:lstStyle/>
                    <a:p>
                      <a:pPr algn="ctr"/>
                      <a:r>
                        <a:rPr lang="en-US" sz="1800" dirty="0" err="1"/>
                        <a:t>Cryoplant</a:t>
                      </a:r>
                      <a:endParaRPr lang="en-US" sz="1800" dirty="0"/>
                    </a:p>
                    <a:p>
                      <a:pPr algn="ctr"/>
                      <a:r>
                        <a:rPr lang="en-US" sz="1800" dirty="0"/>
                        <a:t> (1)</a:t>
                      </a:r>
                      <a:endParaRPr lang="en-US" sz="1800" dirty="0">
                        <a:solidFill>
                          <a:schemeClr val="accent6">
                            <a:lumMod val="50000"/>
                          </a:schemeClr>
                        </a:solidFill>
                      </a:endParaRPr>
                    </a:p>
                  </a:txBody>
                  <a:tcPr marL="53794" marR="53794" marT="26888" marB="26888"/>
                </a:tc>
                <a:tc>
                  <a:txBody>
                    <a:bodyPr/>
                    <a:lstStyle/>
                    <a:p>
                      <a:pPr algn="ctr"/>
                      <a:r>
                        <a:rPr lang="en-US" sz="1800" dirty="0"/>
                        <a:t>NA</a:t>
                      </a:r>
                      <a:endParaRPr lang="en-US" sz="1800" dirty="0">
                        <a:solidFill>
                          <a:schemeClr val="accent6">
                            <a:lumMod val="50000"/>
                          </a:schemeClr>
                        </a:solidFill>
                      </a:endParaRPr>
                    </a:p>
                  </a:txBody>
                  <a:tcPr marL="53794" marR="53794" marT="26888" marB="26888"/>
                </a:tc>
                <a:tc>
                  <a:txBody>
                    <a:bodyPr/>
                    <a:lstStyle/>
                    <a:p>
                      <a:pPr algn="ctr"/>
                      <a:r>
                        <a:rPr lang="en-US" sz="1800" dirty="0"/>
                        <a:t>DAE</a:t>
                      </a:r>
                      <a:endParaRPr lang="en-US" sz="1800" dirty="0">
                        <a:solidFill>
                          <a:schemeClr val="accent6">
                            <a:lumMod val="50000"/>
                          </a:schemeClr>
                        </a:solidFill>
                      </a:endParaRPr>
                    </a:p>
                  </a:txBody>
                  <a:tcPr marL="53794" marR="53794" marT="26888" marB="26888"/>
                </a:tc>
                <a:tc>
                  <a:txBody>
                    <a:bodyPr/>
                    <a:lstStyle/>
                    <a:p>
                      <a:pPr algn="ctr"/>
                      <a:r>
                        <a:rPr lang="en-US" sz="1800" dirty="0"/>
                        <a:t>NA</a:t>
                      </a:r>
                      <a:endParaRPr lang="en-US" sz="1800" dirty="0">
                        <a:solidFill>
                          <a:schemeClr val="accent6">
                            <a:lumMod val="50000"/>
                          </a:schemeClr>
                        </a:solidFill>
                      </a:endParaRPr>
                    </a:p>
                  </a:txBody>
                  <a:tcPr marL="53794" marR="53794" marT="26888" marB="26888"/>
                </a:tc>
                <a:extLst>
                  <a:ext uri="{0D108BD9-81ED-4DB2-BD59-A6C34878D82A}">
                    <a16:rowId xmlns:a16="http://schemas.microsoft.com/office/drawing/2014/main" val="10006"/>
                  </a:ext>
                </a:extLst>
              </a:tr>
            </a:tbl>
          </a:graphicData>
        </a:graphic>
      </p:graphicFrame>
      <p:sp>
        <p:nvSpPr>
          <p:cNvPr id="21" name="Title 1">
            <a:extLst>
              <a:ext uri="{FF2B5EF4-FFF2-40B4-BE49-F238E27FC236}">
                <a16:creationId xmlns:a16="http://schemas.microsoft.com/office/drawing/2014/main" id="{4FE97DBE-6151-4A39-A076-13A7A4E61A2D}"/>
              </a:ext>
            </a:extLst>
          </p:cNvPr>
          <p:cNvSpPr txBox="1">
            <a:spLocks/>
          </p:cNvSpPr>
          <p:nvPr/>
        </p:nvSpPr>
        <p:spPr>
          <a:xfrm>
            <a:off x="217488" y="224211"/>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dirty="0"/>
              <a:t>International Partner Deliverables / Agreement Status</a:t>
            </a:r>
          </a:p>
        </p:txBody>
      </p:sp>
      <p:sp>
        <p:nvSpPr>
          <p:cNvPr id="2" name="Date Placeholder 1">
            <a:extLst>
              <a:ext uri="{FF2B5EF4-FFF2-40B4-BE49-F238E27FC236}">
                <a16:creationId xmlns:a16="http://schemas.microsoft.com/office/drawing/2014/main" id="{E4E3DF8C-8277-4101-BB85-A4F547B60882}"/>
              </a:ext>
            </a:extLst>
          </p:cNvPr>
          <p:cNvSpPr>
            <a:spLocks noGrp="1"/>
          </p:cNvSpPr>
          <p:nvPr>
            <p:ph type="dt" sz="half" idx="10"/>
          </p:nvPr>
        </p:nvSpPr>
        <p:spPr/>
        <p:txBody>
          <a:bodyPr/>
          <a:lstStyle/>
          <a:p>
            <a:fld id="{A8AB9B19-2DB5-4A65-B002-A65F461511DC}" type="datetime1">
              <a:rPr lang="en-US" altLang="en-US" smtClean="0"/>
              <a:t>5/7/2018</a:t>
            </a:fld>
            <a:endParaRPr lang="en-US" altLang="en-US" dirty="0"/>
          </a:p>
        </p:txBody>
      </p:sp>
    </p:spTree>
    <p:extLst>
      <p:ext uri="{BB962C8B-B14F-4D97-AF65-F5344CB8AC3E}">
        <p14:creationId xmlns:p14="http://schemas.microsoft.com/office/powerpoint/2010/main" val="2667620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89784-A8D3-4D47-8E20-4AB40BE0D931}"/>
              </a:ext>
            </a:extLst>
          </p:cNvPr>
          <p:cNvSpPr>
            <a:spLocks noGrp="1"/>
          </p:cNvSpPr>
          <p:nvPr>
            <p:ph type="title"/>
          </p:nvPr>
        </p:nvSpPr>
        <p:spPr/>
        <p:txBody>
          <a:bodyPr/>
          <a:lstStyle/>
          <a:p>
            <a:br>
              <a:rPr lang="en-US" sz="2000" dirty="0"/>
            </a:br>
            <a:endParaRPr lang="en-US" dirty="0"/>
          </a:p>
        </p:txBody>
      </p:sp>
      <p:sp>
        <p:nvSpPr>
          <p:cNvPr id="5" name="Title 1">
            <a:extLst>
              <a:ext uri="{FF2B5EF4-FFF2-40B4-BE49-F238E27FC236}">
                <a16:creationId xmlns:a16="http://schemas.microsoft.com/office/drawing/2014/main" id="{0C538CDF-DBED-41D2-8642-CFF99C7F6671}"/>
              </a:ext>
            </a:extLst>
          </p:cNvPr>
          <p:cNvSpPr txBox="1">
            <a:spLocks/>
          </p:cNvSpPr>
          <p:nvPr/>
        </p:nvSpPr>
        <p:spPr>
          <a:xfrm>
            <a:off x="274926" y="101600"/>
            <a:ext cx="8869074" cy="893735"/>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dirty="0"/>
              <a:t>PIP-II leverages FNAL leadership in SRF technology – pushes state of the art in high gradient, high </a:t>
            </a:r>
            <a:r>
              <a:rPr lang="en-US" dirty="0" err="1"/>
              <a:t>Qo</a:t>
            </a:r>
            <a:r>
              <a:rPr lang="en-US" dirty="0"/>
              <a:t>, CW designs</a:t>
            </a:r>
          </a:p>
        </p:txBody>
      </p:sp>
      <p:pic>
        <p:nvPicPr>
          <p:cNvPr id="6" name="Picture 3">
            <a:extLst>
              <a:ext uri="{FF2B5EF4-FFF2-40B4-BE49-F238E27FC236}">
                <a16:creationId xmlns:a16="http://schemas.microsoft.com/office/drawing/2014/main" id="{D8E89BF2-9634-49C4-99C8-02FABB4484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3621" y="1255849"/>
            <a:ext cx="3147315" cy="209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E840FD92-192E-46E0-BE12-EBA0BFA5D0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22796" y="1176698"/>
            <a:ext cx="3163844" cy="2111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8C32461B-8C06-40AD-86AA-E9C31252193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5955" y="3802991"/>
            <a:ext cx="2982645" cy="20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35315116-20CF-453B-80E8-2DBDE7BDF23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09463" y="3817267"/>
            <a:ext cx="3445164" cy="1936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2">
            <a:extLst>
              <a:ext uri="{FF2B5EF4-FFF2-40B4-BE49-F238E27FC236}">
                <a16:creationId xmlns:a16="http://schemas.microsoft.com/office/drawing/2014/main" id="{6AE30662-82A1-4B38-A13F-7E323C577CAC}"/>
              </a:ext>
            </a:extLst>
          </p:cNvPr>
          <p:cNvSpPr txBox="1">
            <a:spLocks noChangeArrowheads="1"/>
          </p:cNvSpPr>
          <p:nvPr/>
        </p:nvSpPr>
        <p:spPr bwMode="auto">
          <a:xfrm>
            <a:off x="4757348" y="3381755"/>
            <a:ext cx="352940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0" i="1" dirty="0"/>
              <a:t>Elliptical Cavity </a:t>
            </a:r>
            <a:r>
              <a:rPr lang="el-GR" altLang="en-US" sz="1400" i="1" dirty="0"/>
              <a:t>β</a:t>
            </a:r>
            <a:r>
              <a:rPr lang="en-US" altLang="en-US" sz="1400" i="1" dirty="0"/>
              <a:t>=0.90 Prototype </a:t>
            </a:r>
            <a:r>
              <a:rPr lang="en-US" altLang="en-US" sz="1400" b="0" i="1" dirty="0"/>
              <a:t>at FNAL</a:t>
            </a:r>
          </a:p>
        </p:txBody>
      </p:sp>
      <p:sp>
        <p:nvSpPr>
          <p:cNvPr id="11" name="TextBox 2">
            <a:extLst>
              <a:ext uri="{FF2B5EF4-FFF2-40B4-BE49-F238E27FC236}">
                <a16:creationId xmlns:a16="http://schemas.microsoft.com/office/drawing/2014/main" id="{06CC6358-54B9-4C70-AEFA-4F7D2365553D}"/>
              </a:ext>
            </a:extLst>
          </p:cNvPr>
          <p:cNvSpPr txBox="1">
            <a:spLocks noChangeArrowheads="1"/>
          </p:cNvSpPr>
          <p:nvPr/>
        </p:nvSpPr>
        <p:spPr bwMode="auto">
          <a:xfrm>
            <a:off x="759396" y="3424914"/>
            <a:ext cx="32115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0" i="1" dirty="0"/>
              <a:t>Single Spoke Cavity Prototype</a:t>
            </a:r>
          </a:p>
        </p:txBody>
      </p:sp>
      <p:sp>
        <p:nvSpPr>
          <p:cNvPr id="12" name="TextBox 2">
            <a:extLst>
              <a:ext uri="{FF2B5EF4-FFF2-40B4-BE49-F238E27FC236}">
                <a16:creationId xmlns:a16="http://schemas.microsoft.com/office/drawing/2014/main" id="{F4BAE818-8B96-4234-8342-C20F42FC94EC}"/>
              </a:ext>
            </a:extLst>
          </p:cNvPr>
          <p:cNvSpPr txBox="1">
            <a:spLocks noChangeArrowheads="1"/>
          </p:cNvSpPr>
          <p:nvPr/>
        </p:nvSpPr>
        <p:spPr bwMode="auto">
          <a:xfrm>
            <a:off x="823621" y="5870527"/>
            <a:ext cx="36626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0" i="1" dirty="0"/>
              <a:t>Elliptical Cavity </a:t>
            </a:r>
            <a:r>
              <a:rPr lang="el-GR" altLang="en-US" sz="1400" b="0" i="1" dirty="0"/>
              <a:t>β</a:t>
            </a:r>
            <a:r>
              <a:rPr lang="en-US" altLang="en-US" sz="1400" b="0" i="1" dirty="0"/>
              <a:t>=0.90 Prototype at FNAL</a:t>
            </a:r>
          </a:p>
        </p:txBody>
      </p:sp>
      <p:sp>
        <p:nvSpPr>
          <p:cNvPr id="13" name="TextBox 2">
            <a:extLst>
              <a:ext uri="{FF2B5EF4-FFF2-40B4-BE49-F238E27FC236}">
                <a16:creationId xmlns:a16="http://schemas.microsoft.com/office/drawing/2014/main" id="{7E7AB8B7-D62B-4B25-A615-0988527FC283}"/>
              </a:ext>
            </a:extLst>
          </p:cNvPr>
          <p:cNvSpPr txBox="1">
            <a:spLocks noChangeArrowheads="1"/>
          </p:cNvSpPr>
          <p:nvPr/>
        </p:nvSpPr>
        <p:spPr bwMode="auto">
          <a:xfrm>
            <a:off x="4682136" y="5854493"/>
            <a:ext cx="3445164"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0" i="1" dirty="0"/>
              <a:t>SSR1 Cryomodule Prototype</a:t>
            </a:r>
          </a:p>
        </p:txBody>
      </p:sp>
      <p:sp>
        <p:nvSpPr>
          <p:cNvPr id="14" name="Rectangle 13">
            <a:extLst>
              <a:ext uri="{FF2B5EF4-FFF2-40B4-BE49-F238E27FC236}">
                <a16:creationId xmlns:a16="http://schemas.microsoft.com/office/drawing/2014/main" id="{7517E35D-4C42-4BE8-9B47-A525646D65DE}"/>
              </a:ext>
            </a:extLst>
          </p:cNvPr>
          <p:cNvSpPr/>
          <p:nvPr/>
        </p:nvSpPr>
        <p:spPr>
          <a:xfrm>
            <a:off x="274927" y="6273297"/>
            <a:ext cx="8679028" cy="461665"/>
          </a:xfrm>
          <a:prstGeom prst="rect">
            <a:avLst/>
          </a:prstGeom>
          <a:solidFill>
            <a:srgbClr val="C00000"/>
          </a:solidFill>
        </p:spPr>
        <p:txBody>
          <a:bodyPr wrap="square">
            <a:spAutoFit/>
          </a:bodyPr>
          <a:lstStyle/>
          <a:p>
            <a:pPr algn="ctr"/>
            <a:r>
              <a:rPr lang="en-US" altLang="en-US" b="1" i="1" dirty="0">
                <a:solidFill>
                  <a:schemeClr val="bg1"/>
                </a:solidFill>
              </a:rPr>
              <a:t>PIP-II driven SRF technology development has broad  applications </a:t>
            </a:r>
          </a:p>
        </p:txBody>
      </p:sp>
    </p:spTree>
    <p:extLst>
      <p:ext uri="{BB962C8B-B14F-4D97-AF65-F5344CB8AC3E}">
        <p14:creationId xmlns:p14="http://schemas.microsoft.com/office/powerpoint/2010/main" val="2304566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200" dirty="0">
                <a:solidFill>
                  <a:schemeClr val="tx2"/>
                </a:solidFill>
                <a:latin typeface="Helvetica" panose="020B0604020202020204" pitchFamily="34" charset="0"/>
                <a:ea typeface="Geneva" pitchFamily="121" charset="-128"/>
              </a:rPr>
              <a:t>  </a:t>
            </a:r>
            <a:endParaRPr lang="en-US" sz="3200" dirty="0">
              <a:solidFill>
                <a:schemeClr val="tx2"/>
              </a:solidFill>
            </a:endParaRPr>
          </a:p>
        </p:txBody>
      </p:sp>
      <p:sp>
        <p:nvSpPr>
          <p:cNvPr id="3" name="Content Placeholder 2"/>
          <p:cNvSpPr>
            <a:spLocks noGrp="1"/>
          </p:cNvSpPr>
          <p:nvPr>
            <p:ph idx="4294967295"/>
          </p:nvPr>
        </p:nvSpPr>
        <p:spPr>
          <a:xfrm>
            <a:off x="0" y="893763"/>
            <a:ext cx="7643813" cy="5356225"/>
          </a:xfrm>
          <a:prstGeom prst="rect">
            <a:avLst/>
          </a:prstGeom>
        </p:spPr>
        <p:txBody>
          <a:bodyPr/>
          <a:lstStyle/>
          <a:p>
            <a:pPr lvl="0">
              <a:spcBef>
                <a:spcPts val="0"/>
              </a:spcBef>
              <a:buFont typeface="Arial" pitchFamily="34" charset="0"/>
              <a:buChar char="•"/>
            </a:pPr>
            <a:r>
              <a:rPr lang="en-US" sz="2400" dirty="0">
                <a:solidFill>
                  <a:srgbClr val="000000"/>
                </a:solidFill>
                <a:ea typeface="MS PGothic" pitchFamily="34" charset="-128"/>
              </a:rPr>
              <a:t>High Q</a:t>
            </a:r>
            <a:r>
              <a:rPr lang="en-US" sz="2400" baseline="-25000" dirty="0">
                <a:solidFill>
                  <a:srgbClr val="000000"/>
                </a:solidFill>
                <a:ea typeface="MS PGothic" pitchFamily="34" charset="-128"/>
              </a:rPr>
              <a:t>0</a:t>
            </a:r>
            <a:r>
              <a:rPr lang="en-US" sz="2400" dirty="0">
                <a:solidFill>
                  <a:srgbClr val="000000"/>
                </a:solidFill>
                <a:ea typeface="MS PGothic" pitchFamily="34" charset="-128"/>
              </a:rPr>
              <a:t> and High Gradient </a:t>
            </a:r>
            <a:r>
              <a:rPr lang="en-US" sz="2400" dirty="0">
                <a:solidFill>
                  <a:srgbClr val="000000"/>
                </a:solidFill>
                <a:ea typeface="MS PGothic" pitchFamily="34" charset="-128"/>
                <a:sym typeface="Wingdings" pitchFamily="2" charset="2"/>
              </a:rPr>
              <a:t></a:t>
            </a:r>
            <a:r>
              <a:rPr lang="en-US" sz="2400" dirty="0">
                <a:solidFill>
                  <a:srgbClr val="000000"/>
                </a:solidFill>
                <a:ea typeface="MS PGothic" pitchFamily="34" charset="-128"/>
              </a:rPr>
              <a:t> 3 x10</a:t>
            </a:r>
            <a:r>
              <a:rPr lang="en-US" sz="2400" baseline="30000" dirty="0">
                <a:solidFill>
                  <a:srgbClr val="000000"/>
                </a:solidFill>
                <a:ea typeface="MS PGothic" pitchFamily="34" charset="-128"/>
              </a:rPr>
              <a:t>10</a:t>
            </a:r>
            <a:r>
              <a:rPr lang="en-US" sz="2400" dirty="0">
                <a:solidFill>
                  <a:srgbClr val="000000"/>
                </a:solidFill>
                <a:ea typeface="MS PGothic" pitchFamily="34" charset="-128"/>
              </a:rPr>
              <a:t> and 20 MV/m</a:t>
            </a:r>
          </a:p>
          <a:p>
            <a:pPr lvl="1">
              <a:spcBef>
                <a:spcPts val="0"/>
              </a:spcBef>
              <a:buFont typeface="Arial" pitchFamily="34" charset="0"/>
              <a:buChar char="–"/>
            </a:pPr>
            <a:r>
              <a:rPr lang="en-US" sz="2000" dirty="0">
                <a:solidFill>
                  <a:srgbClr val="000000"/>
                </a:solidFill>
                <a:ea typeface="MS PGothic" pitchFamily="34" charset="-128"/>
              </a:rPr>
              <a:t>Nitrogen-doping evolved from discovery </a:t>
            </a:r>
            <a:br>
              <a:rPr lang="en-US" sz="2000" dirty="0">
                <a:solidFill>
                  <a:srgbClr val="000000"/>
                </a:solidFill>
                <a:ea typeface="MS PGothic" pitchFamily="34" charset="-128"/>
              </a:rPr>
            </a:br>
            <a:r>
              <a:rPr lang="en-US" sz="2000" dirty="0">
                <a:solidFill>
                  <a:srgbClr val="000000"/>
                </a:solidFill>
                <a:ea typeface="MS PGothic" pitchFamily="34" charset="-128"/>
              </a:rPr>
              <a:t>to proven technology for LCLS-II</a:t>
            </a:r>
          </a:p>
          <a:p>
            <a:pPr lvl="1">
              <a:spcBef>
                <a:spcPts val="0"/>
              </a:spcBef>
              <a:buFont typeface="Arial" pitchFamily="34" charset="0"/>
              <a:buChar char="–"/>
            </a:pPr>
            <a:r>
              <a:rPr lang="en-US" sz="2000" dirty="0">
                <a:solidFill>
                  <a:srgbClr val="000000"/>
                </a:solidFill>
                <a:ea typeface="MS PGothic" pitchFamily="34" charset="-128"/>
              </a:rPr>
              <a:t>Tests at 650 MHz show that an </a:t>
            </a:r>
            <a:br>
              <a:rPr lang="en-US" sz="2000" dirty="0">
                <a:solidFill>
                  <a:srgbClr val="000000"/>
                </a:solidFill>
                <a:ea typeface="MS PGothic" pitchFamily="34" charset="-128"/>
              </a:rPr>
            </a:br>
            <a:r>
              <a:rPr lang="en-US" sz="2000" dirty="0">
                <a:solidFill>
                  <a:srgbClr val="000000"/>
                </a:solidFill>
                <a:ea typeface="MS PGothic" pitchFamily="34" charset="-128"/>
              </a:rPr>
              <a:t>additional doping optimization is</a:t>
            </a:r>
            <a:br>
              <a:rPr lang="en-US" sz="2000" dirty="0">
                <a:solidFill>
                  <a:srgbClr val="000000"/>
                </a:solidFill>
                <a:ea typeface="MS PGothic" pitchFamily="34" charset="-128"/>
              </a:rPr>
            </a:br>
            <a:r>
              <a:rPr lang="en-US" sz="2000" dirty="0">
                <a:solidFill>
                  <a:srgbClr val="000000"/>
                </a:solidFill>
                <a:ea typeface="MS PGothic" pitchFamily="34" charset="-128"/>
              </a:rPr>
              <a:t>desirable (relative to doping </a:t>
            </a:r>
            <a:br>
              <a:rPr lang="en-US" sz="2000" dirty="0">
                <a:solidFill>
                  <a:srgbClr val="000000"/>
                </a:solidFill>
                <a:ea typeface="MS PGothic" pitchFamily="34" charset="-128"/>
              </a:rPr>
            </a:br>
            <a:r>
              <a:rPr lang="en-US" sz="2000" dirty="0">
                <a:solidFill>
                  <a:srgbClr val="000000"/>
                </a:solidFill>
                <a:ea typeface="MS PGothic" pitchFamily="34" charset="-128"/>
              </a:rPr>
              <a:t>developed for 1.3 GHz)</a:t>
            </a:r>
          </a:p>
          <a:p>
            <a:endParaRPr lang="en-US" sz="2400" dirty="0">
              <a:solidFill>
                <a:srgbClr val="000000"/>
              </a:solidFill>
            </a:endParaRPr>
          </a:p>
          <a:p>
            <a:r>
              <a:rPr lang="en-US" sz="2400" dirty="0">
                <a:solidFill>
                  <a:srgbClr val="000000"/>
                </a:solidFill>
              </a:rPr>
              <a:t>Suppression of </a:t>
            </a:r>
            <a:r>
              <a:rPr lang="en-US" sz="2400" dirty="0" err="1">
                <a:solidFill>
                  <a:srgbClr val="000000"/>
                </a:solidFill>
              </a:rPr>
              <a:t>Microphonics</a:t>
            </a:r>
            <a:r>
              <a:rPr lang="en-US" sz="2400" dirty="0">
                <a:solidFill>
                  <a:srgbClr val="000000"/>
                </a:solidFill>
              </a:rPr>
              <a:t> </a:t>
            </a:r>
          </a:p>
          <a:p>
            <a:pPr lvl="1">
              <a:spcBef>
                <a:spcPts val="0"/>
              </a:spcBef>
            </a:pPr>
            <a:r>
              <a:rPr lang="en-US" sz="2000" dirty="0">
                <a:solidFill>
                  <a:srgbClr val="000000"/>
                </a:solidFill>
              </a:rPr>
              <a:t>Maximum detuning &lt; 20 Hz (</a:t>
            </a:r>
            <a:r>
              <a:rPr lang="en-US" sz="2000" dirty="0">
                <a:solidFill>
                  <a:srgbClr val="000000"/>
                </a:solidFill>
                <a:latin typeface="Symbol" panose="05050102010706020507" pitchFamily="18" charset="2"/>
              </a:rPr>
              <a:t>s</a:t>
            </a:r>
            <a:r>
              <a:rPr lang="en-US" sz="2000" dirty="0">
                <a:solidFill>
                  <a:srgbClr val="000000"/>
                </a:solidFill>
              </a:rPr>
              <a:t>&lt;3 Hz)</a:t>
            </a:r>
          </a:p>
          <a:p>
            <a:pPr lvl="2">
              <a:spcBef>
                <a:spcPts val="0"/>
              </a:spcBef>
            </a:pPr>
            <a:r>
              <a:rPr lang="en-US" sz="2000" dirty="0">
                <a:solidFill>
                  <a:srgbClr val="000000"/>
                </a:solidFill>
              </a:rPr>
              <a:t>Passive means</a:t>
            </a:r>
          </a:p>
          <a:p>
            <a:pPr lvl="3">
              <a:spcBef>
                <a:spcPts val="0"/>
              </a:spcBef>
            </a:pPr>
            <a:r>
              <a:rPr lang="en-US" sz="1800" dirty="0">
                <a:solidFill>
                  <a:srgbClr val="000000"/>
                </a:solidFill>
              </a:rPr>
              <a:t>Cryomodule design</a:t>
            </a:r>
          </a:p>
          <a:p>
            <a:pPr lvl="2">
              <a:spcBef>
                <a:spcPts val="0"/>
              </a:spcBef>
            </a:pPr>
            <a:r>
              <a:rPr lang="en-US" sz="2000" dirty="0">
                <a:solidFill>
                  <a:srgbClr val="000000"/>
                </a:solidFill>
              </a:rPr>
              <a:t>Active means</a:t>
            </a:r>
          </a:p>
          <a:p>
            <a:pPr lvl="3">
              <a:spcBef>
                <a:spcPts val="0"/>
              </a:spcBef>
            </a:pPr>
            <a:r>
              <a:rPr lang="en-US" sz="1800" dirty="0">
                <a:solidFill>
                  <a:srgbClr val="000000"/>
                </a:solidFill>
              </a:rPr>
              <a:t>Adaptive Detuning Control Algorithm</a:t>
            </a:r>
            <a:r>
              <a:rPr lang="en-US" sz="2000" dirty="0"/>
              <a:t> </a:t>
            </a:r>
            <a:br>
              <a:rPr lang="en-US" sz="2000" dirty="0"/>
            </a:br>
            <a:endParaRPr lang="en-US" sz="2000" dirty="0"/>
          </a:p>
          <a:p>
            <a:pPr lvl="2"/>
            <a:endParaRPr lang="en-US" dirty="0"/>
          </a:p>
        </p:txBody>
      </p:sp>
      <p:grpSp>
        <p:nvGrpSpPr>
          <p:cNvPr id="12" name="Group 11">
            <a:extLst>
              <a:ext uri="{FF2B5EF4-FFF2-40B4-BE49-F238E27FC236}">
                <a16:creationId xmlns:a16="http://schemas.microsoft.com/office/drawing/2014/main" id="{85B2B62E-A2AD-0A44-8851-268132682289}"/>
              </a:ext>
            </a:extLst>
          </p:cNvPr>
          <p:cNvGrpSpPr/>
          <p:nvPr/>
        </p:nvGrpSpPr>
        <p:grpSpPr>
          <a:xfrm>
            <a:off x="5366359" y="1486177"/>
            <a:ext cx="3777641" cy="3458965"/>
            <a:chOff x="5366359" y="1486177"/>
            <a:chExt cx="3777641" cy="3458965"/>
          </a:xfrm>
        </p:grpSpPr>
        <p:grpSp>
          <p:nvGrpSpPr>
            <p:cNvPr id="9" name="Group 8">
              <a:extLst>
                <a:ext uri="{FF2B5EF4-FFF2-40B4-BE49-F238E27FC236}">
                  <a16:creationId xmlns:a16="http://schemas.microsoft.com/office/drawing/2014/main" id="{7BF91EAF-C957-2549-9392-A1956D4500A5}"/>
                </a:ext>
              </a:extLst>
            </p:cNvPr>
            <p:cNvGrpSpPr/>
            <p:nvPr/>
          </p:nvGrpSpPr>
          <p:grpSpPr>
            <a:xfrm>
              <a:off x="5366359" y="1486177"/>
              <a:ext cx="3777641" cy="3458965"/>
              <a:chOff x="5281138" y="1482978"/>
              <a:chExt cx="3777641" cy="3458965"/>
            </a:xfrm>
          </p:grpSpPr>
          <p:pic>
            <p:nvPicPr>
              <p:cNvPr id="7" name="Picture 6"/>
              <p:cNvPicPr>
                <a:picLocks noChangeAspect="1"/>
              </p:cNvPicPr>
              <p:nvPr/>
            </p:nvPicPr>
            <p:blipFill>
              <a:blip r:embed="rId2"/>
              <a:stretch>
                <a:fillRect/>
              </a:stretch>
            </p:blipFill>
            <p:spPr>
              <a:xfrm>
                <a:off x="5281138" y="1482978"/>
                <a:ext cx="3777641" cy="3031088"/>
              </a:xfrm>
              <a:prstGeom prst="rect">
                <a:avLst/>
              </a:prstGeom>
            </p:spPr>
          </p:pic>
          <p:sp>
            <p:nvSpPr>
              <p:cNvPr id="8" name="TextBox 7"/>
              <p:cNvSpPr txBox="1"/>
              <p:nvPr/>
            </p:nvSpPr>
            <p:spPr>
              <a:xfrm>
                <a:off x="5429791" y="4588000"/>
                <a:ext cx="3628988" cy="353943"/>
              </a:xfrm>
              <a:prstGeom prst="rect">
                <a:avLst/>
              </a:prstGeom>
              <a:noFill/>
            </p:spPr>
            <p:txBody>
              <a:bodyPr wrap="square" rtlCol="0">
                <a:spAutoFit/>
              </a:bodyPr>
              <a:lstStyle/>
              <a:p>
                <a:pPr algn="ctr"/>
                <a:r>
                  <a:rPr lang="en-US" sz="1700" dirty="0">
                    <a:latin typeface="Times New Roman" panose="02020603050405020304" pitchFamily="18" charset="0"/>
                    <a:cs typeface="Times New Roman" panose="02020603050405020304" pitchFamily="18" charset="0"/>
                  </a:rPr>
                  <a:t>Vertical test results for 5-cell HB cavity </a:t>
                </a:r>
              </a:p>
            </p:txBody>
          </p:sp>
        </p:grpSp>
        <p:sp>
          <p:nvSpPr>
            <p:cNvPr id="11" name="TextBox 10">
              <a:extLst>
                <a:ext uri="{FF2B5EF4-FFF2-40B4-BE49-F238E27FC236}">
                  <a16:creationId xmlns:a16="http://schemas.microsoft.com/office/drawing/2014/main" id="{32DE953F-40FF-AC47-BA81-D70C39EEDA57}"/>
                </a:ext>
              </a:extLst>
            </p:cNvPr>
            <p:cNvSpPr txBox="1"/>
            <p:nvPr/>
          </p:nvSpPr>
          <p:spPr>
            <a:xfrm>
              <a:off x="5466368" y="4004142"/>
              <a:ext cx="453970" cy="230832"/>
            </a:xfrm>
            <a:prstGeom prst="rect">
              <a:avLst/>
            </a:prstGeom>
            <a:noFill/>
          </p:spPr>
          <p:txBody>
            <a:bodyPr wrap="none" rtlCol="0">
              <a:spAutoFit/>
            </a:bodyPr>
            <a:lstStyle/>
            <a:p>
              <a:r>
                <a:rPr lang="en-US" sz="900" dirty="0">
                  <a:solidFill>
                    <a:srgbClr val="000000"/>
                  </a:solidFill>
                  <a:latin typeface="Helvetica" pitchFamily="2" charset="0"/>
                </a:rPr>
                <a:t>1E10</a:t>
              </a:r>
            </a:p>
          </p:txBody>
        </p:sp>
      </p:grpSp>
      <p:sp>
        <p:nvSpPr>
          <p:cNvPr id="10" name="Title 1">
            <a:extLst>
              <a:ext uri="{FF2B5EF4-FFF2-40B4-BE49-F238E27FC236}">
                <a16:creationId xmlns:a16="http://schemas.microsoft.com/office/drawing/2014/main" id="{9F6C6692-9591-45EA-A5F5-997918D8D777}"/>
              </a:ext>
            </a:extLst>
          </p:cNvPr>
          <p:cNvSpPr txBox="1">
            <a:spLocks/>
          </p:cNvSpPr>
          <p:nvPr/>
        </p:nvSpPr>
        <p:spPr>
          <a:xfrm>
            <a:off x="121723" y="100922"/>
            <a:ext cx="8672512" cy="641739"/>
          </a:xfr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altLang="en-US" sz="3200" dirty="0">
                <a:solidFill>
                  <a:schemeClr val="tx2"/>
                </a:solidFill>
                <a:latin typeface="Helvetica" panose="020B0604020202020204" pitchFamily="34" charset="0"/>
                <a:ea typeface="Geneva" pitchFamily="121" charset="-128"/>
              </a:rPr>
              <a:t>R&amp;D Challenges in SRF</a:t>
            </a:r>
            <a:endParaRPr lang="en-US" sz="3200" dirty="0"/>
          </a:p>
        </p:txBody>
      </p:sp>
    </p:spTree>
    <p:extLst>
      <p:ext uri="{BB962C8B-B14F-4D97-AF65-F5344CB8AC3E}">
        <p14:creationId xmlns:p14="http://schemas.microsoft.com/office/powerpoint/2010/main" val="2550746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Key Performance Parameters</a:t>
            </a:r>
          </a:p>
        </p:txBody>
      </p:sp>
      <p:sp>
        <p:nvSpPr>
          <p:cNvPr id="3" name="Content Placeholder 2"/>
          <p:cNvSpPr>
            <a:spLocks noGrp="1"/>
          </p:cNvSpPr>
          <p:nvPr>
            <p:ph idx="1"/>
          </p:nvPr>
        </p:nvSpPr>
        <p:spPr>
          <a:xfrm>
            <a:off x="316524" y="5747656"/>
            <a:ext cx="8686800" cy="555873"/>
          </a:xfrm>
        </p:spPr>
        <p:txBody>
          <a:bodyPr>
            <a:normAutofit/>
          </a:bodyPr>
          <a:lstStyle/>
          <a:p>
            <a:pPr marL="0" indent="0">
              <a:buNone/>
            </a:pPr>
            <a:r>
              <a:rPr lang="en-US" dirty="0"/>
              <a:t>TPC estimate of $721M is based on Objective KPPs</a:t>
            </a:r>
          </a:p>
        </p:txBody>
      </p:sp>
      <p:graphicFrame>
        <p:nvGraphicFramePr>
          <p:cNvPr id="9" name="Table 8"/>
          <p:cNvGraphicFramePr>
            <a:graphicFrameLocks noGrp="1"/>
          </p:cNvGraphicFramePr>
          <p:nvPr>
            <p:extLst/>
          </p:nvPr>
        </p:nvGraphicFramePr>
        <p:xfrm>
          <a:off x="636588" y="1059502"/>
          <a:ext cx="7908031" cy="3968496"/>
        </p:xfrm>
        <a:graphic>
          <a:graphicData uri="http://schemas.openxmlformats.org/drawingml/2006/table">
            <a:tbl>
              <a:tblPr firstRow="1" firstCol="1" bandRow="1">
                <a:tableStyleId>{08FB837D-C827-4EFA-A057-4D05807E0F7C}</a:tableStyleId>
              </a:tblPr>
              <a:tblGrid>
                <a:gridCol w="281127">
                  <a:extLst>
                    <a:ext uri="{9D8B030D-6E8A-4147-A177-3AD203B41FA5}">
                      <a16:colId xmlns:a16="http://schemas.microsoft.com/office/drawing/2014/main" val="3515701849"/>
                    </a:ext>
                  </a:extLst>
                </a:gridCol>
                <a:gridCol w="2047557">
                  <a:extLst>
                    <a:ext uri="{9D8B030D-6E8A-4147-A177-3AD203B41FA5}">
                      <a16:colId xmlns:a16="http://schemas.microsoft.com/office/drawing/2014/main" val="4015966853"/>
                    </a:ext>
                  </a:extLst>
                </a:gridCol>
                <a:gridCol w="2870200">
                  <a:extLst>
                    <a:ext uri="{9D8B030D-6E8A-4147-A177-3AD203B41FA5}">
                      <a16:colId xmlns:a16="http://schemas.microsoft.com/office/drawing/2014/main" val="1275474549"/>
                    </a:ext>
                  </a:extLst>
                </a:gridCol>
                <a:gridCol w="2709147">
                  <a:extLst>
                    <a:ext uri="{9D8B030D-6E8A-4147-A177-3AD203B41FA5}">
                      <a16:colId xmlns:a16="http://schemas.microsoft.com/office/drawing/2014/main" val="2620860957"/>
                    </a:ext>
                  </a:extLst>
                </a:gridCol>
              </a:tblGrid>
              <a:tr h="180213">
                <a:tc>
                  <a:txBody>
                    <a:bodyPr/>
                    <a:lstStyle/>
                    <a:p>
                      <a:pPr marL="0" marR="0" indent="-2540" algn="ctr">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2540" algn="ctr">
                        <a:spcBef>
                          <a:spcPts val="0"/>
                        </a:spcBef>
                        <a:spcAft>
                          <a:spcPts val="0"/>
                        </a:spcAft>
                      </a:pPr>
                      <a:r>
                        <a:rPr lang="en-US" sz="1400" dirty="0">
                          <a:effectLst/>
                        </a:rPr>
                        <a:t>Description of Scope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dirty="0">
                          <a:effectLst/>
                        </a:rPr>
                        <a:t>Threshold KPP</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a:effectLst/>
                        </a:rPr>
                        <a:t>Objective KPP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82748794"/>
                  </a:ext>
                </a:extLst>
              </a:tr>
              <a:tr h="366411">
                <a:tc>
                  <a:txBody>
                    <a:bodyPr/>
                    <a:lstStyle/>
                    <a:p>
                      <a:pPr marL="0" marR="0" algn="ctr">
                        <a:spcBef>
                          <a:spcPts val="0"/>
                        </a:spcBef>
                        <a:spcAft>
                          <a:spcPts val="0"/>
                        </a:spcAft>
                      </a:pPr>
                      <a:r>
                        <a:rPr lang="en-US" sz="1400" dirty="0">
                          <a:solidFill>
                            <a:srgbClr val="4E4E4E"/>
                          </a:solidFill>
                          <a:effectLst/>
                        </a:rPr>
                        <a:t>1</a:t>
                      </a:r>
                      <a:endParaRPr lang="en-US" sz="1400" dirty="0">
                        <a:solidFill>
                          <a:srgbClr val="4E4E4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400" b="1" dirty="0">
                          <a:solidFill>
                            <a:srgbClr val="4E4E4E"/>
                          </a:solidFill>
                          <a:effectLst/>
                        </a:rPr>
                        <a:t>SRF </a:t>
                      </a:r>
                      <a:r>
                        <a:rPr lang="en-US" sz="1400" b="1" dirty="0" err="1">
                          <a:solidFill>
                            <a:srgbClr val="4E4E4E"/>
                          </a:solidFill>
                          <a:effectLst/>
                        </a:rPr>
                        <a:t>linac</a:t>
                      </a:r>
                      <a:endParaRPr lang="en-US" sz="1400" b="1" dirty="0">
                        <a:solidFill>
                          <a:srgbClr val="4E4E4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0000"/>
                        </a:lnSpc>
                        <a:spcBef>
                          <a:spcPts val="0"/>
                        </a:spcBef>
                        <a:spcAft>
                          <a:spcPts val="0"/>
                        </a:spcAft>
                      </a:pPr>
                      <a:r>
                        <a:rPr lang="en-US" sz="1400" b="1" dirty="0">
                          <a:solidFill>
                            <a:srgbClr val="4E4E4E"/>
                          </a:solidFill>
                          <a:effectLst/>
                        </a:rPr>
                        <a:t>700 MeV beam </a:t>
                      </a:r>
                      <a:r>
                        <a:rPr lang="en-US" sz="1400" dirty="0">
                          <a:solidFill>
                            <a:srgbClr val="4E4E4E"/>
                          </a:solidFill>
                          <a:effectLst/>
                        </a:rPr>
                        <a:t>delivered to the Booster Injection Region </a:t>
                      </a:r>
                      <a:endParaRPr lang="en-US" sz="1400" dirty="0">
                        <a:solidFill>
                          <a:srgbClr val="4E4E4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0000"/>
                        </a:lnSpc>
                        <a:spcBef>
                          <a:spcPts val="0"/>
                        </a:spcBef>
                        <a:spcAft>
                          <a:spcPts val="0"/>
                        </a:spcAft>
                      </a:pPr>
                      <a:r>
                        <a:rPr lang="en-US" sz="1400" b="1" dirty="0">
                          <a:solidFill>
                            <a:srgbClr val="4E4E4E"/>
                          </a:solidFill>
                          <a:effectLst/>
                        </a:rPr>
                        <a:t>800 MeV beam </a:t>
                      </a:r>
                      <a:r>
                        <a:rPr lang="en-US" sz="1400" dirty="0">
                          <a:solidFill>
                            <a:srgbClr val="4E4E4E"/>
                          </a:solidFill>
                          <a:effectLst/>
                        </a:rPr>
                        <a:t>delivered to Booster Injection Region</a:t>
                      </a:r>
                      <a:endParaRPr lang="en-US" sz="1400" dirty="0">
                        <a:solidFill>
                          <a:srgbClr val="4E4E4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55289222"/>
                  </a:ext>
                </a:extLst>
              </a:tr>
              <a:tr h="908271">
                <a:tc>
                  <a:txBody>
                    <a:bodyPr/>
                    <a:lstStyle/>
                    <a:p>
                      <a:pPr marL="0" marR="0" algn="ctr">
                        <a:spcBef>
                          <a:spcPts val="0"/>
                        </a:spcBef>
                        <a:spcAft>
                          <a:spcPts val="0"/>
                        </a:spcAft>
                      </a:pPr>
                      <a:r>
                        <a:rPr lang="en-US" sz="1400" b="1">
                          <a:solidFill>
                            <a:srgbClr val="4E4E4E"/>
                          </a:solidFill>
                          <a:effectLst/>
                        </a:rPr>
                        <a:t>2</a:t>
                      </a:r>
                      <a:endParaRPr lang="en-US" sz="1400" b="1">
                        <a:solidFill>
                          <a:srgbClr val="4E4E4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400" b="1" dirty="0">
                          <a:solidFill>
                            <a:srgbClr val="4E4E4E"/>
                          </a:solidFill>
                          <a:effectLst/>
                        </a:rPr>
                        <a:t>Booster/RR/MI upgrades</a:t>
                      </a:r>
                      <a:endParaRPr lang="en-US" sz="1400" b="1" dirty="0">
                        <a:solidFill>
                          <a:srgbClr val="4E4E4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0000"/>
                        </a:lnSpc>
                        <a:spcBef>
                          <a:spcPts val="0"/>
                        </a:spcBef>
                        <a:spcAft>
                          <a:spcPts val="0"/>
                        </a:spcAft>
                      </a:pPr>
                      <a:r>
                        <a:rPr lang="en-US" sz="1400" dirty="0">
                          <a:solidFill>
                            <a:srgbClr val="4E4E4E"/>
                          </a:solidFill>
                          <a:effectLst/>
                        </a:rPr>
                        <a:t>L11 Booster injection region, Recycler RF upgrades, and MI RF upgrades, hardware installed in respective machines</a:t>
                      </a:r>
                      <a:r>
                        <a:rPr lang="en-US" sz="1400" b="1" dirty="0">
                          <a:solidFill>
                            <a:srgbClr val="4E4E4E"/>
                          </a:solidFill>
                          <a:effectLst/>
                        </a:rPr>
                        <a:t>.  </a:t>
                      </a:r>
                      <a:r>
                        <a:rPr lang="en-US" sz="1400" b="1" dirty="0" err="1">
                          <a:solidFill>
                            <a:srgbClr val="4E4E4E"/>
                          </a:solidFill>
                          <a:effectLst/>
                        </a:rPr>
                        <a:t>Linac</a:t>
                      </a:r>
                      <a:r>
                        <a:rPr lang="en-US" sz="1400" b="1" dirty="0">
                          <a:solidFill>
                            <a:srgbClr val="4E4E4E"/>
                          </a:solidFill>
                          <a:effectLst/>
                        </a:rPr>
                        <a:t> beam injected and circulated in the Booster.</a:t>
                      </a:r>
                      <a:endParaRPr lang="en-US" sz="1400" b="1" dirty="0">
                        <a:solidFill>
                          <a:srgbClr val="4E4E4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0000"/>
                        </a:lnSpc>
                        <a:spcBef>
                          <a:spcPts val="0"/>
                        </a:spcBef>
                        <a:spcAft>
                          <a:spcPts val="0"/>
                        </a:spcAft>
                      </a:pPr>
                      <a:r>
                        <a:rPr lang="en-US" sz="1400" b="1" dirty="0">
                          <a:solidFill>
                            <a:srgbClr val="4E4E4E"/>
                          </a:solidFill>
                          <a:effectLst/>
                        </a:rPr>
                        <a:t>8 GeV beam transmitted through Recycler and Main Injector, delivered to MI dump</a:t>
                      </a:r>
                      <a:r>
                        <a:rPr lang="en-US" sz="1400" dirty="0">
                          <a:solidFill>
                            <a:srgbClr val="4E4E4E"/>
                          </a:solidFill>
                          <a:effectLst/>
                        </a:rPr>
                        <a:t>.</a:t>
                      </a:r>
                    </a:p>
                    <a:p>
                      <a:pPr marL="0" marR="0" algn="l">
                        <a:lnSpc>
                          <a:spcPct val="110000"/>
                        </a:lnSpc>
                        <a:spcBef>
                          <a:spcPts val="0"/>
                        </a:spcBef>
                        <a:spcAft>
                          <a:spcPts val="0"/>
                        </a:spcAft>
                      </a:pPr>
                      <a:r>
                        <a:rPr lang="en-US" sz="1400" dirty="0">
                          <a:solidFill>
                            <a:srgbClr val="4E4E4E"/>
                          </a:solidFill>
                          <a:effectLst/>
                        </a:rPr>
                        <a:t> </a:t>
                      </a:r>
                      <a:endParaRPr lang="en-US" sz="1400" dirty="0">
                        <a:solidFill>
                          <a:srgbClr val="4E4E4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7661064"/>
                  </a:ext>
                </a:extLst>
              </a:tr>
              <a:tr h="863696">
                <a:tc>
                  <a:txBody>
                    <a:bodyPr/>
                    <a:lstStyle/>
                    <a:p>
                      <a:pPr marL="0" marR="0" algn="ctr">
                        <a:spcBef>
                          <a:spcPts val="0"/>
                        </a:spcBef>
                        <a:spcAft>
                          <a:spcPts val="0"/>
                        </a:spcAft>
                      </a:pPr>
                      <a:r>
                        <a:rPr lang="en-US" sz="1400" b="1">
                          <a:solidFill>
                            <a:srgbClr val="4E4E4E"/>
                          </a:solidFill>
                          <a:effectLst/>
                        </a:rPr>
                        <a:t>3</a:t>
                      </a:r>
                      <a:endParaRPr lang="en-US" sz="1400" b="1">
                        <a:solidFill>
                          <a:srgbClr val="4E4E4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400" b="1">
                          <a:solidFill>
                            <a:srgbClr val="4E4E4E"/>
                          </a:solidFill>
                          <a:effectLst/>
                        </a:rPr>
                        <a:t>Cryogenic Infrastructure</a:t>
                      </a:r>
                      <a:endParaRPr lang="en-US" sz="1400" b="1">
                        <a:solidFill>
                          <a:srgbClr val="4E4E4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0000"/>
                        </a:lnSpc>
                        <a:spcBef>
                          <a:spcPts val="0"/>
                        </a:spcBef>
                        <a:spcAft>
                          <a:spcPts val="0"/>
                        </a:spcAft>
                      </a:pPr>
                      <a:r>
                        <a:rPr lang="en-US" sz="1400" dirty="0">
                          <a:solidFill>
                            <a:srgbClr val="4E4E4E"/>
                          </a:solidFill>
                          <a:effectLst/>
                        </a:rPr>
                        <a:t>Cryogenic plant and distribution lines </a:t>
                      </a:r>
                      <a:r>
                        <a:rPr lang="en-US" sz="1400" b="1" dirty="0">
                          <a:solidFill>
                            <a:srgbClr val="4E4E4E"/>
                          </a:solidFill>
                          <a:effectLst/>
                        </a:rPr>
                        <a:t>ready to support pulsed RF operation</a:t>
                      </a:r>
                      <a:r>
                        <a:rPr lang="en-US" sz="1400" dirty="0">
                          <a:solidFill>
                            <a:srgbClr val="4E4E4E"/>
                          </a:solidFill>
                          <a:effectLst/>
                        </a:rPr>
                        <a:t>, and operated to 2 K.</a:t>
                      </a:r>
                    </a:p>
                    <a:p>
                      <a:pPr marL="0" marR="0" algn="l">
                        <a:lnSpc>
                          <a:spcPct val="110000"/>
                        </a:lnSpc>
                        <a:spcBef>
                          <a:spcPts val="0"/>
                        </a:spcBef>
                        <a:spcAft>
                          <a:spcPts val="0"/>
                        </a:spcAft>
                      </a:pPr>
                      <a:r>
                        <a:rPr lang="en-US" sz="1400" dirty="0">
                          <a:solidFill>
                            <a:srgbClr val="4E4E4E"/>
                          </a:solidFill>
                          <a:effectLst/>
                        </a:rPr>
                        <a:t> </a:t>
                      </a:r>
                      <a:endParaRPr lang="en-US" sz="1400" dirty="0">
                        <a:solidFill>
                          <a:srgbClr val="4E4E4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0000"/>
                        </a:lnSpc>
                        <a:spcBef>
                          <a:spcPts val="0"/>
                        </a:spcBef>
                        <a:spcAft>
                          <a:spcPts val="0"/>
                        </a:spcAft>
                      </a:pPr>
                      <a:r>
                        <a:rPr lang="en-US" sz="1400" dirty="0">
                          <a:solidFill>
                            <a:srgbClr val="4E4E4E"/>
                          </a:solidFill>
                          <a:effectLst/>
                        </a:rPr>
                        <a:t>Cryogenic plant and distribution </a:t>
                      </a:r>
                      <a:r>
                        <a:rPr lang="en-US" sz="1400" b="1" dirty="0">
                          <a:solidFill>
                            <a:srgbClr val="4E4E4E"/>
                          </a:solidFill>
                          <a:effectLst/>
                        </a:rPr>
                        <a:t>lines ready to support CW RF operation</a:t>
                      </a:r>
                      <a:r>
                        <a:rPr lang="en-US" sz="1400" dirty="0">
                          <a:solidFill>
                            <a:srgbClr val="4E4E4E"/>
                          </a:solidFill>
                          <a:effectLst/>
                        </a:rPr>
                        <a:t>, and operated to 2 K.</a:t>
                      </a:r>
                      <a:endParaRPr lang="en-US" sz="1400" dirty="0">
                        <a:solidFill>
                          <a:srgbClr val="4E4E4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9775355"/>
                  </a:ext>
                </a:extLst>
              </a:tr>
              <a:tr h="916027">
                <a:tc>
                  <a:txBody>
                    <a:bodyPr/>
                    <a:lstStyle/>
                    <a:p>
                      <a:pPr marL="0" marR="0" algn="ctr">
                        <a:spcBef>
                          <a:spcPts val="0"/>
                        </a:spcBef>
                        <a:spcAft>
                          <a:spcPts val="0"/>
                        </a:spcAft>
                      </a:pPr>
                      <a:r>
                        <a:rPr lang="en-US" sz="1400" b="1">
                          <a:solidFill>
                            <a:srgbClr val="4E4E4E"/>
                          </a:solidFill>
                          <a:effectLst/>
                        </a:rPr>
                        <a:t>4</a:t>
                      </a:r>
                      <a:endParaRPr lang="en-US" sz="1400" b="1">
                        <a:solidFill>
                          <a:srgbClr val="4E4E4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400" b="1" dirty="0">
                          <a:solidFill>
                            <a:srgbClr val="4E4E4E"/>
                          </a:solidFill>
                          <a:effectLst/>
                        </a:rPr>
                        <a:t>Civil Construction</a:t>
                      </a:r>
                      <a:endParaRPr lang="en-US" sz="1400" b="1" dirty="0">
                        <a:solidFill>
                          <a:srgbClr val="4E4E4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0000"/>
                        </a:lnSpc>
                        <a:spcBef>
                          <a:spcPts val="0"/>
                        </a:spcBef>
                        <a:spcAft>
                          <a:spcPts val="0"/>
                        </a:spcAft>
                      </a:pPr>
                      <a:r>
                        <a:rPr lang="en-US" sz="1400" b="1" dirty="0">
                          <a:solidFill>
                            <a:srgbClr val="4E4E4E"/>
                          </a:solidFill>
                          <a:effectLst/>
                        </a:rPr>
                        <a:t>Tunnel enclosures and service buildings ready to support 700 MeV SRF </a:t>
                      </a:r>
                      <a:r>
                        <a:rPr lang="en-US" sz="1400" b="1" dirty="0" err="1">
                          <a:solidFill>
                            <a:srgbClr val="4E4E4E"/>
                          </a:solidFill>
                          <a:effectLst/>
                        </a:rPr>
                        <a:t>linac</a:t>
                      </a:r>
                      <a:r>
                        <a:rPr lang="en-US" sz="1400" b="1" dirty="0">
                          <a:solidFill>
                            <a:srgbClr val="4E4E4E"/>
                          </a:solidFill>
                          <a:effectLst/>
                        </a:rPr>
                        <a:t> </a:t>
                      </a:r>
                      <a:r>
                        <a:rPr lang="en-US" sz="1400" dirty="0">
                          <a:solidFill>
                            <a:srgbClr val="4E4E4E"/>
                          </a:solidFill>
                          <a:effectLst/>
                        </a:rPr>
                        <a:t>and transfer line to the Booster</a:t>
                      </a:r>
                      <a:endParaRPr lang="en-US" sz="1400" dirty="0">
                        <a:solidFill>
                          <a:srgbClr val="4E4E4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0000"/>
                        </a:lnSpc>
                        <a:spcBef>
                          <a:spcPts val="0"/>
                        </a:spcBef>
                        <a:spcAft>
                          <a:spcPts val="0"/>
                        </a:spcAft>
                      </a:pPr>
                      <a:r>
                        <a:rPr lang="en-US" sz="1400" b="1" dirty="0">
                          <a:solidFill>
                            <a:srgbClr val="4E4E4E"/>
                          </a:solidFill>
                          <a:effectLst/>
                        </a:rPr>
                        <a:t>Tunnel enclosures to support 1 GeV SRF </a:t>
                      </a:r>
                      <a:r>
                        <a:rPr lang="en-US" sz="1400" b="1" dirty="0" err="1">
                          <a:solidFill>
                            <a:srgbClr val="4E4E4E"/>
                          </a:solidFill>
                          <a:effectLst/>
                        </a:rPr>
                        <a:t>linac</a:t>
                      </a:r>
                      <a:r>
                        <a:rPr lang="en-US" sz="1400" b="1" dirty="0">
                          <a:solidFill>
                            <a:srgbClr val="4E4E4E"/>
                          </a:solidFill>
                          <a:effectLst/>
                        </a:rPr>
                        <a:t> </a:t>
                      </a:r>
                      <a:r>
                        <a:rPr lang="en-US" sz="1400" b="0" dirty="0">
                          <a:solidFill>
                            <a:srgbClr val="4E4E4E"/>
                          </a:solidFill>
                          <a:effectLst/>
                        </a:rPr>
                        <a:t>and transfer line to the Booster.  </a:t>
                      </a:r>
                      <a:r>
                        <a:rPr lang="en-US" sz="1400" b="1" dirty="0">
                          <a:solidFill>
                            <a:srgbClr val="4E4E4E"/>
                          </a:solidFill>
                          <a:effectLst/>
                        </a:rPr>
                        <a:t>Service buildings to support 800 MeV SRF </a:t>
                      </a:r>
                      <a:r>
                        <a:rPr lang="en-US" sz="1400" b="1" dirty="0" err="1">
                          <a:solidFill>
                            <a:srgbClr val="4E4E4E"/>
                          </a:solidFill>
                          <a:effectLst/>
                        </a:rPr>
                        <a:t>linac</a:t>
                      </a:r>
                      <a:r>
                        <a:rPr lang="en-US" sz="1400" b="1" dirty="0">
                          <a:solidFill>
                            <a:srgbClr val="4E4E4E"/>
                          </a:solidFill>
                          <a:effectLst/>
                        </a:rPr>
                        <a:t> </a:t>
                      </a:r>
                      <a:r>
                        <a:rPr lang="en-US" sz="1400" b="0" dirty="0">
                          <a:solidFill>
                            <a:srgbClr val="4E4E4E"/>
                          </a:solidFill>
                          <a:effectLst/>
                        </a:rPr>
                        <a:t>and transfer line to Booster. </a:t>
                      </a:r>
                      <a:endParaRPr lang="en-US" sz="1400" b="0" dirty="0">
                        <a:solidFill>
                          <a:srgbClr val="4E4E4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31652917"/>
                  </a:ext>
                </a:extLst>
              </a:tr>
            </a:tbl>
          </a:graphicData>
        </a:graphic>
      </p:graphicFrame>
      <p:sp>
        <p:nvSpPr>
          <p:cNvPr id="4" name="Date Placeholder 3">
            <a:extLst>
              <a:ext uri="{FF2B5EF4-FFF2-40B4-BE49-F238E27FC236}">
                <a16:creationId xmlns:a16="http://schemas.microsoft.com/office/drawing/2014/main" id="{6A2B0060-E620-4A9C-AA45-D7DAEBC1BA0F}"/>
              </a:ext>
            </a:extLst>
          </p:cNvPr>
          <p:cNvSpPr>
            <a:spLocks noGrp="1"/>
          </p:cNvSpPr>
          <p:nvPr>
            <p:ph type="dt" sz="half" idx="10"/>
          </p:nvPr>
        </p:nvSpPr>
        <p:spPr/>
        <p:txBody>
          <a:bodyPr/>
          <a:lstStyle/>
          <a:p>
            <a:fld id="{5866B752-1872-4A5C-BD3B-F8ED44109242}" type="datetime1">
              <a:rPr lang="en-US" altLang="en-US" smtClean="0"/>
              <a:t>5/7/2018</a:t>
            </a:fld>
            <a:endParaRPr lang="en-US" altLang="en-US" dirty="0"/>
          </a:p>
        </p:txBody>
      </p:sp>
    </p:spTree>
    <p:extLst>
      <p:ext uri="{BB962C8B-B14F-4D97-AF65-F5344CB8AC3E}">
        <p14:creationId xmlns:p14="http://schemas.microsoft.com/office/powerpoint/2010/main" val="1869786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itle 1">
            <a:extLst>
              <a:ext uri="{FF2B5EF4-FFF2-40B4-BE49-F238E27FC236}">
                <a16:creationId xmlns:a16="http://schemas.microsoft.com/office/drawing/2014/main" id="{1091E7D5-D4E1-46F6-A895-F7C50C6C8520}"/>
              </a:ext>
            </a:extLst>
          </p:cNvPr>
          <p:cNvSpPr>
            <a:spLocks noGrp="1"/>
          </p:cNvSpPr>
          <p:nvPr>
            <p:ph type="title"/>
          </p:nvPr>
        </p:nvSpPr>
        <p:spPr>
          <a:xfrm>
            <a:off x="114300" y="46038"/>
            <a:ext cx="8991600" cy="784225"/>
          </a:xfrm>
        </p:spPr>
        <p:txBody>
          <a:bodyPr/>
          <a:lstStyle/>
          <a:p>
            <a:r>
              <a:rPr lang="en-US" altLang="en-US" sz="3200" dirty="0"/>
              <a:t>PIP-II schedule</a:t>
            </a:r>
          </a:p>
        </p:txBody>
      </p:sp>
      <p:sp>
        <p:nvSpPr>
          <p:cNvPr id="338" name="Right Arrow 337">
            <a:extLst>
              <a:ext uri="{FF2B5EF4-FFF2-40B4-BE49-F238E27FC236}">
                <a16:creationId xmlns:a16="http://schemas.microsoft.com/office/drawing/2014/main" id="{BFEEBF9C-7A5A-4179-88A5-9F1EDC417580}"/>
              </a:ext>
            </a:extLst>
          </p:cNvPr>
          <p:cNvSpPr/>
          <p:nvPr/>
        </p:nvSpPr>
        <p:spPr>
          <a:xfrm>
            <a:off x="111125" y="4684713"/>
            <a:ext cx="8970963" cy="1216025"/>
          </a:xfrm>
          <a:prstGeom prst="rightArrow">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39" name="Freeform 338">
            <a:extLst>
              <a:ext uri="{FF2B5EF4-FFF2-40B4-BE49-F238E27FC236}">
                <a16:creationId xmlns:a16="http://schemas.microsoft.com/office/drawing/2014/main" id="{416AA8AC-F6D8-4509-A3A1-F2AAC7706AD7}"/>
              </a:ext>
            </a:extLst>
          </p:cNvPr>
          <p:cNvSpPr/>
          <p:nvPr/>
        </p:nvSpPr>
        <p:spPr>
          <a:xfrm>
            <a:off x="7835900" y="5016500"/>
            <a:ext cx="469900" cy="566738"/>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111760" rIns="0" bIns="111760" spcCol="1270" anchor="ctr"/>
          <a:lstStyle/>
          <a:p>
            <a:pPr algn="ctr" defTabSz="488950" eaLnBrk="1" hangingPunct="1">
              <a:lnSpc>
                <a:spcPct val="90000"/>
              </a:lnSpc>
              <a:spcAft>
                <a:spcPct val="35000"/>
              </a:spcAft>
              <a:defRPr/>
            </a:pPr>
            <a:endParaRPr lang="en-US" sz="1100" b="0" dirty="0">
              <a:solidFill>
                <a:prstClr val="black">
                  <a:hueOff val="0"/>
                  <a:satOff val="0"/>
                  <a:lumOff val="0"/>
                  <a:alphaOff val="0"/>
                </a:prstClr>
              </a:solidFill>
            </a:endParaRPr>
          </a:p>
          <a:p>
            <a:pPr algn="ctr" defTabSz="488950" eaLnBrk="1" hangingPunct="1">
              <a:lnSpc>
                <a:spcPct val="90000"/>
              </a:lnSpc>
              <a:spcAft>
                <a:spcPct val="35000"/>
              </a:spcAft>
              <a:defRPr/>
            </a:pPr>
            <a:endParaRPr lang="en-US" sz="1100" b="0" dirty="0">
              <a:solidFill>
                <a:prstClr val="black">
                  <a:hueOff val="0"/>
                  <a:satOff val="0"/>
                  <a:lumOff val="0"/>
                  <a:alphaOff val="0"/>
                </a:prstClr>
              </a:solidFill>
            </a:endParaRPr>
          </a:p>
        </p:txBody>
      </p:sp>
      <p:sp>
        <p:nvSpPr>
          <p:cNvPr id="340" name="Freeform 339">
            <a:extLst>
              <a:ext uri="{FF2B5EF4-FFF2-40B4-BE49-F238E27FC236}">
                <a16:creationId xmlns:a16="http://schemas.microsoft.com/office/drawing/2014/main" id="{2347E2A0-41FB-47A7-8267-C6345B9FF52E}"/>
              </a:ext>
            </a:extLst>
          </p:cNvPr>
          <p:cNvSpPr/>
          <p:nvPr/>
        </p:nvSpPr>
        <p:spPr>
          <a:xfrm>
            <a:off x="7597775" y="4999038"/>
            <a:ext cx="469900" cy="58420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111760" rIns="0" bIns="111760" spcCol="1270" anchor="ctr"/>
          <a:lstStyle/>
          <a:p>
            <a:pPr algn="ctr" defTabSz="488950" eaLnBrk="1" hangingPunct="1">
              <a:lnSpc>
                <a:spcPct val="90000"/>
              </a:lnSpc>
              <a:spcAft>
                <a:spcPct val="35000"/>
              </a:spcAft>
              <a:defRPr/>
            </a:pPr>
            <a:endParaRPr lang="en-US" sz="1100" b="0" dirty="0">
              <a:solidFill>
                <a:prstClr val="black">
                  <a:hueOff val="0"/>
                  <a:satOff val="0"/>
                  <a:lumOff val="0"/>
                  <a:alphaOff val="0"/>
                </a:prstClr>
              </a:solidFill>
            </a:endParaRPr>
          </a:p>
          <a:p>
            <a:pPr algn="ctr" defTabSz="488950" eaLnBrk="1" hangingPunct="1">
              <a:lnSpc>
                <a:spcPct val="90000"/>
              </a:lnSpc>
              <a:spcAft>
                <a:spcPct val="35000"/>
              </a:spcAft>
              <a:defRPr/>
            </a:pPr>
            <a:endParaRPr lang="en-US" sz="1100" b="0" dirty="0">
              <a:solidFill>
                <a:prstClr val="black">
                  <a:hueOff val="0"/>
                  <a:satOff val="0"/>
                  <a:lumOff val="0"/>
                  <a:alphaOff val="0"/>
                </a:prstClr>
              </a:solidFill>
            </a:endParaRPr>
          </a:p>
        </p:txBody>
      </p:sp>
      <p:sp>
        <p:nvSpPr>
          <p:cNvPr id="341" name="Freeform 340">
            <a:extLst>
              <a:ext uri="{FF2B5EF4-FFF2-40B4-BE49-F238E27FC236}">
                <a16:creationId xmlns:a16="http://schemas.microsoft.com/office/drawing/2014/main" id="{F8463C6C-E314-4B7B-9183-E371CCE90C0F}"/>
              </a:ext>
            </a:extLst>
          </p:cNvPr>
          <p:cNvSpPr/>
          <p:nvPr/>
        </p:nvSpPr>
        <p:spPr>
          <a:xfrm>
            <a:off x="5832475" y="4906963"/>
            <a:ext cx="469900" cy="58420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111760" rIns="0" bIns="111760" spcCol="1270" anchor="ctr"/>
          <a:lstStyle/>
          <a:p>
            <a:pPr algn="ctr" defTabSz="488950" eaLnBrk="1" hangingPunct="1">
              <a:lnSpc>
                <a:spcPct val="90000"/>
              </a:lnSpc>
              <a:spcAft>
                <a:spcPct val="35000"/>
              </a:spcAft>
              <a:defRPr/>
            </a:pPr>
            <a:endParaRPr lang="en-US" sz="1100" b="0" dirty="0">
              <a:solidFill>
                <a:prstClr val="black">
                  <a:hueOff val="0"/>
                  <a:satOff val="0"/>
                  <a:lumOff val="0"/>
                  <a:alphaOff val="0"/>
                </a:prstClr>
              </a:solidFill>
            </a:endParaRPr>
          </a:p>
          <a:p>
            <a:pPr algn="ctr" defTabSz="488950" eaLnBrk="1" hangingPunct="1">
              <a:lnSpc>
                <a:spcPct val="90000"/>
              </a:lnSpc>
              <a:spcAft>
                <a:spcPct val="35000"/>
              </a:spcAft>
              <a:defRPr/>
            </a:pPr>
            <a:r>
              <a:rPr lang="en-US" sz="1100" b="0" dirty="0">
                <a:solidFill>
                  <a:prstClr val="black">
                    <a:hueOff val="0"/>
                    <a:satOff val="0"/>
                    <a:lumOff val="0"/>
                    <a:alphaOff val="0"/>
                  </a:prstClr>
                </a:solidFill>
              </a:rPr>
              <a:t>FY27</a:t>
            </a:r>
          </a:p>
        </p:txBody>
      </p:sp>
      <p:sp>
        <p:nvSpPr>
          <p:cNvPr id="342" name="Freeform 341">
            <a:extLst>
              <a:ext uri="{FF2B5EF4-FFF2-40B4-BE49-F238E27FC236}">
                <a16:creationId xmlns:a16="http://schemas.microsoft.com/office/drawing/2014/main" id="{C649EDCB-0CB6-41A5-8FE0-905737E2667D}"/>
              </a:ext>
            </a:extLst>
          </p:cNvPr>
          <p:cNvSpPr/>
          <p:nvPr/>
        </p:nvSpPr>
        <p:spPr>
          <a:xfrm>
            <a:off x="5268913" y="4892675"/>
            <a:ext cx="469900" cy="60960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111760" rIns="0" bIns="111760" spcCol="1270" anchor="ctr"/>
          <a:lstStyle/>
          <a:p>
            <a:pPr algn="ctr" defTabSz="488950" eaLnBrk="1" hangingPunct="1">
              <a:lnSpc>
                <a:spcPct val="90000"/>
              </a:lnSpc>
              <a:spcAft>
                <a:spcPct val="35000"/>
              </a:spcAft>
              <a:defRPr/>
            </a:pPr>
            <a:endParaRPr lang="en-US" sz="1100" b="0" dirty="0">
              <a:solidFill>
                <a:prstClr val="black">
                  <a:hueOff val="0"/>
                  <a:satOff val="0"/>
                  <a:lumOff val="0"/>
                  <a:alphaOff val="0"/>
                </a:prstClr>
              </a:solidFill>
            </a:endParaRPr>
          </a:p>
          <a:p>
            <a:pPr algn="ctr" defTabSz="488950" eaLnBrk="1" hangingPunct="1">
              <a:lnSpc>
                <a:spcPct val="90000"/>
              </a:lnSpc>
              <a:spcAft>
                <a:spcPct val="35000"/>
              </a:spcAft>
              <a:defRPr/>
            </a:pPr>
            <a:r>
              <a:rPr lang="en-US" sz="1100" b="0" dirty="0">
                <a:solidFill>
                  <a:prstClr val="black">
                    <a:hueOff val="0"/>
                    <a:satOff val="0"/>
                    <a:lumOff val="0"/>
                    <a:alphaOff val="0"/>
                  </a:prstClr>
                </a:solidFill>
              </a:rPr>
              <a:t>FY26</a:t>
            </a:r>
          </a:p>
        </p:txBody>
      </p:sp>
      <p:sp>
        <p:nvSpPr>
          <p:cNvPr id="343" name="Freeform 342">
            <a:extLst>
              <a:ext uri="{FF2B5EF4-FFF2-40B4-BE49-F238E27FC236}">
                <a16:creationId xmlns:a16="http://schemas.microsoft.com/office/drawing/2014/main" id="{ABA4C893-3305-4F44-ADCD-710CCED73293}"/>
              </a:ext>
            </a:extLst>
          </p:cNvPr>
          <p:cNvSpPr/>
          <p:nvPr/>
        </p:nvSpPr>
        <p:spPr>
          <a:xfrm>
            <a:off x="4705350" y="4892675"/>
            <a:ext cx="469900" cy="60960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111760" rIns="0" bIns="111760" spcCol="1270" anchor="ctr"/>
          <a:lstStyle/>
          <a:p>
            <a:pPr algn="ctr" defTabSz="488950" eaLnBrk="1" hangingPunct="1">
              <a:lnSpc>
                <a:spcPct val="90000"/>
              </a:lnSpc>
              <a:spcAft>
                <a:spcPct val="35000"/>
              </a:spcAft>
              <a:defRPr/>
            </a:pPr>
            <a:endParaRPr lang="en-US" sz="1100" b="0" dirty="0">
              <a:solidFill>
                <a:prstClr val="black">
                  <a:hueOff val="0"/>
                  <a:satOff val="0"/>
                  <a:lumOff val="0"/>
                  <a:alphaOff val="0"/>
                </a:prstClr>
              </a:solidFill>
            </a:endParaRPr>
          </a:p>
          <a:p>
            <a:pPr algn="ctr" defTabSz="488950" eaLnBrk="1" hangingPunct="1">
              <a:lnSpc>
                <a:spcPct val="90000"/>
              </a:lnSpc>
              <a:spcAft>
                <a:spcPct val="35000"/>
              </a:spcAft>
              <a:defRPr/>
            </a:pPr>
            <a:r>
              <a:rPr lang="en-US" sz="1100" b="0" dirty="0">
                <a:solidFill>
                  <a:prstClr val="black">
                    <a:hueOff val="0"/>
                    <a:satOff val="0"/>
                    <a:lumOff val="0"/>
                    <a:alphaOff val="0"/>
                  </a:prstClr>
                </a:solidFill>
              </a:rPr>
              <a:t>FY25</a:t>
            </a:r>
          </a:p>
        </p:txBody>
      </p:sp>
      <p:sp>
        <p:nvSpPr>
          <p:cNvPr id="344" name="Freeform 343">
            <a:extLst>
              <a:ext uri="{FF2B5EF4-FFF2-40B4-BE49-F238E27FC236}">
                <a16:creationId xmlns:a16="http://schemas.microsoft.com/office/drawing/2014/main" id="{03C5C644-CACE-475B-915D-BE8A57FA4687}"/>
              </a:ext>
            </a:extLst>
          </p:cNvPr>
          <p:cNvSpPr/>
          <p:nvPr/>
        </p:nvSpPr>
        <p:spPr>
          <a:xfrm>
            <a:off x="4140200" y="4892675"/>
            <a:ext cx="469900" cy="60960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111760" rIns="0" bIns="111760" spcCol="1270" anchor="ctr"/>
          <a:lstStyle/>
          <a:p>
            <a:pPr algn="ctr" defTabSz="488950" eaLnBrk="1" hangingPunct="1">
              <a:lnSpc>
                <a:spcPct val="90000"/>
              </a:lnSpc>
              <a:spcAft>
                <a:spcPct val="35000"/>
              </a:spcAft>
              <a:defRPr/>
            </a:pPr>
            <a:endParaRPr lang="en-US" sz="1100" b="0" dirty="0">
              <a:solidFill>
                <a:prstClr val="black">
                  <a:hueOff val="0"/>
                  <a:satOff val="0"/>
                  <a:lumOff val="0"/>
                  <a:alphaOff val="0"/>
                </a:prstClr>
              </a:solidFill>
            </a:endParaRPr>
          </a:p>
          <a:p>
            <a:pPr algn="ctr" defTabSz="488950" eaLnBrk="1" hangingPunct="1">
              <a:lnSpc>
                <a:spcPct val="90000"/>
              </a:lnSpc>
              <a:spcAft>
                <a:spcPct val="35000"/>
              </a:spcAft>
              <a:defRPr/>
            </a:pPr>
            <a:r>
              <a:rPr lang="en-US" sz="1100" b="0" dirty="0">
                <a:solidFill>
                  <a:prstClr val="black">
                    <a:hueOff val="0"/>
                    <a:satOff val="0"/>
                    <a:lumOff val="0"/>
                    <a:alphaOff val="0"/>
                  </a:prstClr>
                </a:solidFill>
              </a:rPr>
              <a:t>FY24</a:t>
            </a:r>
          </a:p>
        </p:txBody>
      </p:sp>
      <p:sp>
        <p:nvSpPr>
          <p:cNvPr id="345" name="Freeform 344">
            <a:extLst>
              <a:ext uri="{FF2B5EF4-FFF2-40B4-BE49-F238E27FC236}">
                <a16:creationId xmlns:a16="http://schemas.microsoft.com/office/drawing/2014/main" id="{EFFA6A99-A479-4579-A075-82F8E34FF604}"/>
              </a:ext>
            </a:extLst>
          </p:cNvPr>
          <p:cNvSpPr/>
          <p:nvPr/>
        </p:nvSpPr>
        <p:spPr>
          <a:xfrm>
            <a:off x="3576638" y="4892675"/>
            <a:ext cx="469900" cy="60960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111760" rIns="0" bIns="111760" spcCol="1270" anchor="ctr"/>
          <a:lstStyle/>
          <a:p>
            <a:pPr algn="ctr" defTabSz="488950" eaLnBrk="1" hangingPunct="1">
              <a:lnSpc>
                <a:spcPct val="90000"/>
              </a:lnSpc>
              <a:spcAft>
                <a:spcPct val="35000"/>
              </a:spcAft>
              <a:defRPr/>
            </a:pPr>
            <a:endParaRPr lang="en-US" sz="1100" b="0" dirty="0">
              <a:solidFill>
                <a:prstClr val="black">
                  <a:hueOff val="0"/>
                  <a:satOff val="0"/>
                  <a:lumOff val="0"/>
                  <a:alphaOff val="0"/>
                </a:prstClr>
              </a:solidFill>
            </a:endParaRPr>
          </a:p>
          <a:p>
            <a:pPr algn="ctr" defTabSz="488950" eaLnBrk="1" hangingPunct="1">
              <a:lnSpc>
                <a:spcPct val="90000"/>
              </a:lnSpc>
              <a:spcAft>
                <a:spcPct val="35000"/>
              </a:spcAft>
              <a:defRPr/>
            </a:pPr>
            <a:r>
              <a:rPr lang="en-US" sz="1100" b="0" dirty="0">
                <a:solidFill>
                  <a:prstClr val="black">
                    <a:hueOff val="0"/>
                    <a:satOff val="0"/>
                    <a:lumOff val="0"/>
                    <a:alphaOff val="0"/>
                  </a:prstClr>
                </a:solidFill>
              </a:rPr>
              <a:t>FY23</a:t>
            </a:r>
          </a:p>
        </p:txBody>
      </p:sp>
      <p:sp>
        <p:nvSpPr>
          <p:cNvPr id="346" name="Freeform 345">
            <a:extLst>
              <a:ext uri="{FF2B5EF4-FFF2-40B4-BE49-F238E27FC236}">
                <a16:creationId xmlns:a16="http://schemas.microsoft.com/office/drawing/2014/main" id="{BCA18D0C-BDFC-4B12-A8DA-6FF7C62EB46A}"/>
              </a:ext>
            </a:extLst>
          </p:cNvPr>
          <p:cNvSpPr/>
          <p:nvPr/>
        </p:nvSpPr>
        <p:spPr>
          <a:xfrm>
            <a:off x="3013075" y="4892675"/>
            <a:ext cx="469900" cy="60960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111760" rIns="0" bIns="111760" spcCol="1270" anchor="ctr"/>
          <a:lstStyle/>
          <a:p>
            <a:pPr algn="ctr" defTabSz="488950" eaLnBrk="1" hangingPunct="1">
              <a:lnSpc>
                <a:spcPct val="90000"/>
              </a:lnSpc>
              <a:spcAft>
                <a:spcPct val="35000"/>
              </a:spcAft>
              <a:defRPr/>
            </a:pPr>
            <a:endParaRPr lang="en-US" sz="1100" b="0" dirty="0">
              <a:solidFill>
                <a:prstClr val="black">
                  <a:hueOff val="0"/>
                  <a:satOff val="0"/>
                  <a:lumOff val="0"/>
                  <a:alphaOff val="0"/>
                </a:prstClr>
              </a:solidFill>
            </a:endParaRPr>
          </a:p>
          <a:p>
            <a:pPr algn="ctr" defTabSz="488950" eaLnBrk="1" hangingPunct="1">
              <a:lnSpc>
                <a:spcPct val="90000"/>
              </a:lnSpc>
              <a:spcAft>
                <a:spcPct val="35000"/>
              </a:spcAft>
              <a:defRPr/>
            </a:pPr>
            <a:r>
              <a:rPr lang="en-US" sz="1100" b="0" dirty="0">
                <a:solidFill>
                  <a:prstClr val="black">
                    <a:hueOff val="0"/>
                    <a:satOff val="0"/>
                    <a:lumOff val="0"/>
                    <a:alphaOff val="0"/>
                  </a:prstClr>
                </a:solidFill>
              </a:rPr>
              <a:t>FY22</a:t>
            </a:r>
          </a:p>
        </p:txBody>
      </p:sp>
      <p:sp>
        <p:nvSpPr>
          <p:cNvPr id="347" name="Freeform 346">
            <a:extLst>
              <a:ext uri="{FF2B5EF4-FFF2-40B4-BE49-F238E27FC236}">
                <a16:creationId xmlns:a16="http://schemas.microsoft.com/office/drawing/2014/main" id="{F11BA9CD-BCA6-47B4-ABCF-D4FECCE32A19}"/>
              </a:ext>
            </a:extLst>
          </p:cNvPr>
          <p:cNvSpPr/>
          <p:nvPr/>
        </p:nvSpPr>
        <p:spPr>
          <a:xfrm>
            <a:off x="2449513" y="4892675"/>
            <a:ext cx="469900" cy="60960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111760" rIns="0" bIns="111760" spcCol="1270" anchor="ctr"/>
          <a:lstStyle/>
          <a:p>
            <a:pPr algn="ctr" defTabSz="488950" eaLnBrk="1" hangingPunct="1">
              <a:lnSpc>
                <a:spcPct val="90000"/>
              </a:lnSpc>
              <a:spcAft>
                <a:spcPct val="35000"/>
              </a:spcAft>
              <a:defRPr/>
            </a:pPr>
            <a:endParaRPr lang="en-US" sz="1100" b="0" dirty="0">
              <a:solidFill>
                <a:prstClr val="black">
                  <a:hueOff val="0"/>
                  <a:satOff val="0"/>
                  <a:lumOff val="0"/>
                  <a:alphaOff val="0"/>
                </a:prstClr>
              </a:solidFill>
            </a:endParaRPr>
          </a:p>
          <a:p>
            <a:pPr algn="ctr" defTabSz="488950" eaLnBrk="1" hangingPunct="1">
              <a:lnSpc>
                <a:spcPct val="90000"/>
              </a:lnSpc>
              <a:spcAft>
                <a:spcPct val="35000"/>
              </a:spcAft>
              <a:defRPr/>
            </a:pPr>
            <a:r>
              <a:rPr lang="en-US" sz="1100" b="0" dirty="0">
                <a:solidFill>
                  <a:prstClr val="black">
                    <a:hueOff val="0"/>
                    <a:satOff val="0"/>
                    <a:lumOff val="0"/>
                    <a:alphaOff val="0"/>
                  </a:prstClr>
                </a:solidFill>
              </a:rPr>
              <a:t>FY21</a:t>
            </a:r>
          </a:p>
        </p:txBody>
      </p:sp>
      <p:sp>
        <p:nvSpPr>
          <p:cNvPr id="348" name="Freeform 347">
            <a:extLst>
              <a:ext uri="{FF2B5EF4-FFF2-40B4-BE49-F238E27FC236}">
                <a16:creationId xmlns:a16="http://schemas.microsoft.com/office/drawing/2014/main" id="{091CAEAD-DB18-489D-B3BE-E342A214C4C9}"/>
              </a:ext>
            </a:extLst>
          </p:cNvPr>
          <p:cNvSpPr/>
          <p:nvPr/>
        </p:nvSpPr>
        <p:spPr>
          <a:xfrm>
            <a:off x="1884363" y="4892675"/>
            <a:ext cx="469900" cy="60960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111760" rIns="0" bIns="111760" spcCol="1270" anchor="ctr"/>
          <a:lstStyle/>
          <a:p>
            <a:pPr algn="ctr" defTabSz="488950" eaLnBrk="1" hangingPunct="1">
              <a:lnSpc>
                <a:spcPct val="90000"/>
              </a:lnSpc>
              <a:spcAft>
                <a:spcPct val="35000"/>
              </a:spcAft>
              <a:defRPr/>
            </a:pPr>
            <a:endParaRPr lang="en-US" sz="1100" b="0" dirty="0">
              <a:solidFill>
                <a:prstClr val="black">
                  <a:hueOff val="0"/>
                  <a:satOff val="0"/>
                  <a:lumOff val="0"/>
                  <a:alphaOff val="0"/>
                </a:prstClr>
              </a:solidFill>
            </a:endParaRPr>
          </a:p>
          <a:p>
            <a:pPr algn="ctr" defTabSz="488950" eaLnBrk="1" hangingPunct="1">
              <a:lnSpc>
                <a:spcPct val="90000"/>
              </a:lnSpc>
              <a:spcAft>
                <a:spcPct val="35000"/>
              </a:spcAft>
              <a:defRPr/>
            </a:pPr>
            <a:r>
              <a:rPr lang="en-US" sz="1100" b="0" dirty="0">
                <a:solidFill>
                  <a:prstClr val="black">
                    <a:hueOff val="0"/>
                    <a:satOff val="0"/>
                    <a:lumOff val="0"/>
                    <a:alphaOff val="0"/>
                  </a:prstClr>
                </a:solidFill>
              </a:rPr>
              <a:t>FY20</a:t>
            </a:r>
          </a:p>
        </p:txBody>
      </p:sp>
      <p:sp>
        <p:nvSpPr>
          <p:cNvPr id="349" name="Freeform 348">
            <a:extLst>
              <a:ext uri="{FF2B5EF4-FFF2-40B4-BE49-F238E27FC236}">
                <a16:creationId xmlns:a16="http://schemas.microsoft.com/office/drawing/2014/main" id="{E452E5A3-E502-4D9E-A2F0-81632BCE24D0}"/>
              </a:ext>
            </a:extLst>
          </p:cNvPr>
          <p:cNvSpPr/>
          <p:nvPr/>
        </p:nvSpPr>
        <p:spPr>
          <a:xfrm>
            <a:off x="1320800" y="4892675"/>
            <a:ext cx="469900" cy="60960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111760" rIns="0" bIns="111760" spcCol="1270" anchor="ctr"/>
          <a:lstStyle/>
          <a:p>
            <a:pPr algn="ctr" defTabSz="488950" eaLnBrk="1" hangingPunct="1">
              <a:lnSpc>
                <a:spcPct val="90000"/>
              </a:lnSpc>
              <a:spcAft>
                <a:spcPct val="35000"/>
              </a:spcAft>
              <a:defRPr/>
            </a:pPr>
            <a:endParaRPr lang="en-US" sz="1100" b="0" dirty="0">
              <a:solidFill>
                <a:prstClr val="black">
                  <a:hueOff val="0"/>
                  <a:satOff val="0"/>
                  <a:lumOff val="0"/>
                  <a:alphaOff val="0"/>
                </a:prstClr>
              </a:solidFill>
            </a:endParaRPr>
          </a:p>
          <a:p>
            <a:pPr algn="ctr" defTabSz="488950" eaLnBrk="1" hangingPunct="1">
              <a:lnSpc>
                <a:spcPct val="90000"/>
              </a:lnSpc>
              <a:spcAft>
                <a:spcPct val="35000"/>
              </a:spcAft>
              <a:defRPr/>
            </a:pPr>
            <a:r>
              <a:rPr lang="en-US" sz="1100" b="0" dirty="0">
                <a:solidFill>
                  <a:prstClr val="black">
                    <a:hueOff val="0"/>
                    <a:satOff val="0"/>
                    <a:lumOff val="0"/>
                    <a:alphaOff val="0"/>
                  </a:prstClr>
                </a:solidFill>
              </a:rPr>
              <a:t>FY19</a:t>
            </a:r>
          </a:p>
        </p:txBody>
      </p:sp>
      <p:sp>
        <p:nvSpPr>
          <p:cNvPr id="350" name="Freeform 349">
            <a:extLst>
              <a:ext uri="{FF2B5EF4-FFF2-40B4-BE49-F238E27FC236}">
                <a16:creationId xmlns:a16="http://schemas.microsoft.com/office/drawing/2014/main" id="{85303966-DB8F-4EF7-967E-7175C4593790}"/>
              </a:ext>
            </a:extLst>
          </p:cNvPr>
          <p:cNvSpPr/>
          <p:nvPr/>
        </p:nvSpPr>
        <p:spPr>
          <a:xfrm>
            <a:off x="757238" y="4892675"/>
            <a:ext cx="469900" cy="60960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111760" rIns="0" bIns="111760" spcCol="1270" anchor="ctr"/>
          <a:lstStyle/>
          <a:p>
            <a:pPr algn="ctr" defTabSz="488950" eaLnBrk="1" hangingPunct="1">
              <a:lnSpc>
                <a:spcPct val="90000"/>
              </a:lnSpc>
              <a:spcAft>
                <a:spcPct val="35000"/>
              </a:spcAft>
              <a:defRPr/>
            </a:pPr>
            <a:endParaRPr lang="en-US" sz="1100" b="0" dirty="0">
              <a:solidFill>
                <a:prstClr val="black">
                  <a:hueOff val="0"/>
                  <a:satOff val="0"/>
                  <a:lumOff val="0"/>
                  <a:alphaOff val="0"/>
                </a:prstClr>
              </a:solidFill>
            </a:endParaRPr>
          </a:p>
          <a:p>
            <a:pPr algn="ctr" defTabSz="488950" eaLnBrk="1" hangingPunct="1">
              <a:lnSpc>
                <a:spcPct val="90000"/>
              </a:lnSpc>
              <a:spcAft>
                <a:spcPct val="35000"/>
              </a:spcAft>
              <a:defRPr/>
            </a:pPr>
            <a:r>
              <a:rPr lang="en-US" sz="1100" b="0" dirty="0">
                <a:solidFill>
                  <a:prstClr val="black">
                    <a:hueOff val="0"/>
                    <a:satOff val="0"/>
                    <a:lumOff val="0"/>
                    <a:alphaOff val="0"/>
                  </a:prstClr>
                </a:solidFill>
              </a:rPr>
              <a:t>FY18</a:t>
            </a:r>
          </a:p>
        </p:txBody>
      </p:sp>
      <p:sp>
        <p:nvSpPr>
          <p:cNvPr id="351" name="Freeform 350">
            <a:extLst>
              <a:ext uri="{FF2B5EF4-FFF2-40B4-BE49-F238E27FC236}">
                <a16:creationId xmlns:a16="http://schemas.microsoft.com/office/drawing/2014/main" id="{4084C31B-011D-464A-B714-1E83A7EE7C34}"/>
              </a:ext>
            </a:extLst>
          </p:cNvPr>
          <p:cNvSpPr/>
          <p:nvPr/>
        </p:nvSpPr>
        <p:spPr>
          <a:xfrm>
            <a:off x="193675" y="4892675"/>
            <a:ext cx="469900" cy="60960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111760" rIns="0" bIns="111760" spcCol="1270" anchor="ctr"/>
          <a:lstStyle/>
          <a:p>
            <a:pPr algn="ctr" defTabSz="488950" eaLnBrk="1" hangingPunct="1">
              <a:lnSpc>
                <a:spcPct val="90000"/>
              </a:lnSpc>
              <a:spcAft>
                <a:spcPct val="35000"/>
              </a:spcAft>
              <a:defRPr/>
            </a:pPr>
            <a:endParaRPr lang="en-US" sz="1100" b="0" dirty="0">
              <a:solidFill>
                <a:prstClr val="black">
                  <a:hueOff val="0"/>
                  <a:satOff val="0"/>
                  <a:lumOff val="0"/>
                  <a:alphaOff val="0"/>
                </a:prstClr>
              </a:solidFill>
            </a:endParaRPr>
          </a:p>
          <a:p>
            <a:pPr algn="ctr" defTabSz="488950" eaLnBrk="1" hangingPunct="1">
              <a:lnSpc>
                <a:spcPct val="90000"/>
              </a:lnSpc>
              <a:spcAft>
                <a:spcPct val="35000"/>
              </a:spcAft>
              <a:defRPr/>
            </a:pPr>
            <a:r>
              <a:rPr lang="en-US" sz="1100" b="0" dirty="0">
                <a:solidFill>
                  <a:prstClr val="black">
                    <a:hueOff val="0"/>
                    <a:satOff val="0"/>
                    <a:lumOff val="0"/>
                    <a:alphaOff val="0"/>
                  </a:prstClr>
                </a:solidFill>
              </a:rPr>
              <a:t>FY17</a:t>
            </a:r>
          </a:p>
        </p:txBody>
      </p:sp>
      <p:cxnSp>
        <p:nvCxnSpPr>
          <p:cNvPr id="352" name="Straight Connector 351">
            <a:extLst>
              <a:ext uri="{FF2B5EF4-FFF2-40B4-BE49-F238E27FC236}">
                <a16:creationId xmlns:a16="http://schemas.microsoft.com/office/drawing/2014/main" id="{5CDDE2A4-1E83-4A7E-850F-99B13245A687}"/>
              </a:ext>
            </a:extLst>
          </p:cNvPr>
          <p:cNvCxnSpPr/>
          <p:nvPr/>
        </p:nvCxnSpPr>
        <p:spPr>
          <a:xfrm>
            <a:off x="1304925" y="4999038"/>
            <a:ext cx="0" cy="584200"/>
          </a:xfrm>
          <a:prstGeom prst="line">
            <a:avLst/>
          </a:prstGeom>
          <a:effectLst/>
        </p:spPr>
        <p:style>
          <a:lnRef idx="2">
            <a:schemeClr val="dk1"/>
          </a:lnRef>
          <a:fillRef idx="0">
            <a:schemeClr val="dk1"/>
          </a:fillRef>
          <a:effectRef idx="1">
            <a:schemeClr val="dk1"/>
          </a:effectRef>
          <a:fontRef idx="minor">
            <a:schemeClr val="tx1"/>
          </a:fontRef>
        </p:style>
      </p:cxnSp>
      <p:cxnSp>
        <p:nvCxnSpPr>
          <p:cNvPr id="353" name="Straight Connector 352">
            <a:extLst>
              <a:ext uri="{FF2B5EF4-FFF2-40B4-BE49-F238E27FC236}">
                <a16:creationId xmlns:a16="http://schemas.microsoft.com/office/drawing/2014/main" id="{58DE61ED-F998-4A4B-8231-5A1C24CB99A1}"/>
              </a:ext>
            </a:extLst>
          </p:cNvPr>
          <p:cNvCxnSpPr/>
          <p:nvPr/>
        </p:nvCxnSpPr>
        <p:spPr>
          <a:xfrm>
            <a:off x="1862138" y="4999038"/>
            <a:ext cx="0" cy="584200"/>
          </a:xfrm>
          <a:prstGeom prst="line">
            <a:avLst/>
          </a:prstGeom>
          <a:effectLst/>
        </p:spPr>
        <p:style>
          <a:lnRef idx="2">
            <a:schemeClr val="dk1"/>
          </a:lnRef>
          <a:fillRef idx="0">
            <a:schemeClr val="dk1"/>
          </a:fillRef>
          <a:effectRef idx="1">
            <a:schemeClr val="dk1"/>
          </a:effectRef>
          <a:fontRef idx="minor">
            <a:schemeClr val="tx1"/>
          </a:fontRef>
        </p:style>
      </p:cxnSp>
      <p:cxnSp>
        <p:nvCxnSpPr>
          <p:cNvPr id="354" name="Straight Connector 353">
            <a:extLst>
              <a:ext uri="{FF2B5EF4-FFF2-40B4-BE49-F238E27FC236}">
                <a16:creationId xmlns:a16="http://schemas.microsoft.com/office/drawing/2014/main" id="{9F177695-21A6-46D7-A7DA-FAB7F340A291}"/>
              </a:ext>
            </a:extLst>
          </p:cNvPr>
          <p:cNvCxnSpPr/>
          <p:nvPr/>
        </p:nvCxnSpPr>
        <p:spPr>
          <a:xfrm>
            <a:off x="711200" y="4999038"/>
            <a:ext cx="0" cy="584200"/>
          </a:xfrm>
          <a:prstGeom prst="line">
            <a:avLst/>
          </a:prstGeom>
          <a:effectLst/>
        </p:spPr>
        <p:style>
          <a:lnRef idx="2">
            <a:schemeClr val="dk1"/>
          </a:lnRef>
          <a:fillRef idx="0">
            <a:schemeClr val="dk1"/>
          </a:fillRef>
          <a:effectRef idx="1">
            <a:schemeClr val="dk1"/>
          </a:effectRef>
          <a:fontRef idx="minor">
            <a:schemeClr val="tx1"/>
          </a:fontRef>
        </p:style>
      </p:cxnSp>
      <p:cxnSp>
        <p:nvCxnSpPr>
          <p:cNvPr id="355" name="Straight Connector 354">
            <a:extLst>
              <a:ext uri="{FF2B5EF4-FFF2-40B4-BE49-F238E27FC236}">
                <a16:creationId xmlns:a16="http://schemas.microsoft.com/office/drawing/2014/main" id="{191881E0-FFEF-4747-891D-3FDC617F0814}"/>
              </a:ext>
            </a:extLst>
          </p:cNvPr>
          <p:cNvCxnSpPr/>
          <p:nvPr/>
        </p:nvCxnSpPr>
        <p:spPr>
          <a:xfrm>
            <a:off x="2427288" y="4999038"/>
            <a:ext cx="0" cy="584200"/>
          </a:xfrm>
          <a:prstGeom prst="line">
            <a:avLst/>
          </a:prstGeom>
          <a:effectLst/>
        </p:spPr>
        <p:style>
          <a:lnRef idx="2">
            <a:schemeClr val="dk1"/>
          </a:lnRef>
          <a:fillRef idx="0">
            <a:schemeClr val="dk1"/>
          </a:fillRef>
          <a:effectRef idx="1">
            <a:schemeClr val="dk1"/>
          </a:effectRef>
          <a:fontRef idx="minor">
            <a:schemeClr val="tx1"/>
          </a:fontRef>
        </p:style>
      </p:cxnSp>
      <p:cxnSp>
        <p:nvCxnSpPr>
          <p:cNvPr id="356" name="Straight Connector 355">
            <a:extLst>
              <a:ext uri="{FF2B5EF4-FFF2-40B4-BE49-F238E27FC236}">
                <a16:creationId xmlns:a16="http://schemas.microsoft.com/office/drawing/2014/main" id="{41A145A5-C789-4FB5-81E6-53CED876499D}"/>
              </a:ext>
            </a:extLst>
          </p:cNvPr>
          <p:cNvCxnSpPr/>
          <p:nvPr/>
        </p:nvCxnSpPr>
        <p:spPr>
          <a:xfrm>
            <a:off x="2998788" y="4999038"/>
            <a:ext cx="0" cy="584200"/>
          </a:xfrm>
          <a:prstGeom prst="line">
            <a:avLst/>
          </a:prstGeom>
          <a:effectLst/>
        </p:spPr>
        <p:style>
          <a:lnRef idx="2">
            <a:schemeClr val="dk1"/>
          </a:lnRef>
          <a:fillRef idx="0">
            <a:schemeClr val="dk1"/>
          </a:fillRef>
          <a:effectRef idx="1">
            <a:schemeClr val="dk1"/>
          </a:effectRef>
          <a:fontRef idx="minor">
            <a:schemeClr val="tx1"/>
          </a:fontRef>
        </p:style>
      </p:cxnSp>
      <p:cxnSp>
        <p:nvCxnSpPr>
          <p:cNvPr id="357" name="Straight Connector 356">
            <a:extLst>
              <a:ext uri="{FF2B5EF4-FFF2-40B4-BE49-F238E27FC236}">
                <a16:creationId xmlns:a16="http://schemas.microsoft.com/office/drawing/2014/main" id="{49BE9B27-924C-4505-BFE7-98542C496678}"/>
              </a:ext>
            </a:extLst>
          </p:cNvPr>
          <p:cNvCxnSpPr/>
          <p:nvPr/>
        </p:nvCxnSpPr>
        <p:spPr>
          <a:xfrm>
            <a:off x="3567113" y="4999038"/>
            <a:ext cx="0" cy="584200"/>
          </a:xfrm>
          <a:prstGeom prst="line">
            <a:avLst/>
          </a:prstGeom>
          <a:effectLst/>
        </p:spPr>
        <p:style>
          <a:lnRef idx="2">
            <a:schemeClr val="dk1"/>
          </a:lnRef>
          <a:fillRef idx="0">
            <a:schemeClr val="dk1"/>
          </a:fillRef>
          <a:effectRef idx="1">
            <a:schemeClr val="dk1"/>
          </a:effectRef>
          <a:fontRef idx="minor">
            <a:schemeClr val="tx1"/>
          </a:fontRef>
        </p:style>
      </p:cxnSp>
      <p:cxnSp>
        <p:nvCxnSpPr>
          <p:cNvPr id="358" name="Straight Connector 357">
            <a:extLst>
              <a:ext uri="{FF2B5EF4-FFF2-40B4-BE49-F238E27FC236}">
                <a16:creationId xmlns:a16="http://schemas.microsoft.com/office/drawing/2014/main" id="{32FB1643-D7C4-4905-81BB-F0888BCB87B0}"/>
              </a:ext>
            </a:extLst>
          </p:cNvPr>
          <p:cNvCxnSpPr/>
          <p:nvPr/>
        </p:nvCxnSpPr>
        <p:spPr>
          <a:xfrm>
            <a:off x="4135438" y="4999038"/>
            <a:ext cx="0" cy="584200"/>
          </a:xfrm>
          <a:prstGeom prst="line">
            <a:avLst/>
          </a:prstGeom>
          <a:effectLst/>
        </p:spPr>
        <p:style>
          <a:lnRef idx="2">
            <a:schemeClr val="dk1"/>
          </a:lnRef>
          <a:fillRef idx="0">
            <a:schemeClr val="dk1"/>
          </a:fillRef>
          <a:effectRef idx="1">
            <a:schemeClr val="dk1"/>
          </a:effectRef>
          <a:fontRef idx="minor">
            <a:schemeClr val="tx1"/>
          </a:fontRef>
        </p:style>
      </p:cxnSp>
      <p:cxnSp>
        <p:nvCxnSpPr>
          <p:cNvPr id="359" name="Straight Connector 358">
            <a:extLst>
              <a:ext uri="{FF2B5EF4-FFF2-40B4-BE49-F238E27FC236}">
                <a16:creationId xmlns:a16="http://schemas.microsoft.com/office/drawing/2014/main" id="{22A0171A-A23A-48B7-BD6A-DA66B36C91F5}"/>
              </a:ext>
            </a:extLst>
          </p:cNvPr>
          <p:cNvCxnSpPr/>
          <p:nvPr/>
        </p:nvCxnSpPr>
        <p:spPr>
          <a:xfrm>
            <a:off x="4703763" y="4999038"/>
            <a:ext cx="0" cy="584200"/>
          </a:xfrm>
          <a:prstGeom prst="line">
            <a:avLst/>
          </a:prstGeom>
          <a:effectLst/>
        </p:spPr>
        <p:style>
          <a:lnRef idx="2">
            <a:schemeClr val="dk1"/>
          </a:lnRef>
          <a:fillRef idx="0">
            <a:schemeClr val="dk1"/>
          </a:fillRef>
          <a:effectRef idx="1">
            <a:schemeClr val="dk1"/>
          </a:effectRef>
          <a:fontRef idx="minor">
            <a:schemeClr val="tx1"/>
          </a:fontRef>
        </p:style>
      </p:cxnSp>
      <p:cxnSp>
        <p:nvCxnSpPr>
          <p:cNvPr id="360" name="Straight Connector 359">
            <a:extLst>
              <a:ext uri="{FF2B5EF4-FFF2-40B4-BE49-F238E27FC236}">
                <a16:creationId xmlns:a16="http://schemas.microsoft.com/office/drawing/2014/main" id="{DADE2302-6B6E-4B51-AA88-BEAA2D22F51B}"/>
              </a:ext>
            </a:extLst>
          </p:cNvPr>
          <p:cNvCxnSpPr/>
          <p:nvPr/>
        </p:nvCxnSpPr>
        <p:spPr>
          <a:xfrm>
            <a:off x="5272088" y="4999038"/>
            <a:ext cx="0" cy="584200"/>
          </a:xfrm>
          <a:prstGeom prst="line">
            <a:avLst/>
          </a:prstGeom>
          <a:effectLst/>
        </p:spPr>
        <p:style>
          <a:lnRef idx="2">
            <a:schemeClr val="dk1"/>
          </a:lnRef>
          <a:fillRef idx="0">
            <a:schemeClr val="dk1"/>
          </a:fillRef>
          <a:effectRef idx="1">
            <a:schemeClr val="dk1"/>
          </a:effectRef>
          <a:fontRef idx="minor">
            <a:schemeClr val="tx1"/>
          </a:fontRef>
        </p:style>
      </p:cxnSp>
      <p:cxnSp>
        <p:nvCxnSpPr>
          <p:cNvPr id="361" name="Straight Connector 360">
            <a:extLst>
              <a:ext uri="{FF2B5EF4-FFF2-40B4-BE49-F238E27FC236}">
                <a16:creationId xmlns:a16="http://schemas.microsoft.com/office/drawing/2014/main" id="{FDBD0F5D-30A2-4106-A2BE-F2E5456DD871}"/>
              </a:ext>
            </a:extLst>
          </p:cNvPr>
          <p:cNvCxnSpPr/>
          <p:nvPr/>
        </p:nvCxnSpPr>
        <p:spPr>
          <a:xfrm>
            <a:off x="5840413" y="4999038"/>
            <a:ext cx="0" cy="584200"/>
          </a:xfrm>
          <a:prstGeom prst="line">
            <a:avLst/>
          </a:prstGeom>
          <a:effectLst/>
        </p:spPr>
        <p:style>
          <a:lnRef idx="2">
            <a:schemeClr val="dk1"/>
          </a:lnRef>
          <a:fillRef idx="0">
            <a:schemeClr val="dk1"/>
          </a:fillRef>
          <a:effectRef idx="1">
            <a:schemeClr val="dk1"/>
          </a:effectRef>
          <a:fontRef idx="minor">
            <a:schemeClr val="tx1"/>
          </a:fontRef>
        </p:style>
      </p:cxnSp>
      <p:cxnSp>
        <p:nvCxnSpPr>
          <p:cNvPr id="362" name="Straight Connector 361">
            <a:extLst>
              <a:ext uri="{FF2B5EF4-FFF2-40B4-BE49-F238E27FC236}">
                <a16:creationId xmlns:a16="http://schemas.microsoft.com/office/drawing/2014/main" id="{AEAB0E82-5007-4615-AD7F-066651B92D09}"/>
              </a:ext>
            </a:extLst>
          </p:cNvPr>
          <p:cNvCxnSpPr/>
          <p:nvPr/>
        </p:nvCxnSpPr>
        <p:spPr>
          <a:xfrm>
            <a:off x="6407150" y="4999038"/>
            <a:ext cx="0" cy="584200"/>
          </a:xfrm>
          <a:prstGeom prst="line">
            <a:avLst/>
          </a:prstGeom>
          <a:effectLst/>
        </p:spPr>
        <p:style>
          <a:lnRef idx="2">
            <a:schemeClr val="dk1"/>
          </a:lnRef>
          <a:fillRef idx="0">
            <a:schemeClr val="dk1"/>
          </a:fillRef>
          <a:effectRef idx="1">
            <a:schemeClr val="dk1"/>
          </a:effectRef>
          <a:fontRef idx="minor">
            <a:schemeClr val="tx1"/>
          </a:fontRef>
        </p:style>
      </p:cxnSp>
      <p:cxnSp>
        <p:nvCxnSpPr>
          <p:cNvPr id="363" name="Straight Connector 362">
            <a:extLst>
              <a:ext uri="{FF2B5EF4-FFF2-40B4-BE49-F238E27FC236}">
                <a16:creationId xmlns:a16="http://schemas.microsoft.com/office/drawing/2014/main" id="{434AB2C5-854F-4DD4-9E45-BDA533373DBB}"/>
              </a:ext>
            </a:extLst>
          </p:cNvPr>
          <p:cNvCxnSpPr/>
          <p:nvPr/>
        </p:nvCxnSpPr>
        <p:spPr>
          <a:xfrm>
            <a:off x="6975475" y="4999038"/>
            <a:ext cx="0" cy="584200"/>
          </a:xfrm>
          <a:prstGeom prst="line">
            <a:avLst/>
          </a:prstGeom>
          <a:effectLst/>
        </p:spPr>
        <p:style>
          <a:lnRef idx="2">
            <a:schemeClr val="dk1"/>
          </a:lnRef>
          <a:fillRef idx="0">
            <a:schemeClr val="dk1"/>
          </a:fillRef>
          <a:effectRef idx="1">
            <a:schemeClr val="dk1"/>
          </a:effectRef>
          <a:fontRef idx="minor">
            <a:schemeClr val="tx1"/>
          </a:fontRef>
        </p:style>
      </p:cxnSp>
      <p:cxnSp>
        <p:nvCxnSpPr>
          <p:cNvPr id="364" name="Straight Connector 363">
            <a:extLst>
              <a:ext uri="{FF2B5EF4-FFF2-40B4-BE49-F238E27FC236}">
                <a16:creationId xmlns:a16="http://schemas.microsoft.com/office/drawing/2014/main" id="{C786EDC5-EE2D-469E-A968-C45DB81CFCF3}"/>
              </a:ext>
            </a:extLst>
          </p:cNvPr>
          <p:cNvCxnSpPr/>
          <p:nvPr/>
        </p:nvCxnSpPr>
        <p:spPr>
          <a:xfrm>
            <a:off x="7572375" y="4997450"/>
            <a:ext cx="0" cy="584200"/>
          </a:xfrm>
          <a:prstGeom prst="line">
            <a:avLst/>
          </a:prstGeom>
          <a:effectLst/>
        </p:spPr>
        <p:style>
          <a:lnRef idx="2">
            <a:schemeClr val="dk1"/>
          </a:lnRef>
          <a:fillRef idx="0">
            <a:schemeClr val="dk1"/>
          </a:fillRef>
          <a:effectRef idx="1">
            <a:schemeClr val="dk1"/>
          </a:effectRef>
          <a:fontRef idx="minor">
            <a:schemeClr val="tx1"/>
          </a:fontRef>
        </p:style>
      </p:cxnSp>
      <p:sp>
        <p:nvSpPr>
          <p:cNvPr id="366" name="Freeform 365">
            <a:extLst>
              <a:ext uri="{FF2B5EF4-FFF2-40B4-BE49-F238E27FC236}">
                <a16:creationId xmlns:a16="http://schemas.microsoft.com/office/drawing/2014/main" id="{60CD7DC3-2458-43CB-AA72-BCB1808602C0}"/>
              </a:ext>
            </a:extLst>
          </p:cNvPr>
          <p:cNvSpPr/>
          <p:nvPr/>
        </p:nvSpPr>
        <p:spPr>
          <a:xfrm>
            <a:off x="6370638" y="4897438"/>
            <a:ext cx="469900" cy="585787"/>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111760" rIns="0" bIns="111760" spcCol="1270" anchor="ctr"/>
          <a:lstStyle/>
          <a:p>
            <a:pPr algn="ctr" defTabSz="488950" eaLnBrk="1" hangingPunct="1">
              <a:lnSpc>
                <a:spcPct val="90000"/>
              </a:lnSpc>
              <a:spcAft>
                <a:spcPct val="35000"/>
              </a:spcAft>
              <a:defRPr/>
            </a:pPr>
            <a:endParaRPr lang="en-US" sz="1100" b="0" dirty="0">
              <a:solidFill>
                <a:prstClr val="black">
                  <a:hueOff val="0"/>
                  <a:satOff val="0"/>
                  <a:lumOff val="0"/>
                  <a:alphaOff val="0"/>
                </a:prstClr>
              </a:solidFill>
            </a:endParaRPr>
          </a:p>
          <a:p>
            <a:pPr algn="ctr" defTabSz="488950" eaLnBrk="1" hangingPunct="1">
              <a:lnSpc>
                <a:spcPct val="90000"/>
              </a:lnSpc>
              <a:spcAft>
                <a:spcPct val="35000"/>
              </a:spcAft>
              <a:defRPr/>
            </a:pPr>
            <a:r>
              <a:rPr lang="en-US" sz="1100" b="0" dirty="0">
                <a:solidFill>
                  <a:prstClr val="black">
                    <a:hueOff val="0"/>
                    <a:satOff val="0"/>
                    <a:lumOff val="0"/>
                    <a:alphaOff val="0"/>
                  </a:prstClr>
                </a:solidFill>
              </a:rPr>
              <a:t>FY28</a:t>
            </a:r>
          </a:p>
        </p:txBody>
      </p:sp>
      <p:cxnSp>
        <p:nvCxnSpPr>
          <p:cNvPr id="367" name="Straight Connector 366">
            <a:extLst>
              <a:ext uri="{FF2B5EF4-FFF2-40B4-BE49-F238E27FC236}">
                <a16:creationId xmlns:a16="http://schemas.microsoft.com/office/drawing/2014/main" id="{426498BE-33FF-45D0-80F3-247CDE36D84E}"/>
              </a:ext>
            </a:extLst>
          </p:cNvPr>
          <p:cNvCxnSpPr/>
          <p:nvPr/>
        </p:nvCxnSpPr>
        <p:spPr>
          <a:xfrm>
            <a:off x="8116888" y="4999038"/>
            <a:ext cx="0" cy="585787"/>
          </a:xfrm>
          <a:prstGeom prst="line">
            <a:avLst/>
          </a:prstGeom>
          <a:effectLst/>
        </p:spPr>
        <p:style>
          <a:lnRef idx="2">
            <a:schemeClr val="dk1"/>
          </a:lnRef>
          <a:fillRef idx="0">
            <a:schemeClr val="dk1"/>
          </a:fillRef>
          <a:effectRef idx="1">
            <a:schemeClr val="dk1"/>
          </a:effectRef>
          <a:fontRef idx="minor">
            <a:schemeClr val="tx1"/>
          </a:fontRef>
        </p:style>
      </p:cxnSp>
      <p:sp>
        <p:nvSpPr>
          <p:cNvPr id="56355" name="TextBox 44">
            <a:extLst>
              <a:ext uri="{FF2B5EF4-FFF2-40B4-BE49-F238E27FC236}">
                <a16:creationId xmlns:a16="http://schemas.microsoft.com/office/drawing/2014/main" id="{C50D349F-B7A6-483E-A9C5-AD072A3456F6}"/>
              </a:ext>
            </a:extLst>
          </p:cNvPr>
          <p:cNvSpPr txBox="1">
            <a:spLocks noChangeArrowheads="1"/>
          </p:cNvSpPr>
          <p:nvPr/>
        </p:nvSpPr>
        <p:spPr bwMode="auto">
          <a:xfrm>
            <a:off x="1531938" y="1831975"/>
            <a:ext cx="3311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000000"/>
                </a:solidFill>
                <a:latin typeface="Calibri" panose="020F0502020204030204" pitchFamily="34" charset="0"/>
              </a:rPr>
              <a:t>SSR1 1</a:t>
            </a:r>
            <a:r>
              <a:rPr lang="en-US" altLang="en-US" sz="1200" baseline="30000">
                <a:solidFill>
                  <a:srgbClr val="000000"/>
                </a:solidFill>
                <a:latin typeface="Calibri" panose="020F0502020204030204" pitchFamily="34" charset="0"/>
              </a:rPr>
              <a:t>st</a:t>
            </a:r>
            <a:r>
              <a:rPr lang="en-US" altLang="en-US" sz="1200">
                <a:solidFill>
                  <a:srgbClr val="000000"/>
                </a:solidFill>
                <a:latin typeface="Calibri" panose="020F0502020204030204" pitchFamily="34" charset="0"/>
              </a:rPr>
              <a:t> Cryomodule Fab/Assembly</a:t>
            </a:r>
          </a:p>
        </p:txBody>
      </p:sp>
      <p:sp>
        <p:nvSpPr>
          <p:cNvPr id="369" name="Rectangle 368">
            <a:extLst>
              <a:ext uri="{FF2B5EF4-FFF2-40B4-BE49-F238E27FC236}">
                <a16:creationId xmlns:a16="http://schemas.microsoft.com/office/drawing/2014/main" id="{A8235536-B8AB-43F1-87A3-813AB9F7CDAA}"/>
              </a:ext>
            </a:extLst>
          </p:cNvPr>
          <p:cNvSpPr/>
          <p:nvPr/>
        </p:nvSpPr>
        <p:spPr>
          <a:xfrm>
            <a:off x="115888" y="1870075"/>
            <a:ext cx="1436687" cy="173038"/>
          </a:xfrm>
          <a:prstGeom prst="rect">
            <a:avLst/>
          </a:prstGeom>
          <a:pattFill prst="wdUpDiag">
            <a:fgClr>
              <a:schemeClr val="tx2"/>
            </a:fgClr>
            <a:bgClr>
              <a:schemeClr val="bg1"/>
            </a:bgClr>
          </a:patt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lang="en-US" sz="1050" b="0" dirty="0">
              <a:solidFill>
                <a:srgbClr val="1A3D68"/>
              </a:solidFill>
            </a:endParaRPr>
          </a:p>
        </p:txBody>
      </p:sp>
      <p:cxnSp>
        <p:nvCxnSpPr>
          <p:cNvPr id="370" name="Straight Connector 369">
            <a:extLst>
              <a:ext uri="{FF2B5EF4-FFF2-40B4-BE49-F238E27FC236}">
                <a16:creationId xmlns:a16="http://schemas.microsoft.com/office/drawing/2014/main" id="{0D52BD7C-30F9-418B-8499-55F091649F27}"/>
              </a:ext>
            </a:extLst>
          </p:cNvPr>
          <p:cNvCxnSpPr/>
          <p:nvPr/>
        </p:nvCxnSpPr>
        <p:spPr>
          <a:xfrm>
            <a:off x="2547938" y="5570538"/>
            <a:ext cx="3175" cy="533400"/>
          </a:xfrm>
          <a:prstGeom prst="line">
            <a:avLst/>
          </a:prstGeom>
          <a:effectLst/>
        </p:spPr>
        <p:style>
          <a:lnRef idx="2">
            <a:schemeClr val="accent2"/>
          </a:lnRef>
          <a:fillRef idx="0">
            <a:schemeClr val="accent2"/>
          </a:fillRef>
          <a:effectRef idx="1">
            <a:schemeClr val="accent2"/>
          </a:effectRef>
          <a:fontRef idx="minor">
            <a:schemeClr val="tx1"/>
          </a:fontRef>
        </p:style>
      </p:cxnSp>
      <p:sp>
        <p:nvSpPr>
          <p:cNvPr id="56358" name="TextBox 59">
            <a:extLst>
              <a:ext uri="{FF2B5EF4-FFF2-40B4-BE49-F238E27FC236}">
                <a16:creationId xmlns:a16="http://schemas.microsoft.com/office/drawing/2014/main" id="{6F0DC19C-7498-4AED-854E-5699620E1B3A}"/>
              </a:ext>
            </a:extLst>
          </p:cNvPr>
          <p:cNvSpPr txBox="1">
            <a:spLocks noChangeArrowheads="1"/>
          </p:cNvSpPr>
          <p:nvPr/>
        </p:nvSpPr>
        <p:spPr bwMode="auto">
          <a:xfrm>
            <a:off x="1135291" y="5997575"/>
            <a:ext cx="1473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1000" dirty="0">
                <a:solidFill>
                  <a:srgbClr val="10253F"/>
                </a:solidFill>
                <a:latin typeface="Calibri" panose="020F0502020204030204" pitchFamily="34" charset="0"/>
              </a:rPr>
              <a:t>Receipt of </a:t>
            </a:r>
            <a:r>
              <a:rPr lang="en-US" altLang="en-US" sz="1000" dirty="0" err="1">
                <a:solidFill>
                  <a:srgbClr val="10253F"/>
                </a:solidFill>
                <a:latin typeface="Calibri" panose="020F0502020204030204" pitchFamily="34" charset="0"/>
              </a:rPr>
              <a:t>Cryo</a:t>
            </a:r>
            <a:r>
              <a:rPr lang="en-US" altLang="en-US" sz="1000" dirty="0">
                <a:solidFill>
                  <a:srgbClr val="10253F"/>
                </a:solidFill>
                <a:latin typeface="Calibri" panose="020F0502020204030204" pitchFamily="34" charset="0"/>
              </a:rPr>
              <a:t> plant</a:t>
            </a:r>
            <a:endParaRPr lang="en-US" altLang="en-US" sz="1000" b="0" dirty="0">
              <a:solidFill>
                <a:srgbClr val="10253F"/>
              </a:solidFill>
              <a:latin typeface="Calibri" panose="020F0502020204030204" pitchFamily="34" charset="0"/>
            </a:endParaRPr>
          </a:p>
        </p:txBody>
      </p:sp>
      <p:cxnSp>
        <p:nvCxnSpPr>
          <p:cNvPr id="372" name="Straight Connector 371">
            <a:extLst>
              <a:ext uri="{FF2B5EF4-FFF2-40B4-BE49-F238E27FC236}">
                <a16:creationId xmlns:a16="http://schemas.microsoft.com/office/drawing/2014/main" id="{59ED4E23-B9A0-4DB9-89EC-3F077A05C261}"/>
              </a:ext>
            </a:extLst>
          </p:cNvPr>
          <p:cNvCxnSpPr/>
          <p:nvPr/>
        </p:nvCxnSpPr>
        <p:spPr>
          <a:xfrm>
            <a:off x="2698750" y="5581650"/>
            <a:ext cx="0" cy="171450"/>
          </a:xfrm>
          <a:prstGeom prst="line">
            <a:avLst/>
          </a:prstGeom>
          <a:effectLst/>
        </p:spPr>
        <p:style>
          <a:lnRef idx="2">
            <a:schemeClr val="accent2"/>
          </a:lnRef>
          <a:fillRef idx="0">
            <a:schemeClr val="accent2"/>
          </a:fillRef>
          <a:effectRef idx="1">
            <a:schemeClr val="accent2"/>
          </a:effectRef>
          <a:fontRef idx="minor">
            <a:schemeClr val="tx1"/>
          </a:fontRef>
        </p:style>
      </p:cxnSp>
      <p:sp>
        <p:nvSpPr>
          <p:cNvPr id="56360" name="TextBox 61">
            <a:extLst>
              <a:ext uri="{FF2B5EF4-FFF2-40B4-BE49-F238E27FC236}">
                <a16:creationId xmlns:a16="http://schemas.microsoft.com/office/drawing/2014/main" id="{7F1B9364-0CDF-400A-B6C4-E0DB54C5DFD0}"/>
              </a:ext>
            </a:extLst>
          </p:cNvPr>
          <p:cNvSpPr txBox="1">
            <a:spLocks noChangeArrowheads="1"/>
          </p:cNvSpPr>
          <p:nvPr/>
        </p:nvSpPr>
        <p:spPr bwMode="auto">
          <a:xfrm>
            <a:off x="2516188" y="5715000"/>
            <a:ext cx="1554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a:solidFill>
                  <a:srgbClr val="10253F"/>
                </a:solidFill>
                <a:latin typeface="Calibri" panose="020F0502020204030204" pitchFamily="34" charset="0"/>
              </a:rPr>
              <a:t>Retirement of several high technical risks</a:t>
            </a:r>
            <a:endParaRPr lang="en-US" altLang="en-US" sz="1000" b="0">
              <a:solidFill>
                <a:srgbClr val="10253F"/>
              </a:solidFill>
              <a:latin typeface="Calibri" panose="020F0502020204030204" pitchFamily="34" charset="0"/>
            </a:endParaRPr>
          </a:p>
        </p:txBody>
      </p:sp>
      <p:sp>
        <p:nvSpPr>
          <p:cNvPr id="56361" name="TextBox 74">
            <a:extLst>
              <a:ext uri="{FF2B5EF4-FFF2-40B4-BE49-F238E27FC236}">
                <a16:creationId xmlns:a16="http://schemas.microsoft.com/office/drawing/2014/main" id="{A98D046F-9F84-4D77-9440-35D76716E36E}"/>
              </a:ext>
            </a:extLst>
          </p:cNvPr>
          <p:cNvSpPr txBox="1">
            <a:spLocks noChangeArrowheads="1"/>
          </p:cNvSpPr>
          <p:nvPr/>
        </p:nvSpPr>
        <p:spPr bwMode="auto">
          <a:xfrm>
            <a:off x="2493963" y="2314575"/>
            <a:ext cx="2527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000000"/>
                </a:solidFill>
                <a:latin typeface="Calibri" panose="020F0502020204030204" pitchFamily="34" charset="0"/>
              </a:rPr>
              <a:t>Cryoplant Final Design &amp; Fabrication</a:t>
            </a:r>
          </a:p>
        </p:txBody>
      </p:sp>
      <p:sp>
        <p:nvSpPr>
          <p:cNvPr id="375" name="Rectangle 374">
            <a:extLst>
              <a:ext uri="{FF2B5EF4-FFF2-40B4-BE49-F238E27FC236}">
                <a16:creationId xmlns:a16="http://schemas.microsoft.com/office/drawing/2014/main" id="{02A257B3-E6BD-45DF-BC86-1016D9A82533}"/>
              </a:ext>
            </a:extLst>
          </p:cNvPr>
          <p:cNvSpPr/>
          <p:nvPr/>
        </p:nvSpPr>
        <p:spPr>
          <a:xfrm>
            <a:off x="1309688" y="2390775"/>
            <a:ext cx="1162050" cy="152400"/>
          </a:xfrm>
          <a:prstGeom prst="rect">
            <a:avLst/>
          </a:prstGeom>
          <a:pattFill prst="wdUpDiag">
            <a:fgClr>
              <a:schemeClr val="tx2"/>
            </a:fgClr>
            <a:bgClr>
              <a:srgbClr val="00B0F0"/>
            </a:bgClr>
          </a:patt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lang="en-US" sz="1050" b="0" dirty="0">
              <a:solidFill>
                <a:srgbClr val="1A3D68"/>
              </a:solidFill>
            </a:endParaRPr>
          </a:p>
        </p:txBody>
      </p:sp>
      <p:sp>
        <p:nvSpPr>
          <p:cNvPr id="376" name="Freeform 375">
            <a:extLst>
              <a:ext uri="{FF2B5EF4-FFF2-40B4-BE49-F238E27FC236}">
                <a16:creationId xmlns:a16="http://schemas.microsoft.com/office/drawing/2014/main" id="{70C2D6B8-E154-4652-8022-60C1E2ACE2FF}"/>
              </a:ext>
            </a:extLst>
          </p:cNvPr>
          <p:cNvSpPr/>
          <p:nvPr/>
        </p:nvSpPr>
        <p:spPr>
          <a:xfrm>
            <a:off x="6969125" y="4892675"/>
            <a:ext cx="469900" cy="58420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111760" rIns="0" bIns="111760" spcCol="1270" anchor="ctr"/>
          <a:lstStyle/>
          <a:p>
            <a:pPr algn="ctr" defTabSz="488950" eaLnBrk="1" hangingPunct="1">
              <a:lnSpc>
                <a:spcPct val="90000"/>
              </a:lnSpc>
              <a:spcAft>
                <a:spcPct val="35000"/>
              </a:spcAft>
              <a:defRPr/>
            </a:pPr>
            <a:endParaRPr lang="en-US" sz="1100" b="0" dirty="0">
              <a:solidFill>
                <a:prstClr val="black">
                  <a:hueOff val="0"/>
                  <a:satOff val="0"/>
                  <a:lumOff val="0"/>
                  <a:alphaOff val="0"/>
                </a:prstClr>
              </a:solidFill>
            </a:endParaRPr>
          </a:p>
          <a:p>
            <a:pPr algn="ctr" defTabSz="488950" eaLnBrk="1" hangingPunct="1">
              <a:lnSpc>
                <a:spcPct val="90000"/>
              </a:lnSpc>
              <a:spcAft>
                <a:spcPct val="35000"/>
              </a:spcAft>
              <a:defRPr/>
            </a:pPr>
            <a:r>
              <a:rPr lang="en-US" sz="1100" b="0" dirty="0">
                <a:solidFill>
                  <a:prstClr val="black">
                    <a:hueOff val="0"/>
                    <a:satOff val="0"/>
                    <a:lumOff val="0"/>
                    <a:alphaOff val="0"/>
                  </a:prstClr>
                </a:solidFill>
              </a:rPr>
              <a:t>FY29</a:t>
            </a:r>
          </a:p>
        </p:txBody>
      </p:sp>
      <p:sp>
        <p:nvSpPr>
          <p:cNvPr id="377" name="Rectangle 376">
            <a:extLst>
              <a:ext uri="{FF2B5EF4-FFF2-40B4-BE49-F238E27FC236}">
                <a16:creationId xmlns:a16="http://schemas.microsoft.com/office/drawing/2014/main" id="{C20A4C4A-2592-4849-B1B0-08C32F3C11BD}"/>
              </a:ext>
            </a:extLst>
          </p:cNvPr>
          <p:cNvSpPr/>
          <p:nvPr/>
        </p:nvSpPr>
        <p:spPr>
          <a:xfrm>
            <a:off x="115888" y="1616075"/>
            <a:ext cx="1292225" cy="165100"/>
          </a:xfrm>
          <a:prstGeom prst="rect">
            <a:avLst/>
          </a:prstGeom>
          <a:solidFill>
            <a:srgbClr val="00B0F0"/>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lang="en-US" sz="1200" b="0" dirty="0">
              <a:solidFill>
                <a:srgbClr val="1A3D68"/>
              </a:solidFill>
            </a:endParaRPr>
          </a:p>
        </p:txBody>
      </p:sp>
      <p:sp>
        <p:nvSpPr>
          <p:cNvPr id="56365" name="TextBox 71">
            <a:extLst>
              <a:ext uri="{FF2B5EF4-FFF2-40B4-BE49-F238E27FC236}">
                <a16:creationId xmlns:a16="http://schemas.microsoft.com/office/drawing/2014/main" id="{9DE1A33B-F20F-430A-AFA5-AFB6C3248389}"/>
              </a:ext>
            </a:extLst>
          </p:cNvPr>
          <p:cNvSpPr txBox="1">
            <a:spLocks noChangeArrowheads="1"/>
          </p:cNvSpPr>
          <p:nvPr/>
        </p:nvSpPr>
        <p:spPr bwMode="auto">
          <a:xfrm>
            <a:off x="1503363" y="1576388"/>
            <a:ext cx="38354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000000"/>
                </a:solidFill>
                <a:latin typeface="Calibri" panose="020F0502020204030204" pitchFamily="34" charset="0"/>
              </a:rPr>
              <a:t>HWR Fab/Assembly</a:t>
            </a:r>
          </a:p>
        </p:txBody>
      </p:sp>
      <p:sp>
        <p:nvSpPr>
          <p:cNvPr id="379" name="Freeform 378">
            <a:extLst>
              <a:ext uri="{FF2B5EF4-FFF2-40B4-BE49-F238E27FC236}">
                <a16:creationId xmlns:a16="http://schemas.microsoft.com/office/drawing/2014/main" id="{EB328538-D50F-4777-9830-9FD6364F9BEA}"/>
              </a:ext>
            </a:extLst>
          </p:cNvPr>
          <p:cNvSpPr/>
          <p:nvPr/>
        </p:nvSpPr>
        <p:spPr>
          <a:xfrm>
            <a:off x="7618413" y="4884738"/>
            <a:ext cx="469900" cy="58420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111760" rIns="0" bIns="111760" spcCol="1270" anchor="ctr"/>
          <a:lstStyle/>
          <a:p>
            <a:pPr algn="ctr" defTabSz="488950" eaLnBrk="1" hangingPunct="1">
              <a:lnSpc>
                <a:spcPct val="90000"/>
              </a:lnSpc>
              <a:spcAft>
                <a:spcPct val="35000"/>
              </a:spcAft>
              <a:defRPr/>
            </a:pPr>
            <a:endParaRPr lang="en-US" sz="1100" b="0" dirty="0">
              <a:solidFill>
                <a:prstClr val="black">
                  <a:hueOff val="0"/>
                  <a:satOff val="0"/>
                  <a:lumOff val="0"/>
                  <a:alphaOff val="0"/>
                </a:prstClr>
              </a:solidFill>
            </a:endParaRPr>
          </a:p>
          <a:p>
            <a:pPr algn="ctr" defTabSz="488950" eaLnBrk="1" hangingPunct="1">
              <a:lnSpc>
                <a:spcPct val="90000"/>
              </a:lnSpc>
              <a:spcAft>
                <a:spcPct val="35000"/>
              </a:spcAft>
              <a:defRPr/>
            </a:pPr>
            <a:r>
              <a:rPr lang="en-US" sz="1100" b="0" dirty="0">
                <a:solidFill>
                  <a:prstClr val="black">
                    <a:hueOff val="0"/>
                    <a:satOff val="0"/>
                    <a:lumOff val="0"/>
                    <a:alphaOff val="0"/>
                  </a:prstClr>
                </a:solidFill>
              </a:rPr>
              <a:t>FY 30</a:t>
            </a:r>
          </a:p>
        </p:txBody>
      </p:sp>
      <p:sp>
        <p:nvSpPr>
          <p:cNvPr id="380" name="Rectangle 379">
            <a:extLst>
              <a:ext uri="{FF2B5EF4-FFF2-40B4-BE49-F238E27FC236}">
                <a16:creationId xmlns:a16="http://schemas.microsoft.com/office/drawing/2014/main" id="{D91F5459-352F-43A2-BC31-7D05E9AED22A}"/>
              </a:ext>
            </a:extLst>
          </p:cNvPr>
          <p:cNvSpPr/>
          <p:nvPr/>
        </p:nvSpPr>
        <p:spPr>
          <a:xfrm>
            <a:off x="1600200" y="2638425"/>
            <a:ext cx="901700" cy="165100"/>
          </a:xfrm>
          <a:prstGeom prst="rect">
            <a:avLst/>
          </a:prstGeom>
          <a:solidFill>
            <a:srgbClr val="00B0F0"/>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lang="en-US" sz="1050" b="0" dirty="0">
              <a:solidFill>
                <a:srgbClr val="1A3D68"/>
              </a:solidFill>
            </a:endParaRPr>
          </a:p>
        </p:txBody>
      </p:sp>
      <p:sp>
        <p:nvSpPr>
          <p:cNvPr id="56368" name="TextBox 99">
            <a:extLst>
              <a:ext uri="{FF2B5EF4-FFF2-40B4-BE49-F238E27FC236}">
                <a16:creationId xmlns:a16="http://schemas.microsoft.com/office/drawing/2014/main" id="{9C21267B-6CD4-410B-B0CC-DE075DA1979C}"/>
              </a:ext>
            </a:extLst>
          </p:cNvPr>
          <p:cNvSpPr txBox="1">
            <a:spLocks noChangeArrowheads="1"/>
          </p:cNvSpPr>
          <p:nvPr/>
        </p:nvSpPr>
        <p:spPr bwMode="auto">
          <a:xfrm>
            <a:off x="2501900" y="2584450"/>
            <a:ext cx="2978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000000"/>
                </a:solidFill>
                <a:latin typeface="Calibri" panose="020F0502020204030204" pitchFamily="34" charset="0"/>
              </a:rPr>
              <a:t>Cryoplant Building Construction</a:t>
            </a:r>
          </a:p>
        </p:txBody>
      </p:sp>
      <p:sp>
        <p:nvSpPr>
          <p:cNvPr id="56369" name="TextBox 44">
            <a:extLst>
              <a:ext uri="{FF2B5EF4-FFF2-40B4-BE49-F238E27FC236}">
                <a16:creationId xmlns:a16="http://schemas.microsoft.com/office/drawing/2014/main" id="{C492D21B-489E-4192-9BF1-C700178D0423}"/>
              </a:ext>
            </a:extLst>
          </p:cNvPr>
          <p:cNvSpPr txBox="1">
            <a:spLocks noChangeArrowheads="1"/>
          </p:cNvSpPr>
          <p:nvPr/>
        </p:nvSpPr>
        <p:spPr bwMode="auto">
          <a:xfrm>
            <a:off x="2689225" y="2087563"/>
            <a:ext cx="3311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000000"/>
                </a:solidFill>
                <a:latin typeface="Calibri" panose="020F0502020204030204" pitchFamily="34" charset="0"/>
              </a:rPr>
              <a:t>PIP2IT Program</a:t>
            </a:r>
            <a:endParaRPr lang="en-US" altLang="en-US" sz="1200" b="0" i="1">
              <a:solidFill>
                <a:srgbClr val="000000"/>
              </a:solidFill>
              <a:latin typeface="Calibri" panose="020F0502020204030204" pitchFamily="34" charset="0"/>
            </a:endParaRPr>
          </a:p>
        </p:txBody>
      </p:sp>
      <p:sp>
        <p:nvSpPr>
          <p:cNvPr id="56370" name="TextBox 74">
            <a:extLst>
              <a:ext uri="{FF2B5EF4-FFF2-40B4-BE49-F238E27FC236}">
                <a16:creationId xmlns:a16="http://schemas.microsoft.com/office/drawing/2014/main" id="{B16D1B67-3CFF-48E2-BFE0-D4F5C8A593B4}"/>
              </a:ext>
            </a:extLst>
          </p:cNvPr>
          <p:cNvSpPr txBox="1">
            <a:spLocks noChangeArrowheads="1"/>
          </p:cNvSpPr>
          <p:nvPr/>
        </p:nvSpPr>
        <p:spPr bwMode="auto">
          <a:xfrm>
            <a:off x="4984750" y="2832100"/>
            <a:ext cx="25273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latin typeface="Calibri" panose="020F0502020204030204" pitchFamily="34" charset="0"/>
              </a:rPr>
              <a:t>SSR1 Production</a:t>
            </a:r>
          </a:p>
        </p:txBody>
      </p:sp>
      <p:sp>
        <p:nvSpPr>
          <p:cNvPr id="384" name="Rectangle 383">
            <a:extLst>
              <a:ext uri="{FF2B5EF4-FFF2-40B4-BE49-F238E27FC236}">
                <a16:creationId xmlns:a16="http://schemas.microsoft.com/office/drawing/2014/main" id="{53CD16D1-C6B9-46DE-9DBD-B10D05355FF7}"/>
              </a:ext>
            </a:extLst>
          </p:cNvPr>
          <p:cNvSpPr/>
          <p:nvPr/>
        </p:nvSpPr>
        <p:spPr>
          <a:xfrm>
            <a:off x="3060700" y="2900363"/>
            <a:ext cx="1968500" cy="163512"/>
          </a:xfrm>
          <a:prstGeom prst="rect">
            <a:avLst/>
          </a:prstGeom>
          <a:pattFill prst="wdUpDiag">
            <a:fgClr>
              <a:schemeClr val="tx2"/>
            </a:fgClr>
            <a:bgClr>
              <a:srgbClr val="00B0F0"/>
            </a:bgClr>
          </a:patt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lang="en-US" sz="1050" b="0" dirty="0">
              <a:solidFill>
                <a:srgbClr val="1A3D68"/>
              </a:solidFill>
            </a:endParaRPr>
          </a:p>
        </p:txBody>
      </p:sp>
      <p:sp>
        <p:nvSpPr>
          <p:cNvPr id="56372" name="TextBox 74">
            <a:extLst>
              <a:ext uri="{FF2B5EF4-FFF2-40B4-BE49-F238E27FC236}">
                <a16:creationId xmlns:a16="http://schemas.microsoft.com/office/drawing/2014/main" id="{5B2F5451-DBE9-42E6-961E-2474AEE72488}"/>
              </a:ext>
            </a:extLst>
          </p:cNvPr>
          <p:cNvSpPr txBox="1">
            <a:spLocks noChangeArrowheads="1"/>
          </p:cNvSpPr>
          <p:nvPr/>
        </p:nvSpPr>
        <p:spPr bwMode="auto">
          <a:xfrm>
            <a:off x="5591175" y="3181350"/>
            <a:ext cx="2473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000000"/>
                </a:solidFill>
                <a:latin typeface="Calibri" panose="020F0502020204030204" pitchFamily="34" charset="0"/>
              </a:rPr>
              <a:t>SSR2 Production</a:t>
            </a:r>
          </a:p>
          <a:p>
            <a:pPr eaLnBrk="1" hangingPunct="1">
              <a:spcBef>
                <a:spcPct val="0"/>
              </a:spcBef>
              <a:buFontTx/>
              <a:buNone/>
            </a:pPr>
            <a:endParaRPr lang="en-US" altLang="en-US" sz="1200">
              <a:solidFill>
                <a:srgbClr val="000000"/>
              </a:solidFill>
              <a:latin typeface="Calibri" panose="020F0502020204030204" pitchFamily="34" charset="0"/>
            </a:endParaRPr>
          </a:p>
        </p:txBody>
      </p:sp>
      <p:sp>
        <p:nvSpPr>
          <p:cNvPr id="386" name="Rectangle 385">
            <a:extLst>
              <a:ext uri="{FF2B5EF4-FFF2-40B4-BE49-F238E27FC236}">
                <a16:creationId xmlns:a16="http://schemas.microsoft.com/office/drawing/2014/main" id="{067A6B56-9BCB-4505-953B-2B96A2525EEB}"/>
              </a:ext>
            </a:extLst>
          </p:cNvPr>
          <p:cNvSpPr/>
          <p:nvPr/>
        </p:nvSpPr>
        <p:spPr>
          <a:xfrm>
            <a:off x="115888" y="3187700"/>
            <a:ext cx="3243262" cy="160338"/>
          </a:xfrm>
          <a:prstGeom prst="rect">
            <a:avLst/>
          </a:prstGeom>
          <a:pattFill prst="wdUpDiag">
            <a:fgClr>
              <a:schemeClr val="tx2"/>
            </a:fgClr>
            <a:bgClr>
              <a:schemeClr val="bg1"/>
            </a:bgClr>
          </a:patt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lang="en-US" sz="1050" b="0" dirty="0">
              <a:solidFill>
                <a:srgbClr val="1A3D68"/>
              </a:solidFill>
            </a:endParaRPr>
          </a:p>
        </p:txBody>
      </p:sp>
      <p:sp>
        <p:nvSpPr>
          <p:cNvPr id="387" name="Rectangle 386">
            <a:extLst>
              <a:ext uri="{FF2B5EF4-FFF2-40B4-BE49-F238E27FC236}">
                <a16:creationId xmlns:a16="http://schemas.microsoft.com/office/drawing/2014/main" id="{FBDADD0F-69AA-4BA9-A650-08CAE6DAE801}"/>
              </a:ext>
            </a:extLst>
          </p:cNvPr>
          <p:cNvSpPr/>
          <p:nvPr/>
        </p:nvSpPr>
        <p:spPr>
          <a:xfrm>
            <a:off x="3362325" y="3265488"/>
            <a:ext cx="2251075" cy="163512"/>
          </a:xfrm>
          <a:prstGeom prst="rect">
            <a:avLst/>
          </a:prstGeom>
          <a:pattFill prst="wdUpDiag">
            <a:fgClr>
              <a:schemeClr val="tx2"/>
            </a:fgClr>
            <a:bgClr>
              <a:srgbClr val="00B0F0"/>
            </a:bgClr>
          </a:patt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lang="en-US" sz="1050" b="0" dirty="0">
              <a:solidFill>
                <a:srgbClr val="1A3D68"/>
              </a:solidFill>
            </a:endParaRPr>
          </a:p>
        </p:txBody>
      </p:sp>
      <p:sp>
        <p:nvSpPr>
          <p:cNvPr id="56375" name="TextBox 74">
            <a:extLst>
              <a:ext uri="{FF2B5EF4-FFF2-40B4-BE49-F238E27FC236}">
                <a16:creationId xmlns:a16="http://schemas.microsoft.com/office/drawing/2014/main" id="{2E78C8E6-A066-4553-A66A-C0E1F3408CF1}"/>
              </a:ext>
            </a:extLst>
          </p:cNvPr>
          <p:cNvSpPr txBox="1">
            <a:spLocks noChangeArrowheads="1"/>
          </p:cNvSpPr>
          <p:nvPr/>
        </p:nvSpPr>
        <p:spPr bwMode="auto">
          <a:xfrm>
            <a:off x="5511800" y="3632200"/>
            <a:ext cx="25273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000000"/>
                </a:solidFill>
                <a:latin typeface="Calibri" panose="020F0502020204030204" pitchFamily="34" charset="0"/>
              </a:rPr>
              <a:t>LB650 Production</a:t>
            </a:r>
          </a:p>
        </p:txBody>
      </p:sp>
      <p:sp>
        <p:nvSpPr>
          <p:cNvPr id="389" name="Rectangle 388">
            <a:extLst>
              <a:ext uri="{FF2B5EF4-FFF2-40B4-BE49-F238E27FC236}">
                <a16:creationId xmlns:a16="http://schemas.microsoft.com/office/drawing/2014/main" id="{07456CAC-0BAF-478F-A21A-8C6C08D6B1E0}"/>
              </a:ext>
            </a:extLst>
          </p:cNvPr>
          <p:cNvSpPr/>
          <p:nvPr/>
        </p:nvSpPr>
        <p:spPr>
          <a:xfrm>
            <a:off x="115888" y="3624263"/>
            <a:ext cx="2316162" cy="165100"/>
          </a:xfrm>
          <a:prstGeom prst="rect">
            <a:avLst/>
          </a:prstGeom>
          <a:pattFill prst="wdUpDiag">
            <a:fgClr>
              <a:schemeClr val="tx2"/>
            </a:fgClr>
            <a:bgClr>
              <a:schemeClr val="bg1"/>
            </a:bgClr>
          </a:patt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lang="en-US" sz="1050" b="0" dirty="0">
              <a:solidFill>
                <a:srgbClr val="1A3D68"/>
              </a:solidFill>
            </a:endParaRPr>
          </a:p>
        </p:txBody>
      </p:sp>
      <p:sp>
        <p:nvSpPr>
          <p:cNvPr id="390" name="Rectangle 389">
            <a:extLst>
              <a:ext uri="{FF2B5EF4-FFF2-40B4-BE49-F238E27FC236}">
                <a16:creationId xmlns:a16="http://schemas.microsoft.com/office/drawing/2014/main" id="{69961108-2D58-49F0-9CD9-EE0CBD7866C8}"/>
              </a:ext>
            </a:extLst>
          </p:cNvPr>
          <p:cNvSpPr/>
          <p:nvPr/>
        </p:nvSpPr>
        <p:spPr>
          <a:xfrm>
            <a:off x="2432050" y="3698875"/>
            <a:ext cx="3117850" cy="141288"/>
          </a:xfrm>
          <a:prstGeom prst="rect">
            <a:avLst/>
          </a:prstGeom>
          <a:pattFill prst="wdUpDiag">
            <a:fgClr>
              <a:schemeClr val="tx2"/>
            </a:fgClr>
            <a:bgClr>
              <a:srgbClr val="00B0F0"/>
            </a:bgClr>
          </a:patt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lang="en-US" sz="1050" b="0" dirty="0">
              <a:solidFill>
                <a:srgbClr val="1A3D68"/>
              </a:solidFill>
            </a:endParaRPr>
          </a:p>
        </p:txBody>
      </p:sp>
      <p:sp>
        <p:nvSpPr>
          <p:cNvPr id="56378" name="TextBox 74">
            <a:extLst>
              <a:ext uri="{FF2B5EF4-FFF2-40B4-BE49-F238E27FC236}">
                <a16:creationId xmlns:a16="http://schemas.microsoft.com/office/drawing/2014/main" id="{EB867FD9-4141-4697-8335-8F6C96CDA107}"/>
              </a:ext>
            </a:extLst>
          </p:cNvPr>
          <p:cNvSpPr txBox="1">
            <a:spLocks noChangeArrowheads="1"/>
          </p:cNvSpPr>
          <p:nvPr/>
        </p:nvSpPr>
        <p:spPr bwMode="auto">
          <a:xfrm>
            <a:off x="4895850" y="4011613"/>
            <a:ext cx="25273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000000"/>
                </a:solidFill>
                <a:latin typeface="Calibri" panose="020F0502020204030204" pitchFamily="34" charset="0"/>
              </a:rPr>
              <a:t>HB650 Production</a:t>
            </a:r>
          </a:p>
        </p:txBody>
      </p:sp>
      <p:sp>
        <p:nvSpPr>
          <p:cNvPr id="392" name="Rectangle 391">
            <a:extLst>
              <a:ext uri="{FF2B5EF4-FFF2-40B4-BE49-F238E27FC236}">
                <a16:creationId xmlns:a16="http://schemas.microsoft.com/office/drawing/2014/main" id="{218F68A3-5BA2-4643-AE38-F8F908233FD7}"/>
              </a:ext>
            </a:extLst>
          </p:cNvPr>
          <p:cNvSpPr/>
          <p:nvPr/>
        </p:nvSpPr>
        <p:spPr>
          <a:xfrm>
            <a:off x="115888" y="4048125"/>
            <a:ext cx="2640012" cy="158750"/>
          </a:xfrm>
          <a:prstGeom prst="rect">
            <a:avLst/>
          </a:prstGeom>
          <a:pattFill prst="wdUpDiag">
            <a:fgClr>
              <a:schemeClr val="tx2"/>
            </a:fgClr>
            <a:bgClr>
              <a:schemeClr val="bg1"/>
            </a:bgClr>
          </a:patt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lang="en-US" sz="1050" b="0" dirty="0">
              <a:solidFill>
                <a:srgbClr val="1A3D68"/>
              </a:solidFill>
            </a:endParaRPr>
          </a:p>
        </p:txBody>
      </p:sp>
      <p:sp>
        <p:nvSpPr>
          <p:cNvPr id="393" name="Rectangle 392">
            <a:extLst>
              <a:ext uri="{FF2B5EF4-FFF2-40B4-BE49-F238E27FC236}">
                <a16:creationId xmlns:a16="http://schemas.microsoft.com/office/drawing/2014/main" id="{70ADE31C-D1FF-461F-BC13-30A0C69B128C}"/>
              </a:ext>
            </a:extLst>
          </p:cNvPr>
          <p:cNvSpPr/>
          <p:nvPr/>
        </p:nvSpPr>
        <p:spPr>
          <a:xfrm>
            <a:off x="2759075" y="4095750"/>
            <a:ext cx="2100263" cy="163513"/>
          </a:xfrm>
          <a:prstGeom prst="rect">
            <a:avLst/>
          </a:prstGeom>
          <a:pattFill prst="wdUpDiag">
            <a:fgClr>
              <a:schemeClr val="tx2"/>
            </a:fgClr>
            <a:bgClr>
              <a:srgbClr val="00B0F0"/>
            </a:bgClr>
          </a:patt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lang="en-US" sz="1050" b="0" dirty="0">
              <a:solidFill>
                <a:srgbClr val="1A3D68"/>
              </a:solidFill>
            </a:endParaRPr>
          </a:p>
        </p:txBody>
      </p:sp>
      <p:sp>
        <p:nvSpPr>
          <p:cNvPr id="394" name="Rectangle 393">
            <a:extLst>
              <a:ext uri="{FF2B5EF4-FFF2-40B4-BE49-F238E27FC236}">
                <a16:creationId xmlns:a16="http://schemas.microsoft.com/office/drawing/2014/main" id="{1A1FBD19-2795-4795-B781-1146B251204F}"/>
              </a:ext>
            </a:extLst>
          </p:cNvPr>
          <p:cNvSpPr/>
          <p:nvPr/>
        </p:nvSpPr>
        <p:spPr>
          <a:xfrm>
            <a:off x="4368800" y="4343400"/>
            <a:ext cx="1744663" cy="163513"/>
          </a:xfrm>
          <a:prstGeom prst="rect">
            <a:avLst/>
          </a:prstGeom>
          <a:solidFill>
            <a:srgbClr val="00B0F0"/>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lang="en-US" sz="1050" b="0" dirty="0">
              <a:solidFill>
                <a:srgbClr val="1A3D68"/>
              </a:solidFill>
            </a:endParaRPr>
          </a:p>
        </p:txBody>
      </p:sp>
      <p:sp>
        <p:nvSpPr>
          <p:cNvPr id="56382" name="TextBox 99">
            <a:extLst>
              <a:ext uri="{FF2B5EF4-FFF2-40B4-BE49-F238E27FC236}">
                <a16:creationId xmlns:a16="http://schemas.microsoft.com/office/drawing/2014/main" id="{02F5A3B8-FF42-4B24-B29F-2B72A5CA3C76}"/>
              </a:ext>
            </a:extLst>
          </p:cNvPr>
          <p:cNvSpPr txBox="1">
            <a:spLocks noChangeArrowheads="1"/>
          </p:cNvSpPr>
          <p:nvPr/>
        </p:nvSpPr>
        <p:spPr bwMode="auto">
          <a:xfrm>
            <a:off x="6172200" y="4262438"/>
            <a:ext cx="2263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latin typeface="Calibri" panose="020F0502020204030204" pitchFamily="34" charset="0"/>
              </a:rPr>
              <a:t>Installation &amp; Commissioning</a:t>
            </a:r>
          </a:p>
        </p:txBody>
      </p:sp>
      <p:sp>
        <p:nvSpPr>
          <p:cNvPr id="396" name="Rectangle 395">
            <a:extLst>
              <a:ext uri="{FF2B5EF4-FFF2-40B4-BE49-F238E27FC236}">
                <a16:creationId xmlns:a16="http://schemas.microsoft.com/office/drawing/2014/main" id="{4D11D69E-72D2-42A5-948B-652C7D30C8DA}"/>
              </a:ext>
            </a:extLst>
          </p:cNvPr>
          <p:cNvSpPr/>
          <p:nvPr/>
        </p:nvSpPr>
        <p:spPr>
          <a:xfrm>
            <a:off x="2867025" y="4587875"/>
            <a:ext cx="2971800" cy="163513"/>
          </a:xfrm>
          <a:prstGeom prst="rect">
            <a:avLst/>
          </a:prstGeom>
          <a:solidFill>
            <a:srgbClr val="00B0F0"/>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lang="en-US" sz="1050" b="0" dirty="0">
              <a:solidFill>
                <a:srgbClr val="1A3D68"/>
              </a:solidFill>
            </a:endParaRPr>
          </a:p>
        </p:txBody>
      </p:sp>
      <p:sp>
        <p:nvSpPr>
          <p:cNvPr id="56384" name="TextBox 99">
            <a:extLst>
              <a:ext uri="{FF2B5EF4-FFF2-40B4-BE49-F238E27FC236}">
                <a16:creationId xmlns:a16="http://schemas.microsoft.com/office/drawing/2014/main" id="{C67BD983-5F72-4179-A5A9-9110057D06DF}"/>
              </a:ext>
            </a:extLst>
          </p:cNvPr>
          <p:cNvSpPr txBox="1">
            <a:spLocks noChangeArrowheads="1"/>
          </p:cNvSpPr>
          <p:nvPr/>
        </p:nvSpPr>
        <p:spPr bwMode="auto">
          <a:xfrm>
            <a:off x="5900738" y="4495800"/>
            <a:ext cx="325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latin typeface="Calibri" panose="020F0502020204030204" pitchFamily="34" charset="0"/>
              </a:rPr>
              <a:t>Remaining Conventional Facilities Construction</a:t>
            </a:r>
          </a:p>
          <a:p>
            <a:pPr eaLnBrk="1" hangingPunct="1">
              <a:spcBef>
                <a:spcPct val="0"/>
              </a:spcBef>
              <a:buFontTx/>
              <a:buNone/>
            </a:pPr>
            <a:endParaRPr lang="en-US" altLang="en-US" sz="1200">
              <a:latin typeface="Calibri" panose="020F0502020204030204" pitchFamily="34" charset="0"/>
            </a:endParaRPr>
          </a:p>
        </p:txBody>
      </p:sp>
      <p:cxnSp>
        <p:nvCxnSpPr>
          <p:cNvPr id="398" name="Straight Connector 397">
            <a:extLst>
              <a:ext uri="{FF2B5EF4-FFF2-40B4-BE49-F238E27FC236}">
                <a16:creationId xmlns:a16="http://schemas.microsoft.com/office/drawing/2014/main" id="{D959B425-E9A3-4C7F-9230-38433351C717}"/>
              </a:ext>
            </a:extLst>
          </p:cNvPr>
          <p:cNvCxnSpPr/>
          <p:nvPr/>
        </p:nvCxnSpPr>
        <p:spPr>
          <a:xfrm>
            <a:off x="1590675" y="5581650"/>
            <a:ext cx="4763" cy="119063"/>
          </a:xfrm>
          <a:prstGeom prst="line">
            <a:avLst/>
          </a:prstGeom>
          <a:effectLst/>
        </p:spPr>
        <p:style>
          <a:lnRef idx="2">
            <a:schemeClr val="accent2"/>
          </a:lnRef>
          <a:fillRef idx="0">
            <a:schemeClr val="accent2"/>
          </a:fillRef>
          <a:effectRef idx="1">
            <a:schemeClr val="accent2"/>
          </a:effectRef>
          <a:fontRef idx="minor">
            <a:schemeClr val="tx1"/>
          </a:fontRef>
        </p:style>
      </p:cxnSp>
      <p:sp>
        <p:nvSpPr>
          <p:cNvPr id="56386" name="TextBox 82">
            <a:extLst>
              <a:ext uri="{FF2B5EF4-FFF2-40B4-BE49-F238E27FC236}">
                <a16:creationId xmlns:a16="http://schemas.microsoft.com/office/drawing/2014/main" id="{F53109F0-7515-4F2E-B0DF-72D8CF05BD01}"/>
              </a:ext>
            </a:extLst>
          </p:cNvPr>
          <p:cNvSpPr txBox="1">
            <a:spLocks noChangeArrowheads="1"/>
          </p:cNvSpPr>
          <p:nvPr/>
        </p:nvSpPr>
        <p:spPr bwMode="auto">
          <a:xfrm>
            <a:off x="715963" y="5538788"/>
            <a:ext cx="16430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a:solidFill>
                  <a:srgbClr val="000000"/>
                </a:solidFill>
                <a:latin typeface="Calibri" panose="020F0502020204030204" pitchFamily="34" charset="0"/>
              </a:rPr>
              <a:t>PDR Complete</a:t>
            </a:r>
            <a:endParaRPr lang="en-US" altLang="en-US" sz="1000" b="0">
              <a:solidFill>
                <a:srgbClr val="000000"/>
              </a:solidFill>
              <a:latin typeface="Calibri" panose="020F0502020204030204" pitchFamily="34" charset="0"/>
            </a:endParaRPr>
          </a:p>
        </p:txBody>
      </p:sp>
      <p:sp>
        <p:nvSpPr>
          <p:cNvPr id="56387" name="TextBox 74">
            <a:extLst>
              <a:ext uri="{FF2B5EF4-FFF2-40B4-BE49-F238E27FC236}">
                <a16:creationId xmlns:a16="http://schemas.microsoft.com/office/drawing/2014/main" id="{F0EE7137-A7D9-4DEE-8168-1776A62DC0A7}"/>
              </a:ext>
            </a:extLst>
          </p:cNvPr>
          <p:cNvSpPr txBox="1">
            <a:spLocks noChangeArrowheads="1"/>
          </p:cNvSpPr>
          <p:nvPr/>
        </p:nvSpPr>
        <p:spPr bwMode="auto">
          <a:xfrm>
            <a:off x="39688" y="3392488"/>
            <a:ext cx="3086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000000"/>
                </a:solidFill>
                <a:latin typeface="Calibri" panose="020F0502020204030204" pitchFamily="34" charset="0"/>
              </a:rPr>
              <a:t>LB650 Engineering/Design Verification</a:t>
            </a:r>
          </a:p>
        </p:txBody>
      </p:sp>
      <p:sp>
        <p:nvSpPr>
          <p:cNvPr id="56388" name="TextBox 74">
            <a:extLst>
              <a:ext uri="{FF2B5EF4-FFF2-40B4-BE49-F238E27FC236}">
                <a16:creationId xmlns:a16="http://schemas.microsoft.com/office/drawing/2014/main" id="{D33AF132-C385-40DB-81C7-A4C0ACC51A1B}"/>
              </a:ext>
            </a:extLst>
          </p:cNvPr>
          <p:cNvSpPr txBox="1">
            <a:spLocks noChangeArrowheads="1"/>
          </p:cNvSpPr>
          <p:nvPr/>
        </p:nvSpPr>
        <p:spPr bwMode="auto">
          <a:xfrm>
            <a:off x="76200" y="2951163"/>
            <a:ext cx="31257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000000"/>
                </a:solidFill>
                <a:latin typeface="Calibri" panose="020F0502020204030204" pitchFamily="34" charset="0"/>
              </a:rPr>
              <a:t>SSR2 Engineering/Design Verification</a:t>
            </a:r>
          </a:p>
        </p:txBody>
      </p:sp>
      <p:sp>
        <p:nvSpPr>
          <p:cNvPr id="56389" name="TextBox 74">
            <a:extLst>
              <a:ext uri="{FF2B5EF4-FFF2-40B4-BE49-F238E27FC236}">
                <a16:creationId xmlns:a16="http://schemas.microsoft.com/office/drawing/2014/main" id="{39898884-AEBB-4EB3-A05D-6D4949106627}"/>
              </a:ext>
            </a:extLst>
          </p:cNvPr>
          <p:cNvSpPr txBox="1">
            <a:spLocks noChangeArrowheads="1"/>
          </p:cNvSpPr>
          <p:nvPr/>
        </p:nvSpPr>
        <p:spPr bwMode="auto">
          <a:xfrm>
            <a:off x="33338" y="3817938"/>
            <a:ext cx="30622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000000"/>
                </a:solidFill>
                <a:latin typeface="Calibri" panose="020F0502020204030204" pitchFamily="34" charset="0"/>
              </a:rPr>
              <a:t>HB650 Engineering/Design Verification</a:t>
            </a:r>
          </a:p>
        </p:txBody>
      </p:sp>
      <p:sp>
        <p:nvSpPr>
          <p:cNvPr id="56390" name="TextBox 61">
            <a:extLst>
              <a:ext uri="{FF2B5EF4-FFF2-40B4-BE49-F238E27FC236}">
                <a16:creationId xmlns:a16="http://schemas.microsoft.com/office/drawing/2014/main" id="{DC8836F2-54AF-4065-86F8-BC76D87A4366}"/>
              </a:ext>
            </a:extLst>
          </p:cNvPr>
          <p:cNvSpPr txBox="1">
            <a:spLocks noChangeArrowheads="1"/>
          </p:cNvSpPr>
          <p:nvPr/>
        </p:nvSpPr>
        <p:spPr bwMode="auto">
          <a:xfrm>
            <a:off x="3835400" y="5738813"/>
            <a:ext cx="1554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000">
                <a:solidFill>
                  <a:srgbClr val="10253F"/>
                </a:solidFill>
                <a:latin typeface="Calibri" panose="020F0502020204030204" pitchFamily="34" charset="0"/>
              </a:rPr>
              <a:t>Beneficial Occupancy of the Linac Tunnel</a:t>
            </a:r>
            <a:endParaRPr lang="en-US" altLang="en-US" sz="1000" b="0">
              <a:solidFill>
                <a:srgbClr val="10253F"/>
              </a:solidFill>
              <a:latin typeface="Calibri" panose="020F0502020204030204" pitchFamily="34" charset="0"/>
            </a:endParaRPr>
          </a:p>
        </p:txBody>
      </p:sp>
      <p:cxnSp>
        <p:nvCxnSpPr>
          <p:cNvPr id="404" name="Straight Connector 403">
            <a:extLst>
              <a:ext uri="{FF2B5EF4-FFF2-40B4-BE49-F238E27FC236}">
                <a16:creationId xmlns:a16="http://schemas.microsoft.com/office/drawing/2014/main" id="{810ED87F-DE00-4DEC-8966-1C21269474CB}"/>
              </a:ext>
            </a:extLst>
          </p:cNvPr>
          <p:cNvCxnSpPr/>
          <p:nvPr/>
        </p:nvCxnSpPr>
        <p:spPr>
          <a:xfrm>
            <a:off x="4437063" y="5581650"/>
            <a:ext cx="0" cy="171450"/>
          </a:xfrm>
          <a:prstGeom prst="line">
            <a:avLst/>
          </a:prstGeom>
          <a:effectLst/>
        </p:spPr>
        <p:style>
          <a:lnRef idx="2">
            <a:schemeClr val="accent2"/>
          </a:lnRef>
          <a:fillRef idx="0">
            <a:schemeClr val="accent2"/>
          </a:fillRef>
          <a:effectRef idx="1">
            <a:schemeClr val="accent2"/>
          </a:effectRef>
          <a:fontRef idx="minor">
            <a:schemeClr val="tx1"/>
          </a:fontRef>
        </p:style>
      </p:cxnSp>
      <p:sp>
        <p:nvSpPr>
          <p:cNvPr id="49230" name="Rectangle 410">
            <a:extLst>
              <a:ext uri="{FF2B5EF4-FFF2-40B4-BE49-F238E27FC236}">
                <a16:creationId xmlns:a16="http://schemas.microsoft.com/office/drawing/2014/main" id="{2CA3B663-6540-4950-A8B1-D12BBC0EDFB1}"/>
              </a:ext>
            </a:extLst>
          </p:cNvPr>
          <p:cNvSpPr>
            <a:spLocks noChangeArrowheads="1"/>
          </p:cNvSpPr>
          <p:nvPr/>
        </p:nvSpPr>
        <p:spPr bwMode="auto">
          <a:xfrm>
            <a:off x="111125" y="942977"/>
            <a:ext cx="8051800" cy="581024"/>
          </a:xfrm>
          <a:prstGeom prst="rect">
            <a:avLst/>
          </a:prstGeom>
          <a:solidFill>
            <a:schemeClr val="tx2"/>
          </a:solidFill>
          <a:ln w="76200" algn="ctr">
            <a:solidFill>
              <a:schemeClr val="bg1">
                <a:lumMod val="75000"/>
              </a:schemeClr>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endParaRPr lang="en-US" altLang="en-US" sz="2000"/>
          </a:p>
        </p:txBody>
      </p:sp>
      <p:sp>
        <p:nvSpPr>
          <p:cNvPr id="412" name="4-Point Star 41">
            <a:extLst>
              <a:ext uri="{FF2B5EF4-FFF2-40B4-BE49-F238E27FC236}">
                <a16:creationId xmlns:a16="http://schemas.microsoft.com/office/drawing/2014/main" id="{462604EA-8832-49DF-9AE2-AD582C0DC77D}"/>
              </a:ext>
            </a:extLst>
          </p:cNvPr>
          <p:cNvSpPr/>
          <p:nvPr/>
        </p:nvSpPr>
        <p:spPr>
          <a:xfrm>
            <a:off x="1516063" y="1339850"/>
            <a:ext cx="152400" cy="152400"/>
          </a:xfrm>
          <a:prstGeom prst="star4">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lang="en-US" sz="1800" b="0">
              <a:solidFill>
                <a:prstClr val="white"/>
              </a:solidFill>
            </a:endParaRPr>
          </a:p>
        </p:txBody>
      </p:sp>
      <p:sp>
        <p:nvSpPr>
          <p:cNvPr id="413" name="TextBox 412">
            <a:extLst>
              <a:ext uri="{FF2B5EF4-FFF2-40B4-BE49-F238E27FC236}">
                <a16:creationId xmlns:a16="http://schemas.microsoft.com/office/drawing/2014/main" id="{FC0D779C-2741-41F8-8E2D-DB8813FE3A54}"/>
              </a:ext>
            </a:extLst>
          </p:cNvPr>
          <p:cNvSpPr txBox="1"/>
          <p:nvPr/>
        </p:nvSpPr>
        <p:spPr>
          <a:xfrm>
            <a:off x="49213" y="1009839"/>
            <a:ext cx="942975" cy="307777"/>
          </a:xfrm>
          <a:prstGeom prst="rect">
            <a:avLst/>
          </a:prstGeom>
          <a:noFill/>
        </p:spPr>
        <p:txBody>
          <a:bodyPr>
            <a:spAutoFit/>
          </a:bodyPr>
          <a:lstStyle/>
          <a:p>
            <a:pPr>
              <a:defRPr/>
            </a:pPr>
            <a:r>
              <a:rPr lang="en-US" sz="1400" b="1" dirty="0">
                <a:solidFill>
                  <a:schemeClr val="bg1"/>
                </a:solidFill>
              </a:rPr>
              <a:t>CD Dates</a:t>
            </a:r>
          </a:p>
        </p:txBody>
      </p:sp>
      <p:sp>
        <p:nvSpPr>
          <p:cNvPr id="414" name="TextBox 413">
            <a:extLst>
              <a:ext uri="{FF2B5EF4-FFF2-40B4-BE49-F238E27FC236}">
                <a16:creationId xmlns:a16="http://schemas.microsoft.com/office/drawing/2014/main" id="{E8AE1171-F41F-4CB4-AAAA-465BF1AC0942}"/>
              </a:ext>
            </a:extLst>
          </p:cNvPr>
          <p:cNvSpPr txBox="1"/>
          <p:nvPr/>
        </p:nvSpPr>
        <p:spPr>
          <a:xfrm>
            <a:off x="1608138" y="950119"/>
            <a:ext cx="969963" cy="553998"/>
          </a:xfrm>
          <a:prstGeom prst="rect">
            <a:avLst/>
          </a:prstGeom>
          <a:noFill/>
        </p:spPr>
        <p:txBody>
          <a:bodyPr>
            <a:spAutoFit/>
          </a:bodyPr>
          <a:lstStyle/>
          <a:p>
            <a:pPr>
              <a:defRPr/>
            </a:pPr>
            <a:r>
              <a:rPr lang="en-US" sz="1600" b="1" dirty="0">
                <a:solidFill>
                  <a:schemeClr val="bg1"/>
                </a:solidFill>
              </a:rPr>
              <a:t>CD-2</a:t>
            </a:r>
            <a:endParaRPr lang="en-US" sz="1400" b="1" dirty="0">
              <a:solidFill>
                <a:schemeClr val="bg1"/>
              </a:solidFill>
            </a:endParaRPr>
          </a:p>
          <a:p>
            <a:pPr>
              <a:defRPr/>
            </a:pPr>
            <a:r>
              <a:rPr lang="en-US" sz="1400" b="1" dirty="0">
                <a:solidFill>
                  <a:schemeClr val="bg1"/>
                </a:solidFill>
              </a:rPr>
              <a:t>CD-3a</a:t>
            </a:r>
          </a:p>
        </p:txBody>
      </p:sp>
      <p:sp>
        <p:nvSpPr>
          <p:cNvPr id="415" name="4-Point Star 41">
            <a:extLst>
              <a:ext uri="{FF2B5EF4-FFF2-40B4-BE49-F238E27FC236}">
                <a16:creationId xmlns:a16="http://schemas.microsoft.com/office/drawing/2014/main" id="{EFC4C3C6-AD2D-47B4-82CB-91F6307DC459}"/>
              </a:ext>
            </a:extLst>
          </p:cNvPr>
          <p:cNvSpPr/>
          <p:nvPr/>
        </p:nvSpPr>
        <p:spPr>
          <a:xfrm>
            <a:off x="2181225" y="1331913"/>
            <a:ext cx="152400" cy="152400"/>
          </a:xfrm>
          <a:prstGeom prst="star4">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lang="en-US" sz="1800" b="0">
              <a:solidFill>
                <a:prstClr val="white"/>
              </a:solidFill>
            </a:endParaRPr>
          </a:p>
        </p:txBody>
      </p:sp>
      <p:sp>
        <p:nvSpPr>
          <p:cNvPr id="416" name="TextBox 415">
            <a:extLst>
              <a:ext uri="{FF2B5EF4-FFF2-40B4-BE49-F238E27FC236}">
                <a16:creationId xmlns:a16="http://schemas.microsoft.com/office/drawing/2014/main" id="{9BE023CE-B464-4160-90AB-BE4FDC6E3B6D}"/>
              </a:ext>
            </a:extLst>
          </p:cNvPr>
          <p:cNvSpPr txBox="1"/>
          <p:nvPr/>
        </p:nvSpPr>
        <p:spPr>
          <a:xfrm>
            <a:off x="2261394" y="1023938"/>
            <a:ext cx="706438" cy="307777"/>
          </a:xfrm>
          <a:prstGeom prst="rect">
            <a:avLst/>
          </a:prstGeom>
          <a:noFill/>
        </p:spPr>
        <p:txBody>
          <a:bodyPr>
            <a:spAutoFit/>
          </a:bodyPr>
          <a:lstStyle/>
          <a:p>
            <a:pPr>
              <a:defRPr/>
            </a:pPr>
            <a:r>
              <a:rPr lang="en-US" sz="1400" b="1" dirty="0">
                <a:solidFill>
                  <a:schemeClr val="bg1"/>
                </a:solidFill>
              </a:rPr>
              <a:t>CD-3</a:t>
            </a:r>
            <a:endParaRPr lang="en-US" sz="1200" b="1" dirty="0">
              <a:solidFill>
                <a:schemeClr val="bg1"/>
              </a:solidFill>
            </a:endParaRPr>
          </a:p>
        </p:txBody>
      </p:sp>
      <p:sp>
        <p:nvSpPr>
          <p:cNvPr id="417" name="4-Point Star 41">
            <a:extLst>
              <a:ext uri="{FF2B5EF4-FFF2-40B4-BE49-F238E27FC236}">
                <a16:creationId xmlns:a16="http://schemas.microsoft.com/office/drawing/2014/main" id="{AF2F25DD-78A6-4171-B671-FF87420BD050}"/>
              </a:ext>
            </a:extLst>
          </p:cNvPr>
          <p:cNvSpPr/>
          <p:nvPr/>
        </p:nvSpPr>
        <p:spPr>
          <a:xfrm>
            <a:off x="6018213" y="1327150"/>
            <a:ext cx="152400" cy="152400"/>
          </a:xfrm>
          <a:prstGeom prst="star4">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lang="en-US" sz="1800" b="0">
              <a:solidFill>
                <a:prstClr val="white"/>
              </a:solidFill>
            </a:endParaRPr>
          </a:p>
        </p:txBody>
      </p:sp>
      <p:sp>
        <p:nvSpPr>
          <p:cNvPr id="418" name="TextBox 417">
            <a:extLst>
              <a:ext uri="{FF2B5EF4-FFF2-40B4-BE49-F238E27FC236}">
                <a16:creationId xmlns:a16="http://schemas.microsoft.com/office/drawing/2014/main" id="{7AD83CD6-0E61-4C99-8E65-DB54DF77047A}"/>
              </a:ext>
            </a:extLst>
          </p:cNvPr>
          <p:cNvSpPr txBox="1"/>
          <p:nvPr/>
        </p:nvSpPr>
        <p:spPr>
          <a:xfrm>
            <a:off x="5853112" y="1015206"/>
            <a:ext cx="706438" cy="307777"/>
          </a:xfrm>
          <a:prstGeom prst="rect">
            <a:avLst/>
          </a:prstGeom>
          <a:noFill/>
        </p:spPr>
        <p:txBody>
          <a:bodyPr>
            <a:spAutoFit/>
          </a:bodyPr>
          <a:lstStyle/>
          <a:p>
            <a:pPr>
              <a:defRPr/>
            </a:pPr>
            <a:r>
              <a:rPr lang="en-US" sz="1400" b="1" dirty="0">
                <a:solidFill>
                  <a:schemeClr val="bg1"/>
                </a:solidFill>
              </a:rPr>
              <a:t>CD-4</a:t>
            </a:r>
          </a:p>
        </p:txBody>
      </p:sp>
      <p:sp>
        <p:nvSpPr>
          <p:cNvPr id="419" name="4-Point Star 41">
            <a:extLst>
              <a:ext uri="{FF2B5EF4-FFF2-40B4-BE49-F238E27FC236}">
                <a16:creationId xmlns:a16="http://schemas.microsoft.com/office/drawing/2014/main" id="{BE0973E8-9925-4E9F-8196-782036074D3A}"/>
              </a:ext>
            </a:extLst>
          </p:cNvPr>
          <p:cNvSpPr/>
          <p:nvPr/>
        </p:nvSpPr>
        <p:spPr>
          <a:xfrm>
            <a:off x="1019175" y="1336675"/>
            <a:ext cx="152400" cy="152400"/>
          </a:xfrm>
          <a:prstGeom prst="star4">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lang="en-US" sz="1800" b="0">
              <a:solidFill>
                <a:prstClr val="white"/>
              </a:solidFill>
            </a:endParaRPr>
          </a:p>
        </p:txBody>
      </p:sp>
      <p:sp>
        <p:nvSpPr>
          <p:cNvPr id="420" name="TextBox 419">
            <a:extLst>
              <a:ext uri="{FF2B5EF4-FFF2-40B4-BE49-F238E27FC236}">
                <a16:creationId xmlns:a16="http://schemas.microsoft.com/office/drawing/2014/main" id="{BC50DDE6-108A-43BE-B82D-472D1A5DF8BD}"/>
              </a:ext>
            </a:extLst>
          </p:cNvPr>
          <p:cNvSpPr txBox="1"/>
          <p:nvPr/>
        </p:nvSpPr>
        <p:spPr>
          <a:xfrm>
            <a:off x="852488" y="1023937"/>
            <a:ext cx="704850" cy="307777"/>
          </a:xfrm>
          <a:prstGeom prst="rect">
            <a:avLst/>
          </a:prstGeom>
          <a:noFill/>
        </p:spPr>
        <p:txBody>
          <a:bodyPr>
            <a:spAutoFit/>
          </a:bodyPr>
          <a:lstStyle/>
          <a:p>
            <a:pPr>
              <a:defRPr/>
            </a:pPr>
            <a:r>
              <a:rPr lang="en-US" sz="1400" b="1" dirty="0">
                <a:solidFill>
                  <a:schemeClr val="bg1"/>
                </a:solidFill>
              </a:rPr>
              <a:t>CD-1</a:t>
            </a:r>
          </a:p>
        </p:txBody>
      </p:sp>
      <p:sp>
        <p:nvSpPr>
          <p:cNvPr id="421" name="Rectangle 420">
            <a:extLst>
              <a:ext uri="{FF2B5EF4-FFF2-40B4-BE49-F238E27FC236}">
                <a16:creationId xmlns:a16="http://schemas.microsoft.com/office/drawing/2014/main" id="{10DAF01E-89F9-44D0-A9A9-FA34CD294495}"/>
              </a:ext>
            </a:extLst>
          </p:cNvPr>
          <p:cNvSpPr/>
          <p:nvPr/>
        </p:nvSpPr>
        <p:spPr>
          <a:xfrm>
            <a:off x="115888" y="2144713"/>
            <a:ext cx="2533650" cy="153987"/>
          </a:xfrm>
          <a:prstGeom prst="rect">
            <a:avLst/>
          </a:prstGeom>
          <a:pattFill prst="wdUpDiag">
            <a:fgClr>
              <a:schemeClr val="tx2"/>
            </a:fgClr>
            <a:bgClr>
              <a:srgbClr val="00B0F0"/>
            </a:bgClr>
          </a:patt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lang="en-US" sz="1050" b="0" dirty="0">
              <a:solidFill>
                <a:srgbClr val="1A3D68"/>
              </a:solidFill>
            </a:endParaRPr>
          </a:p>
        </p:txBody>
      </p:sp>
      <p:sp>
        <p:nvSpPr>
          <p:cNvPr id="56409" name="Rectangle 421">
            <a:extLst>
              <a:ext uri="{FF2B5EF4-FFF2-40B4-BE49-F238E27FC236}">
                <a16:creationId xmlns:a16="http://schemas.microsoft.com/office/drawing/2014/main" id="{0AC407C5-886B-4643-ACB7-85030B36B6DB}"/>
              </a:ext>
            </a:extLst>
          </p:cNvPr>
          <p:cNvSpPr>
            <a:spLocks noChangeArrowheads="1"/>
          </p:cNvSpPr>
          <p:nvPr/>
        </p:nvSpPr>
        <p:spPr bwMode="auto">
          <a:xfrm>
            <a:off x="6375400" y="1616075"/>
            <a:ext cx="2516188" cy="1149350"/>
          </a:xfrm>
          <a:prstGeom prst="rect">
            <a:avLst/>
          </a:prstGeom>
          <a:noFill/>
          <a:ln w="12700"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a:p>
        </p:txBody>
      </p:sp>
      <p:sp>
        <p:nvSpPr>
          <p:cNvPr id="423" name="Rectangle 422">
            <a:extLst>
              <a:ext uri="{FF2B5EF4-FFF2-40B4-BE49-F238E27FC236}">
                <a16:creationId xmlns:a16="http://schemas.microsoft.com/office/drawing/2014/main" id="{FC6C3F59-2F71-4CC2-B645-E2B4287F1DF6}"/>
              </a:ext>
            </a:extLst>
          </p:cNvPr>
          <p:cNvSpPr/>
          <p:nvPr/>
        </p:nvSpPr>
        <p:spPr>
          <a:xfrm>
            <a:off x="6413500" y="2041525"/>
            <a:ext cx="685800" cy="165100"/>
          </a:xfrm>
          <a:prstGeom prst="rect">
            <a:avLst/>
          </a:prstGeom>
          <a:pattFill prst="wdUpDiag">
            <a:fgClr>
              <a:schemeClr val="tx2"/>
            </a:fgClr>
            <a:bgClr>
              <a:srgbClr val="00B0F0"/>
            </a:bgClr>
          </a:patt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lang="en-US" sz="1050" b="0" dirty="0">
              <a:solidFill>
                <a:srgbClr val="1A3D68"/>
              </a:solidFill>
            </a:endParaRPr>
          </a:p>
        </p:txBody>
      </p:sp>
      <p:sp>
        <p:nvSpPr>
          <p:cNvPr id="424" name="Rectangle 423">
            <a:extLst>
              <a:ext uri="{FF2B5EF4-FFF2-40B4-BE49-F238E27FC236}">
                <a16:creationId xmlns:a16="http://schemas.microsoft.com/office/drawing/2014/main" id="{5122A005-2B99-46C4-878F-7908CEDB2016}"/>
              </a:ext>
            </a:extLst>
          </p:cNvPr>
          <p:cNvSpPr/>
          <p:nvPr/>
        </p:nvSpPr>
        <p:spPr>
          <a:xfrm>
            <a:off x="6416675" y="1755775"/>
            <a:ext cx="685800" cy="165100"/>
          </a:xfrm>
          <a:prstGeom prst="rect">
            <a:avLst/>
          </a:prstGeom>
          <a:solidFill>
            <a:srgbClr val="00B0F0"/>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lang="en-US" sz="1200" b="0" dirty="0">
              <a:solidFill>
                <a:srgbClr val="1A3D68"/>
              </a:solidFill>
            </a:endParaRPr>
          </a:p>
        </p:txBody>
      </p:sp>
      <p:sp>
        <p:nvSpPr>
          <p:cNvPr id="56412" name="TextBox 49">
            <a:extLst>
              <a:ext uri="{FF2B5EF4-FFF2-40B4-BE49-F238E27FC236}">
                <a16:creationId xmlns:a16="http://schemas.microsoft.com/office/drawing/2014/main" id="{F9FE09D3-110B-4A59-AFDB-B2610209EB34}"/>
              </a:ext>
            </a:extLst>
          </p:cNvPr>
          <p:cNvSpPr txBox="1">
            <a:spLocks noChangeArrowheads="1"/>
          </p:cNvSpPr>
          <p:nvPr/>
        </p:nvSpPr>
        <p:spPr bwMode="auto">
          <a:xfrm>
            <a:off x="7053263" y="1687513"/>
            <a:ext cx="18875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000000"/>
                </a:solidFill>
                <a:latin typeface="Calibri" panose="020F0502020204030204" pitchFamily="34" charset="0"/>
              </a:rPr>
              <a:t>DOE Activity</a:t>
            </a:r>
          </a:p>
        </p:txBody>
      </p:sp>
      <p:sp>
        <p:nvSpPr>
          <p:cNvPr id="56413" name="TextBox 50">
            <a:extLst>
              <a:ext uri="{FF2B5EF4-FFF2-40B4-BE49-F238E27FC236}">
                <a16:creationId xmlns:a16="http://schemas.microsoft.com/office/drawing/2014/main" id="{6EAEC6A8-574C-439E-A513-6CB5C63ED779}"/>
              </a:ext>
            </a:extLst>
          </p:cNvPr>
          <p:cNvSpPr txBox="1">
            <a:spLocks noChangeArrowheads="1"/>
          </p:cNvSpPr>
          <p:nvPr/>
        </p:nvSpPr>
        <p:spPr bwMode="auto">
          <a:xfrm>
            <a:off x="7053263" y="1920875"/>
            <a:ext cx="1838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000000"/>
                </a:solidFill>
                <a:latin typeface="Calibri" panose="020F0502020204030204" pitchFamily="34" charset="0"/>
              </a:rPr>
              <a:t>DOE and/or International Partners</a:t>
            </a:r>
          </a:p>
        </p:txBody>
      </p:sp>
      <p:sp>
        <p:nvSpPr>
          <p:cNvPr id="427" name="Rectangle 426">
            <a:extLst>
              <a:ext uri="{FF2B5EF4-FFF2-40B4-BE49-F238E27FC236}">
                <a16:creationId xmlns:a16="http://schemas.microsoft.com/office/drawing/2014/main" id="{1F16293D-220E-49ED-BBB1-9F40F260178A}"/>
              </a:ext>
            </a:extLst>
          </p:cNvPr>
          <p:cNvSpPr/>
          <p:nvPr/>
        </p:nvSpPr>
        <p:spPr>
          <a:xfrm>
            <a:off x="6410325" y="2454275"/>
            <a:ext cx="685800" cy="165100"/>
          </a:xfrm>
          <a:prstGeom prst="rect">
            <a:avLst/>
          </a:prstGeom>
          <a:pattFill prst="wdUpDiag">
            <a:fgClr>
              <a:schemeClr val="tx2"/>
            </a:fgClr>
            <a:bgClr>
              <a:schemeClr val="bg1"/>
            </a:bgClr>
          </a:patt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lang="en-US" sz="1050" b="0" dirty="0">
              <a:solidFill>
                <a:srgbClr val="1A3D68"/>
              </a:solidFill>
            </a:endParaRPr>
          </a:p>
        </p:txBody>
      </p:sp>
      <p:sp>
        <p:nvSpPr>
          <p:cNvPr id="56415" name="TextBox 74">
            <a:extLst>
              <a:ext uri="{FF2B5EF4-FFF2-40B4-BE49-F238E27FC236}">
                <a16:creationId xmlns:a16="http://schemas.microsoft.com/office/drawing/2014/main" id="{CEA92F29-E137-4002-BCE4-8181ADDDD419}"/>
              </a:ext>
            </a:extLst>
          </p:cNvPr>
          <p:cNvSpPr txBox="1">
            <a:spLocks noChangeArrowheads="1"/>
          </p:cNvSpPr>
          <p:nvPr/>
        </p:nvSpPr>
        <p:spPr bwMode="auto">
          <a:xfrm>
            <a:off x="7072313" y="2300288"/>
            <a:ext cx="1984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000000"/>
                </a:solidFill>
                <a:latin typeface="Calibri" panose="020F0502020204030204" pitchFamily="34" charset="0"/>
              </a:rPr>
              <a:t>Engineering/Development w/International partners</a:t>
            </a:r>
          </a:p>
        </p:txBody>
      </p:sp>
      <p:sp>
        <p:nvSpPr>
          <p:cNvPr id="56416" name="TextBox 61">
            <a:extLst>
              <a:ext uri="{FF2B5EF4-FFF2-40B4-BE49-F238E27FC236}">
                <a16:creationId xmlns:a16="http://schemas.microsoft.com/office/drawing/2014/main" id="{F4747776-2892-4F7F-9EE0-EA0C8FB2BC98}"/>
              </a:ext>
            </a:extLst>
          </p:cNvPr>
          <p:cNvSpPr txBox="1">
            <a:spLocks noChangeArrowheads="1"/>
          </p:cNvSpPr>
          <p:nvPr/>
        </p:nvSpPr>
        <p:spPr bwMode="auto">
          <a:xfrm>
            <a:off x="5751513" y="5614988"/>
            <a:ext cx="2005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400">
                <a:solidFill>
                  <a:srgbClr val="008000"/>
                </a:solidFill>
                <a:latin typeface="Calibri" panose="020F0502020204030204" pitchFamily="34" charset="0"/>
              </a:rPr>
              <a:t>PIP-II ready to power future discoveries</a:t>
            </a:r>
            <a:endParaRPr lang="en-US" altLang="en-US" sz="1400" b="0">
              <a:solidFill>
                <a:srgbClr val="008000"/>
              </a:solidFill>
              <a:latin typeface="Calibri" panose="020F0502020204030204" pitchFamily="34" charset="0"/>
            </a:endParaRPr>
          </a:p>
        </p:txBody>
      </p:sp>
      <p:cxnSp>
        <p:nvCxnSpPr>
          <p:cNvPr id="430" name="Straight Connector 429">
            <a:extLst>
              <a:ext uri="{FF2B5EF4-FFF2-40B4-BE49-F238E27FC236}">
                <a16:creationId xmlns:a16="http://schemas.microsoft.com/office/drawing/2014/main" id="{AF1DCA49-7F3C-45B7-B431-5A6F44CDCB97}"/>
              </a:ext>
            </a:extLst>
          </p:cNvPr>
          <p:cNvCxnSpPr/>
          <p:nvPr/>
        </p:nvCxnSpPr>
        <p:spPr>
          <a:xfrm>
            <a:off x="6113463" y="5581650"/>
            <a:ext cx="0" cy="57150"/>
          </a:xfrm>
          <a:prstGeom prst="line">
            <a:avLst/>
          </a:prstGeom>
          <a:effectLst/>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115401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7752B-5595-4B0C-B5B8-4710B17AAA5E}"/>
              </a:ext>
            </a:extLst>
          </p:cNvPr>
          <p:cNvSpPr>
            <a:spLocks noGrp="1"/>
          </p:cNvSpPr>
          <p:nvPr>
            <p:ph type="title"/>
          </p:nvPr>
        </p:nvSpPr>
        <p:spPr>
          <a:xfrm>
            <a:off x="135951" y="0"/>
            <a:ext cx="9049260" cy="512678"/>
          </a:xfrm>
        </p:spPr>
        <p:txBody>
          <a:bodyPr/>
          <a:lstStyle/>
          <a:p>
            <a:r>
              <a:rPr lang="en-US" sz="3200" dirty="0"/>
              <a:t>Progress on International Partnerships</a:t>
            </a:r>
          </a:p>
        </p:txBody>
      </p:sp>
      <p:pic>
        <p:nvPicPr>
          <p:cNvPr id="12" name="Picture 11">
            <a:extLst>
              <a:ext uri="{FF2B5EF4-FFF2-40B4-BE49-F238E27FC236}">
                <a16:creationId xmlns:a16="http://schemas.microsoft.com/office/drawing/2014/main" id="{A1AA3376-087D-4CBC-9AED-04F536B9EE85}"/>
              </a:ext>
            </a:extLst>
          </p:cNvPr>
          <p:cNvPicPr>
            <a:picLocks noChangeAspect="1"/>
          </p:cNvPicPr>
          <p:nvPr/>
        </p:nvPicPr>
        <p:blipFill>
          <a:blip r:embed="rId3"/>
          <a:stretch>
            <a:fillRect/>
          </a:stretch>
        </p:blipFill>
        <p:spPr>
          <a:xfrm>
            <a:off x="3215334" y="4076948"/>
            <a:ext cx="2485904" cy="1864427"/>
          </a:xfrm>
          <a:prstGeom prst="rect">
            <a:avLst/>
          </a:prstGeom>
        </p:spPr>
      </p:pic>
      <p:sp>
        <p:nvSpPr>
          <p:cNvPr id="18" name="Rectangle 17">
            <a:extLst>
              <a:ext uri="{FF2B5EF4-FFF2-40B4-BE49-F238E27FC236}">
                <a16:creationId xmlns:a16="http://schemas.microsoft.com/office/drawing/2014/main" id="{81B15370-D577-4BC3-8B07-372549FEA5DF}"/>
              </a:ext>
            </a:extLst>
          </p:cNvPr>
          <p:cNvSpPr/>
          <p:nvPr/>
        </p:nvSpPr>
        <p:spPr>
          <a:xfrm>
            <a:off x="771769" y="6157360"/>
            <a:ext cx="7256695" cy="461665"/>
          </a:xfrm>
          <a:prstGeom prst="rect">
            <a:avLst/>
          </a:prstGeom>
          <a:solidFill>
            <a:srgbClr val="C00000"/>
          </a:solidFill>
        </p:spPr>
        <p:txBody>
          <a:bodyPr wrap="square">
            <a:spAutoFit/>
          </a:bodyPr>
          <a:lstStyle/>
          <a:p>
            <a:pPr algn="ctr"/>
            <a:r>
              <a:rPr lang="en-US" altLang="en-US" b="1" i="1" dirty="0">
                <a:solidFill>
                  <a:schemeClr val="bg1"/>
                </a:solidFill>
              </a:rPr>
              <a:t>“International collaboration is a contact sport”</a:t>
            </a:r>
          </a:p>
        </p:txBody>
      </p:sp>
      <p:sp>
        <p:nvSpPr>
          <p:cNvPr id="20" name="Content Placeholder 19">
            <a:extLst>
              <a:ext uri="{FF2B5EF4-FFF2-40B4-BE49-F238E27FC236}">
                <a16:creationId xmlns:a16="http://schemas.microsoft.com/office/drawing/2014/main" id="{2CD772AA-0826-4299-B956-608817087496}"/>
              </a:ext>
            </a:extLst>
          </p:cNvPr>
          <p:cNvSpPr>
            <a:spLocks noGrp="1"/>
          </p:cNvSpPr>
          <p:nvPr>
            <p:ph idx="1"/>
          </p:nvPr>
        </p:nvSpPr>
        <p:spPr>
          <a:xfrm>
            <a:off x="253897" y="773806"/>
            <a:ext cx="8730947" cy="3074334"/>
          </a:xfrm>
        </p:spPr>
        <p:txBody>
          <a:bodyPr>
            <a:noAutofit/>
          </a:bodyPr>
          <a:lstStyle/>
          <a:p>
            <a:pPr>
              <a:buFont typeface="Arial" panose="020B0604020202020204" pitchFamily="34" charset="0"/>
              <a:buChar char="•"/>
            </a:pPr>
            <a:r>
              <a:rPr lang="en-US" sz="1800" dirty="0"/>
              <a:t>International partnerships forming to support development and construction</a:t>
            </a:r>
            <a:endParaRPr lang="en-US" sz="1800" dirty="0">
              <a:solidFill>
                <a:schemeClr val="accent6">
                  <a:lumMod val="50000"/>
                </a:schemeClr>
              </a:solidFill>
            </a:endParaRPr>
          </a:p>
          <a:p>
            <a:pPr>
              <a:buFont typeface="Arial" panose="020B0604020202020204" pitchFamily="34" charset="0"/>
              <a:buChar char="•"/>
            </a:pPr>
            <a:r>
              <a:rPr lang="en-US" sz="1800" dirty="0">
                <a:solidFill>
                  <a:schemeClr val="accent6">
                    <a:lumMod val="50000"/>
                  </a:schemeClr>
                </a:solidFill>
              </a:rPr>
              <a:t>PIP-II team visited partners in India – DAE, BARC, RRCAT</a:t>
            </a:r>
            <a:endParaRPr lang="en-US" sz="1800" dirty="0"/>
          </a:p>
          <a:p>
            <a:pPr lvl="1">
              <a:buFont typeface="Arial" panose="020B0604020202020204" pitchFamily="34" charset="0"/>
              <a:buChar char="•"/>
            </a:pPr>
            <a:r>
              <a:rPr lang="en-US" sz="1600" dirty="0"/>
              <a:t>2nd round of highly successful DAE visitor program to start in summer </a:t>
            </a:r>
          </a:p>
          <a:p>
            <a:pPr lvl="1">
              <a:buFont typeface="Arial" panose="020B0604020202020204" pitchFamily="34" charset="0"/>
              <a:buChar char="•"/>
            </a:pPr>
            <a:r>
              <a:rPr lang="en-US" sz="1600" dirty="0" err="1"/>
              <a:t>Cryoplant</a:t>
            </a:r>
            <a:r>
              <a:rPr lang="en-US" sz="1600" dirty="0"/>
              <a:t> contribution currently in bid evaluation in DAE</a:t>
            </a:r>
          </a:p>
          <a:p>
            <a:pPr>
              <a:buFont typeface="Arial" panose="020B0604020202020204" pitchFamily="34" charset="0"/>
              <a:buChar char="•"/>
            </a:pPr>
            <a:r>
              <a:rPr lang="en-US" sz="1800" dirty="0"/>
              <a:t>CEA/IN2P3 scope under discussion – </a:t>
            </a:r>
            <a:r>
              <a:rPr lang="en-US" sz="1800" dirty="0">
                <a:solidFill>
                  <a:schemeClr val="tx2"/>
                </a:solidFill>
              </a:rPr>
              <a:t>June Workshops</a:t>
            </a:r>
          </a:p>
          <a:p>
            <a:pPr>
              <a:buFont typeface="Arial" panose="020B0604020202020204" pitchFamily="34" charset="0"/>
              <a:buChar char="•"/>
            </a:pPr>
            <a:r>
              <a:rPr lang="en-US" sz="1800" dirty="0"/>
              <a:t>UK &amp; Italy proposals under review at agency level</a:t>
            </a:r>
          </a:p>
          <a:p>
            <a:pPr>
              <a:buFont typeface="Arial" panose="020B0604020202020204" pitchFamily="34" charset="0"/>
              <a:buChar char="•"/>
            </a:pPr>
            <a:r>
              <a:rPr lang="en-US" sz="1800" dirty="0"/>
              <a:t>Additional possibilities for collaboration on PIP-II, including graduate research topics</a:t>
            </a:r>
          </a:p>
        </p:txBody>
      </p:sp>
      <p:pic>
        <p:nvPicPr>
          <p:cNvPr id="9" name="Picture 8">
            <a:extLst>
              <a:ext uri="{FF2B5EF4-FFF2-40B4-BE49-F238E27FC236}">
                <a16:creationId xmlns:a16="http://schemas.microsoft.com/office/drawing/2014/main" id="{B2451768-FDE5-4A53-98EF-FA47A39DFE46}"/>
              </a:ext>
            </a:extLst>
          </p:cNvPr>
          <p:cNvPicPr>
            <a:picLocks noChangeAspect="1"/>
          </p:cNvPicPr>
          <p:nvPr/>
        </p:nvPicPr>
        <p:blipFill>
          <a:blip r:embed="rId4"/>
          <a:stretch>
            <a:fillRect/>
          </a:stretch>
        </p:blipFill>
        <p:spPr>
          <a:xfrm>
            <a:off x="466970" y="4076948"/>
            <a:ext cx="2543561" cy="1907672"/>
          </a:xfrm>
          <a:prstGeom prst="rect">
            <a:avLst/>
          </a:prstGeom>
        </p:spPr>
      </p:pic>
      <p:pic>
        <p:nvPicPr>
          <p:cNvPr id="14" name="Picture 13">
            <a:extLst>
              <a:ext uri="{FF2B5EF4-FFF2-40B4-BE49-F238E27FC236}">
                <a16:creationId xmlns:a16="http://schemas.microsoft.com/office/drawing/2014/main" id="{AA6D13C5-8556-4B1B-A975-1878F604B2EE}"/>
              </a:ext>
            </a:extLst>
          </p:cNvPr>
          <p:cNvPicPr>
            <a:picLocks noChangeAspect="1"/>
          </p:cNvPicPr>
          <p:nvPr/>
        </p:nvPicPr>
        <p:blipFill>
          <a:blip r:embed="rId5"/>
          <a:stretch>
            <a:fillRect/>
          </a:stretch>
        </p:blipFill>
        <p:spPr>
          <a:xfrm>
            <a:off x="5906041" y="4076948"/>
            <a:ext cx="2468806" cy="1851604"/>
          </a:xfrm>
          <a:prstGeom prst="rect">
            <a:avLst/>
          </a:prstGeom>
        </p:spPr>
      </p:pic>
      <p:sp>
        <p:nvSpPr>
          <p:cNvPr id="3" name="Date Placeholder 2">
            <a:extLst>
              <a:ext uri="{FF2B5EF4-FFF2-40B4-BE49-F238E27FC236}">
                <a16:creationId xmlns:a16="http://schemas.microsoft.com/office/drawing/2014/main" id="{39050B80-E4E6-4243-B564-BF22797563EC}"/>
              </a:ext>
            </a:extLst>
          </p:cNvPr>
          <p:cNvSpPr>
            <a:spLocks noGrp="1"/>
          </p:cNvSpPr>
          <p:nvPr>
            <p:ph type="dt" sz="half" idx="10"/>
          </p:nvPr>
        </p:nvSpPr>
        <p:spPr/>
        <p:txBody>
          <a:bodyPr/>
          <a:lstStyle/>
          <a:p>
            <a:fld id="{2829566F-5C3D-44AA-B2C3-12A90977983E}" type="datetime1">
              <a:rPr lang="en-US" altLang="en-US" smtClean="0"/>
              <a:t>5/7/2018</a:t>
            </a:fld>
            <a:endParaRPr lang="en-US" altLang="en-US" dirty="0"/>
          </a:p>
        </p:txBody>
      </p:sp>
    </p:spTree>
    <p:extLst>
      <p:ext uri="{BB962C8B-B14F-4D97-AF65-F5344CB8AC3E}">
        <p14:creationId xmlns:p14="http://schemas.microsoft.com/office/powerpoint/2010/main" val="772534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t>Outline</a:t>
            </a:r>
            <a:endParaRPr lang="en-US" sz="2800" dirty="0"/>
          </a:p>
        </p:txBody>
      </p:sp>
      <p:sp>
        <p:nvSpPr>
          <p:cNvPr id="2" name="Content Placeholder 1"/>
          <p:cNvSpPr>
            <a:spLocks noGrp="1"/>
          </p:cNvSpPr>
          <p:nvPr>
            <p:ph idx="1"/>
          </p:nvPr>
        </p:nvSpPr>
        <p:spPr/>
        <p:txBody>
          <a:bodyPr/>
          <a:lstStyle/>
          <a:p>
            <a:r>
              <a:rPr lang="en-US" dirty="0"/>
              <a:t>The PIP-II Project </a:t>
            </a:r>
          </a:p>
          <a:p>
            <a:r>
              <a:rPr lang="en-US" dirty="0"/>
              <a:t>International Partnerships </a:t>
            </a:r>
          </a:p>
          <a:p>
            <a:r>
              <a:rPr lang="en-US" dirty="0"/>
              <a:t>FY18 Goals</a:t>
            </a:r>
          </a:p>
          <a:p>
            <a:r>
              <a:rPr lang="en-US" dirty="0"/>
              <a:t>Summary</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478F7470-CDC4-4F4E-B13F-10265EA2E0F9}"/>
              </a:ext>
            </a:extLst>
          </p:cNvPr>
          <p:cNvSpPr>
            <a:spLocks noGrp="1"/>
          </p:cNvSpPr>
          <p:nvPr>
            <p:ph type="dt" sz="half" idx="10"/>
          </p:nvPr>
        </p:nvSpPr>
        <p:spPr/>
        <p:txBody>
          <a:bodyPr/>
          <a:lstStyle/>
          <a:p>
            <a:fld id="{AA7967E7-1BCE-4250-AA6A-C2A5861A2B8E}" type="datetime1">
              <a:rPr lang="en-US" altLang="en-US" smtClean="0"/>
              <a:t>5/7/2018</a:t>
            </a:fld>
            <a:endParaRPr lang="en-US" altLang="en-US" dirty="0"/>
          </a:p>
        </p:txBody>
      </p:sp>
    </p:spTree>
    <p:extLst>
      <p:ext uri="{BB962C8B-B14F-4D97-AF65-F5344CB8AC3E}">
        <p14:creationId xmlns:p14="http://schemas.microsoft.com/office/powerpoint/2010/main" val="1417765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923C5C3-D3F0-421F-AF9C-7AF824411867}"/>
              </a:ext>
            </a:extLst>
          </p:cNvPr>
          <p:cNvGrpSpPr/>
          <p:nvPr/>
        </p:nvGrpSpPr>
        <p:grpSpPr>
          <a:xfrm>
            <a:off x="16300" y="4808404"/>
            <a:ext cx="9161874" cy="2110575"/>
            <a:chOff x="254221" y="4701416"/>
            <a:chExt cx="9161874" cy="2110575"/>
          </a:xfrm>
        </p:grpSpPr>
        <p:pic>
          <p:nvPicPr>
            <p:cNvPr id="37" name="Picture 36">
              <a:extLst>
                <a:ext uri="{FF2B5EF4-FFF2-40B4-BE49-F238E27FC236}">
                  <a16:creationId xmlns:a16="http://schemas.microsoft.com/office/drawing/2014/main" id="{FB1C50E4-D214-44DB-9E7E-D28D90930769}"/>
                </a:ext>
              </a:extLst>
            </p:cNvPr>
            <p:cNvPicPr>
              <a:picLocks noChangeAspect="1"/>
            </p:cNvPicPr>
            <p:nvPr/>
          </p:nvPicPr>
          <p:blipFill>
            <a:blip r:embed="rId3"/>
            <a:stretch>
              <a:fillRect/>
            </a:stretch>
          </p:blipFill>
          <p:spPr>
            <a:xfrm>
              <a:off x="6230559" y="4701416"/>
              <a:ext cx="3098630" cy="2064462"/>
            </a:xfrm>
            <a:prstGeom prst="rect">
              <a:avLst/>
            </a:prstGeom>
          </p:spPr>
        </p:pic>
        <p:pic>
          <p:nvPicPr>
            <p:cNvPr id="13" name="Picture 12">
              <a:extLst>
                <a:ext uri="{FF2B5EF4-FFF2-40B4-BE49-F238E27FC236}">
                  <a16:creationId xmlns:a16="http://schemas.microsoft.com/office/drawing/2014/main" id="{320630BD-6233-4BE1-ADEA-900A182626A9}"/>
                </a:ext>
              </a:extLst>
            </p:cNvPr>
            <p:cNvPicPr>
              <a:picLocks noChangeAspect="1"/>
            </p:cNvPicPr>
            <p:nvPr/>
          </p:nvPicPr>
          <p:blipFill>
            <a:blip r:embed="rId3"/>
            <a:stretch>
              <a:fillRect/>
            </a:stretch>
          </p:blipFill>
          <p:spPr>
            <a:xfrm>
              <a:off x="6317465" y="4701416"/>
              <a:ext cx="3098630" cy="2064462"/>
            </a:xfrm>
            <a:prstGeom prst="rect">
              <a:avLst/>
            </a:prstGeom>
          </p:spPr>
        </p:pic>
        <p:grpSp>
          <p:nvGrpSpPr>
            <p:cNvPr id="26" name="Group 25">
              <a:extLst>
                <a:ext uri="{FF2B5EF4-FFF2-40B4-BE49-F238E27FC236}">
                  <a16:creationId xmlns:a16="http://schemas.microsoft.com/office/drawing/2014/main" id="{A101CB77-18FA-4344-A463-6FD32A201D50}"/>
                </a:ext>
              </a:extLst>
            </p:cNvPr>
            <p:cNvGrpSpPr/>
            <p:nvPr/>
          </p:nvGrpSpPr>
          <p:grpSpPr>
            <a:xfrm>
              <a:off x="254221" y="4701416"/>
              <a:ext cx="8840203" cy="2110575"/>
              <a:chOff x="434572" y="4701416"/>
              <a:chExt cx="8840203" cy="2110575"/>
            </a:xfrm>
          </p:grpSpPr>
          <p:pic>
            <p:nvPicPr>
              <p:cNvPr id="38" name="Picture 37">
                <a:extLst>
                  <a:ext uri="{FF2B5EF4-FFF2-40B4-BE49-F238E27FC236}">
                    <a16:creationId xmlns:a16="http://schemas.microsoft.com/office/drawing/2014/main" id="{0ACDBA6F-35EF-4B67-9FF5-C670868EC855}"/>
                  </a:ext>
                </a:extLst>
              </p:cNvPr>
              <p:cNvPicPr>
                <a:picLocks noChangeAspect="1"/>
              </p:cNvPicPr>
              <p:nvPr/>
            </p:nvPicPr>
            <p:blipFill>
              <a:blip r:embed="rId4"/>
              <a:stretch>
                <a:fillRect/>
              </a:stretch>
            </p:blipFill>
            <p:spPr>
              <a:xfrm>
                <a:off x="504423" y="4701416"/>
                <a:ext cx="2627286" cy="2101829"/>
              </a:xfrm>
              <a:prstGeom prst="rect">
                <a:avLst/>
              </a:prstGeom>
            </p:spPr>
          </p:pic>
          <p:pic>
            <p:nvPicPr>
              <p:cNvPr id="27" name="Picture 26">
                <a:extLst>
                  <a:ext uri="{FF2B5EF4-FFF2-40B4-BE49-F238E27FC236}">
                    <a16:creationId xmlns:a16="http://schemas.microsoft.com/office/drawing/2014/main" id="{AFB2520F-2DB3-4949-BDC9-5969DE2EDEB5}"/>
                  </a:ext>
                </a:extLst>
              </p:cNvPr>
              <p:cNvPicPr>
                <a:picLocks noChangeAspect="1"/>
              </p:cNvPicPr>
              <p:nvPr/>
            </p:nvPicPr>
            <p:blipFill>
              <a:blip r:embed="rId4"/>
              <a:stretch>
                <a:fillRect/>
              </a:stretch>
            </p:blipFill>
            <p:spPr>
              <a:xfrm>
                <a:off x="528875" y="4701416"/>
                <a:ext cx="2627286" cy="2101829"/>
              </a:xfrm>
              <a:prstGeom prst="rect">
                <a:avLst/>
              </a:prstGeom>
            </p:spPr>
          </p:pic>
          <p:grpSp>
            <p:nvGrpSpPr>
              <p:cNvPr id="28" name="Group 27">
                <a:extLst>
                  <a:ext uri="{FF2B5EF4-FFF2-40B4-BE49-F238E27FC236}">
                    <a16:creationId xmlns:a16="http://schemas.microsoft.com/office/drawing/2014/main" id="{636935BE-9503-4D05-8DE7-063826610A12}"/>
                  </a:ext>
                </a:extLst>
              </p:cNvPr>
              <p:cNvGrpSpPr/>
              <p:nvPr/>
            </p:nvGrpSpPr>
            <p:grpSpPr>
              <a:xfrm>
                <a:off x="434572" y="4701416"/>
                <a:ext cx="8840203" cy="2110575"/>
                <a:chOff x="434572" y="4701416"/>
                <a:chExt cx="8840203" cy="2110575"/>
              </a:xfrm>
            </p:grpSpPr>
            <p:grpSp>
              <p:nvGrpSpPr>
                <p:cNvPr id="29" name="Group 28">
                  <a:extLst>
                    <a:ext uri="{FF2B5EF4-FFF2-40B4-BE49-F238E27FC236}">
                      <a16:creationId xmlns:a16="http://schemas.microsoft.com/office/drawing/2014/main" id="{B9568987-EEB4-4788-A145-E3AB85FB80ED}"/>
                    </a:ext>
                  </a:extLst>
                </p:cNvPr>
                <p:cNvGrpSpPr/>
                <p:nvPr/>
              </p:nvGrpSpPr>
              <p:grpSpPr>
                <a:xfrm>
                  <a:off x="434572" y="4701416"/>
                  <a:ext cx="5932885" cy="2110575"/>
                  <a:chOff x="562270" y="4874183"/>
                  <a:chExt cx="5932885" cy="2110575"/>
                </a:xfrm>
              </p:grpSpPr>
              <p:grpSp>
                <p:nvGrpSpPr>
                  <p:cNvPr id="33" name="Group 32">
                    <a:extLst>
                      <a:ext uri="{FF2B5EF4-FFF2-40B4-BE49-F238E27FC236}">
                        <a16:creationId xmlns:a16="http://schemas.microsoft.com/office/drawing/2014/main" id="{65F4A241-2050-4A7D-AD54-84B0E645BD81}"/>
                      </a:ext>
                    </a:extLst>
                  </p:cNvPr>
                  <p:cNvGrpSpPr/>
                  <p:nvPr/>
                </p:nvGrpSpPr>
                <p:grpSpPr>
                  <a:xfrm>
                    <a:off x="3327312" y="4874183"/>
                    <a:ext cx="3167843" cy="2110575"/>
                    <a:chOff x="3327312" y="4874183"/>
                    <a:chExt cx="3167843" cy="2110575"/>
                  </a:xfrm>
                </p:grpSpPr>
                <p:pic>
                  <p:nvPicPr>
                    <p:cNvPr id="35" name="Picture 34">
                      <a:extLst>
                        <a:ext uri="{FF2B5EF4-FFF2-40B4-BE49-F238E27FC236}">
                          <a16:creationId xmlns:a16="http://schemas.microsoft.com/office/drawing/2014/main" id="{0B643436-C28B-42D6-8DA8-BB48A9D399DC}"/>
                        </a:ext>
                      </a:extLst>
                    </p:cNvPr>
                    <p:cNvPicPr>
                      <a:picLocks noChangeAspect="1"/>
                    </p:cNvPicPr>
                    <p:nvPr/>
                  </p:nvPicPr>
                  <p:blipFill>
                    <a:blip r:embed="rId5"/>
                    <a:stretch>
                      <a:fillRect/>
                    </a:stretch>
                  </p:blipFill>
                  <p:spPr>
                    <a:xfrm>
                      <a:off x="3327312" y="4874183"/>
                      <a:ext cx="3167843" cy="2110575"/>
                    </a:xfrm>
                    <a:prstGeom prst="rect">
                      <a:avLst/>
                    </a:prstGeom>
                  </p:spPr>
                </p:pic>
                <p:sp>
                  <p:nvSpPr>
                    <p:cNvPr id="36" name="TextBox 35">
                      <a:extLst>
                        <a:ext uri="{FF2B5EF4-FFF2-40B4-BE49-F238E27FC236}">
                          <a16:creationId xmlns:a16="http://schemas.microsoft.com/office/drawing/2014/main" id="{B67D6F7E-F6F3-4470-9D4A-D042773E5217}"/>
                        </a:ext>
                      </a:extLst>
                    </p:cNvPr>
                    <p:cNvSpPr txBox="1"/>
                    <p:nvPr/>
                  </p:nvSpPr>
                  <p:spPr>
                    <a:xfrm>
                      <a:off x="3525577" y="6245074"/>
                      <a:ext cx="2766987" cy="646331"/>
                    </a:xfrm>
                    <a:prstGeom prst="rect">
                      <a:avLst/>
                    </a:prstGeom>
                    <a:noFill/>
                  </p:spPr>
                  <p:txBody>
                    <a:bodyPr wrap="square" rtlCol="0">
                      <a:spAutoFit/>
                    </a:bodyPr>
                    <a:lstStyle/>
                    <a:p>
                      <a:r>
                        <a:rPr lang="en-US" sz="1800" dirty="0">
                          <a:solidFill>
                            <a:srgbClr val="FFFF00"/>
                          </a:solidFill>
                          <a:latin typeface="Helvetica"/>
                          <a:cs typeface="ＭＳ Ｐゴシック" charset="0"/>
                        </a:rPr>
                        <a:t>DOE Under Secretary of Energy Mark Menezes</a:t>
                      </a:r>
                      <a:endParaRPr lang="en-US" sz="1800" dirty="0">
                        <a:solidFill>
                          <a:srgbClr val="FFFF00"/>
                        </a:solidFill>
                      </a:endParaRPr>
                    </a:p>
                  </p:txBody>
                </p:sp>
              </p:grpSp>
              <p:sp>
                <p:nvSpPr>
                  <p:cNvPr id="34" name="TextBox 33">
                    <a:extLst>
                      <a:ext uri="{FF2B5EF4-FFF2-40B4-BE49-F238E27FC236}">
                        <a16:creationId xmlns:a16="http://schemas.microsoft.com/office/drawing/2014/main" id="{385B95BE-C710-45C6-96D0-97BF2F7728EA}"/>
                      </a:ext>
                    </a:extLst>
                  </p:cNvPr>
                  <p:cNvSpPr txBox="1"/>
                  <p:nvPr/>
                </p:nvSpPr>
                <p:spPr>
                  <a:xfrm>
                    <a:off x="562270" y="6245073"/>
                    <a:ext cx="2766987" cy="646331"/>
                  </a:xfrm>
                  <a:prstGeom prst="rect">
                    <a:avLst/>
                  </a:prstGeom>
                  <a:noFill/>
                </p:spPr>
                <p:txBody>
                  <a:bodyPr wrap="square" rtlCol="0">
                    <a:spAutoFit/>
                  </a:bodyPr>
                  <a:lstStyle/>
                  <a:p>
                    <a:r>
                      <a:rPr lang="en-US" sz="1800" dirty="0">
                        <a:solidFill>
                          <a:srgbClr val="FFFF00"/>
                        </a:solidFill>
                        <a:latin typeface="Helvetica"/>
                        <a:cs typeface="ＭＳ Ｐゴシック" charset="0"/>
                      </a:rPr>
                      <a:t>DOE Secretary of Energy Rick Perry</a:t>
                    </a:r>
                    <a:endParaRPr lang="en-US" sz="1800" dirty="0">
                      <a:solidFill>
                        <a:srgbClr val="FFFF00"/>
                      </a:solidFill>
                    </a:endParaRPr>
                  </a:p>
                </p:txBody>
              </p:sp>
            </p:grpSp>
            <p:sp>
              <p:nvSpPr>
                <p:cNvPr id="32" name="TextBox 31">
                  <a:extLst>
                    <a:ext uri="{FF2B5EF4-FFF2-40B4-BE49-F238E27FC236}">
                      <a16:creationId xmlns:a16="http://schemas.microsoft.com/office/drawing/2014/main" id="{7E422998-A29F-4005-9261-A447BBC83AB3}"/>
                    </a:ext>
                  </a:extLst>
                </p:cNvPr>
                <p:cNvSpPr txBox="1"/>
                <p:nvPr/>
              </p:nvSpPr>
              <p:spPr>
                <a:xfrm>
                  <a:off x="6527859" y="6076610"/>
                  <a:ext cx="2746916" cy="646331"/>
                </a:xfrm>
                <a:prstGeom prst="rect">
                  <a:avLst/>
                </a:prstGeom>
                <a:noFill/>
              </p:spPr>
              <p:txBody>
                <a:bodyPr wrap="square" rtlCol="0">
                  <a:spAutoFit/>
                </a:bodyPr>
                <a:lstStyle/>
                <a:p>
                  <a:r>
                    <a:rPr lang="en-US" sz="1800" dirty="0">
                      <a:solidFill>
                        <a:srgbClr val="FFFF00"/>
                      </a:solidFill>
                      <a:latin typeface="Helvetica" pitchFamily="34" charset="0"/>
                    </a:rPr>
                    <a:t>DOE Under Secretary for Science Paul </a:t>
                  </a:r>
                  <a:r>
                    <a:rPr lang="en-US" sz="1800" dirty="0" err="1">
                      <a:solidFill>
                        <a:srgbClr val="FFFF00"/>
                      </a:solidFill>
                      <a:latin typeface="Helvetica" pitchFamily="34" charset="0"/>
                    </a:rPr>
                    <a:t>Dabbar</a:t>
                  </a:r>
                  <a:endParaRPr lang="en-US" sz="1800" dirty="0">
                    <a:solidFill>
                      <a:srgbClr val="FFFF00"/>
                    </a:solidFill>
                    <a:latin typeface="Helvetica" pitchFamily="34" charset="0"/>
                  </a:endParaRPr>
                </a:p>
              </p:txBody>
            </p:sp>
          </p:grpSp>
        </p:grpSp>
      </p:grpSp>
      <p:sp>
        <p:nvSpPr>
          <p:cNvPr id="2" name="Title 1">
            <a:extLst>
              <a:ext uri="{FF2B5EF4-FFF2-40B4-BE49-F238E27FC236}">
                <a16:creationId xmlns:a16="http://schemas.microsoft.com/office/drawing/2014/main" id="{705C4A20-2699-4DC7-9BF5-0A6797F18417}"/>
              </a:ext>
            </a:extLst>
          </p:cNvPr>
          <p:cNvSpPr>
            <a:spLocks noGrp="1"/>
          </p:cNvSpPr>
          <p:nvPr>
            <p:ph type="title"/>
          </p:nvPr>
        </p:nvSpPr>
        <p:spPr>
          <a:xfrm>
            <a:off x="140918" y="162839"/>
            <a:ext cx="8672512" cy="641739"/>
          </a:xfrm>
        </p:spPr>
        <p:txBody>
          <a:bodyPr/>
          <a:lstStyle/>
          <a:p>
            <a:r>
              <a:rPr lang="en-US" sz="2800" dirty="0"/>
              <a:t>PIP-II is Building Momentum</a:t>
            </a:r>
          </a:p>
        </p:txBody>
      </p:sp>
      <p:sp>
        <p:nvSpPr>
          <p:cNvPr id="3" name="Content Placeholder 2">
            <a:extLst>
              <a:ext uri="{FF2B5EF4-FFF2-40B4-BE49-F238E27FC236}">
                <a16:creationId xmlns:a16="http://schemas.microsoft.com/office/drawing/2014/main" id="{ECD50FD8-157D-4D15-9F20-8214FF1CCA37}"/>
              </a:ext>
            </a:extLst>
          </p:cNvPr>
          <p:cNvSpPr>
            <a:spLocks noGrp="1"/>
          </p:cNvSpPr>
          <p:nvPr>
            <p:ph idx="1"/>
          </p:nvPr>
        </p:nvSpPr>
        <p:spPr>
          <a:xfrm>
            <a:off x="153444" y="1414781"/>
            <a:ext cx="9024730" cy="3579448"/>
          </a:xfrm>
        </p:spPr>
        <p:txBody>
          <a:bodyPr>
            <a:normAutofit/>
          </a:bodyPr>
          <a:lstStyle/>
          <a:p>
            <a:pPr>
              <a:buClr>
                <a:schemeClr val="tx2"/>
              </a:buClr>
              <a:buFont typeface="Wingdings" panose="05000000000000000000" pitchFamily="2" charset="2"/>
              <a:buChar char="ü"/>
            </a:pPr>
            <a:r>
              <a:rPr lang="en-US" dirty="0"/>
              <a:t>Enthusiasm and strong support from FNAL, OHEP, Office of Science, DOE, Congress</a:t>
            </a:r>
          </a:p>
          <a:p>
            <a:pPr>
              <a:buClr>
                <a:schemeClr val="tx2"/>
              </a:buClr>
              <a:buFont typeface="Wingdings" panose="05000000000000000000" pitchFamily="2" charset="2"/>
              <a:buChar char="ü"/>
            </a:pPr>
            <a:r>
              <a:rPr lang="en-US" dirty="0"/>
              <a:t>Successfully completed DOE ICR and IPR reviews – Dec 2017</a:t>
            </a:r>
          </a:p>
          <a:p>
            <a:pPr>
              <a:buClr>
                <a:schemeClr val="tx2"/>
              </a:buClr>
              <a:buFont typeface="Wingdings" panose="05000000000000000000" pitchFamily="2" charset="2"/>
              <a:buChar char="§"/>
            </a:pPr>
            <a:r>
              <a:rPr lang="en-US" dirty="0"/>
              <a:t>Project is ready for CD-1 – scheduling of review is imminent</a:t>
            </a:r>
          </a:p>
          <a:p>
            <a:pPr>
              <a:buClr>
                <a:schemeClr val="tx2"/>
              </a:buClr>
              <a:buFont typeface="Wingdings" panose="05000000000000000000" pitchFamily="2" charset="2"/>
              <a:buChar char="§"/>
            </a:pPr>
            <a:r>
              <a:rPr lang="en-US" dirty="0"/>
              <a:t>Launched CD-2/3a process: Goal is baseline end of 2018</a:t>
            </a:r>
          </a:p>
          <a:p>
            <a:pPr>
              <a:buClr>
                <a:schemeClr val="tx2"/>
              </a:buClr>
              <a:buFont typeface="Wingdings" panose="05000000000000000000" pitchFamily="2" charset="2"/>
              <a:buChar char="§"/>
            </a:pPr>
            <a:r>
              <a:rPr lang="en-US" dirty="0"/>
              <a:t>New organization and team members with focus on execution</a:t>
            </a:r>
          </a:p>
        </p:txBody>
      </p:sp>
      <p:sp>
        <p:nvSpPr>
          <p:cNvPr id="5" name="Scroll: Horizontal 4">
            <a:extLst>
              <a:ext uri="{FF2B5EF4-FFF2-40B4-BE49-F238E27FC236}">
                <a16:creationId xmlns:a16="http://schemas.microsoft.com/office/drawing/2014/main" id="{7C4247AB-4069-4CB3-B9DE-4B9449A0B4AD}"/>
              </a:ext>
            </a:extLst>
          </p:cNvPr>
          <p:cNvSpPr/>
          <p:nvPr/>
        </p:nvSpPr>
        <p:spPr>
          <a:xfrm>
            <a:off x="5243332" y="-23150"/>
            <a:ext cx="3697420" cy="1415875"/>
          </a:xfrm>
          <a:prstGeom prst="horizontalScroll">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rgbClr val="00B050"/>
                </a:solidFill>
                <a:latin typeface="Helvetica" pitchFamily="34" charset="0"/>
              </a:rPr>
              <a:t>Strong FY18 funding: </a:t>
            </a:r>
          </a:p>
          <a:p>
            <a:pPr algn="ctr"/>
            <a:r>
              <a:rPr lang="en-US" sz="1800" b="1" dirty="0">
                <a:solidFill>
                  <a:srgbClr val="00B050"/>
                </a:solidFill>
                <a:latin typeface="Helvetica" pitchFamily="34" charset="0"/>
              </a:rPr>
              <a:t>Line item was created</a:t>
            </a:r>
          </a:p>
          <a:p>
            <a:pPr algn="ctr"/>
            <a:r>
              <a:rPr lang="en-US" sz="1800" b="1" dirty="0">
                <a:solidFill>
                  <a:srgbClr val="00B050"/>
                </a:solidFill>
                <a:latin typeface="Helvetica" pitchFamily="34" charset="0"/>
              </a:rPr>
              <a:t>Construction start</a:t>
            </a:r>
          </a:p>
        </p:txBody>
      </p:sp>
      <p:sp>
        <p:nvSpPr>
          <p:cNvPr id="4" name="Date Placeholder 3">
            <a:extLst>
              <a:ext uri="{FF2B5EF4-FFF2-40B4-BE49-F238E27FC236}">
                <a16:creationId xmlns:a16="http://schemas.microsoft.com/office/drawing/2014/main" id="{29C09E31-1066-4F3C-A216-02B90AE12767}"/>
              </a:ext>
            </a:extLst>
          </p:cNvPr>
          <p:cNvSpPr>
            <a:spLocks noGrp="1"/>
          </p:cNvSpPr>
          <p:nvPr>
            <p:ph type="dt" sz="half" idx="10"/>
          </p:nvPr>
        </p:nvSpPr>
        <p:spPr/>
        <p:txBody>
          <a:bodyPr/>
          <a:lstStyle/>
          <a:p>
            <a:fld id="{E1D78C8E-06D1-40C9-91D7-F469C72CF820}" type="datetime1">
              <a:rPr lang="en-US" altLang="en-US" smtClean="0"/>
              <a:t>5/7/2018</a:t>
            </a:fld>
            <a:endParaRPr lang="en-US" altLang="en-US" dirty="0"/>
          </a:p>
        </p:txBody>
      </p:sp>
    </p:spTree>
    <p:extLst>
      <p:ext uri="{BB962C8B-B14F-4D97-AF65-F5344CB8AC3E}">
        <p14:creationId xmlns:p14="http://schemas.microsoft.com/office/powerpoint/2010/main" val="416780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Rectangle 266"/>
          <p:cNvSpPr>
            <a:spLocks noChangeArrowheads="1"/>
          </p:cNvSpPr>
          <p:nvPr/>
        </p:nvSpPr>
        <p:spPr bwMode="auto">
          <a:xfrm>
            <a:off x="-291351" y="-18018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Helvetica" charset="0"/>
              <a:ea typeface="Helvetica" charset="0"/>
              <a:cs typeface="Helvetica" charset="0"/>
            </a:endParaRPr>
          </a:p>
        </p:txBody>
      </p:sp>
      <p:sp>
        <p:nvSpPr>
          <p:cNvPr id="244" name="Rectangle 277"/>
          <p:cNvSpPr>
            <a:spLocks noChangeArrowheads="1"/>
          </p:cNvSpPr>
          <p:nvPr/>
        </p:nvSpPr>
        <p:spPr bwMode="auto">
          <a:xfrm>
            <a:off x="-291351" y="36711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Helvetica" charset="0"/>
              <a:ea typeface="Helvetica" charset="0"/>
              <a:cs typeface="Helvetica"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Helvetica" charset="0"/>
              <a:ea typeface="Helvetica" charset="0"/>
              <a:cs typeface="Helvetica" charset="0"/>
            </a:endParaRPr>
          </a:p>
        </p:txBody>
      </p:sp>
      <p:grpSp>
        <p:nvGrpSpPr>
          <p:cNvPr id="52" name="Group 51">
            <a:extLst>
              <a:ext uri="{FF2B5EF4-FFF2-40B4-BE49-F238E27FC236}">
                <a16:creationId xmlns:a16="http://schemas.microsoft.com/office/drawing/2014/main" id="{BC28D67D-3516-4137-925F-FAECEC8D4DFD}"/>
              </a:ext>
            </a:extLst>
          </p:cNvPr>
          <p:cNvGrpSpPr/>
          <p:nvPr/>
        </p:nvGrpSpPr>
        <p:grpSpPr>
          <a:xfrm>
            <a:off x="-291351" y="757233"/>
            <a:ext cx="9401164" cy="4993395"/>
            <a:chOff x="-291351" y="1025208"/>
            <a:chExt cx="9401164" cy="4993395"/>
          </a:xfrm>
        </p:grpSpPr>
        <p:cxnSp>
          <p:nvCxnSpPr>
            <p:cNvPr id="53" name="Line 684">
              <a:extLst>
                <a:ext uri="{FF2B5EF4-FFF2-40B4-BE49-F238E27FC236}">
                  <a16:creationId xmlns:a16="http://schemas.microsoft.com/office/drawing/2014/main" id="{F582287B-9BD4-4C1D-B265-1264EC0C087E}"/>
                </a:ext>
              </a:extLst>
            </p:cNvPr>
            <p:cNvCxnSpPr>
              <a:cxnSpLocks noChangeShapeType="1"/>
            </p:cNvCxnSpPr>
            <p:nvPr/>
          </p:nvCxnSpPr>
          <p:spPr bwMode="auto">
            <a:xfrm>
              <a:off x="-291351" y="2445424"/>
              <a:ext cx="156273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587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54" name="Text Box 1859">
              <a:extLst>
                <a:ext uri="{FF2B5EF4-FFF2-40B4-BE49-F238E27FC236}">
                  <a16:creationId xmlns:a16="http://schemas.microsoft.com/office/drawing/2014/main" id="{678B5548-5588-4A0D-BA6D-91C2BC010BAA}"/>
                </a:ext>
              </a:extLst>
            </p:cNvPr>
            <p:cNvSpPr txBox="1">
              <a:spLocks noChangeArrowheads="1"/>
            </p:cNvSpPr>
            <p:nvPr/>
          </p:nvSpPr>
          <p:spPr bwMode="auto">
            <a:xfrm>
              <a:off x="92461" y="1025208"/>
              <a:ext cx="2544754" cy="66634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CCFFCC"/>
                  </a:solidFill>
                </a14:hiddenFill>
              </a:ext>
            </a:extLst>
          </p:spPr>
          <p:txBody>
            <a:bodyPr rot="0" vert="horz" wrap="square" lIns="0" tIns="0" rIns="0" bIns="0" anchor="b" anchorCtr="0" upright="1">
              <a:noAutofit/>
            </a:bodyPr>
            <a:lstStyle/>
            <a:p>
              <a:pPr marL="0" marR="0" algn="ctr">
                <a:spcBef>
                  <a:spcPts val="300"/>
                </a:spcBef>
                <a:spcAft>
                  <a:spcPts val="0"/>
                </a:spcAft>
              </a:pPr>
              <a:r>
                <a:rPr lang="en-US" sz="1000" u="sng" dirty="0">
                  <a:effectLst/>
                  <a:latin typeface="Helvetica" charset="0"/>
                  <a:ea typeface="Helvetica" charset="0"/>
                  <a:cs typeface="Helvetica" charset="0"/>
                </a:rPr>
                <a:t>ADVISORY COMMITTEES</a:t>
              </a:r>
              <a:endParaRPr lang="en-US" sz="1000" dirty="0">
                <a:effectLst/>
                <a:latin typeface="Helvetica" charset="0"/>
                <a:ea typeface="Helvetica" charset="0"/>
                <a:cs typeface="Helvetica" charset="0"/>
              </a:endParaRPr>
            </a:p>
            <a:p>
              <a:pPr marL="1428750" marR="0" indent="-1333500">
                <a:spcBef>
                  <a:spcPts val="300"/>
                </a:spcBef>
                <a:spcAft>
                  <a:spcPts val="0"/>
                </a:spcAft>
              </a:pPr>
              <a:r>
                <a:rPr lang="en-US" sz="800" dirty="0">
                  <a:effectLst/>
                  <a:latin typeface="Helvetica" panose="020B0604020202020204" pitchFamily="34" charset="0"/>
                  <a:ea typeface="Helvetica" charset="0"/>
                  <a:cs typeface="Helvetica" panose="020B0604020202020204" pitchFamily="34" charset="0"/>
                </a:rPr>
                <a:t>PIP-II Machine Advisory Committee</a:t>
              </a:r>
              <a:r>
                <a:rPr lang="en-US" sz="800" dirty="0">
                  <a:latin typeface="Helvetica" panose="020B0604020202020204" pitchFamily="34" charset="0"/>
                  <a:ea typeface="Helvetica" charset="0"/>
                  <a:cs typeface="Helvetica" panose="020B0604020202020204" pitchFamily="34" charset="0"/>
                </a:rPr>
                <a:t>    </a:t>
              </a:r>
              <a:r>
                <a:rPr lang="en-US" sz="800" b="1" dirty="0">
                  <a:effectLst/>
                  <a:latin typeface="Helvetica" panose="020B0604020202020204" pitchFamily="34" charset="0"/>
                  <a:ea typeface="Helvetica" charset="0"/>
                  <a:cs typeface="Helvetica" panose="020B0604020202020204" pitchFamily="34" charset="0"/>
                </a:rPr>
                <a:t>R. </a:t>
              </a:r>
              <a:r>
                <a:rPr lang="en-US" sz="800" b="1" dirty="0" err="1">
                  <a:effectLst/>
                  <a:latin typeface="Helvetica" panose="020B0604020202020204" pitchFamily="34" charset="0"/>
                  <a:ea typeface="Helvetica" charset="0"/>
                  <a:cs typeface="Helvetica" panose="020B0604020202020204" pitchFamily="34" charset="0"/>
                </a:rPr>
                <a:t>Garoby</a:t>
              </a:r>
              <a:endParaRPr lang="en-US" sz="800" b="1" dirty="0">
                <a:effectLst/>
                <a:latin typeface="Helvetica" panose="020B0604020202020204" pitchFamily="34" charset="0"/>
                <a:ea typeface="Helvetica" charset="0"/>
                <a:cs typeface="Helvetica" panose="020B0604020202020204" pitchFamily="34" charset="0"/>
              </a:endParaRPr>
            </a:p>
            <a:p>
              <a:pPr marL="1428750" marR="0" indent="-1333500">
                <a:spcBef>
                  <a:spcPts val="300"/>
                </a:spcBef>
                <a:spcAft>
                  <a:spcPts val="0"/>
                </a:spcAft>
              </a:pPr>
              <a:r>
                <a:rPr lang="en-US" sz="800" dirty="0">
                  <a:effectLst/>
                  <a:latin typeface="Helvetica" panose="020B0604020202020204" pitchFamily="34" charset="0"/>
                  <a:ea typeface="Helvetica" charset="0"/>
                  <a:cs typeface="Helvetica" panose="020B0604020202020204" pitchFamily="34" charset="0"/>
                </a:rPr>
                <a:t>PIP-II Project Management Group </a:t>
              </a:r>
              <a:r>
                <a:rPr lang="en-US" sz="800" dirty="0">
                  <a:latin typeface="Helvetica" panose="020B0604020202020204" pitchFamily="34" charset="0"/>
                  <a:ea typeface="Helvetica" charset="0"/>
                  <a:cs typeface="Helvetica" panose="020B0604020202020204" pitchFamily="34" charset="0"/>
                </a:rPr>
                <a:t>     </a:t>
              </a:r>
              <a:r>
                <a:rPr lang="en-US" sz="800" b="1" dirty="0">
                  <a:latin typeface="Helvetica" panose="020B0604020202020204" pitchFamily="34" charset="0"/>
                  <a:cs typeface="Helvetica" panose="020B0604020202020204" pitchFamily="34" charset="0"/>
                </a:rPr>
                <a:t>R. </a:t>
              </a:r>
              <a:r>
                <a:rPr lang="en-US" sz="800" b="1" dirty="0" err="1">
                  <a:latin typeface="Helvetica" panose="020B0604020202020204" pitchFamily="34" charset="0"/>
                  <a:cs typeface="Helvetica" panose="020B0604020202020204" pitchFamily="34" charset="0"/>
                </a:rPr>
                <a:t>Tschirhart</a:t>
              </a:r>
              <a:r>
                <a:rPr lang="en-US" sz="800" b="1" dirty="0">
                  <a:latin typeface="Helvetica" panose="020B0604020202020204" pitchFamily="34" charset="0"/>
                  <a:cs typeface="Helvetica" panose="020B0604020202020204" pitchFamily="34" charset="0"/>
                </a:rPr>
                <a:t> </a:t>
              </a:r>
              <a:r>
                <a:rPr lang="en-US" sz="800" dirty="0">
                  <a:effectLst/>
                  <a:latin typeface="Helvetica" charset="0"/>
                  <a:ea typeface="Helvetica" charset="0"/>
                  <a:cs typeface="Helvetica" charset="0"/>
                </a:rPr>
                <a:t>	</a:t>
              </a:r>
              <a:endParaRPr lang="en-US" sz="1000" dirty="0">
                <a:effectLst/>
                <a:latin typeface="Helvetica" charset="0"/>
                <a:ea typeface="Helvetica" charset="0"/>
                <a:cs typeface="Helvetica" charset="0"/>
              </a:endParaRPr>
            </a:p>
          </p:txBody>
        </p:sp>
        <p:cxnSp>
          <p:nvCxnSpPr>
            <p:cNvPr id="55" name="Line 964">
              <a:extLst>
                <a:ext uri="{FF2B5EF4-FFF2-40B4-BE49-F238E27FC236}">
                  <a16:creationId xmlns:a16="http://schemas.microsoft.com/office/drawing/2014/main" id="{2834D82F-32C2-4AEB-9E9F-83233C9C1CA7}"/>
                </a:ext>
              </a:extLst>
            </p:cNvPr>
            <p:cNvCxnSpPr>
              <a:cxnSpLocks noChangeShapeType="1"/>
            </p:cNvCxnSpPr>
            <p:nvPr/>
          </p:nvCxnSpPr>
          <p:spPr bwMode="auto">
            <a:xfrm>
              <a:off x="3830071" y="2940845"/>
              <a:ext cx="156273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56" name="Line 992">
              <a:extLst>
                <a:ext uri="{FF2B5EF4-FFF2-40B4-BE49-F238E27FC236}">
                  <a16:creationId xmlns:a16="http://schemas.microsoft.com/office/drawing/2014/main" id="{A5158612-6472-4CCB-A8E3-8C186EEC916D}"/>
                </a:ext>
              </a:extLst>
            </p:cNvPr>
            <p:cNvCxnSpPr>
              <a:cxnSpLocks noChangeShapeType="1"/>
            </p:cNvCxnSpPr>
            <p:nvPr/>
          </p:nvCxnSpPr>
          <p:spPr bwMode="auto">
            <a:xfrm>
              <a:off x="1704726" y="2938305"/>
              <a:ext cx="121031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57" name="Line 1020">
              <a:extLst>
                <a:ext uri="{FF2B5EF4-FFF2-40B4-BE49-F238E27FC236}">
                  <a16:creationId xmlns:a16="http://schemas.microsoft.com/office/drawing/2014/main" id="{B5F441B8-2D73-490D-ABC5-9A7B5615E97E}"/>
                </a:ext>
              </a:extLst>
            </p:cNvPr>
            <p:cNvCxnSpPr>
              <a:cxnSpLocks noChangeShapeType="1"/>
            </p:cNvCxnSpPr>
            <p:nvPr/>
          </p:nvCxnSpPr>
          <p:spPr bwMode="auto">
            <a:xfrm>
              <a:off x="5466466" y="3105945"/>
              <a:ext cx="156273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58" name="Text Box 1730">
              <a:extLst>
                <a:ext uri="{FF2B5EF4-FFF2-40B4-BE49-F238E27FC236}">
                  <a16:creationId xmlns:a16="http://schemas.microsoft.com/office/drawing/2014/main" id="{35A7EE53-D155-45EB-8044-5EC3FB123127}"/>
                </a:ext>
              </a:extLst>
            </p:cNvPr>
            <p:cNvSpPr txBox="1">
              <a:spLocks noChangeArrowheads="1"/>
            </p:cNvSpPr>
            <p:nvPr/>
          </p:nvSpPr>
          <p:spPr bwMode="auto">
            <a:xfrm>
              <a:off x="123709" y="1889867"/>
              <a:ext cx="2471940" cy="15129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CCFFCC"/>
                  </a:solidFill>
                </a14:hiddenFill>
              </a:ext>
            </a:extLst>
          </p:spPr>
          <p:txBody>
            <a:bodyPr rot="0" vert="horz" wrap="square" lIns="0" tIns="0" rIns="0" bIns="0" anchor="t" anchorCtr="0" upright="1">
              <a:noAutofit/>
            </a:bodyPr>
            <a:lstStyle/>
            <a:p>
              <a:pPr marL="0" marR="0" algn="ctr">
                <a:spcBef>
                  <a:spcPts val="300"/>
                </a:spcBef>
                <a:spcAft>
                  <a:spcPts val="0"/>
                </a:spcAft>
              </a:pPr>
              <a:endParaRPr lang="en-US" sz="800" u="sng" dirty="0">
                <a:latin typeface="Helvetica" charset="0"/>
                <a:ea typeface="Helvetica" charset="0"/>
                <a:cs typeface="Helvetica" charset="0"/>
              </a:endParaRPr>
            </a:p>
            <a:p>
              <a:pPr marL="0" marR="0" algn="ctr">
                <a:spcBef>
                  <a:spcPts val="300"/>
                </a:spcBef>
                <a:spcAft>
                  <a:spcPts val="0"/>
                </a:spcAft>
              </a:pPr>
              <a:r>
                <a:rPr lang="en-US" sz="1000" u="sng" dirty="0">
                  <a:effectLst/>
                  <a:latin typeface="Helvetica" charset="0"/>
                  <a:ea typeface="Helvetica" charset="0"/>
                  <a:cs typeface="Helvetica" charset="0"/>
                </a:rPr>
                <a:t>TECHNICAL INTEGRATION</a:t>
              </a:r>
              <a:endParaRPr lang="en-US" sz="1000" dirty="0">
                <a:effectLst/>
                <a:latin typeface="Helvetica" charset="0"/>
                <a:ea typeface="Helvetica" charset="0"/>
                <a:cs typeface="Helvetica" charset="0"/>
              </a:endParaRPr>
            </a:p>
            <a:p>
              <a:pPr marL="0" marR="0" algn="ctr">
                <a:spcBef>
                  <a:spcPts val="300"/>
                </a:spcBef>
                <a:spcAft>
                  <a:spcPts val="0"/>
                </a:spcAft>
              </a:pPr>
              <a:r>
                <a:rPr lang="en-US" sz="900" b="1" dirty="0">
                  <a:latin typeface="Helvetica" charset="0"/>
                  <a:ea typeface="Helvetica" charset="0"/>
                  <a:cs typeface="Helvetica" charset="0"/>
                </a:rPr>
                <a:t>Technical Director - </a:t>
              </a:r>
              <a:r>
                <a:rPr lang="en-US" sz="900" b="1" dirty="0">
                  <a:effectLst/>
                  <a:latin typeface="Helvetica" charset="0"/>
                  <a:ea typeface="Helvetica" charset="0"/>
                  <a:cs typeface="Helvetica" charset="0"/>
                </a:rPr>
                <a:t>A. Klebaner</a:t>
              </a:r>
              <a:endParaRPr lang="en-US" sz="900" dirty="0">
                <a:effectLst/>
                <a:latin typeface="Helvetica" charset="0"/>
                <a:ea typeface="Helvetica" charset="0"/>
                <a:cs typeface="Helvetica" charset="0"/>
              </a:endParaRPr>
            </a:p>
            <a:p>
              <a:pPr marL="1428750" marR="0" indent="-1333500">
                <a:spcBef>
                  <a:spcPts val="300"/>
                </a:spcBef>
                <a:spcAft>
                  <a:spcPts val="0"/>
                </a:spcAft>
              </a:pPr>
              <a:endParaRPr lang="en-US" sz="800" dirty="0">
                <a:effectLst/>
                <a:latin typeface="Helvetica" charset="0"/>
                <a:ea typeface="Helvetica" charset="0"/>
                <a:cs typeface="Helvetica" charset="0"/>
              </a:endParaRPr>
            </a:p>
            <a:p>
              <a:pPr marL="1428750" marR="0" indent="-1333500">
                <a:spcBef>
                  <a:spcPts val="300"/>
                </a:spcBef>
                <a:spcAft>
                  <a:spcPts val="0"/>
                </a:spcAft>
              </a:pPr>
              <a:r>
                <a:rPr lang="en-US" sz="800" dirty="0">
                  <a:effectLst/>
                  <a:latin typeface="Helvetica" charset="0"/>
                  <a:ea typeface="Helvetica" charset="0"/>
                  <a:cs typeface="Helvetica" charset="0"/>
                </a:rPr>
                <a:t>PROJECT ENGINEER	          </a:t>
              </a:r>
              <a:r>
                <a:rPr lang="en-US" sz="800" b="1" dirty="0">
                  <a:effectLst/>
                  <a:latin typeface="Helvetica" charset="0"/>
                  <a:ea typeface="Helvetica" charset="0"/>
                  <a:cs typeface="Helvetica" charset="0"/>
                </a:rPr>
                <a:t>Allan Rowe</a:t>
              </a:r>
            </a:p>
            <a:p>
              <a:pPr marL="1428750" marR="0" indent="-1333500">
                <a:spcBef>
                  <a:spcPts val="300"/>
                </a:spcBef>
                <a:spcAft>
                  <a:spcPts val="0"/>
                </a:spcAft>
              </a:pPr>
              <a:r>
                <a:rPr lang="en-US" sz="800" b="1" dirty="0">
                  <a:latin typeface="Helvetica" charset="0"/>
                  <a:ea typeface="Helvetica" charset="0"/>
                  <a:cs typeface="Helvetica" charset="0"/>
                </a:rPr>
                <a:t>    </a:t>
              </a:r>
              <a:r>
                <a:rPr lang="en-US" sz="800" dirty="0">
                  <a:latin typeface="Helvetica" charset="0"/>
                  <a:ea typeface="Helvetica" charset="0"/>
                  <a:cs typeface="Helvetica" charset="0"/>
                </a:rPr>
                <a:t>DEPUTY PROJ ENGINEER        </a:t>
              </a:r>
              <a:r>
                <a:rPr lang="en-US" sz="800" b="1" dirty="0">
                  <a:latin typeface="Helvetica" charset="0"/>
                  <a:ea typeface="Helvetica" charset="0"/>
                  <a:cs typeface="Helvetica" charset="0"/>
                </a:rPr>
                <a:t>Jim Steimel</a:t>
              </a:r>
            </a:p>
            <a:p>
              <a:pPr marL="1428750" indent="-1333500">
                <a:spcBef>
                  <a:spcPts val="300"/>
                </a:spcBef>
              </a:pPr>
              <a:r>
                <a:rPr lang="en-US" sz="800" dirty="0">
                  <a:latin typeface="Helvetica" charset="0"/>
                  <a:ea typeface="Helvetica" charset="0"/>
                  <a:cs typeface="Helvetica" charset="0"/>
                </a:rPr>
                <a:t>    ENGINEERING DATA MGR        </a:t>
              </a:r>
              <a:r>
                <a:rPr lang="en-US" sz="800" b="1" dirty="0">
                  <a:latin typeface="Helvetica" charset="0"/>
                  <a:ea typeface="Helvetica" charset="0"/>
                  <a:cs typeface="Helvetica" charset="0"/>
                </a:rPr>
                <a:t>TBD</a:t>
              </a:r>
            </a:p>
            <a:p>
              <a:pPr marL="1428750" marR="0" indent="-1333500">
                <a:spcBef>
                  <a:spcPts val="300"/>
                </a:spcBef>
                <a:spcAft>
                  <a:spcPts val="0"/>
                </a:spcAft>
              </a:pPr>
              <a:r>
                <a:rPr lang="en-US" sz="800" dirty="0">
                  <a:latin typeface="Helvetica" charset="0"/>
                  <a:ea typeface="Helvetica" charset="0"/>
                  <a:cs typeface="Helvetica" charset="0"/>
                </a:rPr>
                <a:t>PROJECT SCIENTIST	           </a:t>
              </a:r>
              <a:r>
                <a:rPr lang="en-US" sz="800" b="1" dirty="0">
                  <a:latin typeface="Helvetica" charset="0"/>
                  <a:ea typeface="Helvetica" charset="0"/>
                  <a:cs typeface="Helvetica" charset="0"/>
                </a:rPr>
                <a:t>Paul Derwent</a:t>
              </a:r>
            </a:p>
            <a:p>
              <a:pPr marL="1428750" indent="-1333500">
                <a:spcBef>
                  <a:spcPts val="300"/>
                </a:spcBef>
              </a:pPr>
              <a:r>
                <a:rPr lang="en-US" sz="800" dirty="0">
                  <a:latin typeface="Helvetica" pitchFamily="2" charset="0"/>
                  <a:ea typeface="Helvetica" charset="0"/>
                  <a:cs typeface="Helvetica" charset="0"/>
                </a:rPr>
                <a:t>INTEGRATION COORDINATOR</a:t>
              </a:r>
              <a:r>
                <a:rPr lang="en-US" sz="800" dirty="0">
                  <a:latin typeface="Helvetica" charset="0"/>
                  <a:ea typeface="Helvetica" charset="0"/>
                  <a:cs typeface="Helvetica" charset="0"/>
                </a:rPr>
                <a:t>     </a:t>
              </a:r>
              <a:r>
                <a:rPr lang="en-US" sz="800" b="1" dirty="0">
                  <a:latin typeface="Helvetica" panose="020B0604020202020204" pitchFamily="34" charset="0"/>
                  <a:cs typeface="Helvetica" panose="020B0604020202020204" pitchFamily="34" charset="0"/>
                </a:rPr>
                <a:t>TBD</a:t>
              </a:r>
              <a:endParaRPr lang="en-US" sz="800" b="1" dirty="0">
                <a:latin typeface="Helvetica" charset="0"/>
                <a:ea typeface="Helvetica" charset="0"/>
                <a:cs typeface="Helvetica" charset="0"/>
              </a:endParaRPr>
            </a:p>
            <a:p>
              <a:pPr marL="0" marR="0">
                <a:spcBef>
                  <a:spcPts val="300"/>
                </a:spcBef>
                <a:spcAft>
                  <a:spcPts val="0"/>
                </a:spcAft>
              </a:pPr>
              <a:endParaRPr lang="en-US" sz="800" dirty="0">
                <a:effectLst/>
                <a:latin typeface="Helvetica" charset="0"/>
                <a:ea typeface="Helvetica" charset="0"/>
                <a:cs typeface="Helvetica" charset="0"/>
              </a:endParaRPr>
            </a:p>
          </p:txBody>
        </p:sp>
        <p:sp>
          <p:nvSpPr>
            <p:cNvPr id="59" name="Text Box 1457">
              <a:extLst>
                <a:ext uri="{FF2B5EF4-FFF2-40B4-BE49-F238E27FC236}">
                  <a16:creationId xmlns:a16="http://schemas.microsoft.com/office/drawing/2014/main" id="{6E72CA84-31B9-447C-8AB9-15C196C15913}"/>
                </a:ext>
              </a:extLst>
            </p:cNvPr>
            <p:cNvSpPr txBox="1">
              <a:spLocks noChangeArrowheads="1"/>
            </p:cNvSpPr>
            <p:nvPr/>
          </p:nvSpPr>
          <p:spPr bwMode="auto">
            <a:xfrm>
              <a:off x="6526285" y="1090123"/>
              <a:ext cx="2538548" cy="1232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CCFFCC"/>
                  </a:solidFill>
                </a14:hiddenFill>
              </a:ext>
            </a:extLst>
          </p:spPr>
          <p:txBody>
            <a:bodyPr rot="0" vert="horz" wrap="square" lIns="0" tIns="0" rIns="0" bIns="0" anchor="ctr" anchorCtr="0" upright="1">
              <a:noAutofit/>
            </a:bodyPr>
            <a:lstStyle/>
            <a:p>
              <a:pPr marL="0" marR="0" algn="ctr">
                <a:spcBef>
                  <a:spcPts val="300"/>
                </a:spcBef>
                <a:spcAft>
                  <a:spcPts val="0"/>
                </a:spcAft>
              </a:pPr>
              <a:endParaRPr lang="en-US" sz="1000" u="sng" dirty="0">
                <a:latin typeface="Helvetica" charset="0"/>
                <a:ea typeface="Helvetica" charset="0"/>
                <a:cs typeface="Helvetica" charset="0"/>
              </a:endParaRPr>
            </a:p>
            <a:p>
              <a:pPr marL="0" marR="0" algn="ctr">
                <a:spcBef>
                  <a:spcPts val="300"/>
                </a:spcBef>
                <a:spcAft>
                  <a:spcPts val="0"/>
                </a:spcAft>
              </a:pPr>
              <a:endParaRPr lang="en-US" sz="1000" u="sng" dirty="0">
                <a:latin typeface="Helvetica" charset="0"/>
                <a:ea typeface="Helvetica" charset="0"/>
                <a:cs typeface="Helvetica" charset="0"/>
              </a:endParaRPr>
            </a:p>
            <a:p>
              <a:pPr marL="0" marR="0" algn="ctr">
                <a:spcBef>
                  <a:spcPts val="300"/>
                </a:spcBef>
                <a:spcAft>
                  <a:spcPts val="0"/>
                </a:spcAft>
              </a:pPr>
              <a:endParaRPr lang="en-US" sz="1000" u="sng" dirty="0">
                <a:latin typeface="Helvetica" charset="0"/>
                <a:ea typeface="Helvetica" charset="0"/>
                <a:cs typeface="Helvetica" charset="0"/>
              </a:endParaRPr>
            </a:p>
            <a:p>
              <a:pPr marL="0" marR="0" algn="ctr">
                <a:spcBef>
                  <a:spcPts val="300"/>
                </a:spcBef>
                <a:spcAft>
                  <a:spcPts val="0"/>
                </a:spcAft>
              </a:pPr>
              <a:endParaRPr lang="en-US" sz="1000" u="sng" dirty="0">
                <a:latin typeface="Helvetica" charset="0"/>
                <a:ea typeface="Helvetica" charset="0"/>
                <a:cs typeface="Helvetica" charset="0"/>
              </a:endParaRPr>
            </a:p>
            <a:p>
              <a:pPr marL="0" marR="0" algn="ctr">
                <a:spcBef>
                  <a:spcPts val="300"/>
                </a:spcBef>
                <a:spcAft>
                  <a:spcPts val="0"/>
                </a:spcAft>
              </a:pPr>
              <a:r>
                <a:rPr lang="en-US" sz="1000" u="sng" dirty="0">
                  <a:latin typeface="Helvetica" charset="0"/>
                  <a:ea typeface="Helvetica" charset="0"/>
                  <a:cs typeface="Helvetica" charset="0"/>
                </a:rPr>
                <a:t>FNAL</a:t>
              </a:r>
              <a:r>
                <a:rPr lang="en-US" sz="1000" u="sng" dirty="0">
                  <a:effectLst/>
                  <a:latin typeface="Helvetica" charset="0"/>
                  <a:ea typeface="Helvetica" charset="0"/>
                  <a:cs typeface="Helvetica" charset="0"/>
                </a:rPr>
                <a:t> SUPPORT</a:t>
              </a:r>
              <a:endParaRPr lang="en-US" sz="1000" dirty="0">
                <a:effectLst/>
                <a:latin typeface="Helvetica" charset="0"/>
                <a:ea typeface="Helvetica" charset="0"/>
                <a:cs typeface="Helvetica" charset="0"/>
              </a:endParaRPr>
            </a:p>
            <a:p>
              <a:pPr marL="1428750" marR="0" indent="-1292225">
                <a:lnSpc>
                  <a:spcPts val="800"/>
                </a:lnSpc>
                <a:spcAft>
                  <a:spcPts val="0"/>
                </a:spcAft>
              </a:pPr>
              <a:endParaRPr lang="en-US" sz="800" dirty="0">
                <a:effectLst/>
                <a:latin typeface="Helvetica" panose="020B0604020202020204" pitchFamily="34" charset="0"/>
                <a:ea typeface="Helvetica" charset="0"/>
                <a:cs typeface="Helvetica" panose="020B0604020202020204" pitchFamily="34" charset="0"/>
              </a:endParaRPr>
            </a:p>
            <a:p>
              <a:pPr marL="1428750" marR="0" indent="-1292225">
                <a:lnSpc>
                  <a:spcPts val="800"/>
                </a:lnSpc>
                <a:spcAft>
                  <a:spcPts val="0"/>
                </a:spcAft>
              </a:pPr>
              <a:r>
                <a:rPr lang="en-US" sz="800" dirty="0">
                  <a:latin typeface="Helvetica" panose="020B0604020202020204" pitchFamily="34" charset="0"/>
                  <a:ea typeface="Helvetica" charset="0"/>
                  <a:cs typeface="Helvetica" panose="020B0604020202020204" pitchFamily="34" charset="0"/>
                </a:rPr>
                <a:t>ACCELERATOR DIV	 </a:t>
              </a:r>
              <a:r>
                <a:rPr lang="en-US" sz="800" b="1" dirty="0">
                  <a:latin typeface="Helvetica" panose="020B0604020202020204" pitchFamily="34" charset="0"/>
                  <a:ea typeface="Helvetica" charset="0"/>
                  <a:cs typeface="Helvetica" panose="020B0604020202020204" pitchFamily="34" charset="0"/>
                </a:rPr>
                <a:t>M. Lindgren</a:t>
              </a:r>
            </a:p>
            <a:p>
              <a:pPr marL="1428750" marR="0" indent="-1292225">
                <a:lnSpc>
                  <a:spcPts val="800"/>
                </a:lnSpc>
                <a:spcAft>
                  <a:spcPts val="0"/>
                </a:spcAft>
              </a:pPr>
              <a:r>
                <a:rPr lang="en-US" sz="800" dirty="0">
                  <a:effectLst/>
                  <a:latin typeface="Helvetica" panose="020B0604020202020204" pitchFamily="34" charset="0"/>
                  <a:ea typeface="Helvetica" charset="0"/>
                  <a:cs typeface="Helvetica" panose="020B0604020202020204" pitchFamily="34" charset="0"/>
                </a:rPr>
                <a:t>TECHNICAL DIV	 </a:t>
              </a:r>
              <a:r>
                <a:rPr lang="en-US" sz="800" b="1" dirty="0">
                  <a:effectLst/>
                  <a:latin typeface="Helvetica" panose="020B0604020202020204" pitchFamily="34" charset="0"/>
                  <a:ea typeface="Helvetica" charset="0"/>
                  <a:cs typeface="Helvetica" panose="020B0604020202020204" pitchFamily="34" charset="0"/>
                </a:rPr>
                <a:t>S. </a:t>
              </a:r>
              <a:r>
                <a:rPr lang="en-US" sz="800" b="1" dirty="0">
                  <a:latin typeface="Helvetica" panose="020B0604020202020204" pitchFamily="34" charset="0"/>
                  <a:cs typeface="Helvetica" panose="020B0604020202020204" pitchFamily="34" charset="0"/>
                </a:rPr>
                <a:t>Belomestnykh</a:t>
              </a:r>
              <a:r>
                <a:rPr lang="en-US" b="1" dirty="0"/>
                <a:t> </a:t>
              </a:r>
              <a:endParaRPr lang="en-US" sz="800" dirty="0">
                <a:effectLst/>
                <a:latin typeface="Helvetica" panose="020B0604020202020204" pitchFamily="34" charset="0"/>
                <a:ea typeface="Helvetica" charset="0"/>
                <a:cs typeface="Helvetica" panose="020B0604020202020204" pitchFamily="34" charset="0"/>
              </a:endParaRPr>
            </a:p>
            <a:p>
              <a:pPr marL="1428750" marR="0" indent="-1292225">
                <a:lnSpc>
                  <a:spcPts val="800"/>
                </a:lnSpc>
                <a:spcAft>
                  <a:spcPts val="0"/>
                </a:spcAft>
              </a:pPr>
              <a:r>
                <a:rPr lang="en-US" sz="800" dirty="0">
                  <a:effectLst/>
                  <a:latin typeface="Helvetica" panose="020B0604020202020204" pitchFamily="34" charset="0"/>
                  <a:ea typeface="Helvetica" charset="0"/>
                  <a:cs typeface="Helvetica" panose="020B0604020202020204" pitchFamily="34" charset="0"/>
                </a:rPr>
                <a:t>CFO OFFICE 	 </a:t>
              </a:r>
              <a:r>
                <a:rPr lang="en-US" sz="800" b="1" dirty="0">
                  <a:effectLst/>
                  <a:latin typeface="Helvetica" panose="020B0604020202020204" pitchFamily="34" charset="0"/>
                  <a:ea typeface="Helvetica" charset="0"/>
                  <a:cs typeface="Helvetica" panose="020B0604020202020204" pitchFamily="34" charset="0"/>
                </a:rPr>
                <a:t>V. Peoples</a:t>
              </a:r>
            </a:p>
            <a:p>
              <a:pPr marL="1428750" marR="0" indent="-1292225">
                <a:lnSpc>
                  <a:spcPts val="800"/>
                </a:lnSpc>
                <a:spcAft>
                  <a:spcPts val="0"/>
                </a:spcAft>
              </a:pPr>
              <a:r>
                <a:rPr lang="en-US" sz="800" dirty="0">
                  <a:effectLst/>
                  <a:latin typeface="Helvetica" panose="020B0604020202020204" pitchFamily="34" charset="0"/>
                  <a:ea typeface="Helvetica" charset="0"/>
                  <a:cs typeface="Helvetica" panose="020B0604020202020204" pitchFamily="34" charset="0"/>
                </a:rPr>
                <a:t>WDRS 	 </a:t>
              </a:r>
              <a:r>
                <a:rPr lang="en-US" sz="800" b="1" dirty="0">
                  <a:latin typeface="Helvetica" panose="020B0604020202020204" pitchFamily="34" charset="0"/>
                  <a:ea typeface="Helvetica" charset="0"/>
                  <a:cs typeface="Helvetica" panose="020B0604020202020204" pitchFamily="34" charset="0"/>
                </a:rPr>
                <a:t>K. Van </a:t>
              </a:r>
              <a:r>
                <a:rPr lang="en-US" sz="800" b="1" dirty="0" err="1">
                  <a:latin typeface="Helvetica" panose="020B0604020202020204" pitchFamily="34" charset="0"/>
                  <a:ea typeface="Helvetica" charset="0"/>
                  <a:cs typeface="Helvetica" panose="020B0604020202020204" pitchFamily="34" charset="0"/>
                </a:rPr>
                <a:t>Vreede</a:t>
              </a:r>
              <a:endParaRPr lang="en-US" sz="800" b="1" dirty="0">
                <a:latin typeface="Helvetica" panose="020B0604020202020204" pitchFamily="34" charset="0"/>
                <a:ea typeface="Helvetica" charset="0"/>
                <a:cs typeface="Helvetica" panose="020B0604020202020204" pitchFamily="34" charset="0"/>
              </a:endParaRPr>
            </a:p>
            <a:p>
              <a:pPr marL="1428750" marR="0" indent="-1292225">
                <a:lnSpc>
                  <a:spcPts val="800"/>
                </a:lnSpc>
                <a:spcAft>
                  <a:spcPts val="0"/>
                </a:spcAft>
              </a:pPr>
              <a:r>
                <a:rPr lang="en-US" sz="800" dirty="0">
                  <a:latin typeface="Helvetica" panose="020B0604020202020204" pitchFamily="34" charset="0"/>
                  <a:cs typeface="Helvetica" panose="020B0604020202020204" pitchFamily="34" charset="0"/>
                </a:rPr>
                <a:t>CSO OFFICE	 </a:t>
              </a:r>
              <a:r>
                <a:rPr lang="en-US" sz="800" b="1" dirty="0">
                  <a:latin typeface="Helvetica" panose="020B0604020202020204" pitchFamily="34" charset="0"/>
                  <a:cs typeface="Helvetica" panose="020B0604020202020204" pitchFamily="34" charset="0"/>
                </a:rPr>
                <a:t>M. </a:t>
              </a:r>
              <a:r>
                <a:rPr lang="en-US" sz="800" b="1" dirty="0" err="1">
                  <a:latin typeface="Helvetica" panose="020B0604020202020204" pitchFamily="34" charset="0"/>
                  <a:cs typeface="Helvetica" panose="020B0604020202020204" pitchFamily="34" charset="0"/>
                </a:rPr>
                <a:t>Michels</a:t>
              </a:r>
              <a:endParaRPr lang="en-US" sz="800" b="1" dirty="0">
                <a:effectLst/>
                <a:latin typeface="Helvetica" panose="020B0604020202020204" pitchFamily="34" charset="0"/>
                <a:ea typeface="Helvetica" charset="0"/>
                <a:cs typeface="Helvetica" panose="020B0604020202020204" pitchFamily="34" charset="0"/>
              </a:endParaRPr>
            </a:p>
            <a:p>
              <a:pPr marL="1428750" marR="0" indent="-1292225">
                <a:lnSpc>
                  <a:spcPts val="800"/>
                </a:lnSpc>
                <a:spcAft>
                  <a:spcPts val="0"/>
                </a:spcAft>
              </a:pPr>
              <a:r>
                <a:rPr lang="en-US" sz="800" dirty="0">
                  <a:latin typeface="Helvetica" panose="020B0604020202020204" pitchFamily="34" charset="0"/>
                  <a:ea typeface="Helvetica" charset="0"/>
                  <a:cs typeface="Helvetica" panose="020B0604020202020204" pitchFamily="34" charset="0"/>
                </a:rPr>
                <a:t>COO OFFICE	 </a:t>
              </a:r>
              <a:r>
                <a:rPr lang="en-US" sz="800" b="1" dirty="0">
                  <a:latin typeface="Helvetica" panose="020B0604020202020204" pitchFamily="34" charset="0"/>
                  <a:ea typeface="Helvetica" charset="0"/>
                  <a:cs typeface="Helvetica" panose="020B0604020202020204" pitchFamily="34" charset="0"/>
                </a:rPr>
                <a:t>K. Gregory</a:t>
              </a:r>
            </a:p>
            <a:p>
              <a:pPr marL="1428750" indent="-1292225">
                <a:lnSpc>
                  <a:spcPts val="800"/>
                </a:lnSpc>
              </a:pPr>
              <a:r>
                <a:rPr lang="en-US" sz="800" dirty="0">
                  <a:latin typeface="Helvetica" charset="0"/>
                  <a:ea typeface="Helvetica" charset="0"/>
                  <a:cs typeface="Helvetica" charset="0"/>
                </a:rPr>
                <a:t>CPO OFFICE</a:t>
              </a:r>
              <a:r>
                <a:rPr lang="en-US" sz="800" b="1" dirty="0">
                  <a:latin typeface="Helvetica" charset="0"/>
                  <a:ea typeface="Helvetica" charset="0"/>
                  <a:cs typeface="Helvetica" charset="0"/>
                </a:rPr>
                <a:t>	 </a:t>
              </a:r>
              <a:r>
                <a:rPr lang="en-US" sz="800" b="1" dirty="0">
                  <a:latin typeface="Helvetica" panose="020B0604020202020204" pitchFamily="34" charset="0"/>
                  <a:cs typeface="Helvetica" panose="020B0604020202020204" pitchFamily="34" charset="0"/>
                </a:rPr>
                <a:t>R. Tschirhart </a:t>
              </a:r>
              <a:endParaRPr lang="en-US" sz="800" b="1" dirty="0">
                <a:latin typeface="Helvetica" panose="020B0604020202020204" pitchFamily="34" charset="0"/>
                <a:ea typeface="Helvetica" charset="0"/>
                <a:cs typeface="Helvetica" panose="020B0604020202020204" pitchFamily="34" charset="0"/>
              </a:endParaRPr>
            </a:p>
            <a:p>
              <a:pPr marL="1428750" marR="0" indent="-1292225">
                <a:spcBef>
                  <a:spcPts val="300"/>
                </a:spcBef>
                <a:spcAft>
                  <a:spcPts val="0"/>
                </a:spcAft>
              </a:pPr>
              <a:endParaRPr lang="en-US" sz="800" b="1" dirty="0">
                <a:effectLst/>
                <a:latin typeface="Helvetica" panose="020B0604020202020204" pitchFamily="34" charset="0"/>
                <a:ea typeface="Helvetica" charset="0"/>
                <a:cs typeface="Helvetica" panose="020B0604020202020204" pitchFamily="34" charset="0"/>
              </a:endParaRPr>
            </a:p>
            <a:p>
              <a:pPr marL="0" marR="0">
                <a:spcBef>
                  <a:spcPts val="300"/>
                </a:spcBef>
                <a:spcAft>
                  <a:spcPts val="0"/>
                </a:spcAft>
              </a:pPr>
              <a:r>
                <a:rPr lang="en-US" sz="800" b="1" dirty="0">
                  <a:effectLst/>
                  <a:latin typeface="Helvetica" charset="0"/>
                  <a:ea typeface="Helvetica" charset="0"/>
                  <a:cs typeface="Helvetica" charset="0"/>
                </a:rPr>
                <a:t> </a:t>
              </a:r>
              <a:endParaRPr lang="en-US" sz="1000" dirty="0">
                <a:effectLst/>
                <a:latin typeface="Helvetica" charset="0"/>
                <a:ea typeface="Helvetica" charset="0"/>
                <a:cs typeface="Helvetica" charset="0"/>
              </a:endParaRPr>
            </a:p>
            <a:p>
              <a:pPr marL="0" marR="0">
                <a:spcBef>
                  <a:spcPts val="0"/>
                </a:spcBef>
                <a:spcAft>
                  <a:spcPts val="0"/>
                </a:spcAft>
              </a:pPr>
              <a:r>
                <a:rPr lang="en-US" sz="900" b="1" dirty="0">
                  <a:solidFill>
                    <a:srgbClr val="141EA6"/>
                  </a:solidFill>
                  <a:effectLst/>
                  <a:latin typeface="Helvetica" charset="0"/>
                  <a:ea typeface="Helvetica" charset="0"/>
                  <a:cs typeface="Helvetica" charset="0"/>
                </a:rPr>
                <a:t> </a:t>
              </a:r>
              <a:endParaRPr lang="en-US" sz="1000" dirty="0">
                <a:effectLst/>
                <a:latin typeface="Helvetica" charset="0"/>
                <a:ea typeface="Helvetica" charset="0"/>
                <a:cs typeface="Helvetica" charset="0"/>
              </a:endParaRPr>
            </a:p>
            <a:p>
              <a:pPr marL="0" marR="0">
                <a:spcBef>
                  <a:spcPts val="0"/>
                </a:spcBef>
                <a:spcAft>
                  <a:spcPts val="0"/>
                </a:spcAft>
              </a:pPr>
              <a:r>
                <a:rPr lang="en-US" sz="900" b="1" dirty="0">
                  <a:solidFill>
                    <a:srgbClr val="141EA6"/>
                  </a:solidFill>
                  <a:effectLst/>
                  <a:latin typeface="Helvetica" charset="0"/>
                  <a:ea typeface="Helvetica" charset="0"/>
                  <a:cs typeface="Helvetica" charset="0"/>
                </a:rPr>
                <a:t> </a:t>
              </a:r>
              <a:endParaRPr lang="en-US" sz="1000" dirty="0">
                <a:effectLst/>
                <a:latin typeface="Helvetica" charset="0"/>
                <a:ea typeface="Helvetica" charset="0"/>
                <a:cs typeface="Helvetica" charset="0"/>
              </a:endParaRPr>
            </a:p>
            <a:p>
              <a:pPr marL="0" marR="0">
                <a:spcBef>
                  <a:spcPts val="0"/>
                </a:spcBef>
                <a:spcAft>
                  <a:spcPts val="0"/>
                </a:spcAft>
              </a:pPr>
              <a:r>
                <a:rPr lang="en-US" sz="900" b="1" dirty="0">
                  <a:solidFill>
                    <a:srgbClr val="141EA6"/>
                  </a:solidFill>
                  <a:effectLst/>
                  <a:latin typeface="Helvetica" charset="0"/>
                  <a:ea typeface="Helvetica" charset="0"/>
                  <a:cs typeface="Helvetica" charset="0"/>
                </a:rPr>
                <a:t> </a:t>
              </a:r>
              <a:endParaRPr lang="en-US" sz="1000" dirty="0">
                <a:effectLst/>
                <a:latin typeface="Helvetica" charset="0"/>
                <a:ea typeface="Helvetica" charset="0"/>
                <a:cs typeface="Helvetica" charset="0"/>
              </a:endParaRPr>
            </a:p>
          </p:txBody>
        </p:sp>
        <p:sp>
          <p:nvSpPr>
            <p:cNvPr id="60" name="Text Box 1590">
              <a:extLst>
                <a:ext uri="{FF2B5EF4-FFF2-40B4-BE49-F238E27FC236}">
                  <a16:creationId xmlns:a16="http://schemas.microsoft.com/office/drawing/2014/main" id="{E1438FF0-7494-4AE8-A7EF-C2A9DCC403EF}"/>
                </a:ext>
              </a:extLst>
            </p:cNvPr>
            <p:cNvSpPr txBox="1">
              <a:spLocks noChangeArrowheads="1"/>
            </p:cNvSpPr>
            <p:nvPr/>
          </p:nvSpPr>
          <p:spPr bwMode="auto">
            <a:xfrm>
              <a:off x="6394966" y="2478619"/>
              <a:ext cx="2714847" cy="2151429"/>
            </a:xfrm>
            <a:prstGeom prst="rect">
              <a:avLst/>
            </a:prstGeom>
            <a:noFill/>
            <a:ln w="9525">
              <a:solidFill>
                <a:srgbClr val="000000"/>
              </a:solidFill>
              <a:miter lim="800000"/>
              <a:headEnd/>
              <a:tailEnd/>
            </a:ln>
            <a:extLst/>
          </p:spPr>
          <p:txBody>
            <a:bodyPr rot="0" vert="horz" wrap="square" lIns="0" tIns="0" rIns="0" bIns="0" anchor="t" anchorCtr="0" upright="1">
              <a:noAutofit/>
            </a:bodyPr>
            <a:lstStyle/>
            <a:p>
              <a:pPr marL="0" marR="0" algn="ctr">
                <a:spcBef>
                  <a:spcPts val="300"/>
                </a:spcBef>
                <a:spcAft>
                  <a:spcPts val="0"/>
                </a:spcAft>
              </a:pPr>
              <a:endParaRPr lang="en-US" sz="1000" u="sng" dirty="0">
                <a:effectLst/>
                <a:latin typeface="Helvetica" charset="0"/>
                <a:ea typeface="Helvetica" charset="0"/>
                <a:cs typeface="Helvetica" charset="0"/>
              </a:endParaRPr>
            </a:p>
            <a:p>
              <a:pPr marL="0" marR="0" algn="ctr">
                <a:spcBef>
                  <a:spcPts val="300"/>
                </a:spcBef>
                <a:spcAft>
                  <a:spcPts val="0"/>
                </a:spcAft>
              </a:pPr>
              <a:r>
                <a:rPr lang="en-US" sz="1000" u="sng" dirty="0">
                  <a:effectLst/>
                  <a:latin typeface="Helvetica" charset="0"/>
                  <a:ea typeface="Helvetica" charset="0"/>
                  <a:cs typeface="Helvetica" charset="0"/>
                </a:rPr>
                <a:t>PROJECT OFFICE</a:t>
              </a:r>
            </a:p>
            <a:p>
              <a:pPr marL="0" marR="0" algn="ctr">
                <a:spcBef>
                  <a:spcPts val="300"/>
                </a:spcBef>
                <a:spcAft>
                  <a:spcPts val="0"/>
                </a:spcAft>
              </a:pPr>
              <a:r>
                <a:rPr lang="en-US" sz="900" b="1" dirty="0">
                  <a:latin typeface="Helvetica" charset="0"/>
                  <a:ea typeface="Helvetica" charset="0"/>
                  <a:cs typeface="Helvetica" charset="0"/>
                </a:rPr>
                <a:t>Project Manager -  </a:t>
              </a:r>
              <a:r>
                <a:rPr lang="en-US" sz="900" b="1" dirty="0">
                  <a:effectLst/>
                  <a:latin typeface="Helvetica" charset="0"/>
                  <a:ea typeface="Helvetica" charset="0"/>
                  <a:cs typeface="Helvetica" charset="0"/>
                </a:rPr>
                <a:t>M. Kaducak</a:t>
              </a:r>
            </a:p>
            <a:p>
              <a:pPr marL="0" marR="0" algn="ctr">
                <a:spcBef>
                  <a:spcPts val="0"/>
                </a:spcBef>
                <a:spcAft>
                  <a:spcPts val="0"/>
                </a:spcAft>
              </a:pPr>
              <a:r>
                <a:rPr lang="en-US" sz="900" b="1" dirty="0">
                  <a:latin typeface="Helvetica" charset="0"/>
                  <a:ea typeface="Helvetica" charset="0"/>
                  <a:cs typeface="Helvetica" charset="0"/>
                </a:rPr>
                <a:t>Deputy Project Manager – L. Lari </a:t>
              </a:r>
            </a:p>
            <a:p>
              <a:pPr marL="0" marR="0" algn="ctr">
                <a:spcBef>
                  <a:spcPts val="0"/>
                </a:spcBef>
                <a:spcAft>
                  <a:spcPts val="0"/>
                </a:spcAft>
              </a:pPr>
              <a:endParaRPr lang="en-US" sz="1000" dirty="0">
                <a:latin typeface="Helvetica" charset="0"/>
                <a:ea typeface="Helvetica" charset="0"/>
                <a:cs typeface="Helvetica" charset="0"/>
              </a:endParaRPr>
            </a:p>
            <a:p>
              <a:pPr marL="1428750" marR="0" indent="-1292225">
                <a:spcBef>
                  <a:spcPts val="300"/>
                </a:spcBef>
                <a:spcAft>
                  <a:spcPts val="0"/>
                </a:spcAft>
              </a:pPr>
              <a:r>
                <a:rPr lang="en-US" sz="800" dirty="0">
                  <a:effectLst/>
                  <a:latin typeface="Helvetica" panose="020B0604020202020204" pitchFamily="34" charset="0"/>
                  <a:ea typeface="Helvetica" charset="0"/>
                  <a:cs typeface="Helvetica" panose="020B0604020202020204" pitchFamily="34" charset="0"/>
                </a:rPr>
                <a:t>PROJECT CONTROLS MANAGER  </a:t>
              </a:r>
              <a:r>
                <a:rPr lang="en-US" sz="800" b="1" dirty="0">
                  <a:effectLst/>
                  <a:latin typeface="Helvetica" panose="020B0604020202020204" pitchFamily="34" charset="0"/>
                  <a:ea typeface="Helvetica" charset="0"/>
                  <a:cs typeface="Helvetica" panose="020B0604020202020204" pitchFamily="34" charset="0"/>
                </a:rPr>
                <a:t>TBD</a:t>
              </a:r>
            </a:p>
            <a:p>
              <a:pPr marL="1428750" marR="0" indent="-1292225">
                <a:spcBef>
                  <a:spcPts val="300"/>
                </a:spcBef>
                <a:spcAft>
                  <a:spcPts val="0"/>
                </a:spcAft>
              </a:pPr>
              <a:r>
                <a:rPr lang="en-US" sz="800" dirty="0">
                  <a:latin typeface="Helvetica" panose="020B0604020202020204" pitchFamily="34" charset="0"/>
                  <a:cs typeface="Helvetica" panose="020B0604020202020204" pitchFamily="34" charset="0"/>
                </a:rPr>
                <a:t>    Project Controls Specialists   </a:t>
              </a:r>
              <a:r>
                <a:rPr lang="en-US" sz="800" b="1" dirty="0">
                  <a:latin typeface="Helvetica" panose="020B0604020202020204" pitchFamily="34" charset="0"/>
                  <a:cs typeface="Helvetica" panose="020B0604020202020204" pitchFamily="34" charset="0"/>
                </a:rPr>
                <a:t>J. Randall, M. Bossert</a:t>
              </a:r>
              <a:endParaRPr lang="en-US" sz="800" b="1" dirty="0">
                <a:effectLst/>
                <a:latin typeface="Helvetica" panose="020B0604020202020204" pitchFamily="34" charset="0"/>
                <a:ea typeface="Helvetica" charset="0"/>
                <a:cs typeface="Helvetica" panose="020B0604020202020204" pitchFamily="34" charset="0"/>
              </a:endParaRPr>
            </a:p>
            <a:p>
              <a:pPr marL="1428750" indent="-1292225">
                <a:spcBef>
                  <a:spcPts val="300"/>
                </a:spcBef>
              </a:pPr>
              <a:r>
                <a:rPr lang="en-US" sz="800" dirty="0">
                  <a:latin typeface="Helvetica" panose="020B0604020202020204" pitchFamily="34" charset="0"/>
                  <a:cs typeface="Helvetica" panose="020B0604020202020204" pitchFamily="34" charset="0"/>
                </a:rPr>
                <a:t>OPSS </a:t>
              </a:r>
              <a:r>
                <a:rPr lang="en-US" sz="800" cap="all" dirty="0">
                  <a:latin typeface="Helvetica" panose="020B0604020202020204" pitchFamily="34" charset="0"/>
                  <a:cs typeface="Helvetica" panose="020B0604020202020204" pitchFamily="34" charset="0"/>
                </a:rPr>
                <a:t>Consultant</a:t>
              </a:r>
              <a:r>
                <a:rPr lang="en-US" sz="800" dirty="0">
                  <a:latin typeface="Helvetica" panose="020B0604020202020204" pitchFamily="34" charset="0"/>
                  <a:cs typeface="Helvetica" panose="020B0604020202020204" pitchFamily="34" charset="0"/>
                </a:rPr>
                <a:t> 	              </a:t>
              </a:r>
              <a:r>
                <a:rPr lang="en-US" sz="800" b="1" dirty="0">
                  <a:latin typeface="Helvetica" panose="020B0604020202020204" pitchFamily="34" charset="0"/>
                  <a:cs typeface="Helvetica" panose="020B0604020202020204" pitchFamily="34" charset="0"/>
                </a:rPr>
                <a:t>D. Hoffer</a:t>
              </a:r>
              <a:endParaRPr lang="en-US" sz="800" b="1" dirty="0">
                <a:effectLst/>
                <a:latin typeface="Helvetica" panose="020B0604020202020204" pitchFamily="34" charset="0"/>
                <a:ea typeface="Helvetica" charset="0"/>
                <a:cs typeface="Helvetica" panose="020B0604020202020204" pitchFamily="34" charset="0"/>
              </a:endParaRPr>
            </a:p>
            <a:p>
              <a:pPr marL="1428750" marR="0" indent="-1292225">
                <a:spcBef>
                  <a:spcPts val="300"/>
                </a:spcBef>
                <a:spcAft>
                  <a:spcPts val="0"/>
                </a:spcAft>
              </a:pPr>
              <a:r>
                <a:rPr lang="en-US" sz="800" dirty="0">
                  <a:effectLst/>
                  <a:latin typeface="Helvetica" panose="020B0604020202020204" pitchFamily="34" charset="0"/>
                  <a:ea typeface="Helvetica" charset="0"/>
                  <a:cs typeface="Helvetica" panose="020B0604020202020204" pitchFamily="34" charset="0"/>
                </a:rPr>
                <a:t>FINANCIAL MANAGER            </a:t>
              </a:r>
              <a:r>
                <a:rPr lang="en-US" sz="800" dirty="0">
                  <a:latin typeface="Helvetica" panose="020B0604020202020204" pitchFamily="34" charset="0"/>
                  <a:ea typeface="Helvetica" charset="0"/>
                  <a:cs typeface="Helvetica" panose="020B0604020202020204" pitchFamily="34" charset="0"/>
                </a:rPr>
                <a:t>         </a:t>
              </a:r>
              <a:r>
                <a:rPr lang="en-US" sz="800" b="1" dirty="0">
                  <a:effectLst/>
                  <a:latin typeface="Helvetica" panose="020B0604020202020204" pitchFamily="34" charset="0"/>
                  <a:ea typeface="Helvetica" charset="0"/>
                  <a:cs typeface="Helvetica" panose="020B0604020202020204" pitchFamily="34" charset="0"/>
                </a:rPr>
                <a:t>C. Jacobsen</a:t>
              </a:r>
            </a:p>
            <a:p>
              <a:pPr marL="1428750" marR="0" indent="-1292225">
                <a:spcBef>
                  <a:spcPts val="300"/>
                </a:spcBef>
                <a:spcAft>
                  <a:spcPts val="0"/>
                </a:spcAft>
              </a:pPr>
              <a:r>
                <a:rPr lang="en-US" sz="800" dirty="0">
                  <a:latin typeface="Helvetica" panose="020B0604020202020204" pitchFamily="34" charset="0"/>
                  <a:ea typeface="Helvetica" charset="0"/>
                  <a:cs typeface="Helvetica" panose="020B0604020202020204" pitchFamily="34" charset="0"/>
                </a:rPr>
                <a:t>PROCUREMENT MANAGER           </a:t>
              </a:r>
              <a:r>
                <a:rPr lang="en-US" sz="800" b="1" dirty="0">
                  <a:latin typeface="Helvetica" panose="020B0604020202020204" pitchFamily="34" charset="0"/>
                  <a:ea typeface="Helvetica" charset="0"/>
                  <a:cs typeface="Helvetica" panose="020B0604020202020204" pitchFamily="34" charset="0"/>
                </a:rPr>
                <a:t>T. Powers (acting)</a:t>
              </a:r>
            </a:p>
            <a:p>
              <a:pPr marL="1428750" marR="0" indent="-1292225">
                <a:spcBef>
                  <a:spcPts val="300"/>
                </a:spcBef>
                <a:spcAft>
                  <a:spcPts val="0"/>
                </a:spcAft>
              </a:pPr>
              <a:r>
                <a:rPr lang="en-US" sz="800" dirty="0">
                  <a:effectLst/>
                  <a:latin typeface="Helvetica" panose="020B0604020202020204" pitchFamily="34" charset="0"/>
                  <a:ea typeface="Helvetica" charset="0"/>
                  <a:cs typeface="Helvetica" panose="020B0604020202020204" pitchFamily="34" charset="0"/>
                </a:rPr>
                <a:t>RISK MANAGER	     </a:t>
              </a:r>
              <a:r>
                <a:rPr lang="en-US" sz="800" dirty="0">
                  <a:latin typeface="Helvetica" panose="020B0604020202020204" pitchFamily="34" charset="0"/>
                  <a:ea typeface="Helvetica" charset="0"/>
                  <a:cs typeface="Helvetica" panose="020B0604020202020204" pitchFamily="34" charset="0"/>
                </a:rPr>
                <a:t>        </a:t>
              </a:r>
              <a:r>
                <a:rPr lang="en-US" sz="800" b="1" dirty="0">
                  <a:effectLst/>
                  <a:latin typeface="Helvetica" panose="020B0604020202020204" pitchFamily="34" charset="0"/>
                  <a:ea typeface="Helvetica" charset="0"/>
                  <a:cs typeface="Helvetica" panose="020B0604020202020204" pitchFamily="34" charset="0"/>
                </a:rPr>
                <a:t>L. Lari (acting)</a:t>
              </a:r>
            </a:p>
            <a:p>
              <a:pPr marL="1428750" marR="0" indent="-1292225">
                <a:spcBef>
                  <a:spcPts val="300"/>
                </a:spcBef>
                <a:spcAft>
                  <a:spcPts val="0"/>
                </a:spcAft>
              </a:pPr>
              <a:r>
                <a:rPr lang="en-US" sz="800" dirty="0">
                  <a:effectLst/>
                  <a:latin typeface="Helvetica" panose="020B0604020202020204" pitchFamily="34" charset="0"/>
                  <a:ea typeface="Helvetica" charset="0"/>
                  <a:cs typeface="Helvetica" panose="020B0604020202020204" pitchFamily="34" charset="0"/>
                </a:rPr>
                <a:t>QUALITY ASSURANCE MGR          </a:t>
              </a:r>
              <a:r>
                <a:rPr lang="en-US" sz="800" b="1" dirty="0">
                  <a:effectLst/>
                  <a:latin typeface="Helvetica" panose="020B0604020202020204" pitchFamily="34" charset="0"/>
                  <a:ea typeface="Helvetica" charset="0"/>
                  <a:cs typeface="Helvetica" panose="020B0604020202020204" pitchFamily="34" charset="0"/>
                </a:rPr>
                <a:t>J. </a:t>
              </a:r>
              <a:r>
                <a:rPr lang="en-US" sz="800" b="1" dirty="0" err="1">
                  <a:effectLst/>
                  <a:latin typeface="Helvetica" panose="020B0604020202020204" pitchFamily="34" charset="0"/>
                  <a:ea typeface="Helvetica" charset="0"/>
                  <a:cs typeface="Helvetica" panose="020B0604020202020204" pitchFamily="34" charset="0"/>
                </a:rPr>
                <a:t>Adetunji</a:t>
              </a:r>
              <a:r>
                <a:rPr lang="en-US" sz="800" b="1" dirty="0">
                  <a:effectLst/>
                  <a:latin typeface="Helvetica" panose="020B0604020202020204" pitchFamily="34" charset="0"/>
                  <a:ea typeface="Helvetica" charset="0"/>
                  <a:cs typeface="Helvetica" panose="020B0604020202020204" pitchFamily="34" charset="0"/>
                </a:rPr>
                <a:t> (acting)</a:t>
              </a:r>
            </a:p>
          </p:txBody>
        </p:sp>
        <p:sp>
          <p:nvSpPr>
            <p:cNvPr id="61" name="Text Box 1670">
              <a:extLst>
                <a:ext uri="{FF2B5EF4-FFF2-40B4-BE49-F238E27FC236}">
                  <a16:creationId xmlns:a16="http://schemas.microsoft.com/office/drawing/2014/main" id="{98639DA9-7296-4315-B95F-B830AEB4AFE2}"/>
                </a:ext>
              </a:extLst>
            </p:cNvPr>
            <p:cNvSpPr txBox="1">
              <a:spLocks noChangeArrowheads="1"/>
            </p:cNvSpPr>
            <p:nvPr/>
          </p:nvSpPr>
          <p:spPr bwMode="auto">
            <a:xfrm>
              <a:off x="2902902" y="1083495"/>
              <a:ext cx="3274140" cy="35463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0" marR="9525" algn="ctr">
                <a:spcBef>
                  <a:spcPts val="600"/>
                </a:spcBef>
                <a:spcAft>
                  <a:spcPts val="0"/>
                </a:spcAft>
              </a:pPr>
              <a:endParaRPr lang="en-US" sz="1400" b="1" dirty="0">
                <a:effectLst/>
                <a:latin typeface="Helvetica" charset="0"/>
                <a:ea typeface="Helvetica" charset="0"/>
                <a:cs typeface="Helvetica" charset="0"/>
              </a:endParaRPr>
            </a:p>
            <a:p>
              <a:pPr marL="0" marR="9525" algn="ctr">
                <a:spcBef>
                  <a:spcPts val="600"/>
                </a:spcBef>
                <a:spcAft>
                  <a:spcPts val="0"/>
                </a:spcAft>
              </a:pPr>
              <a:r>
                <a:rPr lang="en-US" sz="1400" b="1" dirty="0">
                  <a:effectLst/>
                  <a:latin typeface="Helvetica" charset="0"/>
                  <a:ea typeface="Helvetica" charset="0"/>
                  <a:cs typeface="Helvetica" charset="0"/>
                </a:rPr>
                <a:t>PIP-II Project</a:t>
              </a:r>
            </a:p>
            <a:p>
              <a:pPr marL="0" marR="9525" algn="ctr">
                <a:spcBef>
                  <a:spcPts val="600"/>
                </a:spcBef>
                <a:spcAft>
                  <a:spcPts val="0"/>
                </a:spcAft>
              </a:pPr>
              <a:endParaRPr lang="en-US" sz="1000" dirty="0">
                <a:effectLst/>
                <a:latin typeface="Helvetica" charset="0"/>
                <a:ea typeface="Helvetica" charset="0"/>
                <a:cs typeface="Helvetica" charset="0"/>
              </a:endParaRPr>
            </a:p>
            <a:p>
              <a:pPr marL="0" marR="9525" algn="ctr">
                <a:spcBef>
                  <a:spcPts val="0"/>
                </a:spcBef>
                <a:spcAft>
                  <a:spcPts val="0"/>
                </a:spcAft>
              </a:pPr>
              <a:r>
                <a:rPr lang="en-US" sz="600" b="1" dirty="0">
                  <a:effectLst/>
                  <a:latin typeface="Helvetica" charset="0"/>
                  <a:ea typeface="Helvetica" charset="0"/>
                  <a:cs typeface="Helvetica" charset="0"/>
                </a:rPr>
                <a:t> </a:t>
              </a:r>
              <a:endParaRPr lang="en-US" sz="1000" dirty="0">
                <a:effectLst/>
                <a:latin typeface="Helvetica" charset="0"/>
                <a:ea typeface="Helvetica" charset="0"/>
                <a:cs typeface="Helvetica" charset="0"/>
              </a:endParaRPr>
            </a:p>
            <a:p>
              <a:pPr marL="0" marR="9525" algn="ctr">
                <a:spcBef>
                  <a:spcPts val="0"/>
                </a:spcBef>
                <a:spcAft>
                  <a:spcPts val="0"/>
                </a:spcAft>
              </a:pPr>
              <a:r>
                <a:rPr lang="en-US" sz="1100" b="1" dirty="0">
                  <a:effectLst/>
                  <a:latin typeface="Helvetica" charset="0"/>
                  <a:ea typeface="Helvetica" charset="0"/>
                  <a:cs typeface="Helvetica" charset="0"/>
                </a:rPr>
                <a:t>Lia Merminga</a:t>
              </a:r>
              <a:endParaRPr lang="en-US" sz="1000" dirty="0">
                <a:effectLst/>
                <a:latin typeface="Helvetica" charset="0"/>
                <a:ea typeface="Helvetica" charset="0"/>
                <a:cs typeface="Helvetica" charset="0"/>
              </a:endParaRPr>
            </a:p>
            <a:p>
              <a:pPr marL="0" marR="9525" algn="ctr">
                <a:spcBef>
                  <a:spcPts val="0"/>
                </a:spcBef>
                <a:spcAft>
                  <a:spcPts val="0"/>
                </a:spcAft>
              </a:pPr>
              <a:r>
                <a:rPr lang="en-US" sz="800" dirty="0">
                  <a:effectLst/>
                  <a:latin typeface="Helvetica" charset="0"/>
                  <a:ea typeface="Helvetica" charset="0"/>
                  <a:cs typeface="Helvetica" charset="0"/>
                </a:rPr>
                <a:t>PROJECT DIRECTOR</a:t>
              </a:r>
            </a:p>
            <a:p>
              <a:pPr marL="0" marR="9525" algn="ctr">
                <a:spcBef>
                  <a:spcPts val="0"/>
                </a:spcBef>
                <a:spcAft>
                  <a:spcPts val="0"/>
                </a:spcAft>
              </a:pPr>
              <a:r>
                <a:rPr lang="en-US" sz="800" dirty="0">
                  <a:latin typeface="Helvetica" charset="0"/>
                  <a:ea typeface="Helvetica" charset="0"/>
                  <a:cs typeface="Helvetica" charset="0"/>
                </a:rPr>
                <a:t>US TECHNICAL COORDINATOR</a:t>
              </a:r>
              <a:endParaRPr lang="en-US" sz="1000" dirty="0">
                <a:effectLst/>
                <a:latin typeface="Helvetica" charset="0"/>
                <a:ea typeface="Helvetica" charset="0"/>
                <a:cs typeface="Helvetica" charset="0"/>
              </a:endParaRPr>
            </a:p>
            <a:p>
              <a:pPr marL="0" marR="9525">
                <a:spcBef>
                  <a:spcPts val="0"/>
                </a:spcBef>
                <a:spcAft>
                  <a:spcPts val="0"/>
                </a:spcAft>
              </a:pPr>
              <a:r>
                <a:rPr lang="en-US" sz="800" dirty="0">
                  <a:effectLst/>
                  <a:latin typeface="Helvetica" charset="0"/>
                  <a:ea typeface="Helvetica" charset="0"/>
                  <a:cs typeface="Helvetica" charset="0"/>
                </a:rPr>
                <a:t> </a:t>
              </a:r>
              <a:endParaRPr lang="en-US" sz="1000" dirty="0">
                <a:effectLst/>
                <a:latin typeface="Helvetica" charset="0"/>
                <a:ea typeface="Helvetica" charset="0"/>
                <a:cs typeface="Helvetica" charset="0"/>
              </a:endParaRPr>
            </a:p>
            <a:p>
              <a:pPr marL="2287588" marR="9525" indent="-2149475">
                <a:spcBef>
                  <a:spcPts val="0"/>
                </a:spcBef>
                <a:spcAft>
                  <a:spcPts val="0"/>
                </a:spcAft>
              </a:pPr>
              <a:endParaRPr lang="en-US" sz="800" dirty="0">
                <a:effectLst/>
                <a:latin typeface="Helvetica" charset="0"/>
                <a:ea typeface="Helvetica" charset="0"/>
                <a:cs typeface="Helvetica" charset="0"/>
              </a:endParaRPr>
            </a:p>
            <a:p>
              <a:pPr marL="2287588" marR="9525" indent="-2149475">
                <a:spcBef>
                  <a:spcPts val="0"/>
                </a:spcBef>
                <a:spcAft>
                  <a:spcPts val="0"/>
                </a:spcAft>
              </a:pPr>
              <a:endParaRPr lang="en-US" sz="800" dirty="0">
                <a:effectLst/>
                <a:latin typeface="Helvetica" charset="0"/>
                <a:ea typeface="Helvetica" charset="0"/>
                <a:cs typeface="Helvetica" charset="0"/>
              </a:endParaRPr>
            </a:p>
            <a:p>
              <a:pPr marL="2287588" marR="9525" indent="-2149475">
                <a:spcBef>
                  <a:spcPts val="0"/>
                </a:spcBef>
                <a:spcAft>
                  <a:spcPts val="0"/>
                </a:spcAft>
              </a:pPr>
              <a:r>
                <a:rPr lang="en-US" sz="800" dirty="0">
                  <a:effectLst/>
                  <a:latin typeface="Helvetica" charset="0"/>
                  <a:ea typeface="Helvetica" charset="0"/>
                  <a:cs typeface="Helvetica" charset="0"/>
                </a:rPr>
                <a:t>TECHNICAL DIRECTOR	</a:t>
              </a:r>
              <a:r>
                <a:rPr lang="en-US" sz="800" b="1" dirty="0">
                  <a:effectLst/>
                  <a:latin typeface="Helvetica" charset="0"/>
                  <a:ea typeface="Helvetica" charset="0"/>
                  <a:cs typeface="Helvetica" charset="0"/>
                </a:rPr>
                <a:t>Arkadiy Klebaner</a:t>
              </a:r>
              <a:endParaRPr lang="en-US" sz="800" dirty="0">
                <a:effectLst/>
                <a:latin typeface="Helvetica" charset="0"/>
                <a:ea typeface="Helvetica" charset="0"/>
                <a:cs typeface="Helvetica" charset="0"/>
              </a:endParaRPr>
            </a:p>
            <a:p>
              <a:pPr marL="2287588" marR="9525" indent="-2149475">
                <a:spcBef>
                  <a:spcPts val="0"/>
                </a:spcBef>
                <a:spcAft>
                  <a:spcPts val="0"/>
                </a:spcAft>
              </a:pPr>
              <a:r>
                <a:rPr lang="en-US" sz="800" dirty="0">
                  <a:effectLst/>
                  <a:latin typeface="Helvetica" charset="0"/>
                  <a:ea typeface="Helvetica" charset="0"/>
                  <a:cs typeface="Helvetica" charset="0"/>
                </a:rPr>
                <a:t>PROJECT MANAGER	</a:t>
              </a:r>
              <a:r>
                <a:rPr lang="en-US" sz="800" b="1" dirty="0">
                  <a:effectLst/>
                  <a:latin typeface="Helvetica" charset="0"/>
                  <a:ea typeface="Helvetica" charset="0"/>
                  <a:cs typeface="Helvetica" charset="0"/>
                </a:rPr>
                <a:t>Marc Kaducak</a:t>
              </a:r>
              <a:endParaRPr lang="en-US" sz="1000" dirty="0">
                <a:effectLst/>
                <a:latin typeface="Helvetica" charset="0"/>
                <a:ea typeface="Helvetica" charset="0"/>
                <a:cs typeface="Helvetica" charset="0"/>
              </a:endParaRPr>
            </a:p>
            <a:p>
              <a:pPr marL="2287588" marR="9525" indent="-2149475">
                <a:spcBef>
                  <a:spcPts val="0"/>
                </a:spcBef>
                <a:spcAft>
                  <a:spcPts val="0"/>
                </a:spcAft>
              </a:pPr>
              <a:r>
                <a:rPr lang="en-US" sz="800" dirty="0">
                  <a:effectLst/>
                  <a:latin typeface="Helvetica" charset="0"/>
                  <a:ea typeface="Helvetica" charset="0"/>
                  <a:cs typeface="Helvetica" charset="0"/>
                </a:rPr>
                <a:t>SPECIAL ADVISOR</a:t>
              </a:r>
              <a:r>
                <a:rPr lang="en-US" sz="800" dirty="0">
                  <a:latin typeface="Helvetica" charset="0"/>
                  <a:ea typeface="Helvetica" charset="0"/>
                  <a:cs typeface="Helvetica" charset="0"/>
                </a:rPr>
                <a:t>	</a:t>
              </a:r>
              <a:r>
                <a:rPr lang="en-US" sz="800" b="1" dirty="0">
                  <a:latin typeface="Helvetica" charset="0"/>
                  <a:ea typeface="Helvetica" charset="0"/>
                  <a:cs typeface="Helvetica" charset="0"/>
                </a:rPr>
                <a:t>Steve Holmes </a:t>
              </a:r>
            </a:p>
            <a:p>
              <a:pPr marL="2287588" marR="9525" indent="-2149475">
                <a:lnSpc>
                  <a:spcPts val="500"/>
                </a:lnSpc>
                <a:spcBef>
                  <a:spcPts val="0"/>
                </a:spcBef>
                <a:spcAft>
                  <a:spcPts val="0"/>
                </a:spcAft>
              </a:pPr>
              <a:endParaRPr lang="en-US" sz="1000" b="1" dirty="0">
                <a:effectLst/>
                <a:latin typeface="Helvetica" charset="0"/>
                <a:ea typeface="Helvetica" charset="0"/>
                <a:cs typeface="Helvetica" charset="0"/>
              </a:endParaRPr>
            </a:p>
            <a:p>
              <a:pPr marL="2287588" marR="9525" indent="-2149475">
                <a:spcBef>
                  <a:spcPts val="0"/>
                </a:spcBef>
                <a:spcAft>
                  <a:spcPts val="0"/>
                </a:spcAft>
              </a:pPr>
              <a:endParaRPr lang="en-US" sz="800" dirty="0">
                <a:effectLst/>
                <a:latin typeface="Helvetica" charset="0"/>
                <a:ea typeface="Helvetica" charset="0"/>
                <a:cs typeface="Helvetica" charset="0"/>
              </a:endParaRPr>
            </a:p>
            <a:p>
              <a:pPr marL="2287588" marR="9525" indent="-2149475">
                <a:spcBef>
                  <a:spcPts val="0"/>
                </a:spcBef>
                <a:spcAft>
                  <a:spcPts val="0"/>
                </a:spcAft>
              </a:pPr>
              <a:r>
                <a:rPr lang="en-US" sz="800" dirty="0">
                  <a:effectLst/>
                  <a:latin typeface="Helvetica" charset="0"/>
                  <a:ea typeface="Helvetica" charset="0"/>
                  <a:cs typeface="Helvetica" charset="0"/>
                </a:rPr>
                <a:t>ANL SENIOR TEAM LEAD	</a:t>
              </a:r>
              <a:r>
                <a:rPr lang="en-US" sz="800" b="1" dirty="0">
                  <a:effectLst/>
                  <a:latin typeface="Helvetica" charset="0"/>
                  <a:ea typeface="Helvetica" charset="0"/>
                  <a:cs typeface="Helvetica" charset="0"/>
                </a:rPr>
                <a:t>TBD</a:t>
              </a:r>
              <a:endParaRPr lang="en-US" sz="1000" dirty="0">
                <a:effectLst/>
                <a:latin typeface="Helvetica" charset="0"/>
                <a:ea typeface="Helvetica" charset="0"/>
                <a:cs typeface="Helvetica" charset="0"/>
              </a:endParaRPr>
            </a:p>
            <a:p>
              <a:pPr marL="2287588" marR="9525" indent="-2149475">
                <a:spcBef>
                  <a:spcPts val="0"/>
                </a:spcBef>
                <a:spcAft>
                  <a:spcPts val="0"/>
                </a:spcAft>
              </a:pPr>
              <a:r>
                <a:rPr lang="en-US" sz="800" dirty="0">
                  <a:effectLst/>
                  <a:latin typeface="Helvetica" charset="0"/>
                  <a:ea typeface="Helvetica" charset="0"/>
                  <a:cs typeface="Helvetica" charset="0"/>
                </a:rPr>
                <a:t>LBNL SENIOR TEAM LEAD	</a:t>
              </a:r>
              <a:r>
                <a:rPr lang="en-US" sz="800" b="1" dirty="0">
                  <a:effectLst/>
                  <a:latin typeface="Helvetica" charset="0"/>
                  <a:ea typeface="Helvetica" charset="0"/>
                  <a:cs typeface="Helvetica" charset="0"/>
                </a:rPr>
                <a:t>TBD</a:t>
              </a:r>
            </a:p>
            <a:p>
              <a:pPr marL="2287588" marR="9525" indent="-2149475">
                <a:spcBef>
                  <a:spcPts val="0"/>
                </a:spcBef>
                <a:spcAft>
                  <a:spcPts val="0"/>
                </a:spcAft>
              </a:pPr>
              <a:endParaRPr lang="en-US" sz="1000" dirty="0">
                <a:effectLst/>
                <a:latin typeface="Helvetica" charset="0"/>
                <a:ea typeface="Helvetica" charset="0"/>
                <a:cs typeface="Helvetica" charset="0"/>
              </a:endParaRPr>
            </a:p>
            <a:p>
              <a:pPr marL="2287588" marR="9525" indent="-2149475">
                <a:spcBef>
                  <a:spcPts val="0"/>
                </a:spcBef>
                <a:spcAft>
                  <a:spcPts val="0"/>
                </a:spcAft>
              </a:pPr>
              <a:r>
                <a:rPr lang="de-DE" sz="800" dirty="0">
                  <a:effectLst/>
                  <a:latin typeface="Helvetica" charset="0"/>
                  <a:ea typeface="Helvetica" charset="0"/>
                  <a:cs typeface="Helvetica" charset="0"/>
                </a:rPr>
                <a:t>ENVIRONMENTAL, SAFETY &amp; HEALTH	</a:t>
              </a:r>
              <a:r>
                <a:rPr lang="en-US" sz="800" b="1" dirty="0">
                  <a:latin typeface="Arial" panose="020B0604020202020204" pitchFamily="34" charset="0"/>
                  <a:cs typeface="Arial" panose="020B0604020202020204" pitchFamily="34" charset="0"/>
                </a:rPr>
                <a:t>John Anderson Jr.</a:t>
              </a:r>
              <a:endParaRPr lang="en-US" sz="800" b="1" dirty="0">
                <a:effectLst/>
                <a:latin typeface="Arial" panose="020B0604020202020204" pitchFamily="34" charset="0"/>
                <a:ea typeface="Helvetica" charset="0"/>
                <a:cs typeface="Arial" panose="020B0604020202020204" pitchFamily="34" charset="0"/>
              </a:endParaRPr>
            </a:p>
            <a:p>
              <a:pPr marL="2287588" marR="9525" indent="-2149475">
                <a:spcBef>
                  <a:spcPts val="0"/>
                </a:spcBef>
                <a:spcAft>
                  <a:spcPts val="0"/>
                </a:spcAft>
              </a:pPr>
              <a:r>
                <a:rPr lang="fr-FR" sz="800" dirty="0">
                  <a:effectLst/>
                  <a:latin typeface="Helvetica" charset="0"/>
                  <a:ea typeface="Helvetica" charset="0"/>
                  <a:cs typeface="Helvetica" charset="0"/>
                </a:rPr>
                <a:t>DOCUMENT SYSTEM MANAGER	</a:t>
              </a:r>
              <a:r>
                <a:rPr lang="fr-FR" sz="800" b="1" dirty="0">
                  <a:effectLst/>
                  <a:latin typeface="Helvetica" charset="0"/>
                  <a:ea typeface="Helvetica" charset="0"/>
                  <a:cs typeface="Helvetica" charset="0"/>
                </a:rPr>
                <a:t>Traci Langford</a:t>
              </a:r>
              <a:endParaRPr lang="en-US" sz="1000" dirty="0">
                <a:effectLst/>
                <a:latin typeface="Helvetica" charset="0"/>
                <a:ea typeface="Helvetica" charset="0"/>
                <a:cs typeface="Helvetica" charset="0"/>
              </a:endParaRPr>
            </a:p>
            <a:p>
              <a:pPr marL="2287588" marR="9525" indent="-2149475">
                <a:spcBef>
                  <a:spcPts val="0"/>
                </a:spcBef>
                <a:spcAft>
                  <a:spcPts val="0"/>
                </a:spcAft>
              </a:pPr>
              <a:endParaRPr lang="en-US" sz="800" dirty="0">
                <a:effectLst/>
                <a:latin typeface="Helvetica" charset="0"/>
                <a:ea typeface="Helvetica" charset="0"/>
                <a:cs typeface="Helvetica" charset="0"/>
              </a:endParaRPr>
            </a:p>
            <a:p>
              <a:pPr marL="2287588" marR="9525" indent="-2149475">
                <a:spcBef>
                  <a:spcPts val="0"/>
                </a:spcBef>
                <a:spcAft>
                  <a:spcPts val="0"/>
                </a:spcAft>
              </a:pPr>
              <a:r>
                <a:rPr lang="en-US" sz="800" dirty="0">
                  <a:effectLst/>
                  <a:latin typeface="Helvetica" charset="0"/>
                  <a:ea typeface="Helvetica" charset="0"/>
                  <a:cs typeface="Helvetica" charset="0"/>
                </a:rPr>
                <a:t>EXECUTIVE ADMINISTRATION</a:t>
              </a:r>
              <a:r>
                <a:rPr lang="en-US" sz="800" b="1" dirty="0">
                  <a:effectLst/>
                  <a:latin typeface="Helvetica" charset="0"/>
                  <a:ea typeface="Helvetica" charset="0"/>
                  <a:cs typeface="Helvetica" charset="0"/>
                </a:rPr>
                <a:t>	Traci Langford</a:t>
              </a:r>
              <a:endParaRPr lang="en-US" sz="1000" dirty="0">
                <a:effectLst/>
                <a:latin typeface="Helvetica" charset="0"/>
                <a:ea typeface="Helvetica" charset="0"/>
                <a:cs typeface="Helvetica" charset="0"/>
              </a:endParaRPr>
            </a:p>
            <a:p>
              <a:pPr marL="2287588" marR="9525" indent="-2149475">
                <a:spcBef>
                  <a:spcPts val="0"/>
                </a:spcBef>
                <a:spcAft>
                  <a:spcPts val="0"/>
                </a:spcAft>
              </a:pPr>
              <a:r>
                <a:rPr lang="fr-FR" sz="800" dirty="0">
                  <a:latin typeface="Helvetica" charset="0"/>
                  <a:ea typeface="Helvetica" charset="0"/>
                  <a:cs typeface="Helvetica" charset="0"/>
                </a:rPr>
                <a:t>     </a:t>
              </a:r>
              <a:r>
                <a:rPr lang="fr-FR" sz="800" dirty="0">
                  <a:effectLst/>
                  <a:latin typeface="Helvetica" charset="0"/>
                  <a:ea typeface="Helvetica" charset="0"/>
                  <a:cs typeface="Helvetica" charset="0"/>
                </a:rPr>
                <a:t>ADMINISTRATION SUPPORT	</a:t>
              </a:r>
              <a:r>
                <a:rPr lang="fr-FR" sz="800" b="1" dirty="0">
                  <a:effectLst/>
                  <a:latin typeface="Helvetica" charset="0"/>
                  <a:ea typeface="Helvetica" charset="0"/>
                  <a:cs typeface="Helvetica" charset="0"/>
                </a:rPr>
                <a:t>Tatiana Hamilton </a:t>
              </a:r>
              <a:endParaRPr lang="en-US" sz="1000" dirty="0">
                <a:effectLst/>
                <a:latin typeface="Helvetica" charset="0"/>
                <a:ea typeface="Helvetica" charset="0"/>
                <a:cs typeface="Helvetica" charset="0"/>
              </a:endParaRPr>
            </a:p>
            <a:p>
              <a:pPr marL="136525" marR="9525">
                <a:spcBef>
                  <a:spcPts val="0"/>
                </a:spcBef>
                <a:spcAft>
                  <a:spcPts val="0"/>
                </a:spcAft>
              </a:pPr>
              <a:r>
                <a:rPr lang="fr-FR" sz="800" dirty="0">
                  <a:effectLst/>
                  <a:latin typeface="Helvetica" charset="0"/>
                  <a:ea typeface="Helvetica" charset="0"/>
                  <a:cs typeface="Helvetica" charset="0"/>
                </a:rPr>
                <a:t> </a:t>
              </a:r>
              <a:endParaRPr lang="en-US" sz="1000" dirty="0">
                <a:effectLst/>
                <a:latin typeface="Helvetica" charset="0"/>
                <a:ea typeface="Helvetica" charset="0"/>
                <a:cs typeface="Helvetica" charset="0"/>
              </a:endParaRPr>
            </a:p>
          </p:txBody>
        </p:sp>
        <p:grpSp>
          <p:nvGrpSpPr>
            <p:cNvPr id="62" name="Group 61">
              <a:extLst>
                <a:ext uri="{FF2B5EF4-FFF2-40B4-BE49-F238E27FC236}">
                  <a16:creationId xmlns:a16="http://schemas.microsoft.com/office/drawing/2014/main" id="{27BE6B33-F38A-493D-A1D0-A67DD07DC7A5}"/>
                </a:ext>
              </a:extLst>
            </p:cNvPr>
            <p:cNvGrpSpPr/>
            <p:nvPr/>
          </p:nvGrpSpPr>
          <p:grpSpPr>
            <a:xfrm>
              <a:off x="92461" y="5030700"/>
              <a:ext cx="8938085" cy="987903"/>
              <a:chOff x="122666" y="1041785"/>
              <a:chExt cx="8938085" cy="987903"/>
            </a:xfrm>
          </p:grpSpPr>
          <p:sp>
            <p:nvSpPr>
              <p:cNvPr id="71" name="Text Box 1836">
                <a:extLst>
                  <a:ext uri="{FF2B5EF4-FFF2-40B4-BE49-F238E27FC236}">
                    <a16:creationId xmlns:a16="http://schemas.microsoft.com/office/drawing/2014/main" id="{D2A8A3B6-EF05-4873-81D0-74D7C9BC0522}"/>
                  </a:ext>
                </a:extLst>
              </p:cNvPr>
              <p:cNvSpPr txBox="1">
                <a:spLocks noChangeArrowheads="1"/>
              </p:cNvSpPr>
              <p:nvPr/>
            </p:nvSpPr>
            <p:spPr bwMode="auto">
              <a:xfrm>
                <a:off x="3277412" y="1334631"/>
                <a:ext cx="1198898" cy="5854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US" sz="900" u="sng" dirty="0">
                    <a:latin typeface="Helvetica" panose="020B0604020202020204" pitchFamily="34" charset="0"/>
                    <a:ea typeface="Helvetica" charset="0"/>
                    <a:cs typeface="Helvetica" panose="020B0604020202020204" pitchFamily="34" charset="0"/>
                  </a:rPr>
                  <a:t>ACCELERATOR</a:t>
                </a:r>
                <a:r>
                  <a:rPr lang="en-US" sz="900" u="sng" dirty="0">
                    <a:effectLst/>
                    <a:latin typeface="Helvetica" panose="020B0604020202020204" pitchFamily="34" charset="0"/>
                    <a:ea typeface="Helvetica" charset="0"/>
                    <a:cs typeface="Helvetica" panose="020B0604020202020204" pitchFamily="34" charset="0"/>
                  </a:rPr>
                  <a:t> SYSTEMS</a:t>
                </a:r>
                <a:endParaRPr lang="en-US" sz="1000" dirty="0">
                  <a:effectLst/>
                  <a:latin typeface="Helvetica" panose="020B0604020202020204" pitchFamily="34" charset="0"/>
                  <a:ea typeface="Helvetica" charset="0"/>
                  <a:cs typeface="Helvetica" panose="020B0604020202020204" pitchFamily="34" charset="0"/>
                </a:endParaRPr>
              </a:p>
              <a:p>
                <a:pPr marL="0" marR="0" algn="ctr">
                  <a:spcBef>
                    <a:spcPts val="0"/>
                  </a:spcBef>
                  <a:spcAft>
                    <a:spcPts val="0"/>
                  </a:spcAft>
                </a:pPr>
                <a:r>
                  <a:rPr lang="en-US" sz="900" b="1" dirty="0">
                    <a:latin typeface="Helvetica" panose="020B0604020202020204" pitchFamily="34" charset="0"/>
                    <a:ea typeface="Helvetica" charset="0"/>
                    <a:cs typeface="Helvetica" panose="020B0604020202020204" pitchFamily="34" charset="0"/>
                  </a:rPr>
                  <a:t>P. Derwent</a:t>
                </a:r>
                <a:endParaRPr lang="en-US" sz="900" b="1" dirty="0">
                  <a:effectLst/>
                  <a:latin typeface="Helvetica" panose="020B0604020202020204" pitchFamily="34" charset="0"/>
                  <a:ea typeface="Helvetica" charset="0"/>
                  <a:cs typeface="Helvetica" panose="020B0604020202020204" pitchFamily="34" charset="0"/>
                </a:endParaRPr>
              </a:p>
              <a:p>
                <a:pPr marL="0" marR="0" algn="ctr">
                  <a:spcBef>
                    <a:spcPts val="0"/>
                  </a:spcBef>
                  <a:spcAft>
                    <a:spcPts val="0"/>
                  </a:spcAft>
                </a:pPr>
                <a:r>
                  <a:rPr lang="en-US" sz="900" dirty="0">
                    <a:effectLst/>
                    <a:latin typeface="Helvetica" panose="020B0604020202020204" pitchFamily="34" charset="0"/>
                    <a:ea typeface="Helvetica" charset="0"/>
                    <a:cs typeface="Helvetica" panose="020B0604020202020204" pitchFamily="34" charset="0"/>
                  </a:rPr>
                  <a:t>System Manager</a:t>
                </a:r>
              </a:p>
            </p:txBody>
          </p:sp>
          <p:sp>
            <p:nvSpPr>
              <p:cNvPr id="72" name="Text Box 1852">
                <a:extLst>
                  <a:ext uri="{FF2B5EF4-FFF2-40B4-BE49-F238E27FC236}">
                    <a16:creationId xmlns:a16="http://schemas.microsoft.com/office/drawing/2014/main" id="{2B8C51FA-5C3A-4E24-9C26-93D4A3CA7AB8}"/>
                  </a:ext>
                </a:extLst>
              </p:cNvPr>
              <p:cNvSpPr txBox="1">
                <a:spLocks noChangeArrowheads="1"/>
              </p:cNvSpPr>
              <p:nvPr/>
            </p:nvSpPr>
            <p:spPr bwMode="auto">
              <a:xfrm>
                <a:off x="1733930" y="1341777"/>
                <a:ext cx="1459363" cy="68791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a:r>
                  <a:rPr lang="en-US" sz="900" u="sng" dirty="0">
                    <a:latin typeface="Helvetica" panose="020B0604020202020204" pitchFamily="34" charset="0"/>
                    <a:ea typeface="Helvetica" charset="0"/>
                    <a:cs typeface="Helvetica" panose="020B0604020202020204" pitchFamily="34" charset="0"/>
                  </a:rPr>
                  <a:t>SRF &amp; CRYO SYSTEMS</a:t>
                </a:r>
              </a:p>
              <a:p>
                <a:pPr marL="0" marR="0" algn="ctr">
                  <a:spcBef>
                    <a:spcPts val="0"/>
                  </a:spcBef>
                  <a:spcAft>
                    <a:spcPts val="0"/>
                  </a:spcAft>
                </a:pPr>
                <a:r>
                  <a:rPr lang="en-US" sz="900" b="1" dirty="0">
                    <a:latin typeface="Helvetica" panose="020B0604020202020204" pitchFamily="34" charset="0"/>
                    <a:ea typeface="Helvetica" charset="0"/>
                    <a:cs typeface="Helvetica" panose="020B0604020202020204" pitchFamily="34" charset="0"/>
                  </a:rPr>
                  <a:t>G. Wu</a:t>
                </a:r>
                <a:endParaRPr lang="en-US" sz="1000" dirty="0">
                  <a:effectLst/>
                  <a:latin typeface="Helvetica" panose="020B0604020202020204" pitchFamily="34" charset="0"/>
                  <a:ea typeface="Helvetica" charset="0"/>
                  <a:cs typeface="Helvetica" panose="020B0604020202020204" pitchFamily="34" charset="0"/>
                </a:endParaRPr>
              </a:p>
              <a:p>
                <a:pPr marL="0" marR="0" algn="ctr">
                  <a:spcBef>
                    <a:spcPts val="0"/>
                  </a:spcBef>
                  <a:spcAft>
                    <a:spcPts val="0"/>
                  </a:spcAft>
                </a:pPr>
                <a:r>
                  <a:rPr lang="en-US" sz="900" dirty="0">
                    <a:effectLst/>
                    <a:latin typeface="Helvetica" panose="020B0604020202020204" pitchFamily="34" charset="0"/>
                    <a:ea typeface="Helvetica" charset="0"/>
                    <a:cs typeface="Helvetica" panose="020B0604020202020204" pitchFamily="34" charset="0"/>
                  </a:rPr>
                  <a:t>System Manager</a:t>
                </a:r>
                <a:endParaRPr lang="en-US" sz="1000" dirty="0">
                  <a:effectLst/>
                  <a:latin typeface="Helvetica" panose="020B0604020202020204" pitchFamily="34" charset="0"/>
                  <a:ea typeface="Helvetica" charset="0"/>
                  <a:cs typeface="Helvetica" panose="020B0604020202020204" pitchFamily="34" charset="0"/>
                </a:endParaRPr>
              </a:p>
            </p:txBody>
          </p:sp>
          <p:sp>
            <p:nvSpPr>
              <p:cNvPr id="73" name="Text Box 1855">
                <a:extLst>
                  <a:ext uri="{FF2B5EF4-FFF2-40B4-BE49-F238E27FC236}">
                    <a16:creationId xmlns:a16="http://schemas.microsoft.com/office/drawing/2014/main" id="{C484335E-49B3-4842-9ABC-C9FAD8C23A52}"/>
                  </a:ext>
                </a:extLst>
              </p:cNvPr>
              <p:cNvSpPr txBox="1">
                <a:spLocks noChangeArrowheads="1"/>
              </p:cNvSpPr>
              <p:nvPr/>
            </p:nvSpPr>
            <p:spPr bwMode="auto">
              <a:xfrm>
                <a:off x="122666" y="1344501"/>
                <a:ext cx="1524577" cy="470614"/>
              </a:xfrm>
              <a:prstGeom prst="rect">
                <a:avLst/>
              </a:prstGeom>
              <a:noFill/>
              <a:ln w="9525">
                <a:solidFill>
                  <a:srgbClr val="000000"/>
                </a:solidFill>
                <a:miter lim="800000"/>
                <a:headEnd/>
                <a:tailEnd/>
              </a:ln>
              <a:extLst/>
            </p:spPr>
            <p:txBody>
              <a:bodyPr rot="0" vert="horz" wrap="square" lIns="0" tIns="0" rIns="0" bIns="0" anchor="ctr" anchorCtr="0" upright="1">
                <a:noAutofit/>
              </a:bodyPr>
              <a:lstStyle/>
              <a:p>
                <a:pPr marL="0" marR="0" algn="ctr">
                  <a:spcBef>
                    <a:spcPts val="0"/>
                  </a:spcBef>
                  <a:spcAft>
                    <a:spcPts val="0"/>
                  </a:spcAft>
                </a:pPr>
                <a:r>
                  <a:rPr lang="en-US" sz="900" u="sng" dirty="0">
                    <a:effectLst/>
                    <a:latin typeface="Helvetica" panose="020B0604020202020204" pitchFamily="34" charset="0"/>
                    <a:ea typeface="Helvetica" charset="0"/>
                    <a:cs typeface="Helvetica" panose="020B0604020202020204" pitchFamily="34" charset="0"/>
                  </a:rPr>
                  <a:t>PROJECT MANAGEMENT</a:t>
                </a:r>
                <a:endParaRPr lang="en-US" sz="1000" dirty="0">
                  <a:effectLst/>
                  <a:latin typeface="Helvetica" panose="020B0604020202020204" pitchFamily="34" charset="0"/>
                  <a:ea typeface="Helvetica" charset="0"/>
                  <a:cs typeface="Helvetica" panose="020B0604020202020204" pitchFamily="34" charset="0"/>
                </a:endParaRPr>
              </a:p>
              <a:p>
                <a:pPr marL="0" marR="0" algn="ctr">
                  <a:spcBef>
                    <a:spcPts val="0"/>
                  </a:spcBef>
                  <a:spcAft>
                    <a:spcPts val="0"/>
                  </a:spcAft>
                </a:pPr>
                <a:r>
                  <a:rPr lang="en-US" sz="900" b="1" dirty="0">
                    <a:latin typeface="Helvetica" panose="020B0604020202020204" pitchFamily="34" charset="0"/>
                    <a:ea typeface="Helvetica" charset="0"/>
                    <a:cs typeface="Helvetica" panose="020B0604020202020204" pitchFamily="34" charset="0"/>
                  </a:rPr>
                  <a:t>M</a:t>
                </a:r>
                <a:r>
                  <a:rPr lang="en-US" sz="900" b="1" dirty="0">
                    <a:effectLst/>
                    <a:latin typeface="Helvetica" panose="020B0604020202020204" pitchFamily="34" charset="0"/>
                    <a:ea typeface="Helvetica" charset="0"/>
                    <a:cs typeface="Helvetica" panose="020B0604020202020204" pitchFamily="34" charset="0"/>
                  </a:rPr>
                  <a:t>. Kaducak</a:t>
                </a:r>
                <a:endParaRPr lang="en-US" sz="1000" dirty="0">
                  <a:effectLst/>
                  <a:latin typeface="Helvetica" panose="020B0604020202020204" pitchFamily="34" charset="0"/>
                  <a:ea typeface="Helvetica" charset="0"/>
                  <a:cs typeface="Helvetica" panose="020B0604020202020204" pitchFamily="34" charset="0"/>
                </a:endParaRPr>
              </a:p>
              <a:p>
                <a:pPr marL="0" marR="0" algn="ctr">
                  <a:spcBef>
                    <a:spcPts val="0"/>
                  </a:spcBef>
                  <a:spcAft>
                    <a:spcPts val="0"/>
                  </a:spcAft>
                </a:pPr>
                <a:r>
                  <a:rPr lang="en-US" sz="900" dirty="0">
                    <a:effectLst/>
                    <a:latin typeface="Helvetica" panose="020B0604020202020204" pitchFamily="34" charset="0"/>
                    <a:ea typeface="Helvetica" charset="0"/>
                    <a:cs typeface="Helvetica" panose="020B0604020202020204" pitchFamily="34" charset="0"/>
                  </a:rPr>
                  <a:t>System Manager</a:t>
                </a:r>
                <a:endParaRPr lang="en-US" sz="1000" dirty="0">
                  <a:effectLst/>
                  <a:latin typeface="Helvetica" panose="020B0604020202020204" pitchFamily="34" charset="0"/>
                  <a:ea typeface="Helvetica" charset="0"/>
                  <a:cs typeface="Helvetica" panose="020B0604020202020204" pitchFamily="34" charset="0"/>
                </a:endParaRPr>
              </a:p>
            </p:txBody>
          </p:sp>
          <p:sp>
            <p:nvSpPr>
              <p:cNvPr id="75" name="Text Box 1873">
                <a:extLst>
                  <a:ext uri="{FF2B5EF4-FFF2-40B4-BE49-F238E27FC236}">
                    <a16:creationId xmlns:a16="http://schemas.microsoft.com/office/drawing/2014/main" id="{DB85DBAF-D620-4730-9920-C645FBDFC2A4}"/>
                  </a:ext>
                </a:extLst>
              </p:cNvPr>
              <p:cNvSpPr txBox="1">
                <a:spLocks noChangeArrowheads="1"/>
              </p:cNvSpPr>
              <p:nvPr/>
            </p:nvSpPr>
            <p:spPr bwMode="auto">
              <a:xfrm>
                <a:off x="5942986" y="1332583"/>
                <a:ext cx="1420032" cy="5874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US" sz="900" u="sng" dirty="0">
                    <a:latin typeface="Helvetica" panose="020B0604020202020204" pitchFamily="34" charset="0"/>
                    <a:ea typeface="Helvetica" charset="0"/>
                    <a:cs typeface="Helvetica" panose="020B0604020202020204" pitchFamily="34" charset="0"/>
                  </a:rPr>
                  <a:t>ACCELERATOR COMPLEX</a:t>
                </a:r>
                <a:r>
                  <a:rPr lang="en-US" sz="900" u="sng" dirty="0">
                    <a:effectLst/>
                    <a:latin typeface="Helvetica" panose="020B0604020202020204" pitchFamily="34" charset="0"/>
                    <a:ea typeface="Helvetica" charset="0"/>
                    <a:cs typeface="Helvetica" panose="020B0604020202020204" pitchFamily="34" charset="0"/>
                  </a:rPr>
                  <a:t> UPGRADES</a:t>
                </a:r>
                <a:endParaRPr lang="en-US" sz="1000" dirty="0">
                  <a:effectLst/>
                  <a:latin typeface="Helvetica" panose="020B0604020202020204" pitchFamily="34" charset="0"/>
                  <a:ea typeface="Helvetica" charset="0"/>
                  <a:cs typeface="Helvetica" panose="020B0604020202020204" pitchFamily="34" charset="0"/>
                </a:endParaRPr>
              </a:p>
              <a:p>
                <a:pPr marL="0" marR="0" algn="ctr">
                  <a:spcBef>
                    <a:spcPts val="0"/>
                  </a:spcBef>
                  <a:spcAft>
                    <a:spcPts val="0"/>
                  </a:spcAft>
                </a:pPr>
                <a:r>
                  <a:rPr lang="en-US" sz="900" b="1" dirty="0">
                    <a:latin typeface="Helvetica" panose="020B0604020202020204" pitchFamily="34" charset="0"/>
                    <a:ea typeface="Helvetica" charset="0"/>
                    <a:cs typeface="Helvetica" panose="020B0604020202020204" pitchFamily="34" charset="0"/>
                  </a:rPr>
                  <a:t>I. </a:t>
                </a:r>
                <a:r>
                  <a:rPr lang="en-US" sz="900" b="1" dirty="0" err="1">
                    <a:latin typeface="Helvetica" panose="020B0604020202020204" pitchFamily="34" charset="0"/>
                    <a:ea typeface="Helvetica" charset="0"/>
                    <a:cs typeface="Helvetica" panose="020B0604020202020204" pitchFamily="34" charset="0"/>
                  </a:rPr>
                  <a:t>Kourbanis</a:t>
                </a:r>
                <a:endParaRPr lang="en-US" sz="900" b="1" dirty="0">
                  <a:effectLst/>
                  <a:latin typeface="Helvetica" panose="020B0604020202020204" pitchFamily="34" charset="0"/>
                  <a:ea typeface="Helvetica" charset="0"/>
                  <a:cs typeface="Helvetica" panose="020B0604020202020204" pitchFamily="34" charset="0"/>
                </a:endParaRPr>
              </a:p>
              <a:p>
                <a:pPr marL="0" marR="0" algn="ctr">
                  <a:spcBef>
                    <a:spcPts val="0"/>
                  </a:spcBef>
                  <a:spcAft>
                    <a:spcPts val="0"/>
                  </a:spcAft>
                </a:pPr>
                <a:r>
                  <a:rPr lang="en-US" sz="900" dirty="0">
                    <a:latin typeface="Helvetica" panose="020B0604020202020204" pitchFamily="34" charset="0"/>
                    <a:ea typeface="Helvetica" charset="0"/>
                    <a:cs typeface="Helvetica" panose="020B0604020202020204" pitchFamily="34" charset="0"/>
                  </a:rPr>
                  <a:t>System Manager</a:t>
                </a:r>
                <a:endParaRPr lang="en-US" sz="1000" dirty="0">
                  <a:effectLst/>
                  <a:latin typeface="Helvetica" panose="020B0604020202020204" pitchFamily="34" charset="0"/>
                  <a:ea typeface="Helvetica" charset="0"/>
                  <a:cs typeface="Helvetica" panose="020B0604020202020204" pitchFamily="34" charset="0"/>
                </a:endParaRPr>
              </a:p>
            </p:txBody>
          </p:sp>
          <p:sp>
            <p:nvSpPr>
              <p:cNvPr id="77" name="Text Box 1873">
                <a:extLst>
                  <a:ext uri="{FF2B5EF4-FFF2-40B4-BE49-F238E27FC236}">
                    <a16:creationId xmlns:a16="http://schemas.microsoft.com/office/drawing/2014/main" id="{BDD90D16-B417-4F82-9093-98F1E6507F98}"/>
                  </a:ext>
                </a:extLst>
              </p:cNvPr>
              <p:cNvSpPr txBox="1">
                <a:spLocks noChangeArrowheads="1"/>
              </p:cNvSpPr>
              <p:nvPr/>
            </p:nvSpPr>
            <p:spPr bwMode="auto">
              <a:xfrm>
                <a:off x="7417244" y="1341778"/>
                <a:ext cx="1643507" cy="47061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0" marR="0" algn="ctr">
                  <a:spcBef>
                    <a:spcPts val="0"/>
                  </a:spcBef>
                  <a:spcAft>
                    <a:spcPts val="0"/>
                  </a:spcAft>
                </a:pPr>
                <a:r>
                  <a:rPr lang="en-US" sz="900" u="sng" dirty="0">
                    <a:effectLst/>
                    <a:latin typeface="Helvetica" panose="020B0604020202020204" pitchFamily="34" charset="0"/>
                    <a:ea typeface="Helvetica" charset="0"/>
                    <a:cs typeface="Helvetica" panose="020B0604020202020204" pitchFamily="34" charset="0"/>
                  </a:rPr>
                  <a:t>CONVENTIONAL FACILITIES</a:t>
                </a:r>
                <a:endParaRPr lang="en-US" sz="1000" dirty="0">
                  <a:effectLst/>
                  <a:latin typeface="Helvetica" panose="020B0604020202020204" pitchFamily="34" charset="0"/>
                  <a:ea typeface="Helvetica" charset="0"/>
                  <a:cs typeface="Helvetica" panose="020B0604020202020204" pitchFamily="34" charset="0"/>
                </a:endParaRPr>
              </a:p>
              <a:p>
                <a:pPr marL="0" marR="0" algn="ctr">
                  <a:spcBef>
                    <a:spcPts val="0"/>
                  </a:spcBef>
                  <a:spcAft>
                    <a:spcPts val="0"/>
                  </a:spcAft>
                </a:pPr>
                <a:r>
                  <a:rPr lang="en-US" sz="900" b="1" dirty="0">
                    <a:latin typeface="Helvetica" panose="020B0604020202020204" pitchFamily="34" charset="0"/>
                    <a:ea typeface="Helvetica" charset="0"/>
                    <a:cs typeface="Helvetica" panose="020B0604020202020204" pitchFamily="34" charset="0"/>
                  </a:rPr>
                  <a:t>S. Dixon</a:t>
                </a:r>
                <a:endParaRPr lang="en-US" sz="900" b="1" dirty="0">
                  <a:effectLst/>
                  <a:latin typeface="Helvetica" panose="020B0604020202020204" pitchFamily="34" charset="0"/>
                  <a:ea typeface="Helvetica" charset="0"/>
                  <a:cs typeface="Helvetica" panose="020B0604020202020204" pitchFamily="34" charset="0"/>
                </a:endParaRPr>
              </a:p>
              <a:p>
                <a:pPr marL="0" marR="0" algn="ctr">
                  <a:spcBef>
                    <a:spcPts val="0"/>
                  </a:spcBef>
                  <a:spcAft>
                    <a:spcPts val="0"/>
                  </a:spcAft>
                </a:pPr>
                <a:r>
                  <a:rPr lang="en-US" sz="900" dirty="0">
                    <a:latin typeface="Helvetica" panose="020B0604020202020204" pitchFamily="34" charset="0"/>
                    <a:ea typeface="Helvetica" charset="0"/>
                    <a:cs typeface="Helvetica" panose="020B0604020202020204" pitchFamily="34" charset="0"/>
                  </a:rPr>
                  <a:t>System Manager</a:t>
                </a:r>
                <a:endParaRPr lang="en-US" sz="1000" dirty="0">
                  <a:effectLst/>
                  <a:latin typeface="Helvetica" panose="020B0604020202020204" pitchFamily="34" charset="0"/>
                  <a:ea typeface="Helvetica" charset="0"/>
                  <a:cs typeface="Helvetica" panose="020B0604020202020204" pitchFamily="34" charset="0"/>
                </a:endParaRPr>
              </a:p>
            </p:txBody>
          </p:sp>
          <p:cxnSp>
            <p:nvCxnSpPr>
              <p:cNvPr id="78" name="Straight Connector 77">
                <a:extLst>
                  <a:ext uri="{FF2B5EF4-FFF2-40B4-BE49-F238E27FC236}">
                    <a16:creationId xmlns:a16="http://schemas.microsoft.com/office/drawing/2014/main" id="{7A1B1F95-0EF0-4B7D-A564-20874B574830}"/>
                  </a:ext>
                </a:extLst>
              </p:cNvPr>
              <p:cNvCxnSpPr/>
              <p:nvPr/>
            </p:nvCxnSpPr>
            <p:spPr>
              <a:xfrm flipH="1" flipV="1">
                <a:off x="2464976" y="1056639"/>
                <a:ext cx="3026" cy="2878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A75ED6B-E4AD-46A9-9AEB-36E5C9B5C8AD}"/>
                  </a:ext>
                </a:extLst>
              </p:cNvPr>
              <p:cNvCxnSpPr>
                <a:cxnSpLocks/>
              </p:cNvCxnSpPr>
              <p:nvPr/>
            </p:nvCxnSpPr>
            <p:spPr>
              <a:xfrm flipV="1">
                <a:off x="3873739" y="1057894"/>
                <a:ext cx="3122" cy="2866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59EACF1-3B8E-4E51-8DBC-7E2B9F47CC22}"/>
                  </a:ext>
                </a:extLst>
              </p:cNvPr>
              <p:cNvCxnSpPr>
                <a:cxnSpLocks/>
              </p:cNvCxnSpPr>
              <p:nvPr/>
            </p:nvCxnSpPr>
            <p:spPr>
              <a:xfrm flipV="1">
                <a:off x="6597025" y="1057894"/>
                <a:ext cx="0" cy="2501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 Box 1836">
                <a:extLst>
                  <a:ext uri="{FF2B5EF4-FFF2-40B4-BE49-F238E27FC236}">
                    <a16:creationId xmlns:a16="http://schemas.microsoft.com/office/drawing/2014/main" id="{DF7DB913-B5BB-4332-939A-465C79EEC1A1}"/>
                  </a:ext>
                </a:extLst>
              </p:cNvPr>
              <p:cNvSpPr txBox="1">
                <a:spLocks noChangeArrowheads="1"/>
              </p:cNvSpPr>
              <p:nvPr/>
            </p:nvSpPr>
            <p:spPr bwMode="auto">
              <a:xfrm>
                <a:off x="4532133" y="1338792"/>
                <a:ext cx="1345477" cy="65689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a:r>
                  <a:rPr lang="en-US" sz="900" u="sng" dirty="0">
                    <a:solidFill>
                      <a:srgbClr val="004C97"/>
                    </a:solidFill>
                    <a:effectLst/>
                    <a:latin typeface="Helvetica" panose="020B0604020202020204" pitchFamily="34" charset="0"/>
                    <a:ea typeface="Helvetica" charset="0"/>
                    <a:cs typeface="Helvetica" panose="020B0604020202020204" pitchFamily="34" charset="0"/>
                  </a:rPr>
                  <a:t>LINAC INSTALLATION &amp; COMMISSIONING</a:t>
                </a:r>
                <a:endParaRPr lang="en-US" sz="900" dirty="0">
                  <a:solidFill>
                    <a:srgbClr val="004C97"/>
                  </a:solidFill>
                  <a:effectLst/>
                  <a:latin typeface="Helvetica" panose="020B0604020202020204" pitchFamily="34" charset="0"/>
                  <a:ea typeface="Helvetica" charset="0"/>
                  <a:cs typeface="Helvetica" panose="020B0604020202020204" pitchFamily="34" charset="0"/>
                </a:endParaRPr>
              </a:p>
              <a:p>
                <a:pPr marL="0" marR="0" algn="ctr">
                  <a:spcBef>
                    <a:spcPts val="0"/>
                  </a:spcBef>
                  <a:spcAft>
                    <a:spcPts val="0"/>
                  </a:spcAft>
                </a:pPr>
                <a:r>
                  <a:rPr lang="en-US" sz="900" b="1" dirty="0">
                    <a:solidFill>
                      <a:srgbClr val="004C97"/>
                    </a:solidFill>
                    <a:latin typeface="Helvetica" panose="020B0604020202020204" pitchFamily="34" charset="0"/>
                    <a:ea typeface="Helvetica" charset="0"/>
                    <a:cs typeface="Helvetica" panose="020B0604020202020204" pitchFamily="34" charset="0"/>
                  </a:rPr>
                  <a:t>F.G. Garcia</a:t>
                </a:r>
                <a:endParaRPr lang="en-US" sz="900" b="1" dirty="0">
                  <a:solidFill>
                    <a:srgbClr val="004C97"/>
                  </a:solidFill>
                  <a:effectLst/>
                  <a:latin typeface="Helvetica" panose="020B0604020202020204" pitchFamily="34" charset="0"/>
                  <a:ea typeface="Helvetica" charset="0"/>
                  <a:cs typeface="Helvetica" panose="020B0604020202020204" pitchFamily="34" charset="0"/>
                </a:endParaRPr>
              </a:p>
              <a:p>
                <a:pPr marL="0" marR="0" algn="ctr">
                  <a:spcBef>
                    <a:spcPts val="0"/>
                  </a:spcBef>
                  <a:spcAft>
                    <a:spcPts val="0"/>
                  </a:spcAft>
                </a:pPr>
                <a:r>
                  <a:rPr lang="en-US" sz="900" dirty="0">
                    <a:solidFill>
                      <a:srgbClr val="004C97"/>
                    </a:solidFill>
                    <a:effectLst/>
                    <a:latin typeface="Helvetica" panose="020B0604020202020204" pitchFamily="34" charset="0"/>
                    <a:ea typeface="Helvetica" charset="0"/>
                    <a:cs typeface="Helvetica" panose="020B0604020202020204" pitchFamily="34" charset="0"/>
                  </a:rPr>
                  <a:t>System Manager</a:t>
                </a:r>
              </a:p>
            </p:txBody>
          </p:sp>
          <p:cxnSp>
            <p:nvCxnSpPr>
              <p:cNvPr id="84" name="Straight Connector 83">
                <a:extLst>
                  <a:ext uri="{FF2B5EF4-FFF2-40B4-BE49-F238E27FC236}">
                    <a16:creationId xmlns:a16="http://schemas.microsoft.com/office/drawing/2014/main" id="{43176C2A-9920-48A7-8E78-828964FD96AA}"/>
                  </a:ext>
                </a:extLst>
              </p:cNvPr>
              <p:cNvCxnSpPr>
                <a:cxnSpLocks/>
              </p:cNvCxnSpPr>
              <p:nvPr/>
            </p:nvCxnSpPr>
            <p:spPr>
              <a:xfrm flipH="1" flipV="1">
                <a:off x="5160894" y="1041785"/>
                <a:ext cx="346" cy="2933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1DF0BCF-C108-4A86-B8F7-DF44ABC6BE3D}"/>
                  </a:ext>
                </a:extLst>
              </p:cNvPr>
              <p:cNvCxnSpPr>
                <a:cxnSpLocks/>
              </p:cNvCxnSpPr>
              <p:nvPr/>
            </p:nvCxnSpPr>
            <p:spPr>
              <a:xfrm flipV="1">
                <a:off x="891740" y="1045099"/>
                <a:ext cx="7347257" cy="7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D37B972-E76A-423A-A54C-2220ACDA91C4}"/>
                  </a:ext>
                </a:extLst>
              </p:cNvPr>
              <p:cNvCxnSpPr/>
              <p:nvPr/>
            </p:nvCxnSpPr>
            <p:spPr>
              <a:xfrm flipH="1" flipV="1">
                <a:off x="8235971" y="1041785"/>
                <a:ext cx="3026" cy="2878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1F5822B-818B-435F-9337-290F852FA478}"/>
                  </a:ext>
                </a:extLst>
              </p:cNvPr>
              <p:cNvCxnSpPr>
                <a:cxnSpLocks/>
              </p:cNvCxnSpPr>
              <p:nvPr/>
            </p:nvCxnSpPr>
            <p:spPr>
              <a:xfrm flipV="1">
                <a:off x="891740" y="1057894"/>
                <a:ext cx="0" cy="2746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3" name="Text Box 1859">
              <a:extLst>
                <a:ext uri="{FF2B5EF4-FFF2-40B4-BE49-F238E27FC236}">
                  <a16:creationId xmlns:a16="http://schemas.microsoft.com/office/drawing/2014/main" id="{C3563DDF-6AF8-453F-8504-B94EA0A4F4BF}"/>
                </a:ext>
              </a:extLst>
            </p:cNvPr>
            <p:cNvSpPr txBox="1">
              <a:spLocks noChangeArrowheads="1"/>
            </p:cNvSpPr>
            <p:nvPr/>
          </p:nvSpPr>
          <p:spPr bwMode="auto">
            <a:xfrm>
              <a:off x="40363" y="3515771"/>
              <a:ext cx="2680977" cy="11538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CCFFCC"/>
                  </a:solidFill>
                </a14:hiddenFill>
              </a:ext>
            </a:extLst>
          </p:spPr>
          <p:txBody>
            <a:bodyPr rot="0" vert="horz" wrap="square" lIns="0" tIns="0" rIns="0" bIns="0" anchor="t" anchorCtr="0" upright="1">
              <a:noAutofit/>
            </a:bodyPr>
            <a:lstStyle/>
            <a:p>
              <a:pPr marL="0" marR="0" algn="ctr">
                <a:spcBef>
                  <a:spcPts val="300"/>
                </a:spcBef>
                <a:spcAft>
                  <a:spcPts val="0"/>
                </a:spcAft>
              </a:pPr>
              <a:endParaRPr lang="en-US" sz="800" u="sng" dirty="0">
                <a:effectLst/>
                <a:latin typeface="Helvetica" charset="0"/>
                <a:ea typeface="Helvetica" charset="0"/>
                <a:cs typeface="Helvetica" charset="0"/>
              </a:endParaRPr>
            </a:p>
            <a:p>
              <a:pPr marL="0" marR="0" algn="ctr">
                <a:spcBef>
                  <a:spcPts val="0"/>
                </a:spcBef>
                <a:spcAft>
                  <a:spcPts val="0"/>
                </a:spcAft>
              </a:pPr>
              <a:r>
                <a:rPr lang="en-US" sz="1000" u="sng" dirty="0">
                  <a:effectLst/>
                  <a:latin typeface="Helvetica" charset="0"/>
                  <a:ea typeface="Helvetica" charset="0"/>
                  <a:cs typeface="Helvetica" charset="0"/>
                </a:rPr>
                <a:t>INTERNATIONAL COORDINATION</a:t>
              </a:r>
            </a:p>
            <a:p>
              <a:pPr marL="0" marR="0" algn="ctr">
                <a:lnSpc>
                  <a:spcPts val="700"/>
                </a:lnSpc>
                <a:spcBef>
                  <a:spcPts val="300"/>
                </a:spcBef>
                <a:spcAft>
                  <a:spcPts val="0"/>
                </a:spcAft>
              </a:pPr>
              <a:endParaRPr lang="en-US" sz="1000" dirty="0">
                <a:effectLst/>
                <a:latin typeface="Helvetica" charset="0"/>
                <a:ea typeface="Helvetica" charset="0"/>
                <a:cs typeface="Helvetica" charset="0"/>
              </a:endParaRPr>
            </a:p>
            <a:p>
              <a:pPr marL="1828800" marR="9525" indent="-2149475">
                <a:spcBef>
                  <a:spcPts val="0"/>
                </a:spcBef>
                <a:spcAft>
                  <a:spcPts val="0"/>
                </a:spcAft>
              </a:pPr>
              <a:r>
                <a:rPr lang="en-US" sz="800" dirty="0">
                  <a:latin typeface="Helvetica" charset="0"/>
                  <a:ea typeface="Helvetica" charset="0"/>
                  <a:cs typeface="Helvetica" charset="0"/>
                </a:rPr>
                <a:t>  IIFC TECHNICAL COORDINATORS     </a:t>
              </a:r>
              <a:r>
                <a:rPr lang="en-US" sz="800" b="1" dirty="0">
                  <a:latin typeface="Helvetica" charset="0"/>
                  <a:ea typeface="Helvetica" charset="0"/>
                  <a:cs typeface="Helvetica" charset="0"/>
                </a:rPr>
                <a:t>S. Krishnagopal</a:t>
              </a:r>
            </a:p>
            <a:p>
              <a:pPr marL="1828800" marR="9525" indent="-2149475">
                <a:spcBef>
                  <a:spcPts val="0"/>
                </a:spcBef>
                <a:spcAft>
                  <a:spcPts val="0"/>
                </a:spcAft>
              </a:pPr>
              <a:r>
                <a:rPr lang="en-US" sz="800" b="1" dirty="0">
                  <a:latin typeface="Helvetica" charset="0"/>
                  <a:ea typeface="Helvetica" charset="0"/>
                  <a:cs typeface="Helvetica" charset="0"/>
                </a:rPr>
                <a:t>                                                                 S. Joshi	           </a:t>
              </a:r>
              <a:endParaRPr lang="en-US" sz="1000" dirty="0">
                <a:latin typeface="Helvetica" charset="0"/>
                <a:ea typeface="Helvetica" charset="0"/>
                <a:cs typeface="Helvetica" charset="0"/>
              </a:endParaRPr>
            </a:p>
            <a:p>
              <a:pPr marL="1828800" marR="9525" indent="-2149475">
                <a:spcBef>
                  <a:spcPts val="0"/>
                </a:spcBef>
                <a:spcAft>
                  <a:spcPts val="0"/>
                </a:spcAft>
              </a:pPr>
              <a:r>
                <a:rPr lang="en-US" sz="800" dirty="0">
                  <a:latin typeface="Helvetica" charset="0"/>
                  <a:ea typeface="Helvetica" charset="0"/>
                  <a:cs typeface="Helvetica" charset="0"/>
                </a:rPr>
                <a:t>  UK/STFC SENIOR TEAM LEAD            </a:t>
              </a:r>
              <a:r>
                <a:rPr lang="en-US" sz="800" b="1" dirty="0">
                  <a:latin typeface="Helvetica" charset="0"/>
                  <a:ea typeface="Helvetica" charset="0"/>
                  <a:cs typeface="Helvetica" charset="0"/>
                </a:rPr>
                <a:t>P. McIntosh</a:t>
              </a:r>
            </a:p>
            <a:p>
              <a:pPr marL="1828800" marR="9525" indent="-2149475">
                <a:spcBef>
                  <a:spcPts val="0"/>
                </a:spcBef>
                <a:spcAft>
                  <a:spcPts val="0"/>
                </a:spcAft>
              </a:pPr>
              <a:r>
                <a:rPr lang="en-US" sz="800" dirty="0">
                  <a:latin typeface="Helvetica" charset="0"/>
                  <a:ea typeface="Helvetica" charset="0"/>
                  <a:cs typeface="Helvetica" charset="0"/>
                </a:rPr>
                <a:t>  ITALY/INFN SENIOR TEAM LEAD        </a:t>
              </a:r>
              <a:r>
                <a:rPr lang="en-US" sz="800" b="1" dirty="0">
                  <a:latin typeface="Helvetica" charset="0"/>
                  <a:ea typeface="Helvetica" charset="0"/>
                  <a:cs typeface="Helvetica" charset="0"/>
                </a:rPr>
                <a:t>C. Pagani</a:t>
              </a:r>
            </a:p>
            <a:p>
              <a:pPr marL="1828800" marR="9525" indent="-2149475">
                <a:spcBef>
                  <a:spcPts val="0"/>
                </a:spcBef>
                <a:spcAft>
                  <a:spcPts val="0"/>
                </a:spcAft>
              </a:pPr>
              <a:r>
                <a:rPr lang="en-US" sz="800" dirty="0">
                  <a:latin typeface="Helvetica" charset="0"/>
                  <a:ea typeface="Helvetica" charset="0"/>
                  <a:cs typeface="Helvetica" charset="0"/>
                </a:rPr>
                <a:t>  FRANCE/CEA SENIOR TEAM LEAD    </a:t>
              </a:r>
              <a:r>
                <a:rPr lang="en-US" sz="800" b="1" dirty="0">
                  <a:latin typeface="Helvetica" charset="0"/>
                  <a:ea typeface="Helvetica" charset="0"/>
                  <a:cs typeface="Helvetica" charset="0"/>
                </a:rPr>
                <a:t>O. Napoli</a:t>
              </a:r>
            </a:p>
            <a:p>
              <a:pPr marL="1828800" marR="9525" indent="-2149475">
                <a:spcBef>
                  <a:spcPts val="0"/>
                </a:spcBef>
                <a:spcAft>
                  <a:spcPts val="0"/>
                </a:spcAft>
              </a:pPr>
              <a:r>
                <a:rPr lang="en-US" sz="800" dirty="0">
                  <a:latin typeface="Helvetica" charset="0"/>
                  <a:ea typeface="Helvetica" charset="0"/>
                  <a:cs typeface="Helvetica" charset="0"/>
                </a:rPr>
                <a:t>  FRANCE/IN2P3 SENIOR TEAM LEAD  </a:t>
              </a:r>
              <a:r>
                <a:rPr lang="en-US" sz="800" b="1" dirty="0">
                  <a:latin typeface="Helvetica" charset="0"/>
                  <a:ea typeface="Helvetica" charset="0"/>
                  <a:cs typeface="Helvetica" charset="0"/>
                </a:rPr>
                <a:t>J.-L. </a:t>
              </a:r>
              <a:r>
                <a:rPr lang="en-US" sz="800" b="1" dirty="0" err="1">
                  <a:latin typeface="Helvetica" charset="0"/>
                  <a:ea typeface="Helvetica" charset="0"/>
                  <a:cs typeface="Helvetica" charset="0"/>
                </a:rPr>
                <a:t>Biarrotte</a:t>
              </a:r>
              <a:r>
                <a:rPr lang="en-US" sz="800" dirty="0">
                  <a:latin typeface="Helvetica" charset="0"/>
                  <a:ea typeface="Helvetica" charset="0"/>
                  <a:cs typeface="Helvetica" charset="0"/>
                </a:rPr>
                <a:t>	</a:t>
              </a:r>
            </a:p>
            <a:p>
              <a:pPr marL="2287588" marR="9525" indent="-2149475">
                <a:spcBef>
                  <a:spcPts val="0"/>
                </a:spcBef>
                <a:spcAft>
                  <a:spcPts val="0"/>
                </a:spcAft>
              </a:pPr>
              <a:endParaRPr lang="en-US" sz="800" b="1" dirty="0">
                <a:latin typeface="Helvetica" charset="0"/>
                <a:ea typeface="Helvetica" charset="0"/>
                <a:cs typeface="Helvetica" charset="0"/>
              </a:endParaRPr>
            </a:p>
            <a:p>
              <a:pPr marL="2287588" marR="9525" indent="-2149475">
                <a:spcBef>
                  <a:spcPts val="0"/>
                </a:spcBef>
                <a:spcAft>
                  <a:spcPts val="0"/>
                </a:spcAft>
              </a:pPr>
              <a:endParaRPr lang="en-US" sz="1000" b="1" dirty="0">
                <a:effectLst/>
                <a:latin typeface="Helvetica" charset="0"/>
                <a:ea typeface="Helvetica" charset="0"/>
                <a:cs typeface="Helvetica" charset="0"/>
              </a:endParaRPr>
            </a:p>
          </p:txBody>
        </p:sp>
        <p:cxnSp>
          <p:nvCxnSpPr>
            <p:cNvPr id="64" name="Line 1714">
              <a:extLst>
                <a:ext uri="{FF2B5EF4-FFF2-40B4-BE49-F238E27FC236}">
                  <a16:creationId xmlns:a16="http://schemas.microsoft.com/office/drawing/2014/main" id="{74A50230-6A49-4DDF-A401-99343F5AF949}"/>
                </a:ext>
              </a:extLst>
            </p:cNvPr>
            <p:cNvCxnSpPr>
              <a:cxnSpLocks noChangeShapeType="1"/>
            </p:cNvCxnSpPr>
            <p:nvPr/>
          </p:nvCxnSpPr>
          <p:spPr bwMode="auto">
            <a:xfrm flipV="1">
              <a:off x="2721340" y="4102951"/>
              <a:ext cx="189943" cy="1"/>
            </a:xfrm>
            <a:prstGeom prst="line">
              <a:avLst/>
            </a:prstGeom>
            <a:noFill/>
            <a:ln w="15875">
              <a:solidFill>
                <a:srgbClr val="000000"/>
              </a:solidFill>
              <a:prstDash val="dash"/>
              <a:round/>
              <a:headEnd/>
              <a:tailEnd/>
            </a:ln>
          </p:spPr>
        </p:cxnSp>
        <p:cxnSp>
          <p:nvCxnSpPr>
            <p:cNvPr id="65" name="Line 1726">
              <a:extLst>
                <a:ext uri="{FF2B5EF4-FFF2-40B4-BE49-F238E27FC236}">
                  <a16:creationId xmlns:a16="http://schemas.microsoft.com/office/drawing/2014/main" id="{580E0D41-A4A1-4583-883C-41148C4D56AD}"/>
                </a:ext>
              </a:extLst>
            </p:cNvPr>
            <p:cNvCxnSpPr>
              <a:cxnSpLocks noChangeShapeType="1"/>
            </p:cNvCxnSpPr>
            <p:nvPr/>
          </p:nvCxnSpPr>
          <p:spPr bwMode="auto">
            <a:xfrm flipV="1">
              <a:off x="6175510" y="3496484"/>
              <a:ext cx="219456" cy="1"/>
            </a:xfrm>
            <a:prstGeom prst="line">
              <a:avLst/>
            </a:prstGeom>
            <a:noFill/>
            <a:ln w="9525">
              <a:solidFill>
                <a:srgbClr val="000000"/>
              </a:solidFill>
              <a:round/>
              <a:headEnd/>
              <a:tailEnd/>
            </a:ln>
          </p:spPr>
        </p:cxnSp>
        <p:cxnSp>
          <p:nvCxnSpPr>
            <p:cNvPr id="66" name="Line 1715">
              <a:extLst>
                <a:ext uri="{FF2B5EF4-FFF2-40B4-BE49-F238E27FC236}">
                  <a16:creationId xmlns:a16="http://schemas.microsoft.com/office/drawing/2014/main" id="{6F436511-BAE2-41D9-ADDD-A7818A5689AB}"/>
                </a:ext>
              </a:extLst>
            </p:cNvPr>
            <p:cNvCxnSpPr>
              <a:cxnSpLocks noChangeShapeType="1"/>
              <a:endCxn id="59" idx="1"/>
            </p:cNvCxnSpPr>
            <p:nvPr/>
          </p:nvCxnSpPr>
          <p:spPr bwMode="auto">
            <a:xfrm>
              <a:off x="6209564" y="1705414"/>
              <a:ext cx="316721" cy="936"/>
            </a:xfrm>
            <a:prstGeom prst="line">
              <a:avLst/>
            </a:prstGeom>
            <a:noFill/>
            <a:ln w="15875">
              <a:solidFill>
                <a:srgbClr val="000000"/>
              </a:solidFill>
              <a:prstDash val="dash"/>
              <a:round/>
              <a:headEnd/>
              <a:tailEnd/>
            </a:ln>
          </p:spPr>
        </p:cxnSp>
        <p:cxnSp>
          <p:nvCxnSpPr>
            <p:cNvPr id="68" name="Straight Connector 67">
              <a:extLst>
                <a:ext uri="{FF2B5EF4-FFF2-40B4-BE49-F238E27FC236}">
                  <a16:creationId xmlns:a16="http://schemas.microsoft.com/office/drawing/2014/main" id="{E08CA3EB-DA05-44F2-A3E8-E581D18C09CE}"/>
                </a:ext>
              </a:extLst>
            </p:cNvPr>
            <p:cNvCxnSpPr>
              <a:cxnSpLocks/>
            </p:cNvCxnSpPr>
            <p:nvPr/>
          </p:nvCxnSpPr>
          <p:spPr>
            <a:xfrm flipH="1" flipV="1">
              <a:off x="4547051" y="4651504"/>
              <a:ext cx="346" cy="3771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Line 1715">
              <a:extLst>
                <a:ext uri="{FF2B5EF4-FFF2-40B4-BE49-F238E27FC236}">
                  <a16:creationId xmlns:a16="http://schemas.microsoft.com/office/drawing/2014/main" id="{51BFC05D-0B61-4C63-8C90-93941131F307}"/>
                </a:ext>
              </a:extLst>
            </p:cNvPr>
            <p:cNvCxnSpPr>
              <a:cxnSpLocks noChangeShapeType="1"/>
            </p:cNvCxnSpPr>
            <p:nvPr/>
          </p:nvCxnSpPr>
          <p:spPr bwMode="auto">
            <a:xfrm>
              <a:off x="2647348" y="1374884"/>
              <a:ext cx="267688" cy="936"/>
            </a:xfrm>
            <a:prstGeom prst="line">
              <a:avLst/>
            </a:prstGeom>
            <a:noFill/>
            <a:ln w="15875">
              <a:solidFill>
                <a:srgbClr val="000000"/>
              </a:solidFill>
              <a:prstDash val="dash"/>
              <a:round/>
              <a:headEnd/>
              <a:tailEnd/>
            </a:ln>
          </p:spPr>
        </p:cxnSp>
        <p:cxnSp>
          <p:nvCxnSpPr>
            <p:cNvPr id="70" name="Line 1726">
              <a:extLst>
                <a:ext uri="{FF2B5EF4-FFF2-40B4-BE49-F238E27FC236}">
                  <a16:creationId xmlns:a16="http://schemas.microsoft.com/office/drawing/2014/main" id="{1959F18D-483E-41EB-9FB4-0BB7C317B701}"/>
                </a:ext>
              </a:extLst>
            </p:cNvPr>
            <p:cNvCxnSpPr>
              <a:cxnSpLocks noChangeShapeType="1"/>
            </p:cNvCxnSpPr>
            <p:nvPr/>
          </p:nvCxnSpPr>
          <p:spPr bwMode="auto">
            <a:xfrm>
              <a:off x="2598231" y="2642620"/>
              <a:ext cx="304671" cy="0"/>
            </a:xfrm>
            <a:prstGeom prst="line">
              <a:avLst/>
            </a:prstGeom>
            <a:noFill/>
            <a:ln w="9525">
              <a:solidFill>
                <a:srgbClr val="000000"/>
              </a:solidFill>
              <a:round/>
              <a:headEnd/>
              <a:tailEnd/>
            </a:ln>
          </p:spPr>
        </p:cxnSp>
      </p:grpSp>
      <p:sp>
        <p:nvSpPr>
          <p:cNvPr id="39" name="Title 1">
            <a:extLst>
              <a:ext uri="{FF2B5EF4-FFF2-40B4-BE49-F238E27FC236}">
                <a16:creationId xmlns:a16="http://schemas.microsoft.com/office/drawing/2014/main" id="{334DBD8F-04E0-4ECB-A368-04385A70DC84}"/>
              </a:ext>
            </a:extLst>
          </p:cNvPr>
          <p:cNvSpPr txBox="1">
            <a:spLocks/>
          </p:cNvSpPr>
          <p:nvPr/>
        </p:nvSpPr>
        <p:spPr>
          <a:xfrm>
            <a:off x="109756" y="-69651"/>
            <a:ext cx="8672698" cy="516218"/>
          </a:xfrm>
        </p:spPr>
        <p:txBody>
          <a:bodyPr anchor="b"/>
          <a:lstStyle>
            <a:lvl1pPr algn="ctr" defTabSz="457200" rtl="0" eaLnBrk="1" fontAlgn="base" hangingPunct="1">
              <a:spcBef>
                <a:spcPct val="0"/>
              </a:spcBef>
              <a:spcAft>
                <a:spcPct val="0"/>
              </a:spcAft>
              <a:defRPr sz="60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algn="l"/>
            <a:r>
              <a:rPr lang="en-US" sz="2400" dirty="0">
                <a:solidFill>
                  <a:srgbClr val="004C97"/>
                </a:solidFill>
              </a:rPr>
              <a:t>New Project Management Structure effective 1 March 2018</a:t>
            </a:r>
            <a:endParaRPr lang="en-US" sz="1600" i="1" dirty="0">
              <a:solidFill>
                <a:srgbClr val="C00000"/>
              </a:solidFill>
            </a:endParaRPr>
          </a:p>
        </p:txBody>
      </p:sp>
      <p:sp>
        <p:nvSpPr>
          <p:cNvPr id="36" name="Rectangle 35">
            <a:extLst>
              <a:ext uri="{FF2B5EF4-FFF2-40B4-BE49-F238E27FC236}">
                <a16:creationId xmlns:a16="http://schemas.microsoft.com/office/drawing/2014/main" id="{2229CE78-4189-4614-87E2-6B53718E7077}"/>
              </a:ext>
            </a:extLst>
          </p:cNvPr>
          <p:cNvSpPr/>
          <p:nvPr/>
        </p:nvSpPr>
        <p:spPr>
          <a:xfrm>
            <a:off x="75454" y="6136904"/>
            <a:ext cx="8833098" cy="525642"/>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i="1" dirty="0">
                <a:solidFill>
                  <a:schemeClr val="bg1"/>
                </a:solidFill>
              </a:rPr>
              <a:t>PIP-II is building a strong, experienced, highly motivated team</a:t>
            </a:r>
            <a:endParaRPr lang="en-US" b="1" dirty="0">
              <a:solidFill>
                <a:schemeClr val="bg1"/>
              </a:solidFill>
            </a:endParaRPr>
          </a:p>
        </p:txBody>
      </p:sp>
      <p:sp>
        <p:nvSpPr>
          <p:cNvPr id="2" name="Date Placeholder 1">
            <a:extLst>
              <a:ext uri="{FF2B5EF4-FFF2-40B4-BE49-F238E27FC236}">
                <a16:creationId xmlns:a16="http://schemas.microsoft.com/office/drawing/2014/main" id="{B5F3F9E0-C30A-4C5E-AD28-685A1BD9C968}"/>
              </a:ext>
            </a:extLst>
          </p:cNvPr>
          <p:cNvSpPr>
            <a:spLocks noGrp="1"/>
          </p:cNvSpPr>
          <p:nvPr>
            <p:ph type="dt" sz="half" idx="10"/>
          </p:nvPr>
        </p:nvSpPr>
        <p:spPr/>
        <p:txBody>
          <a:bodyPr/>
          <a:lstStyle/>
          <a:p>
            <a:fld id="{5D5D028D-30A0-4D07-A292-943046C2C14B}" type="datetime1">
              <a:rPr lang="en-US" smtClean="0"/>
              <a:t>5/7/2018</a:t>
            </a:fld>
            <a:endParaRPr lang="en-US"/>
          </a:p>
        </p:txBody>
      </p:sp>
    </p:spTree>
    <p:extLst>
      <p:ext uri="{BB962C8B-B14F-4D97-AF65-F5344CB8AC3E}">
        <p14:creationId xmlns:p14="http://schemas.microsoft.com/office/powerpoint/2010/main" val="1984142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376" y="-128065"/>
            <a:ext cx="8672512" cy="641739"/>
          </a:xfrm>
        </p:spPr>
        <p:txBody>
          <a:bodyPr/>
          <a:lstStyle/>
          <a:p>
            <a:r>
              <a:rPr lang="en-US" sz="3200" dirty="0"/>
              <a:t>Goals for FY18 </a:t>
            </a:r>
          </a:p>
        </p:txBody>
      </p:sp>
      <p:sp>
        <p:nvSpPr>
          <p:cNvPr id="3" name="Content Placeholder 2"/>
          <p:cNvSpPr>
            <a:spLocks noGrp="1"/>
          </p:cNvSpPr>
          <p:nvPr>
            <p:ph idx="1"/>
          </p:nvPr>
        </p:nvSpPr>
        <p:spPr>
          <a:xfrm>
            <a:off x="204376" y="714259"/>
            <a:ext cx="8915399" cy="5750613"/>
          </a:xfrm>
        </p:spPr>
        <p:txBody>
          <a:bodyPr>
            <a:normAutofit fontScale="40000" lnSpcReduction="20000"/>
          </a:bodyPr>
          <a:lstStyle/>
          <a:p>
            <a:pPr>
              <a:buFont typeface="Wingdings" panose="05000000000000000000" pitchFamily="2" charset="2"/>
              <a:buChar char="§"/>
            </a:pPr>
            <a:r>
              <a:rPr lang="en-US" sz="4000" b="1" dirty="0">
                <a:solidFill>
                  <a:srgbClr val="C00000"/>
                </a:solidFill>
              </a:rPr>
              <a:t>Achieve CD-1 in Q2FY2018</a:t>
            </a:r>
            <a:endParaRPr lang="en-US" sz="4000" dirty="0"/>
          </a:p>
          <a:p>
            <a:pPr>
              <a:buFont typeface="Wingdings" panose="05000000000000000000" pitchFamily="2" charset="2"/>
              <a:buChar char="§"/>
            </a:pPr>
            <a:r>
              <a:rPr lang="en-US" sz="4000" dirty="0"/>
              <a:t>ES&amp;H Goals</a:t>
            </a:r>
          </a:p>
          <a:p>
            <a:pPr lvl="1">
              <a:buFont typeface="Wingdings" panose="05000000000000000000" pitchFamily="2" charset="2"/>
              <a:buChar char="§"/>
            </a:pPr>
            <a:r>
              <a:rPr lang="en-US" sz="4000" dirty="0"/>
              <a:t>Complete Environmental Assessment </a:t>
            </a:r>
          </a:p>
          <a:p>
            <a:pPr>
              <a:buFont typeface="Wingdings" panose="05000000000000000000" pitchFamily="2" charset="2"/>
              <a:buChar char="§"/>
            </a:pPr>
            <a:r>
              <a:rPr lang="en-US" sz="4000" dirty="0"/>
              <a:t>R&amp;D &amp; Technical Integration Goals</a:t>
            </a:r>
          </a:p>
          <a:p>
            <a:pPr lvl="1">
              <a:buFont typeface="Wingdings" panose="05000000000000000000" pitchFamily="2" charset="2"/>
              <a:buChar char="§"/>
            </a:pPr>
            <a:r>
              <a:rPr lang="en-US" sz="4000" dirty="0"/>
              <a:t>Implement and Follow Systems Engineering Process </a:t>
            </a:r>
          </a:p>
          <a:p>
            <a:pPr lvl="1">
              <a:buFont typeface="Wingdings" panose="05000000000000000000" pitchFamily="2" charset="2"/>
              <a:buChar char="§"/>
            </a:pPr>
            <a:r>
              <a:rPr lang="en-US" sz="4000" dirty="0"/>
              <a:t>Complete PDR</a:t>
            </a:r>
          </a:p>
          <a:p>
            <a:pPr lvl="1">
              <a:buFont typeface="Wingdings" panose="05000000000000000000" pitchFamily="2" charset="2"/>
              <a:buChar char="§"/>
            </a:pPr>
            <a:r>
              <a:rPr lang="en-US" sz="4000" dirty="0"/>
              <a:t>Install PIP2IT cryogenic distribution system</a:t>
            </a:r>
          </a:p>
          <a:p>
            <a:pPr lvl="1">
              <a:buFont typeface="Wingdings" panose="05000000000000000000" pitchFamily="2" charset="2"/>
              <a:buChar char="§"/>
            </a:pPr>
            <a:r>
              <a:rPr lang="en-US" sz="4000" dirty="0"/>
              <a:t>Keep HWR and SSR1 on track for late CY2018/early 2019 delivery/installation</a:t>
            </a:r>
          </a:p>
          <a:p>
            <a:pPr>
              <a:buFont typeface="Wingdings" panose="05000000000000000000" pitchFamily="2" charset="2"/>
              <a:buChar char="§"/>
            </a:pPr>
            <a:r>
              <a:rPr lang="en-US" sz="4000" dirty="0"/>
              <a:t>CF Goals</a:t>
            </a:r>
          </a:p>
          <a:p>
            <a:pPr lvl="1">
              <a:buFont typeface="Wingdings" panose="05000000000000000000" pitchFamily="2" charset="2"/>
              <a:buChar char="§"/>
            </a:pPr>
            <a:r>
              <a:rPr lang="en-US" sz="4000" dirty="0"/>
              <a:t>Design site prep</a:t>
            </a:r>
          </a:p>
          <a:p>
            <a:pPr lvl="1">
              <a:buFont typeface="Wingdings" panose="05000000000000000000" pitchFamily="2" charset="2"/>
              <a:buChar char="§"/>
            </a:pPr>
            <a:r>
              <a:rPr lang="en-US" sz="4000" dirty="0"/>
              <a:t>Initiate </a:t>
            </a:r>
            <a:r>
              <a:rPr lang="en-US" sz="4000" dirty="0" err="1"/>
              <a:t>Cryoplant</a:t>
            </a:r>
            <a:r>
              <a:rPr lang="en-US" sz="4000" dirty="0"/>
              <a:t> building design</a:t>
            </a:r>
          </a:p>
          <a:p>
            <a:pPr>
              <a:buFont typeface="Wingdings" panose="05000000000000000000" pitchFamily="2" charset="2"/>
              <a:buChar char="§"/>
            </a:pPr>
            <a:r>
              <a:rPr lang="en-US" sz="4000" dirty="0"/>
              <a:t>International Collaboration Goals</a:t>
            </a:r>
          </a:p>
          <a:p>
            <a:pPr lvl="1">
              <a:buFont typeface="Wingdings" panose="05000000000000000000" pitchFamily="2" charset="2"/>
              <a:buChar char="§"/>
            </a:pPr>
            <a:r>
              <a:rPr lang="en-US" sz="4000" dirty="0"/>
              <a:t>Meet 2018 IIFC deliverable milestones</a:t>
            </a:r>
          </a:p>
          <a:p>
            <a:pPr lvl="1">
              <a:buFont typeface="Wingdings" panose="05000000000000000000" pitchFamily="2" charset="2"/>
              <a:buChar char="§"/>
            </a:pPr>
            <a:r>
              <a:rPr lang="en-US" sz="4000" dirty="0"/>
              <a:t>Determine scope of deliverables from all partners</a:t>
            </a:r>
          </a:p>
          <a:p>
            <a:pPr lvl="1">
              <a:buFont typeface="Wingdings" panose="05000000000000000000" pitchFamily="2" charset="2"/>
              <a:buChar char="§"/>
            </a:pPr>
            <a:r>
              <a:rPr lang="en-US" sz="4000" dirty="0"/>
              <a:t>Support DAE </a:t>
            </a:r>
            <a:r>
              <a:rPr lang="en-US" sz="4000" dirty="0" err="1"/>
              <a:t>Cryoplant</a:t>
            </a:r>
            <a:r>
              <a:rPr lang="en-US" sz="4000" dirty="0"/>
              <a:t> procurement</a:t>
            </a:r>
          </a:p>
          <a:p>
            <a:pPr>
              <a:buFont typeface="Wingdings" panose="05000000000000000000" pitchFamily="2" charset="2"/>
              <a:buChar char="§"/>
            </a:pPr>
            <a:r>
              <a:rPr lang="en-US" sz="4000" dirty="0"/>
              <a:t>Management Goals</a:t>
            </a:r>
          </a:p>
          <a:p>
            <a:pPr lvl="1">
              <a:buFont typeface="Wingdings" panose="05000000000000000000" pitchFamily="2" charset="2"/>
              <a:buChar char="§"/>
            </a:pPr>
            <a:r>
              <a:rPr lang="en-US" sz="4000" dirty="0"/>
              <a:t>Prepare for CD-2 (Feb 2019) </a:t>
            </a:r>
          </a:p>
          <a:p>
            <a:pPr lvl="1">
              <a:buFont typeface="Wingdings" panose="05000000000000000000" pitchFamily="2" charset="2"/>
              <a:buChar char="ü"/>
            </a:pPr>
            <a:r>
              <a:rPr lang="en-US" sz="4000" dirty="0"/>
              <a:t>Implement post-CD-1 organization</a:t>
            </a:r>
          </a:p>
          <a:p>
            <a:pPr lvl="1">
              <a:buFont typeface="Wingdings" panose="05000000000000000000" pitchFamily="2" charset="2"/>
              <a:buChar char="ü"/>
            </a:pPr>
            <a:r>
              <a:rPr lang="en-US" sz="4000" dirty="0"/>
              <a:t>Train/Appoint CAMs</a:t>
            </a:r>
          </a:p>
          <a:p>
            <a:pPr lvl="1">
              <a:buFont typeface="Wingdings" panose="05000000000000000000" pitchFamily="2" charset="2"/>
              <a:buChar char="§"/>
            </a:pPr>
            <a:r>
              <a:rPr lang="en-US" sz="4000" dirty="0"/>
              <a:t>Prepare to initiate EVMS reporting in late FY18</a:t>
            </a:r>
          </a:p>
          <a:p>
            <a:pPr marL="457200" lvl="1" indent="0">
              <a:buNone/>
            </a:pPr>
            <a:endParaRPr lang="en-US" dirty="0"/>
          </a:p>
          <a:p>
            <a:endParaRPr lang="en-US" dirty="0"/>
          </a:p>
          <a:p>
            <a:endParaRPr lang="en-US" dirty="0"/>
          </a:p>
          <a:p>
            <a:endParaRPr lang="en-US" dirty="0"/>
          </a:p>
          <a:p>
            <a:endParaRPr lang="en-US" dirty="0"/>
          </a:p>
          <a:p>
            <a:endParaRPr lang="en-US" dirty="0"/>
          </a:p>
          <a:p>
            <a:pPr lvl="1"/>
            <a:endParaRPr lang="en-US" dirty="0"/>
          </a:p>
        </p:txBody>
      </p:sp>
      <p:sp>
        <p:nvSpPr>
          <p:cNvPr id="4" name="Date Placeholder 3">
            <a:extLst>
              <a:ext uri="{FF2B5EF4-FFF2-40B4-BE49-F238E27FC236}">
                <a16:creationId xmlns:a16="http://schemas.microsoft.com/office/drawing/2014/main" id="{3331956D-E77D-4FC0-BD9B-4A879C408B52}"/>
              </a:ext>
            </a:extLst>
          </p:cNvPr>
          <p:cNvSpPr>
            <a:spLocks noGrp="1"/>
          </p:cNvSpPr>
          <p:nvPr>
            <p:ph type="dt" sz="half" idx="10"/>
          </p:nvPr>
        </p:nvSpPr>
        <p:spPr/>
        <p:txBody>
          <a:bodyPr/>
          <a:lstStyle/>
          <a:p>
            <a:fld id="{0EFE37B3-8205-49EB-AE8C-3D096F0C2A55}" type="datetime1">
              <a:rPr lang="en-US" altLang="en-US" smtClean="0"/>
              <a:t>5/7/2018</a:t>
            </a:fld>
            <a:endParaRPr lang="en-US" altLang="en-US" dirty="0"/>
          </a:p>
        </p:txBody>
      </p:sp>
    </p:spTree>
    <p:extLst>
      <p:ext uri="{BB962C8B-B14F-4D97-AF65-F5344CB8AC3E}">
        <p14:creationId xmlns:p14="http://schemas.microsoft.com/office/powerpoint/2010/main" val="3369996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Summary</a:t>
            </a:r>
            <a:endParaRPr lang="en-US" sz="2800" dirty="0"/>
          </a:p>
        </p:txBody>
      </p:sp>
      <p:sp>
        <p:nvSpPr>
          <p:cNvPr id="3" name="Content Placeholder 2"/>
          <p:cNvSpPr>
            <a:spLocks noGrp="1"/>
          </p:cNvSpPr>
          <p:nvPr>
            <p:ph idx="1"/>
          </p:nvPr>
        </p:nvSpPr>
        <p:spPr>
          <a:xfrm>
            <a:off x="228600" y="745403"/>
            <a:ext cx="8672513" cy="5411635"/>
          </a:xfrm>
        </p:spPr>
        <p:txBody>
          <a:bodyPr>
            <a:normAutofit lnSpcReduction="10000"/>
          </a:bodyPr>
          <a:lstStyle/>
          <a:p>
            <a:endParaRPr lang="en-US" dirty="0"/>
          </a:p>
          <a:p>
            <a:r>
              <a:rPr lang="en-US" dirty="0"/>
              <a:t>PIP-II is the first accelerator project in the US built with substantial international contributions</a:t>
            </a:r>
          </a:p>
          <a:p>
            <a:r>
              <a:rPr lang="en-US" dirty="0"/>
              <a:t>PIP-II is the “heart and soul” of Fermilab, and critical to the success of the U.S. neutrino program </a:t>
            </a:r>
          </a:p>
          <a:p>
            <a:r>
              <a:rPr lang="en-US" dirty="0"/>
              <a:t>PIP-II technical design is mature and being validated</a:t>
            </a:r>
          </a:p>
          <a:p>
            <a:pPr lvl="1"/>
            <a:r>
              <a:rPr lang="en-US" dirty="0"/>
              <a:t>Warm Front End is operational </a:t>
            </a:r>
          </a:p>
          <a:p>
            <a:r>
              <a:rPr lang="en-US" dirty="0"/>
              <a:t>Anticipating a June DOE ESAAB for CD-1 </a:t>
            </a:r>
          </a:p>
          <a:p>
            <a:r>
              <a:rPr lang="en-US" dirty="0"/>
              <a:t>Preparing for baselining review at the end of this year</a:t>
            </a:r>
          </a:p>
          <a:p>
            <a:r>
              <a:rPr lang="en-US" dirty="0"/>
              <a:t>In process of defining roles for international partners</a:t>
            </a:r>
          </a:p>
          <a:p>
            <a:r>
              <a:rPr lang="en-US" dirty="0"/>
              <a:t>There is an international and in-house momentum building up and we need to keep it going!</a:t>
            </a:r>
          </a:p>
          <a:p>
            <a:pPr marL="0" indent="0">
              <a:buNone/>
            </a:pPr>
            <a:endParaRPr lang="en-US" dirty="0"/>
          </a:p>
        </p:txBody>
      </p:sp>
      <p:sp>
        <p:nvSpPr>
          <p:cNvPr id="4" name="Date Placeholder 3">
            <a:extLst>
              <a:ext uri="{FF2B5EF4-FFF2-40B4-BE49-F238E27FC236}">
                <a16:creationId xmlns:a16="http://schemas.microsoft.com/office/drawing/2014/main" id="{DD9F75AD-28D7-4087-9001-0C69F86018E4}"/>
              </a:ext>
            </a:extLst>
          </p:cNvPr>
          <p:cNvSpPr>
            <a:spLocks noGrp="1"/>
          </p:cNvSpPr>
          <p:nvPr>
            <p:ph type="dt" sz="half" idx="10"/>
          </p:nvPr>
        </p:nvSpPr>
        <p:spPr/>
        <p:txBody>
          <a:bodyPr/>
          <a:lstStyle/>
          <a:p>
            <a:fld id="{54546FE6-2094-47C8-99C2-91B1DE478B31}" type="datetime1">
              <a:rPr lang="en-US" altLang="en-US" smtClean="0"/>
              <a:t>5/7/2018</a:t>
            </a:fld>
            <a:endParaRPr lang="en-US" altLang="en-US" dirty="0"/>
          </a:p>
        </p:txBody>
      </p:sp>
    </p:spTree>
    <p:extLst>
      <p:ext uri="{BB962C8B-B14F-4D97-AF65-F5344CB8AC3E}">
        <p14:creationId xmlns:p14="http://schemas.microsoft.com/office/powerpoint/2010/main" val="437608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5746" y="639692"/>
            <a:ext cx="8672512" cy="641739"/>
          </a:xfrm>
        </p:spPr>
        <p:txBody>
          <a:bodyPr/>
          <a:lstStyle/>
          <a:p>
            <a:pPr algn="ctr"/>
            <a:r>
              <a:rPr lang="en-US" sz="2800" dirty="0"/>
              <a:t>Thank you for your attention</a:t>
            </a:r>
          </a:p>
        </p:txBody>
      </p:sp>
      <p:sp>
        <p:nvSpPr>
          <p:cNvPr id="3" name="Date Placeholder 2">
            <a:extLst>
              <a:ext uri="{FF2B5EF4-FFF2-40B4-BE49-F238E27FC236}">
                <a16:creationId xmlns:a16="http://schemas.microsoft.com/office/drawing/2014/main" id="{40174BD2-3CA4-4D65-80B2-1F18B2EE8183}"/>
              </a:ext>
            </a:extLst>
          </p:cNvPr>
          <p:cNvSpPr>
            <a:spLocks noGrp="1"/>
          </p:cNvSpPr>
          <p:nvPr>
            <p:ph type="dt" sz="half" idx="10"/>
          </p:nvPr>
        </p:nvSpPr>
        <p:spPr/>
        <p:txBody>
          <a:bodyPr/>
          <a:lstStyle/>
          <a:p>
            <a:fld id="{A38EEFEB-6A42-40A1-BE58-A1B89090BB81}" type="datetime1">
              <a:rPr lang="en-US" altLang="en-US" smtClean="0"/>
              <a:t>5/7/2018</a:t>
            </a:fld>
            <a:endParaRPr lang="en-US" altLang="en-US" dirty="0"/>
          </a:p>
        </p:txBody>
      </p:sp>
    </p:spTree>
    <p:extLst>
      <p:ext uri="{BB962C8B-B14F-4D97-AF65-F5344CB8AC3E}">
        <p14:creationId xmlns:p14="http://schemas.microsoft.com/office/powerpoint/2010/main" val="4024288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00FA8260-97A2-474E-A4FA-643983E7AF74}"/>
              </a:ext>
            </a:extLst>
          </p:cNvPr>
          <p:cNvSpPr>
            <a:spLocks noGrp="1"/>
          </p:cNvSpPr>
          <p:nvPr>
            <p:ph type="title"/>
          </p:nvPr>
        </p:nvSpPr>
        <p:spPr>
          <a:xfrm>
            <a:off x="457200" y="152400"/>
            <a:ext cx="8229600" cy="1143000"/>
          </a:xfrm>
        </p:spPr>
        <p:txBody>
          <a:bodyPr/>
          <a:lstStyle/>
          <a:p>
            <a:pPr algn="ctr"/>
            <a:r>
              <a:rPr lang="en-US" altLang="en-US" sz="3600">
                <a:solidFill>
                  <a:schemeClr val="tx1"/>
                </a:solidFill>
              </a:rPr>
              <a:t>Neutrino research &amp; beam power</a:t>
            </a:r>
            <a:br>
              <a:rPr lang="en-US" altLang="en-US" sz="3600">
                <a:solidFill>
                  <a:schemeClr val="tx1"/>
                </a:solidFill>
              </a:rPr>
            </a:br>
            <a:endParaRPr lang="en-US" altLang="en-US" sz="3600">
              <a:solidFill>
                <a:schemeClr val="tx1"/>
              </a:solidFill>
            </a:endParaRPr>
          </a:p>
        </p:txBody>
      </p:sp>
      <p:sp>
        <p:nvSpPr>
          <p:cNvPr id="77828" name="Rectangle 2">
            <a:extLst>
              <a:ext uri="{FF2B5EF4-FFF2-40B4-BE49-F238E27FC236}">
                <a16:creationId xmlns:a16="http://schemas.microsoft.com/office/drawing/2014/main" id="{128690F2-6104-4BEC-9BA5-17289BDDC19B}"/>
              </a:ext>
            </a:extLst>
          </p:cNvPr>
          <p:cNvSpPr>
            <a:spLocks noChangeArrowheads="1"/>
          </p:cNvSpPr>
          <p:nvPr/>
        </p:nvSpPr>
        <p:spPr bwMode="auto">
          <a:xfrm>
            <a:off x="381000" y="762000"/>
            <a:ext cx="84582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cs typeface="Arial" panose="020B0604020202020204" pitchFamily="34" charset="0"/>
              </a:defRPr>
            </a:lvl1pPr>
            <a:lvl2pPr marL="742950" indent="-285750">
              <a:defRPr sz="2000" b="1">
                <a:solidFill>
                  <a:schemeClr val="tx1"/>
                </a:solidFill>
                <a:latin typeface="Arial" panose="020B0604020202020204" pitchFamily="34" charset="0"/>
                <a:cs typeface="Arial" panose="020B0604020202020204" pitchFamily="34" charset="0"/>
              </a:defRPr>
            </a:lvl2pPr>
            <a:lvl3pPr marL="1143000" indent="-228600">
              <a:defRPr sz="2000" b="1">
                <a:solidFill>
                  <a:schemeClr val="tx1"/>
                </a:solidFill>
                <a:latin typeface="Arial" panose="020B0604020202020204" pitchFamily="34" charset="0"/>
                <a:cs typeface="Arial" panose="020B0604020202020204" pitchFamily="34" charset="0"/>
              </a:defRPr>
            </a:lvl3pPr>
            <a:lvl4pPr marL="1600200" indent="-228600">
              <a:defRPr sz="2000" b="1">
                <a:solidFill>
                  <a:schemeClr val="tx1"/>
                </a:solidFill>
                <a:latin typeface="Arial" panose="020B0604020202020204" pitchFamily="34" charset="0"/>
                <a:cs typeface="Arial" panose="020B0604020202020204" pitchFamily="34" charset="0"/>
              </a:defRPr>
            </a:lvl4pPr>
            <a:lvl5pPr marL="2057400" indent="-22860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r>
              <a:rPr lang="en-US" altLang="en-US" b="0"/>
              <a:t>Due to the rarity of a neutrino interaction, the experiments require massive detectors and high neutrino flux (intense beams)… in other words you increase the number of observed interactions by sending more neutrinos and installing a larger target.</a:t>
            </a:r>
          </a:p>
          <a:p>
            <a:pPr algn="ctr"/>
            <a:endParaRPr lang="en-US" altLang="en-US" sz="1000"/>
          </a:p>
          <a:p>
            <a:pPr algn="ctr"/>
            <a:endParaRPr lang="en-US" altLang="en-US"/>
          </a:p>
          <a:p>
            <a:pPr algn="ctr"/>
            <a:r>
              <a:rPr lang="en-US" altLang="en-US"/>
              <a:t>Neutrino Experiments Need: Mass * Power * Time</a:t>
            </a:r>
          </a:p>
          <a:p>
            <a:endParaRPr lang="en-US" altLang="en-US" b="0">
              <a:solidFill>
                <a:srgbClr val="000000"/>
              </a:solidFill>
            </a:endParaRPr>
          </a:p>
          <a:p>
            <a:endParaRPr lang="en-US" altLang="en-US" b="0"/>
          </a:p>
        </p:txBody>
      </p:sp>
      <p:sp>
        <p:nvSpPr>
          <p:cNvPr id="77829" name="Rounded Rectangle 3">
            <a:extLst>
              <a:ext uri="{FF2B5EF4-FFF2-40B4-BE49-F238E27FC236}">
                <a16:creationId xmlns:a16="http://schemas.microsoft.com/office/drawing/2014/main" id="{6337C913-C56F-4860-A7C4-AFAA7AA642AC}"/>
              </a:ext>
            </a:extLst>
          </p:cNvPr>
          <p:cNvSpPr>
            <a:spLocks noChangeArrowheads="1"/>
          </p:cNvSpPr>
          <p:nvPr/>
        </p:nvSpPr>
        <p:spPr bwMode="auto">
          <a:xfrm>
            <a:off x="1257300" y="5399088"/>
            <a:ext cx="5408613" cy="234950"/>
          </a:xfrm>
          <a:prstGeom prst="roundRect">
            <a:avLst>
              <a:gd name="adj" fmla="val 16667"/>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000" b="1">
                <a:solidFill>
                  <a:schemeClr val="tx1"/>
                </a:solidFill>
                <a:latin typeface="Arial" panose="020B0604020202020204" pitchFamily="34" charset="0"/>
                <a:cs typeface="Arial" panose="020B0604020202020204" pitchFamily="34" charset="0"/>
              </a:defRPr>
            </a:lvl1pPr>
            <a:lvl2pPr marL="742950" indent="-285750">
              <a:defRPr sz="2000" b="1">
                <a:solidFill>
                  <a:schemeClr val="tx1"/>
                </a:solidFill>
                <a:latin typeface="Arial" panose="020B0604020202020204" pitchFamily="34" charset="0"/>
                <a:cs typeface="Arial" panose="020B0604020202020204" pitchFamily="34" charset="0"/>
              </a:defRPr>
            </a:lvl2pPr>
            <a:lvl3pPr marL="1143000" indent="-228600">
              <a:defRPr sz="2000" b="1">
                <a:solidFill>
                  <a:schemeClr val="tx1"/>
                </a:solidFill>
                <a:latin typeface="Arial" panose="020B0604020202020204" pitchFamily="34" charset="0"/>
                <a:cs typeface="Arial" panose="020B0604020202020204" pitchFamily="34" charset="0"/>
              </a:defRPr>
            </a:lvl3pPr>
            <a:lvl4pPr marL="1600200" indent="-228600">
              <a:defRPr sz="2000" b="1">
                <a:solidFill>
                  <a:schemeClr val="tx1"/>
                </a:solidFill>
                <a:latin typeface="Arial" panose="020B0604020202020204" pitchFamily="34" charset="0"/>
                <a:cs typeface="Arial" panose="020B0604020202020204" pitchFamily="34" charset="0"/>
              </a:defRPr>
            </a:lvl4pPr>
            <a:lvl5pPr marL="2057400" indent="-22860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p>
        </p:txBody>
      </p:sp>
      <p:sp>
        <p:nvSpPr>
          <p:cNvPr id="77830" name="Rounded Rectangle 7">
            <a:extLst>
              <a:ext uri="{FF2B5EF4-FFF2-40B4-BE49-F238E27FC236}">
                <a16:creationId xmlns:a16="http://schemas.microsoft.com/office/drawing/2014/main" id="{C6154BB8-5D4B-49BC-B534-4CB74E560078}"/>
              </a:ext>
            </a:extLst>
          </p:cNvPr>
          <p:cNvSpPr>
            <a:spLocks noChangeArrowheads="1"/>
          </p:cNvSpPr>
          <p:nvPr/>
        </p:nvSpPr>
        <p:spPr bwMode="auto">
          <a:xfrm>
            <a:off x="1295400" y="5962650"/>
            <a:ext cx="5370513" cy="209550"/>
          </a:xfrm>
          <a:prstGeom prst="roundRect">
            <a:avLst>
              <a:gd name="adj" fmla="val 16667"/>
            </a:avLst>
          </a:prstGeom>
          <a:noFill/>
          <a:ln w="28575" algn="ctr">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lvl1pPr>
              <a:defRPr sz="2000" b="1">
                <a:solidFill>
                  <a:schemeClr val="tx1"/>
                </a:solidFill>
                <a:latin typeface="Arial" panose="020B0604020202020204" pitchFamily="34" charset="0"/>
                <a:cs typeface="Arial" panose="020B0604020202020204" pitchFamily="34" charset="0"/>
              </a:defRPr>
            </a:lvl1pPr>
            <a:lvl2pPr marL="742950" indent="-285750">
              <a:defRPr sz="2000" b="1">
                <a:solidFill>
                  <a:schemeClr val="tx1"/>
                </a:solidFill>
                <a:latin typeface="Arial" panose="020B0604020202020204" pitchFamily="34" charset="0"/>
                <a:cs typeface="Arial" panose="020B0604020202020204" pitchFamily="34" charset="0"/>
              </a:defRPr>
            </a:lvl2pPr>
            <a:lvl3pPr marL="1143000" indent="-228600">
              <a:defRPr sz="2000" b="1">
                <a:solidFill>
                  <a:schemeClr val="tx1"/>
                </a:solidFill>
                <a:latin typeface="Arial" panose="020B0604020202020204" pitchFamily="34" charset="0"/>
                <a:cs typeface="Arial" panose="020B0604020202020204" pitchFamily="34" charset="0"/>
              </a:defRPr>
            </a:lvl3pPr>
            <a:lvl4pPr marL="1600200" indent="-228600">
              <a:defRPr sz="2000" b="1">
                <a:solidFill>
                  <a:schemeClr val="tx1"/>
                </a:solidFill>
                <a:latin typeface="Arial" panose="020B0604020202020204" pitchFamily="34" charset="0"/>
                <a:cs typeface="Arial" panose="020B0604020202020204" pitchFamily="34" charset="0"/>
              </a:defRPr>
            </a:lvl4pPr>
            <a:lvl5pPr marL="2057400" indent="-22860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p>
        </p:txBody>
      </p:sp>
      <p:sp>
        <p:nvSpPr>
          <p:cNvPr id="77831" name="Rectangular Callout 4">
            <a:extLst>
              <a:ext uri="{FF2B5EF4-FFF2-40B4-BE49-F238E27FC236}">
                <a16:creationId xmlns:a16="http://schemas.microsoft.com/office/drawing/2014/main" id="{4FAC7DB7-959B-4715-95C4-2D089C7B9CF1}"/>
              </a:ext>
            </a:extLst>
          </p:cNvPr>
          <p:cNvSpPr>
            <a:spLocks noChangeArrowheads="1"/>
          </p:cNvSpPr>
          <p:nvPr/>
        </p:nvSpPr>
        <p:spPr bwMode="auto">
          <a:xfrm>
            <a:off x="4114800" y="2854325"/>
            <a:ext cx="1371600" cy="649288"/>
          </a:xfrm>
          <a:prstGeom prst="wedgeRectCallout">
            <a:avLst>
              <a:gd name="adj1" fmla="val 35958"/>
              <a:gd name="adj2" fmla="val -65532"/>
            </a:avLst>
          </a:prstGeom>
          <a:solidFill>
            <a:schemeClr val="accent1"/>
          </a:solidFill>
          <a:ln w="25400" algn="ctr">
            <a:solidFill>
              <a:schemeClr val="tx1"/>
            </a:solidFill>
            <a:round/>
            <a:headEnd/>
            <a:tailEnd/>
          </a:ln>
        </p:spPr>
        <p:txBody>
          <a:bodyPr/>
          <a:lstStyle>
            <a:lvl1pPr>
              <a:defRPr sz="2000" b="1">
                <a:solidFill>
                  <a:schemeClr val="tx1"/>
                </a:solidFill>
                <a:latin typeface="Arial" panose="020B0604020202020204" pitchFamily="34" charset="0"/>
                <a:cs typeface="Arial" panose="020B0604020202020204" pitchFamily="34" charset="0"/>
              </a:defRPr>
            </a:lvl1pPr>
            <a:lvl2pPr marL="742950" indent="-285750">
              <a:defRPr sz="2000" b="1">
                <a:solidFill>
                  <a:schemeClr val="tx1"/>
                </a:solidFill>
                <a:latin typeface="Arial" panose="020B0604020202020204" pitchFamily="34" charset="0"/>
                <a:cs typeface="Arial" panose="020B0604020202020204" pitchFamily="34" charset="0"/>
              </a:defRPr>
            </a:lvl2pPr>
            <a:lvl3pPr marL="1143000" indent="-228600">
              <a:defRPr sz="2000" b="1">
                <a:solidFill>
                  <a:schemeClr val="tx1"/>
                </a:solidFill>
                <a:latin typeface="Arial" panose="020B0604020202020204" pitchFamily="34" charset="0"/>
                <a:cs typeface="Arial" panose="020B0604020202020204" pitchFamily="34" charset="0"/>
              </a:defRPr>
            </a:lvl3pPr>
            <a:lvl4pPr marL="1600200" indent="-228600">
              <a:defRPr sz="2000" b="1">
                <a:solidFill>
                  <a:schemeClr val="tx1"/>
                </a:solidFill>
                <a:latin typeface="Arial" panose="020B0604020202020204" pitchFamily="34" charset="0"/>
                <a:cs typeface="Arial" panose="020B0604020202020204" pitchFamily="34" charset="0"/>
              </a:defRPr>
            </a:lvl4pPr>
            <a:lvl5pPr marL="2057400" indent="-22860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algn="ctr" eaLnBrk="1" hangingPunct="1"/>
            <a:r>
              <a:rPr lang="en-US" altLang="en-US" sz="1300" b="0"/>
              <a:t>Working w/ partners to build up to 40kT</a:t>
            </a:r>
          </a:p>
        </p:txBody>
      </p:sp>
      <p:sp>
        <p:nvSpPr>
          <p:cNvPr id="77832" name="Rectangular Callout 9">
            <a:extLst>
              <a:ext uri="{FF2B5EF4-FFF2-40B4-BE49-F238E27FC236}">
                <a16:creationId xmlns:a16="http://schemas.microsoft.com/office/drawing/2014/main" id="{53533205-FD24-4504-B973-E3082748E06D}"/>
              </a:ext>
            </a:extLst>
          </p:cNvPr>
          <p:cNvSpPr>
            <a:spLocks noChangeArrowheads="1"/>
          </p:cNvSpPr>
          <p:nvPr/>
        </p:nvSpPr>
        <p:spPr bwMode="auto">
          <a:xfrm>
            <a:off x="6261100" y="1778000"/>
            <a:ext cx="1752600" cy="668338"/>
          </a:xfrm>
          <a:prstGeom prst="wedgeRectCallout">
            <a:avLst>
              <a:gd name="adj1" fmla="val -40667"/>
              <a:gd name="adj2" fmla="val 63185"/>
            </a:avLst>
          </a:prstGeom>
          <a:solidFill>
            <a:schemeClr val="accent1"/>
          </a:solidFill>
          <a:ln w="25400" algn="ctr">
            <a:solidFill>
              <a:schemeClr val="tx1"/>
            </a:solidFill>
            <a:round/>
            <a:headEnd/>
            <a:tailEnd/>
          </a:ln>
        </p:spPr>
        <p:txBody>
          <a:bodyPr/>
          <a:lstStyle>
            <a:lvl1pPr>
              <a:defRPr sz="2000" b="1">
                <a:solidFill>
                  <a:schemeClr val="tx1"/>
                </a:solidFill>
                <a:latin typeface="Arial" panose="020B0604020202020204" pitchFamily="34" charset="0"/>
                <a:cs typeface="Arial" panose="020B0604020202020204" pitchFamily="34" charset="0"/>
              </a:defRPr>
            </a:lvl1pPr>
            <a:lvl2pPr marL="742950" indent="-285750">
              <a:defRPr sz="2000" b="1">
                <a:solidFill>
                  <a:schemeClr val="tx1"/>
                </a:solidFill>
                <a:latin typeface="Arial" panose="020B0604020202020204" pitchFamily="34" charset="0"/>
                <a:cs typeface="Arial" panose="020B0604020202020204" pitchFamily="34" charset="0"/>
              </a:defRPr>
            </a:lvl2pPr>
            <a:lvl3pPr marL="1143000" indent="-228600">
              <a:defRPr sz="2000" b="1">
                <a:solidFill>
                  <a:schemeClr val="tx1"/>
                </a:solidFill>
                <a:latin typeface="Arial" panose="020B0604020202020204" pitchFamily="34" charset="0"/>
                <a:cs typeface="Arial" panose="020B0604020202020204" pitchFamily="34" charset="0"/>
              </a:defRPr>
            </a:lvl3pPr>
            <a:lvl4pPr marL="1600200" indent="-228600">
              <a:defRPr sz="2000" b="1">
                <a:solidFill>
                  <a:schemeClr val="tx1"/>
                </a:solidFill>
                <a:latin typeface="Arial" panose="020B0604020202020204" pitchFamily="34" charset="0"/>
                <a:cs typeface="Arial" panose="020B0604020202020204" pitchFamily="34" charset="0"/>
              </a:defRPr>
            </a:lvl4pPr>
            <a:lvl5pPr marL="2057400" indent="-22860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algn="ctr" eaLnBrk="1" hangingPunct="1"/>
            <a:r>
              <a:rPr lang="en-US" altLang="en-US" sz="1300" b="0"/>
              <a:t>PIP-II provides 1.2 MW w/ upgrade potential to multi-MW</a:t>
            </a:r>
          </a:p>
        </p:txBody>
      </p:sp>
      <p:pic>
        <p:nvPicPr>
          <p:cNvPr id="77833" name="Picture 6">
            <a:extLst>
              <a:ext uri="{FF2B5EF4-FFF2-40B4-BE49-F238E27FC236}">
                <a16:creationId xmlns:a16="http://schemas.microsoft.com/office/drawing/2014/main" id="{6EEB34C1-8E93-4FA3-90E0-D686AB3A4C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667125"/>
            <a:ext cx="6056313"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4" name="Rectangular Callout 10">
            <a:extLst>
              <a:ext uri="{FF2B5EF4-FFF2-40B4-BE49-F238E27FC236}">
                <a16:creationId xmlns:a16="http://schemas.microsoft.com/office/drawing/2014/main" id="{552355AC-C082-487D-B495-A43AADCBD500}"/>
              </a:ext>
            </a:extLst>
          </p:cNvPr>
          <p:cNvSpPr>
            <a:spLocks noChangeArrowheads="1"/>
          </p:cNvSpPr>
          <p:nvPr/>
        </p:nvSpPr>
        <p:spPr bwMode="auto">
          <a:xfrm>
            <a:off x="6553200" y="2986088"/>
            <a:ext cx="2436813" cy="808037"/>
          </a:xfrm>
          <a:prstGeom prst="wedgeRectCallout">
            <a:avLst>
              <a:gd name="adj1" fmla="val -21185"/>
              <a:gd name="adj2" fmla="val -74847"/>
            </a:avLst>
          </a:prstGeom>
          <a:solidFill>
            <a:schemeClr val="accent1"/>
          </a:solidFill>
          <a:ln w="25400" algn="ctr">
            <a:solidFill>
              <a:schemeClr val="tx1"/>
            </a:solidFill>
            <a:round/>
            <a:headEnd/>
            <a:tailEnd/>
          </a:ln>
        </p:spPr>
        <p:txBody>
          <a:bodyPr/>
          <a:lstStyle>
            <a:lvl1pPr>
              <a:defRPr sz="2000" b="1">
                <a:solidFill>
                  <a:schemeClr val="tx1"/>
                </a:solidFill>
                <a:latin typeface="Arial" panose="020B0604020202020204" pitchFamily="34" charset="0"/>
                <a:cs typeface="Arial" panose="020B0604020202020204" pitchFamily="34" charset="0"/>
              </a:defRPr>
            </a:lvl1pPr>
            <a:lvl2pPr marL="742950" indent="-285750">
              <a:defRPr sz="2000" b="1">
                <a:solidFill>
                  <a:schemeClr val="tx1"/>
                </a:solidFill>
                <a:latin typeface="Arial" panose="020B0604020202020204" pitchFamily="34" charset="0"/>
                <a:cs typeface="Arial" panose="020B0604020202020204" pitchFamily="34" charset="0"/>
              </a:defRPr>
            </a:lvl2pPr>
            <a:lvl3pPr marL="1143000" indent="-228600">
              <a:defRPr sz="2000" b="1">
                <a:solidFill>
                  <a:schemeClr val="tx1"/>
                </a:solidFill>
                <a:latin typeface="Arial" panose="020B0604020202020204" pitchFamily="34" charset="0"/>
                <a:cs typeface="Arial" panose="020B0604020202020204" pitchFamily="34" charset="0"/>
              </a:defRPr>
            </a:lvl3pPr>
            <a:lvl4pPr marL="1600200" indent="-228600">
              <a:defRPr sz="2000" b="1">
                <a:solidFill>
                  <a:schemeClr val="tx1"/>
                </a:solidFill>
                <a:latin typeface="Arial" panose="020B0604020202020204" pitchFamily="34" charset="0"/>
                <a:cs typeface="Arial" panose="020B0604020202020204" pitchFamily="34" charset="0"/>
              </a:defRPr>
            </a:lvl4pPr>
            <a:lvl5pPr marL="2057400" indent="-22860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algn="ctr" eaLnBrk="1" hangingPunct="1"/>
            <a:r>
              <a:rPr lang="en-US" altLang="en-US" sz="1200" b="0"/>
              <a:t>Increasing the other two factors reduces the time to discovery; we want to achieve our scientific missions in a timely manner!</a:t>
            </a:r>
          </a:p>
        </p:txBody>
      </p:sp>
    </p:spTree>
    <p:extLst>
      <p:ext uri="{BB962C8B-B14F-4D97-AF65-F5344CB8AC3E}">
        <p14:creationId xmlns:p14="http://schemas.microsoft.com/office/powerpoint/2010/main" val="3427066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57DFC267-D704-4CC7-AA3B-AFB9A047EAAC}"/>
              </a:ext>
            </a:extLst>
          </p:cNvPr>
          <p:cNvPicPr>
            <a:picLocks noGrp="1" noChangeAspect="1"/>
          </p:cNvPicPr>
          <p:nvPr>
            <p:ph idx="1"/>
          </p:nvPr>
        </p:nvPicPr>
        <p:blipFill>
          <a:blip r:embed="rId3"/>
          <a:stretch>
            <a:fillRect/>
          </a:stretch>
        </p:blipFill>
        <p:spPr>
          <a:xfrm>
            <a:off x="6211229" y="1208338"/>
            <a:ext cx="2444015" cy="3118226"/>
          </a:xfrm>
          <a:prstGeom prst="rect">
            <a:avLst/>
          </a:prstGeom>
        </p:spPr>
      </p:pic>
      <p:sp>
        <p:nvSpPr>
          <p:cNvPr id="6" name="Title 2">
            <a:extLst>
              <a:ext uri="{FF2B5EF4-FFF2-40B4-BE49-F238E27FC236}">
                <a16:creationId xmlns:a16="http://schemas.microsoft.com/office/drawing/2014/main" id="{3873779E-A14B-451B-B801-5B2E3BFA04C6}"/>
              </a:ext>
            </a:extLst>
          </p:cNvPr>
          <p:cNvSpPr>
            <a:spLocks noGrp="1"/>
          </p:cNvSpPr>
          <p:nvPr>
            <p:ph type="title"/>
          </p:nvPr>
        </p:nvSpPr>
        <p:spPr>
          <a:xfrm>
            <a:off x="139842" y="367319"/>
            <a:ext cx="8686800" cy="427877"/>
          </a:xfrm>
        </p:spPr>
        <p:txBody>
          <a:bodyPr/>
          <a:lstStyle/>
          <a:p>
            <a:r>
              <a:rPr lang="en-US" sz="2800" dirty="0"/>
              <a:t>P5- Particle physics is global… and so is PIP-II</a:t>
            </a:r>
          </a:p>
        </p:txBody>
      </p:sp>
      <p:sp>
        <p:nvSpPr>
          <p:cNvPr id="7" name="Rectangle 6">
            <a:extLst>
              <a:ext uri="{FF2B5EF4-FFF2-40B4-BE49-F238E27FC236}">
                <a16:creationId xmlns:a16="http://schemas.microsoft.com/office/drawing/2014/main" id="{B4E2503D-7274-4FC6-8D4D-F7804DB86AA4}"/>
              </a:ext>
            </a:extLst>
          </p:cNvPr>
          <p:cNvSpPr/>
          <p:nvPr/>
        </p:nvSpPr>
        <p:spPr>
          <a:xfrm>
            <a:off x="139842" y="960477"/>
            <a:ext cx="5847764" cy="3046988"/>
          </a:xfrm>
          <a:prstGeom prst="rect">
            <a:avLst/>
          </a:prstGeom>
        </p:spPr>
        <p:txBody>
          <a:bodyPr wrap="square">
            <a:spAutoFit/>
          </a:bodyPr>
          <a:lstStyle/>
          <a:p>
            <a:r>
              <a:rPr lang="en-US" b="1" dirty="0"/>
              <a:t>Recommendation 14: </a:t>
            </a:r>
            <a:r>
              <a:rPr lang="en-US" dirty="0"/>
              <a:t>Upgrade the Fermilab proton accelerator complex to produce higher intensity beams. R&amp;D for the Proton Improvement Plan II (PIP-II) should proceed immediately, followed by construction, to provide proton beams of &gt;1 MW by the time of first operation of the new long-baseline neutrino facility. </a:t>
            </a:r>
          </a:p>
        </p:txBody>
      </p:sp>
      <p:sp>
        <p:nvSpPr>
          <p:cNvPr id="8" name="TextBox 7">
            <a:extLst>
              <a:ext uri="{FF2B5EF4-FFF2-40B4-BE49-F238E27FC236}">
                <a16:creationId xmlns:a16="http://schemas.microsoft.com/office/drawing/2014/main" id="{82AD95AE-7EEE-4360-BC7C-A7C066C4DC56}"/>
              </a:ext>
            </a:extLst>
          </p:cNvPr>
          <p:cNvSpPr txBox="1"/>
          <p:nvPr/>
        </p:nvSpPr>
        <p:spPr>
          <a:xfrm>
            <a:off x="448956" y="4172747"/>
            <a:ext cx="8068572" cy="2000548"/>
          </a:xfrm>
          <a:prstGeom prst="rect">
            <a:avLst/>
          </a:prstGeom>
          <a:solidFill>
            <a:schemeClr val="bg1">
              <a:lumMod val="85000"/>
            </a:schemeClr>
          </a:solidFill>
          <a:ln w="38100">
            <a:solidFill>
              <a:schemeClr val="accent6"/>
            </a:solidFill>
          </a:ln>
        </p:spPr>
        <p:txBody>
          <a:bodyPr wrap="square" rtlCol="0">
            <a:spAutoFit/>
          </a:bodyPr>
          <a:lstStyle/>
          <a:p>
            <a:pPr algn="ctr"/>
            <a:r>
              <a:rPr lang="en-US" sz="2000" dirty="0">
                <a:solidFill>
                  <a:schemeClr val="accent6"/>
                </a:solidFill>
              </a:rPr>
              <a:t>From 2014 P5 Report: </a:t>
            </a:r>
            <a:r>
              <a:rPr lang="en-US" sz="2000" i="1" dirty="0">
                <a:solidFill>
                  <a:schemeClr val="accent6"/>
                </a:solidFill>
              </a:rPr>
              <a:t>“The PIP-II project at Fermilab is a necessary investment in physics capability, enabling the world’s most intense neutrino beam, providing the wideband capability for LBNF, as well as high proton intensities for other opportunities, and it is also an investment in national accelerator laboratory infrastructure. </a:t>
            </a:r>
            <a:r>
              <a:rPr lang="en-US" sz="2200" b="1" i="1" dirty="0">
                <a:solidFill>
                  <a:schemeClr val="accent6"/>
                </a:solidFill>
              </a:rPr>
              <a:t>The project has already attracted interest from several potential international partners</a:t>
            </a:r>
            <a:r>
              <a:rPr lang="en-US" sz="2000" i="1" dirty="0">
                <a:solidFill>
                  <a:schemeClr val="accent6"/>
                </a:solidFill>
              </a:rPr>
              <a:t>.”</a:t>
            </a:r>
          </a:p>
        </p:txBody>
      </p:sp>
      <p:sp>
        <p:nvSpPr>
          <p:cNvPr id="2" name="Date Placeholder 1">
            <a:extLst>
              <a:ext uri="{FF2B5EF4-FFF2-40B4-BE49-F238E27FC236}">
                <a16:creationId xmlns:a16="http://schemas.microsoft.com/office/drawing/2014/main" id="{E84599AD-9522-4DA6-BF1E-232720FBBD0C}"/>
              </a:ext>
            </a:extLst>
          </p:cNvPr>
          <p:cNvSpPr>
            <a:spLocks noGrp="1"/>
          </p:cNvSpPr>
          <p:nvPr>
            <p:ph type="dt" sz="half" idx="10"/>
          </p:nvPr>
        </p:nvSpPr>
        <p:spPr/>
        <p:txBody>
          <a:bodyPr/>
          <a:lstStyle/>
          <a:p>
            <a:fld id="{EC8D9EB4-7042-4A8A-832F-374A33128BBD}" type="datetime1">
              <a:rPr lang="en-US" altLang="en-US" smtClean="0"/>
              <a:t>5/7/2018</a:t>
            </a:fld>
            <a:endParaRPr lang="en-US" altLang="en-US" dirty="0"/>
          </a:p>
        </p:txBody>
      </p:sp>
    </p:spTree>
    <p:extLst>
      <p:ext uri="{BB962C8B-B14F-4D97-AF65-F5344CB8AC3E}">
        <p14:creationId xmlns:p14="http://schemas.microsoft.com/office/powerpoint/2010/main" val="144784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D160B9-9C23-48D5-9C1E-428323397D73}"/>
              </a:ext>
            </a:extLst>
          </p:cNvPr>
          <p:cNvSpPr/>
          <p:nvPr/>
        </p:nvSpPr>
        <p:spPr>
          <a:xfrm>
            <a:off x="139435" y="6350169"/>
            <a:ext cx="8893143" cy="400110"/>
          </a:xfrm>
          <a:prstGeom prst="rect">
            <a:avLst/>
          </a:prstGeom>
          <a:solidFill>
            <a:srgbClr val="C00000"/>
          </a:solidFill>
        </p:spPr>
        <p:txBody>
          <a:bodyPr wrap="square">
            <a:spAutoFit/>
          </a:bodyPr>
          <a:lstStyle/>
          <a:p>
            <a:pPr algn="ctr"/>
            <a:r>
              <a:rPr lang="en-US" sz="2000" b="1" i="1" dirty="0">
                <a:solidFill>
                  <a:schemeClr val="bg1"/>
                </a:solidFill>
                <a:latin typeface="Helvetica" pitchFamily="34" charset="0"/>
              </a:rPr>
              <a:t>Building the world’s most powerful neutrino beam cost-effectively</a:t>
            </a:r>
          </a:p>
        </p:txBody>
      </p:sp>
      <p:sp>
        <p:nvSpPr>
          <p:cNvPr id="13" name="Title 1"/>
          <p:cNvSpPr txBox="1">
            <a:spLocks/>
          </p:cNvSpPr>
          <p:nvPr/>
        </p:nvSpPr>
        <p:spPr>
          <a:xfrm>
            <a:off x="139435" y="280070"/>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3087"/>
                </a:solidFill>
                <a:effectLst/>
                <a:uLnTx/>
                <a:uFillTx/>
                <a:latin typeface="Helvetica"/>
              </a:rPr>
              <a:t>The PIP-II Project</a:t>
            </a:r>
          </a:p>
        </p:txBody>
      </p:sp>
      <p:sp>
        <p:nvSpPr>
          <p:cNvPr id="14" name="Content Placeholder 2"/>
          <p:cNvSpPr txBox="1">
            <a:spLocks/>
          </p:cNvSpPr>
          <p:nvPr/>
        </p:nvSpPr>
        <p:spPr>
          <a:xfrm>
            <a:off x="99679" y="3285171"/>
            <a:ext cx="9144000" cy="3141181"/>
          </a:xfrm>
          <a:prstGeom prst="rect">
            <a:avLst/>
          </a:prstGeom>
        </p:spPr>
        <p:txBody>
          <a:bodyPr lIns="0" tIns="0" rIns="0" bIns="0">
            <a:normAutofit/>
          </a:bodyPr>
          <a:lstStyle>
            <a:lvl1pPr marL="342900" indent="-342900" algn="l" defTabSz="457200" rtl="0" eaLnBrk="1" fontAlgn="base" hangingPunct="1">
              <a:spcBef>
                <a:spcPts val="12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ts val="2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ts val="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ts val="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ts val="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1200"/>
              </a:spcBef>
              <a:spcAft>
                <a:spcPct val="0"/>
              </a:spcAft>
              <a:buClrTx/>
              <a:buSzTx/>
              <a:buFont typeface="Arial" charset="0"/>
              <a:buNone/>
              <a:tabLst/>
              <a:defRPr/>
            </a:pPr>
            <a:r>
              <a:rPr kumimoji="0" lang="en-US" sz="2400" b="1" i="0" u="none" strike="noStrike" kern="1200" cap="none" spc="0" normalizeH="0" baseline="0" noProof="0" dirty="0">
                <a:ln>
                  <a:noFill/>
                </a:ln>
                <a:solidFill>
                  <a:srgbClr val="003087"/>
                </a:solidFill>
                <a:effectLst/>
                <a:uLnTx/>
                <a:uFillTx/>
                <a:latin typeface="Helvetica"/>
              </a:rPr>
              <a:t>Goals</a:t>
            </a:r>
          </a:p>
          <a:p>
            <a:pPr marL="742950" marR="0" lvl="1" indent="-285750" algn="l" defTabSz="457200" rtl="0" eaLnBrk="1" fontAlgn="base" latinLnBrk="0" hangingPunct="1">
              <a:lnSpc>
                <a:spcPct val="100000"/>
              </a:lnSpc>
              <a:spcBef>
                <a:spcPts val="300"/>
              </a:spcBef>
              <a:spcAft>
                <a:spcPct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505050"/>
                </a:solidFill>
                <a:effectLst/>
                <a:uLnTx/>
                <a:uFillTx/>
                <a:latin typeface="Helvetica"/>
                <a:ea typeface="ＭＳ Ｐゴシック" charset="0"/>
              </a:rPr>
              <a:t>Deliver 1.2 MW of proton beam power from the Main Injector over the energy range 60 – 120 GeV, at the start of LBNF ops</a:t>
            </a:r>
          </a:p>
          <a:p>
            <a:pPr lvl="2">
              <a:spcBef>
                <a:spcPts val="300"/>
              </a:spcBef>
              <a:buFont typeface="Helvetica" panose="020B0604020202020204" pitchFamily="34" charset="0"/>
              <a:buChar char="─"/>
              <a:defRPr/>
            </a:pPr>
            <a:r>
              <a:rPr lang="en-US" sz="1800" dirty="0">
                <a:solidFill>
                  <a:srgbClr val="505050"/>
                </a:solidFill>
              </a:rPr>
              <a:t>Provide a platform for extension of beam power to LBNF to &gt;2 MW</a:t>
            </a:r>
          </a:p>
          <a:p>
            <a:pPr lvl="1">
              <a:spcBef>
                <a:spcPts val="300"/>
              </a:spcBef>
              <a:buFont typeface="Wingdings" panose="05000000000000000000" pitchFamily="2" charset="2"/>
              <a:buChar char="§"/>
              <a:defRPr/>
            </a:pPr>
            <a:r>
              <a:rPr kumimoji="0" lang="en-US" sz="2200" b="0" i="0" u="none" strike="noStrike" kern="1200" cap="none" spc="0" normalizeH="0" baseline="0" noProof="0" dirty="0">
                <a:ln>
                  <a:noFill/>
                </a:ln>
                <a:solidFill>
                  <a:srgbClr val="505050"/>
                </a:solidFill>
                <a:effectLst/>
                <a:uLnTx/>
                <a:uFillTx/>
                <a:latin typeface="Helvetica"/>
                <a:ea typeface="ＭＳ Ｐゴシック" charset="0"/>
              </a:rPr>
              <a:t>Provide a platform for extension of capability to high duty factor/higher beam power and reliable beam </a:t>
            </a:r>
            <a:r>
              <a:rPr lang="en-US" dirty="0">
                <a:solidFill>
                  <a:srgbClr val="505050"/>
                </a:solidFill>
              </a:rPr>
              <a:t>operations</a:t>
            </a:r>
          </a:p>
          <a:p>
            <a:pPr lvl="2">
              <a:spcBef>
                <a:spcPts val="300"/>
              </a:spcBef>
              <a:buFont typeface="Helvetica" panose="020B0604020202020204" pitchFamily="34" charset="0"/>
              <a:buChar char="─"/>
              <a:defRPr/>
            </a:pPr>
            <a:r>
              <a:rPr lang="en-US" sz="1800" dirty="0">
                <a:solidFill>
                  <a:srgbClr val="505050"/>
                </a:solidFill>
              </a:rPr>
              <a:t>Support the ongoing 8 GeV program, including an upgrade path for Mu2e</a:t>
            </a:r>
          </a:p>
          <a:p>
            <a:pPr marL="742950" marR="0" lvl="1" indent="-285750" algn="l" defTabSz="457200" rtl="0" eaLnBrk="1" fontAlgn="base" latinLnBrk="0" hangingPunct="1">
              <a:lnSpc>
                <a:spcPct val="100000"/>
              </a:lnSpc>
              <a:spcBef>
                <a:spcPts val="300"/>
              </a:spcBef>
              <a:spcAft>
                <a:spcPct val="0"/>
              </a:spcAft>
              <a:buClrTx/>
              <a:buSzTx/>
              <a:buFont typeface="Wingdings" panose="05000000000000000000" pitchFamily="2" charset="2"/>
              <a:buChar char="§"/>
              <a:tabLst/>
              <a:defRPr/>
            </a:pPr>
            <a:endParaRPr kumimoji="0" lang="en-US" sz="2200" b="0" i="0" u="none" strike="noStrike" kern="1200" cap="none" spc="0" normalizeH="0" baseline="0" noProof="0" dirty="0">
              <a:ln>
                <a:noFill/>
              </a:ln>
              <a:solidFill>
                <a:srgbClr val="505050"/>
              </a:solidFill>
              <a:effectLst/>
              <a:uLnTx/>
              <a:uFillTx/>
              <a:latin typeface="Helvetica"/>
              <a:ea typeface="ＭＳ Ｐゴシック" charset="0"/>
            </a:endParaRPr>
          </a:p>
        </p:txBody>
      </p:sp>
      <p:sp>
        <p:nvSpPr>
          <p:cNvPr id="15" name="Content Placeholder 2">
            <a:extLst>
              <a:ext uri="{FF2B5EF4-FFF2-40B4-BE49-F238E27FC236}">
                <a16:creationId xmlns:a16="http://schemas.microsoft.com/office/drawing/2014/main" id="{C32BACF7-205B-4E20-8D32-C0AF7AEE16D1}"/>
              </a:ext>
            </a:extLst>
          </p:cNvPr>
          <p:cNvSpPr txBox="1">
            <a:spLocks/>
          </p:cNvSpPr>
          <p:nvPr/>
        </p:nvSpPr>
        <p:spPr>
          <a:xfrm>
            <a:off x="139436" y="839785"/>
            <a:ext cx="5175514" cy="2313548"/>
          </a:xfrm>
          <a:prstGeom prst="rect">
            <a:avLst/>
          </a:prstGeom>
        </p:spPr>
        <p:txBody>
          <a:bodyPr lIns="0" tIns="0" rIns="0" bIns="0">
            <a:normAutofit lnSpcReduction="10000"/>
          </a:bodyPr>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marR="0" lvl="0" indent="0" algn="l" defTabSz="457200" rtl="0" eaLnBrk="1" fontAlgn="base" latinLnBrk="0" hangingPunct="1">
              <a:lnSpc>
                <a:spcPct val="100000"/>
              </a:lnSpc>
              <a:spcBef>
                <a:spcPts val="300"/>
              </a:spcBef>
              <a:spcAft>
                <a:spcPct val="0"/>
              </a:spcAft>
              <a:buClrTx/>
              <a:buSzTx/>
              <a:buFont typeface="Arial" charset="0"/>
              <a:buNone/>
              <a:tabLst/>
              <a:defRPr/>
            </a:pPr>
            <a:r>
              <a:rPr kumimoji="0" lang="en-US" sz="2400" b="1" i="0" u="none" strike="noStrike" kern="1200" cap="none" spc="0" normalizeH="0" baseline="0" noProof="0" dirty="0">
                <a:ln>
                  <a:noFill/>
                </a:ln>
                <a:solidFill>
                  <a:srgbClr val="003087"/>
                </a:solidFill>
                <a:effectLst/>
                <a:uLnTx/>
                <a:uFillTx/>
                <a:latin typeface="Helvetica"/>
              </a:rPr>
              <a:t>Mission</a:t>
            </a:r>
          </a:p>
          <a:p>
            <a:pPr marL="57150" marR="0" lvl="0" indent="0" algn="l" defTabSz="457200" rtl="0" eaLnBrk="1" fontAlgn="base" latinLnBrk="0" hangingPunct="1">
              <a:lnSpc>
                <a:spcPct val="100000"/>
              </a:lnSpc>
              <a:spcBef>
                <a:spcPts val="300"/>
              </a:spcBef>
              <a:spcAft>
                <a:spcPct val="0"/>
              </a:spcAft>
              <a:buClrTx/>
              <a:buSzTx/>
              <a:buFont typeface="Arial" charset="0"/>
              <a:buNone/>
              <a:tabLst/>
              <a:defRPr/>
            </a:pPr>
            <a:r>
              <a:rPr kumimoji="0" lang="en-US" sz="2200" b="1" i="0" u="none" strike="noStrike" kern="1200" cap="none" spc="0" normalizeH="0" baseline="0" noProof="0" dirty="0">
                <a:ln>
                  <a:noFill/>
                </a:ln>
                <a:solidFill>
                  <a:srgbClr val="505050"/>
                </a:solidFill>
                <a:effectLst/>
                <a:uLnTx/>
                <a:uFillTx/>
                <a:latin typeface="Helvetica"/>
              </a:rPr>
              <a:t>PIP-II </a:t>
            </a:r>
            <a:r>
              <a:rPr kumimoji="0" lang="en-US" sz="2200" b="0" i="0" u="none" strike="noStrike" kern="1200" cap="none" spc="0" normalizeH="0" baseline="0" noProof="0" dirty="0">
                <a:ln>
                  <a:noFill/>
                </a:ln>
                <a:solidFill>
                  <a:srgbClr val="505050"/>
                </a:solidFill>
                <a:effectLst/>
                <a:uLnTx/>
                <a:uFillTx/>
                <a:latin typeface="Helvetica"/>
              </a:rPr>
              <a:t>will deliver the world’s most intense beam of neutrinos to the international LBNF/DUNE project, and enable a broad physics research program, powering new discoveries for decades to come. </a:t>
            </a:r>
          </a:p>
        </p:txBody>
      </p:sp>
      <p:pic>
        <p:nvPicPr>
          <p:cNvPr id="7"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382" t="26295" r="64558" b="23334"/>
          <a:stretch/>
        </p:blipFill>
        <p:spPr bwMode="auto">
          <a:xfrm>
            <a:off x="5427406" y="1093271"/>
            <a:ext cx="3605172" cy="2122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7911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5884" y="1009418"/>
            <a:ext cx="7359732" cy="5251760"/>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6800813" y="4287019"/>
            <a:ext cx="845691" cy="400110"/>
          </a:xfrm>
          <a:prstGeom prst="rect">
            <a:avLst/>
          </a:prstGeom>
          <a:noFill/>
        </p:spPr>
        <p:txBody>
          <a:bodyPr wrap="square" rtlCol="0">
            <a:spAutoFit/>
          </a:bodyPr>
          <a:lstStyle/>
          <a:p>
            <a:r>
              <a:rPr lang="en-US" sz="2000" dirty="0" err="1">
                <a:solidFill>
                  <a:srgbClr val="C00000"/>
                </a:solidFill>
              </a:rPr>
              <a:t>Linac</a:t>
            </a:r>
            <a:endParaRPr lang="en-US" sz="2000" dirty="0">
              <a:solidFill>
                <a:srgbClr val="C00000"/>
              </a:solidFill>
            </a:endParaRPr>
          </a:p>
        </p:txBody>
      </p:sp>
      <p:sp>
        <p:nvSpPr>
          <p:cNvPr id="11" name="TextBox 10"/>
          <p:cNvSpPr txBox="1"/>
          <p:nvPr/>
        </p:nvSpPr>
        <p:spPr>
          <a:xfrm>
            <a:off x="3072598" y="2865936"/>
            <a:ext cx="717657" cy="400110"/>
          </a:xfrm>
          <a:prstGeom prst="rect">
            <a:avLst/>
          </a:prstGeom>
          <a:noFill/>
        </p:spPr>
        <p:txBody>
          <a:bodyPr wrap="square" rtlCol="0">
            <a:spAutoFit/>
          </a:bodyPr>
          <a:lstStyle/>
          <a:p>
            <a:r>
              <a:rPr lang="en-US" sz="2000" dirty="0">
                <a:solidFill>
                  <a:srgbClr val="C00000"/>
                </a:solidFill>
              </a:rPr>
              <a:t>BTL</a:t>
            </a:r>
          </a:p>
        </p:txBody>
      </p:sp>
      <p:cxnSp>
        <p:nvCxnSpPr>
          <p:cNvPr id="14" name="Straight Arrow Connector 13"/>
          <p:cNvCxnSpPr/>
          <p:nvPr/>
        </p:nvCxnSpPr>
        <p:spPr>
          <a:xfrm flipH="1">
            <a:off x="2604247" y="3054839"/>
            <a:ext cx="468351" cy="11152"/>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169684" y="1674010"/>
            <a:ext cx="3153433" cy="400110"/>
          </a:xfrm>
          <a:prstGeom prst="rect">
            <a:avLst/>
          </a:prstGeom>
          <a:noFill/>
        </p:spPr>
        <p:txBody>
          <a:bodyPr wrap="square" rtlCol="0">
            <a:spAutoFit/>
          </a:bodyPr>
          <a:lstStyle/>
          <a:p>
            <a:r>
              <a:rPr lang="en-US" sz="2000" dirty="0">
                <a:solidFill>
                  <a:srgbClr val="C00000"/>
                </a:solidFill>
              </a:rPr>
              <a:t>Rings Upgrades</a:t>
            </a:r>
          </a:p>
        </p:txBody>
      </p:sp>
      <p:cxnSp>
        <p:nvCxnSpPr>
          <p:cNvPr id="16" name="Straight Arrow Connector 15"/>
          <p:cNvCxnSpPr/>
          <p:nvPr/>
        </p:nvCxnSpPr>
        <p:spPr>
          <a:xfrm flipH="1">
            <a:off x="6215865" y="4487074"/>
            <a:ext cx="584948" cy="0"/>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4704725" y="1874951"/>
            <a:ext cx="468351" cy="11152"/>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431426" y="4838554"/>
            <a:ext cx="2756319" cy="400110"/>
          </a:xfrm>
          <a:prstGeom prst="rect">
            <a:avLst/>
          </a:prstGeom>
          <a:noFill/>
        </p:spPr>
        <p:txBody>
          <a:bodyPr wrap="square" rtlCol="0">
            <a:spAutoFit/>
          </a:bodyPr>
          <a:lstStyle/>
          <a:p>
            <a:r>
              <a:rPr lang="en-US" sz="2000" dirty="0">
                <a:solidFill>
                  <a:srgbClr val="C00000"/>
                </a:solidFill>
              </a:rPr>
              <a:t>Conventional  Facilities</a:t>
            </a:r>
          </a:p>
        </p:txBody>
      </p:sp>
      <p:cxnSp>
        <p:nvCxnSpPr>
          <p:cNvPr id="21" name="Straight Arrow Connector 20">
            <a:extLst>
              <a:ext uri="{FF2B5EF4-FFF2-40B4-BE49-F238E27FC236}">
                <a16:creationId xmlns:a16="http://schemas.microsoft.com/office/drawing/2014/main" id="{00686A97-BD17-4BAA-BA69-69F93C838518}"/>
              </a:ext>
            </a:extLst>
          </p:cNvPr>
          <p:cNvCxnSpPr>
            <a:cxnSpLocks/>
          </p:cNvCxnSpPr>
          <p:nvPr/>
        </p:nvCxnSpPr>
        <p:spPr>
          <a:xfrm flipH="1">
            <a:off x="139842" y="1886103"/>
            <a:ext cx="5021247" cy="1804548"/>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2" name="Picture 4" descr="Image result">
            <a:extLst>
              <a:ext uri="{FF2B5EF4-FFF2-40B4-BE49-F238E27FC236}">
                <a16:creationId xmlns:a16="http://schemas.microsoft.com/office/drawing/2014/main" id="{DEEF1198-ECDC-4584-8639-EF6159F887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2155" y="4242147"/>
            <a:ext cx="307420" cy="204946"/>
          </a:xfrm>
          <a:prstGeom prst="rect">
            <a:avLst/>
          </a:prstGeom>
          <a:noFill/>
          <a:extLst>
            <a:ext uri="{909E8E84-426E-40DD-AFC4-6F175D3DCCD1}">
              <a14:hiddenFill xmlns:a14="http://schemas.microsoft.com/office/drawing/2010/main">
                <a:solidFill>
                  <a:srgbClr val="FFFFFF"/>
                </a:solidFill>
              </a14:hiddenFill>
            </a:ext>
          </a:extLst>
        </p:spPr>
      </p:pic>
      <p:pic>
        <p:nvPicPr>
          <p:cNvPr id="24" name="Graphic 23">
            <a:extLst>
              <a:ext uri="{FF2B5EF4-FFF2-40B4-BE49-F238E27FC236}">
                <a16:creationId xmlns:a16="http://schemas.microsoft.com/office/drawing/2014/main" id="{F8EA460D-1218-49BE-800C-7AA9588CCA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68974" y="4647210"/>
            <a:ext cx="301202" cy="200801"/>
          </a:xfrm>
          <a:prstGeom prst="rect">
            <a:avLst/>
          </a:prstGeom>
        </p:spPr>
      </p:pic>
      <p:pic>
        <p:nvPicPr>
          <p:cNvPr id="25" name="Picture 4" descr="Image result">
            <a:extLst>
              <a:ext uri="{FF2B5EF4-FFF2-40B4-BE49-F238E27FC236}">
                <a16:creationId xmlns:a16="http://schemas.microsoft.com/office/drawing/2014/main" id="{0AC01AC4-3F76-455F-BCCD-B2A096E47D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2749" y="5316623"/>
            <a:ext cx="340154" cy="22676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mage result">
            <a:extLst>
              <a:ext uri="{FF2B5EF4-FFF2-40B4-BE49-F238E27FC236}">
                <a16:creationId xmlns:a16="http://schemas.microsoft.com/office/drawing/2014/main" id="{F27C6641-628F-4BA4-A0DC-705D53F1E0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5565" y="4655108"/>
            <a:ext cx="306906" cy="204604"/>
          </a:xfrm>
          <a:prstGeom prst="rect">
            <a:avLst/>
          </a:prstGeom>
          <a:noFill/>
          <a:extLst>
            <a:ext uri="{909E8E84-426E-40DD-AFC4-6F175D3DCCD1}">
              <a14:hiddenFill xmlns:a14="http://schemas.microsoft.com/office/drawing/2010/main">
                <a:solidFill>
                  <a:srgbClr val="FFFFFF"/>
                </a:solidFill>
              </a14:hiddenFill>
            </a:ext>
          </a:extLst>
        </p:spPr>
      </p:pic>
      <p:pic>
        <p:nvPicPr>
          <p:cNvPr id="27" name="Content Placeholder 7">
            <a:extLst>
              <a:ext uri="{FF2B5EF4-FFF2-40B4-BE49-F238E27FC236}">
                <a16:creationId xmlns:a16="http://schemas.microsoft.com/office/drawing/2014/main" id="{317C73A5-0DAE-463A-B651-9C54FFF9A98A}"/>
              </a:ext>
            </a:extLst>
          </p:cNvPr>
          <p:cNvPicPr>
            <a:picLocks noChangeAspect="1"/>
          </p:cNvPicPr>
          <p:nvPr/>
        </p:nvPicPr>
        <p:blipFill>
          <a:blip r:embed="rId7"/>
          <a:stretch>
            <a:fillRect/>
          </a:stretch>
        </p:blipFill>
        <p:spPr>
          <a:xfrm>
            <a:off x="4197650" y="4655108"/>
            <a:ext cx="375862" cy="187931"/>
          </a:xfrm>
          <a:prstGeom prst="rect">
            <a:avLst/>
          </a:prstGeom>
        </p:spPr>
      </p:pic>
      <p:pic>
        <p:nvPicPr>
          <p:cNvPr id="28" name="Picture 27">
            <a:extLst>
              <a:ext uri="{FF2B5EF4-FFF2-40B4-BE49-F238E27FC236}">
                <a16:creationId xmlns:a16="http://schemas.microsoft.com/office/drawing/2014/main" id="{D54695B5-764E-49A2-B92F-E52BF5E0202F}"/>
              </a:ext>
            </a:extLst>
          </p:cNvPr>
          <p:cNvPicPr>
            <a:picLocks noChangeAspect="1"/>
          </p:cNvPicPr>
          <p:nvPr/>
        </p:nvPicPr>
        <p:blipFill>
          <a:blip r:embed="rId8"/>
          <a:stretch>
            <a:fillRect/>
          </a:stretch>
        </p:blipFill>
        <p:spPr>
          <a:xfrm>
            <a:off x="3787832" y="4656389"/>
            <a:ext cx="279888" cy="186650"/>
          </a:xfrm>
          <a:prstGeom prst="rect">
            <a:avLst/>
          </a:prstGeom>
        </p:spPr>
      </p:pic>
      <p:pic>
        <p:nvPicPr>
          <p:cNvPr id="29" name="Picture 2" descr="Image result">
            <a:extLst>
              <a:ext uri="{FF2B5EF4-FFF2-40B4-BE49-F238E27FC236}">
                <a16:creationId xmlns:a16="http://schemas.microsoft.com/office/drawing/2014/main" id="{A662CD11-5035-46F4-B2C9-A5CC82C6C4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62155" y="4056826"/>
            <a:ext cx="296916" cy="156345"/>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2">
            <a:extLst>
              <a:ext uri="{FF2B5EF4-FFF2-40B4-BE49-F238E27FC236}">
                <a16:creationId xmlns:a16="http://schemas.microsoft.com/office/drawing/2014/main" id="{DDA8DE59-D866-4D5C-8138-1FFD92FF2112}"/>
              </a:ext>
            </a:extLst>
          </p:cNvPr>
          <p:cNvSpPr txBox="1">
            <a:spLocks/>
          </p:cNvSpPr>
          <p:nvPr/>
        </p:nvSpPr>
        <p:spPr>
          <a:xfrm>
            <a:off x="202646" y="123822"/>
            <a:ext cx="9004158"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3200" dirty="0"/>
              <a:t>PIP-II Scope</a:t>
            </a:r>
          </a:p>
        </p:txBody>
      </p:sp>
      <p:sp>
        <p:nvSpPr>
          <p:cNvPr id="2" name="Date Placeholder 1">
            <a:extLst>
              <a:ext uri="{FF2B5EF4-FFF2-40B4-BE49-F238E27FC236}">
                <a16:creationId xmlns:a16="http://schemas.microsoft.com/office/drawing/2014/main" id="{00E93032-5A7D-405A-A8D5-1AA8A942ED6B}"/>
              </a:ext>
            </a:extLst>
          </p:cNvPr>
          <p:cNvSpPr>
            <a:spLocks noGrp="1"/>
          </p:cNvSpPr>
          <p:nvPr>
            <p:ph type="dt" sz="half" idx="10"/>
          </p:nvPr>
        </p:nvSpPr>
        <p:spPr/>
        <p:txBody>
          <a:bodyPr/>
          <a:lstStyle/>
          <a:p>
            <a:fld id="{9933F462-C316-446A-AD81-D70B0E6FB5D2}" type="datetime1">
              <a:rPr lang="en-US" altLang="en-US" smtClean="0"/>
              <a:t>5/7/2018</a:t>
            </a:fld>
            <a:endParaRPr lang="en-US" altLang="en-US" dirty="0"/>
          </a:p>
        </p:txBody>
      </p:sp>
    </p:spTree>
    <p:extLst>
      <p:ext uri="{BB962C8B-B14F-4D97-AF65-F5344CB8AC3E}">
        <p14:creationId xmlns:p14="http://schemas.microsoft.com/office/powerpoint/2010/main" val="3770296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8F6D1EC-4B13-47EF-B43F-B7DB1C7D34C0}"/>
              </a:ext>
            </a:extLst>
          </p:cNvPr>
          <p:cNvSpPr>
            <a:spLocks noGrp="1"/>
          </p:cNvSpPr>
          <p:nvPr>
            <p:ph idx="1"/>
          </p:nvPr>
        </p:nvSpPr>
        <p:spPr/>
        <p:txBody>
          <a:bodyPr/>
          <a:lstStyle/>
          <a:p>
            <a:r>
              <a:rPr lang="en-US" dirty="0"/>
              <a:t>A modern SRF </a:t>
            </a:r>
            <a:r>
              <a:rPr lang="en-US" dirty="0" err="1"/>
              <a:t>cw</a:t>
            </a:r>
            <a:r>
              <a:rPr lang="en-US" dirty="0"/>
              <a:t>-compatible H- </a:t>
            </a:r>
            <a:r>
              <a:rPr lang="en-US" dirty="0" err="1"/>
              <a:t>linac</a:t>
            </a:r>
            <a:endParaRPr lang="en-US" dirty="0"/>
          </a:p>
          <a:p>
            <a:pPr lvl="1"/>
            <a:r>
              <a:rPr lang="en-US" dirty="0"/>
              <a:t>1.6 MW at 800 MeV, upgradable energy</a:t>
            </a:r>
          </a:p>
          <a:p>
            <a:pPr lvl="1"/>
            <a:r>
              <a:rPr lang="en-US" dirty="0"/>
              <a:t>The H- beam allows stripping injection as well as various laser-based beam manipulations</a:t>
            </a:r>
          </a:p>
          <a:p>
            <a:pPr lvl="1"/>
            <a:r>
              <a:rPr lang="en-US" dirty="0"/>
              <a:t>Arbitrary bunch-by-bunch chopping capability </a:t>
            </a:r>
          </a:p>
          <a:p>
            <a:pPr lvl="1"/>
            <a:r>
              <a:rPr lang="en-US" dirty="0"/>
              <a:t>Future </a:t>
            </a:r>
            <a:r>
              <a:rPr lang="en-US" dirty="0" err="1"/>
              <a:t>rf</a:t>
            </a:r>
            <a:r>
              <a:rPr lang="en-US" dirty="0"/>
              <a:t> beam splitter would allow multiple users receive beam concurrently</a:t>
            </a:r>
          </a:p>
          <a:p>
            <a:r>
              <a:rPr lang="en-US" dirty="0"/>
              <a:t>Main Injector and Booster upgrades allowing for 1.2 MW and multi-MW beam power in the future</a:t>
            </a:r>
          </a:p>
          <a:p>
            <a:r>
              <a:rPr lang="en-US" dirty="0"/>
              <a:t>First step towards upgrading </a:t>
            </a:r>
            <a:r>
              <a:rPr lang="en-US" dirty="0" err="1"/>
              <a:t>Fermilab</a:t>
            </a:r>
            <a:r>
              <a:rPr lang="en-US" dirty="0"/>
              <a:t> aging accelerators</a:t>
            </a:r>
          </a:p>
        </p:txBody>
      </p:sp>
      <p:sp>
        <p:nvSpPr>
          <p:cNvPr id="7" name="Title 6">
            <a:extLst>
              <a:ext uri="{FF2B5EF4-FFF2-40B4-BE49-F238E27FC236}">
                <a16:creationId xmlns:a16="http://schemas.microsoft.com/office/drawing/2014/main" id="{A1F76259-EA5C-4E15-B84F-189F508742A0}"/>
              </a:ext>
            </a:extLst>
          </p:cNvPr>
          <p:cNvSpPr>
            <a:spLocks noGrp="1"/>
          </p:cNvSpPr>
          <p:nvPr>
            <p:ph type="title"/>
          </p:nvPr>
        </p:nvSpPr>
        <p:spPr/>
        <p:txBody>
          <a:bodyPr/>
          <a:lstStyle/>
          <a:p>
            <a:r>
              <a:rPr lang="en-US" sz="3200" dirty="0"/>
              <a:t>PIP-II Main Features</a:t>
            </a:r>
          </a:p>
        </p:txBody>
      </p:sp>
      <p:sp>
        <p:nvSpPr>
          <p:cNvPr id="4" name="Date Placeholder 3">
            <a:extLst>
              <a:ext uri="{FF2B5EF4-FFF2-40B4-BE49-F238E27FC236}">
                <a16:creationId xmlns:a16="http://schemas.microsoft.com/office/drawing/2014/main" id="{80F0217F-D7C8-4768-B290-7FB819A3A4C2}"/>
              </a:ext>
            </a:extLst>
          </p:cNvPr>
          <p:cNvSpPr>
            <a:spLocks noGrp="1"/>
          </p:cNvSpPr>
          <p:nvPr>
            <p:ph type="dt" sz="half" idx="2"/>
          </p:nvPr>
        </p:nvSpPr>
        <p:spPr/>
        <p:txBody>
          <a:bodyPr/>
          <a:lstStyle/>
          <a:p>
            <a:pPr>
              <a:defRPr/>
            </a:pPr>
            <a:fld id="{CF10582F-3A25-4580-A6F3-767AD8E71D50}" type="datetime1">
              <a:rPr lang="en-US" smtClean="0"/>
              <a:t>5/8/2018</a:t>
            </a:fld>
            <a:endParaRPr lang="en-US" dirty="0"/>
          </a:p>
        </p:txBody>
      </p:sp>
    </p:spTree>
    <p:extLst>
      <p:ext uri="{BB962C8B-B14F-4D97-AF65-F5344CB8AC3E}">
        <p14:creationId xmlns:p14="http://schemas.microsoft.com/office/powerpoint/2010/main" val="3707474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926" y="402151"/>
            <a:ext cx="8686800" cy="427877"/>
          </a:xfrm>
        </p:spPr>
        <p:txBody>
          <a:bodyPr/>
          <a:lstStyle/>
          <a:p>
            <a:r>
              <a:rPr lang="en-US" sz="2800" dirty="0"/>
              <a:t>PIP-II has a mature, validated technical design </a:t>
            </a:r>
          </a:p>
        </p:txBody>
      </p:sp>
      <p:grpSp>
        <p:nvGrpSpPr>
          <p:cNvPr id="10" name="Group 9">
            <a:extLst>
              <a:ext uri="{FF2B5EF4-FFF2-40B4-BE49-F238E27FC236}">
                <a16:creationId xmlns:a16="http://schemas.microsoft.com/office/drawing/2014/main" id="{FB4B803B-2EDD-44C3-9EC7-5A19F00385D9}"/>
              </a:ext>
            </a:extLst>
          </p:cNvPr>
          <p:cNvGrpSpPr/>
          <p:nvPr/>
        </p:nvGrpSpPr>
        <p:grpSpPr>
          <a:xfrm>
            <a:off x="222250" y="870369"/>
            <a:ext cx="8368643" cy="3001343"/>
            <a:chOff x="72474" y="2107276"/>
            <a:chExt cx="8368643" cy="3001343"/>
          </a:xfrm>
        </p:grpSpPr>
        <p:pic>
          <p:nvPicPr>
            <p:cNvPr id="25" name="Picture 24">
              <a:extLst>
                <a:ext uri="{FF2B5EF4-FFF2-40B4-BE49-F238E27FC236}">
                  <a16:creationId xmlns:a16="http://schemas.microsoft.com/office/drawing/2014/main" id="{0669443E-9818-427B-A371-088571930252}"/>
                </a:ext>
              </a:extLst>
            </p:cNvPr>
            <p:cNvPicPr>
              <a:picLocks noChangeAspect="1"/>
            </p:cNvPicPr>
            <p:nvPr/>
          </p:nvPicPr>
          <p:blipFill>
            <a:blip r:embed="rId3"/>
            <a:stretch>
              <a:fillRect/>
            </a:stretch>
          </p:blipFill>
          <p:spPr>
            <a:xfrm>
              <a:off x="72474" y="2915091"/>
              <a:ext cx="8368643" cy="2193528"/>
            </a:xfrm>
            <a:prstGeom prst="rect">
              <a:avLst/>
            </a:prstGeom>
          </p:spPr>
        </p:pic>
        <p:sp>
          <p:nvSpPr>
            <p:cNvPr id="7" name="Oval 6">
              <a:extLst>
                <a:ext uri="{FF2B5EF4-FFF2-40B4-BE49-F238E27FC236}">
                  <a16:creationId xmlns:a16="http://schemas.microsoft.com/office/drawing/2014/main" id="{31CE283F-8DCA-4C90-BFA9-7ADDC5A935CE}"/>
                </a:ext>
              </a:extLst>
            </p:cNvPr>
            <p:cNvSpPr/>
            <p:nvPr/>
          </p:nvSpPr>
          <p:spPr>
            <a:xfrm>
              <a:off x="343952" y="2568941"/>
              <a:ext cx="4302676" cy="1276936"/>
            </a:xfrm>
            <a:prstGeom prst="ellipse">
              <a:avLst/>
            </a:prstGeom>
            <a:no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72CD48E-39C7-4EA6-84B4-8D263E7BE003}"/>
                </a:ext>
              </a:extLst>
            </p:cNvPr>
            <p:cNvSpPr txBox="1"/>
            <p:nvPr/>
          </p:nvSpPr>
          <p:spPr>
            <a:xfrm>
              <a:off x="2003809" y="2107276"/>
              <a:ext cx="982961" cy="461665"/>
            </a:xfrm>
            <a:prstGeom prst="rect">
              <a:avLst/>
            </a:prstGeom>
            <a:noFill/>
          </p:spPr>
          <p:txBody>
            <a:bodyPr wrap="none" rtlCol="0">
              <a:spAutoFit/>
            </a:bodyPr>
            <a:lstStyle/>
            <a:p>
              <a:r>
                <a:rPr lang="en-US" b="1" dirty="0">
                  <a:solidFill>
                    <a:schemeClr val="accent3"/>
                  </a:solidFill>
                </a:rPr>
                <a:t>PIP2IT</a:t>
              </a:r>
            </a:p>
          </p:txBody>
        </p:sp>
      </p:grpSp>
      <p:sp>
        <p:nvSpPr>
          <p:cNvPr id="9" name="Rectangle 8">
            <a:extLst>
              <a:ext uri="{FF2B5EF4-FFF2-40B4-BE49-F238E27FC236}">
                <a16:creationId xmlns:a16="http://schemas.microsoft.com/office/drawing/2014/main" id="{6F6C8855-7079-4257-A43D-7CF00FA389F5}"/>
              </a:ext>
            </a:extLst>
          </p:cNvPr>
          <p:cNvSpPr/>
          <p:nvPr/>
        </p:nvSpPr>
        <p:spPr>
          <a:xfrm>
            <a:off x="415220" y="4123420"/>
            <a:ext cx="6020413" cy="707886"/>
          </a:xfrm>
          <a:prstGeom prst="rect">
            <a:avLst/>
          </a:prstGeom>
        </p:spPr>
        <p:txBody>
          <a:bodyPr wrap="square">
            <a:spAutoFit/>
          </a:bodyPr>
          <a:lstStyle/>
          <a:p>
            <a:r>
              <a:rPr lang="en-US" sz="2000" dirty="0">
                <a:latin typeface="Helvetica" pitchFamily="34" charset="0"/>
              </a:rPr>
              <a:t>PIP2IT is a complete systems-integration of the PIP-II Front End - coming to completion in FY21 </a:t>
            </a:r>
          </a:p>
        </p:txBody>
      </p:sp>
      <p:pic>
        <p:nvPicPr>
          <p:cNvPr id="32" name="Content Placeholder 6">
            <a:extLst>
              <a:ext uri="{FF2B5EF4-FFF2-40B4-BE49-F238E27FC236}">
                <a16:creationId xmlns:a16="http://schemas.microsoft.com/office/drawing/2014/main" id="{E3E8E1D5-52CE-4F99-9761-15EA62EB9490}"/>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56560" y="4867203"/>
            <a:ext cx="5702502" cy="1365352"/>
          </a:xfrm>
          <a:prstGeom prst="rect">
            <a:avLst/>
          </a:prstGeom>
          <a:noFill/>
          <a:ln>
            <a:noFill/>
          </a:ln>
        </p:spPr>
      </p:pic>
      <p:pic>
        <p:nvPicPr>
          <p:cNvPr id="33" name="Picture 32">
            <a:extLst>
              <a:ext uri="{FF2B5EF4-FFF2-40B4-BE49-F238E27FC236}">
                <a16:creationId xmlns:a16="http://schemas.microsoft.com/office/drawing/2014/main" id="{4C083806-6FE3-4DEE-AB3A-5046C2B72620}"/>
              </a:ext>
            </a:extLst>
          </p:cNvPr>
          <p:cNvPicPr>
            <a:picLocks noChangeAspect="1"/>
          </p:cNvPicPr>
          <p:nvPr/>
        </p:nvPicPr>
        <p:blipFill>
          <a:blip r:embed="rId5"/>
          <a:stretch>
            <a:fillRect/>
          </a:stretch>
        </p:blipFill>
        <p:spPr>
          <a:xfrm>
            <a:off x="6238390" y="4312858"/>
            <a:ext cx="2595903" cy="1959266"/>
          </a:xfrm>
          <a:prstGeom prst="rect">
            <a:avLst/>
          </a:prstGeom>
        </p:spPr>
      </p:pic>
      <p:sp>
        <p:nvSpPr>
          <p:cNvPr id="2" name="Date Placeholder 1">
            <a:extLst>
              <a:ext uri="{FF2B5EF4-FFF2-40B4-BE49-F238E27FC236}">
                <a16:creationId xmlns:a16="http://schemas.microsoft.com/office/drawing/2014/main" id="{FDC408F0-A3F4-4EA0-8F88-76DFF7A4B8CB}"/>
              </a:ext>
            </a:extLst>
          </p:cNvPr>
          <p:cNvSpPr>
            <a:spLocks noGrp="1"/>
          </p:cNvSpPr>
          <p:nvPr>
            <p:ph type="dt" sz="half" idx="10"/>
          </p:nvPr>
        </p:nvSpPr>
        <p:spPr/>
        <p:txBody>
          <a:bodyPr/>
          <a:lstStyle/>
          <a:p>
            <a:fld id="{3CFE3FA2-F65F-4B3B-8206-200AEC120D1B}" type="datetime1">
              <a:rPr lang="en-US" altLang="en-US" smtClean="0"/>
              <a:t>5/8/2018</a:t>
            </a:fld>
            <a:endParaRPr lang="en-US" altLang="en-US" dirty="0"/>
          </a:p>
        </p:txBody>
      </p:sp>
    </p:spTree>
    <p:extLst>
      <p:ext uri="{BB962C8B-B14F-4D97-AF65-F5344CB8AC3E}">
        <p14:creationId xmlns:p14="http://schemas.microsoft.com/office/powerpoint/2010/main" val="4013013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6B7F2A1-C65E-4235-8F01-5EBAD9626A78}"/>
              </a:ext>
            </a:extLst>
          </p:cNvPr>
          <p:cNvSpPr>
            <a:spLocks noGrp="1"/>
          </p:cNvSpPr>
          <p:nvPr>
            <p:ph type="dt" sz="half" idx="14"/>
          </p:nvPr>
        </p:nvSpPr>
        <p:spPr/>
        <p:txBody>
          <a:bodyPr/>
          <a:lstStyle/>
          <a:p>
            <a:pPr>
              <a:defRPr/>
            </a:pPr>
            <a:fld id="{850C5160-ED55-423C-B6C6-C02405E4765A}" type="datetime1">
              <a:rPr lang="en-US" smtClean="0"/>
              <a:t>5/8/2018</a:t>
            </a:fld>
            <a:endParaRPr lang="en-US" dirty="0"/>
          </a:p>
        </p:txBody>
      </p:sp>
      <p:pic>
        <p:nvPicPr>
          <p:cNvPr id="8" name="Picture 7" descr="cid:eb88aaf7-669d-489e-ae48-0f0193ec5710">
            <a:extLst>
              <a:ext uri="{FF2B5EF4-FFF2-40B4-BE49-F238E27FC236}">
                <a16:creationId xmlns:a16="http://schemas.microsoft.com/office/drawing/2014/main" id="{DD8A617E-FE1A-484E-916D-8F2B2B0D3AB4}"/>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550233" y="150941"/>
            <a:ext cx="3139945" cy="964112"/>
          </a:xfrm>
          <a:prstGeom prst="rect">
            <a:avLst/>
          </a:prstGeom>
          <a:noFill/>
          <a:ln>
            <a:noFill/>
          </a:ln>
        </p:spPr>
      </p:pic>
      <p:sp>
        <p:nvSpPr>
          <p:cNvPr id="9" name="Title 1">
            <a:extLst>
              <a:ext uri="{FF2B5EF4-FFF2-40B4-BE49-F238E27FC236}">
                <a16:creationId xmlns:a16="http://schemas.microsoft.com/office/drawing/2014/main" id="{DD856A51-5E12-4B9F-8A31-3F502888BAFB}"/>
              </a:ext>
            </a:extLst>
          </p:cNvPr>
          <p:cNvSpPr>
            <a:spLocks noGrp="1"/>
          </p:cNvSpPr>
          <p:nvPr>
            <p:ph type="title"/>
          </p:nvPr>
        </p:nvSpPr>
        <p:spPr>
          <a:xfrm>
            <a:off x="161804" y="208371"/>
            <a:ext cx="8686800" cy="360930"/>
          </a:xfrm>
        </p:spPr>
        <p:txBody>
          <a:bodyPr/>
          <a:lstStyle/>
          <a:p>
            <a:r>
              <a:rPr lang="en-US" sz="3200" dirty="0"/>
              <a:t>Warm Front End</a:t>
            </a:r>
          </a:p>
        </p:txBody>
      </p:sp>
      <p:sp>
        <p:nvSpPr>
          <p:cNvPr id="10" name="Content Placeholder 2">
            <a:extLst>
              <a:ext uri="{FF2B5EF4-FFF2-40B4-BE49-F238E27FC236}">
                <a16:creationId xmlns:a16="http://schemas.microsoft.com/office/drawing/2014/main" id="{6BB04A41-4E48-4451-A756-C2AB50054742}"/>
              </a:ext>
            </a:extLst>
          </p:cNvPr>
          <p:cNvSpPr txBox="1">
            <a:spLocks/>
          </p:cNvSpPr>
          <p:nvPr/>
        </p:nvSpPr>
        <p:spPr>
          <a:xfrm>
            <a:off x="95008" y="875671"/>
            <a:ext cx="8915400" cy="245013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800" dirty="0">
                <a:solidFill>
                  <a:srgbClr val="505050"/>
                </a:solidFill>
              </a:rPr>
              <a:t>15 mA, 30 kV ion source</a:t>
            </a:r>
          </a:p>
          <a:p>
            <a:pPr>
              <a:spcBef>
                <a:spcPts val="0"/>
              </a:spcBef>
            </a:pPr>
            <a:r>
              <a:rPr lang="en-US" sz="1800" dirty="0">
                <a:solidFill>
                  <a:srgbClr val="505050"/>
                </a:solidFill>
              </a:rPr>
              <a:t>2 m LEBT (chopper, dif. pumping, envelope match to RFQ)</a:t>
            </a:r>
          </a:p>
          <a:p>
            <a:pPr>
              <a:spcBef>
                <a:spcPts val="0"/>
              </a:spcBef>
            </a:pPr>
            <a:r>
              <a:rPr lang="en-US" sz="1800" dirty="0">
                <a:solidFill>
                  <a:srgbClr val="505050"/>
                </a:solidFill>
              </a:rPr>
              <a:t>2.1 MeV, 162.5 MHz RFQ</a:t>
            </a:r>
          </a:p>
          <a:p>
            <a:pPr>
              <a:spcBef>
                <a:spcPts val="0"/>
              </a:spcBef>
            </a:pPr>
            <a:r>
              <a:rPr lang="en-US" sz="1800" dirty="0">
                <a:solidFill>
                  <a:srgbClr val="505050"/>
                </a:solidFill>
              </a:rPr>
              <a:t>14 m MEBT (bunch-by-bunch chopper, shielding wall, envelope match)</a:t>
            </a:r>
          </a:p>
          <a:p>
            <a:pPr>
              <a:spcBef>
                <a:spcPts val="0"/>
              </a:spcBef>
            </a:pPr>
            <a:r>
              <a:rPr lang="en-US" sz="1800" dirty="0">
                <a:solidFill>
                  <a:srgbClr val="505050"/>
                </a:solidFill>
              </a:rPr>
              <a:t>Successful integration of magnets from DAE/BARC. </a:t>
            </a:r>
          </a:p>
          <a:p>
            <a:endParaRPr lang="en-US" sz="1800" dirty="0">
              <a:solidFill>
                <a:srgbClr val="404040"/>
              </a:solidFill>
            </a:endParaRPr>
          </a:p>
        </p:txBody>
      </p:sp>
      <p:pic>
        <p:nvPicPr>
          <p:cNvPr id="11" name="Picture 10">
            <a:extLst>
              <a:ext uri="{FF2B5EF4-FFF2-40B4-BE49-F238E27FC236}">
                <a16:creationId xmlns:a16="http://schemas.microsoft.com/office/drawing/2014/main" id="{26743672-5A94-4311-A205-10692416E642}"/>
              </a:ext>
            </a:extLst>
          </p:cNvPr>
          <p:cNvPicPr>
            <a:picLocks noChangeAspect="1"/>
          </p:cNvPicPr>
          <p:nvPr/>
        </p:nvPicPr>
        <p:blipFill>
          <a:blip r:embed="rId5"/>
          <a:stretch>
            <a:fillRect/>
          </a:stretch>
        </p:blipFill>
        <p:spPr>
          <a:xfrm>
            <a:off x="843490" y="2297216"/>
            <a:ext cx="7418436" cy="3992492"/>
          </a:xfrm>
          <a:prstGeom prst="rect">
            <a:avLst/>
          </a:prstGeom>
        </p:spPr>
      </p:pic>
      <p:sp>
        <p:nvSpPr>
          <p:cNvPr id="12" name="Oval 11">
            <a:extLst>
              <a:ext uri="{FF2B5EF4-FFF2-40B4-BE49-F238E27FC236}">
                <a16:creationId xmlns:a16="http://schemas.microsoft.com/office/drawing/2014/main" id="{4ED310D8-6A7A-463B-B540-DAA00BB3BD73}"/>
              </a:ext>
            </a:extLst>
          </p:cNvPr>
          <p:cNvSpPr/>
          <p:nvPr/>
        </p:nvSpPr>
        <p:spPr>
          <a:xfrm>
            <a:off x="5633361" y="0"/>
            <a:ext cx="1128156" cy="542458"/>
          </a:xfrm>
          <a:prstGeom prst="ellipse">
            <a:avLst/>
          </a:prstGeom>
          <a:noFill/>
          <a:ln w="381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3455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pPr>
              <a:defRPr/>
            </a:pPr>
            <a:fld id="{E2602B2D-F1F6-4A51-A7B6-9FA6184D2F68}" type="datetime1">
              <a:rPr lang="en-US" smtClean="0"/>
              <a:t>5/8/2018</a:t>
            </a:fld>
            <a:endParaRPr lang="en-US" dirty="0"/>
          </a:p>
        </p:txBody>
      </p:sp>
      <p:sp>
        <p:nvSpPr>
          <p:cNvPr id="7" name="Title 6"/>
          <p:cNvSpPr>
            <a:spLocks noGrp="1"/>
          </p:cNvSpPr>
          <p:nvPr>
            <p:ph type="title"/>
          </p:nvPr>
        </p:nvSpPr>
        <p:spPr/>
        <p:txBody>
          <a:bodyPr/>
          <a:lstStyle/>
          <a:p>
            <a:r>
              <a:rPr lang="en-US" sz="3200" dirty="0"/>
              <a:t>PIP-II Injector Test Facility (PIP2IT) </a:t>
            </a:r>
          </a:p>
        </p:txBody>
      </p:sp>
      <p:pic>
        <p:nvPicPr>
          <p:cNvPr id="3" name="Picture 2">
            <a:extLst>
              <a:ext uri="{FF2B5EF4-FFF2-40B4-BE49-F238E27FC236}">
                <a16:creationId xmlns:a16="http://schemas.microsoft.com/office/drawing/2014/main" id="{DA92EBBA-5B7B-C847-9027-5177AE73DE10}"/>
              </a:ext>
            </a:extLst>
          </p:cNvPr>
          <p:cNvPicPr>
            <a:picLocks noChangeAspect="1"/>
          </p:cNvPicPr>
          <p:nvPr/>
        </p:nvPicPr>
        <p:blipFill>
          <a:blip r:embed="rId3"/>
          <a:stretch>
            <a:fillRect/>
          </a:stretch>
        </p:blipFill>
        <p:spPr>
          <a:xfrm>
            <a:off x="17936" y="2073843"/>
            <a:ext cx="9126064" cy="3369014"/>
          </a:xfrm>
          <a:prstGeom prst="rect">
            <a:avLst/>
          </a:prstGeom>
        </p:spPr>
      </p:pic>
      <p:sp>
        <p:nvSpPr>
          <p:cNvPr id="2" name="TextBox 1">
            <a:extLst>
              <a:ext uri="{FF2B5EF4-FFF2-40B4-BE49-F238E27FC236}">
                <a16:creationId xmlns:a16="http://schemas.microsoft.com/office/drawing/2014/main" id="{B3E2BB60-BD3A-4B0B-8171-DD5D98179246}"/>
              </a:ext>
            </a:extLst>
          </p:cNvPr>
          <p:cNvSpPr txBox="1"/>
          <p:nvPr/>
        </p:nvSpPr>
        <p:spPr>
          <a:xfrm>
            <a:off x="17936" y="979474"/>
            <a:ext cx="8135240" cy="461665"/>
          </a:xfrm>
          <a:prstGeom prst="rect">
            <a:avLst/>
          </a:prstGeom>
          <a:noFill/>
        </p:spPr>
        <p:txBody>
          <a:bodyPr wrap="none" rtlCol="0">
            <a:spAutoFit/>
          </a:bodyPr>
          <a:lstStyle/>
          <a:p>
            <a:r>
              <a:rPr lang="en-US" dirty="0"/>
              <a:t>A collaboration of </a:t>
            </a:r>
            <a:r>
              <a:rPr lang="en-US" dirty="0" err="1"/>
              <a:t>Fermilab</a:t>
            </a:r>
            <a:r>
              <a:rPr lang="en-US" dirty="0"/>
              <a:t>, LBNL, ANL, SNS and Indian partners</a:t>
            </a:r>
          </a:p>
        </p:txBody>
      </p:sp>
    </p:spTree>
    <p:extLst>
      <p:ext uri="{BB962C8B-B14F-4D97-AF65-F5344CB8AC3E}">
        <p14:creationId xmlns:p14="http://schemas.microsoft.com/office/powerpoint/2010/main" val="3081790819"/>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Fermilab_PowerPoint_Template_090915</Template>
  <TotalTime>23372</TotalTime>
  <Words>1769</Words>
  <Application>Microsoft Office PowerPoint</Application>
  <PresentationFormat>On-screen Show (4:3)</PresentationFormat>
  <Paragraphs>433</Paragraphs>
  <Slides>25</Slides>
  <Notes>22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6" baseType="lpstr">
      <vt:lpstr>MS PGothic</vt:lpstr>
      <vt:lpstr>MS PGothic</vt:lpstr>
      <vt:lpstr>Arial</vt:lpstr>
      <vt:lpstr>Calibri</vt:lpstr>
      <vt:lpstr>Geneva</vt:lpstr>
      <vt:lpstr>Helvetica</vt:lpstr>
      <vt:lpstr>Symbol</vt:lpstr>
      <vt:lpstr>Times New Roman</vt:lpstr>
      <vt:lpstr>Wingdings</vt:lpstr>
      <vt:lpstr>Fermilab_PPT_090815</vt:lpstr>
      <vt:lpstr>Visio</vt:lpstr>
      <vt:lpstr>PowerPoint Presentation</vt:lpstr>
      <vt:lpstr>Outline</vt:lpstr>
      <vt:lpstr>P5- Particle physics is global… and so is PIP-II</vt:lpstr>
      <vt:lpstr>PowerPoint Presentation</vt:lpstr>
      <vt:lpstr>PowerPoint Presentation</vt:lpstr>
      <vt:lpstr>PIP-II Main Features</vt:lpstr>
      <vt:lpstr>PIP-II has a mature, validated technical design </vt:lpstr>
      <vt:lpstr>Warm Front End</vt:lpstr>
      <vt:lpstr>PIP-II Injector Test Facility (PIP2IT) </vt:lpstr>
      <vt:lpstr>Beam through full length MEBT</vt:lpstr>
      <vt:lpstr>Bunch-by-bunch chopper</vt:lpstr>
      <vt:lpstr>PowerPoint Presentation</vt:lpstr>
      <vt:lpstr>SSR1 Cryomodule being assembled for the test</vt:lpstr>
      <vt:lpstr>PowerPoint Presentation</vt:lpstr>
      <vt:lpstr> </vt:lpstr>
      <vt:lpstr>  </vt:lpstr>
      <vt:lpstr>Key Performance Parameters</vt:lpstr>
      <vt:lpstr>PIP-II schedule</vt:lpstr>
      <vt:lpstr>Progress on International Partnerships</vt:lpstr>
      <vt:lpstr>PIP-II is Building Momentum</vt:lpstr>
      <vt:lpstr>PowerPoint Presentation</vt:lpstr>
      <vt:lpstr>Goals for FY18 </vt:lpstr>
      <vt:lpstr>Summary</vt:lpstr>
      <vt:lpstr>Thank you for your attention</vt:lpstr>
      <vt:lpstr>Neutrino research &amp; beam power </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 Holmes x3988,3211 05964N</dc:creator>
  <cp:lastModifiedBy>Lia Merminga</cp:lastModifiedBy>
  <cp:revision>662</cp:revision>
  <cp:lastPrinted>2016-10-27T20:26:53Z</cp:lastPrinted>
  <dcterms:created xsi:type="dcterms:W3CDTF">2016-07-25T19:56:26Z</dcterms:created>
  <dcterms:modified xsi:type="dcterms:W3CDTF">2018-05-08T13:52:06Z</dcterms:modified>
</cp:coreProperties>
</file>