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 b="def" i="def"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/>
          <p:nvPr>
            <p:ph type="body" sz="quarter" idx="13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/>
          <p:nvPr>
            <p:ph type="body" sz="quarter" idx="14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Megawatt Rings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08/05/18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/>
          <p:nvPr>
            <p:ph type="body" sz="quarter" idx="13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5" name="Double-click to edit"/>
          <p:cNvSpPr txBox="1"/>
          <p:nvPr>
            <p:ph type="body" sz="quarter" idx="14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6" name="Body Level One…"/>
          <p:cNvSpPr txBox="1"/>
          <p:nvPr>
            <p:ph type="body" sz="half" idx="15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/>
          <p:nvPr>
            <p:ph type="body" sz="half" idx="13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/>
          <p:nvPr>
            <p:ph type="body" sz="quarter" idx="13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6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/>
          <p:nvPr>
            <p:ph type="body" sz="half" idx="13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/>
          <p:nvPr>
            <p:ph type="body" sz="quarter" idx="14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b="1"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7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/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8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>
            <a:extLst/>
          </a:blip>
          <a:srcRect l="122" t="0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/>
          <p:nvPr>
            <p:ph type="body" sz="quarter" idx="13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1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1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xmlns:p14="http://schemas.microsoft.com/office/powerpoint/2010/main" spd="med" advClick="1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b Ainsworth…"/>
          <p:cNvSpPr txBox="1"/>
          <p:nvPr>
            <p:ph type="body" idx="13"/>
          </p:nvPr>
        </p:nvSpPr>
        <p:spPr>
          <a:xfrm>
            <a:off x="812800" y="4928637"/>
            <a:ext cx="7518400" cy="197309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Megawatt Rings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8th May 2018</a:t>
            </a:r>
          </a:p>
        </p:txBody>
      </p:sp>
      <p:sp>
        <p:nvSpPr>
          <p:cNvPr id="132" name="MI and Recycler in 1MW+ era"/>
          <p:cNvSpPr txBox="1"/>
          <p:nvPr>
            <p:ph type="body" idx="14"/>
          </p:nvPr>
        </p:nvSpPr>
        <p:spPr>
          <a:xfrm>
            <a:off x="787399" y="3571875"/>
            <a:ext cx="7543801" cy="15002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MI and Recycler in 1MW+ 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pace charge footpri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 footprint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0" name="animation.mov" descr="animatio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363662"/>
            <a:ext cx="9144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667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otprint vs tu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Footprint vs turn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" name="Mean of the footprint"/>
          <p:cNvSpPr txBox="1"/>
          <p:nvPr/>
        </p:nvSpPr>
        <p:spPr>
          <a:xfrm>
            <a:off x="3209682" y="5852120"/>
            <a:ext cx="244408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Mean of the footprint</a:t>
            </a:r>
          </a:p>
        </p:txBody>
      </p:sp>
      <p:pic>
        <p:nvPicPr>
          <p:cNvPr id="185" name="meansqh-eps-converted-to.pdf" descr="meansqh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87" y="951214"/>
            <a:ext cx="9144001" cy="4955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ffect on emitt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on emittance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9" name="ms_base_emitxy-eps-converted-to.pdf" descr="ms_base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52" y="3810286"/>
            <a:ext cx="4440644" cy="2406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l_base_emitxy-eps-converted-to.pdf" descr="sl_base_emitxy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0391" y="3799364"/>
            <a:ext cx="4440644" cy="2406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overlaps-eps-converted-to.pdf" descr="overlap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988" y="971660"/>
            <a:ext cx="4818385" cy="261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u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Tunes 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5" name="Lower tunes -&gt; larger growth"/>
          <p:cNvSpPr txBox="1"/>
          <p:nvPr/>
        </p:nvSpPr>
        <p:spPr>
          <a:xfrm>
            <a:off x="1447413" y="5699515"/>
            <a:ext cx="719927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Lower tunes -&gt; larger growth</a:t>
            </a:r>
          </a:p>
        </p:txBody>
      </p:sp>
      <p:pic>
        <p:nvPicPr>
          <p:cNvPr id="196" name="tune_emitxy-eps-converted-to.pdf" descr="tune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641" y="1319544"/>
            <a:ext cx="7784718" cy="4218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hromat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Chromaticity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Higher Chromaticity…"/>
          <p:cNvSpPr txBox="1"/>
          <p:nvPr/>
        </p:nvSpPr>
        <p:spPr>
          <a:xfrm>
            <a:off x="920723" y="4804264"/>
            <a:ext cx="2641402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Higher Chromaticity</a:t>
            </a:r>
          </a:p>
          <a:p>
            <a:pPr/>
            <a:r>
              <a:t>also increases growth</a:t>
            </a:r>
          </a:p>
          <a:p>
            <a:pPr/>
            <a:r>
              <a:t>in general  </a:t>
            </a:r>
          </a:p>
        </p:txBody>
      </p:sp>
      <p:sp>
        <p:nvSpPr>
          <p:cNvPr id="201" name="Off-Momentum sees…"/>
          <p:cNvSpPr txBox="1"/>
          <p:nvPr/>
        </p:nvSpPr>
        <p:spPr>
          <a:xfrm>
            <a:off x="5885098" y="4904118"/>
            <a:ext cx="2810819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Off-Momentum sees</a:t>
            </a:r>
          </a:p>
          <a:p>
            <a:pPr/>
            <a:r>
              <a:t>slight improvement due</a:t>
            </a:r>
          </a:p>
          <a:p>
            <a:pPr/>
            <a:r>
              <a:t>shift from chromaticity</a:t>
            </a:r>
          </a:p>
        </p:txBody>
      </p:sp>
      <p:pic>
        <p:nvPicPr>
          <p:cNvPr id="202" name="chrom_emitxy-eps-converted-to.pdf" descr="chrom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13" y="999568"/>
            <a:ext cx="6549476" cy="3549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hase-off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Phase-offset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6" name="Base case…"/>
          <p:cNvSpPr txBox="1"/>
          <p:nvPr/>
        </p:nvSpPr>
        <p:spPr>
          <a:xfrm>
            <a:off x="93245" y="1122646"/>
            <a:ext cx="137090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Base case</a:t>
            </a:r>
          </a:p>
          <a:p>
            <a:pPr/>
            <a:r>
              <a:t>with</a:t>
            </a:r>
          </a:p>
          <a:p>
            <a:pPr/>
            <a:r>
              <a:t>1.5ns </a:t>
            </a:r>
          </a:p>
          <a:p>
            <a:pPr/>
            <a:r>
              <a:t>injection</a:t>
            </a:r>
          </a:p>
          <a:p>
            <a:pPr/>
            <a:r>
              <a:t>offset</a:t>
            </a:r>
          </a:p>
        </p:txBody>
      </p:sp>
      <p:pic>
        <p:nvPicPr>
          <p:cNvPr id="207" name="phaseoffset_emitxy-eps-converted-to.pdf" descr="phaseoffset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5884" y="922806"/>
            <a:ext cx="5945348" cy="322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haseOffset_filamented-eps-converted-to.pdf" descr="phaseOffset_filamented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25" y="3847777"/>
            <a:ext cx="4280333" cy="231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IP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PIPII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PIPII_filamented.png" descr="PIPII_filamen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68" y="2601913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PII_filamented_decel.png" descr="PIPII_filamented_dec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68" y="4435349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overlapsPIPII.png" descr="overlapsPIPI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3874" y="932794"/>
            <a:ext cx="4047492" cy="205073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80 to 140 kV"/>
          <p:cNvSpPr txBox="1"/>
          <p:nvPr/>
        </p:nvSpPr>
        <p:spPr>
          <a:xfrm>
            <a:off x="2588155" y="1214945"/>
            <a:ext cx="154057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80 to 140 kV</a:t>
            </a:r>
          </a:p>
        </p:txBody>
      </p:sp>
      <p:sp>
        <p:nvSpPr>
          <p:cNvPr id="216" name="Separation…"/>
          <p:cNvSpPr txBox="1"/>
          <p:nvPr/>
        </p:nvSpPr>
        <p:spPr>
          <a:xfrm>
            <a:off x="389559" y="921290"/>
            <a:ext cx="1413447" cy="15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Separation</a:t>
            </a:r>
          </a:p>
          <a:p>
            <a:pPr/>
            <a:r>
              <a:t>increased</a:t>
            </a:r>
          </a:p>
          <a:p>
            <a:pPr/>
            <a:r>
              <a:t>from 1260</a:t>
            </a:r>
          </a:p>
          <a:p>
            <a:pPr/>
            <a:r>
              <a:t>to 1680 Hz</a:t>
            </a:r>
          </a:p>
        </p:txBody>
      </p:sp>
      <p:sp>
        <p:nvSpPr>
          <p:cNvPr id="217" name="15 Hz to 20 Hz"/>
          <p:cNvSpPr txBox="1"/>
          <p:nvPr/>
        </p:nvSpPr>
        <p:spPr>
          <a:xfrm>
            <a:off x="2461279" y="2039987"/>
            <a:ext cx="17943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15 Hz to 20 Hz</a:t>
            </a:r>
          </a:p>
        </p:txBody>
      </p:sp>
      <p:pic>
        <p:nvPicPr>
          <p:cNvPr id="218" name="PIPcompare_emitxy-eps-converted-to.pdf" descr="PIPcompare_emitxy-eps-converted-t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3490" y="3283772"/>
            <a:ext cx="5388260" cy="2920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ingle bunch vs Slip-stac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Single bunch vs Slip-stacking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singlebunch.pdf" descr="singlebunc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52500"/>
            <a:ext cx="9144001" cy="495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lip stacking Simulation 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 stacking Simulation Conclusions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As intensity increases, the space charge effects from slip-stacking result in emittance growth during the overlap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intensity increases, the space charge effects from slip-stacking result in emittance growth during the overlaps</a:t>
            </a:r>
          </a:p>
          <a:p>
            <a:pPr/>
          </a:p>
          <a:p>
            <a:pPr/>
            <a:r>
              <a:t>The effects can be minimized by optimizing the tunes and using an injection phase offset</a:t>
            </a:r>
          </a:p>
        </p:txBody>
      </p:sp>
      <p:pic>
        <p:nvPicPr>
          <p:cNvPr id="227" name="highTunes_emitxy-eps-converted-to.pdf" descr="highTunes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4097" y="3479421"/>
            <a:ext cx="4430946" cy="2401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une sp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Tune space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1" name="If the emittance growth comes from hitting a resonance,…"/>
          <p:cNvSpPr txBox="1"/>
          <p:nvPr/>
        </p:nvSpPr>
        <p:spPr>
          <a:xfrm>
            <a:off x="719956" y="3173793"/>
            <a:ext cx="7704089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If the emittance growth comes from hitting a resonance,</a:t>
            </a:r>
          </a:p>
          <a:p>
            <a:pPr algn="ctr">
              <a:defRPr sz="2400"/>
            </a:pPr>
            <a:r>
              <a:t>can we compensate to widen the tune space?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35" name="Accelerator complex…"/>
          <p:cNvSpPr txBox="1"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  <a:p>
            <a:pPr lvl="2"/>
            <a:r>
              <a:t>Slip-stacking</a:t>
            </a:r>
          </a:p>
          <a:p>
            <a:pPr lvl="2"/>
            <a:r>
              <a:t>PIP and beyond</a:t>
            </a:r>
          </a:p>
          <a:p>
            <a:pPr/>
            <a:r>
              <a:t>Synergia</a:t>
            </a:r>
          </a:p>
          <a:p>
            <a:pPr/>
            <a:r>
              <a:t>Simulations</a:t>
            </a:r>
          </a:p>
          <a:p>
            <a:pPr/>
            <a:r>
              <a:t>Resonance compensation</a:t>
            </a:r>
          </a:p>
          <a:p>
            <a:pPr/>
            <a:r>
              <a:t>Summary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1D tune scans - no space char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1D tune scans - no space charge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5" name="tuneScanNoSc_x.png" descr="tuneScanNoSc_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84" y="1801703"/>
            <a:ext cx="4318186" cy="3254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uneScanNoSc_y.png" descr="tuneScanNoSc_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9530" y="1801703"/>
            <a:ext cx="4318186" cy="3254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hird order Resonance Compens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Third order Resonance Compensation 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471" y="1339182"/>
            <a:ext cx="6985001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Use sextupoles to make the numerator zero…"/>
          <p:cNvSpPr txBox="1"/>
          <p:nvPr/>
        </p:nvSpPr>
        <p:spPr>
          <a:xfrm>
            <a:off x="1390926" y="3426380"/>
            <a:ext cx="69850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Use sextupoles to make the numerator zero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Need two 90 degrees apart as f</a:t>
            </a:r>
            <a:r>
              <a:rPr baseline="-5999"/>
              <a:t>3000</a:t>
            </a:r>
            <a:r>
              <a:t> is complex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Need a further two 180 deg from the other 2 to compensate the chromaticity change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sonance Compens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 Compensation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compen_emitxy.pdf" descr="compen_emitx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4088" y="3808637"/>
            <a:ext cx="4445341" cy="240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ompen_tuneScan.pdf" descr="compen_tuneSca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9" y="939104"/>
            <a:ext cx="4766391" cy="258313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ransmission is improved!"/>
          <p:cNvSpPr txBox="1"/>
          <p:nvPr/>
        </p:nvSpPr>
        <p:spPr>
          <a:xfrm>
            <a:off x="5123447" y="1461335"/>
            <a:ext cx="30550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Transmission is improved!</a:t>
            </a:r>
          </a:p>
        </p:txBody>
      </p:sp>
      <p:sp>
        <p:nvSpPr>
          <p:cNvPr id="248" name="Not 100%, higher order terms…"/>
          <p:cNvSpPr txBox="1"/>
          <p:nvPr/>
        </p:nvSpPr>
        <p:spPr>
          <a:xfrm>
            <a:off x="5082729" y="2341978"/>
            <a:ext cx="3516636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 100%, higher order terms</a:t>
            </a:r>
          </a:p>
          <a:p>
            <a:pPr/>
            <a:r>
              <a:t>are not compensated</a:t>
            </a:r>
          </a:p>
        </p:txBody>
      </p:sp>
      <p:sp>
        <p:nvSpPr>
          <p:cNvPr id="249" name="Slip-stacking case shows…"/>
          <p:cNvSpPr txBox="1"/>
          <p:nvPr/>
        </p:nvSpPr>
        <p:spPr>
          <a:xfrm>
            <a:off x="834821" y="4287350"/>
            <a:ext cx="319219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Slip-stacking case shows </a:t>
            </a:r>
          </a:p>
          <a:p>
            <a:pPr/>
            <a:r>
              <a:t>saturation within 8 overlaps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2D Tune Scan - Measured - low intens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2D Tune Scan - Measured - low intensity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tuneScan2d.png" descr="tuneScan2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889" y="799627"/>
            <a:ext cx="4541998" cy="340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tuneScan2dzoom.png" descr="tuneScan2dzoo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7633" y="799627"/>
            <a:ext cx="4541998" cy="3406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sonance compensation - Measu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 compensation - Measurements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compensationRRtune.pdf" descr="compensationRRtun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8123" y="3499608"/>
            <a:ext cx="4717585" cy="255668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7.6,-7.6 A on S202,s128…"/>
          <p:cNvSpPr txBox="1"/>
          <p:nvPr/>
        </p:nvSpPr>
        <p:spPr>
          <a:xfrm>
            <a:off x="482213" y="4280367"/>
            <a:ext cx="289664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7.6,-7.6 A on S202,s128</a:t>
            </a:r>
          </a:p>
          <a:p>
            <a:pPr/>
            <a:r>
              <a:t>2,-2 A on s412,s116</a:t>
            </a:r>
          </a:p>
        </p:txBody>
      </p:sp>
      <p:sp>
        <p:nvSpPr>
          <p:cNvPr id="260" name="Attempted to use sextupoles for chromaticity correction to…"/>
          <p:cNvSpPr txBox="1"/>
          <p:nvPr/>
        </p:nvSpPr>
        <p:spPr>
          <a:xfrm>
            <a:off x="975679" y="1735897"/>
            <a:ext cx="6650708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Attempted to use sextupoles for chromaticity correction to</a:t>
            </a:r>
          </a:p>
          <a:p>
            <a:pPr/>
            <a:r>
              <a:t>compensate 3Qx resonance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Dedicated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Dedicated scheme</a:t>
            </a:r>
          </a:p>
        </p:txBody>
      </p:sp>
      <p:sp>
        <p:nvSpPr>
          <p:cNvPr id="2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4" name="Install 8 sextupoles at 4 locations…"/>
          <p:cNvSpPr txBox="1"/>
          <p:nvPr/>
        </p:nvSpPr>
        <p:spPr>
          <a:xfrm>
            <a:off x="413684" y="1274844"/>
            <a:ext cx="4617076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Install 8 sextupoles at 4 locations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2 at each location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High beta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Low dispersion</a:t>
            </a:r>
          </a:p>
          <a:p>
            <a:pPr lvl="3" marL="939800" indent="-254000">
              <a:buSzPct val="100000"/>
              <a:buFont typeface="Arial"/>
              <a:buChar char="-"/>
            </a:pPr>
            <a:r>
              <a:t>Less effect on chromaticity</a:t>
            </a:r>
          </a:p>
          <a:p>
            <a:pPr lvl="3" marL="939800" indent="-254000">
              <a:buSzPct val="100000"/>
              <a:buFont typeface="Arial"/>
              <a:buChar char="-"/>
            </a:pPr>
            <a:r>
              <a:t>Less orbit diff for slip-stacking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Correct phase advance relationship</a:t>
            </a:r>
          </a:p>
          <a:p>
            <a:pPr/>
          </a:p>
          <a:p>
            <a:pPr/>
            <a:r>
              <a:t>So far best options are:</a:t>
            </a:r>
          </a:p>
          <a:p>
            <a:pPr/>
            <a:r>
              <a:t>220,222 ~ 3 A</a:t>
            </a:r>
          </a:p>
          <a:p>
            <a:pPr/>
            <a:r>
              <a:t>320,322 ~ 5 A</a:t>
            </a:r>
          </a:p>
        </p:txBody>
      </p:sp>
      <p:pic>
        <p:nvPicPr>
          <p:cNvPr id="265" name="200Loc.png" descr="200Lo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7096" y="871462"/>
            <a:ext cx="3364521" cy="253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300Loc.png" descr="300Lo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7096" y="3687820"/>
            <a:ext cx="3364521" cy="2535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269" name="At PIPII intensities and beyond, the large space charge tune shifts caused when bunches overlap result in significant emittance growth as the individual particles tunes cross the third order resonanc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 PIPII intensities and beyond, the large space charge tune shifts caused when bunches overlap result in significant emittance growth as the individual particles tunes cross the third order resonance. </a:t>
            </a:r>
          </a:p>
          <a:p>
            <a:pPr/>
          </a:p>
          <a:p>
            <a:pPr/>
            <a:r>
              <a:t>Effect can be minimized by moving working point or by compensating the resonance</a:t>
            </a:r>
          </a:p>
          <a:p>
            <a:pPr/>
          </a:p>
          <a:p>
            <a:pPr/>
            <a:r>
              <a:t>Dedicated compensation scheme to be installed this summer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Back-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Back-up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Uncaptured b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Uncaptured beam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7" name="Screen Shot 2017-10-03 at 9.05.24 PM.png" descr="Screen Shot 2017-10-03 at 9.05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906" y="1443563"/>
            <a:ext cx="6165328" cy="1621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extupole sc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Sextupole scans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1" name="R_HP416.png" descr="R_HP4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3192" y="1014438"/>
            <a:ext cx="5074673" cy="4829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accel-complex-animation.gif" descr="accel-complex-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7351" y="1046437"/>
            <a:ext cx="5808916" cy="47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ccelerator comple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</p:txBody>
      </p:sp>
      <p:sp>
        <p:nvSpPr>
          <p:cNvPr id="140" name="H- linac…"/>
          <p:cNvSpPr txBox="1"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H</a:t>
            </a:r>
            <a:r>
              <a:rPr baseline="31999"/>
              <a:t>-</a:t>
            </a:r>
            <a:r>
              <a:t> linac</a:t>
            </a:r>
          </a:p>
          <a:p>
            <a:pPr/>
            <a:r>
              <a:t>Booster</a:t>
            </a:r>
          </a:p>
          <a:p>
            <a:pPr lvl="1"/>
            <a:r>
              <a:t>h = 84</a:t>
            </a:r>
          </a:p>
          <a:p>
            <a:pPr lvl="1"/>
            <a:r>
              <a:t>15 Hz</a:t>
            </a:r>
          </a:p>
          <a:p>
            <a:pPr lvl="1"/>
            <a:r>
              <a:t>400 MeV -&gt; 8 GeV</a:t>
            </a:r>
          </a:p>
          <a:p>
            <a:pPr/>
            <a:r>
              <a:t>Recycler</a:t>
            </a:r>
          </a:p>
          <a:p>
            <a:pPr lvl="1"/>
            <a:r>
              <a:t>h = 588</a:t>
            </a:r>
          </a:p>
          <a:p>
            <a:pPr lvl="1"/>
            <a:r>
              <a:t>Slip-stack 12 batches (double bunch intensity)</a:t>
            </a:r>
          </a:p>
          <a:p>
            <a:pPr/>
            <a:r>
              <a:t>Main Injector</a:t>
            </a:r>
          </a:p>
          <a:p>
            <a:pPr lvl="1"/>
            <a:r>
              <a:t>8 GeV -&gt; 120 GeV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p-stac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Slip-stacking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Slip-stacking allows us to double the intensity of the bunches in the Recycler"/>
          <p:cNvSpPr txBox="1"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Slip-stacking allows us to double the intensity of the bunches in the Recycler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223" y="3408362"/>
            <a:ext cx="20701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lipstackNew-eps-converted-to.pdf" descr="slipstackNew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1427" y="965732"/>
            <a:ext cx="4827629" cy="492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ower ev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evolution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" name="PI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</a:t>
            </a:r>
          </a:p>
          <a:p>
            <a:pPr lvl="2" marL="647700" indent="-190500"/>
            <a:r>
              <a:t>700 kW (~0.5 x 10</a:t>
            </a:r>
            <a:r>
              <a:rPr baseline="31999"/>
              <a:t>11</a:t>
            </a:r>
            <a:r>
              <a:t> ppb)</a:t>
            </a:r>
          </a:p>
          <a:p>
            <a:pPr lvl="2" marL="647700" indent="-190500"/>
            <a:r>
              <a:t>15 Hz Booster</a:t>
            </a:r>
          </a:p>
          <a:p>
            <a:pPr lvl="2" marL="647700" indent="-190500"/>
            <a:r>
              <a:t>80 kV RF for recycler</a:t>
            </a:r>
          </a:p>
          <a:p>
            <a:pPr lvl="2" marL="647700" indent="-190500"/>
            <a:r>
              <a:t>1260 Hz separation for slip-stacking</a:t>
            </a:r>
          </a:p>
          <a:p>
            <a:pPr/>
            <a:r>
              <a:t>PIPII</a:t>
            </a:r>
          </a:p>
          <a:p>
            <a:pPr lvl="2" marL="647700" indent="-190500"/>
            <a:r>
              <a:t>1.2 MW (~0.8 x 10</a:t>
            </a:r>
            <a:r>
              <a:rPr baseline="31999"/>
              <a:t>11</a:t>
            </a:r>
            <a:r>
              <a:t> ppb)</a:t>
            </a:r>
          </a:p>
          <a:p>
            <a:pPr lvl="2" marL="647700" indent="-190500"/>
            <a:r>
              <a:t>20 Hz booster</a:t>
            </a:r>
          </a:p>
          <a:p>
            <a:pPr lvl="2" marL="647700" indent="-190500"/>
            <a:r>
              <a:t>140 kV RF for recycler</a:t>
            </a:r>
          </a:p>
          <a:p>
            <a:pPr lvl="2" marL="647700" indent="-190500"/>
            <a:r>
              <a:t>1680 Hz separation for slip-stacking</a:t>
            </a:r>
          </a:p>
          <a:p>
            <a:pPr/>
            <a:r>
              <a:t>PIPIII</a:t>
            </a:r>
          </a:p>
          <a:p>
            <a:pPr lvl="2" marL="647700" indent="-190500"/>
            <a:r>
              <a:t>2.4 MW</a:t>
            </a:r>
          </a:p>
          <a:p>
            <a:pPr lvl="2" marL="647700" indent="-190500"/>
            <a:r>
              <a:t>No more slip-stacking, most likely replace booster with new RCS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Do space charge effects during slip stacking…"/>
          <p:cNvSpPr txBox="1"/>
          <p:nvPr/>
        </p:nvSpPr>
        <p:spPr>
          <a:xfrm>
            <a:off x="1195679" y="841345"/>
            <a:ext cx="6752643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Do space charge effects during slip stacking </a:t>
            </a:r>
          </a:p>
          <a:p>
            <a:pPr algn="ctr">
              <a:defRPr sz="2600"/>
            </a:pPr>
            <a:r>
              <a:t>at high intensity cause problems?</a:t>
            </a:r>
          </a:p>
        </p:txBody>
      </p:sp>
      <p:sp>
        <p:nvSpPr>
          <p:cNvPr id="155" name="If so, what are the sensitivities and how best…"/>
          <p:cNvSpPr txBox="1"/>
          <p:nvPr/>
        </p:nvSpPr>
        <p:spPr>
          <a:xfrm>
            <a:off x="1238646" y="2945129"/>
            <a:ext cx="6666708" cy="96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If so, what are the sensitivities and how best</a:t>
            </a:r>
          </a:p>
          <a:p>
            <a:pPr algn="ctr">
              <a:defRPr sz="2600"/>
            </a:pPr>
            <a:r>
              <a:t>to mitigate them?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ynerg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" name="Self-consistent 3D Particle-in-cell accelerator simulation C++ code…"/>
          <p:cNvSpPr txBox="1"/>
          <p:nvPr/>
        </p:nvSpPr>
        <p:spPr>
          <a:xfrm>
            <a:off x="143973" y="984250"/>
            <a:ext cx="8500574" cy="488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Self-consistent 3D Particle-in-cell accelerator simulation C++ code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Specifically to simulate collective effects in accelerators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Designed from the beginning to run on large parallel computing systems (but it doesn't have to)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Library of </a:t>
            </a:r>
            <a:r>
              <a:rPr>
                <a:solidFill>
                  <a:srgbClr val="FF4D41"/>
                </a:solidFill>
              </a:rPr>
              <a:t>Objects </a:t>
            </a:r>
            <a:r>
              <a:t>which are combined to create a simulation</a:t>
            </a:r>
          </a:p>
          <a:p>
            <a:pPr marL="864235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Lattice, Bunch(es), Diagnostics (bunch measurements), Collectives, Propagation scheme, all under programmatic control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D100"/>
                </a:solidFill>
                <a:uFillTx/>
              </a:defRPr>
            </a:pPr>
            <a:r>
              <a:t>One or two co-propagating single bunch or multi-bunch beams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Collective effects included with split-operator formalism: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Space Charge (validated with GSI space charge benchmark, multiple models)</a:t>
            </a:r>
          </a:p>
          <a:p>
            <a:pPr marL="431800" indent="-32194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Impedance (per-element) within bunch and bunch-to-bunch, γ &lt; ∞ for boosters</a:t>
            </a:r>
          </a:p>
          <a:p>
            <a:pPr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</a:p>
          <a:p>
            <a:pPr marL="342900" indent="-34099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Synergia contains an internal test suite that verifies the correct operation of most modules.  Particle tracking is verified with MAD-X/PTC and analytic calculations.  Space charge kicks are verified with analytic calculations.  Particles are labeled.</a:t>
            </a:r>
          </a:p>
          <a:p>
            <a:pPr marL="342900" indent="-34099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Synergia is actively used to model all of our circular machines:</a:t>
            </a:r>
          </a:p>
          <a:p>
            <a:pPr marL="565150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Recycler, Main Injector, Booster, IOTA, Debuncher</a:t>
            </a:r>
          </a:p>
          <a:p>
            <a:pPr marL="342900" indent="-340995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Synergia is developed by the Acceleration Simulations Group within Fermilab’s Scientific Computing Division and is publicly available.</a:t>
            </a:r>
          </a:p>
          <a:p>
            <a:pPr marL="914400">
              <a:lnSpc>
                <a:spcPct val="100000"/>
              </a:lnSpc>
              <a:defRPr sz="1500">
                <a:solidFill>
                  <a:srgbClr val="000000"/>
                </a:solidFill>
                <a:uFillTx/>
              </a:defRPr>
            </a:pPr>
            <a:r>
              <a:t>J. Amundson, P. Lebrun, Q. Lu, A. Macridin, L. Michelotti, C. S. Park, E. Stern, T. Zolkin.</a:t>
            </a:r>
          </a:p>
          <a:p>
            <a:pPr marL="448309" algn="ctr">
              <a:lnSpc>
                <a:spcPct val="100000"/>
              </a:lnSpc>
              <a:defRPr sz="1500">
                <a:solidFill>
                  <a:srgbClr val="636363"/>
                </a:solidFill>
                <a:uFillTx/>
                <a:latin typeface="Courier New"/>
                <a:ea typeface="Courier New"/>
                <a:cs typeface="Courier New"/>
                <a:sym typeface="Courier New"/>
              </a:defRPr>
            </a:pPr>
            <a:r>
              <a:t>https://web.fnal.gov/sites/synergia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alistic longitudinal distribution from tomography…"/>
          <p:cNvSpPr txBox="1"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Realistic longitudinal distribution from tomography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Transverse distribution matched but using measured beam sizes</a:t>
            </a:r>
          </a:p>
          <a:p>
            <a:pPr/>
            <a:r>
              <a:t>MAD8 input file</a:t>
            </a:r>
          </a:p>
          <a:p>
            <a:pPr/>
            <a:r>
              <a:t>Using apertures, orbit bumps,</a:t>
            </a:r>
          </a:p>
        </p:txBody>
      </p:sp>
      <p:sp>
        <p:nvSpPr>
          <p:cNvPr id="162" name="Recycler simulations - inpu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 - inputs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CNS6PC20160121133509.gif" descr="CNS6PC20160121133509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5464" y="1365170"/>
            <a:ext cx="195957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ardis.png" descr="tard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3088" y="1566151"/>
            <a:ext cx="145980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MOPOY010fig1.pdf" descr="MOPOY010fig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2464" y="4050010"/>
            <a:ext cx="2926448" cy="166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ycler simulations -  1E11 pp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 -  1E11 ppb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Screen Shot 2017-09-21 at 11.07.41 AM.png" descr="Screen Shot 2017-09-21 at 11.07.4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2230" y="3499320"/>
            <a:ext cx="3695329" cy="247542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Filament…"/>
          <p:cNvSpPr txBox="1"/>
          <p:nvPr/>
        </p:nvSpPr>
        <p:spPr>
          <a:xfrm>
            <a:off x="507256" y="1552873"/>
            <a:ext cx="1158827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Filament</a:t>
            </a:r>
          </a:p>
          <a:p>
            <a:pPr/>
            <a:r>
              <a:t>50ms </a:t>
            </a:r>
          </a:p>
        </p:txBody>
      </p:sp>
      <p:sp>
        <p:nvSpPr>
          <p:cNvPr id="172" name="Decelerate…"/>
          <p:cNvSpPr txBox="1"/>
          <p:nvPr/>
        </p:nvSpPr>
        <p:spPr>
          <a:xfrm>
            <a:off x="7027047" y="1552873"/>
            <a:ext cx="1413199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Decelerate</a:t>
            </a:r>
          </a:p>
          <a:p>
            <a:pPr/>
            <a:r>
              <a:t>1260Hz</a:t>
            </a:r>
          </a:p>
          <a:p>
            <a:pPr/>
            <a:r>
              <a:t>50ms </a:t>
            </a:r>
          </a:p>
        </p:txBody>
      </p:sp>
      <p:pic>
        <p:nvPicPr>
          <p:cNvPr id="173" name="tardis_filamented.pdf" descr="tardis_filament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489" y="865701"/>
            <a:ext cx="4866163" cy="263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verlaps-eps-converted-to.pdf" descr="overlap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208" y="3624262"/>
            <a:ext cx="4818384" cy="261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HMB"/>
          <p:cNvSpPr txBox="1"/>
          <p:nvPr/>
        </p:nvSpPr>
        <p:spPr>
          <a:xfrm>
            <a:off x="4987719" y="3624262"/>
            <a:ext cx="6787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HMB</a:t>
            </a:r>
          </a:p>
        </p:txBody>
      </p:sp>
      <p:sp>
        <p:nvSpPr>
          <p:cNvPr id="176" name="LMB"/>
          <p:cNvSpPr txBox="1"/>
          <p:nvPr/>
        </p:nvSpPr>
        <p:spPr>
          <a:xfrm>
            <a:off x="5008803" y="3995572"/>
            <a:ext cx="636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LMB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