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43"/>
  </p:notesMasterIdLst>
  <p:handoutMasterIdLst>
    <p:handoutMasterId r:id="rId44"/>
  </p:handoutMasterIdLst>
  <p:sldIdLst>
    <p:sldId id="265" r:id="rId3"/>
    <p:sldId id="447" r:id="rId4"/>
    <p:sldId id="478" r:id="rId5"/>
    <p:sldId id="472" r:id="rId6"/>
    <p:sldId id="469" r:id="rId7"/>
    <p:sldId id="444" r:id="rId8"/>
    <p:sldId id="463" r:id="rId9"/>
    <p:sldId id="473" r:id="rId10"/>
    <p:sldId id="452" r:id="rId11"/>
    <p:sldId id="451" r:id="rId12"/>
    <p:sldId id="453" r:id="rId13"/>
    <p:sldId id="479" r:id="rId14"/>
    <p:sldId id="498" r:id="rId15"/>
    <p:sldId id="494" r:id="rId16"/>
    <p:sldId id="495" r:id="rId17"/>
    <p:sldId id="459" r:id="rId18"/>
    <p:sldId id="464" r:id="rId19"/>
    <p:sldId id="449" r:id="rId20"/>
    <p:sldId id="450" r:id="rId21"/>
    <p:sldId id="456" r:id="rId22"/>
    <p:sldId id="432" r:id="rId23"/>
    <p:sldId id="433" r:id="rId24"/>
    <p:sldId id="474" r:id="rId25"/>
    <p:sldId id="461" r:id="rId26"/>
    <p:sldId id="499" r:id="rId27"/>
    <p:sldId id="434" r:id="rId28"/>
    <p:sldId id="462" r:id="rId29"/>
    <p:sldId id="481" r:id="rId30"/>
    <p:sldId id="496" r:id="rId31"/>
    <p:sldId id="480" r:id="rId32"/>
    <p:sldId id="482" r:id="rId33"/>
    <p:sldId id="483" r:id="rId34"/>
    <p:sldId id="484" r:id="rId35"/>
    <p:sldId id="485" r:id="rId36"/>
    <p:sldId id="493" r:id="rId37"/>
    <p:sldId id="490" r:id="rId38"/>
    <p:sldId id="491" r:id="rId39"/>
    <p:sldId id="492" r:id="rId40"/>
    <p:sldId id="486" r:id="rId41"/>
    <p:sldId id="487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531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EC085-8786-416F-9B10-3FE59B803864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C41185-EDFC-4091-9EC2-84BE9536EF6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EFD8DE-221B-49E6-8DD9-2E52D04985F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6748B-B210-446F-85DE-6F0B79882B2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C39C38-6CE3-4099-9C28-05E4631F921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8F486C-F0AC-4751-BC46-C349F9D32D1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A9C0CC-3142-4D74-9440-0A3F892A3E1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228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85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07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054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9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27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234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056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125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02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4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159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16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318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406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707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412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74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6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752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82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262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895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675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4877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83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846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865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906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540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48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48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E92C3-C020-4C21-9FA3-EF86FA630A67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93E9ED0-BF5D-4285-A3BA-5585F015F55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DCED38B-1B7B-46FB-A893-2EFD3F934D8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699DB4B-2729-43B3-A7B4-B22C816C637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F6247CC-E094-4877-B520-A1B4DE75C1A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A05B7C0-50C3-4D5D-B7B2-FDA2FA0EEA2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A08FE88-E8AD-4B60-8C43-CEFA988E9B7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2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30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00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9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69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98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5/8/2018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RCS for Multi-MW Facility at Fermilab</a:t>
            </a:r>
            <a:endParaRPr lang="en-US" altLang="en-US" sz="28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Jeffrey Eldred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MW Rings Workshop at Fermilab	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May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Baseline RCS Lattice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3344917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Simple FODO Lattice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Avoids Transition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Dispersion-free Arcs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Low Max Beta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Circumference 553 m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Backup slides give additional details.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5E3C3-E619-482A-A433-DC97BD807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876270"/>
            <a:ext cx="5559972" cy="4797868"/>
          </a:xfrm>
          <a:prstGeom prst="rect">
            <a:avLst/>
          </a:prstGeom>
        </p:spPr>
      </p:pic>
      <p:sp>
        <p:nvSpPr>
          <p:cNvPr id="14" name="AutoShape 5">
            <a:extLst>
              <a:ext uri="{FF2B5EF4-FFF2-40B4-BE49-F238E27FC236}">
                <a16:creationId xmlns:a16="http://schemas.microsoft.com/office/drawing/2014/main" id="{FD23A89E-7D76-4A3D-A605-BA1291CAA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448" y="5740190"/>
            <a:ext cx="4624552" cy="444330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V. Lebedev</a:t>
            </a:r>
          </a:p>
        </p:txBody>
      </p:sp>
    </p:spTree>
    <p:extLst>
      <p:ext uri="{BB962C8B-B14F-4D97-AF65-F5344CB8AC3E}">
        <p14:creationId xmlns:p14="http://schemas.microsoft.com/office/powerpoint/2010/main" val="852056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580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J-PARC RCS as Precedent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The J-PARC RCS shows intensity of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b="1" dirty="0">
                <a:solidFill>
                  <a:schemeClr val="tx1"/>
                </a:solidFill>
              </a:rPr>
              <a:t>83e12 </a:t>
            </a:r>
            <a:r>
              <a:rPr lang="en-US" altLang="en-US" sz="2200" dirty="0"/>
              <a:t>protons, </a:t>
            </a:r>
            <a:r>
              <a:rPr lang="en-US" altLang="en-US" sz="2200" b="1" dirty="0">
                <a:solidFill>
                  <a:schemeClr val="tx1"/>
                </a:solidFill>
              </a:rPr>
              <a:t>1 MW </a:t>
            </a:r>
            <a:r>
              <a:rPr lang="en-US" altLang="en-US" sz="2200" dirty="0"/>
              <a:t>extracted beam power, </a:t>
            </a:r>
            <a:r>
              <a:rPr lang="en-US" altLang="en-US" sz="2200" b="1" dirty="0">
                <a:solidFill>
                  <a:schemeClr val="tx1"/>
                </a:solidFill>
              </a:rPr>
              <a:t>0.30 tune-shift</a:t>
            </a:r>
            <a:r>
              <a:rPr lang="en-US" altLang="en-US" sz="2200" dirty="0"/>
              <a:t>. </a:t>
            </a:r>
            <a:r>
              <a:rPr lang="en-US" altLang="en-US" sz="2200" b="1" dirty="0" err="1">
                <a:solidFill>
                  <a:srgbClr val="B3B3B3"/>
                </a:solidFill>
              </a:rPr>
              <a:t>Hotchi</a:t>
            </a:r>
            <a:r>
              <a:rPr lang="en-US" altLang="en-US" sz="2200" b="1" dirty="0">
                <a:solidFill>
                  <a:srgbClr val="B3B3B3"/>
                </a:solidFill>
              </a:rPr>
              <a:t> et al. PRAB 2017.</a:t>
            </a: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This design has a large aperture (x12 Booster) and goes to 3 GeV. Our ring needs higher energy and cannot benefit from that aperture.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Ring Scaling Exercise:</a:t>
            </a:r>
          </a:p>
          <a:p>
            <a:pPr>
              <a:spcBef>
                <a:spcPct val="0"/>
              </a:spcBef>
            </a:pPr>
            <a:r>
              <a:rPr lang="en-US" altLang="en-US" sz="2200" dirty="0"/>
              <a:t>Scale up </a:t>
            </a:r>
            <a:r>
              <a:rPr lang="en-US" altLang="en-US" sz="2200" dirty="0">
                <a:solidFill>
                  <a:schemeClr val="tx2"/>
                </a:solidFill>
              </a:rPr>
              <a:t>injection energy</a:t>
            </a:r>
            <a:r>
              <a:rPr lang="en-US" altLang="en-US" sz="2200" dirty="0"/>
              <a:t>, scale up </a:t>
            </a:r>
            <a:r>
              <a:rPr lang="en-US" altLang="en-US" sz="2200" dirty="0">
                <a:solidFill>
                  <a:schemeClr val="tx2"/>
                </a:solidFill>
              </a:rPr>
              <a:t>circumference</a:t>
            </a:r>
            <a:r>
              <a:rPr lang="en-US" altLang="en-US" sz="2200" dirty="0"/>
              <a:t>, scale down </a:t>
            </a:r>
            <a:r>
              <a:rPr lang="en-US" altLang="en-US" sz="2200" dirty="0">
                <a:solidFill>
                  <a:schemeClr val="tx2"/>
                </a:solidFill>
              </a:rPr>
              <a:t>aperture</a:t>
            </a:r>
            <a:r>
              <a:rPr lang="en-US" altLang="en-US" sz="2200" dirty="0"/>
              <a:t>, scale down </a:t>
            </a:r>
            <a:r>
              <a:rPr lang="en-US" altLang="en-US" sz="2200" dirty="0">
                <a:solidFill>
                  <a:schemeClr val="tx2"/>
                </a:solidFill>
              </a:rPr>
              <a:t>max beta</a:t>
            </a:r>
            <a:r>
              <a:rPr lang="en-US" altLang="en-US" sz="2200" dirty="0"/>
              <a:t>, scale up </a:t>
            </a:r>
            <a:r>
              <a:rPr lang="en-US" altLang="en-US" sz="2200" dirty="0">
                <a:solidFill>
                  <a:schemeClr val="tx2"/>
                </a:solidFill>
              </a:rPr>
              <a:t>bunching factor</a:t>
            </a:r>
          </a:p>
          <a:p>
            <a:pPr>
              <a:spcBef>
                <a:spcPct val="0"/>
              </a:spcBef>
            </a:pPr>
            <a:endParaRPr lang="en-US" altLang="en-US" sz="4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Keep the </a:t>
            </a:r>
            <a:r>
              <a:rPr lang="en-US" altLang="en-US" sz="2200" dirty="0">
                <a:solidFill>
                  <a:schemeClr val="tx2"/>
                </a:solidFill>
              </a:rPr>
              <a:t>ratios</a:t>
            </a:r>
            <a:r>
              <a:rPr lang="en-US" altLang="en-US" sz="2200" dirty="0"/>
              <a:t> between beampipe acceptance, collimator acceptance, and geometric emittance </a:t>
            </a:r>
            <a:r>
              <a:rPr lang="en-US" altLang="en-US" sz="2200" dirty="0">
                <a:solidFill>
                  <a:schemeClr val="tx2"/>
                </a:solidFill>
              </a:rPr>
              <a:t>fixed</a:t>
            </a:r>
            <a:r>
              <a:rPr lang="en-US" altLang="en-US" sz="2200" dirty="0"/>
              <a:t>. Keep maximum space-charge </a:t>
            </a:r>
            <a:r>
              <a:rPr lang="en-US" altLang="en-US" sz="2200" dirty="0">
                <a:solidFill>
                  <a:schemeClr val="tx2"/>
                </a:solidFill>
              </a:rPr>
              <a:t>tune-shift fixed</a:t>
            </a:r>
            <a:r>
              <a:rPr lang="en-US" altLang="en-US" sz="2200" dirty="0"/>
              <a:t>.</a:t>
            </a:r>
          </a:p>
          <a:p>
            <a:pPr>
              <a:spcBef>
                <a:spcPct val="0"/>
              </a:spcBef>
            </a:pPr>
            <a:endParaRPr lang="en-US" altLang="en-US" sz="400" dirty="0"/>
          </a:p>
          <a:p>
            <a:pPr>
              <a:spcBef>
                <a:spcPct val="0"/>
              </a:spcBef>
            </a:pPr>
            <a:endParaRPr lang="en-US" altLang="en-US" sz="4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Extraction energy </a:t>
            </a:r>
            <a:r>
              <a:rPr lang="en-US" altLang="en-US" sz="2200" b="1" dirty="0">
                <a:solidFill>
                  <a:schemeClr val="tx1"/>
                </a:solidFill>
              </a:rPr>
              <a:t>10 GeV</a:t>
            </a:r>
            <a:r>
              <a:rPr lang="en-US" altLang="en-US" sz="2200" dirty="0"/>
              <a:t>, normalized emittance is </a:t>
            </a:r>
            <a:r>
              <a:rPr lang="en-US" altLang="en-US" sz="2200" b="1" dirty="0">
                <a:solidFill>
                  <a:schemeClr val="tx1"/>
                </a:solidFill>
              </a:rPr>
              <a:t>30 mm </a:t>
            </a:r>
            <a:r>
              <a:rPr lang="en-US" altLang="en-US" sz="2200" b="1" dirty="0" err="1">
                <a:solidFill>
                  <a:schemeClr val="tx1"/>
                </a:solidFill>
              </a:rPr>
              <a:t>mrad</a:t>
            </a:r>
            <a:r>
              <a:rPr lang="en-US" altLang="en-US" sz="2200" dirty="0"/>
              <a:t>, dipole </a:t>
            </a:r>
            <a:r>
              <a:rPr lang="en-US" altLang="en-US" sz="2200" b="1" dirty="0">
                <a:solidFill>
                  <a:schemeClr val="tx1"/>
                </a:solidFill>
              </a:rPr>
              <a:t>gap 5.4 cm</a:t>
            </a:r>
            <a:r>
              <a:rPr lang="en-US" altLang="en-US" sz="2200" dirty="0"/>
              <a:t>, beam intensity </a:t>
            </a:r>
            <a:r>
              <a:rPr lang="en-US" altLang="en-US" sz="2200" b="1" dirty="0">
                <a:solidFill>
                  <a:schemeClr val="tx1"/>
                </a:solidFill>
              </a:rPr>
              <a:t>36e12</a:t>
            </a:r>
            <a:r>
              <a:rPr lang="en-US" altLang="en-US" sz="2200" dirty="0"/>
              <a:t>, tune-shift </a:t>
            </a:r>
            <a:r>
              <a:rPr lang="en-US" altLang="en-US" sz="2200" b="1" dirty="0">
                <a:solidFill>
                  <a:schemeClr val="tx1"/>
                </a:solidFill>
              </a:rPr>
              <a:t>0.30</a:t>
            </a:r>
            <a:r>
              <a:rPr lang="en-US" altLang="en-US" sz="2200" dirty="0">
                <a:solidFill>
                  <a:schemeClr val="tx1"/>
                </a:solidFill>
              </a:rPr>
              <a:t> 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59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0E313766-4604-4F35-A14B-F20D252CAF9C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778766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Vacuum chamber radius a: 2.8 cm.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Ramp rate: 20 Hz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Vacuum chamber heating power by eddy currents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	</a:t>
            </a:r>
            <a:r>
              <a:rPr lang="en-US" altLang="en-US" sz="2200" b="1" dirty="0">
                <a:solidFill>
                  <a:schemeClr val="tx2"/>
                </a:solidFill>
              </a:rPr>
              <a:t>1.28mm Steel-316: </a:t>
            </a:r>
            <a:r>
              <a:rPr lang="en-US" altLang="en-US" sz="2200" dirty="0"/>
              <a:t>108 W/m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	</a:t>
            </a:r>
            <a:r>
              <a:rPr lang="en-US" altLang="en-US" sz="2200" b="1" dirty="0">
                <a:solidFill>
                  <a:schemeClr val="tx2"/>
                </a:solidFill>
              </a:rPr>
              <a:t>0.75mm Inconel-625: </a:t>
            </a:r>
            <a:r>
              <a:rPr lang="en-US" altLang="en-US" sz="2200" dirty="0"/>
              <a:t>36 W/m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Conservative air cooling estimate of convective cooling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heat transfer coefficient 10</a:t>
            </a:r>
            <a:r>
              <a:rPr lang="en-US" altLang="en-US" sz="2200" baseline="30000" dirty="0"/>
              <a:t>-3</a:t>
            </a:r>
            <a:r>
              <a:rPr lang="en-US" altLang="en-US" sz="2200" dirty="0"/>
              <a:t> W/cm</a:t>
            </a:r>
            <a:r>
              <a:rPr lang="en-US" altLang="en-US" sz="2200" baseline="30000" dirty="0"/>
              <a:t>2</a:t>
            </a:r>
            <a:r>
              <a:rPr lang="en-US" altLang="en-US" sz="2200" dirty="0"/>
              <a:t>/K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	 </a:t>
            </a:r>
            <a:r>
              <a:rPr lang="en-US" altLang="en-US" sz="2200" b="1" dirty="0">
                <a:solidFill>
                  <a:schemeClr val="tx2"/>
                </a:solidFill>
              </a:rPr>
              <a:t>1.28mm Steel-316: </a:t>
            </a:r>
            <a:r>
              <a:rPr lang="el-GR" altLang="en-US" sz="2200" dirty="0"/>
              <a:t>Δ</a:t>
            </a:r>
            <a:r>
              <a:rPr lang="en-US" altLang="en-US" sz="2200" dirty="0"/>
              <a:t>T = 60 K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	 </a:t>
            </a:r>
            <a:r>
              <a:rPr lang="en-US" altLang="en-US" sz="2200" b="1" dirty="0">
                <a:solidFill>
                  <a:schemeClr val="tx2"/>
                </a:solidFill>
              </a:rPr>
              <a:t>0.75mm Inconel-625: </a:t>
            </a:r>
            <a:r>
              <a:rPr lang="el-GR" altLang="en-US" sz="2200" dirty="0"/>
              <a:t>Δ</a:t>
            </a:r>
            <a:r>
              <a:rPr lang="en-US" altLang="en-US" sz="2200" dirty="0"/>
              <a:t>T = 20 K</a:t>
            </a:r>
          </a:p>
        </p:txBody>
      </p:sp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Eddy Currents in Vacuum Chamber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9D1FE-3557-4879-8AD3-73EEC4B864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3774" y="2371834"/>
            <a:ext cx="2644209" cy="6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5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0E313766-4604-4F35-A14B-F20D252CAF9C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778766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An </a:t>
            </a:r>
            <a:r>
              <a:rPr lang="en-US" altLang="en-US" sz="2200" dirty="0">
                <a:solidFill>
                  <a:schemeClr val="tx2"/>
                </a:solidFill>
              </a:rPr>
              <a:t>RCS based on demonstrated design principles </a:t>
            </a:r>
            <a:r>
              <a:rPr lang="en-US" altLang="en-US" sz="2200" dirty="0"/>
              <a:t>can reach the performance we need based to achieve 2.4 MW at Fermilab.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accent6"/>
                </a:solidFill>
              </a:rPr>
              <a:t>The RCS upgrade scenario is not contingent on integrable design.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But </a:t>
            </a:r>
            <a:r>
              <a:rPr lang="en-US" altLang="en-US" sz="2200" dirty="0">
                <a:solidFill>
                  <a:schemeClr val="tx1"/>
                </a:solidFill>
              </a:rPr>
              <a:t>integrable RCS lattice designs are worth studying. </a:t>
            </a:r>
            <a:r>
              <a:rPr lang="en-US" altLang="en-US" sz="2200" dirty="0"/>
              <a:t>Strong nonlinear focusing offers a way to </a:t>
            </a:r>
            <a:r>
              <a:rPr lang="en-US" altLang="en-US" sz="2200" dirty="0">
                <a:solidFill>
                  <a:schemeClr val="tx2"/>
                </a:solidFill>
              </a:rPr>
              <a:t>suppress halo formation </a:t>
            </a:r>
            <a:r>
              <a:rPr lang="en-US" altLang="en-US" sz="2200" dirty="0"/>
              <a:t>and </a:t>
            </a:r>
            <a:r>
              <a:rPr lang="en-US" altLang="en-US" sz="2200" dirty="0">
                <a:solidFill>
                  <a:schemeClr val="tx2"/>
                </a:solidFill>
              </a:rPr>
              <a:t>enhance Landau damping</a:t>
            </a:r>
            <a:r>
              <a:rPr lang="en-US" altLang="en-US" sz="2200" dirty="0"/>
              <a:t>. </a:t>
            </a:r>
          </a:p>
        </p:txBody>
      </p:sp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Integrable RCS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61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Integrable RCS Lattice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D2E08-3FC5-4EAD-8678-B8D1788A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91" y="1032587"/>
            <a:ext cx="5052587" cy="5035886"/>
          </a:xfrm>
          <a:prstGeom prst="rect">
            <a:avLst/>
          </a:prstGeom>
        </p:spPr>
      </p:pic>
      <p:sp>
        <p:nvSpPr>
          <p:cNvPr id="16" name="AutoShape 1">
            <a:extLst>
              <a:ext uri="{FF2B5EF4-FFF2-40B4-BE49-F238E27FC236}">
                <a16:creationId xmlns:a16="http://schemas.microsoft.com/office/drawing/2014/main" id="{5EB8C56D-8BB0-4C3C-9C84-BBE28AC1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421" y="825060"/>
            <a:ext cx="3476242" cy="4939864"/>
          </a:xfrm>
          <a:custGeom>
            <a:avLst/>
            <a:gdLst>
              <a:gd name="T0" fmla="*/ 346031 w 8228013"/>
              <a:gd name="T1" fmla="*/ 1 h 4875213"/>
              <a:gd name="T2" fmla="*/ 173016 w 8228013"/>
              <a:gd name="T3" fmla="*/ 1 h 4875213"/>
              <a:gd name="T4" fmla="*/ 0 w 8228013"/>
              <a:gd name="T5" fmla="*/ 1 h 4875213"/>
              <a:gd name="T6" fmla="*/ 173016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Periodicity: </a:t>
            </a:r>
            <a:r>
              <a:rPr lang="en-US" altLang="en-US" sz="1600" b="1" dirty="0">
                <a:solidFill>
                  <a:schemeClr val="tx1"/>
                </a:solidFill>
              </a:rPr>
              <a:t>12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Circumference: </a:t>
            </a:r>
            <a:r>
              <a:rPr lang="en-US" altLang="en-US" sz="1600" b="1" dirty="0">
                <a:solidFill>
                  <a:schemeClr val="tx1"/>
                </a:solidFill>
              </a:rPr>
              <a:t>636 m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Bend-radius rho: </a:t>
            </a:r>
            <a:r>
              <a:rPr lang="en-US" altLang="en-US" sz="1600" b="1" dirty="0">
                <a:solidFill>
                  <a:schemeClr val="tx1"/>
                </a:solidFill>
              </a:rPr>
              <a:t>15.4 m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Max Beta </a:t>
            </a:r>
            <a:r>
              <a:rPr lang="en-US" altLang="en-US" sz="1600" dirty="0" err="1">
                <a:solidFill>
                  <a:schemeClr val="tx1"/>
                </a:solidFill>
              </a:rPr>
              <a:t>x,y</a:t>
            </a:r>
            <a:r>
              <a:rPr lang="en-US" altLang="en-US" sz="1600" dirty="0">
                <a:solidFill>
                  <a:schemeClr val="tx1"/>
                </a:solidFill>
              </a:rPr>
              <a:t> function: </a:t>
            </a:r>
            <a:r>
              <a:rPr lang="en-US" altLang="en-US" sz="1600" b="1" dirty="0">
                <a:solidFill>
                  <a:schemeClr val="tx1"/>
                </a:solidFill>
              </a:rPr>
              <a:t>25 m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Max Dispersion function: </a:t>
            </a:r>
            <a:r>
              <a:rPr lang="en-US" altLang="en-US" sz="1600" b="1" dirty="0">
                <a:solidFill>
                  <a:schemeClr val="tx1"/>
                </a:solidFill>
              </a:rPr>
              <a:t>0.22 m</a:t>
            </a:r>
          </a:p>
          <a:p>
            <a:pPr eaLnBrk="1">
              <a:spcBef>
                <a:spcPct val="0"/>
              </a:spcBef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RF Insertion length: </a:t>
            </a:r>
            <a:r>
              <a:rPr lang="en-US" altLang="en-US" sz="1600" b="1" dirty="0">
                <a:solidFill>
                  <a:schemeClr val="tx1"/>
                </a:solidFill>
              </a:rPr>
              <a:t>7.2 m, 4x 1.3m</a:t>
            </a:r>
            <a:endParaRPr lang="en-US" altLang="en-US" sz="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NL Insertion length: </a:t>
            </a:r>
            <a:r>
              <a:rPr lang="en-US" altLang="en-US" sz="1600" b="1" dirty="0">
                <a:solidFill>
                  <a:schemeClr val="tx1"/>
                </a:solidFill>
              </a:rPr>
              <a:t>12.7 m</a:t>
            </a: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Insert Phase-Advance: </a:t>
            </a:r>
            <a:r>
              <a:rPr lang="en-US" altLang="en-US" sz="1600" b="1" dirty="0">
                <a:solidFill>
                  <a:schemeClr val="tx1"/>
                </a:solidFill>
              </a:rPr>
              <a:t>0.4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Minimum c-value: </a:t>
            </a:r>
            <a:r>
              <a:rPr lang="en-US" altLang="en-US" sz="1600" b="1" dirty="0">
                <a:solidFill>
                  <a:schemeClr val="tx1"/>
                </a:solidFill>
              </a:rPr>
              <a:t>3 cm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Beta at insert center: </a:t>
            </a:r>
            <a:r>
              <a:rPr lang="en-US" altLang="en-US" sz="1600" b="1" dirty="0">
                <a:solidFill>
                  <a:schemeClr val="tx1"/>
                </a:solidFill>
              </a:rPr>
              <a:t>5 m</a:t>
            </a:r>
          </a:p>
          <a:p>
            <a:pPr>
              <a:spcBef>
                <a:spcPct val="0"/>
              </a:spcBef>
            </a:pPr>
            <a:endParaRPr lang="en-US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 err="1">
                <a:solidFill>
                  <a:schemeClr val="tx1"/>
                </a:solidFill>
              </a:rPr>
              <a:t>Betatron</a:t>
            </a:r>
            <a:r>
              <a:rPr lang="en-US" altLang="en-US" sz="1600" dirty="0">
                <a:solidFill>
                  <a:schemeClr val="tx1"/>
                </a:solidFill>
              </a:rPr>
              <a:t> Tune: </a:t>
            </a:r>
            <a:r>
              <a:rPr lang="en-US" altLang="en-US" sz="1600" b="1" dirty="0">
                <a:solidFill>
                  <a:schemeClr val="tx1"/>
                </a:solidFill>
              </a:rPr>
              <a:t>21.6</a:t>
            </a:r>
          </a:p>
          <a:p>
            <a:pPr eaLnBrk="1">
              <a:spcBef>
                <a:spcPct val="0"/>
              </a:spcBef>
            </a:pPr>
            <a:endParaRPr lang="en-US" altLang="en-US" sz="4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Natural Chromaticity: </a:t>
            </a:r>
            <a:r>
              <a:rPr lang="en-US" altLang="en-US" sz="1600" b="1" dirty="0">
                <a:solidFill>
                  <a:schemeClr val="tx1"/>
                </a:solidFill>
              </a:rPr>
              <a:t>-79</a:t>
            </a:r>
          </a:p>
          <a:p>
            <a:pPr eaLnBrk="1">
              <a:spcBef>
                <a:spcPct val="0"/>
              </a:spcBef>
            </a:pPr>
            <a:endParaRPr lang="en-US" altLang="en-US" sz="4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Second-order Chromaticity: </a:t>
            </a:r>
            <a:r>
              <a:rPr lang="en-US" altLang="en-US" sz="1600" b="1" dirty="0">
                <a:solidFill>
                  <a:schemeClr val="tx1"/>
                </a:solidFill>
              </a:rPr>
              <a:t>1600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Synchrotron Tune: </a:t>
            </a:r>
            <a:r>
              <a:rPr lang="en-US" altLang="en-US" sz="1600" b="1" dirty="0">
                <a:solidFill>
                  <a:schemeClr val="tx1"/>
                </a:solidFill>
              </a:rPr>
              <a:t>0.08</a:t>
            </a: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8B3B0E13-180A-4505-869D-EB67E57D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455" y="5867317"/>
            <a:ext cx="4111883" cy="402312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Eldred, </a:t>
            </a:r>
            <a:r>
              <a:rPr lang="en-US" altLang="en-US" b="1" dirty="0" err="1">
                <a:solidFill>
                  <a:srgbClr val="B3B3B3"/>
                </a:solidFill>
              </a:rPr>
              <a:t>Valishev</a:t>
            </a:r>
            <a:r>
              <a:rPr lang="en-US" altLang="en-US" b="1" dirty="0">
                <a:solidFill>
                  <a:srgbClr val="B3B3B3"/>
                </a:solidFill>
              </a:rPr>
              <a:t> IPAC 2018</a:t>
            </a:r>
          </a:p>
        </p:txBody>
      </p:sp>
    </p:spTree>
    <p:extLst>
      <p:ext uri="{BB962C8B-B14F-4D97-AF65-F5344CB8AC3E}">
        <p14:creationId xmlns:p14="http://schemas.microsoft.com/office/powerpoint/2010/main" val="789165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Space-charge Simulation of </a:t>
            </a:r>
            <a:r>
              <a:rPr lang="en-US" sz="2400" dirty="0" err="1"/>
              <a:t>iRCS</a:t>
            </a:r>
            <a:endParaRPr lang="en-US" sz="2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8C74E-A670-4BF5-BC4D-6A0A35FF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4" y="2533559"/>
            <a:ext cx="4418625" cy="3532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16F33-C0B8-4112-82A7-DAA70BA65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835" y="2530391"/>
            <a:ext cx="4451914" cy="3645242"/>
          </a:xfrm>
          <a:prstGeom prst="rect">
            <a:avLst/>
          </a:prstGeom>
        </p:spPr>
      </p:pic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9E88D2CD-91D4-40E0-81DF-B505D2DD36F1}"/>
              </a:ext>
            </a:extLst>
          </p:cNvPr>
          <p:cNvSpPr txBox="1">
            <a:spLocks/>
          </p:cNvSpPr>
          <p:nvPr/>
        </p:nvSpPr>
        <p:spPr bwMode="auto">
          <a:xfrm>
            <a:off x="228600" y="974673"/>
            <a:ext cx="8672513" cy="14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Beam injected with </a:t>
            </a:r>
            <a:r>
              <a:rPr lang="en-US" altLang="en-US" sz="2200" dirty="0">
                <a:solidFill>
                  <a:schemeClr val="tx1"/>
                </a:solidFill>
              </a:rPr>
              <a:t>20% mismatch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 err="1"/>
              <a:t>Laslett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tune-shift of 0.4</a:t>
            </a:r>
            <a:r>
              <a:rPr lang="en-US" altLang="en-US" sz="2200" dirty="0"/>
              <a:t>, corresponding to 32e12 protons.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Beam stable 5000 revolutions, </a:t>
            </a:r>
            <a:r>
              <a:rPr lang="en-US" altLang="en-US" sz="2200" dirty="0">
                <a:solidFill>
                  <a:schemeClr val="tx1"/>
                </a:solidFill>
              </a:rPr>
              <a:t>halo strongly suppressed</a:t>
            </a:r>
            <a:r>
              <a:rPr lang="en-US" altLang="en-US" sz="2200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Caveat: Perfect lattice with no errors.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4A34F3C3-030F-4D7D-A185-D536B35B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61" y="1294530"/>
            <a:ext cx="1666840" cy="1147377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Eldred,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b="1" dirty="0" err="1">
                <a:solidFill>
                  <a:srgbClr val="B3B3B3"/>
                </a:solidFill>
              </a:rPr>
              <a:t>Valishev</a:t>
            </a:r>
            <a:endParaRPr lang="en-US" altLang="en-US" b="1" dirty="0">
              <a:solidFill>
                <a:srgbClr val="B3B3B3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IPAC 2018</a:t>
            </a:r>
          </a:p>
        </p:txBody>
      </p:sp>
    </p:spTree>
    <p:extLst>
      <p:ext uri="{BB962C8B-B14F-4D97-AF65-F5344CB8AC3E}">
        <p14:creationId xmlns:p14="http://schemas.microsoft.com/office/powerpoint/2010/main" val="3045718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Implications for </a:t>
            </a:r>
            <a:r>
              <a:rPr lang="en-US" altLang="en-US" sz="4200" dirty="0" err="1">
                <a:solidFill>
                  <a:schemeClr val="tx2"/>
                </a:solidFill>
              </a:rPr>
              <a:t>Linac</a:t>
            </a:r>
            <a:r>
              <a:rPr lang="en-US" altLang="en-US" sz="4200" dirty="0">
                <a:solidFill>
                  <a:schemeClr val="tx2"/>
                </a:solidFill>
              </a:rPr>
              <a:t>, Recycler and Main Injector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4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PIP-II </a:t>
            </a:r>
            <a:r>
              <a:rPr lang="en-US" sz="2400" dirty="0" err="1"/>
              <a:t>Linac</a:t>
            </a:r>
            <a:r>
              <a:rPr lang="en-US" sz="2400" dirty="0"/>
              <a:t> for new RCS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PIP-II </a:t>
            </a:r>
            <a:r>
              <a:rPr lang="en-US" altLang="en-US" sz="2200" b="1" dirty="0" err="1"/>
              <a:t>Linac</a:t>
            </a:r>
            <a:endParaRPr lang="en-US" altLang="en-US" sz="2200" b="1" dirty="0"/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MEBT chops 5 mA RFQ current to 2 mA,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/>
              <a:t> </a:t>
            </a:r>
            <a:r>
              <a:rPr lang="en-US" altLang="en-US" sz="2000" dirty="0"/>
              <a:t>chops two out of five 650MHz bunches.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Delivers </a:t>
            </a:r>
            <a:r>
              <a:rPr lang="en-US" altLang="en-US" sz="2000" b="1" dirty="0">
                <a:solidFill>
                  <a:schemeClr val="tx1"/>
                </a:solidFill>
              </a:rPr>
              <a:t>2 mA </a:t>
            </a:r>
            <a:r>
              <a:rPr lang="en-US" altLang="en-US" sz="2000" dirty="0"/>
              <a:t>current every </a:t>
            </a:r>
            <a:r>
              <a:rPr lang="en-US" altLang="en-US" sz="2000" b="1" dirty="0">
                <a:solidFill>
                  <a:schemeClr val="tx1"/>
                </a:solidFill>
              </a:rPr>
              <a:t>20 Hz </a:t>
            </a:r>
            <a:r>
              <a:rPr lang="en-US" altLang="en-US" sz="2000" dirty="0"/>
              <a:t>for </a:t>
            </a:r>
            <a:r>
              <a:rPr lang="en-US" altLang="en-US" sz="2000" b="1" dirty="0">
                <a:solidFill>
                  <a:schemeClr val="tx1"/>
                </a:solidFill>
              </a:rPr>
              <a:t>0.6 </a:t>
            </a:r>
            <a:r>
              <a:rPr lang="en-US" altLang="en-US" sz="2000" b="1" dirty="0" err="1">
                <a:solidFill>
                  <a:schemeClr val="tx1"/>
                </a:solidFill>
              </a:rPr>
              <a:t>ms</a:t>
            </a:r>
            <a:r>
              <a:rPr lang="en-US" altLang="en-US" sz="2000" dirty="0" err="1"/>
              <a:t>.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 err="1"/>
              <a:t>Linac</a:t>
            </a:r>
            <a:r>
              <a:rPr lang="en-US" altLang="en-US" sz="2200" b="1" dirty="0"/>
              <a:t> Intensity Upgrade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RCS intensity of 36e12 with 20Hz ramp-rate.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Fill time with </a:t>
            </a:r>
            <a:r>
              <a:rPr lang="en-US" altLang="en-US" sz="2000" b="1" dirty="0">
                <a:solidFill>
                  <a:schemeClr val="tx1"/>
                </a:solidFill>
              </a:rPr>
              <a:t>5 mA </a:t>
            </a:r>
            <a:r>
              <a:rPr lang="en-US" altLang="en-US" sz="2000" dirty="0"/>
              <a:t>current every </a:t>
            </a:r>
            <a:r>
              <a:rPr lang="en-US" altLang="en-US" sz="2000" b="1" dirty="0">
                <a:solidFill>
                  <a:schemeClr val="tx1"/>
                </a:solidFill>
              </a:rPr>
              <a:t>20 Hz </a:t>
            </a:r>
            <a:r>
              <a:rPr lang="en-US" altLang="en-US" sz="2000" dirty="0"/>
              <a:t>for </a:t>
            </a:r>
            <a:r>
              <a:rPr lang="en-US" altLang="en-US" sz="2000" b="1" dirty="0">
                <a:solidFill>
                  <a:schemeClr val="tx1"/>
                </a:solidFill>
              </a:rPr>
              <a:t>1.3 </a:t>
            </a:r>
            <a:r>
              <a:rPr lang="en-US" altLang="en-US" sz="2000" b="1" dirty="0" err="1">
                <a:solidFill>
                  <a:schemeClr val="tx1"/>
                </a:solidFill>
              </a:rPr>
              <a:t>ms</a:t>
            </a:r>
            <a:r>
              <a:rPr lang="en-US" altLang="en-US" sz="2000" dirty="0" err="1"/>
              <a:t>.</a:t>
            </a:r>
            <a:endParaRPr lang="en-US" altLang="en-US" sz="2000" dirty="0"/>
          </a:p>
          <a:p>
            <a:pPr lvl="2">
              <a:spcBef>
                <a:spcPct val="0"/>
              </a:spcBef>
            </a:pPr>
            <a:r>
              <a:rPr lang="en-US" altLang="en-US" sz="1800" dirty="0"/>
              <a:t>Preferable to 2 mA current for 3 </a:t>
            </a:r>
            <a:r>
              <a:rPr lang="en-US" altLang="en-US" sz="1800" dirty="0" err="1"/>
              <a:t>ms.</a:t>
            </a:r>
            <a:endParaRPr lang="en-US" altLang="en-US" sz="1800" dirty="0"/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This fill rate requires a </a:t>
            </a:r>
            <a:r>
              <a:rPr lang="en-US" altLang="en-US" sz="2000" b="1" dirty="0">
                <a:solidFill>
                  <a:schemeClr val="tx1"/>
                </a:solidFill>
              </a:rPr>
              <a:t>power-amplifier upgrade </a:t>
            </a:r>
            <a:r>
              <a:rPr lang="en-US" altLang="en-US" sz="2000" dirty="0"/>
              <a:t>to PIP-II </a:t>
            </a:r>
            <a:r>
              <a:rPr lang="en-US" altLang="en-US" sz="2000" dirty="0" err="1"/>
              <a:t>Linac</a:t>
            </a:r>
            <a:r>
              <a:rPr lang="en-US" altLang="en-US" sz="2000" dirty="0"/>
              <a:t>.</a:t>
            </a:r>
            <a:endParaRPr lang="en-US" altLang="en-US" sz="2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07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Boxcar Stacking from Booster and Future RCS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dirty="0"/>
              <a:t>Booster Circumference </a:t>
            </a:r>
            <a:r>
              <a:rPr lang="en-US" altLang="en-US" sz="2200" b="1" dirty="0">
                <a:solidFill>
                  <a:schemeClr val="tx1"/>
                </a:solidFill>
              </a:rPr>
              <a:t>474 m</a:t>
            </a:r>
            <a:r>
              <a:rPr lang="en-US" altLang="en-US" sz="2200" dirty="0"/>
              <a:t>, </a:t>
            </a:r>
            <a:r>
              <a:rPr lang="en-US" altLang="en-US" sz="2200" b="1" dirty="0">
                <a:solidFill>
                  <a:schemeClr val="tx1"/>
                </a:solidFill>
              </a:rPr>
              <a:t>84</a:t>
            </a:r>
            <a:r>
              <a:rPr lang="en-US" altLang="en-US" sz="2200" dirty="0"/>
              <a:t> buckets.</a:t>
            </a:r>
          </a:p>
          <a:p>
            <a:pPr>
              <a:spcBef>
                <a:spcPct val="0"/>
              </a:spcBef>
            </a:pPr>
            <a:r>
              <a:rPr lang="en-US" altLang="en-US" sz="2200" dirty="0"/>
              <a:t>MI/RR Circumference </a:t>
            </a:r>
            <a:r>
              <a:rPr lang="en-US" altLang="en-US" sz="2200" b="1" dirty="0">
                <a:solidFill>
                  <a:schemeClr val="tx1"/>
                </a:solidFill>
              </a:rPr>
              <a:t>3318 m</a:t>
            </a:r>
            <a:r>
              <a:rPr lang="en-US" altLang="en-US" sz="2200" dirty="0"/>
              <a:t>, </a:t>
            </a:r>
            <a:r>
              <a:rPr lang="en-US" altLang="en-US" sz="2200" b="1" dirty="0">
                <a:solidFill>
                  <a:schemeClr val="tx1"/>
                </a:solidFill>
              </a:rPr>
              <a:t>7x84</a:t>
            </a:r>
            <a:r>
              <a:rPr lang="en-US" altLang="en-US" sz="2200" dirty="0"/>
              <a:t> buckets.</a:t>
            </a:r>
          </a:p>
          <a:p>
            <a:pPr>
              <a:spcBef>
                <a:spcPct val="0"/>
              </a:spcBef>
            </a:pPr>
            <a:r>
              <a:rPr lang="en-US" altLang="en-US" sz="2200" dirty="0"/>
              <a:t>MI extraction kicker gap, </a:t>
            </a:r>
            <a:r>
              <a:rPr lang="en-US" altLang="en-US" sz="2200" b="1" dirty="0">
                <a:solidFill>
                  <a:schemeClr val="tx2"/>
                </a:solidFill>
              </a:rPr>
              <a:t>24 </a:t>
            </a:r>
            <a:r>
              <a:rPr lang="en-US" altLang="en-US" sz="2200" dirty="0"/>
              <a:t>buckets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Assume the same integrated dipole field per length as the Booster, but consider a larger circumference: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594035-80A4-4C8E-BAB8-10BC85E54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16177"/>
              </p:ext>
            </p:extLst>
          </p:nvPr>
        </p:nvGraphicFramePr>
        <p:xfrm>
          <a:off x="1430338" y="3375411"/>
          <a:ext cx="6096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099118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57376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6116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 Batches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Max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2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474 – 530 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8.0 – 9.0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7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569 – 656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9.6 – 10.7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05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711 – 796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12.0 – 13.4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037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BD8947A-8E19-48B3-BB65-DCBFD12B0FDC}"/>
              </a:ext>
            </a:extLst>
          </p:cNvPr>
          <p:cNvSpPr/>
          <p:nvPr/>
        </p:nvSpPr>
        <p:spPr>
          <a:xfrm>
            <a:off x="1234966" y="4067503"/>
            <a:ext cx="6478696" cy="46245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Should we use the Recycler?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8-GeV</a:t>
            </a:r>
            <a:r>
              <a:rPr lang="en-US" altLang="en-US" sz="2200" b="1" dirty="0"/>
              <a:t> stacking with Recycler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5 batches injected at 20-Hz requires 0.2 seconds.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Using the Recycler for accumulation, MI cycle time goes from 1.4 s. to 1.2 s, for a </a:t>
            </a:r>
            <a:r>
              <a:rPr lang="en-US" altLang="en-US" sz="2000" b="1" dirty="0">
                <a:solidFill>
                  <a:schemeClr val="tx1"/>
                </a:solidFill>
              </a:rPr>
              <a:t>1.17 </a:t>
            </a:r>
            <a:r>
              <a:rPr lang="en-US" altLang="en-US" sz="2000" dirty="0"/>
              <a:t>factor improvement in beam power.</a:t>
            </a:r>
          </a:p>
          <a:p>
            <a:pPr>
              <a:spcBef>
                <a:spcPct val="0"/>
              </a:spcBef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10-GeV</a:t>
            </a:r>
            <a:r>
              <a:rPr lang="en-US" altLang="en-US" sz="2200" b="1" dirty="0"/>
              <a:t> MI Injection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err="1"/>
              <a:t>Laslett</a:t>
            </a:r>
            <a:r>
              <a:rPr lang="en-US" altLang="en-US" sz="2000" dirty="0"/>
              <a:t> tune-spread reduced by factor </a:t>
            </a:r>
            <a:r>
              <a:rPr lang="en-US" altLang="en-US" sz="2000" b="1" dirty="0">
                <a:solidFill>
                  <a:schemeClr val="tx1"/>
                </a:solidFill>
              </a:rPr>
              <a:t>1.50</a:t>
            </a:r>
            <a:r>
              <a:rPr lang="en-US" altLang="en-US" sz="2000" dirty="0"/>
              <a:t> at injection.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Beam size reduced by factor </a:t>
            </a:r>
            <a:r>
              <a:rPr lang="en-US" altLang="en-US" sz="2000" b="1" dirty="0">
                <a:solidFill>
                  <a:schemeClr val="tx1"/>
                </a:solidFill>
              </a:rPr>
              <a:t>1.22</a:t>
            </a:r>
            <a:r>
              <a:rPr lang="en-US" altLang="en-US" sz="2000" dirty="0"/>
              <a:t> at injection.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Incompatible with 8-GeV Recycler.</a:t>
            </a:r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/>
              <a:t>The RCS should be capable of 10-GeV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We can keep both </a:t>
            </a:r>
            <a:r>
              <a:rPr lang="en-US" altLang="en-US" sz="2000"/>
              <a:t>options open</a:t>
            </a:r>
            <a:endParaRPr lang="en-US" altLang="en-US" sz="20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97282-EEAA-4763-928D-6C548B1111A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5B42A2-66C8-4C51-8727-BEF422F37C32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932386" y="4076700"/>
            <a:ext cx="990600" cy="8382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969743"/>
            <a:ext cx="7126999" cy="51776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Fermilab</a:t>
            </a:r>
            <a:r>
              <a:rPr lang="en-US" sz="2400" dirty="0"/>
              <a:t> Proton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3970996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Recycler Intensity Limits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35743" y="1038171"/>
            <a:ext cx="8672513" cy="52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Space-charge Tune-spread Losses: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800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If we go to higher than PIP-II intensity, but without a momentum separation between the beams, we will cross the same res. lines.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How well can we compensate the resonances lines?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051F8-C67D-4256-AAB4-958EE64DC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38" y="1897979"/>
            <a:ext cx="3106837" cy="3069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CAE81C-BA0A-41AA-AC06-1C6027756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253" y="1895275"/>
            <a:ext cx="3289507" cy="3072019"/>
          </a:xfrm>
          <a:prstGeom prst="rect">
            <a:avLst/>
          </a:prstGeom>
        </p:spPr>
      </p:pic>
      <p:sp>
        <p:nvSpPr>
          <p:cNvPr id="18" name="AutoShape 5">
            <a:extLst>
              <a:ext uri="{FF2B5EF4-FFF2-40B4-BE49-F238E27FC236}">
                <a16:creationId xmlns:a16="http://schemas.microsoft.com/office/drawing/2014/main" id="{C0744920-AE88-4581-98F9-0DA618A99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09" y="2032879"/>
            <a:ext cx="2112580" cy="512670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R. Ainsworth 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254D93BF-9219-4800-9E2E-8DD42F9E2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1" y="1551396"/>
            <a:ext cx="3142593" cy="396087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2200" dirty="0">
                <a:solidFill>
                  <a:schemeClr val="accent6"/>
                </a:solidFill>
              </a:rPr>
              <a:t>Current Tune-Spread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E2FF5799-3F80-4F07-8CBF-3CFE6E93C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975" y="1548692"/>
            <a:ext cx="3142593" cy="398791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2200" dirty="0">
                <a:solidFill>
                  <a:schemeClr val="accent6"/>
                </a:solidFill>
              </a:rPr>
              <a:t>PIP-II Tune-Spread</a:t>
            </a:r>
          </a:p>
        </p:txBody>
      </p:sp>
    </p:spTree>
    <p:extLst>
      <p:ext uri="{BB962C8B-B14F-4D97-AF65-F5344CB8AC3E}">
        <p14:creationId xmlns:p14="http://schemas.microsoft.com/office/powerpoint/2010/main" val="1870907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Recycler Intensity Limits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Tight Aperture Losses: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For PIP-II era, smaller cleaner beam.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For RCS, limited by RR/MI apertures.</a:t>
            </a:r>
          </a:p>
          <a:p>
            <a:pPr lvl="1">
              <a:spcBef>
                <a:spcPct val="0"/>
              </a:spcBef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Electron Cloud Instability:</a:t>
            </a:r>
            <a:endParaRPr lang="en-US" altLang="en-US" sz="2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73A59-7E1B-45FB-9CDE-E18A97791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732692"/>
            <a:ext cx="4035686" cy="3389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C7F55-A889-4F4E-BA24-C200C1987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509" y="2732692"/>
            <a:ext cx="4344392" cy="2790496"/>
          </a:xfrm>
          <a:prstGeom prst="rect">
            <a:avLst/>
          </a:prstGeom>
        </p:spPr>
      </p:pic>
      <p:sp>
        <p:nvSpPr>
          <p:cNvPr id="14" name="AutoShape 5">
            <a:extLst>
              <a:ext uri="{FF2B5EF4-FFF2-40B4-BE49-F238E27FC236}">
                <a16:creationId xmlns:a16="http://schemas.microsoft.com/office/drawing/2014/main" id="{0C662859-8D1B-4594-A60F-CA5D30AF9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580" y="5577421"/>
            <a:ext cx="4652612" cy="512670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S. </a:t>
            </a:r>
            <a:r>
              <a:rPr lang="en-US" altLang="en-US" b="1" dirty="0" err="1">
                <a:solidFill>
                  <a:srgbClr val="B3B3B3"/>
                </a:solidFill>
              </a:rPr>
              <a:t>Antipov</a:t>
            </a:r>
            <a:r>
              <a:rPr lang="en-US" altLang="en-US" b="1" dirty="0">
                <a:solidFill>
                  <a:srgbClr val="B3B3B3"/>
                </a:solidFill>
              </a:rPr>
              <a:t> et al. PRSTAB 2017</a:t>
            </a:r>
          </a:p>
        </p:txBody>
      </p:sp>
      <p:pic>
        <p:nvPicPr>
          <p:cNvPr id="15" name="Screen Shot 2016-07-26 at 10.53.20 AM.png">
            <a:extLst>
              <a:ext uri="{FF2B5EF4-FFF2-40B4-BE49-F238E27FC236}">
                <a16:creationId xmlns:a16="http://schemas.microsoft.com/office/drawing/2014/main" id="{2BD64B22-FFB0-4327-8C2F-9F6D3DF4BAC8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70101" y="1111413"/>
            <a:ext cx="1920515" cy="1057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3105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Main Injector Intensity Upgrade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Aperture and Space-charge Tune-spread</a:t>
            </a:r>
            <a:endParaRPr lang="en-US" altLang="en-US" sz="2000" dirty="0"/>
          </a:p>
          <a:p>
            <a:pPr lvl="1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4.3 mm </a:t>
            </a:r>
            <a:r>
              <a:rPr lang="en-US" altLang="en-US" sz="2000" b="1" dirty="0" err="1">
                <a:solidFill>
                  <a:schemeClr val="tx1"/>
                </a:solidFill>
              </a:rPr>
              <a:t>mrad</a:t>
            </a:r>
            <a:r>
              <a:rPr lang="en-US" altLang="en-US" sz="2000" b="1" dirty="0">
                <a:solidFill>
                  <a:schemeClr val="tx1"/>
                </a:solidFill>
              </a:rPr>
              <a:t> aperture restriction </a:t>
            </a:r>
            <a:r>
              <a:rPr lang="en-US" altLang="en-US" sz="2000" dirty="0"/>
              <a:t>for MI</a:t>
            </a:r>
          </a:p>
          <a:p>
            <a:pPr lvl="2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</a:rPr>
              <a:t>40 mm </a:t>
            </a:r>
            <a:r>
              <a:rPr lang="en-US" altLang="en-US" sz="1600" b="1" dirty="0" err="1">
                <a:solidFill>
                  <a:schemeClr val="tx1"/>
                </a:solidFill>
              </a:rPr>
              <a:t>mrad</a:t>
            </a:r>
            <a:r>
              <a:rPr lang="en-US" altLang="en-US" sz="1600" b="1" dirty="0">
                <a:solidFill>
                  <a:schemeClr val="tx1"/>
                </a:solidFill>
              </a:rPr>
              <a:t> </a:t>
            </a:r>
            <a:r>
              <a:rPr lang="en-US" altLang="en-US" sz="1600" dirty="0"/>
              <a:t>normalized admittance at </a:t>
            </a:r>
            <a:r>
              <a:rPr lang="en-US" altLang="en-US" sz="1600" b="1" dirty="0">
                <a:solidFill>
                  <a:schemeClr val="tx1"/>
                </a:solidFill>
              </a:rPr>
              <a:t>8 </a:t>
            </a:r>
            <a:r>
              <a:rPr lang="en-US" altLang="en-US" sz="1600" b="1" dirty="0" err="1">
                <a:solidFill>
                  <a:schemeClr val="tx1"/>
                </a:solidFill>
              </a:rPr>
              <a:t>Gev</a:t>
            </a:r>
            <a:r>
              <a:rPr lang="en-US" altLang="en-US" sz="1600" b="1" dirty="0">
                <a:solidFill>
                  <a:schemeClr val="tx1"/>
                </a:solidFill>
              </a:rPr>
              <a:t> </a:t>
            </a:r>
            <a:r>
              <a:rPr lang="en-US" altLang="en-US" sz="1600" dirty="0"/>
              <a:t>or </a:t>
            </a:r>
            <a:r>
              <a:rPr lang="en-US" altLang="en-US" sz="1600" b="1" dirty="0">
                <a:solidFill>
                  <a:schemeClr val="tx1"/>
                </a:solidFill>
              </a:rPr>
              <a:t>50 mm </a:t>
            </a:r>
            <a:r>
              <a:rPr lang="en-US" altLang="en-US" sz="1600" b="1" dirty="0" err="1">
                <a:solidFill>
                  <a:schemeClr val="tx1"/>
                </a:solidFill>
              </a:rPr>
              <a:t>mrad</a:t>
            </a:r>
            <a:r>
              <a:rPr lang="en-US" altLang="en-US" sz="1600" b="1" dirty="0">
                <a:solidFill>
                  <a:schemeClr val="tx1"/>
                </a:solidFill>
              </a:rPr>
              <a:t> at 10 GeV.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Alleviated by injecting into MI at higher energy.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Lattice correction of harmonic </a:t>
            </a:r>
            <a:r>
              <a:rPr lang="en-US" altLang="en-US" sz="2000" dirty="0" err="1"/>
              <a:t>betatron</a:t>
            </a:r>
            <a:r>
              <a:rPr lang="en-US" altLang="en-US" sz="2000" dirty="0"/>
              <a:t> resonances.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Reactive power needed to drive RF cavities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For PIP-II we can add new power amplifiers to existing RF cavities.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For 2.4 MW, we need to </a:t>
            </a:r>
            <a:r>
              <a:rPr lang="en-US" altLang="en-US" sz="2000" b="1" dirty="0">
                <a:solidFill>
                  <a:schemeClr val="tx1"/>
                </a:solidFill>
              </a:rPr>
              <a:t>replace RF cavities and PAs.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l-GR" altLang="en-US" sz="2000" b="1" dirty="0"/>
              <a:t>γ</a:t>
            </a:r>
            <a:r>
              <a:rPr lang="en-US" altLang="en-US" sz="2000" b="1" baseline="-25000" dirty="0"/>
              <a:t>T</a:t>
            </a:r>
            <a:r>
              <a:rPr lang="en-US" altLang="en-US" sz="2000" b="1" dirty="0"/>
              <a:t>-Jump for MI Transition Crossing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/>
              <a:t>High-Power Neutrino Target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22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Main Injector Intensity Upgrade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42887" y="1060443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l-GR" altLang="en-US" sz="2000" b="1" dirty="0"/>
              <a:t>γ</a:t>
            </a:r>
            <a:r>
              <a:rPr lang="en-US" altLang="en-US" sz="2000" b="1" baseline="-25000" dirty="0"/>
              <a:t>T</a:t>
            </a:r>
            <a:r>
              <a:rPr lang="en-US" altLang="en-US" sz="2000" b="1" dirty="0"/>
              <a:t>-Jump for MI Transition Crossing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Pulsed quads for </a:t>
            </a:r>
            <a:r>
              <a:rPr lang="el-GR" altLang="en-US" sz="2000" dirty="0"/>
              <a:t>γ</a:t>
            </a:r>
            <a:r>
              <a:rPr lang="en-US" altLang="en-US" sz="2000" baseline="-25000" dirty="0"/>
              <a:t>T</a:t>
            </a:r>
            <a:r>
              <a:rPr lang="en-US" altLang="en-US" sz="2000" dirty="0"/>
              <a:t>-jump to be installed for PIP-II.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For 2.4 MW, consider going from negative to positive chromaticity at transition crossing.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80CE8-6218-4C7A-B6D6-26601FD3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" y="2527738"/>
            <a:ext cx="4308970" cy="3016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0A2AA3-3A6B-47DC-9772-9DEB865AF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77" y="3892440"/>
            <a:ext cx="4503068" cy="2219341"/>
          </a:xfrm>
          <a:prstGeom prst="rect">
            <a:avLst/>
          </a:prstGeom>
        </p:spPr>
      </p:pic>
      <p:sp>
        <p:nvSpPr>
          <p:cNvPr id="14" name="AutoShape 5">
            <a:extLst>
              <a:ext uri="{FF2B5EF4-FFF2-40B4-BE49-F238E27FC236}">
                <a16:creationId xmlns:a16="http://schemas.microsoft.com/office/drawing/2014/main" id="{51E5F6FB-F0A2-4E77-818B-E7B1ABB16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55" y="5699614"/>
            <a:ext cx="4542254" cy="402312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R. Ainsworth et al. IPAC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6C146-5FC6-4ED3-82B1-4D2E8409D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665" y="2102070"/>
            <a:ext cx="4530207" cy="16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Main Injector Intensity Upgrade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/>
              <a:t>High-Power Neutrino Target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Detailed design of </a:t>
            </a:r>
            <a:r>
              <a:rPr lang="en-US" altLang="en-US" sz="2000" b="1" dirty="0">
                <a:solidFill>
                  <a:schemeClr val="tx1"/>
                </a:solidFill>
              </a:rPr>
              <a:t>2.3 MW Be target </a:t>
            </a:r>
            <a:r>
              <a:rPr lang="en-US" altLang="en-US" sz="2000" dirty="0"/>
              <a:t>for neutrino beams.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Active area of R&amp;D development </a:t>
            </a:r>
            <a:r>
              <a:rPr lang="en-US" altLang="en-US" sz="2000" dirty="0"/>
              <a:t>– shock test, radiation damage, target design, flux optimization etc.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56709-BA4B-4B04-8E36-E828CE56A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541" y="2562232"/>
            <a:ext cx="4809146" cy="1751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F879B-DC29-42D9-BAB7-2CA94A5C9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09" y="2399783"/>
            <a:ext cx="3826457" cy="3268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0D1AB-9FFB-4E8A-8F79-2A814AFB1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525" y="4295768"/>
            <a:ext cx="4036588" cy="1857382"/>
          </a:xfrm>
          <a:prstGeom prst="rect">
            <a:avLst/>
          </a:prstGeom>
        </p:spPr>
      </p:pic>
      <p:sp>
        <p:nvSpPr>
          <p:cNvPr id="17" name="AutoShape 5">
            <a:extLst>
              <a:ext uri="{FF2B5EF4-FFF2-40B4-BE49-F238E27FC236}">
                <a16:creationId xmlns:a16="http://schemas.microsoft.com/office/drawing/2014/main" id="{C6716A75-F922-4064-A9E0-471F1D873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9" y="5694021"/>
            <a:ext cx="4637328" cy="402312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T. </a:t>
            </a:r>
            <a:r>
              <a:rPr lang="en-US" altLang="en-US" b="1" dirty="0" err="1">
                <a:solidFill>
                  <a:srgbClr val="B3B3B3"/>
                </a:solidFill>
              </a:rPr>
              <a:t>Davenne</a:t>
            </a:r>
            <a:r>
              <a:rPr lang="en-US" altLang="en-US" b="1" dirty="0">
                <a:solidFill>
                  <a:srgbClr val="B3B3B3"/>
                </a:solidFill>
              </a:rPr>
              <a:t> et al. PRSTAB 2015</a:t>
            </a:r>
          </a:p>
        </p:txBody>
      </p:sp>
    </p:spTree>
    <p:extLst>
      <p:ext uri="{BB962C8B-B14F-4D97-AF65-F5344CB8AC3E}">
        <p14:creationId xmlns:p14="http://schemas.microsoft.com/office/powerpoint/2010/main" val="3619012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Beyond 2.4 MW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7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Options for Intensity Beyond 2.4 MW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53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If future physics experiments need even higher power proton beams at 120 GeV, how can that be accomplished?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Options: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1) </a:t>
            </a:r>
            <a:r>
              <a:rPr lang="en-US" altLang="en-US" sz="2200" b="1" dirty="0">
                <a:solidFill>
                  <a:schemeClr val="tx1"/>
                </a:solidFill>
              </a:rPr>
              <a:t>Better performance from the new RCS</a:t>
            </a:r>
            <a:endParaRPr lang="en-US" altLang="en-US" sz="1400" b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IOTA technologies such as integrable optics or electron lenses?</a:t>
            </a: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2) </a:t>
            </a:r>
            <a:r>
              <a:rPr lang="en-US" altLang="en-US" sz="2200" b="1" dirty="0">
                <a:solidFill>
                  <a:schemeClr val="tx1"/>
                </a:solidFill>
              </a:rPr>
              <a:t>Extend PIP-II </a:t>
            </a:r>
            <a:r>
              <a:rPr lang="en-US" altLang="en-US" sz="2200" b="1" dirty="0" err="1">
                <a:solidFill>
                  <a:schemeClr val="tx1"/>
                </a:solidFill>
              </a:rPr>
              <a:t>linac</a:t>
            </a:r>
            <a:r>
              <a:rPr lang="en-US" altLang="en-US" sz="2200" b="1" dirty="0">
                <a:solidFill>
                  <a:schemeClr val="tx1"/>
                </a:solidFill>
              </a:rPr>
              <a:t> to raise RCS injection energy</a:t>
            </a:r>
            <a:endParaRPr lang="en-US" altLang="en-US" sz="1400" b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An upgrade to a 1.4 GeV </a:t>
            </a:r>
            <a:r>
              <a:rPr lang="en-US" altLang="en-US" sz="2000" dirty="0" err="1"/>
              <a:t>Linac</a:t>
            </a:r>
            <a:r>
              <a:rPr lang="en-US" altLang="en-US" sz="2000" dirty="0"/>
              <a:t> could double the RCS intensity.</a:t>
            </a: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3) </a:t>
            </a:r>
            <a:r>
              <a:rPr lang="en-US" altLang="en-US" sz="2200" b="1" dirty="0">
                <a:solidFill>
                  <a:schemeClr val="tx1"/>
                </a:solidFill>
              </a:rPr>
              <a:t>Reduce MI ramp time</a:t>
            </a:r>
            <a:endParaRPr lang="en-US" altLang="en-US" sz="1400" b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Add magnet power supplies, RF stations, replace RF cavities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/>
              <a:t>4) </a:t>
            </a:r>
            <a:r>
              <a:rPr lang="en-US" altLang="en-US" sz="2000" b="1" dirty="0">
                <a:solidFill>
                  <a:schemeClr val="tx1"/>
                </a:solidFill>
              </a:rPr>
              <a:t>Use 4+5 Slip-Stacking with a harmonic cavity</a:t>
            </a:r>
            <a:endParaRPr lang="en-US" altLang="en-US" sz="2000" dirty="0"/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Use harmonic RF to improve stability and bring RF buckets closer.</a:t>
            </a:r>
            <a:endParaRPr lang="en-US" altLang="en-US" sz="1800" dirty="0"/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Stack in the Main Injector, </a:t>
            </a:r>
            <a:r>
              <a:rPr lang="en-US" altLang="en-US" sz="2000" b="1" dirty="0">
                <a:solidFill>
                  <a:schemeClr val="tx2"/>
                </a:solidFill>
              </a:rPr>
              <a:t>+50% </a:t>
            </a:r>
            <a:r>
              <a:rPr lang="en-US" altLang="en-US" sz="2000" dirty="0"/>
              <a:t>beam power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Or build a new Recycler, </a:t>
            </a:r>
            <a:r>
              <a:rPr lang="en-US" altLang="en-US" sz="2000" b="1" dirty="0">
                <a:solidFill>
                  <a:schemeClr val="tx2"/>
                </a:solidFill>
              </a:rPr>
              <a:t>+80% </a:t>
            </a:r>
            <a:r>
              <a:rPr lang="en-US" altLang="en-US" sz="2000" dirty="0"/>
              <a:t>beam power.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28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Conclusions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87FF2583-5214-46D9-8ECD-21E0555036B0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672513" cy="53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/>
              <a:t>A </a:t>
            </a:r>
            <a:r>
              <a:rPr lang="en-US" altLang="en-US" sz="2200" b="1" dirty="0">
                <a:solidFill>
                  <a:schemeClr val="tx2"/>
                </a:solidFill>
              </a:rPr>
              <a:t>new RCS can quadruple intensity per unit length </a:t>
            </a:r>
            <a:r>
              <a:rPr lang="en-US" altLang="en-US" sz="2200" dirty="0"/>
              <a:t>by avoiding transition crossing, reducing betas, increasing periodicity, and improving lattice correction.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endParaRPr lang="en-US" altLang="en-US" sz="12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/>
              <a:t>To fill the RCS at 5 mA, the PIP-II </a:t>
            </a:r>
            <a:r>
              <a:rPr lang="en-US" altLang="en-US" sz="2200" dirty="0" err="1"/>
              <a:t>Linac</a:t>
            </a:r>
            <a:r>
              <a:rPr lang="en-US" altLang="en-US" sz="2200" dirty="0"/>
              <a:t> would require a </a:t>
            </a:r>
            <a:r>
              <a:rPr lang="en-US" altLang="en-US" sz="2200" b="1" dirty="0">
                <a:solidFill>
                  <a:schemeClr val="tx2"/>
                </a:solidFill>
              </a:rPr>
              <a:t>power amplifier upgrade.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endParaRPr lang="en-US" altLang="en-US" sz="12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/>
              <a:t>It may be preferable to inject directly into the </a:t>
            </a:r>
            <a:r>
              <a:rPr lang="en-US" altLang="en-US" sz="2200" b="1" dirty="0">
                <a:solidFill>
                  <a:schemeClr val="tx2"/>
                </a:solidFill>
              </a:rPr>
              <a:t>MI at 10-GeV </a:t>
            </a:r>
            <a:r>
              <a:rPr lang="en-US" altLang="en-US" sz="2200" dirty="0"/>
              <a:t>and eliminate the use of the Recycler.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endParaRPr lang="en-US" altLang="en-US" sz="12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/>
              <a:t>At 2.4 MW, the Main Injector would need to </a:t>
            </a:r>
            <a:r>
              <a:rPr lang="en-US" altLang="en-US" sz="2200" b="1" dirty="0">
                <a:solidFill>
                  <a:schemeClr val="tx2"/>
                </a:solidFill>
              </a:rPr>
              <a:t>new RF cavities and PAs </a:t>
            </a:r>
            <a:r>
              <a:rPr lang="en-US" altLang="en-US" sz="2200" dirty="0"/>
              <a:t>to provide the reactive power for the beam loading.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en-US" sz="12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/>
              <a:t>An RCS also opens up good options </a:t>
            </a:r>
            <a:r>
              <a:rPr lang="en-US" altLang="en-US" sz="2200" b="1" dirty="0">
                <a:solidFill>
                  <a:schemeClr val="tx2"/>
                </a:solidFill>
              </a:rPr>
              <a:t>beyond 2.4 MW.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955683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Backup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27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7852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Harmonic Slip-stacking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FFE5D-8E3D-422C-A982-C7DADB10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723551"/>
            <a:ext cx="8915400" cy="2552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9D9E3F-C449-4C67-BA90-CC1A7371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855466"/>
            <a:ext cx="4343400" cy="2745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136863-4AD5-458E-975F-D30377442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90" y="973586"/>
            <a:ext cx="3660228" cy="2606696"/>
          </a:xfrm>
          <a:prstGeom prst="rect">
            <a:avLst/>
          </a:prstGeom>
        </p:spPr>
      </p:pic>
      <p:sp>
        <p:nvSpPr>
          <p:cNvPr id="19" name="AutoShape 5">
            <a:extLst>
              <a:ext uri="{FF2B5EF4-FFF2-40B4-BE49-F238E27FC236}">
                <a16:creationId xmlns:a16="http://schemas.microsoft.com/office/drawing/2014/main" id="{29016DDE-60E9-49E0-95C9-FF7E93B3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058" y="230977"/>
            <a:ext cx="4637328" cy="402312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Eldred, </a:t>
            </a:r>
            <a:r>
              <a:rPr lang="en-US" altLang="en-US" b="1" dirty="0" err="1">
                <a:solidFill>
                  <a:srgbClr val="B3B3B3"/>
                </a:solidFill>
              </a:rPr>
              <a:t>Zwaska</a:t>
            </a:r>
            <a:r>
              <a:rPr lang="en-US" altLang="en-US" b="1" dirty="0">
                <a:solidFill>
                  <a:srgbClr val="B3B3B3"/>
                </a:solidFill>
              </a:rPr>
              <a:t> PRAB 2016</a:t>
            </a:r>
          </a:p>
        </p:txBody>
      </p:sp>
    </p:spTree>
    <p:extLst>
      <p:ext uri="{BB962C8B-B14F-4D97-AF65-F5344CB8AC3E}">
        <p14:creationId xmlns:p14="http://schemas.microsoft.com/office/powerpoint/2010/main" val="1861920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0E313766-4604-4F35-A14B-F20D252CAF9C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1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accent6"/>
                </a:solidFill>
              </a:rPr>
              <a:t>Booster improvement is an </a:t>
            </a:r>
            <a:r>
              <a:rPr lang="en-US" altLang="en-US" sz="2200" b="1" dirty="0">
                <a:solidFill>
                  <a:schemeClr val="tx2"/>
                </a:solidFill>
              </a:rPr>
              <a:t>ongoing effort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accent6"/>
                </a:solidFill>
              </a:rPr>
              <a:t>	</a:t>
            </a:r>
            <a:r>
              <a:rPr lang="en-US" altLang="en-US" sz="2200" b="1" dirty="0">
                <a:solidFill>
                  <a:schemeClr val="tx2"/>
                </a:solidFill>
              </a:rPr>
              <a:t>Yesterday’s talks </a:t>
            </a:r>
            <a:r>
              <a:rPr lang="en-US" altLang="en-US" sz="2200" dirty="0">
                <a:solidFill>
                  <a:schemeClr val="accent6"/>
                </a:solidFill>
              </a:rPr>
              <a:t>provide a good overview.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accent6"/>
                </a:solidFill>
              </a:rPr>
              <a:t>Known challenges include: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4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>
                <a:solidFill>
                  <a:schemeClr val="accent6"/>
                </a:solidFill>
              </a:rPr>
              <a:t>Transition crossing.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endParaRPr lang="en-US" altLang="en-US" sz="4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>
                <a:solidFill>
                  <a:schemeClr val="accent6"/>
                </a:solidFill>
              </a:rPr>
              <a:t>Impedance effects from dipole laminations.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endParaRPr lang="en-US" altLang="en-US" sz="4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>
                <a:solidFill>
                  <a:schemeClr val="accent6"/>
                </a:solidFill>
              </a:rPr>
              <a:t>Space-charge forces at injection.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endParaRPr lang="en-US" altLang="en-US" sz="4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200" dirty="0">
                <a:solidFill>
                  <a:schemeClr val="accent6"/>
                </a:solidFill>
              </a:rPr>
              <a:t>Lattice optics correction.</a:t>
            </a:r>
          </a:p>
          <a:p>
            <a:pPr>
              <a:spcBef>
                <a:spcPct val="0"/>
              </a:spcBef>
            </a:pPr>
            <a:endParaRPr lang="en-US" alt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>
              <a:solidFill>
                <a:schemeClr val="accent6"/>
              </a:solidFill>
            </a:endParaRPr>
          </a:p>
        </p:txBody>
      </p:sp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Booster Performance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35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Backup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Lebedev RCS Design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4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" y="19512"/>
            <a:ext cx="8854966" cy="68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8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31" y="19512"/>
            <a:ext cx="8865475" cy="68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34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8" y="19512"/>
            <a:ext cx="8828264" cy="68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36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7" y="19512"/>
            <a:ext cx="8847225" cy="68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74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7" y="36187"/>
            <a:ext cx="8847225" cy="68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04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" y="21627"/>
            <a:ext cx="8854966" cy="68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55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" y="19512"/>
            <a:ext cx="8854965" cy="68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2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" y="24132"/>
            <a:ext cx="8854966" cy="68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2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" y="24132"/>
            <a:ext cx="8854966" cy="68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6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New RCS for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Multi-MW Facility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79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381B-FBA6-4747-A124-F2CF4434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8" y="19512"/>
            <a:ext cx="8824384" cy="68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5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D43B3D-7626-4C52-A860-0F026AEA7A0D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E1F5C4-9703-45B1-BE11-4D68C85AAD18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5687"/>
            <a:ext cx="69453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(Proposed) RCS Intensity Upgrade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711198-4C7C-40AA-BFC3-85A0476B8E1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4E66DA-CF81-45A2-BDEE-F583E66CC251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3A2D131-93CC-4027-ABEE-23F44A55BA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26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Benefits of Modern RCS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997E276-D3F0-4F80-B745-7E5CAD73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2" y="5191125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13695 w 222250"/>
              <a:gd name="T3" fmla="*/ 0 h 723900"/>
              <a:gd name="T4" fmla="*/ 13695 w 222250"/>
              <a:gd name="T5" fmla="*/ 8919 h 723900"/>
              <a:gd name="T6" fmla="*/ 0 w 222250"/>
              <a:gd name="T7" fmla="*/ 8919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692D468B-DA55-4A6E-AD87-10935628883D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Eliminate Transition Crossing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Lattice Improvements for Injection Intensity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Higher periodicity</a:t>
            </a:r>
            <a:r>
              <a:rPr lang="en-US" altLang="en-US" sz="2200" dirty="0"/>
              <a:t>, for suppression of harmonic resonances.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Lower maximum beta functions</a:t>
            </a:r>
            <a:r>
              <a:rPr lang="en-US" altLang="en-US" sz="2200" dirty="0"/>
              <a:t>, for greater beam acceptance.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accent6"/>
                </a:solidFill>
              </a:rPr>
              <a:t>Well-characterized</a:t>
            </a:r>
            <a:r>
              <a:rPr lang="en-US" altLang="en-US" sz="2200" dirty="0">
                <a:solidFill>
                  <a:schemeClr val="tx1"/>
                </a:solidFill>
              </a:rPr>
              <a:t> separate-function magnets</a:t>
            </a:r>
            <a:r>
              <a:rPr lang="en-US" altLang="en-US" sz="2200" dirty="0"/>
              <a:t>, for better optics.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/>
              <a:t>Other Improvements</a:t>
            </a:r>
          </a:p>
          <a:p>
            <a:pPr>
              <a:spcBef>
                <a:spcPct val="0"/>
              </a:spcBef>
            </a:pPr>
            <a:r>
              <a:rPr lang="en-US" altLang="en-US" sz="2200" dirty="0"/>
              <a:t>Reduce sources of </a:t>
            </a:r>
            <a:r>
              <a:rPr lang="en-US" altLang="en-US" sz="2200" dirty="0">
                <a:solidFill>
                  <a:schemeClr val="tx1"/>
                </a:solidFill>
              </a:rPr>
              <a:t>impedance.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Dispersion-free RF </a:t>
            </a:r>
            <a:r>
              <a:rPr lang="en-US" altLang="en-US" sz="2200" dirty="0"/>
              <a:t>acceleration.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Perpendicular-bias RF </a:t>
            </a:r>
            <a:r>
              <a:rPr lang="en-US" altLang="en-US" sz="2200" dirty="0"/>
              <a:t>cavities.</a:t>
            </a: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Low-SEY coating </a:t>
            </a:r>
            <a:r>
              <a:rPr lang="en-US" altLang="en-US" sz="2200" dirty="0"/>
              <a:t>for mitigation of electron cloud.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42567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Basic Scenario – Intense Boxcar Stacking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PIP-II for </a:t>
            </a:r>
            <a:r>
              <a:rPr lang="en-US" altLang="en-US" sz="2200" b="1" dirty="0">
                <a:solidFill>
                  <a:schemeClr val="tx1"/>
                </a:solidFill>
              </a:rPr>
              <a:t>1.2 MW </a:t>
            </a:r>
            <a:r>
              <a:rPr lang="en-US" altLang="en-US" sz="2200" dirty="0"/>
              <a:t>at 120 GeV: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Booster intensity of </a:t>
            </a:r>
            <a:r>
              <a:rPr lang="en-US" altLang="en-US" sz="2000" b="1" dirty="0">
                <a:solidFill>
                  <a:schemeClr val="tx1"/>
                </a:solidFill>
              </a:rPr>
              <a:t>6.5e12</a:t>
            </a:r>
            <a:r>
              <a:rPr lang="en-US" altLang="en-US" sz="2000" dirty="0"/>
              <a:t> with 20Hz ramp-rate.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Slip-stacking in Recycler.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12</a:t>
            </a:r>
            <a:r>
              <a:rPr lang="en-US" altLang="en-US" sz="2000" b="1" dirty="0"/>
              <a:t> </a:t>
            </a:r>
            <a:r>
              <a:rPr lang="en-US" altLang="en-US" sz="2000" dirty="0"/>
              <a:t>batches in Main Injector with </a:t>
            </a:r>
            <a:r>
              <a:rPr lang="en-US" altLang="en-US" sz="2000" b="1" dirty="0">
                <a:solidFill>
                  <a:schemeClr val="tx1"/>
                </a:solidFill>
              </a:rPr>
              <a:t>1.2 sec </a:t>
            </a:r>
            <a:r>
              <a:rPr lang="en-US" altLang="en-US" sz="2000" dirty="0"/>
              <a:t>ramp.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RCS for </a:t>
            </a:r>
            <a:r>
              <a:rPr lang="en-US" altLang="en-US" sz="2200" b="1" dirty="0">
                <a:solidFill>
                  <a:schemeClr val="tx1"/>
                </a:solidFill>
              </a:rPr>
              <a:t>2.4 MW </a:t>
            </a:r>
            <a:r>
              <a:rPr lang="en-US" altLang="en-US" sz="2200" dirty="0"/>
              <a:t>at 120 GeV: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RCS intensity of </a:t>
            </a:r>
            <a:r>
              <a:rPr lang="en-US" altLang="en-US" sz="2000" b="1" dirty="0">
                <a:solidFill>
                  <a:schemeClr val="tx1"/>
                </a:solidFill>
              </a:rPr>
              <a:t>36e12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/>
              <a:t>with 20Hz ramp-rate.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Boxcar stacking in Recycler (</a:t>
            </a:r>
            <a:r>
              <a:rPr lang="en-US" altLang="en-US" sz="2000" b="1" dirty="0">
                <a:solidFill>
                  <a:schemeClr val="tx2"/>
                </a:solidFill>
              </a:rPr>
              <a:t>no slip-stacking</a:t>
            </a:r>
            <a:r>
              <a:rPr lang="en-US" altLang="en-US" sz="2000" dirty="0"/>
              <a:t>)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5</a:t>
            </a:r>
            <a:r>
              <a:rPr lang="en-US" altLang="en-US" sz="2000" b="1" dirty="0"/>
              <a:t> </a:t>
            </a:r>
            <a:r>
              <a:rPr lang="en-US" altLang="en-US" sz="2000" dirty="0"/>
              <a:t>batches in Main Injector with </a:t>
            </a:r>
            <a:r>
              <a:rPr lang="en-US" altLang="en-US" sz="2000" b="1" dirty="0">
                <a:solidFill>
                  <a:schemeClr val="tx1"/>
                </a:solidFill>
              </a:rPr>
              <a:t>1.4 sec </a:t>
            </a:r>
            <a:r>
              <a:rPr lang="en-US" altLang="en-US" sz="2000" dirty="0"/>
              <a:t>ramp.</a:t>
            </a:r>
          </a:p>
          <a:p>
            <a:pPr lvl="1"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To achieve 2.4 MW, we need to quadruple the linear charge density.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If we can do that, an RCS opens options for even higher power.</a:t>
            </a: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sz="2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96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Laslett</a:t>
            </a:r>
            <a:r>
              <a:rPr lang="en-US" sz="2400" dirty="0"/>
              <a:t> Tune Shift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997E276-D3F0-4F80-B745-7E5CAD73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2" y="5191125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13695 w 222250"/>
              <a:gd name="T3" fmla="*/ 0 h 723900"/>
              <a:gd name="T4" fmla="*/ 13695 w 222250"/>
              <a:gd name="T5" fmla="*/ 8919 h 723900"/>
              <a:gd name="T6" fmla="*/ 0 w 222250"/>
              <a:gd name="T7" fmla="*/ 8919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5290D8-8FA3-4A4E-9799-2151E3D9DC4C}"/>
              </a:ext>
            </a:extLst>
          </p:cNvPr>
          <p:cNvGrpSpPr/>
          <p:nvPr/>
        </p:nvGrpSpPr>
        <p:grpSpPr>
          <a:xfrm>
            <a:off x="5129049" y="1064539"/>
            <a:ext cx="3786352" cy="4831763"/>
            <a:chOff x="5444677" y="933161"/>
            <a:chExt cx="3399340" cy="4314922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25BFBFC-8922-4523-BD96-01047D64E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677" y="933161"/>
              <a:ext cx="3399340" cy="3581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05795E9E-8CC3-403C-8884-305CC9C8A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892" y="4352733"/>
              <a:ext cx="2441212" cy="895350"/>
            </a:xfrm>
            <a:custGeom>
              <a:avLst/>
              <a:gdLst>
                <a:gd name="T0" fmla="*/ 11505 w 8228013"/>
                <a:gd name="T1" fmla="*/ 0 h 4875213"/>
                <a:gd name="T2" fmla="*/ 5752 w 8228013"/>
                <a:gd name="T3" fmla="*/ 0 h 4875213"/>
                <a:gd name="T4" fmla="*/ 0 w 8228013"/>
                <a:gd name="T5" fmla="*/ 0 h 4875213"/>
                <a:gd name="T6" fmla="*/ 5752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dirty="0">
                  <a:solidFill>
                    <a:srgbClr val="B3B3B3"/>
                  </a:solidFill>
                </a:rPr>
                <a:t>JPARC RCS: </a:t>
              </a:r>
              <a:r>
                <a:rPr lang="en-US" altLang="en-US" b="1" dirty="0" err="1">
                  <a:solidFill>
                    <a:srgbClr val="B3B3B3"/>
                  </a:solidFill>
                </a:rPr>
                <a:t>Hotchi</a:t>
              </a:r>
              <a:r>
                <a:rPr lang="en-US" altLang="en-US" b="1" dirty="0">
                  <a:solidFill>
                    <a:srgbClr val="B3B3B3"/>
                  </a:solidFill>
                </a:rPr>
                <a:t> et. al.</a:t>
              </a:r>
            </a:p>
          </p:txBody>
        </p:sp>
      </p:grpSp>
      <p:sp>
        <p:nvSpPr>
          <p:cNvPr id="19" name="AutoShape 8">
            <a:extLst>
              <a:ext uri="{FF2B5EF4-FFF2-40B4-BE49-F238E27FC236}">
                <a16:creationId xmlns:a16="http://schemas.microsoft.com/office/drawing/2014/main" id="{BF3DBCC4-9851-4567-B9FB-E6BF5ECD0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92" y="1525623"/>
            <a:ext cx="2816225" cy="477838"/>
          </a:xfrm>
          <a:custGeom>
            <a:avLst/>
            <a:gdLst>
              <a:gd name="T0" fmla="*/ 0 w 8228013"/>
              <a:gd name="T1" fmla="*/ 0 h 4875213"/>
              <a:gd name="T2" fmla="*/ 0 w 8228013"/>
              <a:gd name="T3" fmla="*/ 0 h 4875213"/>
              <a:gd name="T4" fmla="*/ 0 w 8228013"/>
              <a:gd name="T5" fmla="*/ 0 h 4875213"/>
              <a:gd name="T6" fmla="*/ 0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r>
              <a:rPr lang="en-US" altLang="en-US" dirty="0" err="1"/>
              <a:t>Laslett</a:t>
            </a:r>
            <a:r>
              <a:rPr lang="en-US" altLang="en-US" dirty="0"/>
              <a:t> tune-shift: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06FA03-910F-4D3A-BD68-251D8F211B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5985" y="3842407"/>
            <a:ext cx="3017384" cy="328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56DF7-BB63-434A-BDFF-49984D7834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5985" y="2055958"/>
            <a:ext cx="2466194" cy="671316"/>
          </a:xfrm>
          <a:prstGeom prst="rect">
            <a:avLst/>
          </a:prstGeom>
        </p:spPr>
      </p:pic>
      <p:sp>
        <p:nvSpPr>
          <p:cNvPr id="29" name="AutoShape 8">
            <a:extLst>
              <a:ext uri="{FF2B5EF4-FFF2-40B4-BE49-F238E27FC236}">
                <a16:creationId xmlns:a16="http://schemas.microsoft.com/office/drawing/2014/main" id="{6A2E3735-1FEC-4EC6-8FE1-DBB5977B4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92" y="3263793"/>
            <a:ext cx="4258034" cy="477838"/>
          </a:xfrm>
          <a:custGeom>
            <a:avLst/>
            <a:gdLst>
              <a:gd name="T0" fmla="*/ 0 w 8228013"/>
              <a:gd name="T1" fmla="*/ 0 h 4875213"/>
              <a:gd name="T2" fmla="*/ 0 w 8228013"/>
              <a:gd name="T3" fmla="*/ 0 h 4875213"/>
              <a:gd name="T4" fmla="*/ 0 w 8228013"/>
              <a:gd name="T5" fmla="*/ 0 h 4875213"/>
              <a:gd name="T6" fmla="*/ 0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Space-Charge Limit: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E8766914-1AE1-458E-9DE1-5CF05A568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046" y="4748350"/>
            <a:ext cx="2719141" cy="1002595"/>
          </a:xfrm>
          <a:custGeom>
            <a:avLst/>
            <a:gdLst>
              <a:gd name="T0" fmla="*/ 0 w 8228013"/>
              <a:gd name="T1" fmla="*/ 0 h 4875213"/>
              <a:gd name="T2" fmla="*/ 0 w 8228013"/>
              <a:gd name="T3" fmla="*/ 0 h 4875213"/>
              <a:gd name="T4" fmla="*/ 0 w 8228013"/>
              <a:gd name="T5" fmla="*/ 0 h 4875213"/>
              <a:gd name="T6" fmla="*/ 0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ν = 6.5 half-integer resonance constrains Booster to 0.3-0.35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9F09A8-7400-46D7-9FAF-46DF5CCDA01B}"/>
              </a:ext>
            </a:extLst>
          </p:cNvPr>
          <p:cNvCxnSpPr>
            <a:cxnSpLocks/>
          </p:cNvCxnSpPr>
          <p:nvPr/>
        </p:nvCxnSpPr>
        <p:spPr>
          <a:xfrm>
            <a:off x="3736428" y="4272455"/>
            <a:ext cx="0" cy="551793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78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Aperture and Emittance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1" y="1042988"/>
            <a:ext cx="4160532" cy="51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The vertical gap in the Booster is </a:t>
            </a:r>
            <a:r>
              <a:rPr lang="en-US" altLang="en-US" sz="2200" b="1" dirty="0">
                <a:solidFill>
                  <a:schemeClr val="tx1"/>
                </a:solidFill>
              </a:rPr>
              <a:t>5.72 cm (2.25’’) </a:t>
            </a:r>
            <a:r>
              <a:rPr lang="en-US" altLang="en-US" sz="2200" dirty="0"/>
              <a:t>at the location where </a:t>
            </a:r>
            <a:r>
              <a:rPr lang="el-GR" altLang="en-US" sz="2200" b="1" dirty="0">
                <a:solidFill>
                  <a:schemeClr val="tx1"/>
                </a:solidFill>
              </a:rPr>
              <a:t>β</a:t>
            </a:r>
            <a:r>
              <a:rPr lang="en-US" altLang="en-US" sz="2200" b="1" baseline="-25000" dirty="0">
                <a:solidFill>
                  <a:schemeClr val="tx1"/>
                </a:solidFill>
              </a:rPr>
              <a:t>y</a:t>
            </a:r>
            <a:r>
              <a:rPr lang="en-US" altLang="en-US" sz="2200" b="1" dirty="0">
                <a:solidFill>
                  <a:schemeClr val="tx1"/>
                </a:solidFill>
              </a:rPr>
              <a:t> = 35 m</a:t>
            </a:r>
            <a:r>
              <a:rPr lang="en-US" altLang="en-US" sz="22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This determines the Booster 95% normalized emittance of         </a:t>
            </a:r>
            <a:r>
              <a:rPr lang="en-US" altLang="en-US" sz="2200" b="1" dirty="0">
                <a:solidFill>
                  <a:schemeClr val="tx2"/>
                </a:solidFill>
              </a:rPr>
              <a:t>15 m</a:t>
            </a:r>
            <a:r>
              <a:rPr lang="en-US" altLang="en-US" sz="2200" b="1" dirty="0">
                <a:solidFill>
                  <a:schemeClr val="tx1"/>
                </a:solidFill>
              </a:rPr>
              <a:t>m </a:t>
            </a:r>
            <a:r>
              <a:rPr lang="en-US" altLang="en-US" sz="2200" b="1" dirty="0" err="1">
                <a:solidFill>
                  <a:schemeClr val="tx1"/>
                </a:solidFill>
              </a:rPr>
              <a:t>mrad</a:t>
            </a:r>
            <a:r>
              <a:rPr lang="en-US" altLang="en-US" sz="22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An RCS with smaller betas or higher injection energy can reach a 95% normalized emittance of </a:t>
            </a:r>
            <a:r>
              <a:rPr lang="en-US" altLang="en-US" sz="2200" b="1" dirty="0">
                <a:solidFill>
                  <a:schemeClr val="tx1"/>
                </a:solidFill>
              </a:rPr>
              <a:t>30 mm </a:t>
            </a:r>
            <a:r>
              <a:rPr lang="en-US" altLang="en-US" sz="2200" b="1" dirty="0" err="1">
                <a:solidFill>
                  <a:schemeClr val="tx1"/>
                </a:solidFill>
              </a:rPr>
              <a:t>mrad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dirty="0"/>
              <a:t>at the same aperture.</a:t>
            </a:r>
            <a:endParaRPr lang="en-US" altLang="en-US" sz="20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RCS for Multi-MW Facility at Fermilab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5/8/2018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A411E2-D879-48DB-AE5A-013FBC3081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2008" y="2321420"/>
            <a:ext cx="3474942" cy="886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9F3621-BAC1-490A-85E8-CFEA330E6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577" y="973861"/>
            <a:ext cx="4538823" cy="2916659"/>
          </a:xfrm>
          <a:prstGeom prst="rect">
            <a:avLst/>
          </a:prstGeom>
        </p:spPr>
      </p:pic>
      <p:sp>
        <p:nvSpPr>
          <p:cNvPr id="19" name="AutoShape 5">
            <a:extLst>
              <a:ext uri="{FF2B5EF4-FFF2-40B4-BE49-F238E27FC236}">
                <a16:creationId xmlns:a16="http://schemas.microsoft.com/office/drawing/2014/main" id="{65F4F05F-BD86-4529-80CE-126604F11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868" y="3939207"/>
            <a:ext cx="3916085" cy="444330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T.K. Kroc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774088-CBD0-48A9-BEFA-B72DD8A59403}"/>
              </a:ext>
            </a:extLst>
          </p:cNvPr>
          <p:cNvGrpSpPr/>
          <p:nvPr/>
        </p:nvGrpSpPr>
        <p:grpSpPr>
          <a:xfrm>
            <a:off x="4657365" y="5036985"/>
            <a:ext cx="3690823" cy="749366"/>
            <a:chOff x="4657365" y="5036985"/>
            <a:chExt cx="3690823" cy="7493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28A11A-DD8D-4DBC-903F-C36FE065012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330804" y="5457759"/>
              <a:ext cx="3017384" cy="328592"/>
            </a:xfrm>
            <a:prstGeom prst="rect">
              <a:avLst/>
            </a:prstGeom>
          </p:spPr>
        </p:pic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BCADF4D4-125E-4229-9444-4FE4D31BA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365" y="5036985"/>
              <a:ext cx="3067738" cy="477838"/>
            </a:xfrm>
            <a:custGeom>
              <a:avLst/>
              <a:gdLst>
                <a:gd name="T0" fmla="*/ 0 w 8228013"/>
                <a:gd name="T1" fmla="*/ 0 h 4875213"/>
                <a:gd name="T2" fmla="*/ 0 w 8228013"/>
                <a:gd name="T3" fmla="*/ 0 h 4875213"/>
                <a:gd name="T4" fmla="*/ 0 w 8228013"/>
                <a:gd name="T5" fmla="*/ 0 h 4875213"/>
                <a:gd name="T6" fmla="*/ 0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dirty="0"/>
                <a:t>Space-Charge Limit: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18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5195"/>
  <p:tag name="ORIGINALWIDTH" val="1281.179"/>
  <p:tag name="LATEXADDIN" val="\documentclass{article}&#10;\usepackage{amsmath}&#10;\pagestyle{empty}&#10;\begin{document}&#10;&#10;\begin{align} \nonumber&#10;\pmb{ N \sim \epsilon_{N} \times \beta \gamma^{2} \times \Delta\nu_{\text{max}} }&#10;\end{align}&#10;&#10;\end{document}"/>
  <p:tag name="IGUANATEXSIZE" val="20"/>
  <p:tag name="IGUANATEXCURSOR" val="186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0398"/>
  <p:tag name="ORIGINALWIDTH" val="1047.146"/>
  <p:tag name="LATEXADDIN" val="\documentclass{article}&#10;\usepackage{amsmath}&#10;\pagestyle{empty}&#10;\begin{document}&#10;&#10;\begin{align} \nonumber&#10;\pmb{ \Delta\nu \approx \frac{N r_{0}}{2 \pi \epsilon_{N} \beta \gamma^{2}}FB }&#10;\end{align}&#10;&#10;\end{document}"/>
  <p:tag name="IGUANATEXSIZE" val="20"/>
  <p:tag name="IGUANATEXCURSOR" val="184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6.5525"/>
  <p:tag name="ORIGINALWIDTH" val="1475.456"/>
  <p:tag name="LATEXADDIN" val="\documentclass{article}&#10;\usepackage{amsmath}&#10;\pagestyle{empty}&#10;\begin{document}&#10;&#10;\begin{align} \nonumber&#10;\pmb{ y_{\text{max}} = \sqrt{ \left( \frac{\epsilon_{N, \text{max}}}{\beta \gamma} \right) \beta_{y, \text{max}} } }&#10;\end{align}&#10;&#10;\end{document}"/>
  <p:tag name="IGUANATEXSIZE" val="20"/>
  <p:tag name="IGUANATEXCURSOR" val="171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5195"/>
  <p:tag name="ORIGINALWIDTH" val="1281.179"/>
  <p:tag name="LATEXADDIN" val="\documentclass{article}&#10;\usepackage{amsmath}&#10;\pagestyle{empty}&#10;\begin{document}&#10;&#10;\begin{align} \nonumber&#10;\pmb{ N \sim \epsilon_{N} \times \beta \gamma^{2} \times \Delta\nu_{\text{max}} }&#10;\end{align}&#10;&#10;\end{document}"/>
  <p:tag name="IGUANATEXSIZE" val="20"/>
  <p:tag name="IGUANATEXCURSOR" val="186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1141.659"/>
  <p:tag name="LATEXADDIN" val="\documentclass{article}&#10;\usepackage{amsmath}&#10;\pagestyle{empty}&#10;\begin{document}&#10;&#10;\begin{align} \nonumber&#10;\frac{dP}{dz} = \frac{\pi \sigma_{r} d a^{3}}{2c^{2}} \omega^{2} B_{AC}^{2}&#10;\end{align}&#10;&#10;\end{document}"/>
  <p:tag name="IGUANATEXSIZE" val="20"/>
  <p:tag name="IGUANATEXCURSOR" val="149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45171</TotalTime>
  <Words>2118</Words>
  <Application>Microsoft Office PowerPoint</Application>
  <PresentationFormat>On-screen Show (4:3)</PresentationFormat>
  <Paragraphs>662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MS PGothic</vt:lpstr>
      <vt:lpstr>MS PGothic</vt:lpstr>
      <vt:lpstr>Arial</vt:lpstr>
      <vt:lpstr>Calibri</vt:lpstr>
      <vt:lpstr>DejaVu Sans</vt:lpstr>
      <vt:lpstr>Geneva</vt:lpstr>
      <vt:lpstr>Helvetica</vt:lpstr>
      <vt:lpstr>Times New Roman</vt:lpstr>
      <vt:lpstr>WenQuanYi Micro Hei</vt:lpstr>
      <vt:lpstr>FNAL_TemplateMac_060514</vt:lpstr>
      <vt:lpstr>Fermilab: Footer Only</vt:lpstr>
      <vt:lpstr>RCS for Multi-MW Facility at Fermilab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Jeffrey Eldred</cp:lastModifiedBy>
  <cp:revision>443</cp:revision>
  <cp:lastPrinted>2014-01-20T19:40:21Z</cp:lastPrinted>
  <dcterms:created xsi:type="dcterms:W3CDTF">2016-06-09T21:29:32Z</dcterms:created>
  <dcterms:modified xsi:type="dcterms:W3CDTF">2018-05-08T18:25:54Z</dcterms:modified>
</cp:coreProperties>
</file>