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6"/>
  </p:notesMasterIdLst>
  <p:handoutMasterIdLst>
    <p:handoutMasterId r:id="rId57"/>
  </p:handoutMasterIdLst>
  <p:sldIdLst>
    <p:sldId id="388" r:id="rId2"/>
    <p:sldId id="368" r:id="rId3"/>
    <p:sldId id="390" r:id="rId4"/>
    <p:sldId id="396" r:id="rId5"/>
    <p:sldId id="391" r:id="rId6"/>
    <p:sldId id="397" r:id="rId7"/>
    <p:sldId id="392" r:id="rId8"/>
    <p:sldId id="399" r:id="rId9"/>
    <p:sldId id="398" r:id="rId10"/>
    <p:sldId id="402" r:id="rId11"/>
    <p:sldId id="393" r:id="rId12"/>
    <p:sldId id="425" r:id="rId13"/>
    <p:sldId id="408" r:id="rId14"/>
    <p:sldId id="410" r:id="rId15"/>
    <p:sldId id="411" r:id="rId16"/>
    <p:sldId id="412" r:id="rId17"/>
    <p:sldId id="413" r:id="rId18"/>
    <p:sldId id="414" r:id="rId19"/>
    <p:sldId id="416" r:id="rId20"/>
    <p:sldId id="417" r:id="rId21"/>
    <p:sldId id="418" r:id="rId22"/>
    <p:sldId id="419" r:id="rId23"/>
    <p:sldId id="426" r:id="rId24"/>
    <p:sldId id="424" r:id="rId25"/>
    <p:sldId id="407" r:id="rId26"/>
    <p:sldId id="406" r:id="rId27"/>
    <p:sldId id="405" r:id="rId28"/>
    <p:sldId id="403" r:id="rId29"/>
    <p:sldId id="404" r:id="rId30"/>
    <p:sldId id="420" r:id="rId31"/>
    <p:sldId id="421" r:id="rId32"/>
    <p:sldId id="422" r:id="rId33"/>
    <p:sldId id="423" r:id="rId34"/>
    <p:sldId id="364" r:id="rId35"/>
    <p:sldId id="369" r:id="rId36"/>
    <p:sldId id="370" r:id="rId37"/>
    <p:sldId id="371" r:id="rId38"/>
    <p:sldId id="372" r:id="rId39"/>
    <p:sldId id="373" r:id="rId40"/>
    <p:sldId id="389" r:id="rId41"/>
    <p:sldId id="383" r:id="rId42"/>
    <p:sldId id="384" r:id="rId43"/>
    <p:sldId id="385" r:id="rId44"/>
    <p:sldId id="381" r:id="rId45"/>
    <p:sldId id="374" r:id="rId46"/>
    <p:sldId id="377" r:id="rId47"/>
    <p:sldId id="379" r:id="rId48"/>
    <p:sldId id="380" r:id="rId49"/>
    <p:sldId id="386" r:id="rId50"/>
    <p:sldId id="378" r:id="rId51"/>
    <p:sldId id="409" r:id="rId52"/>
    <p:sldId id="375" r:id="rId53"/>
    <p:sldId id="382" r:id="rId54"/>
    <p:sldId id="387" r:id="rId55"/>
  </p:sldIdLst>
  <p:sldSz cx="9144000" cy="6858000" type="screen4x3"/>
  <p:notesSz cx="6810375" cy="9948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55">
          <p15:clr>
            <a:srgbClr val="A4A3A4"/>
          </p15:clr>
        </p15:guide>
        <p15:guide id="2" pos="40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63082"/>
    <a:srgbClr val="0055A0"/>
    <a:srgbClr val="FFB2EB"/>
    <a:srgbClr val="6E0A49"/>
    <a:srgbClr val="3F062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1" autoAdjust="0"/>
    <p:restoredTop sz="99813" autoAdjust="0"/>
  </p:normalViewPr>
  <p:slideViewPr>
    <p:cSldViewPr snapToGrid="0" snapToObjects="1">
      <p:cViewPr>
        <p:scale>
          <a:sx n="100" d="100"/>
          <a:sy n="100" d="100"/>
        </p:scale>
        <p:origin x="-1926" y="-312"/>
      </p:cViewPr>
      <p:guideLst>
        <p:guide orient="horz" pos="1355"/>
        <p:guide pos="4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-2412" y="-102"/>
      </p:cViewPr>
      <p:guideLst>
        <p:guide orient="horz" pos="3134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\dfs\Workspaces\d\dschoerlWS\PS\Flavia\Tune%20study\Campi%20POPSandPF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'POPS duplicate'!$B$2:$B$242</c:f>
              <c:numCache>
                <c:formatCode>General</c:formatCode>
                <c:ptCount val="241"/>
                <c:pt idx="0">
                  <c:v>-3000</c:v>
                </c:pt>
                <c:pt idx="1">
                  <c:v>-2975</c:v>
                </c:pt>
                <c:pt idx="2">
                  <c:v>-2950</c:v>
                </c:pt>
                <c:pt idx="3">
                  <c:v>-2925</c:v>
                </c:pt>
                <c:pt idx="4">
                  <c:v>-2900</c:v>
                </c:pt>
                <c:pt idx="5">
                  <c:v>-2875</c:v>
                </c:pt>
                <c:pt idx="6">
                  <c:v>-2850</c:v>
                </c:pt>
                <c:pt idx="7">
                  <c:v>-2825</c:v>
                </c:pt>
                <c:pt idx="8">
                  <c:v>-2800</c:v>
                </c:pt>
                <c:pt idx="9">
                  <c:v>-2775</c:v>
                </c:pt>
                <c:pt idx="10">
                  <c:v>-2750</c:v>
                </c:pt>
                <c:pt idx="11">
                  <c:v>-2725</c:v>
                </c:pt>
                <c:pt idx="12">
                  <c:v>-2700</c:v>
                </c:pt>
                <c:pt idx="13">
                  <c:v>-2675</c:v>
                </c:pt>
                <c:pt idx="14">
                  <c:v>-2650</c:v>
                </c:pt>
                <c:pt idx="15">
                  <c:v>-2625</c:v>
                </c:pt>
                <c:pt idx="16">
                  <c:v>-2600</c:v>
                </c:pt>
                <c:pt idx="17">
                  <c:v>-2575</c:v>
                </c:pt>
                <c:pt idx="18">
                  <c:v>-2550</c:v>
                </c:pt>
                <c:pt idx="19">
                  <c:v>-2525</c:v>
                </c:pt>
                <c:pt idx="20">
                  <c:v>-2500</c:v>
                </c:pt>
                <c:pt idx="21">
                  <c:v>-2475</c:v>
                </c:pt>
                <c:pt idx="22">
                  <c:v>-2450</c:v>
                </c:pt>
                <c:pt idx="23">
                  <c:v>-2425</c:v>
                </c:pt>
                <c:pt idx="24">
                  <c:v>-2400</c:v>
                </c:pt>
                <c:pt idx="25">
                  <c:v>-2375</c:v>
                </c:pt>
                <c:pt idx="26">
                  <c:v>-2350</c:v>
                </c:pt>
                <c:pt idx="27">
                  <c:v>-2325</c:v>
                </c:pt>
                <c:pt idx="28">
                  <c:v>-2300</c:v>
                </c:pt>
                <c:pt idx="29">
                  <c:v>-2275</c:v>
                </c:pt>
                <c:pt idx="30">
                  <c:v>-2250</c:v>
                </c:pt>
                <c:pt idx="31">
                  <c:v>-2225</c:v>
                </c:pt>
                <c:pt idx="32">
                  <c:v>-2200</c:v>
                </c:pt>
                <c:pt idx="33">
                  <c:v>-2175</c:v>
                </c:pt>
                <c:pt idx="34">
                  <c:v>-2150</c:v>
                </c:pt>
                <c:pt idx="35">
                  <c:v>-2125</c:v>
                </c:pt>
                <c:pt idx="36">
                  <c:v>-2100</c:v>
                </c:pt>
                <c:pt idx="37">
                  <c:v>-2075</c:v>
                </c:pt>
                <c:pt idx="38">
                  <c:v>-2050</c:v>
                </c:pt>
                <c:pt idx="39">
                  <c:v>-2025</c:v>
                </c:pt>
                <c:pt idx="40">
                  <c:v>-2000</c:v>
                </c:pt>
                <c:pt idx="41">
                  <c:v>-1975</c:v>
                </c:pt>
                <c:pt idx="42">
                  <c:v>-1950</c:v>
                </c:pt>
                <c:pt idx="43">
                  <c:v>-1925</c:v>
                </c:pt>
                <c:pt idx="44">
                  <c:v>-1900</c:v>
                </c:pt>
                <c:pt idx="45">
                  <c:v>-1875</c:v>
                </c:pt>
                <c:pt idx="46">
                  <c:v>-1850</c:v>
                </c:pt>
                <c:pt idx="47">
                  <c:v>-1825</c:v>
                </c:pt>
                <c:pt idx="48">
                  <c:v>-1800</c:v>
                </c:pt>
                <c:pt idx="49">
                  <c:v>-1775</c:v>
                </c:pt>
                <c:pt idx="50">
                  <c:v>-1750</c:v>
                </c:pt>
                <c:pt idx="51">
                  <c:v>-1725</c:v>
                </c:pt>
                <c:pt idx="52">
                  <c:v>-1700</c:v>
                </c:pt>
                <c:pt idx="53">
                  <c:v>-1675</c:v>
                </c:pt>
                <c:pt idx="54">
                  <c:v>-1650</c:v>
                </c:pt>
                <c:pt idx="55">
                  <c:v>-1625</c:v>
                </c:pt>
                <c:pt idx="56">
                  <c:v>-1600</c:v>
                </c:pt>
                <c:pt idx="57">
                  <c:v>-1575</c:v>
                </c:pt>
                <c:pt idx="58">
                  <c:v>-1550</c:v>
                </c:pt>
                <c:pt idx="59">
                  <c:v>-1525</c:v>
                </c:pt>
                <c:pt idx="60">
                  <c:v>-1500</c:v>
                </c:pt>
                <c:pt idx="61">
                  <c:v>-1475</c:v>
                </c:pt>
                <c:pt idx="62">
                  <c:v>-1450</c:v>
                </c:pt>
                <c:pt idx="63">
                  <c:v>-1425</c:v>
                </c:pt>
                <c:pt idx="64">
                  <c:v>-1400</c:v>
                </c:pt>
                <c:pt idx="65">
                  <c:v>-1375</c:v>
                </c:pt>
                <c:pt idx="66">
                  <c:v>-1350</c:v>
                </c:pt>
                <c:pt idx="67">
                  <c:v>-1325</c:v>
                </c:pt>
                <c:pt idx="68">
                  <c:v>-1300</c:v>
                </c:pt>
                <c:pt idx="69">
                  <c:v>-1275</c:v>
                </c:pt>
                <c:pt idx="70">
                  <c:v>-1250</c:v>
                </c:pt>
                <c:pt idx="71">
                  <c:v>-1225</c:v>
                </c:pt>
                <c:pt idx="72">
                  <c:v>-1200</c:v>
                </c:pt>
                <c:pt idx="73">
                  <c:v>-1175</c:v>
                </c:pt>
                <c:pt idx="74">
                  <c:v>-1150</c:v>
                </c:pt>
                <c:pt idx="75">
                  <c:v>-1125</c:v>
                </c:pt>
                <c:pt idx="76">
                  <c:v>-1100</c:v>
                </c:pt>
                <c:pt idx="77">
                  <c:v>-1075</c:v>
                </c:pt>
                <c:pt idx="78">
                  <c:v>-1050</c:v>
                </c:pt>
                <c:pt idx="79">
                  <c:v>-1025</c:v>
                </c:pt>
                <c:pt idx="80">
                  <c:v>-1000</c:v>
                </c:pt>
                <c:pt idx="81">
                  <c:v>-975</c:v>
                </c:pt>
                <c:pt idx="82">
                  <c:v>-950</c:v>
                </c:pt>
                <c:pt idx="83">
                  <c:v>-925</c:v>
                </c:pt>
                <c:pt idx="84">
                  <c:v>-900</c:v>
                </c:pt>
                <c:pt idx="85">
                  <c:v>-875</c:v>
                </c:pt>
                <c:pt idx="86">
                  <c:v>-850</c:v>
                </c:pt>
                <c:pt idx="87">
                  <c:v>-825</c:v>
                </c:pt>
                <c:pt idx="88">
                  <c:v>-800</c:v>
                </c:pt>
                <c:pt idx="89">
                  <c:v>-775</c:v>
                </c:pt>
                <c:pt idx="90">
                  <c:v>-750</c:v>
                </c:pt>
                <c:pt idx="91">
                  <c:v>-725</c:v>
                </c:pt>
                <c:pt idx="92">
                  <c:v>-700</c:v>
                </c:pt>
                <c:pt idx="93">
                  <c:v>-675</c:v>
                </c:pt>
                <c:pt idx="94">
                  <c:v>-650</c:v>
                </c:pt>
                <c:pt idx="95">
                  <c:v>-625</c:v>
                </c:pt>
                <c:pt idx="96">
                  <c:v>-600</c:v>
                </c:pt>
                <c:pt idx="97">
                  <c:v>-575</c:v>
                </c:pt>
                <c:pt idx="98">
                  <c:v>-550</c:v>
                </c:pt>
                <c:pt idx="99">
                  <c:v>-525</c:v>
                </c:pt>
                <c:pt idx="100">
                  <c:v>-500</c:v>
                </c:pt>
                <c:pt idx="101">
                  <c:v>-475</c:v>
                </c:pt>
                <c:pt idx="102">
                  <c:v>-450</c:v>
                </c:pt>
                <c:pt idx="103">
                  <c:v>-425</c:v>
                </c:pt>
                <c:pt idx="104">
                  <c:v>-400</c:v>
                </c:pt>
                <c:pt idx="105">
                  <c:v>-375</c:v>
                </c:pt>
                <c:pt idx="106">
                  <c:v>-350</c:v>
                </c:pt>
                <c:pt idx="107">
                  <c:v>-325</c:v>
                </c:pt>
                <c:pt idx="108">
                  <c:v>-300</c:v>
                </c:pt>
                <c:pt idx="109">
                  <c:v>-275</c:v>
                </c:pt>
                <c:pt idx="110">
                  <c:v>-250</c:v>
                </c:pt>
                <c:pt idx="111">
                  <c:v>-225</c:v>
                </c:pt>
                <c:pt idx="112">
                  <c:v>-200</c:v>
                </c:pt>
                <c:pt idx="113">
                  <c:v>-175</c:v>
                </c:pt>
                <c:pt idx="114">
                  <c:v>-150</c:v>
                </c:pt>
                <c:pt idx="115">
                  <c:v>-125</c:v>
                </c:pt>
                <c:pt idx="116">
                  <c:v>-100</c:v>
                </c:pt>
                <c:pt idx="117">
                  <c:v>-75</c:v>
                </c:pt>
                <c:pt idx="118">
                  <c:v>-50</c:v>
                </c:pt>
                <c:pt idx="119">
                  <c:v>-25</c:v>
                </c:pt>
                <c:pt idx="120">
                  <c:v>0</c:v>
                </c:pt>
                <c:pt idx="121">
                  <c:v>25</c:v>
                </c:pt>
                <c:pt idx="122">
                  <c:v>50</c:v>
                </c:pt>
                <c:pt idx="123">
                  <c:v>75</c:v>
                </c:pt>
                <c:pt idx="124">
                  <c:v>100</c:v>
                </c:pt>
                <c:pt idx="125">
                  <c:v>125</c:v>
                </c:pt>
                <c:pt idx="126">
                  <c:v>150</c:v>
                </c:pt>
                <c:pt idx="127">
                  <c:v>175</c:v>
                </c:pt>
                <c:pt idx="128">
                  <c:v>200</c:v>
                </c:pt>
                <c:pt idx="129">
                  <c:v>225</c:v>
                </c:pt>
                <c:pt idx="130">
                  <c:v>250</c:v>
                </c:pt>
                <c:pt idx="131">
                  <c:v>275</c:v>
                </c:pt>
                <c:pt idx="132">
                  <c:v>300</c:v>
                </c:pt>
                <c:pt idx="133">
                  <c:v>325</c:v>
                </c:pt>
                <c:pt idx="134">
                  <c:v>350</c:v>
                </c:pt>
                <c:pt idx="135">
                  <c:v>375</c:v>
                </c:pt>
                <c:pt idx="136">
                  <c:v>400</c:v>
                </c:pt>
                <c:pt idx="137">
                  <c:v>425</c:v>
                </c:pt>
                <c:pt idx="138">
                  <c:v>450</c:v>
                </c:pt>
                <c:pt idx="139">
                  <c:v>475</c:v>
                </c:pt>
                <c:pt idx="140">
                  <c:v>500</c:v>
                </c:pt>
                <c:pt idx="141">
                  <c:v>525</c:v>
                </c:pt>
                <c:pt idx="142">
                  <c:v>550</c:v>
                </c:pt>
                <c:pt idx="143">
                  <c:v>575</c:v>
                </c:pt>
                <c:pt idx="144">
                  <c:v>600</c:v>
                </c:pt>
                <c:pt idx="145">
                  <c:v>625</c:v>
                </c:pt>
                <c:pt idx="146">
                  <c:v>650</c:v>
                </c:pt>
                <c:pt idx="147">
                  <c:v>675</c:v>
                </c:pt>
                <c:pt idx="148">
                  <c:v>700</c:v>
                </c:pt>
                <c:pt idx="149">
                  <c:v>725</c:v>
                </c:pt>
                <c:pt idx="150">
                  <c:v>750</c:v>
                </c:pt>
                <c:pt idx="151">
                  <c:v>775</c:v>
                </c:pt>
                <c:pt idx="152">
                  <c:v>800</c:v>
                </c:pt>
                <c:pt idx="153">
                  <c:v>825</c:v>
                </c:pt>
                <c:pt idx="154">
                  <c:v>850</c:v>
                </c:pt>
                <c:pt idx="155">
                  <c:v>875</c:v>
                </c:pt>
                <c:pt idx="156">
                  <c:v>900</c:v>
                </c:pt>
                <c:pt idx="157">
                  <c:v>925</c:v>
                </c:pt>
                <c:pt idx="158">
                  <c:v>950</c:v>
                </c:pt>
                <c:pt idx="159">
                  <c:v>975</c:v>
                </c:pt>
                <c:pt idx="160">
                  <c:v>1000</c:v>
                </c:pt>
                <c:pt idx="161">
                  <c:v>1025</c:v>
                </c:pt>
                <c:pt idx="162">
                  <c:v>1050</c:v>
                </c:pt>
                <c:pt idx="163">
                  <c:v>1075</c:v>
                </c:pt>
                <c:pt idx="164">
                  <c:v>1100</c:v>
                </c:pt>
                <c:pt idx="165">
                  <c:v>1125</c:v>
                </c:pt>
                <c:pt idx="166">
                  <c:v>1150</c:v>
                </c:pt>
                <c:pt idx="167">
                  <c:v>1175</c:v>
                </c:pt>
                <c:pt idx="168">
                  <c:v>1200</c:v>
                </c:pt>
                <c:pt idx="169">
                  <c:v>1225</c:v>
                </c:pt>
                <c:pt idx="170">
                  <c:v>1250</c:v>
                </c:pt>
                <c:pt idx="171">
                  <c:v>1275</c:v>
                </c:pt>
                <c:pt idx="172">
                  <c:v>1300</c:v>
                </c:pt>
                <c:pt idx="173">
                  <c:v>1325</c:v>
                </c:pt>
                <c:pt idx="174">
                  <c:v>1350</c:v>
                </c:pt>
                <c:pt idx="175">
                  <c:v>1375</c:v>
                </c:pt>
                <c:pt idx="176">
                  <c:v>1400</c:v>
                </c:pt>
                <c:pt idx="177">
                  <c:v>1425</c:v>
                </c:pt>
                <c:pt idx="178">
                  <c:v>1450</c:v>
                </c:pt>
                <c:pt idx="179">
                  <c:v>1475</c:v>
                </c:pt>
                <c:pt idx="180">
                  <c:v>1500</c:v>
                </c:pt>
                <c:pt idx="181">
                  <c:v>1525</c:v>
                </c:pt>
                <c:pt idx="182">
                  <c:v>1550</c:v>
                </c:pt>
                <c:pt idx="183">
                  <c:v>1575</c:v>
                </c:pt>
                <c:pt idx="184">
                  <c:v>1600</c:v>
                </c:pt>
                <c:pt idx="185">
                  <c:v>1625</c:v>
                </c:pt>
                <c:pt idx="186">
                  <c:v>1650</c:v>
                </c:pt>
                <c:pt idx="187">
                  <c:v>1675</c:v>
                </c:pt>
                <c:pt idx="188">
                  <c:v>1700</c:v>
                </c:pt>
                <c:pt idx="189">
                  <c:v>1725</c:v>
                </c:pt>
                <c:pt idx="190">
                  <c:v>1750</c:v>
                </c:pt>
                <c:pt idx="191">
                  <c:v>1775</c:v>
                </c:pt>
                <c:pt idx="192">
                  <c:v>1800</c:v>
                </c:pt>
                <c:pt idx="193">
                  <c:v>1825</c:v>
                </c:pt>
                <c:pt idx="194">
                  <c:v>1850</c:v>
                </c:pt>
                <c:pt idx="195">
                  <c:v>1875</c:v>
                </c:pt>
                <c:pt idx="196">
                  <c:v>1900</c:v>
                </c:pt>
                <c:pt idx="197">
                  <c:v>1925</c:v>
                </c:pt>
                <c:pt idx="198">
                  <c:v>1950</c:v>
                </c:pt>
                <c:pt idx="199">
                  <c:v>1975</c:v>
                </c:pt>
                <c:pt idx="200">
                  <c:v>2000</c:v>
                </c:pt>
                <c:pt idx="201">
                  <c:v>2025</c:v>
                </c:pt>
                <c:pt idx="202">
                  <c:v>2050</c:v>
                </c:pt>
                <c:pt idx="203">
                  <c:v>2075</c:v>
                </c:pt>
                <c:pt idx="204">
                  <c:v>2100</c:v>
                </c:pt>
                <c:pt idx="205">
                  <c:v>2125</c:v>
                </c:pt>
                <c:pt idx="206">
                  <c:v>2150</c:v>
                </c:pt>
                <c:pt idx="207">
                  <c:v>2175</c:v>
                </c:pt>
                <c:pt idx="208">
                  <c:v>2200</c:v>
                </c:pt>
                <c:pt idx="209">
                  <c:v>2225</c:v>
                </c:pt>
                <c:pt idx="210">
                  <c:v>2250</c:v>
                </c:pt>
                <c:pt idx="211">
                  <c:v>2275</c:v>
                </c:pt>
                <c:pt idx="212">
                  <c:v>2300</c:v>
                </c:pt>
                <c:pt idx="213">
                  <c:v>2325</c:v>
                </c:pt>
                <c:pt idx="214">
                  <c:v>2350</c:v>
                </c:pt>
                <c:pt idx="215">
                  <c:v>2375</c:v>
                </c:pt>
                <c:pt idx="216">
                  <c:v>2400</c:v>
                </c:pt>
                <c:pt idx="217">
                  <c:v>2425</c:v>
                </c:pt>
                <c:pt idx="218">
                  <c:v>2450</c:v>
                </c:pt>
                <c:pt idx="219">
                  <c:v>2475</c:v>
                </c:pt>
                <c:pt idx="220">
                  <c:v>2500</c:v>
                </c:pt>
                <c:pt idx="221">
                  <c:v>2525</c:v>
                </c:pt>
                <c:pt idx="222">
                  <c:v>2550</c:v>
                </c:pt>
                <c:pt idx="223">
                  <c:v>2575</c:v>
                </c:pt>
                <c:pt idx="224">
                  <c:v>2600</c:v>
                </c:pt>
                <c:pt idx="225">
                  <c:v>2625</c:v>
                </c:pt>
                <c:pt idx="226">
                  <c:v>2650</c:v>
                </c:pt>
                <c:pt idx="227">
                  <c:v>2675</c:v>
                </c:pt>
                <c:pt idx="228">
                  <c:v>2700</c:v>
                </c:pt>
                <c:pt idx="229">
                  <c:v>2725</c:v>
                </c:pt>
                <c:pt idx="230">
                  <c:v>2750</c:v>
                </c:pt>
                <c:pt idx="231">
                  <c:v>2775</c:v>
                </c:pt>
                <c:pt idx="232">
                  <c:v>2800</c:v>
                </c:pt>
                <c:pt idx="233">
                  <c:v>2825</c:v>
                </c:pt>
                <c:pt idx="234">
                  <c:v>2850</c:v>
                </c:pt>
                <c:pt idx="235">
                  <c:v>2875</c:v>
                </c:pt>
                <c:pt idx="236">
                  <c:v>2900</c:v>
                </c:pt>
                <c:pt idx="237">
                  <c:v>2925</c:v>
                </c:pt>
                <c:pt idx="238">
                  <c:v>2950</c:v>
                </c:pt>
                <c:pt idx="239">
                  <c:v>2975</c:v>
                </c:pt>
                <c:pt idx="240">
                  <c:v>3000</c:v>
                </c:pt>
              </c:numCache>
            </c:numRef>
          </c:cat>
          <c:val>
            <c:numRef>
              <c:f>'POPS duplicate'!$G$2:$G$242</c:f>
              <c:numCache>
                <c:formatCode>0.00E+00</c:formatCode>
                <c:ptCount val="241"/>
                <c:pt idx="0">
                  <c:v>1.0991872318359738E-10</c:v>
                </c:pt>
                <c:pt idx="1">
                  <c:v>1.4729987977908622E-10</c:v>
                </c:pt>
                <c:pt idx="2">
                  <c:v>2.005159898294245E-10</c:v>
                </c:pt>
                <c:pt idx="3">
                  <c:v>2.6951763972140076E-10</c:v>
                </c:pt>
                <c:pt idx="4">
                  <c:v>3.4849763121057896E-10</c:v>
                </c:pt>
                <c:pt idx="5">
                  <c:v>4.7638999839042796E-10</c:v>
                </c:pt>
                <c:pt idx="6">
                  <c:v>6.7369797174317604E-10</c:v>
                </c:pt>
                <c:pt idx="7">
                  <c:v>9.4042155128111999E-10</c:v>
                </c:pt>
                <c:pt idx="8">
                  <c:v>1.2465718755148721E-9</c:v>
                </c:pt>
                <c:pt idx="9">
                  <c:v>1.7277298716521335E-9</c:v>
                </c:pt>
                <c:pt idx="10">
                  <c:v>2.5987400858643656E-9</c:v>
                </c:pt>
                <c:pt idx="11">
                  <c:v>3.8646022138459082E-9</c:v>
                </c:pt>
                <c:pt idx="12">
                  <c:v>5.4059552830006943E-9</c:v>
                </c:pt>
                <c:pt idx="13">
                  <c:v>7.5023004643948623E-9</c:v>
                </c:pt>
                <c:pt idx="14">
                  <c:v>1.2115422249487242E-8</c:v>
                </c:pt>
                <c:pt idx="15">
                  <c:v>1.9462129292309764E-8</c:v>
                </c:pt>
                <c:pt idx="16">
                  <c:v>2.9381099392030226E-8</c:v>
                </c:pt>
                <c:pt idx="17">
                  <c:v>4.1829633703112061E-8</c:v>
                </c:pt>
                <c:pt idx="18">
                  <c:v>7.0514617164558987E-8</c:v>
                </c:pt>
                <c:pt idx="19">
                  <c:v>1.1922570851143933E-7</c:v>
                </c:pt>
                <c:pt idx="20">
                  <c:v>1.8796561902830543E-7</c:v>
                </c:pt>
                <c:pt idx="21">
                  <c:v>2.8491337957411073E-7</c:v>
                </c:pt>
                <c:pt idx="22">
                  <c:v>4.1447606623574437E-7</c:v>
                </c:pt>
                <c:pt idx="23">
                  <c:v>5.2438554864636936E-7</c:v>
                </c:pt>
                <c:pt idx="24">
                  <c:v>5.4082977595943992E-7</c:v>
                </c:pt>
                <c:pt idx="25">
                  <c:v>4.5594495566199693E-7</c:v>
                </c:pt>
                <c:pt idx="26">
                  <c:v>3.4400784121926858E-7</c:v>
                </c:pt>
                <c:pt idx="27">
                  <c:v>2.7149621511711654E-7</c:v>
                </c:pt>
                <c:pt idx="28">
                  <c:v>2.6993680434711441E-7</c:v>
                </c:pt>
                <c:pt idx="29">
                  <c:v>3.829040887020707E-7</c:v>
                </c:pt>
                <c:pt idx="30">
                  <c:v>7.3237755714459284E-7</c:v>
                </c:pt>
                <c:pt idx="31">
                  <c:v>1.605473461524113E-6</c:v>
                </c:pt>
                <c:pt idx="32">
                  <c:v>3.4473759017115678E-6</c:v>
                </c:pt>
                <c:pt idx="33">
                  <c:v>6.2230376096524304E-6</c:v>
                </c:pt>
                <c:pt idx="34">
                  <c:v>1.0794749510657021E-6</c:v>
                </c:pt>
                <c:pt idx="35">
                  <c:v>-1.3314837231545726E-5</c:v>
                </c:pt>
                <c:pt idx="36">
                  <c:v>-1.1656670789745325E-5</c:v>
                </c:pt>
                <c:pt idx="37">
                  <c:v>-3.8520441014668612E-6</c:v>
                </c:pt>
                <c:pt idx="38">
                  <c:v>-1.081326187814521E-6</c:v>
                </c:pt>
                <c:pt idx="39">
                  <c:v>-3.4558622894835041E-7</c:v>
                </c:pt>
                <c:pt idx="40">
                  <c:v>-1.384194389063033E-7</c:v>
                </c:pt>
                <c:pt idx="41">
                  <c:v>-7.2183556356102389E-8</c:v>
                </c:pt>
                <c:pt idx="42">
                  <c:v>-4.7850646548053513E-8</c:v>
                </c:pt>
                <c:pt idx="43">
                  <c:v>-3.7657197982817726E-8</c:v>
                </c:pt>
                <c:pt idx="44">
                  <c:v>-3.2980769669713897E-8</c:v>
                </c:pt>
                <c:pt idx="45">
                  <c:v>-3.0879080748205087E-8</c:v>
                </c:pt>
                <c:pt idx="46">
                  <c:v>-3.0485950935406267E-8</c:v>
                </c:pt>
                <c:pt idx="47">
                  <c:v>-3.2522589488701467E-8</c:v>
                </c:pt>
                <c:pt idx="48">
                  <c:v>-4.1742908016487472E-8</c:v>
                </c:pt>
                <c:pt idx="49">
                  <c:v>-7.7721365658100778E-8</c:v>
                </c:pt>
                <c:pt idx="50">
                  <c:v>-1.7824414692883557E-7</c:v>
                </c:pt>
                <c:pt idx="51">
                  <c:v>-9.8963511776278043E-9</c:v>
                </c:pt>
                <c:pt idx="52">
                  <c:v>3.8779288600857086E-7</c:v>
                </c:pt>
                <c:pt idx="53">
                  <c:v>-1.8181035075830144E-7</c:v>
                </c:pt>
                <c:pt idx="54">
                  <c:v>-1.3088206850936914E-7</c:v>
                </c:pt>
                <c:pt idx="55">
                  <c:v>-5.6752010069910937E-8</c:v>
                </c:pt>
                <c:pt idx="56">
                  <c:v>-3.5629670851094493E-8</c:v>
                </c:pt>
                <c:pt idx="57">
                  <c:v>-2.9916562451810063E-8</c:v>
                </c:pt>
                <c:pt idx="58">
                  <c:v>-2.8174031850048617E-8</c:v>
                </c:pt>
                <c:pt idx="59">
                  <c:v>-2.7577665834252259E-8</c:v>
                </c:pt>
                <c:pt idx="60">
                  <c:v>-2.739211914628884E-8</c:v>
                </c:pt>
                <c:pt idx="61">
                  <c:v>-2.7436031542162068E-8</c:v>
                </c:pt>
                <c:pt idx="62">
                  <c:v>-2.7753424564108842E-8</c:v>
                </c:pt>
                <c:pt idx="63">
                  <c:v>-2.8677712330719681E-8</c:v>
                </c:pt>
                <c:pt idx="64">
                  <c:v>-3.1488135386363111E-8</c:v>
                </c:pt>
                <c:pt idx="65">
                  <c:v>-4.2153838796161051E-8</c:v>
                </c:pt>
                <c:pt idx="66">
                  <c:v>-7.8241709176553903E-8</c:v>
                </c:pt>
                <c:pt idx="67">
                  <c:v>-1.8147081275117659E-7</c:v>
                </c:pt>
                <c:pt idx="68">
                  <c:v>-3.2678343866501102E-9</c:v>
                </c:pt>
                <c:pt idx="69">
                  <c:v>3.8354728182403876E-7</c:v>
                </c:pt>
                <c:pt idx="70">
                  <c:v>-1.836346848394064E-7</c:v>
                </c:pt>
                <c:pt idx="71">
                  <c:v>-1.2966879845839248E-7</c:v>
                </c:pt>
                <c:pt idx="72">
                  <c:v>-5.6339577311777113E-8</c:v>
                </c:pt>
                <c:pt idx="73">
                  <c:v>-3.5507428658266473E-8</c:v>
                </c:pt>
                <c:pt idx="74">
                  <c:v>-2.9874581766161666E-8</c:v>
                </c:pt>
                <c:pt idx="75">
                  <c:v>-2.8155949378282636E-8</c:v>
                </c:pt>
                <c:pt idx="76">
                  <c:v>-2.7567827519550078E-8</c:v>
                </c:pt>
                <c:pt idx="77">
                  <c:v>-2.7386776997819076E-8</c:v>
                </c:pt>
                <c:pt idx="78">
                  <c:v>-2.7433593440689086E-8</c:v>
                </c:pt>
                <c:pt idx="79">
                  <c:v>-2.7753768011603488E-8</c:v>
                </c:pt>
                <c:pt idx="80">
                  <c:v>-2.8688375203852259E-8</c:v>
                </c:pt>
                <c:pt idx="81">
                  <c:v>-3.1703283908553093E-8</c:v>
                </c:pt>
                <c:pt idx="82">
                  <c:v>-4.1057396556736349E-8</c:v>
                </c:pt>
                <c:pt idx="83">
                  <c:v>-7.8760660951423376E-8</c:v>
                </c:pt>
                <c:pt idx="84">
                  <c:v>-1.8256274362656437E-7</c:v>
                </c:pt>
                <c:pt idx="85">
                  <c:v>3.3069657760286852E-9</c:v>
                </c:pt>
                <c:pt idx="86">
                  <c:v>3.7912393396299472E-7</c:v>
                </c:pt>
                <c:pt idx="87">
                  <c:v>-1.8544752212118656E-7</c:v>
                </c:pt>
                <c:pt idx="88">
                  <c:v>-1.285183436532413E-7</c:v>
                </c:pt>
                <c:pt idx="89">
                  <c:v>-5.5963927340772569E-8</c:v>
                </c:pt>
                <c:pt idx="90">
                  <c:v>-3.540768546897031E-8</c:v>
                </c:pt>
                <c:pt idx="91">
                  <c:v>-2.9844499472315666E-8</c:v>
                </c:pt>
                <c:pt idx="92">
                  <c:v>-2.8145692902309262E-8</c:v>
                </c:pt>
                <c:pt idx="93">
                  <c:v>-2.7564186016459257E-8</c:v>
                </c:pt>
                <c:pt idx="94">
                  <c:v>-2.7386018094564876E-8</c:v>
                </c:pt>
                <c:pt idx="95">
                  <c:v>-2.7433915691906502E-8</c:v>
                </c:pt>
                <c:pt idx="96">
                  <c:v>-2.7756898751249858E-8</c:v>
                </c:pt>
                <c:pt idx="97">
                  <c:v>-2.8699170001288452E-8</c:v>
                </c:pt>
                <c:pt idx="98">
                  <c:v>-3.1475594784240284E-8</c:v>
                </c:pt>
                <c:pt idx="99">
                  <c:v>-4.1604754997814853E-8</c:v>
                </c:pt>
                <c:pt idx="100">
                  <c:v>-7.9420499648369432E-8</c:v>
                </c:pt>
                <c:pt idx="101">
                  <c:v>-1.8362270729766051E-7</c:v>
                </c:pt>
                <c:pt idx="102">
                  <c:v>1.0016318408435817E-8</c:v>
                </c:pt>
                <c:pt idx="103">
                  <c:v>3.7465614469218101E-7</c:v>
                </c:pt>
                <c:pt idx="104">
                  <c:v>-1.8698453350131539E-7</c:v>
                </c:pt>
                <c:pt idx="105">
                  <c:v>-1.2707416324553317E-7</c:v>
                </c:pt>
                <c:pt idx="106">
                  <c:v>-5.5086497738993991E-8</c:v>
                </c:pt>
                <c:pt idx="107">
                  <c:v>-3.4451839230290657E-8</c:v>
                </c:pt>
                <c:pt idx="108">
                  <c:v>-2.8317786127561051E-8</c:v>
                </c:pt>
                <c:pt idx="109">
                  <c:v>-2.5447915393384077E-8</c:v>
                </c:pt>
                <c:pt idx="110">
                  <c:v>-2.258468764710864E-8</c:v>
                </c:pt>
                <c:pt idx="111">
                  <c:v>-1.7825798990799038E-8</c:v>
                </c:pt>
                <c:pt idx="112">
                  <c:v>-8.2205452444066852E-9</c:v>
                </c:pt>
                <c:pt idx="113">
                  <c:v>1.2919724007037238E-8</c:v>
                </c:pt>
                <c:pt idx="114">
                  <c:v>6.2271215126897316E-8</c:v>
                </c:pt>
                <c:pt idx="115">
                  <c:v>1.8228825953075144E-7</c:v>
                </c:pt>
                <c:pt idx="116">
                  <c:v>4.8194118097839683E-7</c:v>
                </c:pt>
                <c:pt idx="117">
                  <c:v>1.2030569395154625E-6</c:v>
                </c:pt>
                <c:pt idx="118">
                  <c:v>2.7377361179192257E-6</c:v>
                </c:pt>
                <c:pt idx="119">
                  <c:v>6.4364494151501003E-6</c:v>
                </c:pt>
                <c:pt idx="120">
                  <c:v>1.165346794704812E-5</c:v>
                </c:pt>
                <c:pt idx="121">
                  <c:v>6.451310011369593E-6</c:v>
                </c:pt>
                <c:pt idx="122">
                  <c:v>2.7642004665363471E-6</c:v>
                </c:pt>
                <c:pt idx="123">
                  <c:v>1.2338060229381711E-6</c:v>
                </c:pt>
                <c:pt idx="124">
                  <c:v>5.1423178557334473E-7</c:v>
                </c:pt>
                <c:pt idx="125">
                  <c:v>2.1483227957569283E-7</c:v>
                </c:pt>
                <c:pt idx="126">
                  <c:v>9.4666963958550004E-8</c:v>
                </c:pt>
                <c:pt idx="127">
                  <c:v>4.5001848146193452E-8</c:v>
                </c:pt>
                <c:pt idx="128">
                  <c:v>2.3547722091272635E-8</c:v>
                </c:pt>
                <c:pt idx="129">
                  <c:v>1.3653489869484045E-8</c:v>
                </c:pt>
                <c:pt idx="130">
                  <c:v>8.601754009387763E-9</c:v>
                </c:pt>
                <c:pt idx="131">
                  <c:v>5.3456564127405543E-9</c:v>
                </c:pt>
                <c:pt idx="132">
                  <c:v>1.622044354660705E-9</c:v>
                </c:pt>
                <c:pt idx="133">
                  <c:v>-7.1683340645957705E-9</c:v>
                </c:pt>
                <c:pt idx="134">
                  <c:v>-3.785940042813771E-8</c:v>
                </c:pt>
                <c:pt idx="135">
                  <c:v>-1.4805647440455827E-7</c:v>
                </c:pt>
                <c:pt idx="136">
                  <c:v>-2.6106100074000262E-7</c:v>
                </c:pt>
                <c:pt idx="137">
                  <c:v>6.0492899921472166E-7</c:v>
                </c:pt>
                <c:pt idx="138">
                  <c:v>9.5767320349204337E-8</c:v>
                </c:pt>
                <c:pt idx="139">
                  <c:v>-2.4667028112591032E-7</c:v>
                </c:pt>
                <c:pt idx="140">
                  <c:v>-7.8872301324549011E-8</c:v>
                </c:pt>
                <c:pt idx="141">
                  <c:v>-1.8980406174845642E-8</c:v>
                </c:pt>
                <c:pt idx="142">
                  <c:v>-3.3345394223784866E-9</c:v>
                </c:pt>
                <c:pt idx="143">
                  <c:v>1.0017056145565028E-9</c:v>
                </c:pt>
                <c:pt idx="144">
                  <c:v>2.4321120397190421E-9</c:v>
                </c:pt>
                <c:pt idx="145">
                  <c:v>2.8920900948248832E-9</c:v>
                </c:pt>
                <c:pt idx="146">
                  <c:v>2.9704092459095667E-9</c:v>
                </c:pt>
                <c:pt idx="147">
                  <c:v>2.7483921219983883E-9</c:v>
                </c:pt>
                <c:pt idx="148">
                  <c:v>2.0018560315727829E-9</c:v>
                </c:pt>
                <c:pt idx="149">
                  <c:v>-2.2400617936809083E-10</c:v>
                </c:pt>
                <c:pt idx="150">
                  <c:v>-7.6570617555417571E-9</c:v>
                </c:pt>
                <c:pt idx="151">
                  <c:v>-3.5377982220127109E-8</c:v>
                </c:pt>
                <c:pt idx="152">
                  <c:v>-1.3654254937498819E-7</c:v>
                </c:pt>
                <c:pt idx="153">
                  <c:v>-2.7275435475538273E-7</c:v>
                </c:pt>
                <c:pt idx="154">
                  <c:v>5.4034726107391766E-7</c:v>
                </c:pt>
                <c:pt idx="155">
                  <c:v>1.7560265565114547E-7</c:v>
                </c:pt>
                <c:pt idx="156">
                  <c:v>-2.5765151942534806E-7</c:v>
                </c:pt>
                <c:pt idx="157">
                  <c:v>-8.6954366137637788E-8</c:v>
                </c:pt>
                <c:pt idx="158">
                  <c:v>-2.1140866506485645E-8</c:v>
                </c:pt>
                <c:pt idx="159">
                  <c:v>-4.0760784313397349E-9</c:v>
                </c:pt>
                <c:pt idx="160">
                  <c:v>8.1117175375910238E-10</c:v>
                </c:pt>
                <c:pt idx="161">
                  <c:v>2.3200679016289254E-9</c:v>
                </c:pt>
                <c:pt idx="162">
                  <c:v>2.8287494013225063E-9</c:v>
                </c:pt>
                <c:pt idx="163">
                  <c:v>2.9338117135422064E-9</c:v>
                </c:pt>
                <c:pt idx="164">
                  <c:v>2.7412944370568464E-9</c:v>
                </c:pt>
                <c:pt idx="165">
                  <c:v>2.0528241548671043E-9</c:v>
                </c:pt>
                <c:pt idx="166">
                  <c:v>-1.6130582822353347E-12</c:v>
                </c:pt>
                <c:pt idx="167">
                  <c:v>-6.8016789343628442E-9</c:v>
                </c:pt>
                <c:pt idx="168">
                  <c:v>-3.2015813727931099E-8</c:v>
                </c:pt>
                <c:pt idx="169">
                  <c:v>-1.2537978605486923E-7</c:v>
                </c:pt>
                <c:pt idx="170">
                  <c:v>-2.7786612778952875E-7</c:v>
                </c:pt>
                <c:pt idx="171">
                  <c:v>4.6679583604815023E-7</c:v>
                </c:pt>
                <c:pt idx="172">
                  <c:v>2.5895713808460867E-7</c:v>
                </c:pt>
                <c:pt idx="173">
                  <c:v>-2.6638061421831066E-7</c:v>
                </c:pt>
                <c:pt idx="174">
                  <c:v>-9.5597480209416773E-8</c:v>
                </c:pt>
                <c:pt idx="175">
                  <c:v>-2.3706116216041826E-8</c:v>
                </c:pt>
                <c:pt idx="176">
                  <c:v>-4.6575253333628687E-9</c:v>
                </c:pt>
                <c:pt idx="177">
                  <c:v>5.960675977566274E-10</c:v>
                </c:pt>
                <c:pt idx="178">
                  <c:v>2.2251331935424077E-9</c:v>
                </c:pt>
                <c:pt idx="179">
                  <c:v>2.7700502070305679E-9</c:v>
                </c:pt>
                <c:pt idx="180">
                  <c:v>2.8908225089747456E-9</c:v>
                </c:pt>
                <c:pt idx="181">
                  <c:v>2.7178184557465266E-9</c:v>
                </c:pt>
                <c:pt idx="182">
                  <c:v>2.0709611024876063E-9</c:v>
                </c:pt>
                <c:pt idx="183">
                  <c:v>1.6003562037599642E-10</c:v>
                </c:pt>
                <c:pt idx="184">
                  <c:v>-6.0790353730570143E-9</c:v>
                </c:pt>
                <c:pt idx="185">
                  <c:v>-2.9055467007237458E-8</c:v>
                </c:pt>
                <c:pt idx="186">
                  <c:v>-1.1505350524721122E-7</c:v>
                </c:pt>
                <c:pt idx="187">
                  <c:v>-2.780378984710046E-7</c:v>
                </c:pt>
                <c:pt idx="188">
                  <c:v>3.8658153961486242E-7</c:v>
                </c:pt>
                <c:pt idx="189">
                  <c:v>3.4338292928202267E-7</c:v>
                </c:pt>
                <c:pt idx="190">
                  <c:v>-2.7335870620298475E-7</c:v>
                </c:pt>
                <c:pt idx="191">
                  <c:v>-1.0539347356073601E-7</c:v>
                </c:pt>
                <c:pt idx="192">
                  <c:v>-2.7052169668306868E-8</c:v>
                </c:pt>
                <c:pt idx="193">
                  <c:v>-6.6348028702202907E-9</c:v>
                </c:pt>
                <c:pt idx="194">
                  <c:v>-1.6266356976514628E-9</c:v>
                </c:pt>
                <c:pt idx="195">
                  <c:v>-1.0355413662794018E-9</c:v>
                </c:pt>
                <c:pt idx="196">
                  <c:v>-2.4833018367274698E-9</c:v>
                </c:pt>
                <c:pt idx="197">
                  <c:v>-6.153493911945814E-9</c:v>
                </c:pt>
                <c:pt idx="198">
                  <c:v>-1.4052924327812233E-8</c:v>
                </c:pt>
                <c:pt idx="199">
                  <c:v>-3.2204453142275063E-8</c:v>
                </c:pt>
                <c:pt idx="200">
                  <c:v>-7.9447610466353589E-8</c:v>
                </c:pt>
                <c:pt idx="201">
                  <c:v>-2.2129733974619257E-7</c:v>
                </c:pt>
                <c:pt idx="202">
                  <c:v>-7.0777555232560895E-7</c:v>
                </c:pt>
                <c:pt idx="203">
                  <c:v>-2.5227945251884451E-6</c:v>
                </c:pt>
                <c:pt idx="204">
                  <c:v>-8.5534739323089276E-6</c:v>
                </c:pt>
                <c:pt idx="205">
                  <c:v>-1.5224794660839729E-5</c:v>
                </c:pt>
                <c:pt idx="206">
                  <c:v>-3.2593878602656881E-6</c:v>
                </c:pt>
                <c:pt idx="207">
                  <c:v>5.9909652778268058E-6</c:v>
                </c:pt>
                <c:pt idx="208">
                  <c:v>4.4164733460883875E-6</c:v>
                </c:pt>
                <c:pt idx="209">
                  <c:v>2.0783142348823058E-6</c:v>
                </c:pt>
                <c:pt idx="210">
                  <c:v>8.9816287308961517E-7</c:v>
                </c:pt>
                <c:pt idx="211">
                  <c:v>4.0150697166496514E-7</c:v>
                </c:pt>
                <c:pt idx="212">
                  <c:v>2.1442170436836057E-7</c:v>
                </c:pt>
                <c:pt idx="213">
                  <c:v>1.7626244185174328E-7</c:v>
                </c:pt>
                <c:pt idx="214">
                  <c:v>2.2744645428379295E-7</c:v>
                </c:pt>
                <c:pt idx="215">
                  <c:v>3.3845439898944659E-7</c:v>
                </c:pt>
                <c:pt idx="216">
                  <c:v>4.5735141101615883E-7</c:v>
                </c:pt>
                <c:pt idx="217">
                  <c:v>5.0279315017694826E-7</c:v>
                </c:pt>
                <c:pt idx="218">
                  <c:v>4.4210452232305727E-7</c:v>
                </c:pt>
                <c:pt idx="219">
                  <c:v>3.3373919938980459E-7</c:v>
                </c:pt>
                <c:pt idx="220">
                  <c:v>2.3626583079650817E-7</c:v>
                </c:pt>
                <c:pt idx="221">
                  <c:v>1.6360160653551441E-7</c:v>
                </c:pt>
                <c:pt idx="222">
                  <c:v>1.0827654406458328E-7</c:v>
                </c:pt>
                <c:pt idx="223">
                  <c:v>6.993724625119018E-8</c:v>
                </c:pt>
                <c:pt idx="224">
                  <c:v>4.7884851152767736E-8</c:v>
                </c:pt>
                <c:pt idx="225">
                  <c:v>3.312315503637285E-8</c:v>
                </c:pt>
                <c:pt idx="226">
                  <c:v>2.1636658702674466E-8</c:v>
                </c:pt>
                <c:pt idx="227">
                  <c:v>1.3734624749567051E-8</c:v>
                </c:pt>
                <c:pt idx="228">
                  <c:v>9.389792313006535E-9</c:v>
                </c:pt>
                <c:pt idx="229">
                  <c:v>6.8437806270192909E-9</c:v>
                </c:pt>
                <c:pt idx="230">
                  <c:v>4.6681080312938313E-9</c:v>
                </c:pt>
                <c:pt idx="231">
                  <c:v>3.0965126061613881E-9</c:v>
                </c:pt>
                <c:pt idx="232">
                  <c:v>2.1289943516192481E-9</c:v>
                </c:pt>
                <c:pt idx="233">
                  <c:v>1.6035364953968333E-9</c:v>
                </c:pt>
                <c:pt idx="234">
                  <c:v>1.1488620630270135E-9</c:v>
                </c:pt>
                <c:pt idx="235">
                  <c:v>8.0312533239340086E-10</c:v>
                </c:pt>
                <c:pt idx="236">
                  <c:v>5.6748664902503575E-10</c:v>
                </c:pt>
                <c:pt idx="237">
                  <c:v>4.307507406586186E-10</c:v>
                </c:pt>
                <c:pt idx="238">
                  <c:v>3.2279454801572077E-10</c:v>
                </c:pt>
                <c:pt idx="239">
                  <c:v>2.3493049591502452E-10</c:v>
                </c:pt>
                <c:pt idx="240">
                  <c:v>1.6924657917283549E-10</c:v>
                </c:pt>
              </c:numCache>
            </c:numRef>
          </c:val>
        </c:ser>
        <c:marker val="1"/>
        <c:axId val="225162752"/>
        <c:axId val="225164288"/>
      </c:lineChart>
      <c:catAx>
        <c:axId val="225162752"/>
        <c:scaling>
          <c:orientation val="minMax"/>
        </c:scaling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cross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164288"/>
        <c:crossesAt val="-1.5000000000000026E-5"/>
        <c:auto val="1"/>
        <c:lblAlgn val="ctr"/>
        <c:lblOffset val="100"/>
        <c:tickLblSkip val="20"/>
        <c:tickMarkSkip val="500"/>
        <c:noMultiLvlLbl val="1"/>
      </c:catAx>
      <c:valAx>
        <c:axId val="225164288"/>
        <c:scaling>
          <c:orientation val="minMax"/>
          <c:min val="-1.5000000000000026E-5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E+00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16275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21B26-9659-8D44-A5C9-F7CE912C5589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7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493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DFFC-A7F5-9646-BF44-6505053A4CCB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5710"/>
            <a:ext cx="5448300" cy="447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3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776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3980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9" y="274638"/>
            <a:ext cx="7133292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7" descr="LIU-1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385" y="274638"/>
            <a:ext cx="633984" cy="762000"/>
          </a:xfrm>
          <a:prstGeom prst="rect">
            <a:avLst/>
          </a:prstGeom>
        </p:spPr>
      </p:pic>
      <p:pic>
        <p:nvPicPr>
          <p:cNvPr id="9" name="Picture 8" descr="CERN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7110" y="250767"/>
            <a:ext cx="779124" cy="7620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571875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572500" y="6356351"/>
            <a:ext cx="466724" cy="365125"/>
          </a:xfrm>
          <a:prstGeom prst="rect">
            <a:avLst/>
          </a:prstGeom>
        </p:spPr>
        <p:txBody>
          <a:bodyPr/>
          <a:lstStyle/>
          <a:p>
            <a:fld id="{5260D9BC-5433-D14A-AAC8-42CA35001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1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08.05.18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SC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C1F75A2-CEB1-40C4-AFE5-D6485CB8A1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939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874"/>
            <a:ext cx="8229600" cy="454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6" r:id="rId2"/>
    <p:sldLayoutId id="2147483692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67404"/>
            <a:ext cx="9001125" cy="1123496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Charge Effects in CERN Machines </a:t>
            </a:r>
            <a:b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7" name="Picture 6" descr="LIU-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85" y="230820"/>
            <a:ext cx="3009531" cy="1702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4551" y="3390900"/>
            <a:ext cx="4895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F. Schmidt convener of the SC WG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4517856"/>
            <a:ext cx="7591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The present and former members of the SC working group are: S. Albright, Y. </a:t>
            </a:r>
            <a:r>
              <a:rPr lang="en-US" sz="1200" b="1" dirty="0" err="1" smtClean="0"/>
              <a:t>Alexahin</a:t>
            </a:r>
            <a:r>
              <a:rPr lang="en-US" sz="1200" b="1" dirty="0" smtClean="0"/>
              <a:t>,  J. </a:t>
            </a:r>
            <a:r>
              <a:rPr lang="en-US" sz="1200" b="1" dirty="0" err="1" smtClean="0"/>
              <a:t>Amundson</a:t>
            </a:r>
            <a:r>
              <a:rPr lang="en-US" sz="1200" b="1" dirty="0" smtClean="0"/>
              <a:t>, F. Antoniou, F. </a:t>
            </a:r>
            <a:r>
              <a:rPr lang="en-US" sz="1200" b="1" dirty="0" err="1" smtClean="0"/>
              <a:t>Asvesta</a:t>
            </a:r>
            <a:r>
              <a:rPr lang="en-US" sz="1200" b="1" dirty="0" smtClean="0"/>
              <a:t>, H. </a:t>
            </a:r>
            <a:r>
              <a:rPr lang="en-US" sz="1200" b="1" dirty="0" err="1" smtClean="0"/>
              <a:t>Bartosik</a:t>
            </a:r>
            <a:r>
              <a:rPr lang="en-US" sz="1200" b="1" dirty="0" smtClean="0"/>
              <a:t>, E. </a:t>
            </a:r>
            <a:r>
              <a:rPr lang="en-US" sz="1200" b="1" dirty="0" err="1" smtClean="0"/>
              <a:t>Benedetto</a:t>
            </a:r>
            <a:r>
              <a:rPr lang="en-US" sz="1200" b="1" dirty="0" smtClean="0"/>
              <a:t>, N. </a:t>
            </a:r>
            <a:r>
              <a:rPr lang="en-US" sz="1200" b="1" dirty="0" err="1" smtClean="0"/>
              <a:t>Biancacci</a:t>
            </a:r>
            <a:r>
              <a:rPr lang="en-US" sz="1200" b="1" dirty="0" smtClean="0"/>
              <a:t>, M. Carla', C. </a:t>
            </a:r>
            <a:r>
              <a:rPr lang="en-US" sz="1200" b="1" dirty="0" err="1" smtClean="0"/>
              <a:t>Carli</a:t>
            </a:r>
            <a:r>
              <a:rPr lang="en-US" sz="1200" b="1" dirty="0" smtClean="0"/>
              <a:t>, S.M. </a:t>
            </a:r>
            <a:r>
              <a:rPr lang="en-US" sz="1200" b="1" dirty="0" err="1" smtClean="0"/>
              <a:t>Cousineau</a:t>
            </a:r>
            <a:r>
              <a:rPr lang="en-US" sz="1200" b="1" dirty="0" smtClean="0"/>
              <a:t>, E. Forest, V. Forte, G. </a:t>
            </a:r>
            <a:r>
              <a:rPr lang="en-US" sz="1200" b="1" dirty="0" err="1" smtClean="0"/>
              <a:t>Franchetti</a:t>
            </a:r>
            <a:r>
              <a:rPr lang="en-US" sz="1200" b="1" dirty="0" smtClean="0"/>
              <a:t>, S. </a:t>
            </a:r>
            <a:r>
              <a:rPr lang="en-US" sz="1200" b="1" dirty="0" err="1" smtClean="0"/>
              <a:t>Gilardoni</a:t>
            </a:r>
            <a:r>
              <a:rPr lang="en-US" sz="1200" b="1" dirty="0" smtClean="0"/>
              <a:t>, J. Holmes, A. </a:t>
            </a:r>
            <a:r>
              <a:rPr lang="en-US" sz="1200" b="1" dirty="0" err="1" smtClean="0"/>
              <a:t>Huschauer</a:t>
            </a:r>
            <a:r>
              <a:rPr lang="en-US" sz="1200" b="1" dirty="0" smtClean="0"/>
              <a:t>, V. </a:t>
            </a:r>
            <a:r>
              <a:rPr lang="en-US" sz="1200" b="1" dirty="0" err="1" smtClean="0"/>
              <a:t>Kapin</a:t>
            </a:r>
            <a:r>
              <a:rPr lang="en-US" sz="1200" b="1" dirty="0" smtClean="0"/>
              <a:t>, M.A. </a:t>
            </a:r>
            <a:r>
              <a:rPr lang="en-US" sz="1200" b="1" dirty="0" err="1" smtClean="0"/>
              <a:t>Kowalska</a:t>
            </a:r>
            <a:r>
              <a:rPr lang="en-US" sz="1200" b="1" dirty="0" smtClean="0"/>
              <a:t>, J.B. Lagrange, S. Machida, M. Martini, E. </a:t>
            </a:r>
            <a:r>
              <a:rPr lang="en-US" sz="1200" b="1" dirty="0" err="1" smtClean="0"/>
              <a:t>Métral</a:t>
            </a:r>
            <a:r>
              <a:rPr lang="en-US" sz="1200" b="1" dirty="0" smtClean="0"/>
              <a:t>, L.P. </a:t>
            </a:r>
            <a:r>
              <a:rPr lang="en-US" sz="1200" b="1" dirty="0" err="1" smtClean="0"/>
              <a:t>Michelotti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Molodozhentsev</a:t>
            </a:r>
            <a:r>
              <a:rPr lang="en-US" sz="1200" b="1" dirty="0" smtClean="0"/>
              <a:t>, C. </a:t>
            </a:r>
            <a:r>
              <a:rPr lang="en-US" sz="1200" b="1" dirty="0" err="1" smtClean="0"/>
              <a:t>Montag</a:t>
            </a:r>
            <a:r>
              <a:rPr lang="en-US" sz="1200" b="1" dirty="0" smtClean="0"/>
              <a:t>, D. Moreno, A. </a:t>
            </a:r>
            <a:r>
              <a:rPr lang="en-US" sz="1200" b="1" dirty="0" err="1" smtClean="0"/>
              <a:t>Oeftiger</a:t>
            </a:r>
            <a:r>
              <a:rPr lang="en-US" sz="1200" b="1" dirty="0" smtClean="0"/>
              <a:t>, J. </a:t>
            </a:r>
            <a:r>
              <a:rPr lang="en-US" sz="1200" b="1" dirty="0" err="1" smtClean="0"/>
              <a:t>Qiang</a:t>
            </a:r>
            <a:r>
              <a:rPr lang="en-US" sz="1200" b="1" dirty="0" smtClean="0"/>
              <a:t>, H. </a:t>
            </a:r>
            <a:r>
              <a:rPr lang="en-US" sz="1200" b="1" dirty="0" err="1" smtClean="0"/>
              <a:t>Rafique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Saa</a:t>
            </a:r>
            <a:r>
              <a:rPr lang="en-US" sz="1200" b="1" dirty="0" smtClean="0"/>
              <a:t> Hernandez, </a:t>
            </a:r>
            <a:r>
              <a:rPr lang="en-US" sz="1200" b="1" dirty="0" err="1" smtClean="0"/>
              <a:t>F.Schmidt</a:t>
            </a:r>
            <a:r>
              <a:rPr lang="en-US" sz="1200" b="1" dirty="0" smtClean="0"/>
              <a:t>, </a:t>
            </a:r>
          </a:p>
          <a:p>
            <a:r>
              <a:rPr lang="en-US" sz="1200" b="1" dirty="0" smtClean="0"/>
              <a:t>M. </a:t>
            </a:r>
            <a:r>
              <a:rPr lang="en-US" sz="1200" b="1" dirty="0" err="1" smtClean="0"/>
              <a:t>Serluca</a:t>
            </a:r>
            <a:r>
              <a:rPr lang="en-US" sz="1200" b="1" dirty="0" smtClean="0"/>
              <a:t>, A.P. </a:t>
            </a:r>
            <a:r>
              <a:rPr lang="en-US" sz="1200" b="1" dirty="0" err="1" smtClean="0"/>
              <a:t>Shishlo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Sterbini</a:t>
            </a:r>
            <a:r>
              <a:rPr lang="en-US" sz="1200" b="1" dirty="0" smtClean="0"/>
              <a:t>, E.G. Stern, M. </a:t>
            </a:r>
            <a:r>
              <a:rPr lang="en-US" sz="1200" b="1" dirty="0" err="1" smtClean="0"/>
              <a:t>Titze</a:t>
            </a:r>
            <a:r>
              <a:rPr lang="en-US" sz="1200" b="1" dirty="0" smtClean="0"/>
              <a:t>, R. </a:t>
            </a:r>
            <a:r>
              <a:rPr lang="en-US" sz="1200" b="1" dirty="0" err="1" smtClean="0"/>
              <a:t>Wasef</a:t>
            </a:r>
            <a:r>
              <a:rPr lang="en-US" sz="1200" b="1" dirty="0" smtClean="0"/>
              <a:t>, E. </a:t>
            </a:r>
            <a:r>
              <a:rPr lang="en-US" sz="1200" b="1" dirty="0" err="1" smtClean="0"/>
              <a:t>Wildner</a:t>
            </a:r>
            <a:r>
              <a:rPr lang="en-US" sz="1200" b="1" dirty="0" smtClean="0"/>
              <a:t>, P. </a:t>
            </a:r>
            <a:r>
              <a:rPr lang="en-US" sz="1200" b="1" dirty="0" err="1" smtClean="0"/>
              <a:t>Zisopoulos</a:t>
            </a:r>
            <a:r>
              <a:rPr lang="en-US" sz="1200" b="1" dirty="0" smtClean="0"/>
              <a:t>, M. </a:t>
            </a:r>
            <a:r>
              <a:rPr lang="en-US" sz="1200" b="1" dirty="0" err="1" smtClean="0"/>
              <a:t>Zampetakis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35996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Driving Terms </a:t>
            </a:r>
            <a:r>
              <a:rPr lang="en-US" dirty="0" smtClean="0">
                <a:solidFill>
                  <a:srgbClr val="002060"/>
                </a:solidFill>
              </a:rPr>
              <a:t>F. </a:t>
            </a:r>
            <a:r>
              <a:rPr lang="en-US" dirty="0" err="1" smtClean="0">
                <a:solidFill>
                  <a:srgbClr val="002060"/>
                </a:solidFill>
              </a:rPr>
              <a:t>Asvesta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EC88-BC84-486F-860C-16A0002171BE}" type="datetime1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F.Asvesta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BE1B3-8AFC-4A6B-A388-DC23A387567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32064" y="1321236"/>
            <a:ext cx="8679873" cy="5536764"/>
          </a:xfrm>
          <a:blipFill>
            <a:blip r:embed="rId2"/>
            <a:stretch>
              <a:fillRect l="-1106" t="-1872"/>
            </a:stretch>
          </a:blipFill>
        </p:spPr>
        <p:txBody>
          <a:bodyPr/>
          <a:lstStyle/>
          <a:p>
            <a:r>
              <a:rPr lang="en-US" dirty="0" err="1" smtClean="0">
                <a:noFill/>
              </a:rPr>
              <a:t>fggggggff</a:t>
            </a:r>
            <a:r>
              <a:rPr lang="en-US" dirty="0">
                <a:noFill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064" y="5226048"/>
            <a:ext cx="8426161" cy="11398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2975" y="5354419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➔ Plan: New MAD-X Module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64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4300"/>
            <a:ext cx="2466975" cy="12763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Bartosik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Schmidt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5986" y="2695575"/>
            <a:ext cx="3898790" cy="2324100"/>
          </a:xfrm>
        </p:spPr>
        <p:txBody>
          <a:bodyPr>
            <a:noAutofit/>
          </a:bodyPr>
          <a:lstStyle/>
          <a:p>
            <a:pPr marL="457200" indent="-457200"/>
            <a:r>
              <a:rPr lang="en-US" sz="1600" b="1" dirty="0" smtClean="0"/>
              <a:t>Relative </a:t>
            </a:r>
            <a:r>
              <a:rPr lang="en-US" sz="1600" b="1" dirty="0" err="1" smtClean="0"/>
              <a:t>emittance</a:t>
            </a:r>
            <a:r>
              <a:rPr lang="en-US" sz="1600" b="1" dirty="0" smtClean="0"/>
              <a:t> growth and</a:t>
            </a:r>
          </a:p>
          <a:p>
            <a:pPr marL="457200" indent="-457200"/>
            <a:r>
              <a:rPr lang="en-US" sz="1600" b="1" dirty="0" smtClean="0"/>
              <a:t>intensity as a function of the</a:t>
            </a:r>
          </a:p>
          <a:p>
            <a:pPr marL="457200" indent="-457200"/>
            <a:r>
              <a:rPr lang="en-US" sz="1600" b="1" dirty="0" smtClean="0"/>
              <a:t>working point in the SPS as obtained</a:t>
            </a:r>
          </a:p>
          <a:p>
            <a:pPr marL="457200" indent="-457200"/>
            <a:r>
              <a:rPr lang="en-US" sz="1600" b="1" dirty="0" smtClean="0"/>
              <a:t>from experimental studies (top) and</a:t>
            </a:r>
          </a:p>
          <a:p>
            <a:pPr marL="457200" indent="-457200"/>
            <a:r>
              <a:rPr lang="en-US" sz="1600" b="1" dirty="0" smtClean="0"/>
              <a:t>from simulations using a frozen SC</a:t>
            </a:r>
          </a:p>
          <a:p>
            <a:pPr marL="457200" indent="-457200"/>
            <a:r>
              <a:rPr lang="en-US" sz="1600" b="1" dirty="0" smtClean="0"/>
              <a:t>model including the tune ripple from</a:t>
            </a:r>
          </a:p>
          <a:p>
            <a:pPr marL="457200" indent="-457200"/>
            <a:r>
              <a:rPr lang="en-US" sz="1600" b="1" dirty="0" smtClean="0"/>
              <a:t>power converters (bottom).</a:t>
            </a:r>
            <a:endParaRPr lang="fr-FR" sz="1600" b="1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SPS_tunesc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6" y="214431"/>
            <a:ext cx="4236344" cy="6089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3625" y="4286250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 WITH Ripple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5700" y="121920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404812"/>
            <a:ext cx="6991350" cy="581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 Ripple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4-Pole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of a Magnet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PSB Transmission Line FS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17.04.18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pow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401"/>
            <a:ext cx="9144000" cy="3111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8937" y="3790950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91425" y="3790950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5514976" y="1438274"/>
            <a:ext cx="1590677" cy="942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686302" y="1012719"/>
            <a:ext cx="1133474" cy="851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21256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RD =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∞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PSB Transmission Line FS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17.04.18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single_PSB_dipole_RD-INF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011110"/>
            <a:ext cx="7410450" cy="51962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RD = 4*20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W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PSB Transmission Line FS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17.04.18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7915274" y="2376486"/>
            <a:ext cx="657226" cy="619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ingle_PSB_dipole_RD-20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9" y="1008150"/>
            <a:ext cx="7419975" cy="5202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Damping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PSB Transmission Line FS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17.04.18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PSB-Dipole-Damping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37" y="976853"/>
            <a:ext cx="7463947" cy="52399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38325" y="1600200"/>
            <a:ext cx="5419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Analytical Perturbation Method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Lie </a:t>
            </a:r>
            <a:r>
              <a:rPr lang="en-US" sz="2800" b="1" dirty="0" err="1" smtClean="0">
                <a:solidFill>
                  <a:srgbClr val="0070C0"/>
                </a:solidFill>
              </a:rPr>
              <a:t>Alebra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One Turn Map &amp; </a:t>
            </a:r>
            <a:r>
              <a:rPr lang="en-US" sz="2800" b="1" dirty="0" err="1" smtClean="0">
                <a:solidFill>
                  <a:srgbClr val="0070C0"/>
                </a:solidFill>
              </a:rPr>
              <a:t>NormalForm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Fourier Analysis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Tasks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I/V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85925" y="1022292"/>
            <a:ext cx="59055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Analytical Perturbation Method</a:t>
            </a:r>
          </a:p>
          <a:p>
            <a:endParaRPr lang="en-US" sz="2800" b="1" dirty="0" smtClean="0"/>
          </a:p>
          <a:p>
            <a:r>
              <a:rPr lang="en-US" sz="2400" b="1" dirty="0" smtClean="0"/>
              <a:t>J. Moser (1955)</a:t>
            </a:r>
          </a:p>
          <a:p>
            <a:r>
              <a:rPr lang="en-US" sz="2400" b="1" dirty="0" smtClean="0"/>
              <a:t>R. </a:t>
            </a:r>
            <a:r>
              <a:rPr lang="en-US" sz="2400" b="1" dirty="0" err="1" smtClean="0"/>
              <a:t>Hagedorn</a:t>
            </a:r>
            <a:r>
              <a:rPr lang="en-US" sz="2400" b="1" dirty="0" smtClean="0"/>
              <a:t> (1957)</a:t>
            </a:r>
          </a:p>
          <a:p>
            <a:r>
              <a:rPr lang="en-US" sz="2400" b="1" u="sng" dirty="0" smtClean="0"/>
              <a:t>A. </a:t>
            </a:r>
            <a:r>
              <a:rPr lang="en-US" sz="2400" b="1" u="sng" dirty="0" err="1" smtClean="0"/>
              <a:t>Schoch</a:t>
            </a:r>
            <a:r>
              <a:rPr lang="en-US" sz="2400" b="1" u="sng" dirty="0" smtClean="0"/>
              <a:t> (1957</a:t>
            </a:r>
            <a:r>
              <a:rPr lang="en-US" sz="2400" b="1" u="sng" dirty="0" smtClean="0"/>
              <a:t>)</a:t>
            </a:r>
          </a:p>
          <a:p>
            <a:r>
              <a:rPr lang="en-US" sz="2400" b="1" dirty="0" smtClean="0"/>
              <a:t>G. </a:t>
            </a:r>
            <a:r>
              <a:rPr lang="en-US" sz="2400" b="1" dirty="0" err="1" smtClean="0"/>
              <a:t>Guignard</a:t>
            </a:r>
            <a:r>
              <a:rPr lang="en-US" sz="2400" b="1" dirty="0" smtClean="0"/>
              <a:t> (1978) ➔ CAS</a:t>
            </a:r>
          </a:p>
          <a:p>
            <a:r>
              <a:rPr lang="en-US" sz="2000" b="1" dirty="0" smtClean="0"/>
              <a:t>(Implementation in </a:t>
            </a:r>
            <a:r>
              <a:rPr lang="en-US" sz="2000" b="1" dirty="0" err="1" smtClean="0"/>
              <a:t>SixTrack</a:t>
            </a:r>
            <a:r>
              <a:rPr lang="en-US" sz="2000" b="1" dirty="0" smtClean="0"/>
              <a:t> Code (1985) Schmidt)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n</a:t>
            </a:r>
            <a:r>
              <a:rPr lang="en-US" sz="2400" b="1" baseline="-25000" dirty="0" smtClean="0"/>
              <a:t>1 </a:t>
            </a:r>
            <a:r>
              <a:rPr lang="en-US" sz="2400" b="1" dirty="0" smtClean="0"/>
              <a:t>Q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+ n</a:t>
            </a:r>
            <a:r>
              <a:rPr lang="en-US" sz="2400" b="1" baseline="-25000" dirty="0" smtClean="0"/>
              <a:t>2 </a:t>
            </a:r>
            <a:r>
              <a:rPr lang="en-US" sz="2400" b="1" dirty="0" smtClean="0"/>
              <a:t>Q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=p; n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, n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, p Integer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Limits:</a:t>
            </a:r>
          </a:p>
          <a:p>
            <a:pPr>
              <a:buFontTx/>
              <a:buChar char="-"/>
            </a:pPr>
            <a:r>
              <a:rPr lang="en-US" sz="2400" b="1" dirty="0" smtClean="0"/>
              <a:t> Close to a resonance</a:t>
            </a:r>
          </a:p>
          <a:p>
            <a:pPr>
              <a:buFontTx/>
              <a:buChar char="-"/>
            </a:pPr>
            <a:r>
              <a:rPr lang="en-US" sz="2400" b="1" dirty="0" smtClean="0"/>
              <a:t> Regard only slowly varying terms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II/V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8651" y="1419225"/>
            <a:ext cx="8201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Lie Algebra</a:t>
            </a:r>
          </a:p>
          <a:p>
            <a:endParaRPr lang="en-US" sz="2400" b="1" dirty="0" smtClean="0"/>
          </a:p>
          <a:p>
            <a:pPr marL="457200" indent="-457200"/>
            <a:r>
              <a:rPr lang="en-US" sz="2400" b="1" dirty="0" smtClean="0"/>
              <a:t>Theory: A. </a:t>
            </a:r>
            <a:r>
              <a:rPr lang="en-US" sz="2400" b="1" dirty="0" err="1" smtClean="0"/>
              <a:t>Dragt</a:t>
            </a:r>
            <a:r>
              <a:rPr lang="en-US" sz="2400" b="1" dirty="0" smtClean="0"/>
              <a:t> ~1980</a:t>
            </a:r>
          </a:p>
          <a:p>
            <a:pPr marL="457200" indent="-457200"/>
            <a:r>
              <a:rPr lang="en-US" sz="2400" b="1" dirty="0" smtClean="0"/>
              <a:t>Implementation: </a:t>
            </a:r>
          </a:p>
          <a:p>
            <a:pPr marL="457200" indent="-457200"/>
            <a:r>
              <a:rPr lang="en-US" sz="2400" b="1" dirty="0" smtClean="0"/>
              <a:t>- J. Irwin &amp; J. </a:t>
            </a:r>
            <a:r>
              <a:rPr lang="en-US" sz="2400" b="1" dirty="0" err="1" smtClean="0"/>
              <a:t>Bengsston</a:t>
            </a:r>
            <a:r>
              <a:rPr lang="en-US" sz="2400" b="1" dirty="0" smtClean="0"/>
              <a:t> (1992) SSC 232</a:t>
            </a:r>
          </a:p>
          <a:p>
            <a:pPr marL="457200" indent="-457200"/>
            <a:r>
              <a:rPr lang="en-US" sz="2400" b="1" dirty="0" smtClean="0"/>
              <a:t>- F. Schmidt: SODD (1999) as a module of MAD-X (2004)</a:t>
            </a:r>
          </a:p>
          <a:p>
            <a:pPr marL="457200" indent="-457200"/>
            <a:r>
              <a:rPr lang="en-US" sz="2400" b="1" dirty="0" smtClean="0"/>
              <a:t>    (D &amp; F in first and second order) </a:t>
            </a:r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Element by Element (or pairs)</a:t>
            </a:r>
          </a:p>
          <a:p>
            <a:pPr marL="457200" indent="-457200"/>
            <a:r>
              <a:rPr lang="en-US" sz="2400" b="1" dirty="0" smtClean="0"/>
              <a:t>- Radius of Convergence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3667126" y="4124327"/>
            <a:ext cx="523872" cy="20002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57550" y="3962402"/>
            <a:ext cx="16192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52875" y="4772025"/>
            <a:ext cx="5334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0500" y="1674159"/>
            <a:ext cx="8848723" cy="4002741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Some relevant SC Issues at the CERN </a:t>
            </a:r>
            <a:r>
              <a:rPr lang="en-US" sz="2800" b="1" dirty="0" smtClean="0"/>
              <a:t>Machines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Tune Ripple &amp; Transmission </a:t>
            </a:r>
            <a:r>
              <a:rPr lang="en-US" sz="2800" b="1" dirty="0" smtClean="0"/>
              <a:t>Line </a:t>
            </a:r>
            <a:r>
              <a:rPr lang="en-US" sz="2800" b="1" smtClean="0">
                <a:solidFill>
                  <a:srgbClr val="FF0000"/>
                </a:solidFill>
              </a:rPr>
              <a:t>➔ Do </a:t>
            </a:r>
            <a:r>
              <a:rPr lang="en-US" sz="2800" b="1" dirty="0" smtClean="0">
                <a:solidFill>
                  <a:srgbClr val="FF0000"/>
                </a:solidFill>
              </a:rPr>
              <a:t>here?!?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457200" indent="-457200"/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Resonance Analysis &amp; </a:t>
            </a:r>
            <a:r>
              <a:rPr lang="en-US" sz="2800" b="1" dirty="0" smtClean="0"/>
              <a:t>Plans </a:t>
            </a:r>
            <a:r>
              <a:rPr lang="en-US" sz="2800" b="1" dirty="0" smtClean="0">
                <a:solidFill>
                  <a:srgbClr val="FF0000"/>
                </a:solidFill>
              </a:rPr>
              <a:t>➔ Know our Tools!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SC Code </a:t>
            </a:r>
            <a:r>
              <a:rPr lang="en-US" sz="2800" b="1" dirty="0" smtClean="0"/>
              <a:t>Bench-Marking &amp; Noise</a:t>
            </a: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endParaRPr lang="fr-FR" sz="2400" b="1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III/V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851" y="1419225"/>
            <a:ext cx="87153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One Turn Map </a:t>
            </a:r>
            <a:r>
              <a:rPr lang="en-US" sz="2400" b="1" dirty="0" smtClean="0">
                <a:solidFill>
                  <a:srgbClr val="0070C0"/>
                </a:solidFill>
              </a:rPr>
              <a:t>&amp; </a:t>
            </a:r>
            <a:r>
              <a:rPr lang="en-US" sz="2400" b="1" dirty="0" err="1" smtClean="0">
                <a:solidFill>
                  <a:srgbClr val="0070C0"/>
                </a:solidFill>
              </a:rPr>
              <a:t>NormalForm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 smtClean="0"/>
          </a:p>
          <a:p>
            <a:pPr marL="457200" indent="-457200"/>
            <a:r>
              <a:rPr lang="en-US" sz="2000" b="1" dirty="0" err="1" smtClean="0"/>
              <a:t>A.Dragt</a:t>
            </a:r>
            <a:r>
              <a:rPr lang="en-US" sz="2000" b="1" dirty="0" smtClean="0"/>
              <a:t>, M. </a:t>
            </a:r>
            <a:r>
              <a:rPr lang="en-US" sz="2000" b="1" dirty="0" err="1" smtClean="0"/>
              <a:t>Berz</a:t>
            </a:r>
            <a:r>
              <a:rPr lang="en-US" sz="2000" b="1" dirty="0" smtClean="0"/>
              <a:t> &amp; E. Forest ~1988 (</a:t>
            </a:r>
            <a:r>
              <a:rPr lang="en-US" sz="2000" b="1" dirty="0" err="1" smtClean="0"/>
              <a:t>Turchetti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Michelotti</a:t>
            </a:r>
            <a:r>
              <a:rPr lang="en-US" sz="2000" b="1" dirty="0" smtClean="0"/>
              <a:t> and Others) </a:t>
            </a:r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- 6D</a:t>
            </a:r>
          </a:p>
          <a:p>
            <a:pPr marL="457200" indent="-457200"/>
            <a:r>
              <a:rPr lang="en-US" sz="2400" b="1" dirty="0" smtClean="0"/>
              <a:t>- Any Order</a:t>
            </a:r>
          </a:p>
          <a:p>
            <a:pPr marL="457200" indent="-457200"/>
            <a:r>
              <a:rPr lang="en-US" sz="2400" b="1" dirty="0" smtClean="0"/>
              <a:t>- Code for tracking and Maps identical, but…</a:t>
            </a:r>
          </a:p>
          <a:p>
            <a:pPr marL="457200" indent="-457200"/>
            <a:r>
              <a:rPr lang="en-US" sz="2400" b="1" dirty="0" smtClean="0"/>
              <a:t>- Global(!) local difficult through parameters</a:t>
            </a:r>
          </a:p>
          <a:p>
            <a:pPr marL="457200" indent="-457200"/>
            <a:r>
              <a:rPr lang="en-US" sz="2400" b="1" dirty="0" smtClean="0"/>
              <a:t>- Same problem with convergence</a:t>
            </a:r>
          </a:p>
          <a:p>
            <a:pPr marL="457200" indent="-457200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IV/V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4326" y="1238250"/>
            <a:ext cx="87153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Fourier </a:t>
            </a:r>
            <a:r>
              <a:rPr lang="en-US" sz="2400" b="1" dirty="0" smtClean="0">
                <a:solidFill>
                  <a:srgbClr val="0070C0"/>
                </a:solidFill>
              </a:rPr>
              <a:t>Analysis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endParaRPr lang="en-US" sz="2400" b="1" dirty="0" smtClean="0"/>
          </a:p>
          <a:p>
            <a:pPr marL="457200" indent="-457200"/>
            <a:r>
              <a:rPr lang="en-US" sz="2400" b="1" dirty="0" smtClean="0"/>
              <a:t>J. </a:t>
            </a:r>
            <a:r>
              <a:rPr lang="en-US" sz="2400" b="1" dirty="0" err="1" smtClean="0"/>
              <a:t>Bengtsson</a:t>
            </a:r>
            <a:r>
              <a:rPr lang="en-US" sz="2400" b="1" dirty="0" smtClean="0"/>
              <a:t> </a:t>
            </a:r>
            <a:r>
              <a:rPr lang="en-US" sz="2400" b="1" dirty="0" smtClean="0"/>
              <a:t> </a:t>
            </a:r>
            <a:r>
              <a:rPr lang="en-US" sz="2400" b="1" dirty="0" smtClean="0"/>
              <a:t>(1988) LEAR</a:t>
            </a:r>
          </a:p>
          <a:p>
            <a:pPr marL="457200" indent="-457200"/>
            <a:r>
              <a:rPr lang="en-US" sz="2400" b="1" dirty="0" smtClean="0"/>
              <a:t>J. </a:t>
            </a:r>
            <a:r>
              <a:rPr lang="en-US" sz="2400" b="1" dirty="0" err="1" smtClean="0"/>
              <a:t>Laskar</a:t>
            </a:r>
            <a:r>
              <a:rPr lang="en-US" sz="2400" b="1" dirty="0" smtClean="0"/>
              <a:t> (~1980)</a:t>
            </a:r>
          </a:p>
          <a:p>
            <a:pPr marL="457200" indent="-457200"/>
            <a:r>
              <a:rPr lang="en-US" sz="2400" b="1" dirty="0" smtClean="0"/>
              <a:t>R. </a:t>
            </a:r>
            <a:r>
              <a:rPr lang="en-US" sz="2400" b="1" dirty="0" err="1" smtClean="0"/>
              <a:t>Bartolini</a:t>
            </a:r>
            <a:r>
              <a:rPr lang="en-US" sz="2400" b="1" dirty="0" smtClean="0"/>
              <a:t>, F. Schmidt ➔ </a:t>
            </a:r>
            <a:r>
              <a:rPr lang="en-US" sz="2400" b="1" dirty="0" err="1" smtClean="0"/>
              <a:t>NormalForm</a:t>
            </a:r>
            <a:endParaRPr lang="en-US" sz="2400" b="1" dirty="0" smtClean="0"/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Simulation or Real Data Approach</a:t>
            </a:r>
          </a:p>
          <a:p>
            <a:pPr marL="457200" indent="-457200"/>
            <a:r>
              <a:rPr lang="en-US" sz="2400" b="1" dirty="0" smtClean="0"/>
              <a:t>- 6D</a:t>
            </a:r>
          </a:p>
          <a:p>
            <a:pPr marL="457200" indent="-457200"/>
            <a:r>
              <a:rPr lang="en-US" sz="2400" b="1" dirty="0" smtClean="0"/>
              <a:t>- Any Order</a:t>
            </a:r>
          </a:p>
          <a:p>
            <a:pPr marL="457200" indent="-457200"/>
            <a:r>
              <a:rPr lang="en-US" sz="2400" b="1" dirty="0" smtClean="0"/>
              <a:t>- Lines can be related to </a:t>
            </a:r>
            <a:r>
              <a:rPr lang="en-US" sz="2400" b="1" dirty="0" smtClean="0">
                <a:solidFill>
                  <a:srgbClr val="FF00FF"/>
                </a:solidFill>
              </a:rPr>
              <a:t>F</a:t>
            </a:r>
          </a:p>
          <a:p>
            <a:pPr marL="457200" indent="-457200"/>
            <a:r>
              <a:rPr lang="en-US" sz="2400" b="1" dirty="0" smtClean="0"/>
              <a:t>- </a:t>
            </a:r>
            <a:r>
              <a:rPr lang="en-US" sz="2400" b="1" dirty="0" smtClean="0">
                <a:solidFill>
                  <a:srgbClr val="FF00FF"/>
                </a:solidFill>
              </a:rPr>
              <a:t>Global &amp; Local(!)</a:t>
            </a:r>
          </a:p>
          <a:p>
            <a:pPr marL="457200" indent="-457200"/>
            <a:r>
              <a:rPr lang="en-US" sz="2400" b="1" dirty="0" smtClean="0"/>
              <a:t>- </a:t>
            </a:r>
            <a:r>
              <a:rPr lang="en-US" sz="2400" b="1" dirty="0" smtClean="0">
                <a:solidFill>
                  <a:srgbClr val="C00000"/>
                </a:solidFill>
              </a:rPr>
              <a:t>NO problem with convergence at any amplitude</a:t>
            </a:r>
            <a:r>
              <a:rPr lang="en-US" sz="2400" b="1" dirty="0" smtClean="0"/>
              <a:t> </a:t>
            </a:r>
            <a:r>
              <a:rPr lang="en-US" sz="2400" b="1" dirty="0" smtClean="0"/>
              <a:t>➔ even in chaotic regime some value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</a:p>
          <a:p>
            <a:pPr marL="457200" indent="-457200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V/V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1" y="1247775"/>
            <a:ext cx="87153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Tasks </a:t>
            </a:r>
          </a:p>
          <a:p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SC Resonances in MAD-X ➔ CERN effort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BB/SC element has to be modified for MAP production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Fast </a:t>
            </a:r>
            <a:r>
              <a:rPr lang="en-US" sz="2400" b="1" dirty="0" err="1" smtClean="0"/>
              <a:t>symplectic</a:t>
            </a:r>
            <a:r>
              <a:rPr lang="en-US" sz="2400" b="1" dirty="0" smtClean="0"/>
              <a:t> 3D SC KICK for MAD-X must be accompanied by: (maybe)  Slow but “smooth” description for MAP production  (Y. </a:t>
            </a:r>
            <a:r>
              <a:rPr lang="en-US" sz="2400" b="1" dirty="0" err="1" smtClean="0"/>
              <a:t>Alexahin</a:t>
            </a:r>
            <a:r>
              <a:rPr lang="en-US" sz="2400" b="1" dirty="0" smtClean="0"/>
              <a:t> &amp; F. Schmidt)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Co-moving transformations to “jump” convergence limit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Issue of “Higher” order “closed” orbit</a:t>
            </a: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1475"/>
            <a:ext cx="6991350" cy="6286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&amp; Frequency Analysis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698396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Genrics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 descr="chaos_fixline_4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199" y="400050"/>
            <a:ext cx="317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Generics of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Qx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oupled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0325" y="6075145"/>
            <a:ext cx="18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 Fix-line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3887" y="400050"/>
            <a:ext cx="18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Fix-line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495802" y="647700"/>
            <a:ext cx="2478086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3958543" y="5537886"/>
            <a:ext cx="941171" cy="133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60187" cy="773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Large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Structure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4400" baseline="-25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4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sz="44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4400" baseline="-25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4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</a:t>
            </a:r>
            <a:endParaRPr lang="en-US" sz="44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4" name="Picture 13" descr="large_X-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" y="1730924"/>
            <a:ext cx="4463802" cy="4022175"/>
          </a:xfrm>
          <a:prstGeom prst="rect">
            <a:avLst/>
          </a:prstGeom>
        </p:spPr>
      </p:pic>
      <p:pic>
        <p:nvPicPr>
          <p:cNvPr id="15" name="Picture 14" descr="large_PX-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098" y="1730924"/>
            <a:ext cx="4463802" cy="40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133350"/>
            <a:ext cx="7193513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(“Higher</a:t>
            </a:r>
            <a:r>
              <a:rPr lang="en-US" dirty="0" smtClean="0"/>
              <a:t>” order “closed” </a:t>
            </a:r>
            <a:r>
              <a:rPr lang="en-US" dirty="0" smtClean="0"/>
              <a:t>orbit)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 descr="cut_fi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6" y="1115540"/>
            <a:ext cx="5619750" cy="5093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1" y="6024562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26487" y="2110859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026" y="2447925"/>
            <a:ext cx="2852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Fixline</a:t>
            </a:r>
            <a:r>
              <a:rPr lang="en-US" b="1" dirty="0" smtClean="0">
                <a:solidFill>
                  <a:srgbClr val="00B050"/>
                </a:solidFill>
              </a:rPr>
              <a:t> Search</a:t>
            </a:r>
          </a:p>
          <a:p>
            <a:pPr marL="342900" indent="-342900">
              <a:buAutoNum type="alphaUcParenR"/>
            </a:pPr>
            <a:r>
              <a:rPr lang="en-US" b="1" dirty="0" smtClean="0">
                <a:solidFill>
                  <a:srgbClr val="00B050"/>
                </a:solidFill>
              </a:rPr>
              <a:t>Average</a:t>
            </a:r>
          </a:p>
          <a:p>
            <a:pPr marL="342900" indent="-342900">
              <a:buAutoNum type="alphaUcParenR"/>
            </a:pPr>
            <a:r>
              <a:rPr lang="en-US" b="1" dirty="0" smtClean="0">
                <a:solidFill>
                  <a:srgbClr val="00B050"/>
                </a:solidFill>
              </a:rPr>
              <a:t>“Damping</a:t>
            </a:r>
            <a:r>
              <a:rPr lang="en-US" b="1" dirty="0" smtClean="0">
                <a:solidFill>
                  <a:srgbClr val="00B050"/>
                </a:solidFill>
              </a:rPr>
              <a:t>” like in electron machines like LEP (</a:t>
            </a:r>
            <a:r>
              <a:rPr lang="en-US" b="1" dirty="0" err="1" smtClean="0">
                <a:solidFill>
                  <a:srgbClr val="00B050"/>
                </a:solidFill>
              </a:rPr>
              <a:t>Verdier</a:t>
            </a:r>
            <a:r>
              <a:rPr lang="en-US" b="1" dirty="0" smtClean="0">
                <a:solidFill>
                  <a:srgbClr val="00B050"/>
                </a:solidFill>
              </a:rPr>
              <a:t> &amp; Schmidt)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3526387" cy="11350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Phase Space 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59812" y="1781175"/>
            <a:ext cx="4069313" cy="3600450"/>
            <a:chOff x="902737" y="1781175"/>
            <a:chExt cx="3567691" cy="3096774"/>
          </a:xfrm>
        </p:grpSpPr>
        <p:pic>
          <p:nvPicPr>
            <p:cNvPr id="12" name="Picture 11" descr="H-V_phase-spa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737" y="1781175"/>
              <a:ext cx="3567691" cy="30967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49626" y="3019425"/>
              <a:ext cx="511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9445" y="2488168"/>
              <a:ext cx="58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V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7" name="Picture 16" descr="X-Y_phase-spa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54" y="331632"/>
            <a:ext cx="3567691" cy="3095250"/>
          </a:xfrm>
          <a:prstGeom prst="rect">
            <a:avLst/>
          </a:prstGeom>
        </p:spPr>
      </p:pic>
      <p:pic>
        <p:nvPicPr>
          <p:cNvPr id="18" name="Picture 17" descr="PX-PY_phase-spa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54" y="3459723"/>
            <a:ext cx="3567691" cy="30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Frequency Analysis I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SC CERN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" y="1590675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ANALYSIS </a:t>
            </a:r>
            <a:r>
              <a:rPr lang="en-US" b="1" dirty="0" smtClean="0"/>
              <a:t>OF X SIGNAL, CASE:           1 </a:t>
            </a:r>
            <a:br>
              <a:rPr lang="en-US" b="1" dirty="0" smtClean="0"/>
            </a:br>
            <a:r>
              <a:rPr lang="en-US" b="1" dirty="0" smtClean="0"/>
              <a:t>TUNE X =   0.111180834145734      </a:t>
            </a:r>
            <a:br>
              <a:rPr lang="en-US" b="1" dirty="0" smtClean="0"/>
            </a:br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en-US" b="1" dirty="0" smtClean="0"/>
              <a:t>        </a:t>
            </a:r>
            <a:r>
              <a:rPr lang="en-US" b="1" dirty="0" smtClean="0"/>
              <a:t>Line Frequency </a:t>
            </a:r>
            <a:r>
              <a:rPr lang="en-US" b="1" dirty="0" smtClean="0"/>
              <a:t>   </a:t>
            </a:r>
            <a:r>
              <a:rPr lang="en-US" b="1" dirty="0" smtClean="0"/>
              <a:t>                    </a:t>
            </a:r>
            <a:r>
              <a:rPr lang="en-US" b="1" dirty="0" smtClean="0"/>
              <a:t> </a:t>
            </a:r>
            <a:r>
              <a:rPr lang="en-US" b="1" dirty="0" smtClean="0"/>
              <a:t>Amplitude </a:t>
            </a:r>
            <a:r>
              <a:rPr lang="en-US" b="1" dirty="0" smtClean="0"/>
              <a:t>      </a:t>
            </a:r>
            <a:r>
              <a:rPr lang="en-US" b="1" dirty="0" smtClean="0"/>
              <a:t>            </a:t>
            </a:r>
            <a:r>
              <a:rPr lang="en-US" b="1" dirty="0" smtClean="0"/>
              <a:t>     </a:t>
            </a:r>
            <a:r>
              <a:rPr lang="en-US" b="1" dirty="0" smtClean="0"/>
              <a:t>Phase </a:t>
            </a:r>
            <a:r>
              <a:rPr lang="en-US" b="1" dirty="0" smtClean="0"/>
              <a:t>        </a:t>
            </a:r>
            <a:r>
              <a:rPr lang="en-US" b="1" dirty="0" smtClean="0"/>
              <a:t>  </a:t>
            </a:r>
            <a:r>
              <a:rPr lang="en-US" b="1" dirty="0" smtClean="0"/>
              <a:t>     </a:t>
            </a:r>
            <a:r>
              <a:rPr lang="en-US" b="1" dirty="0" smtClean="0"/>
              <a:t>     </a:t>
            </a:r>
            <a:r>
              <a:rPr lang="en-US" b="1" dirty="0" err="1" smtClean="0"/>
              <a:t>mx</a:t>
            </a:r>
            <a:r>
              <a:rPr lang="en-US" b="1" dirty="0" smtClean="0"/>
              <a:t>  </a:t>
            </a:r>
            <a:r>
              <a:rPr lang="en-US" b="1" dirty="0" smtClean="0"/>
              <a:t> my  </a:t>
            </a:r>
            <a:endParaRPr lang="en-US" b="1" dirty="0" smtClean="0"/>
          </a:p>
          <a:p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en-US" b="1" dirty="0" smtClean="0"/>
              <a:t> 1 </a:t>
            </a:r>
            <a:r>
              <a:rPr lang="en-US" b="1" dirty="0" smtClean="0"/>
              <a:t>  0.1111808341457E+00   0.247512794360E-03   0.672457580217E+02        </a:t>
            </a:r>
            <a:r>
              <a:rPr lang="en-US" b="1" dirty="0" smtClean="0"/>
              <a:t> 1  </a:t>
            </a:r>
            <a:r>
              <a:rPr lang="en-US" b="1" dirty="0" smtClean="0"/>
              <a:t>   0 </a:t>
            </a:r>
            <a:r>
              <a:rPr lang="en-US" b="1" dirty="0" smtClean="0"/>
              <a:t>  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</a:t>
            </a:r>
            <a:r>
              <a:rPr lang="en-US" b="1" dirty="0" smtClean="0">
                <a:solidFill>
                  <a:srgbClr val="FF0000"/>
                </a:solidFill>
              </a:rPr>
              <a:t>2 </a:t>
            </a:r>
            <a:r>
              <a:rPr lang="en-US" b="1" dirty="0" smtClean="0">
                <a:solidFill>
                  <a:srgbClr val="FF0000"/>
                </a:solidFill>
              </a:rPr>
              <a:t>  0.3783426764684E-11    0.174249489697E-05   -.</a:t>
            </a:r>
            <a:r>
              <a:rPr lang="en-US" b="1" dirty="0" smtClean="0">
                <a:solidFill>
                  <a:srgbClr val="FF0000"/>
                </a:solidFill>
              </a:rPr>
              <a:t>457347870401E+02 </a:t>
            </a:r>
            <a:r>
              <a:rPr lang="en-US" b="1" dirty="0" smtClean="0">
                <a:solidFill>
                  <a:srgbClr val="FF0000"/>
                </a:solidFill>
              </a:rPr>
              <a:t>         0 </a:t>
            </a:r>
            <a:r>
              <a:rPr lang="en-US" b="1" dirty="0" smtClean="0">
                <a:solidFill>
                  <a:srgbClr val="FF0000"/>
                </a:solidFill>
              </a:rPr>
              <a:t>  </a:t>
            </a:r>
            <a:r>
              <a:rPr lang="en-US" b="1" dirty="0" smtClean="0">
                <a:solidFill>
                  <a:srgbClr val="FF0000"/>
                </a:solidFill>
              </a:rPr>
              <a:t>  0 </a:t>
            </a:r>
            <a:r>
              <a:rPr lang="en-US" b="1" dirty="0" smtClean="0"/>
              <a:t> 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3 </a:t>
            </a:r>
            <a:r>
              <a:rPr lang="en-US" b="1" dirty="0" smtClean="0"/>
              <a:t>  0.2223616682915E+00   0.110388913387E-05   0.150753314898E+02         2 </a:t>
            </a:r>
            <a:r>
              <a:rPr lang="en-US" b="1" dirty="0" smtClean="0"/>
              <a:t> </a:t>
            </a:r>
            <a:r>
              <a:rPr lang="en-US" b="1" dirty="0" smtClean="0"/>
              <a:t>   0 </a:t>
            </a:r>
            <a:r>
              <a:rPr lang="en-US" b="1" dirty="0" smtClean="0"/>
              <a:t> 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4 </a:t>
            </a:r>
            <a:r>
              <a:rPr lang="en-US" b="1" dirty="0" smtClean="0"/>
              <a:t> -.</a:t>
            </a:r>
            <a:r>
              <a:rPr lang="en-US" b="1" dirty="0" smtClean="0"/>
              <a:t>1111808341460E+00 </a:t>
            </a:r>
            <a:r>
              <a:rPr lang="en-US" b="1" dirty="0" smtClean="0"/>
              <a:t>    0.589011814331E-06   0.519872394860E+02        -</a:t>
            </a:r>
            <a:r>
              <a:rPr lang="en-US" b="1" dirty="0" smtClean="0"/>
              <a:t>1 </a:t>
            </a:r>
            <a:r>
              <a:rPr lang="en-US" b="1" dirty="0" smtClean="0"/>
              <a:t>   </a:t>
            </a:r>
            <a:r>
              <a:rPr lang="en-US" b="1" dirty="0" smtClean="0"/>
              <a:t> </a:t>
            </a:r>
            <a:r>
              <a:rPr lang="en-US" b="1" dirty="0" smtClean="0"/>
              <a:t>0 </a:t>
            </a:r>
            <a:r>
              <a:rPr lang="en-US" b="1" dirty="0" smtClean="0"/>
              <a:t> 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5 </a:t>
            </a:r>
            <a:r>
              <a:rPr lang="en-US" b="1" dirty="0" smtClean="0"/>
              <a:t> -.</a:t>
            </a:r>
            <a:r>
              <a:rPr lang="en-US" b="1" dirty="0" smtClean="0"/>
              <a:t>2223616682916E+00 </a:t>
            </a:r>
            <a:r>
              <a:rPr lang="en-US" b="1" dirty="0" smtClean="0"/>
              <a:t>    0.532465227870E-06   0.930856270353E+02        -2   </a:t>
            </a:r>
            <a:r>
              <a:rPr lang="en-US" b="1" dirty="0" smtClean="0"/>
              <a:t>  0  </a:t>
            </a:r>
            <a:br>
              <a:rPr lang="en-US" b="1" dirty="0" smtClean="0"/>
            </a:br>
            <a:r>
              <a:rPr lang="en-US" b="1" dirty="0" smtClean="0"/>
              <a:t> </a:t>
            </a:r>
            <a:r>
              <a:rPr lang="en-US" b="1" dirty="0" smtClean="0">
                <a:solidFill>
                  <a:srgbClr val="FF0000"/>
                </a:solidFill>
              </a:rPr>
              <a:t>6 </a:t>
            </a:r>
            <a:r>
              <a:rPr lang="en-US" b="1" dirty="0" smtClean="0">
                <a:solidFill>
                  <a:srgbClr val="FF0000"/>
                </a:solidFill>
              </a:rPr>
              <a:t>  0.1116055036254E+00   0.539366197950E-07   0.101885132342E+03  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 7 </a:t>
            </a:r>
            <a:r>
              <a:rPr lang="en-US" b="1" dirty="0" smtClean="0">
                <a:solidFill>
                  <a:srgbClr val="FF0000"/>
                </a:solidFill>
              </a:rPr>
              <a:t>  0.1107561645136E+00   0.233487160303E-07   0.324682911396E+02 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8 </a:t>
            </a:r>
            <a:r>
              <a:rPr lang="en-US" b="1" dirty="0" smtClean="0"/>
              <a:t>  -.</a:t>
            </a:r>
            <a:r>
              <a:rPr lang="en-US" b="1" dirty="0" smtClean="0"/>
              <a:t>3335425024437E+00 </a:t>
            </a:r>
            <a:r>
              <a:rPr lang="en-US" b="1" dirty="0" smtClean="0"/>
              <a:t>   0.647694102064E-08   -.</a:t>
            </a:r>
            <a:r>
              <a:rPr lang="en-US" b="1" dirty="0" smtClean="0"/>
              <a:t>150532254600E+03 </a:t>
            </a:r>
            <a:r>
              <a:rPr lang="en-US" b="1" dirty="0" smtClean="0"/>
              <a:t>  </a:t>
            </a:r>
            <a:r>
              <a:rPr lang="en-US" b="1" dirty="0" smtClean="0"/>
              <a:t> </a:t>
            </a:r>
            <a:r>
              <a:rPr lang="en-US" b="1" dirty="0" smtClean="0"/>
              <a:t>     -</a:t>
            </a:r>
            <a:r>
              <a:rPr lang="en-US" b="1" dirty="0" smtClean="0"/>
              <a:t>3  </a:t>
            </a:r>
            <a:r>
              <a:rPr lang="en-US" b="1" dirty="0" smtClean="0"/>
              <a:t>   0 </a:t>
            </a:r>
            <a:r>
              <a:rPr lang="en-US" b="1" dirty="0" smtClean="0"/>
              <a:t> 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9 </a:t>
            </a:r>
            <a:r>
              <a:rPr lang="en-US" b="1" dirty="0" smtClean="0"/>
              <a:t>  0.3335425024345E+00   0.569663731770E-08   -.</a:t>
            </a:r>
            <a:r>
              <a:rPr lang="en-US" b="1" dirty="0" smtClean="0"/>
              <a:t>389777082870E+02 </a:t>
            </a:r>
            <a:r>
              <a:rPr lang="en-US" b="1" dirty="0" smtClean="0"/>
              <a:t>    </a:t>
            </a:r>
            <a:r>
              <a:rPr lang="en-US" b="1" dirty="0" smtClean="0"/>
              <a:t> </a:t>
            </a:r>
            <a:r>
              <a:rPr lang="en-US" b="1" dirty="0" smtClean="0"/>
              <a:t>    3 </a:t>
            </a:r>
            <a:r>
              <a:rPr lang="en-US" b="1" dirty="0" smtClean="0"/>
              <a:t>  </a:t>
            </a:r>
            <a:r>
              <a:rPr lang="en-US" b="1" dirty="0" smtClean="0"/>
              <a:t>   0 </a:t>
            </a:r>
            <a:r>
              <a:rPr lang="en-US" b="1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Frequency Analysis II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SC CERN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 descr="H-tu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2" y="1047750"/>
            <a:ext cx="3704854" cy="2635668"/>
          </a:xfrm>
          <a:prstGeom prst="rect">
            <a:avLst/>
          </a:prstGeom>
        </p:spPr>
      </p:pic>
      <p:pic>
        <p:nvPicPr>
          <p:cNvPr id="10" name="Picture 9" descr="island_H-tu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77" y="1076325"/>
            <a:ext cx="3746733" cy="2635668"/>
          </a:xfrm>
          <a:prstGeom prst="rect">
            <a:avLst/>
          </a:prstGeom>
        </p:spPr>
      </p:pic>
      <p:pic>
        <p:nvPicPr>
          <p:cNvPr id="11" name="Picture 10" descr="V-tu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49" y="3699535"/>
            <a:ext cx="3728852" cy="2652740"/>
          </a:xfrm>
          <a:prstGeom prst="rect">
            <a:avLst/>
          </a:prstGeom>
        </p:spPr>
      </p:pic>
      <p:pic>
        <p:nvPicPr>
          <p:cNvPr id="13" name="Picture 12" descr="island_V-tun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839" y="3705225"/>
            <a:ext cx="3773811" cy="26547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971800" y="1266825"/>
            <a:ext cx="43053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29075" y="4029075"/>
            <a:ext cx="3562350" cy="1588"/>
          </a:xfrm>
          <a:prstGeom prst="straightConnector1">
            <a:avLst/>
          </a:prstGeom>
          <a:ln>
            <a:solidFill>
              <a:srgbClr val="16308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LEIR I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Huschauer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68385" y="5072219"/>
            <a:ext cx="8699527" cy="128413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1600" b="1" dirty="0" smtClean="0"/>
              <a:t>Periodic resonance crossing induced by SC ➔ Losses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b="1" dirty="0" smtClean="0"/>
              <a:t>Incoherent SC tune spread easily exceeds 0.2 after RF capture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b="1" dirty="0" smtClean="0"/>
              <a:t>Solution: Flattening the longitudinal bunch profile; optimizing the machine settings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1600" b="1" dirty="0" err="1" smtClean="0"/>
              <a:t>Resonances</a:t>
            </a:r>
            <a:r>
              <a:rPr lang="fr-FR" sz="1600" b="1" dirty="0" smtClean="0"/>
              <a:t> due </a:t>
            </a:r>
            <a:r>
              <a:rPr lang="fr-FR" sz="1600" b="1" dirty="0" err="1" smtClean="0"/>
              <a:t>space</a:t>
            </a:r>
            <a:r>
              <a:rPr lang="fr-FR" sz="1600" b="1" dirty="0" smtClean="0"/>
              <a:t> charge </a:t>
            </a:r>
            <a:r>
              <a:rPr lang="fr-FR" sz="1600" b="1" dirty="0" err="1" smtClean="0"/>
              <a:t>potential</a:t>
            </a:r>
            <a:r>
              <a:rPr lang="fr-FR" sz="1600" b="1" dirty="0" smtClean="0"/>
              <a:t> 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LEI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85" y="1022292"/>
            <a:ext cx="6203302" cy="40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Bench-Marking I: Long-Term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Stern_SpaceCharge2018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7" y="752732"/>
            <a:ext cx="7669763" cy="55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Bench-Marking II: Tune Jitter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 descr="Stern_SpaceCharge2018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1419226"/>
            <a:ext cx="4330079" cy="4395562"/>
          </a:xfrm>
          <a:prstGeom prst="rect">
            <a:avLst/>
          </a:prstGeom>
        </p:spPr>
      </p:pic>
      <p:pic>
        <p:nvPicPr>
          <p:cNvPr id="12" name="Picture 11" descr="Stern_SpaceCharge2018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15" y="1219200"/>
            <a:ext cx="4455205" cy="46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in Adaptive Frozen Mode in MAD-X: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500K Turns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 descr="H-emit-comp_p-1k-4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8" y="1400175"/>
            <a:ext cx="6663109" cy="4810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24625" y="2124075"/>
            <a:ext cx="2514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 smtClean="0"/>
              <a:t>Adaptive Mode only Transverse</a:t>
            </a:r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Not too small Number of Particles </a:t>
            </a:r>
            <a:r>
              <a:rPr lang="en-US" b="1" dirty="0" smtClean="0">
                <a:solidFill>
                  <a:srgbClr val="FF0000"/>
                </a:solidFill>
              </a:rPr>
              <a:t>➔ Artificial </a:t>
            </a:r>
            <a:r>
              <a:rPr lang="en-US" b="1" dirty="0" err="1" smtClean="0">
                <a:solidFill>
                  <a:srgbClr val="FF0000"/>
                </a:solidFill>
              </a:rPr>
              <a:t>Emittance</a:t>
            </a:r>
            <a:r>
              <a:rPr lang="en-US" b="1" dirty="0" smtClean="0">
                <a:solidFill>
                  <a:srgbClr val="FF0000"/>
                </a:solidFill>
              </a:rPr>
              <a:t> Growth gone!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75" y="4432399"/>
            <a:ext cx="28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RED: </a:t>
            </a:r>
            <a:r>
              <a:rPr lang="en-US" b="1" dirty="0" smtClean="0">
                <a:solidFill>
                  <a:srgbClr val="FF0000"/>
                </a:solidFill>
              </a:rPr>
              <a:t>1000 Particles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Green: 4000 </a:t>
            </a:r>
            <a:r>
              <a:rPr lang="en-US" b="1" dirty="0" smtClean="0">
                <a:solidFill>
                  <a:srgbClr val="00B050"/>
                </a:solidFill>
              </a:rPr>
              <a:t>Particles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I: Boring 1D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" name="Picture 9" descr="fl_fig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872079"/>
            <a:ext cx="6753225" cy="5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II: 2D Resonance Types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10" descr="fl_fig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50354"/>
            <a:ext cx="6648761" cy="4986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0700" y="3963769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Single Resonance ➔ like “Boring 1D”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81350" y="3438525"/>
            <a:ext cx="1162050" cy="51572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15050" y="2545318"/>
            <a:ext cx="275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“Double” 2D Resonance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972178" y="2981328"/>
            <a:ext cx="1142998" cy="36194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04976" y="2688193"/>
            <a:ext cx="338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Coupled 2D Resonance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914775" y="2430335"/>
            <a:ext cx="533400" cy="4081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877361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III: Double versus Coupled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3" name="Picture 12" descr="fl_fig_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2809875"/>
            <a:ext cx="4810125" cy="3479586"/>
          </a:xfrm>
          <a:prstGeom prst="rect">
            <a:avLst/>
          </a:prstGeom>
        </p:spPr>
      </p:pic>
      <p:pic>
        <p:nvPicPr>
          <p:cNvPr id="17" name="Picture 16" descr="fl_fig_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" y="1258003"/>
            <a:ext cx="5146361" cy="30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1339"/>
            <a:ext cx="3695699" cy="18260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IV: Double Resonance, Simulation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 descr="fl_fig_8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95275"/>
            <a:ext cx="2876550" cy="2579837"/>
          </a:xfrm>
          <a:prstGeom prst="rect">
            <a:avLst/>
          </a:prstGeom>
        </p:spPr>
      </p:pic>
      <p:pic>
        <p:nvPicPr>
          <p:cNvPr id="10" name="Picture 9" descr="fl_fig_8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347" y="295275"/>
            <a:ext cx="2872285" cy="2579837"/>
          </a:xfrm>
          <a:prstGeom prst="rect">
            <a:avLst/>
          </a:prstGeom>
        </p:spPr>
      </p:pic>
      <p:pic>
        <p:nvPicPr>
          <p:cNvPr id="11" name="Picture 10" descr="fl_fig_8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221" y="2100724"/>
            <a:ext cx="3236404" cy="425562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1938030" y="2150293"/>
            <a:ext cx="3022137" cy="102660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048125" y="1085849"/>
            <a:ext cx="2609850" cy="149542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863"/>
            <a:ext cx="2686049" cy="21161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V: 2D Coupled, Theory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" name="Picture 12" descr="Theory_2D_Coupled_Resonan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19" y="0"/>
            <a:ext cx="5759942" cy="6505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825" y="3486150"/>
            <a:ext cx="25622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Shown are the results at a particular s location. The theory includes a </a:t>
            </a:r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B050"/>
                </a:solidFill>
              </a:rPr>
              <a:t> parameter  that controls the rotation of the projections along the machine.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Exp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5" y="1308042"/>
            <a:ext cx="4045339" cy="4968932"/>
          </a:xfrm>
          <a:prstGeom prst="rect">
            <a:avLst/>
          </a:prstGeom>
        </p:spPr>
      </p:pic>
      <p:pic>
        <p:nvPicPr>
          <p:cNvPr id="16" name="Picture 15" descr="Sim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98" y="1308042"/>
            <a:ext cx="4045339" cy="49689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LEIR II: Space charge studies on current WP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N. </a:t>
            </a:r>
            <a:r>
              <a:rPr lang="en-US" dirty="0" err="1" smtClean="0">
                <a:solidFill>
                  <a:srgbClr val="002060"/>
                </a:solidFill>
              </a:rPr>
              <a:t>Biancacci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CERN SC Collaboration Meeting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83"/>
          <a:stretch/>
        </p:blipFill>
        <p:spPr bwMode="auto">
          <a:xfrm>
            <a:off x="4878242" y="1752600"/>
            <a:ext cx="38004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035700" y="3895725"/>
            <a:ext cx="85725" cy="1047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44628" y="3738561"/>
            <a:ext cx="437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WP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949" b="45127"/>
          <a:stretch/>
        </p:blipFill>
        <p:spPr bwMode="auto">
          <a:xfrm>
            <a:off x="5363474" y="1943818"/>
            <a:ext cx="1080458" cy="113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207038" y="1544152"/>
                <a:ext cx="6297284" cy="459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Extensive measurement campaign </a:t>
                </a:r>
                <a:r>
                  <a:rPr lang="en-US" dirty="0" smtClean="0"/>
                  <a:t>performed from 2015 to now: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Static and dynamic tune scans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Maps of losses </a:t>
                </a:r>
                <a:r>
                  <a:rPr lang="en-US" dirty="0" smtClean="0"/>
                  <a:t>and emittance </a:t>
                </a:r>
                <a:r>
                  <a:rPr lang="en-US" dirty="0" smtClean="0"/>
                  <a:t>blowup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Resonance </a:t>
                </a:r>
                <a:r>
                  <a:rPr lang="en-US" dirty="0" smtClean="0"/>
                  <a:t>compensation with chromatic and harmonic sext.</a:t>
                </a:r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Identified</a:t>
                </a:r>
                <a:r>
                  <a:rPr lang="en-US" dirty="0" smtClean="0"/>
                  <a:t>:</a:t>
                </a:r>
                <a:endParaRPr lang="en-US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𝒚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  <m:r>
                      <a:rPr lang="en-US" b="1" i="1" smtClean="0">
                        <a:latin typeface="Cambria Math"/>
                      </a:rPr>
                      <m:t>.</m:t>
                    </m:r>
                    <m:r>
                      <a:rPr lang="en-US" b="1" i="1" smtClean="0">
                        <a:latin typeface="Cambria Math"/>
                      </a:rPr>
                      <m:t>𝟕𝟓</m:t>
                    </m:r>
                  </m:oMath>
                </a14:m>
                <a:r>
                  <a:rPr lang="en-US" dirty="0" smtClean="0"/>
                  <a:t>: possibly related to: 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4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</a:t>
                </a:r>
                <a:r>
                  <a:rPr lang="en-US" dirty="0"/>
                  <a:t>order </a:t>
                </a:r>
                <a:r>
                  <a:rPr lang="en-US" dirty="0" smtClean="0"/>
                  <a:t>from lattice </a:t>
                </a:r>
                <a:r>
                  <a:rPr lang="en-US" dirty="0"/>
                  <a:t>(4Qy=11)</a:t>
                </a:r>
                <a:endParaRPr lang="en-US" dirty="0" smtClean="0"/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8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order </a:t>
                </a:r>
                <a:r>
                  <a:rPr lang="en-US" dirty="0" smtClean="0"/>
                  <a:t>from SC </a:t>
                </a:r>
                <a:r>
                  <a:rPr lang="en-US" dirty="0"/>
                  <a:t>(8Qy=22)</a:t>
                </a:r>
                <a:endParaRPr lang="en-US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𝒚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  <m:r>
                      <a:rPr lang="en-US" b="1" i="1" smtClean="0">
                        <a:latin typeface="Cambria Math"/>
                      </a:rPr>
                      <m:t>.</m:t>
                    </m:r>
                    <m:r>
                      <a:rPr lang="en-US" b="1" i="1" smtClean="0">
                        <a:latin typeface="Cambria Math"/>
                      </a:rPr>
                      <m:t>𝟔𝟔</m:t>
                    </m:r>
                  </m:oMath>
                </a14:m>
                <a:r>
                  <a:rPr lang="en-US" b="0" dirty="0" smtClean="0"/>
                  <a:t>: </a:t>
                </a:r>
                <a:r>
                  <a:rPr lang="en-US" dirty="0"/>
                  <a:t>possibly related </a:t>
                </a:r>
                <a:r>
                  <a:rPr lang="en-US" dirty="0" smtClean="0"/>
                  <a:t>to: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3</a:t>
                </a:r>
                <a:r>
                  <a:rPr lang="en-US" baseline="30000" dirty="0" smtClean="0"/>
                  <a:t>rd</a:t>
                </a:r>
                <a:r>
                  <a:rPr lang="en-US" dirty="0" smtClean="0"/>
                  <a:t> </a:t>
                </a:r>
                <a:r>
                  <a:rPr lang="en-US" dirty="0" smtClean="0"/>
                  <a:t>order from lattice </a:t>
                </a:r>
                <a:r>
                  <a:rPr lang="en-US" dirty="0"/>
                  <a:t>(3Qy=8</a:t>
                </a:r>
                <a:r>
                  <a:rPr lang="en-US" dirty="0" smtClean="0"/>
                  <a:t>)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6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order </a:t>
                </a:r>
                <a:r>
                  <a:rPr lang="en-US" dirty="0" smtClean="0"/>
                  <a:t>from </a:t>
                </a:r>
                <a:r>
                  <a:rPr lang="en-US" dirty="0" smtClean="0"/>
                  <a:t>SC</a:t>
                </a:r>
                <a:r>
                  <a:rPr lang="en-US" dirty="0" smtClean="0"/>
                  <a:t> </a:t>
                </a:r>
                <a:r>
                  <a:rPr lang="en-US" dirty="0"/>
                  <a:t>(6Qy=16)</a:t>
                </a:r>
                <a:endParaRPr lang="en-US" b="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𝑸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+</m:t>
                        </m:r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  <m:r>
                          <a:rPr lang="en-US" b="1" i="1" smtClean="0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dirty="0" smtClean="0"/>
                  <a:t>: possibly related to: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3</a:t>
                </a:r>
                <a:r>
                  <a:rPr lang="en-US" baseline="30000" dirty="0" smtClean="0"/>
                  <a:t>rd</a:t>
                </a:r>
                <a:r>
                  <a:rPr lang="en-US" dirty="0" smtClean="0"/>
                  <a:t> order </a:t>
                </a:r>
                <a:r>
                  <a:rPr lang="en-US" dirty="0" smtClean="0"/>
                  <a:t>from lattice </a:t>
                </a:r>
                <a:r>
                  <a:rPr lang="en-US" dirty="0"/>
                  <a:t>(Qx+2Qy=7</a:t>
                </a:r>
                <a:r>
                  <a:rPr lang="en-US" dirty="0" smtClean="0"/>
                  <a:t>)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/>
                  <a:t>6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</a:t>
                </a:r>
                <a:r>
                  <a:rPr lang="en-US" dirty="0" smtClean="0"/>
                  <a:t>order from SC</a:t>
                </a:r>
                <a:r>
                  <a:rPr lang="en-US" dirty="0" smtClean="0"/>
                  <a:t> </a:t>
                </a:r>
                <a:r>
                  <a:rPr lang="en-US" dirty="0"/>
                  <a:t>(2Qx+4Qy=14)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79" y="1544153"/>
                <a:ext cx="4722963" cy="4590103"/>
              </a:xfrm>
              <a:prstGeom prst="rect">
                <a:avLst/>
              </a:prstGeom>
              <a:blipFill rotWithShape="1">
                <a:blip r:embed="rId3"/>
                <a:stretch>
                  <a:fillRect l="-871" t="-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194225" y="4295954"/>
            <a:ext cx="3087134" cy="163902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10"/>
              <p:cNvSpPr/>
              <p:nvPr/>
            </p:nvSpPr>
            <p:spPr>
              <a:xfrm>
                <a:off x="6925632" y="4086349"/>
                <a:ext cx="1231363" cy="213360"/>
              </a:xfrm>
              <a:prstGeom prst="rect">
                <a:avLst/>
              </a:prstGeom>
              <a:solidFill>
                <a:srgbClr val="FFFF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sz="1200">
                          <a:solidFill>
                            <a:schemeClr val="tx1"/>
                          </a:solidFill>
                          <a:latin typeface="Cambria Math"/>
                        </a:rPr>
                        <m:t>=2.66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225" y="4086349"/>
                <a:ext cx="923522" cy="213360"/>
              </a:xfrm>
              <a:prstGeom prst="rect">
                <a:avLst/>
              </a:prstGeom>
              <a:blipFill rotWithShape="1">
                <a:blip r:embed="rId4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220418" y="3656609"/>
            <a:ext cx="3087134" cy="163902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Rectangle 14"/>
              <p:cNvSpPr/>
              <p:nvPr/>
            </p:nvSpPr>
            <p:spPr>
              <a:xfrm>
                <a:off x="6960556" y="3447004"/>
                <a:ext cx="1231363" cy="213360"/>
              </a:xfrm>
              <a:prstGeom prst="rect">
                <a:avLst/>
              </a:prstGeom>
              <a:solidFill>
                <a:srgbClr val="FFFF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sz="1200">
                          <a:solidFill>
                            <a:schemeClr val="tx1"/>
                          </a:solidFill>
                          <a:latin typeface="Cambria Math"/>
                        </a:rPr>
                        <m:t>=2.</m:t>
                      </m:r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75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417" y="3447004"/>
                <a:ext cx="923522" cy="213360"/>
              </a:xfrm>
              <a:prstGeom prst="rect">
                <a:avLst/>
              </a:prstGeom>
              <a:blipFill rotWithShape="1"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 rot="1425699">
            <a:off x="5079902" y="4604129"/>
            <a:ext cx="3369252" cy="165381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Rectangle 16"/>
              <p:cNvSpPr/>
              <p:nvPr/>
            </p:nvSpPr>
            <p:spPr>
              <a:xfrm rot="1428306">
                <a:off x="9821277" y="5018932"/>
                <a:ext cx="1343891" cy="215285"/>
              </a:xfrm>
              <a:prstGeom prst="rect">
                <a:avLst/>
              </a:prstGeom>
              <a:solidFill>
                <a:srgbClr val="FFFF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x</m:t>
                              </m:r>
                            </m:sub>
                          </m:sSub>
                          <m: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+2</m:t>
                          </m:r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8306">
                <a:off x="7365958" y="5018933"/>
                <a:ext cx="1007918" cy="215285"/>
              </a:xfrm>
              <a:prstGeom prst="rect">
                <a:avLst/>
              </a:prstGeom>
              <a:blipFill rotWithShape="1">
                <a:blip r:embed="rId6"/>
                <a:stretch>
                  <a:fillRect b="-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309338" y="5136357"/>
            <a:ext cx="107786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89389" y="6134255"/>
            <a:ext cx="345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FF"/>
                </a:solidFill>
              </a:rPr>
              <a:t>A.Saa</a:t>
            </a:r>
            <a:r>
              <a:rPr lang="en-US" sz="2400" b="1" i="1" dirty="0" smtClean="0">
                <a:solidFill>
                  <a:srgbClr val="FF00FF"/>
                </a:solidFill>
              </a:rPr>
              <a:t> Hernandez IPAC18</a:t>
            </a:r>
            <a:endParaRPr lang="en-US" sz="2400" b="1" i="1" dirty="0">
              <a:solidFill>
                <a:srgbClr val="FF00FF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F75A2-CEB1-40C4-AFE5-D6485CB8A149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SC CERN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724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9" descr="Exp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5" y="1241367"/>
            <a:ext cx="4045339" cy="49689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Sim_1_2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38" y="1209674"/>
            <a:ext cx="4222914" cy="522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7476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BPM14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LSE106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Exp_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8" y="1127067"/>
            <a:ext cx="4066332" cy="5168958"/>
          </a:xfrm>
          <a:prstGeom prst="rect">
            <a:avLst/>
          </a:prstGeom>
        </p:spPr>
      </p:pic>
      <p:pic>
        <p:nvPicPr>
          <p:cNvPr id="12" name="Picture 11" descr="Sim_14_1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58" y="1127066"/>
            <a:ext cx="4066333" cy="5168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4409" y="754044"/>
            <a:ext cx="34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 Location shifted by one Sextant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7476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SPS Phase Space Reconstruction BPM14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LSE206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Exp_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8" y="1127067"/>
            <a:ext cx="4066332" cy="5168958"/>
          </a:xfrm>
          <a:prstGeom prst="rect">
            <a:avLst/>
          </a:prstGeom>
        </p:spPr>
      </p:pic>
      <p:pic>
        <p:nvPicPr>
          <p:cNvPr id="15" name="Picture 14" descr="Sim_14_2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05" y="1104326"/>
            <a:ext cx="4098420" cy="5232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14409" y="754044"/>
            <a:ext cx="34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 Location shifted by one Sextant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573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Term (1, 2) for the 10 SPS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Sextupoles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Picture 11" descr="ham1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879068"/>
            <a:ext cx="5410200" cy="52084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2800" y="110266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515" y="1014113"/>
            <a:ext cx="164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LSE424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05537" y="1564333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2675" y="3967460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LSE224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67450" y="235996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LSE524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90650" y="4676775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                </a:t>
            </a: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LSE506</a:t>
            </a:r>
          </a:p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negative!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075" y="532953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LSE124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15000" y="474404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LSE624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914900" y="532953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LSE406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28875" y="1680864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LSE324</a:t>
            </a:r>
            <a:endParaRPr lang="en-US" sz="2400" b="1" dirty="0"/>
          </a:p>
        </p:txBody>
      </p:sp>
      <p:cxnSp>
        <p:nvCxnSpPr>
          <p:cNvPr id="28" name="Straight Connector 27"/>
          <p:cNvCxnSpPr/>
          <p:nvPr/>
        </p:nvCxnSpPr>
        <p:spPr>
          <a:xfrm rot="16200000" flipH="1">
            <a:off x="3479192" y="2145690"/>
            <a:ext cx="1920181" cy="608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632499" y="1870248"/>
            <a:ext cx="1650648" cy="1428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00812" y="5902883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DT-C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747645" y="1103441"/>
            <a:ext cx="70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DT-S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Ripple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29501" y="2028825"/>
            <a:ext cx="160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63082"/>
                </a:solidFill>
              </a:rPr>
              <a:t>Horizontal</a:t>
            </a:r>
            <a:endParaRPr lang="en-US" sz="2400" b="1" dirty="0">
              <a:solidFill>
                <a:srgbClr val="16308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176" y="4738985"/>
            <a:ext cx="127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63082"/>
                </a:solidFill>
              </a:rPr>
              <a:t>Vertical</a:t>
            </a:r>
            <a:endParaRPr lang="en-US" sz="2400" b="1" dirty="0">
              <a:solidFill>
                <a:srgbClr val="163082"/>
              </a:solidFill>
            </a:endParaRPr>
          </a:p>
        </p:txBody>
      </p:sp>
      <p:pic>
        <p:nvPicPr>
          <p:cNvPr id="14" name="Picture 13" descr="QD-spectr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4" y="3939974"/>
            <a:ext cx="6191251" cy="2202257"/>
          </a:xfrm>
          <a:prstGeom prst="rect">
            <a:avLst/>
          </a:prstGeom>
        </p:spPr>
      </p:pic>
      <p:pic>
        <p:nvPicPr>
          <p:cNvPr id="15" name="Picture 14" descr="QF-spectr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3" y="1244322"/>
            <a:ext cx="6200777" cy="2205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96176" y="4221718"/>
            <a:ext cx="91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600 Hz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819904" y="4276728"/>
            <a:ext cx="676272" cy="110607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 Spectrum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1432487356_qme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2045"/>
            <a:ext cx="8112590" cy="533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 descr="Tune-spectr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8359"/>
            <a:ext cx="8058150" cy="5531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4725" y="4448175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Double Peaks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808531" y="3945197"/>
            <a:ext cx="708541" cy="476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rot="10800000">
            <a:off x="6819903" y="4295775"/>
            <a:ext cx="504823" cy="337066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81625" y="4817507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600 Hz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Sidebands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57950" y="5314950"/>
            <a:ext cx="866775" cy="5048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103770" y="5465592"/>
            <a:ext cx="355937" cy="257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75" y="274638"/>
            <a:ext cx="6448425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SPS Experimental Evidence of Fix-Line 2015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frame_131_delay-0.1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311"/>
            <a:ext cx="9144000" cy="4681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1685925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W=f</a:t>
            </a:r>
            <a:r>
              <a:rPr lang="en-US" b="1" baseline="-25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Symbol" pitchFamily="18" charset="2"/>
              </a:rPr>
              <a:t>f</a:t>
            </a:r>
            <a:r>
              <a:rPr lang="en-US" b="1" baseline="-25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en-US" b="1" baseline="-25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0175" y="1586984"/>
            <a:ext cx="15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=f</a:t>
            </a:r>
            <a:r>
              <a:rPr lang="en-US" b="1" baseline="-25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Symbol" pitchFamily="18" charset="2"/>
              </a:rPr>
              <a:t>f</a:t>
            </a:r>
            <a:r>
              <a:rPr lang="en-US" b="1" baseline="-25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Evolution of Motion in the SPS close to Fix-Line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ezgif.com-reverse_on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311"/>
            <a:ext cx="9144000" cy="4681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Case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8" descr="best_201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53"/>
            <a:ext cx="9144000" cy="459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PSB I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PSB_S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07" y="1552575"/>
            <a:ext cx="5558984" cy="4529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9325" y="2349558"/>
            <a:ext cx="30098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PSB Tune diagram showing the losses measured in a dynamic tune scan with a low brightness beam together</a:t>
            </a:r>
          </a:p>
          <a:p>
            <a:r>
              <a:rPr lang="en-US" b="1" dirty="0" smtClean="0"/>
              <a:t>with a schematic representation of the space charge tune spread at injection and extraction in the PSB for the high</a:t>
            </a:r>
          </a:p>
          <a:p>
            <a:r>
              <a:rPr lang="en-US" b="1" dirty="0" smtClean="0"/>
              <a:t>brightness LHC beams.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59" y="274638"/>
            <a:ext cx="7133292" cy="8397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of action for the SPS 2018 Fix-Line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175" y="1609725"/>
            <a:ext cx="7962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have </a:t>
            </a:r>
            <a:r>
              <a:rPr lang="en-US" sz="2000" b="1" dirty="0" smtClean="0">
                <a:solidFill>
                  <a:srgbClr val="00B050"/>
                </a:solidFill>
              </a:rPr>
              <a:t>first signs </a:t>
            </a:r>
            <a:r>
              <a:rPr lang="en-US" sz="2000" b="1" dirty="0" smtClean="0"/>
              <a:t>in the </a:t>
            </a:r>
            <a:r>
              <a:rPr lang="en-US" sz="2000" b="1" dirty="0" smtClean="0">
                <a:solidFill>
                  <a:srgbClr val="002060"/>
                </a:solidFill>
              </a:rPr>
              <a:t>SPS</a:t>
            </a:r>
            <a:r>
              <a:rPr lang="en-US" sz="2000" b="1" dirty="0" smtClean="0"/>
              <a:t> experiments of the </a:t>
            </a:r>
            <a:r>
              <a:rPr lang="en-US" sz="2000" b="1" dirty="0" smtClean="0">
                <a:solidFill>
                  <a:srgbClr val="FF0000"/>
                </a:solidFill>
              </a:rPr>
              <a:t>existence of the fix-line structure</a:t>
            </a:r>
            <a:r>
              <a:rPr lang="en-US" sz="2000" b="1" dirty="0" smtClean="0"/>
              <a:t> as </a:t>
            </a:r>
            <a:r>
              <a:rPr lang="en-US" sz="2000" b="1" dirty="0" smtClean="0">
                <a:solidFill>
                  <a:srgbClr val="FF0000"/>
                </a:solidFill>
              </a:rPr>
              <a:t>expected</a:t>
            </a:r>
            <a:r>
              <a:rPr lang="en-US" sz="2000" b="1" dirty="0" smtClean="0"/>
              <a:t> from </a:t>
            </a:r>
            <a:r>
              <a:rPr lang="en-US" sz="2000" b="1" dirty="0" smtClean="0">
                <a:solidFill>
                  <a:srgbClr val="00B050"/>
                </a:solidFill>
              </a:rPr>
              <a:t>theory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B050"/>
                </a:solidFill>
              </a:rPr>
              <a:t>simulations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However, the </a:t>
            </a:r>
            <a:r>
              <a:rPr lang="en-US" sz="2000" b="1" dirty="0" smtClean="0">
                <a:solidFill>
                  <a:srgbClr val="00B050"/>
                </a:solidFill>
              </a:rPr>
              <a:t>present level of power supply ripple </a:t>
            </a:r>
            <a:r>
              <a:rPr lang="en-US" sz="2000" b="1" dirty="0" smtClean="0"/>
              <a:t>and potentially </a:t>
            </a:r>
            <a:r>
              <a:rPr lang="en-US" sz="2000" b="1" dirty="0" smtClean="0">
                <a:solidFill>
                  <a:srgbClr val="00B050"/>
                </a:solidFill>
              </a:rPr>
              <a:t>drifts</a:t>
            </a:r>
            <a:r>
              <a:rPr lang="en-US" sz="2000" b="1" dirty="0" smtClean="0"/>
              <a:t> does not yet allow to conclude that the </a:t>
            </a:r>
            <a:r>
              <a:rPr lang="en-US" sz="2000" b="1" dirty="0" smtClean="0">
                <a:solidFill>
                  <a:srgbClr val="002060"/>
                </a:solidFill>
              </a:rPr>
              <a:t>particle distribution </a:t>
            </a:r>
            <a:r>
              <a:rPr lang="en-US" sz="2000" b="1" dirty="0" smtClean="0"/>
              <a:t>is </a:t>
            </a:r>
            <a:r>
              <a:rPr lang="en-US" sz="2000" b="1" dirty="0" smtClean="0">
                <a:solidFill>
                  <a:srgbClr val="FF00FF"/>
                </a:solidFill>
              </a:rPr>
              <a:t>locked onto this fix-line structure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have started to collaborate with the </a:t>
            </a:r>
            <a:r>
              <a:rPr lang="en-US" sz="2000" b="1" dirty="0" smtClean="0">
                <a:solidFill>
                  <a:srgbClr val="002060"/>
                </a:solidFill>
              </a:rPr>
              <a:t>SPS power supply experts </a:t>
            </a:r>
            <a:r>
              <a:rPr lang="en-US" sz="2000" b="1" dirty="0" smtClean="0"/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improve</a:t>
            </a:r>
            <a:r>
              <a:rPr lang="en-US" sz="2000" b="1" dirty="0" smtClean="0"/>
              <a:t> the </a:t>
            </a:r>
            <a:r>
              <a:rPr lang="en-US" sz="2000" b="1" dirty="0" smtClean="0">
                <a:solidFill>
                  <a:srgbClr val="00B050"/>
                </a:solidFill>
              </a:rPr>
              <a:t>power supply ripple spectrum </a:t>
            </a:r>
            <a:r>
              <a:rPr lang="en-US" sz="2000" b="1" dirty="0" smtClean="0"/>
              <a:t>down to a </a:t>
            </a:r>
            <a:r>
              <a:rPr lang="en-US" sz="2000" b="1" dirty="0" smtClean="0">
                <a:solidFill>
                  <a:srgbClr val="FF0000"/>
                </a:solidFill>
              </a:rPr>
              <a:t>level</a:t>
            </a:r>
            <a:r>
              <a:rPr lang="en-US" sz="2000" b="1" dirty="0" smtClean="0"/>
              <a:t> where a </a:t>
            </a:r>
            <a:r>
              <a:rPr lang="en-US" sz="2000" b="1" dirty="0" smtClean="0">
                <a:solidFill>
                  <a:srgbClr val="FF0000"/>
                </a:solidFill>
              </a:rPr>
              <a:t>stable fix-line </a:t>
            </a:r>
            <a:r>
              <a:rPr lang="en-US" sz="2000" b="1" dirty="0" smtClean="0"/>
              <a:t>can </a:t>
            </a:r>
            <a:r>
              <a:rPr lang="en-US" sz="2000" b="1" dirty="0" smtClean="0">
                <a:solidFill>
                  <a:srgbClr val="FF00FF"/>
                </a:solidFill>
              </a:rPr>
              <a:t>verified beyond any doubt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Furthermore, we will investigate if we can perform this </a:t>
            </a:r>
            <a:r>
              <a:rPr lang="en-US" sz="2000" b="1" dirty="0" smtClean="0">
                <a:solidFill>
                  <a:srgbClr val="00B050"/>
                </a:solidFill>
              </a:rPr>
              <a:t>experiment</a:t>
            </a:r>
            <a:r>
              <a:rPr lang="en-US" sz="2000" b="1" dirty="0" smtClean="0"/>
              <a:t> at an </a:t>
            </a:r>
            <a:r>
              <a:rPr lang="en-US" sz="2000" b="1" dirty="0" smtClean="0">
                <a:solidFill>
                  <a:srgbClr val="FF0000"/>
                </a:solidFill>
              </a:rPr>
              <a:t>4 times larger beam energy </a:t>
            </a:r>
            <a:r>
              <a:rPr lang="en-US" sz="2000" b="1" dirty="0" smtClean="0"/>
              <a:t>where the </a:t>
            </a:r>
            <a:r>
              <a:rPr lang="en-US" sz="2000" b="1" dirty="0" smtClean="0">
                <a:solidFill>
                  <a:srgbClr val="002060"/>
                </a:solidFill>
              </a:rPr>
              <a:t>SPS</a:t>
            </a:r>
            <a:r>
              <a:rPr lang="en-US" sz="2000" b="1" dirty="0" smtClean="0"/>
              <a:t> is </a:t>
            </a:r>
            <a:r>
              <a:rPr lang="en-US" sz="2000" b="1" dirty="0" smtClean="0">
                <a:solidFill>
                  <a:srgbClr val="00B050"/>
                </a:solidFill>
              </a:rPr>
              <a:t>much better controlled </a:t>
            </a:r>
            <a:r>
              <a:rPr lang="en-US" sz="2000" b="1" dirty="0" smtClean="0"/>
              <a:t>and with a </a:t>
            </a:r>
            <a:r>
              <a:rPr lang="en-US" sz="2000" b="1" dirty="0" smtClean="0">
                <a:solidFill>
                  <a:srgbClr val="FF00FF"/>
                </a:solidFill>
              </a:rPr>
              <a:t>much lower </a:t>
            </a:r>
            <a:r>
              <a:rPr lang="en-US" sz="2000" b="1" dirty="0" smtClean="0">
                <a:solidFill>
                  <a:srgbClr val="FF0000"/>
                </a:solidFill>
              </a:rPr>
              <a:t>power supply ripple spectrum.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are </a:t>
            </a:r>
            <a:r>
              <a:rPr lang="en-US" sz="2000" b="1" dirty="0" smtClean="0">
                <a:solidFill>
                  <a:srgbClr val="00B050"/>
                </a:solidFill>
              </a:rPr>
              <a:t>confident</a:t>
            </a:r>
            <a:r>
              <a:rPr lang="en-US" sz="2000" b="1" dirty="0" smtClean="0"/>
              <a:t> that we can perform </a:t>
            </a:r>
            <a:r>
              <a:rPr lang="en-US" sz="2000" b="1" dirty="0" smtClean="0">
                <a:solidFill>
                  <a:srgbClr val="002060"/>
                </a:solidFill>
              </a:rPr>
              <a:t>several MDs </a:t>
            </a:r>
            <a:r>
              <a:rPr lang="en-US" sz="2000" b="1" dirty="0" smtClean="0"/>
              <a:t>during the year of </a:t>
            </a:r>
            <a:r>
              <a:rPr lang="en-US" sz="2000" b="1" dirty="0" smtClean="0">
                <a:solidFill>
                  <a:srgbClr val="002060"/>
                </a:solidFill>
              </a:rPr>
              <a:t>2018</a:t>
            </a:r>
            <a:r>
              <a:rPr lang="en-US" sz="2000" b="1" dirty="0" smtClean="0"/>
              <a:t> and we hope that we </a:t>
            </a:r>
            <a:r>
              <a:rPr lang="en-US" sz="2000" b="1" dirty="0" smtClean="0">
                <a:solidFill>
                  <a:srgbClr val="FF0000"/>
                </a:solidFill>
              </a:rPr>
              <a:t>continue</a:t>
            </a:r>
            <a:r>
              <a:rPr lang="en-US" sz="2000" b="1" dirty="0" smtClean="0"/>
              <a:t> to get </a:t>
            </a:r>
            <a:r>
              <a:rPr lang="en-US" sz="2000" b="1" dirty="0" smtClean="0">
                <a:solidFill>
                  <a:srgbClr val="FF0000"/>
                </a:solidFill>
              </a:rPr>
              <a:t>the support from </a:t>
            </a:r>
            <a:r>
              <a:rPr lang="en-US" sz="2000" b="1" smtClean="0">
                <a:solidFill>
                  <a:srgbClr val="FF0000"/>
                </a:solidFill>
              </a:rPr>
              <a:t>our external </a:t>
            </a:r>
            <a:r>
              <a:rPr lang="en-US" sz="2000" b="1" dirty="0" smtClean="0">
                <a:solidFill>
                  <a:srgbClr val="FF0000"/>
                </a:solidFill>
              </a:rPr>
              <a:t>collaborators.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Line Model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PSB Transmission Line FS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17.04.18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5" name="Picture 14" descr="transmission_for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1081"/>
            <a:ext cx="9144000" cy="3035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Ripple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29501" y="2028825"/>
            <a:ext cx="160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Horizontal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176" y="4738985"/>
            <a:ext cx="127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Vertical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QF-spectrum_2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90" y="858784"/>
            <a:ext cx="6196585" cy="2708927"/>
          </a:xfrm>
          <a:prstGeom prst="rect">
            <a:avLst/>
          </a:prstGeom>
        </p:spPr>
      </p:pic>
      <p:pic>
        <p:nvPicPr>
          <p:cNvPr id="16" name="Picture 15" descr="QD-spectrum_20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10" y="3640085"/>
            <a:ext cx="6209366" cy="271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Simulation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6" name="Picture 15" descr="Sim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98" y="1308042"/>
            <a:ext cx="4045339" cy="49689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60171" y="1123376"/>
            <a:ext cx="165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615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Sim_Real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309" y="1308042"/>
            <a:ext cx="4058466" cy="48047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10102" y="112337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Tracking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1460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Case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4" name="Picture 13" descr="best_201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53"/>
            <a:ext cx="9144000" cy="459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PSB II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Benedetto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13" descr="PSB_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73" y="1022292"/>
            <a:ext cx="6924752" cy="38187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6225" y="5094685"/>
            <a:ext cx="859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2016 PSB brightness curves including measurements at the present injection energy of 50 </a:t>
            </a:r>
            <a:r>
              <a:rPr lang="en-US" b="1" dirty="0" err="1" smtClean="0"/>
              <a:t>MeV</a:t>
            </a:r>
            <a:r>
              <a:rPr lang="en-US" b="1" dirty="0" smtClean="0"/>
              <a:t> and extrapolations to the new 160 </a:t>
            </a:r>
            <a:r>
              <a:rPr lang="en-US" b="1" dirty="0" err="1" smtClean="0"/>
              <a:t>MeV</a:t>
            </a:r>
            <a:r>
              <a:rPr lang="en-US" b="1" dirty="0" smtClean="0"/>
              <a:t> injection energy based on scaling laws or simulations. Shown is the average normalized </a:t>
            </a:r>
            <a:r>
              <a:rPr lang="en-US" b="1" dirty="0" err="1" smtClean="0"/>
              <a:t>emittance</a:t>
            </a:r>
            <a:r>
              <a:rPr lang="en-US" b="1" dirty="0" smtClean="0"/>
              <a:t> versus number of protons per ring. The LIU target parameters are indicated by the green marker.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I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Wasef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68385" y="4914900"/>
            <a:ext cx="8699527" cy="1284132"/>
          </a:xfrm>
        </p:spPr>
        <p:txBody>
          <a:bodyPr>
            <a:noAutofit/>
          </a:bodyPr>
          <a:lstStyle/>
          <a:p>
            <a:pPr marL="457200" indent="-457200"/>
            <a:r>
              <a:rPr lang="en-US" sz="1600" b="1" dirty="0" smtClean="0"/>
              <a:t>PS blow-up and losses as a function of the intensity dependent incoherent space</a:t>
            </a:r>
          </a:p>
          <a:p>
            <a:pPr marL="457200" indent="-457200"/>
            <a:r>
              <a:rPr lang="en-US" sz="1600" b="1" dirty="0" smtClean="0"/>
              <a:t>charge tune spread in the PS for two different working points [16]. Losses are caused</a:t>
            </a:r>
          </a:p>
          <a:p>
            <a:pPr marL="457200" indent="-457200"/>
            <a:r>
              <a:rPr lang="en-US" sz="1600" b="1" dirty="0" smtClean="0"/>
              <a:t>by the 8th order structure resonance 8Qx = 50 excited by the modulation of the</a:t>
            </a:r>
          </a:p>
          <a:p>
            <a:pPr marL="457200" indent="-457200"/>
            <a:r>
              <a:rPr lang="en-US" sz="1600" b="1" dirty="0" smtClean="0"/>
              <a:t>Gaussian space charge potential with the dominant harmonic of the PS lattice functions</a:t>
            </a:r>
          </a:p>
          <a:p>
            <a:pPr marL="457200" indent="-457200"/>
            <a:r>
              <a:rPr lang="en-US" sz="1600" b="1" dirty="0" smtClean="0"/>
              <a:t>(which is 50)</a:t>
            </a:r>
            <a:endParaRPr lang="fr-FR" sz="1600" b="1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SC CERN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08.05.18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60D9BC-5433-D14A-AAC8-42CA3500115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P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975545"/>
            <a:ext cx="5105401" cy="37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PS II Magnet model </a:t>
            </a:r>
            <a:r>
              <a:rPr lang="en-US" sz="2400" dirty="0" smtClean="0">
                <a:solidFill>
                  <a:srgbClr val="002060"/>
                </a:solidFill>
              </a:rPr>
              <a:t>A. </a:t>
            </a:r>
            <a:r>
              <a:rPr lang="en-US" sz="2400" dirty="0" err="1" smtClean="0">
                <a:solidFill>
                  <a:srgbClr val="002060"/>
                </a:solidFill>
              </a:rPr>
              <a:t>Huschauer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F2B70-F630-A54C-A911-5F1473619A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257" t="23003" r="33960" b="18559"/>
          <a:stretch/>
        </p:blipFill>
        <p:spPr>
          <a:xfrm>
            <a:off x="239303" y="4348859"/>
            <a:ext cx="3673490" cy="2126588"/>
          </a:xfrm>
          <a:prstGeom prst="rect">
            <a:avLst/>
          </a:prstGeom>
        </p:spPr>
      </p:pic>
      <p:sp>
        <p:nvSpPr>
          <p:cNvPr id="2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35" y="1154529"/>
            <a:ext cx="8873423" cy="48577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MAD-X/PTC: use of an effective </a:t>
            </a:r>
            <a:r>
              <a:rPr lang="en-US" sz="1800" dirty="0"/>
              <a:t>non-linear model (</a:t>
            </a:r>
            <a:r>
              <a:rPr lang="en-US" sz="1800" dirty="0" smtClean="0"/>
              <a:t>beam-based) </a:t>
            </a:r>
          </a:p>
          <a:p>
            <a:pPr lvl="1"/>
            <a:r>
              <a:rPr lang="en-US" sz="1400" dirty="0" smtClean="0"/>
              <a:t>Modeling of the combined-function magnets</a:t>
            </a:r>
          </a:p>
          <a:p>
            <a:pPr lvl="1"/>
            <a:r>
              <a:rPr lang="en-US" sz="1400" dirty="0" smtClean="0"/>
              <a:t>Thin multipoles in-between to match non-linear chromaticity measurements                                             and build an effective model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endParaRPr lang="en-US" sz="1000" dirty="0" smtClean="0"/>
          </a:p>
          <a:p>
            <a:r>
              <a:rPr lang="en-US" sz="1600" dirty="0" smtClean="0"/>
              <a:t>Collaboration with magnet group to increase knowledge of the higher-order magnetic components 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</p:txBody>
      </p:sp>
      <p:grpSp>
        <p:nvGrpSpPr>
          <p:cNvPr id="3" name="Group 33"/>
          <p:cNvGrpSpPr/>
          <p:nvPr/>
        </p:nvGrpSpPr>
        <p:grpSpPr>
          <a:xfrm>
            <a:off x="4688334" y="4415583"/>
            <a:ext cx="3749934" cy="2185594"/>
            <a:chOff x="4688334" y="4266993"/>
            <a:chExt cx="3749934" cy="2185594"/>
          </a:xfrm>
        </p:grpSpPr>
        <p:graphicFrame>
          <p:nvGraphicFramePr>
            <p:cNvPr id="31" name="Char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1720293"/>
                </p:ext>
              </p:extLst>
            </p:nvPr>
          </p:nvGraphicFramePr>
          <p:xfrm>
            <a:off x="4838268" y="4266993"/>
            <a:ext cx="3600000" cy="201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>
              <a:off x="6468938" y="6175588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</a:t>
              </a:r>
              <a:r>
                <a:rPr lang="en-US" sz="1200" dirty="0" smtClean="0"/>
                <a:t> [m]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4508445" y="4993232"/>
              <a:ext cx="6367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</a:t>
              </a:r>
              <a:r>
                <a:rPr lang="en-US" sz="1200" baseline="-25000" dirty="0" smtClean="0"/>
                <a:t>3</a:t>
              </a:r>
              <a:r>
                <a:rPr lang="en-US" sz="1200" dirty="0" smtClean="0"/>
                <a:t> [Tm]</a:t>
              </a:r>
              <a:endParaRPr lang="en-US" sz="1200" dirty="0"/>
            </a:p>
          </p:txBody>
        </p:sp>
      </p:grp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8200" y="6452587"/>
            <a:ext cx="2895600" cy="268888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Alexander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Huschauer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59543" y="4199334"/>
            <a:ext cx="393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err="1"/>
              <a:t>S</a:t>
            </a:r>
            <a:r>
              <a:rPr lang="en-US" sz="1200" u="sng" dirty="0" err="1" smtClean="0"/>
              <a:t>extupole</a:t>
            </a:r>
            <a:r>
              <a:rPr lang="en-US" sz="1200" u="sng" dirty="0" smtClean="0"/>
              <a:t> component in main magnet obtained with OPERA</a:t>
            </a:r>
            <a:endParaRPr lang="en-US" sz="1200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1153013" y="4188108"/>
            <a:ext cx="2020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smtClean="0"/>
              <a:t>3D magnetic model in OPERA</a:t>
            </a:r>
            <a:endParaRPr lang="en-US" sz="1200" u="sng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509" y="1673328"/>
            <a:ext cx="2659580" cy="18498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6000" y="2993725"/>
            <a:ext cx="5040000" cy="7608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10"/>
          <p:cNvGrpSpPr/>
          <p:nvPr/>
        </p:nvGrpSpPr>
        <p:grpSpPr>
          <a:xfrm>
            <a:off x="1683312" y="2710816"/>
            <a:ext cx="1361800" cy="579765"/>
            <a:chOff x="2423160" y="1968968"/>
            <a:chExt cx="1557169" cy="662940"/>
          </a:xfrm>
          <a:solidFill>
            <a:schemeClr val="tx2">
              <a:lumMod val="40000"/>
              <a:lumOff val="60000"/>
            </a:schemeClr>
          </a:solidFill>
          <a:effectLst/>
        </p:grpSpPr>
        <p:sp>
          <p:nvSpPr>
            <p:cNvPr id="7" name="Rounded Rectangle 6"/>
            <p:cNvSpPr/>
            <p:nvPr/>
          </p:nvSpPr>
          <p:spPr>
            <a:xfrm>
              <a:off x="2423160" y="1968968"/>
              <a:ext cx="1557169" cy="66294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73094" y="2113797"/>
              <a:ext cx="1257300" cy="3519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SBEND + F</a:t>
              </a:r>
              <a:endParaRPr lang="en-US" sz="1400" dirty="0"/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3306238" y="2716077"/>
            <a:ext cx="1361800" cy="579765"/>
            <a:chOff x="2423160" y="1968968"/>
            <a:chExt cx="1557169" cy="662940"/>
          </a:xfrm>
          <a:solidFill>
            <a:schemeClr val="tx2">
              <a:lumMod val="40000"/>
              <a:lumOff val="60000"/>
            </a:schemeClr>
          </a:solidFill>
          <a:effectLst/>
        </p:grpSpPr>
        <p:sp>
          <p:nvSpPr>
            <p:cNvPr id="13" name="Rounded Rectangle 12"/>
            <p:cNvSpPr/>
            <p:nvPr/>
          </p:nvSpPr>
          <p:spPr>
            <a:xfrm>
              <a:off x="2423160" y="1968968"/>
              <a:ext cx="1557169" cy="66294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3094" y="2113797"/>
              <a:ext cx="1257300" cy="3519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SBEND + D</a:t>
              </a:r>
              <a:endParaRPr lang="en-US" sz="1400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110674" y="2561517"/>
            <a:ext cx="134807" cy="869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489590" y="2561517"/>
            <a:ext cx="134807" cy="869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731757" y="2561516"/>
            <a:ext cx="134807" cy="869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30283" y="2852712"/>
            <a:ext cx="662841" cy="2872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66744" y="2845459"/>
            <a:ext cx="662841" cy="2872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66000" y="2839836"/>
            <a:ext cx="86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DRIFT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29539" y="2837464"/>
            <a:ext cx="864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DRIFT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242" y="4964868"/>
            <a:ext cx="75078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Sperati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6655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6" grpId="0" animBg="1"/>
      <p:bldP spid="18" grpId="0" animBg="1"/>
      <p:bldP spid="1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53350" cy="7302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III Resonance Driving Terms </a:t>
            </a:r>
            <a:r>
              <a:rPr lang="en-US" dirty="0" smtClean="0">
                <a:solidFill>
                  <a:srgbClr val="002060"/>
                </a:solidFill>
              </a:rPr>
              <a:t>F. </a:t>
            </a:r>
            <a:r>
              <a:rPr lang="en-US" dirty="0" err="1" smtClean="0">
                <a:solidFill>
                  <a:srgbClr val="002060"/>
                </a:solidFill>
              </a:rPr>
              <a:t>Asvesta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9418" y="1395126"/>
                <a:ext cx="11573164" cy="553676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The Hamiltonian in the presence of the space charge force becomes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Assuming Gaussian beam the space charge potential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Expanding this potential all even orders are present</a:t>
                </a:r>
              </a:p>
              <a:p>
                <a:pPr lvl="1"/>
                <a:r>
                  <a:rPr lang="en-US" dirty="0" smtClean="0"/>
                  <a:t>Up to 4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order it yields:</a:t>
                </a: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064" y="1395126"/>
                <a:ext cx="8679873" cy="5536764"/>
              </a:xfrm>
              <a:blipFill>
                <a:blip r:embed="rId2"/>
                <a:stretch>
                  <a:fillRect l="-738" t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6DA-FC7F-4F89-BECB-65D82C9E078A}" type="datetime1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F. </a:t>
            </a:r>
            <a:r>
              <a:rPr lang="en-US" dirty="0" err="1" smtClean="0"/>
              <a:t>Asvesta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BE1B3-8AFC-4A6B-A388-DC23A387567F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27937" y="2364509"/>
            <a:ext cx="263237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15864" y="2364509"/>
            <a:ext cx="346365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61179" y="2659994"/>
            <a:ext cx="25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fields gradients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06618" y="2659994"/>
            <a:ext cx="199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Perturbing potential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99026" y="2364508"/>
            <a:ext cx="180108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999025" y="1815185"/>
            <a:ext cx="436418" cy="641687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152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_2015_10_07_Spacecharge_halfD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EB_2015_10_07_Spacecharge_halfDay.potx</Template>
  <TotalTime>17391</TotalTime>
  <Words>1704</Words>
  <Application>Microsoft Office PowerPoint</Application>
  <PresentationFormat>On-screen Show (4:3)</PresentationFormat>
  <Paragraphs>438</Paragraphs>
  <Slides>54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EB_2015_10_07_Spacecharge_halfDay</vt:lpstr>
      <vt:lpstr>Space Charge Effects in CERN Machines   </vt:lpstr>
      <vt:lpstr>Contents</vt:lpstr>
      <vt:lpstr>LEIR I A. Huschauer et al.</vt:lpstr>
      <vt:lpstr>LEIR II: Space charge studies on current WP  N. Biancacci 2nd CERN SC Collaboration Meeting </vt:lpstr>
      <vt:lpstr>PSB I</vt:lpstr>
      <vt:lpstr>PSB II E. Benedetto</vt:lpstr>
      <vt:lpstr>PS I R. Wasef</vt:lpstr>
      <vt:lpstr>PS II Magnet model A. Huschauer</vt:lpstr>
      <vt:lpstr>PS III Resonance Driving Terms F. Asvesta   </vt:lpstr>
      <vt:lpstr>PS IV Resonance Driving Terms F. Asvesta</vt:lpstr>
      <vt:lpstr>SPS  H. Bartosik &amp;  F. Schmidt</vt:lpstr>
      <vt:lpstr>Tune Ripple</vt:lpstr>
      <vt:lpstr>4-Pole Model of a Magnet</vt:lpstr>
      <vt:lpstr>Dipole, VC RD = ∞</vt:lpstr>
      <vt:lpstr>Dipole, VC RD = 4*20 W</vt:lpstr>
      <vt:lpstr>Dipole, VC Damping</vt:lpstr>
      <vt:lpstr>Resonance Analysis  </vt:lpstr>
      <vt:lpstr>Resonance Analysis I/V  </vt:lpstr>
      <vt:lpstr>Resonance Analysis II/V  </vt:lpstr>
      <vt:lpstr>Resonance Analysis III/V  </vt:lpstr>
      <vt:lpstr>Resonance Analysis IV/V  </vt:lpstr>
      <vt:lpstr>Resonance Analysis V/V  </vt:lpstr>
      <vt:lpstr>Fix-Line &amp; Frequency Analysis</vt:lpstr>
      <vt:lpstr>Fix-Line Genrics</vt:lpstr>
      <vt:lpstr>Phase Space of Large Fix-line Structure Qx + 2 Qy = p</vt:lpstr>
      <vt:lpstr>Fix-Line Search  (“Higher” order “closed” orbit)  </vt:lpstr>
      <vt:lpstr>“Fix-Line” Phase Space   </vt:lpstr>
      <vt:lpstr>“Fix-Line” Frequency Analysis I  </vt:lpstr>
      <vt:lpstr>“Fix-Line” Frequency Analysis II  </vt:lpstr>
      <vt:lpstr>Synergia Bench-Marking I: Long-Term </vt:lpstr>
      <vt:lpstr>Synergia Bench-Marking II: Tune Jitter  </vt:lpstr>
      <vt:lpstr>Noise in Adaptive Frozen Mode in MAD-X: PS 500K Turns </vt:lpstr>
      <vt:lpstr>Reserve</vt:lpstr>
      <vt:lpstr>Motivation I: Boring 1D</vt:lpstr>
      <vt:lpstr>Motivation II: 2D Resonance Types</vt:lpstr>
      <vt:lpstr>Motivation III: Double versus Coupled</vt:lpstr>
      <vt:lpstr>Motivation IV: Double Resonance, Simulation</vt:lpstr>
      <vt:lpstr>Motivation V: 2D Coupled, Theory</vt:lpstr>
      <vt:lpstr>SPS Phase Space Reconstruction BPM1 LSE106</vt:lpstr>
      <vt:lpstr>SPS Phase Space Reconstruction BPM1 LSE206</vt:lpstr>
      <vt:lpstr>SPS Phase Space Reconstruction BPM14                                                          LSE106</vt:lpstr>
      <vt:lpstr>       SPS Phase Space Reconstruction BPM14                                                                  LSE206</vt:lpstr>
      <vt:lpstr>Driving Term (1, 2) for the 10 SPS Sextupoles</vt:lpstr>
      <vt:lpstr>Ripple Spectrum 2017</vt:lpstr>
      <vt:lpstr>Tune Spectrum 2015</vt:lpstr>
      <vt:lpstr>Tune Spectrum 2017</vt:lpstr>
      <vt:lpstr>Preliminary SPS Experimental Evidence of Fix-Line 2015</vt:lpstr>
      <vt:lpstr>Time Evolution of Motion in the SPS close to Fix-Line 2015</vt:lpstr>
      <vt:lpstr>Best Case 2017</vt:lpstr>
      <vt:lpstr>Plan of action for the SPS 2018 Fix-Line Experiment</vt:lpstr>
      <vt:lpstr>Transmission Line Model</vt:lpstr>
      <vt:lpstr>Ripple Spectrum 2017</vt:lpstr>
      <vt:lpstr>SPS Phase Space Simulation</vt:lpstr>
      <vt:lpstr>Best Case 2015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frs</cp:lastModifiedBy>
  <cp:revision>664</cp:revision>
  <dcterms:created xsi:type="dcterms:W3CDTF">2011-05-16T09:28:26Z</dcterms:created>
  <dcterms:modified xsi:type="dcterms:W3CDTF">2018-05-08T14:14:03Z</dcterms:modified>
</cp:coreProperties>
</file>