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7" r:id="rId2"/>
    <p:sldMasterId id="2147483674" r:id="rId3"/>
  </p:sldMasterIdLst>
  <p:notesMasterIdLst>
    <p:notesMasterId r:id="rId39"/>
  </p:notesMasterIdLst>
  <p:sldIdLst>
    <p:sldId id="257" r:id="rId4"/>
    <p:sldId id="497" r:id="rId5"/>
    <p:sldId id="260" r:id="rId6"/>
    <p:sldId id="263" r:id="rId7"/>
    <p:sldId id="355" r:id="rId8"/>
    <p:sldId id="369" r:id="rId9"/>
    <p:sldId id="438" r:id="rId10"/>
    <p:sldId id="445" r:id="rId11"/>
    <p:sldId id="395" r:id="rId12"/>
    <p:sldId id="385" r:id="rId13"/>
    <p:sldId id="440" r:id="rId14"/>
    <p:sldId id="356" r:id="rId15"/>
    <p:sldId id="357" r:id="rId16"/>
    <p:sldId id="359" r:id="rId17"/>
    <p:sldId id="360" r:id="rId18"/>
    <p:sldId id="364" r:id="rId19"/>
    <p:sldId id="455" r:id="rId20"/>
    <p:sldId id="467" r:id="rId21"/>
    <p:sldId id="460" r:id="rId22"/>
    <p:sldId id="461" r:id="rId23"/>
    <p:sldId id="478" r:id="rId24"/>
    <p:sldId id="495" r:id="rId25"/>
    <p:sldId id="474" r:id="rId26"/>
    <p:sldId id="493" r:id="rId27"/>
    <p:sldId id="462" r:id="rId28"/>
    <p:sldId id="381" r:id="rId29"/>
    <p:sldId id="377" r:id="rId30"/>
    <p:sldId id="463" r:id="rId31"/>
    <p:sldId id="503" r:id="rId32"/>
    <p:sldId id="498" r:id="rId33"/>
    <p:sldId id="499" r:id="rId34"/>
    <p:sldId id="500" r:id="rId35"/>
    <p:sldId id="504" r:id="rId36"/>
    <p:sldId id="501" r:id="rId37"/>
    <p:sldId id="50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13" autoAdjust="0"/>
  </p:normalViewPr>
  <p:slideViewPr>
    <p:cSldViewPr snapToGrid="0" snapToObjects="1">
      <p:cViewPr varScale="1">
        <p:scale>
          <a:sx n="92" d="100"/>
          <a:sy n="92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24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6B57A-41D5-BA4A-85F8-606A99F1AAEF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23B13-D0F1-6F4F-B307-754D8E104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873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Advanced Beam Dyanamics Modeling - Mitchell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67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55F1C-EC86-485C-A2C3-9346C50AC18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01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EEB1-5C69-DB4A-9215-4C464C02C0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621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Advanced Beam Dyanamics Modeling - Mitchell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4D40C-118B-FF44-B0DA-23F7EA4E88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9144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09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7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6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4506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5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0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83086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9144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09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7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6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1161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07540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4247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5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0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3609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8914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534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8629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97025"/>
            <a:ext cx="9144000" cy="2068513"/>
          </a:xfrm>
        </p:spPr>
        <p:txBody>
          <a:bodyPr anchor="ctr" anchorCtr="1">
            <a:normAutofit/>
          </a:bodyPr>
          <a:lstStyle>
            <a:lvl1pPr algn="ctr">
              <a:defRPr sz="3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788" y="4064000"/>
            <a:ext cx="8228012" cy="1698625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943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3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50078"/>
            <a:ext cx="9144000" cy="5598322"/>
            <a:chOff x="0" y="3415"/>
            <a:chExt cx="9144000" cy="5521325"/>
          </a:xfrm>
        </p:grpSpPr>
        <p:pic>
          <p:nvPicPr>
            <p:cNvPr id="8" name="Picture 2" descr="Base aerial with improvements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15"/>
              <a:ext cx="9144000" cy="552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0" y="3415"/>
              <a:ext cx="9144000" cy="5521325"/>
            </a:xfrm>
            <a:prstGeom prst="rect">
              <a:avLst/>
            </a:prstGeom>
            <a:solidFill>
              <a:srgbClr val="376092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91" tIns="32146" rIns="64291" bIns="32146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Franklin Gothic Book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609"/>
            <a:ext cx="9144000" cy="1133929"/>
          </a:xfr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36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7" y="4387983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095500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3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1875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7388" indent="-230188"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2000"/>
            </a:lvl2pPr>
            <a:lvl3pPr marL="685800" indent="-228600">
              <a:tabLst/>
              <a:defRPr sz="2000"/>
            </a:lvl3pPr>
            <a:lvl4pPr marL="915988" indent="-228600">
              <a:defRPr sz="2000"/>
            </a:lvl4pPr>
            <a:lvl5pPr marL="1144588" indent="-22860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97050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29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68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29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68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 userDrawn="1"/>
        </p:nvSpPr>
        <p:spPr>
          <a:xfrm>
            <a:off x="0" y="6239580"/>
            <a:ext cx="9144000" cy="6184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1" descr="ATAP_footer_orange_reversed_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29" y="6311321"/>
            <a:ext cx="28987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BL_logo_notext_rev_transparent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79" y="6357358"/>
            <a:ext cx="518160" cy="365760"/>
          </a:xfrm>
          <a:prstGeom prst="rect">
            <a:avLst/>
          </a:prstGeom>
        </p:spPr>
      </p:pic>
      <p:pic>
        <p:nvPicPr>
          <p:cNvPr id="48" name="Picture 47" descr="RGB_White-Seal_White-Mark_SC_Horizontal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020" y="6353368"/>
            <a:ext cx="2286000" cy="3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0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3" Type="http://schemas.openxmlformats.org/officeDocument/2006/relationships/image" Target="../media/image72.emf"/><Relationship Id="rId14" Type="http://schemas.openxmlformats.org/officeDocument/2006/relationships/image" Target="../media/image73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0" Type="http://schemas.openxmlformats.org/officeDocument/2006/relationships/image" Target="../media/image81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8" Type="http://schemas.openxmlformats.org/officeDocument/2006/relationships/image" Target="../media/image87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emf"/><Relationship Id="rId12" Type="http://schemas.openxmlformats.org/officeDocument/2006/relationships/image" Target="../media/image97.emf"/><Relationship Id="rId13" Type="http://schemas.openxmlformats.org/officeDocument/2006/relationships/image" Target="../media/image98.emf"/><Relationship Id="rId14" Type="http://schemas.openxmlformats.org/officeDocument/2006/relationships/image" Target="../media/image99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0" Type="http://schemas.openxmlformats.org/officeDocument/2006/relationships/image" Target="../media/image95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emf"/><Relationship Id="rId12" Type="http://schemas.openxmlformats.org/officeDocument/2006/relationships/image" Target="../media/image99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emf"/><Relationship Id="rId6" Type="http://schemas.openxmlformats.org/officeDocument/2006/relationships/image" Target="../media/image98.emf"/><Relationship Id="rId7" Type="http://schemas.openxmlformats.org/officeDocument/2006/relationships/image" Target="../media/image103.emf"/><Relationship Id="rId8" Type="http://schemas.openxmlformats.org/officeDocument/2006/relationships/image" Target="../media/image104.emf"/><Relationship Id="rId9" Type="http://schemas.openxmlformats.org/officeDocument/2006/relationships/image" Target="../media/image105.emf"/><Relationship Id="rId10" Type="http://schemas.openxmlformats.org/officeDocument/2006/relationships/image" Target="../media/image88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emf"/><Relationship Id="rId12" Type="http://schemas.openxmlformats.org/officeDocument/2006/relationships/image" Target="../media/image116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8" Type="http://schemas.openxmlformats.org/officeDocument/2006/relationships/image" Target="../media/image112.emf"/><Relationship Id="rId9" Type="http://schemas.openxmlformats.org/officeDocument/2006/relationships/image" Target="../media/image113.emf"/><Relationship Id="rId10" Type="http://schemas.openxmlformats.org/officeDocument/2006/relationships/image" Target="../media/image1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117.emf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130.emf"/><Relationship Id="rId7" Type="http://schemas.openxmlformats.org/officeDocument/2006/relationships/image" Target="../media/image131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9.emf"/><Relationship Id="rId12" Type="http://schemas.openxmlformats.org/officeDocument/2006/relationships/image" Target="../media/image140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0.emf"/><Relationship Id="rId6" Type="http://schemas.openxmlformats.org/officeDocument/2006/relationships/image" Target="../media/image134.emf"/><Relationship Id="rId7" Type="http://schemas.openxmlformats.org/officeDocument/2006/relationships/image" Target="../media/image135.emf"/><Relationship Id="rId8" Type="http://schemas.openxmlformats.org/officeDocument/2006/relationships/image" Target="../media/image136.emf"/><Relationship Id="rId9" Type="http://schemas.openxmlformats.org/officeDocument/2006/relationships/image" Target="../media/image137.emf"/><Relationship Id="rId10" Type="http://schemas.openxmlformats.org/officeDocument/2006/relationships/image" Target="../media/image138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9.emf"/><Relationship Id="rId12" Type="http://schemas.openxmlformats.org/officeDocument/2006/relationships/image" Target="../media/image150.emf"/><Relationship Id="rId13" Type="http://schemas.openxmlformats.org/officeDocument/2006/relationships/image" Target="../media/image151.emf"/><Relationship Id="rId14" Type="http://schemas.openxmlformats.org/officeDocument/2006/relationships/image" Target="../media/image152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1.png"/><Relationship Id="rId4" Type="http://schemas.openxmlformats.org/officeDocument/2006/relationships/image" Target="../media/image142.emf"/><Relationship Id="rId5" Type="http://schemas.openxmlformats.org/officeDocument/2006/relationships/image" Target="../media/image143.emf"/><Relationship Id="rId6" Type="http://schemas.openxmlformats.org/officeDocument/2006/relationships/image" Target="../media/image144.png"/><Relationship Id="rId7" Type="http://schemas.openxmlformats.org/officeDocument/2006/relationships/image" Target="../media/image145.emf"/><Relationship Id="rId8" Type="http://schemas.openxmlformats.org/officeDocument/2006/relationships/image" Target="../media/image146.emf"/><Relationship Id="rId9" Type="http://schemas.openxmlformats.org/officeDocument/2006/relationships/image" Target="../media/image147.emf"/><Relationship Id="rId10" Type="http://schemas.openxmlformats.org/officeDocument/2006/relationships/image" Target="../media/image1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4" Type="http://schemas.openxmlformats.org/officeDocument/2006/relationships/image" Target="../media/image154.emf"/><Relationship Id="rId5" Type="http://schemas.openxmlformats.org/officeDocument/2006/relationships/image" Target="../media/image155.emf"/><Relationship Id="rId6" Type="http://schemas.openxmlformats.org/officeDocument/2006/relationships/image" Target="../media/image156.emf"/><Relationship Id="rId7" Type="http://schemas.openxmlformats.org/officeDocument/2006/relationships/image" Target="../media/image157.emf"/><Relationship Id="rId8" Type="http://schemas.openxmlformats.org/officeDocument/2006/relationships/image" Target="../media/image158.emf"/><Relationship Id="rId9" Type="http://schemas.openxmlformats.org/officeDocument/2006/relationships/image" Target="../media/image159.emf"/><Relationship Id="rId10" Type="http://schemas.openxmlformats.org/officeDocument/2006/relationships/image" Target="../media/image160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61.emf"/><Relationship Id="rId5" Type="http://schemas.openxmlformats.org/officeDocument/2006/relationships/image" Target="../media/image162.emf"/><Relationship Id="rId6" Type="http://schemas.openxmlformats.org/officeDocument/2006/relationships/image" Target="../media/image122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4" Type="http://schemas.openxmlformats.org/officeDocument/2006/relationships/image" Target="../media/image164.emf"/><Relationship Id="rId5" Type="http://schemas.openxmlformats.org/officeDocument/2006/relationships/image" Target="../media/image165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4" Type="http://schemas.openxmlformats.org/officeDocument/2006/relationships/image" Target="../media/image167.emf"/><Relationship Id="rId5" Type="http://schemas.openxmlformats.org/officeDocument/2006/relationships/image" Target="../media/image168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cid:image001.png@01CEAA3E.35786520" TargetMode="External"/><Relationship Id="rId6" Type="http://schemas.openxmlformats.org/officeDocument/2006/relationships/image" Target="../media/image171.png"/><Relationship Id="rId7" Type="http://schemas.openxmlformats.org/officeDocument/2006/relationships/image" Target="../media/image172.jpeg"/><Relationship Id="rId8" Type="http://schemas.openxmlformats.org/officeDocument/2006/relationships/image" Target="../media/image173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emf"/><Relationship Id="rId5" Type="http://schemas.openxmlformats.org/officeDocument/2006/relationships/image" Target="../media/image176.emf"/><Relationship Id="rId6" Type="http://schemas.openxmlformats.org/officeDocument/2006/relationships/image" Target="../media/image177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6.png"/><Relationship Id="rId12" Type="http://schemas.openxmlformats.org/officeDocument/2006/relationships/image" Target="../media/image18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8.emf"/><Relationship Id="rId4" Type="http://schemas.openxmlformats.org/officeDocument/2006/relationships/image" Target="../media/image179.emf"/><Relationship Id="rId5" Type="http://schemas.openxmlformats.org/officeDocument/2006/relationships/image" Target="../media/image180.emf"/><Relationship Id="rId6" Type="http://schemas.openxmlformats.org/officeDocument/2006/relationships/image" Target="../media/image181.emf"/><Relationship Id="rId7" Type="http://schemas.openxmlformats.org/officeDocument/2006/relationships/image" Target="../media/image182.emf"/><Relationship Id="rId8" Type="http://schemas.openxmlformats.org/officeDocument/2006/relationships/image" Target="../media/image183.emf"/><Relationship Id="rId9" Type="http://schemas.openxmlformats.org/officeDocument/2006/relationships/image" Target="../media/image184.emf"/><Relationship Id="rId10" Type="http://schemas.openxmlformats.org/officeDocument/2006/relationships/image" Target="../media/image18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4" Type="http://schemas.openxmlformats.org/officeDocument/2006/relationships/image" Target="../media/image189.emf"/><Relationship Id="rId5" Type="http://schemas.openxmlformats.org/officeDocument/2006/relationships/image" Target="../media/image190.emf"/><Relationship Id="rId6" Type="http://schemas.openxmlformats.org/officeDocument/2006/relationships/image" Target="../media/image191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4" Type="http://schemas.openxmlformats.org/officeDocument/2006/relationships/image" Target="../media/image193.emf"/><Relationship Id="rId5" Type="http://schemas.openxmlformats.org/officeDocument/2006/relationships/image" Target="../media/image194.emf"/><Relationship Id="rId6" Type="http://schemas.openxmlformats.org/officeDocument/2006/relationships/image" Target="../media/image195.emf"/><Relationship Id="rId7" Type="http://schemas.openxmlformats.org/officeDocument/2006/relationships/image" Target="../media/image196.emf"/><Relationship Id="rId8" Type="http://schemas.openxmlformats.org/officeDocument/2006/relationships/image" Target="../media/image197.emf"/><Relationship Id="rId9" Type="http://schemas.openxmlformats.org/officeDocument/2006/relationships/image" Target="../media/image198.emf"/><Relationship Id="rId10" Type="http://schemas.openxmlformats.org/officeDocument/2006/relationships/image" Target="../media/image199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4" Type="http://schemas.openxmlformats.org/officeDocument/2006/relationships/image" Target="../media/image201.emf"/><Relationship Id="rId5" Type="http://schemas.openxmlformats.org/officeDocument/2006/relationships/image" Target="../media/image202.emf"/><Relationship Id="rId6" Type="http://schemas.openxmlformats.org/officeDocument/2006/relationships/image" Target="../media/image203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image" Target="../media/image24.emf"/><Relationship Id="rId13" Type="http://schemas.openxmlformats.org/officeDocument/2006/relationships/image" Target="../media/image25.emf"/><Relationship Id="rId14" Type="http://schemas.openxmlformats.org/officeDocument/2006/relationships/image" Target="../media/image26.emf"/><Relationship Id="rId15" Type="http://schemas.openxmlformats.org/officeDocument/2006/relationships/image" Target="../media/image27.emf"/><Relationship Id="rId16" Type="http://schemas.openxmlformats.org/officeDocument/2006/relationships/image" Target="../media/image28.emf"/><Relationship Id="rId17" Type="http://schemas.openxmlformats.org/officeDocument/2006/relationships/image" Target="../media/image2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0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6.emf"/><Relationship Id="rId13" Type="http://schemas.openxmlformats.org/officeDocument/2006/relationships/image" Target="../media/image57.emf"/><Relationship Id="rId14" Type="http://schemas.openxmlformats.org/officeDocument/2006/relationships/image" Target="../media/image58.emf"/><Relationship Id="rId15" Type="http://schemas.openxmlformats.org/officeDocument/2006/relationships/image" Target="../media/image59.emf"/><Relationship Id="rId16" Type="http://schemas.openxmlformats.org/officeDocument/2006/relationships/image" Target="../media/image60.emf"/><Relationship Id="rId17" Type="http://schemas.openxmlformats.org/officeDocument/2006/relationships/image" Target="../media/image61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-1720"/>
            <a:ext cx="9144000" cy="11339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ranklin Gothic Medium" charset="0"/>
                <a:cs typeface="Franklin Gothic Medium" charset="0"/>
              </a:rPr>
              <a:t>Investigating Nonlinear </a:t>
            </a:r>
            <a:r>
              <a:rPr lang="en-US" b="1" dirty="0" err="1" smtClean="0">
                <a:latin typeface="Franklin Gothic Medium" charset="0"/>
                <a:cs typeface="Franklin Gothic Medium" charset="0"/>
              </a:rPr>
              <a:t>Integrable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 Optics with Space Charge in IOTA Using IMPACT-Z</a:t>
            </a:r>
            <a:endParaRPr lang="en-US" sz="2800" i="1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8787" y="4441455"/>
            <a:ext cx="8226425" cy="8050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Book" charset="0"/>
                <a:cs typeface="Franklin Gothic Book" charset="0"/>
              </a:rPr>
              <a:t>Chad Mitchell</a:t>
            </a:r>
          </a:p>
          <a:p>
            <a:r>
              <a:rPr lang="en-US" dirty="0" smtClean="0">
                <a:solidFill>
                  <a:srgbClr val="FFFFFF"/>
                </a:solidFill>
                <a:latin typeface="Franklin Gothic Book" charset="0"/>
                <a:cs typeface="Franklin Gothic Book" charset="0"/>
              </a:rPr>
              <a:t>Lawrence Berkeley National Laboratory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8788" y="2309388"/>
            <a:ext cx="8226426" cy="1574800"/>
          </a:xfrm>
        </p:spPr>
        <p:txBody>
          <a:bodyPr>
            <a:normAutofit fontScale="70000" lnSpcReduction="20000"/>
          </a:bodyPr>
          <a:lstStyle/>
          <a:p>
            <a:pPr marL="341313" lvl="0" indent="-341313" defTabSz="914400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sz="4100" dirty="0" err="1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Fermilab</a:t>
            </a:r>
            <a:r>
              <a:rPr lang="en-US" sz="4100" dirty="0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 Workshop on Megawatt Rings &amp; IOTA/FAST Collaboration Meeting</a:t>
            </a:r>
          </a:p>
          <a:p>
            <a:pPr marL="341313" lvl="0" indent="-341313" defTabSz="914400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Fermilab</a:t>
            </a:r>
            <a:r>
              <a:rPr lang="en-US" sz="2800" dirty="0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, Batavia, IL</a:t>
            </a:r>
          </a:p>
          <a:p>
            <a:pPr marL="341313" lvl="0" indent="-341313" defTabSz="914400" fontAlgn="base">
              <a:spcBef>
                <a:spcPts val="90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Franklin Gothic Medium" panose="020B0603020102020204" pitchFamily="34" charset="0"/>
                <a:ea typeface="ＭＳ Ｐゴシック" charset="0"/>
                <a:cs typeface="ＭＳ Ｐゴシック" charset="0"/>
              </a:rPr>
              <a:t>May 7-10, 2018</a:t>
            </a:r>
          </a:p>
        </p:txBody>
      </p:sp>
    </p:spTree>
    <p:extLst>
      <p:ext uri="{BB962C8B-B14F-4D97-AF65-F5344CB8AC3E}">
        <p14:creationId xmlns:p14="http://schemas.microsoft.com/office/powerpoint/2010/main" val="351087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of nonlinear Gaussian (thermal) distributions </a:t>
            </a:r>
            <a:br>
              <a:rPr lang="en-US" dirty="0" smtClean="0"/>
            </a:br>
            <a:r>
              <a:rPr lang="en-US" dirty="0" smtClean="0"/>
              <a:t>with cutoffs at </a:t>
            </a:r>
            <a:r>
              <a:rPr lang="en-US" dirty="0" err="1" smtClean="0"/>
              <a:t>Λ</a:t>
            </a:r>
            <a:r>
              <a:rPr lang="en-US" dirty="0" smtClean="0"/>
              <a:t> = 1, 3, 5 (shown at entrance to NLI)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2126" y="1187241"/>
            <a:ext cx="8950381" cy="338554"/>
            <a:chOff x="193618" y="1273046"/>
            <a:chExt cx="8950381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93618" y="1273046"/>
              <a:ext cx="8950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Distribution parameters are selected to give:                                           with identical </a:t>
              </a:r>
              <a:r>
                <a:rPr lang="en-US" sz="1600" dirty="0" err="1" smtClean="0">
                  <a:latin typeface="+mj-lt"/>
                </a:rPr>
                <a:t>Twiss</a:t>
              </a:r>
              <a:r>
                <a:rPr lang="en-US" sz="1600" dirty="0" smtClean="0">
                  <a:latin typeface="+mj-lt"/>
                </a:rPr>
                <a:t> values.</a:t>
              </a: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989" y="1349041"/>
              <a:ext cx="1901952" cy="244348"/>
            </a:xfrm>
            <a:prstGeom prst="rect">
              <a:avLst/>
            </a:prstGeom>
          </p:spPr>
        </p:pic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33" y="1721348"/>
            <a:ext cx="598415" cy="185715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454" y="1721348"/>
            <a:ext cx="621665" cy="19558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71" y="1723530"/>
            <a:ext cx="614680" cy="1955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01356" y="4728724"/>
            <a:ext cx="931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j-lt"/>
              </a:rPr>
              <a:t>waterbag</a:t>
            </a:r>
            <a:endParaRPr lang="en-US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distribution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458921" y="4959557"/>
            <a:ext cx="376764" cy="0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24" name="Picture 23" descr="GaussianCutoffL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91" y="2037745"/>
            <a:ext cx="2697534" cy="1894013"/>
          </a:xfrm>
          <a:prstGeom prst="rect">
            <a:avLst/>
          </a:prstGeom>
        </p:spPr>
      </p:pic>
      <p:pic>
        <p:nvPicPr>
          <p:cNvPr id="26" name="Picture 25" descr="GaussianCutoffL3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796" y="2041235"/>
            <a:ext cx="2686050" cy="1885950"/>
          </a:xfrm>
          <a:prstGeom prst="rect">
            <a:avLst/>
          </a:prstGeom>
        </p:spPr>
      </p:pic>
      <p:pic>
        <p:nvPicPr>
          <p:cNvPr id="27" name="Picture 26" descr="GaussianCutoffL5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404" y="2041235"/>
            <a:ext cx="2732409" cy="1918500"/>
          </a:xfrm>
          <a:prstGeom prst="rect">
            <a:avLst/>
          </a:prstGeom>
        </p:spPr>
      </p:pic>
      <p:pic>
        <p:nvPicPr>
          <p:cNvPr id="14" name="Picture 13" descr="GaussianCutoffL1Hdist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91" y="4066175"/>
            <a:ext cx="2697555" cy="1894028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H="1">
            <a:off x="432597" y="4169333"/>
            <a:ext cx="1026324" cy="1627895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33" y="5936884"/>
            <a:ext cx="649902" cy="229013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61" y="4246081"/>
            <a:ext cx="315468" cy="212598"/>
          </a:xfrm>
          <a:prstGeom prst="rect">
            <a:avLst/>
          </a:prstGeom>
        </p:spPr>
      </p:pic>
      <p:pic>
        <p:nvPicPr>
          <p:cNvPr id="16" name="Picture 15" descr="GaussianCutoffL3Hdist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086" y="4089796"/>
            <a:ext cx="2700565" cy="1896141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38" y="5960203"/>
            <a:ext cx="649902" cy="229013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23" y="4255594"/>
            <a:ext cx="315468" cy="212598"/>
          </a:xfrm>
          <a:prstGeom prst="rect">
            <a:avLst/>
          </a:prstGeom>
        </p:spPr>
      </p:pic>
      <p:pic>
        <p:nvPicPr>
          <p:cNvPr id="23" name="Picture 22" descr="GaussianCutoffL5Hdist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404" y="4062184"/>
            <a:ext cx="2670028" cy="18747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362" y="5953323"/>
            <a:ext cx="649902" cy="229013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109" y="4227982"/>
            <a:ext cx="315468" cy="212598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3488039" y="4200242"/>
            <a:ext cx="1026324" cy="1627895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469589" y="4145609"/>
            <a:ext cx="1026324" cy="1627895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52736" y="4145609"/>
            <a:ext cx="0" cy="17068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76549" y="4169333"/>
            <a:ext cx="0" cy="17068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658947" y="4117408"/>
            <a:ext cx="0" cy="17068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94151" y="4838730"/>
            <a:ext cx="1000331" cy="276999"/>
            <a:chOff x="1694151" y="4838730"/>
            <a:chExt cx="1000331" cy="276999"/>
          </a:xfrm>
        </p:grpSpPr>
        <p:sp>
          <p:nvSpPr>
            <p:cNvPr id="59" name="TextBox 58"/>
            <p:cNvSpPr txBox="1"/>
            <p:nvPr/>
          </p:nvSpPr>
          <p:spPr>
            <a:xfrm>
              <a:off x="1894263" y="4838730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+mj-lt"/>
                </a:rPr>
                <a:t>waterbag</a:t>
              </a:r>
              <a:endParaRPr lang="en-US" sz="1200" dirty="0" smtClean="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 flipV="1">
              <a:off x="1694151" y="4862141"/>
              <a:ext cx="227959" cy="974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676549" y="4898432"/>
            <a:ext cx="1000331" cy="276999"/>
            <a:chOff x="1694151" y="4838730"/>
            <a:chExt cx="1000331" cy="276999"/>
          </a:xfrm>
        </p:grpSpPr>
        <p:sp>
          <p:nvSpPr>
            <p:cNvPr id="34" name="TextBox 33"/>
            <p:cNvSpPr txBox="1"/>
            <p:nvPr/>
          </p:nvSpPr>
          <p:spPr>
            <a:xfrm>
              <a:off x="1894263" y="4838730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+mj-lt"/>
                </a:rPr>
                <a:t>waterbag</a:t>
              </a:r>
              <a:endParaRPr lang="en-US" sz="1200" dirty="0" smtClean="0">
                <a:latin typeface="+mj-lt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1694151" y="4862141"/>
              <a:ext cx="227959" cy="974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658947" y="4880148"/>
            <a:ext cx="1000331" cy="276999"/>
            <a:chOff x="1694151" y="4838730"/>
            <a:chExt cx="1000331" cy="276999"/>
          </a:xfrm>
        </p:grpSpPr>
        <p:sp>
          <p:nvSpPr>
            <p:cNvPr id="39" name="TextBox 38"/>
            <p:cNvSpPr txBox="1"/>
            <p:nvPr/>
          </p:nvSpPr>
          <p:spPr>
            <a:xfrm>
              <a:off x="1894263" y="4838730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+mj-lt"/>
                </a:rPr>
                <a:t>waterbag</a:t>
              </a:r>
              <a:endParaRPr lang="en-US" sz="1200" dirty="0" smtClean="0">
                <a:latin typeface="+mj-lt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1694151" y="4862141"/>
              <a:ext cx="227959" cy="9741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31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31588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388" y="4912570"/>
            <a:ext cx="790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Franklin Gothic Medium"/>
              </a:rPr>
              <a:t>Self-consistent </a:t>
            </a:r>
            <a:r>
              <a:rPr lang="en-US" sz="2400" b="1" dirty="0" err="1" smtClean="0">
                <a:solidFill>
                  <a:srgbClr val="1F497D"/>
                </a:solidFill>
                <a:latin typeface="Franklin Gothic Medium"/>
              </a:rPr>
              <a:t>symplectic</a:t>
            </a:r>
            <a:r>
              <a:rPr lang="en-US" sz="2400" b="1" dirty="0" smtClean="0">
                <a:solidFill>
                  <a:srgbClr val="1F497D"/>
                </a:solidFill>
                <a:latin typeface="Franklin Gothic Medium"/>
              </a:rPr>
              <a:t> integration with space charge</a:t>
            </a:r>
            <a:endParaRPr lang="en-US" sz="2400" b="1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062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Theory of a </a:t>
            </a:r>
            <a:r>
              <a:rPr lang="en-US" altLang="zh-CN" dirty="0" err="1" smtClean="0"/>
              <a:t>symplectic</a:t>
            </a:r>
            <a:r>
              <a:rPr lang="en-US" altLang="zh-CN" dirty="0" smtClean="0"/>
              <a:t> spectral space charge solver for coasting 2D beams </a:t>
            </a:r>
            <a:r>
              <a:rPr lang="en-US" altLang="zh-CN" dirty="0" smtClean="0"/>
              <a:t>(1) 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99" y="1685476"/>
            <a:ext cx="1403925" cy="20529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4" y="2092410"/>
            <a:ext cx="5300362" cy="76478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978" y="1652907"/>
            <a:ext cx="4238913" cy="26213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67123" y="1218946"/>
            <a:ext cx="3182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Collective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N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-particle Hamiltonian: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63329" y="1218946"/>
            <a:ext cx="3182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err="1" smtClean="0">
                <a:solidFill>
                  <a:prstClr val="black"/>
                </a:solidFill>
                <a:latin typeface="Franklin Gothic Medium"/>
              </a:rPr>
              <a:t>Symplectic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 map for a single step: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42597" y="2244574"/>
            <a:ext cx="228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rgbClr val="FF0000"/>
                </a:solidFill>
                <a:latin typeface="Franklin Gothic Medium"/>
              </a:rPr>
              <a:t>single-particle Hamiltonian</a:t>
            </a:r>
          </a:p>
          <a:p>
            <a:pPr lvl="0"/>
            <a:r>
              <a:rPr lang="en-US" sz="1200" dirty="0" smtClean="0">
                <a:solidFill>
                  <a:srgbClr val="FF0000"/>
                </a:solidFill>
                <a:latin typeface="Franklin Gothic Medium"/>
              </a:rPr>
              <a:t>w/o space charge (“external”)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259063" y="3132920"/>
            <a:ext cx="2370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rgbClr val="FF0000"/>
                </a:solidFill>
                <a:latin typeface="Franklin Gothic Medium"/>
              </a:rPr>
              <a:t>2D space charge Green function in a rectangular conducting pipe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38728" y="3811030"/>
            <a:ext cx="3297949" cy="2279710"/>
            <a:chOff x="292488" y="3955041"/>
            <a:chExt cx="2847659" cy="1915135"/>
          </a:xfrm>
        </p:grpSpPr>
        <p:grpSp>
          <p:nvGrpSpPr>
            <p:cNvPr id="35" name="Group 34"/>
            <p:cNvGrpSpPr/>
            <p:nvPr/>
          </p:nvGrpSpPr>
          <p:grpSpPr>
            <a:xfrm>
              <a:off x="830664" y="4258175"/>
              <a:ext cx="2041152" cy="1370879"/>
              <a:chOff x="5044591" y="4069345"/>
              <a:chExt cx="2041152" cy="1370879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5050936" y="5440224"/>
                <a:ext cx="2034807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5044591" y="4069345"/>
                <a:ext cx="6345" cy="1370879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5050936" y="4508364"/>
                <a:ext cx="1515281" cy="931860"/>
              </a:xfrm>
              <a:prstGeom prst="rect">
                <a:avLst/>
              </a:prstGeom>
              <a:noFill/>
              <a:ln w="19050" cmpd="sng">
                <a:solidFill>
                  <a:srgbClr val="CB241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842269" y="5407646"/>
              <a:ext cx="297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x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74211" y="3955041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y</a:t>
              </a:r>
              <a:endParaRPr lang="en-US" sz="2000" dirty="0" smtClean="0"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5350" y="5531496"/>
              <a:ext cx="5778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(0,0)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82506" y="5585764"/>
              <a:ext cx="572733" cy="28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a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, 0)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92488" y="4501519"/>
              <a:ext cx="572733" cy="284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(0, </a:t>
              </a:r>
              <a:r>
                <a:rPr lang="en-US" sz="1600" i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b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.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pic>
          <p:nvPicPr>
            <p:cNvPr id="44" name="Picture 4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0363" y="4488342"/>
              <a:ext cx="493849" cy="191730"/>
            </a:xfrm>
            <a:prstGeom prst="rect">
              <a:avLst/>
            </a:prstGeom>
          </p:spPr>
        </p:pic>
      </p:grpSp>
      <p:sp>
        <p:nvSpPr>
          <p:cNvPr id="69" name="TextBox 68"/>
          <p:cNvSpPr txBox="1"/>
          <p:nvPr/>
        </p:nvSpPr>
        <p:spPr>
          <a:xfrm>
            <a:off x="156856" y="6317241"/>
            <a:ext cx="3941620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 J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</a:t>
            </a:r>
            <a:r>
              <a:rPr lang="en-US" sz="1200" dirty="0" err="1">
                <a:solidFill>
                  <a:srgbClr val="1F497D"/>
                </a:solidFill>
                <a:latin typeface="Franklin Gothic Medium"/>
              </a:rPr>
              <a:t>Qiang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Phys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Rev. ST </a:t>
            </a:r>
            <a:r>
              <a:rPr lang="en-US" sz="1200" dirty="0" err="1">
                <a:solidFill>
                  <a:srgbClr val="1F497D"/>
                </a:solidFill>
                <a:latin typeface="Franklin Gothic Medium"/>
              </a:rPr>
              <a:t>Accel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Beams 20, 014203 (2017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).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448702" y="2230055"/>
            <a:ext cx="1381306" cy="49061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stCxn id="45" idx="6"/>
          </p:cNvCxnSpPr>
          <p:nvPr/>
        </p:nvCxnSpPr>
        <p:spPr>
          <a:xfrm>
            <a:off x="5830008" y="2475362"/>
            <a:ext cx="212590" cy="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048470" y="3104906"/>
            <a:ext cx="1175388" cy="461754"/>
            <a:chOff x="5079800" y="3233841"/>
            <a:chExt cx="1175388" cy="461754"/>
          </a:xfrm>
        </p:grpSpPr>
        <p:sp>
          <p:nvSpPr>
            <p:cNvPr id="70" name="Oval 69"/>
            <p:cNvSpPr/>
            <p:nvPr/>
          </p:nvSpPr>
          <p:spPr>
            <a:xfrm>
              <a:off x="5079800" y="3233841"/>
              <a:ext cx="962798" cy="461754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6042598" y="3464719"/>
              <a:ext cx="21259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23" y="2980954"/>
            <a:ext cx="5541600" cy="714641"/>
          </a:xfrm>
          <a:prstGeom prst="rect">
            <a:avLst/>
          </a:prstGeom>
        </p:spPr>
      </p:pic>
      <p:pic>
        <p:nvPicPr>
          <p:cNvPr id="80" name="Picture 7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976" y="4466762"/>
            <a:ext cx="4893855" cy="545403"/>
          </a:xfrm>
          <a:prstGeom prst="rect">
            <a:avLst/>
          </a:prstGeom>
        </p:spPr>
      </p:pic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063" y="5122759"/>
            <a:ext cx="1342150" cy="26843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983" y="5442315"/>
            <a:ext cx="1244311" cy="490545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770443" y="5495941"/>
            <a:ext cx="1917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  <a:latin typeface="+mj-lt"/>
              </a:rPr>
              <a:t>generalized </a:t>
            </a:r>
            <a:r>
              <a:rPr lang="en-US" sz="1400" dirty="0" err="1" smtClean="0">
                <a:solidFill>
                  <a:srgbClr val="800000"/>
                </a:solidFill>
                <a:latin typeface="+mj-lt"/>
              </a:rPr>
              <a:t>perveance</a:t>
            </a:r>
            <a:endParaRPr lang="en-US" sz="1400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5048470" y="3811031"/>
            <a:ext cx="305523" cy="608637"/>
          </a:xfrm>
          <a:prstGeom prst="down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5472179" y="3948754"/>
            <a:ext cx="157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continuum limit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85757" y="3879472"/>
            <a:ext cx="2188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2D Poisson equation</a:t>
            </a:r>
          </a:p>
        </p:txBody>
      </p:sp>
    </p:spTree>
    <p:extLst>
      <p:ext uri="{BB962C8B-B14F-4D97-AF65-F5344CB8AC3E}">
        <p14:creationId xmlns:p14="http://schemas.microsoft.com/office/powerpoint/2010/main" val="294735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Theory </a:t>
            </a:r>
            <a:r>
              <a:rPr lang="en-US" altLang="zh-CN" dirty="0"/>
              <a:t>of a </a:t>
            </a:r>
            <a:r>
              <a:rPr lang="en-US" altLang="zh-CN" dirty="0" err="1"/>
              <a:t>symplectic</a:t>
            </a:r>
            <a:r>
              <a:rPr lang="en-US" altLang="zh-CN" dirty="0"/>
              <a:t> spectral space charge solver for coasting 2D beams </a:t>
            </a:r>
            <a:r>
              <a:rPr lang="en-US" altLang="zh-CN" dirty="0" smtClean="0"/>
              <a:t>(</a:t>
            </a:r>
            <a:r>
              <a:rPr lang="en-US" altLang="zh-CN" dirty="0"/>
              <a:t>2</a:t>
            </a:r>
            <a:r>
              <a:rPr lang="en-US" altLang="zh-CN" dirty="0" smtClean="0"/>
              <a:t>)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3887" y="1275695"/>
            <a:ext cx="7711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Spectral approximation of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G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 using </a:t>
            </a:r>
            <a:r>
              <a:rPr lang="en-US" sz="1600" i="1" dirty="0" err="1" smtClean="0">
                <a:solidFill>
                  <a:prstClr val="black"/>
                </a:solidFill>
                <a:latin typeface="Franklin Gothic Medium"/>
              </a:rPr>
              <a:t>N</a:t>
            </a:r>
            <a:r>
              <a:rPr lang="en-US" sz="1600" i="1" baseline="-25000" dirty="0" err="1" smtClean="0">
                <a:solidFill>
                  <a:prstClr val="black"/>
                </a:solidFill>
                <a:latin typeface="Franklin Gothic Medium"/>
              </a:rPr>
              <a:t>l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,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N</a:t>
            </a:r>
            <a:r>
              <a:rPr lang="en-US" sz="1600" i="1" baseline="-25000" dirty="0" smtClean="0">
                <a:solidFill>
                  <a:prstClr val="black"/>
                </a:solidFill>
                <a:latin typeface="Franklin Gothic Medium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 Fourier modes in x and y, respectively: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3888" y="3549349"/>
            <a:ext cx="6471074" cy="338554"/>
            <a:chOff x="253888" y="3549349"/>
            <a:chExt cx="6471074" cy="338554"/>
          </a:xfrm>
        </p:grpSpPr>
        <p:sp>
          <p:nvSpPr>
            <p:cNvPr id="12" name="Rectangle 11"/>
            <p:cNvSpPr/>
            <p:nvPr/>
          </p:nvSpPr>
          <p:spPr>
            <a:xfrm>
              <a:off x="253888" y="3549349"/>
              <a:ext cx="64710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dirty="0" smtClean="0">
                  <a:solidFill>
                    <a:prstClr val="black"/>
                  </a:solidFill>
                  <a:latin typeface="Franklin Gothic Medium"/>
                </a:rPr>
                <a:t>The </a:t>
              </a:r>
              <a:r>
                <a:rPr lang="en-US" sz="1600" dirty="0" err="1" smtClean="0">
                  <a:solidFill>
                    <a:prstClr val="black"/>
                  </a:solidFill>
                  <a:latin typeface="Franklin Gothic Medium"/>
                </a:rPr>
                <a:t>symplectic</a:t>
              </a:r>
              <a:r>
                <a:rPr lang="en-US" sz="1600" dirty="0" smtClean="0">
                  <a:solidFill>
                    <a:prstClr val="black"/>
                  </a:solidFill>
                  <a:latin typeface="Franklin Gothic Medium"/>
                </a:rPr>
                <a:t> map          associated with        is given for particle </a:t>
              </a:r>
              <a:r>
                <a:rPr lang="en-US" sz="1600" i="1" dirty="0" err="1" smtClean="0">
                  <a:solidFill>
                    <a:prstClr val="black"/>
                  </a:solidFill>
                  <a:latin typeface="Franklin Gothic Medium"/>
                </a:rPr>
                <a:t>i</a:t>
              </a:r>
              <a:r>
                <a:rPr lang="en-US" sz="1600" dirty="0" smtClean="0">
                  <a:solidFill>
                    <a:prstClr val="black"/>
                  </a:solidFill>
                  <a:latin typeface="Franklin Gothic Medium"/>
                </a:rPr>
                <a:t> as:</a:t>
              </a:r>
              <a:endParaRPr lang="en-US" sz="1600" dirty="0">
                <a:solidFill>
                  <a:prstClr val="black"/>
                </a:solidFill>
                <a:latin typeface="Franklin Gothic Medium"/>
              </a:endParaRP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1005" y="3626983"/>
              <a:ext cx="380853" cy="21763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4949" y="3618908"/>
              <a:ext cx="282702" cy="208661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879210" y="2877248"/>
            <a:ext cx="131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for mode (</a:t>
            </a:r>
            <a:r>
              <a:rPr lang="en-US" sz="1400" i="1" dirty="0" err="1" smtClean="0">
                <a:solidFill>
                  <a:srgbClr val="FF0000"/>
                </a:solidFill>
                <a:latin typeface="+mj-lt"/>
              </a:rPr>
              <a:t>l,m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):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20844" y="3982764"/>
            <a:ext cx="7463243" cy="1764104"/>
            <a:chOff x="720844" y="4040484"/>
            <a:chExt cx="7463243" cy="1764104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44" y="4040484"/>
              <a:ext cx="4009971" cy="176410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4935488" y="4401242"/>
              <a:ext cx="3248599" cy="952400"/>
              <a:chOff x="4935488" y="4401242"/>
              <a:chExt cx="3248599" cy="9524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594488" y="4635109"/>
                <a:ext cx="25895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200" dirty="0">
                    <a:solidFill>
                      <a:srgbClr val="FF0000"/>
                    </a:solidFill>
                    <a:latin typeface="Franklin Gothic Medium"/>
                  </a:rPr>
                  <a:t>C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Franklin Gothic Medium"/>
                  </a:rPr>
                  <a:t>omputed directly from particle data</a:t>
                </a:r>
                <a:r>
                  <a:rPr lang="en-US" sz="1200" dirty="0">
                    <a:solidFill>
                      <a:srgbClr val="FF0000"/>
                    </a:solidFill>
                    <a:latin typeface="Franklin Gothic Medium"/>
                  </a:rPr>
                  <a:t> 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Franklin Gothic Medium"/>
                  </a:rPr>
                  <a:t>in the laboratory frame using (</a:t>
                </a:r>
                <a:r>
                  <a:rPr lang="en-US" sz="1200" dirty="0">
                    <a:solidFill>
                      <a:srgbClr val="FF000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★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Franklin Gothic Medium"/>
                  </a:rPr>
                  <a:t>).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4935488" y="4401242"/>
                <a:ext cx="591680" cy="476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4949919" y="4877442"/>
                <a:ext cx="591680" cy="476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5594489" y="5249174"/>
              <a:ext cx="23708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 smtClean="0">
                  <a:solidFill>
                    <a:srgbClr val="FF0000"/>
                  </a:solidFill>
                  <a:latin typeface="Franklin Gothic Medium"/>
                </a:rPr>
                <a:t>Note:  Momenta are normalized by the design momentum </a:t>
              </a:r>
              <a:r>
                <a:rPr lang="en-US" sz="1200" i="1" dirty="0" smtClean="0">
                  <a:solidFill>
                    <a:srgbClr val="FF0000"/>
                  </a:solidFill>
                  <a:latin typeface="Franklin Gothic Medium"/>
                </a:rPr>
                <a:t>p</a:t>
              </a:r>
              <a:r>
                <a:rPr lang="en-US" sz="1200" baseline="-25000" dirty="0" smtClean="0">
                  <a:solidFill>
                    <a:srgbClr val="FF0000"/>
                  </a:solidFill>
                  <a:latin typeface="Franklin Gothic Medium"/>
                </a:rPr>
                <a:t>0</a:t>
              </a:r>
              <a:r>
                <a:rPr lang="en-US" sz="1200" dirty="0" smtClean="0">
                  <a:solidFill>
                    <a:srgbClr val="FF0000"/>
                  </a:solidFill>
                  <a:latin typeface="Franklin Gothic Medium"/>
                </a:rPr>
                <a:t>.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12401" y="2003861"/>
            <a:ext cx="50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4253" y="5891168"/>
            <a:ext cx="8882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Computational complexity scales as                                         .    </a:t>
            </a:r>
            <a:r>
              <a:rPr lang="en-US" sz="1600" i="1" dirty="0" smtClean="0">
                <a:solidFill>
                  <a:srgbClr val="800000"/>
                </a:solidFill>
                <a:latin typeface="Franklin Gothic Medium"/>
              </a:rPr>
              <a:t>See also [1] and the talk by N. Cook</a:t>
            </a:r>
            <a:r>
              <a:rPr lang="en-US" sz="1600" dirty="0" smtClean="0">
                <a:solidFill>
                  <a:srgbClr val="800000"/>
                </a:solidFill>
                <a:latin typeface="Franklin Gothic Medium"/>
              </a:rPr>
              <a:t>.  </a:t>
            </a:r>
            <a:endParaRPr lang="en-US" sz="1600" dirty="0">
              <a:solidFill>
                <a:srgbClr val="800000"/>
              </a:solidFill>
              <a:latin typeface="Franklin Gothic Medium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14" y="1805392"/>
            <a:ext cx="7792873" cy="75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858" y="2734288"/>
            <a:ext cx="4372299" cy="5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363" y="5952005"/>
            <a:ext cx="1895988" cy="2563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6855" y="6317241"/>
            <a:ext cx="4392468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[1]  S. Webb, Plasma Phys. Control. Fusion </a:t>
            </a:r>
            <a:r>
              <a:rPr lang="en-US" sz="1200" b="1" dirty="0" smtClean="0">
                <a:solidFill>
                  <a:srgbClr val="1F497D"/>
                </a:solidFill>
                <a:latin typeface="Franklin Gothic Medium"/>
              </a:rPr>
              <a:t>58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, 034007 (2016).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7074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Benchmark 1:  Expansion in free space of a cold uniform cylinder beam </a:t>
            </a:r>
            <a:r>
              <a:rPr lang="en-US" altLang="zh-CN" dirty="0" smtClean="0"/>
              <a:t>(1)</a:t>
            </a:r>
            <a:r>
              <a:rPr lang="en-US" altLang="zh-CN" dirty="0" smtClean="0"/>
              <a:t>.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4711098" y="4897782"/>
            <a:ext cx="4582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Measures of numerical resolution: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593" y="5353272"/>
            <a:ext cx="1330358" cy="2227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651" y="1217303"/>
            <a:ext cx="8897569" cy="3516191"/>
            <a:chOff x="151651" y="1295703"/>
            <a:chExt cx="8897569" cy="3516191"/>
          </a:xfrm>
        </p:grpSpPr>
        <p:grpSp>
          <p:nvGrpSpPr>
            <p:cNvPr id="58" name="Group 57"/>
            <p:cNvGrpSpPr/>
            <p:nvPr/>
          </p:nvGrpSpPr>
          <p:grpSpPr>
            <a:xfrm>
              <a:off x="151651" y="1322456"/>
              <a:ext cx="4374094" cy="3394611"/>
              <a:chOff x="151651" y="1648176"/>
              <a:chExt cx="4374094" cy="3394611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1651" y="1971615"/>
                <a:ext cx="4374094" cy="3071172"/>
                <a:chOff x="151651" y="1971615"/>
                <a:chExt cx="4374094" cy="3071172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151651" y="1971615"/>
                  <a:ext cx="4374094" cy="3071172"/>
                  <a:chOff x="151651" y="1971615"/>
                  <a:chExt cx="4374094" cy="3071172"/>
                </a:xfrm>
              </p:grpSpPr>
              <p:pic>
                <p:nvPicPr>
                  <p:cNvPr id="3" name="Picture 2" descr="CoastingBeam_Test_SymplecticSC_BeamSizeEvolution.pdf"/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1651" y="1971615"/>
                    <a:ext cx="4374094" cy="3071172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699510" y="2197046"/>
                    <a:ext cx="672727" cy="954107"/>
                    <a:chOff x="2538894" y="3347737"/>
                    <a:chExt cx="672727" cy="954107"/>
                  </a:xfrm>
                </p:grpSpPr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2538894" y="3347737"/>
                      <a:ext cx="672727" cy="954107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     </a:t>
                      </a:r>
                      <a:endParaRPr lang="en-US" sz="1400" dirty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endParaRPr lang="en-US" sz="140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 </a:t>
                      </a:r>
                    </a:p>
                    <a:p>
                      <a:endParaRPr lang="en-US" sz="1400" dirty="0" smtClean="0">
                        <a:solidFill>
                          <a:schemeClr val="tx2"/>
                        </a:solidFill>
                        <a:latin typeface="+mj-lt"/>
                      </a:endParaRPr>
                    </a:p>
                  </p:txBody>
                </p:sp>
                <p:pic>
                  <p:nvPicPr>
                    <p:cNvPr id="16" name="Picture 15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817268" y="3390824"/>
                      <a:ext cx="248920" cy="1564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817268" y="3615938"/>
                      <a:ext cx="233172" cy="178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34686" y="3866094"/>
                      <a:ext cx="426974" cy="1614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52353" y="4096630"/>
                      <a:ext cx="380111" cy="16141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4" name="Straight Connector 13"/>
                    <p:cNvCxnSpPr/>
                    <p:nvPr/>
                  </p:nvCxnSpPr>
                  <p:spPr>
                    <a:xfrm>
                      <a:off x="2598294" y="3449221"/>
                      <a:ext cx="137160" cy="0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590116" y="3937398"/>
                      <a:ext cx="137160" cy="0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Plus 20"/>
                    <p:cNvSpPr/>
                    <p:nvPr/>
                  </p:nvSpPr>
                  <p:spPr>
                    <a:xfrm>
                      <a:off x="2583923" y="3591459"/>
                      <a:ext cx="145982" cy="155239"/>
                    </a:xfrm>
                    <a:prstGeom prst="mathPlus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Plus 24"/>
                    <p:cNvSpPr/>
                    <p:nvPr/>
                  </p:nvSpPr>
                  <p:spPr>
                    <a:xfrm>
                      <a:off x="2590343" y="4094235"/>
                      <a:ext cx="145982" cy="155239"/>
                    </a:xfrm>
                    <a:prstGeom prst="mathPlus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2072956" y="2090503"/>
                  <a:ext cx="2299716" cy="2203067"/>
                  <a:chOff x="2072956" y="2090503"/>
                  <a:chExt cx="2299716" cy="2203067"/>
                </a:xfrm>
              </p:grpSpPr>
              <p:sp>
                <p:nvSpPr>
                  <p:cNvPr id="26" name="Rectangle 25"/>
                  <p:cNvSpPr/>
                  <p:nvPr/>
                </p:nvSpPr>
                <p:spPr>
                  <a:xfrm>
                    <a:off x="2072956" y="2090503"/>
                    <a:ext cx="671521" cy="4292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2788272" y="3971004"/>
                    <a:ext cx="69390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tx2"/>
                        </a:solidFill>
                      </a:rPr>
                      <a:t>× </a:t>
                    </a:r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2.04</a:t>
                    </a:r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678765" y="2489238"/>
                    <a:ext cx="69390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2"/>
                        </a:solidFill>
                      </a:rPr>
                      <a:t>×</a:t>
                    </a:r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 2.03</a:t>
                    </a:r>
                  </a:p>
                </p:txBody>
              </p:sp>
              <p:cxnSp>
                <p:nvCxnSpPr>
                  <p:cNvPr id="48" name="Straight Arrow Connector 47"/>
                  <p:cNvCxnSpPr/>
                  <p:nvPr/>
                </p:nvCxnSpPr>
                <p:spPr>
                  <a:xfrm flipV="1">
                    <a:off x="2773674" y="3560834"/>
                    <a:ext cx="0" cy="732736"/>
                  </a:xfrm>
                  <a:prstGeom prst="straightConnector1">
                    <a:avLst/>
                  </a:prstGeom>
                  <a:ln w="19050" cmpd="sng">
                    <a:solidFill>
                      <a:srgbClr val="FF0000"/>
                    </a:solidFill>
                    <a:headEnd type="arrow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>
                  <a:xfrm flipV="1">
                    <a:off x="3649214" y="2090503"/>
                    <a:ext cx="0" cy="1470331"/>
                  </a:xfrm>
                  <a:prstGeom prst="straightConnector1">
                    <a:avLst/>
                  </a:prstGeom>
                  <a:ln w="19050" cmpd="sng">
                    <a:solidFill>
                      <a:srgbClr val="0000FF"/>
                    </a:solidFill>
                    <a:headEnd type="arrow"/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4" name="TextBox 53"/>
              <p:cNvSpPr txBox="1"/>
              <p:nvPr/>
            </p:nvSpPr>
            <p:spPr>
              <a:xfrm>
                <a:off x="1372237" y="1648176"/>
                <a:ext cx="22048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800000"/>
                    </a:solidFill>
                    <a:latin typeface="+mj-lt"/>
                  </a:rPr>
                  <a:t>Beam size evolution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525745" y="1295703"/>
              <a:ext cx="4523475" cy="3516191"/>
              <a:chOff x="4525745" y="1631480"/>
              <a:chExt cx="4523475" cy="3516191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525745" y="1971614"/>
                <a:ext cx="4523475" cy="3176057"/>
                <a:chOff x="4525745" y="1971614"/>
                <a:chExt cx="4523475" cy="3176057"/>
              </a:xfrm>
            </p:grpSpPr>
            <p:pic>
              <p:nvPicPr>
                <p:cNvPr id="4" name="Picture 3" descr="CoastingBeam_Test_SymplecticSC_EmittanceEvolution.pdf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5745" y="1971614"/>
                  <a:ext cx="4523475" cy="3176057"/>
                </a:xfrm>
                <a:prstGeom prst="rect">
                  <a:avLst/>
                </a:prstGeom>
              </p:spPr>
            </p:pic>
            <p:grpSp>
              <p:nvGrpSpPr>
                <p:cNvPr id="27" name="Group 26"/>
                <p:cNvGrpSpPr/>
                <p:nvPr/>
              </p:nvGrpSpPr>
              <p:grpSpPr>
                <a:xfrm>
                  <a:off x="5246932" y="2094854"/>
                  <a:ext cx="1541271" cy="820532"/>
                  <a:chOff x="5538897" y="4670623"/>
                  <a:chExt cx="1541271" cy="820532"/>
                </a:xfrm>
              </p:grpSpPr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538897" y="4670623"/>
                    <a:ext cx="1541271" cy="820532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     </a:t>
                    </a:r>
                    <a:endParaRPr lang="en-US" sz="1400" dirty="0">
                      <a:solidFill>
                        <a:schemeClr val="tx2"/>
                      </a:solidFill>
                      <a:latin typeface="+mj-lt"/>
                    </a:endParaRPr>
                  </a:p>
                  <a:p>
                    <a:endParaRPr lang="en-US" sz="1400" dirty="0" smtClean="0">
                      <a:solidFill>
                        <a:schemeClr val="tx2"/>
                      </a:solidFill>
                      <a:latin typeface="+mj-lt"/>
                    </a:endParaRPr>
                  </a:p>
                  <a:p>
                    <a:r>
                      <a:rPr lang="en-US" sz="1400" dirty="0" smtClean="0">
                        <a:solidFill>
                          <a:schemeClr val="tx2"/>
                        </a:solidFill>
                        <a:latin typeface="+mj-lt"/>
                      </a:rPr>
                      <a:t> </a:t>
                    </a:r>
                  </a:p>
                  <a:p>
                    <a:endParaRPr lang="en-US" sz="1400" dirty="0" smtClean="0">
                      <a:solidFill>
                        <a:schemeClr val="tx2"/>
                      </a:solidFill>
                      <a:latin typeface="+mj-lt"/>
                    </a:endParaRPr>
                  </a:p>
                </p:txBody>
              </p: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637364" y="5076532"/>
                    <a:ext cx="137160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8" name="Picture 37" descr="latex-image-1.pdf"/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0059" y="4716024"/>
                    <a:ext cx="1161715" cy="192751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 descr="latex-image-1.pdf"/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9939" y="4991941"/>
                    <a:ext cx="1151835" cy="191973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 descr="latex-image-1.pdf"/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45461" y="5248243"/>
                    <a:ext cx="1205509" cy="201827"/>
                  </a:xfrm>
                  <a:prstGeom prst="rect">
                    <a:avLst/>
                  </a:prstGeom>
                </p:spPr>
              </p:pic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5647552" y="4793110"/>
                    <a:ext cx="137160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5643784" y="5331125"/>
                    <a:ext cx="13716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6" name="TextBox 55"/>
              <p:cNvSpPr txBox="1"/>
              <p:nvPr/>
            </p:nvSpPr>
            <p:spPr>
              <a:xfrm>
                <a:off x="5962512" y="1631480"/>
                <a:ext cx="2189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>
                    <a:solidFill>
                      <a:srgbClr val="800000"/>
                    </a:solidFill>
                    <a:latin typeface="+mj-lt"/>
                  </a:rPr>
                  <a:t>Emittance</a:t>
                </a:r>
                <a:r>
                  <a:rPr lang="en-US" i="1" dirty="0" smtClean="0">
                    <a:solidFill>
                      <a:srgbClr val="800000"/>
                    </a:solidFill>
                    <a:latin typeface="+mj-lt"/>
                  </a:rPr>
                  <a:t> evolution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695028" y="3871816"/>
              <a:ext cx="753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  <a:latin typeface="+mj-lt"/>
                </a:rPr>
                <a:t>doubling</a:t>
              </a:r>
            </a:p>
            <a:p>
              <a:r>
                <a:rPr lang="en-US" sz="1200" dirty="0" smtClean="0">
                  <a:solidFill>
                    <a:srgbClr val="800000"/>
                  </a:solidFill>
                  <a:latin typeface="+mj-lt"/>
                </a:rPr>
                <a:t>distance</a:t>
              </a:r>
            </a:p>
          </p:txBody>
        </p:sp>
      </p:grpSp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809" y="5345024"/>
            <a:ext cx="1473334" cy="21805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81599" y="4775195"/>
            <a:ext cx="4512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i="1" dirty="0">
                <a:solidFill>
                  <a:srgbClr val="800000"/>
                </a:solidFill>
                <a:latin typeface="Franklin Gothic Medium"/>
              </a:rPr>
              <a:t>Linear drift </a:t>
            </a:r>
            <a:r>
              <a:rPr lang="en-US" sz="1600" dirty="0">
                <a:solidFill>
                  <a:srgbClr val="000000"/>
                </a:solidFill>
                <a:latin typeface="Franklin Gothic Medium"/>
              </a:rPr>
              <a:t>(kinematic nonlinearities off</a:t>
            </a:r>
            <a:r>
              <a:rPr lang="en-US" sz="1600" dirty="0" smtClean="0">
                <a:solidFill>
                  <a:srgbClr val="000000"/>
                </a:solidFill>
                <a:latin typeface="Franklin Gothic Medium"/>
              </a:rPr>
              <a:t>)</a:t>
            </a:r>
            <a:endParaRPr lang="en-US" sz="1600" i="1" dirty="0" smtClean="0">
              <a:solidFill>
                <a:srgbClr val="800000"/>
              </a:solidFill>
              <a:latin typeface="+mj-lt"/>
            </a:endParaRPr>
          </a:p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KE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 = 2.5 MeV p  </a:t>
            </a:r>
            <a:r>
              <a:rPr lang="en-US" sz="1600" dirty="0" smtClean="0">
                <a:latin typeface="+mj-lt"/>
              </a:rPr>
              <a:t>(equal to IOTA benchmark value)</a:t>
            </a:r>
          </a:p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R</a:t>
            </a:r>
            <a:r>
              <a:rPr lang="en-US" sz="1600" baseline="-25000" dirty="0" smtClean="0">
                <a:solidFill>
                  <a:srgbClr val="800000"/>
                </a:solidFill>
                <a:latin typeface="+mj-lt"/>
              </a:rPr>
              <a:t>0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 = 3.905 mm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(equal to IOTA benchmark value)</a:t>
            </a:r>
          </a:p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I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 = 4.113 mA   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(10 × IOTA benchmark value)</a:t>
            </a:r>
          </a:p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a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= </a:t>
            </a:r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b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+mj-lt"/>
              </a:rPr>
              <a:t>= 5 cm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(chosen to be &gt;&gt; </a:t>
            </a:r>
            <a:r>
              <a:rPr lang="en-US" sz="1600" i="1" dirty="0" smtClean="0">
                <a:solidFill>
                  <a:srgbClr val="000000"/>
                </a:solidFill>
                <a:latin typeface="+mj-lt"/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93" y="5775212"/>
            <a:ext cx="1514933" cy="2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9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Benchmark 1:  Expansion in free space of a cold uniform cylinder beam </a:t>
            </a:r>
            <a:r>
              <a:rPr lang="en-US" altLang="zh-CN" dirty="0" smtClean="0"/>
              <a:t>(</a:t>
            </a:r>
            <a:r>
              <a:rPr lang="en-US" altLang="zh-CN" dirty="0"/>
              <a:t>2</a:t>
            </a:r>
            <a:r>
              <a:rPr lang="en-US" altLang="zh-CN" dirty="0" smtClean="0"/>
              <a:t>)</a:t>
            </a:r>
            <a:r>
              <a:rPr lang="en-US" altLang="zh-CN" dirty="0" smtClean="0"/>
              <a:t>:  Hamiltonian preservation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38" y="1382957"/>
            <a:ext cx="8277895" cy="714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2050" y="2919853"/>
            <a:ext cx="222462" cy="2569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568740" y="2840214"/>
            <a:ext cx="956142" cy="270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5538067" y="5149995"/>
            <a:ext cx="3214494" cy="752328"/>
            <a:chOff x="5538067" y="5178533"/>
            <a:chExt cx="3214494" cy="752328"/>
          </a:xfrm>
        </p:grpSpPr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6069" y="5631872"/>
              <a:ext cx="1545991" cy="298989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538067" y="5178533"/>
              <a:ext cx="3214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CB2413"/>
                  </a:solidFill>
                  <a:latin typeface="+mj-lt"/>
                </a:rPr>
                <a:t>The error in H scales as expected: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2612" y="2317386"/>
            <a:ext cx="5048929" cy="3689830"/>
            <a:chOff x="302612" y="2317386"/>
            <a:chExt cx="5048929" cy="3689830"/>
          </a:xfrm>
        </p:grpSpPr>
        <p:sp>
          <p:nvSpPr>
            <p:cNvPr id="56" name="TextBox 55"/>
            <p:cNvSpPr txBox="1"/>
            <p:nvPr/>
          </p:nvSpPr>
          <p:spPr>
            <a:xfrm>
              <a:off x="1134136" y="2317386"/>
              <a:ext cx="4038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800000"/>
                  </a:solidFill>
                  <a:latin typeface="+mj-lt"/>
                </a:rPr>
                <a:t>Evolution of the N-particle Hamiltonian</a:t>
              </a:r>
            </a:p>
          </p:txBody>
        </p:sp>
        <p:pic>
          <p:nvPicPr>
            <p:cNvPr id="3" name="Picture 2" descr="Coasting_Symp2d_HPreservation3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529" y="2672803"/>
              <a:ext cx="4749012" cy="333441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 rot="16200000">
              <a:off x="-838726" y="4010090"/>
              <a:ext cx="2621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Relative change in </a:t>
              </a:r>
              <a:r>
                <a:rPr lang="en-US" sz="1600" i="1" dirty="0" smtClean="0">
                  <a:latin typeface="Helvetica"/>
                  <a:cs typeface="Helvetica"/>
                </a:rPr>
                <a:t>H</a:t>
              </a:r>
              <a:r>
                <a:rPr lang="en-US" sz="1600" dirty="0" smtClean="0">
                  <a:latin typeface="Helvetica"/>
                  <a:cs typeface="Helvetica"/>
                </a:rPr>
                <a:t> </a:t>
              </a:r>
              <a:r>
                <a:rPr lang="en-US" sz="16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×</a:t>
              </a:r>
              <a:r>
                <a:rPr lang="en-US" sz="1600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 </a:t>
              </a:r>
              <a:r>
                <a:rPr lang="en-US" sz="16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10</a:t>
              </a:r>
              <a:r>
                <a:rPr lang="en-US" sz="2000" b="1" baseline="30000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6</a:t>
              </a:r>
              <a:r>
                <a:rPr lang="en-US" sz="1600" b="1" dirty="0" smtClean="0">
                  <a:solidFill>
                    <a:srgbClr val="800000"/>
                  </a:solidFill>
                  <a:latin typeface="Helvetica"/>
                  <a:cs typeface="Helvetica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98040" y="3917814"/>
              <a:ext cx="1200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+mj-lt"/>
                </a:rPr>
                <a:t>125 SC kicks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82028" y="4666144"/>
              <a:ext cx="1197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+mj-lt"/>
                </a:rPr>
                <a:t>250 SC kicks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5071269" y="3110942"/>
              <a:ext cx="1" cy="1791634"/>
            </a:xfrm>
            <a:prstGeom prst="straightConnector1">
              <a:avLst/>
            </a:prstGeom>
            <a:ln w="19050" cmpd="sng">
              <a:solidFill>
                <a:srgbClr val="8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393879" y="3751327"/>
              <a:ext cx="693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×</a:t>
              </a:r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 4.00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42955" y="5149995"/>
              <a:ext cx="1197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+mj-lt"/>
                </a:rPr>
                <a:t>500 SC kicks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705679" y="2806524"/>
              <a:ext cx="1719302" cy="738664"/>
              <a:chOff x="2062454" y="2877869"/>
              <a:chExt cx="1719302" cy="73866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062454" y="2877869"/>
                <a:ext cx="1719302" cy="73866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  </a:t>
                </a:r>
                <a:endParaRPr lang="en-US" sz="1400" dirty="0">
                  <a:solidFill>
                    <a:schemeClr val="tx2"/>
                  </a:solidFill>
                  <a:latin typeface="+mj-lt"/>
                </a:endParaRPr>
              </a:p>
              <a:p>
                <a:endParaRPr lang="en-US" sz="1400" dirty="0">
                  <a:solidFill>
                    <a:schemeClr val="tx2"/>
                  </a:solidFill>
                  <a:latin typeface="+mj-lt"/>
                </a:endParaRPr>
              </a:p>
              <a:p>
                <a:endParaRPr lang="en-US" sz="1400" dirty="0" smtClean="0">
                  <a:solidFill>
                    <a:schemeClr val="tx2"/>
                  </a:solidFill>
                  <a:latin typeface="+mj-lt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2160921" y="3269509"/>
                <a:ext cx="13716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171109" y="3014625"/>
                <a:ext cx="13716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Picture 47" descr="latex-image-1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93496" y="2930362"/>
                <a:ext cx="1279630" cy="189385"/>
              </a:xfrm>
              <a:prstGeom prst="rect">
                <a:avLst/>
              </a:prstGeom>
            </p:spPr>
          </p:pic>
          <p:pic>
            <p:nvPicPr>
              <p:cNvPr id="50" name="Picture 49" descr="latex-image-1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30890" y="3177036"/>
                <a:ext cx="1242236" cy="183119"/>
              </a:xfrm>
              <a:prstGeom prst="rect">
                <a:avLst/>
              </a:prstGeom>
            </p:spPr>
          </p:pic>
          <p:cxnSp>
            <p:nvCxnSpPr>
              <p:cNvPr id="53" name="Straight Connector 52"/>
              <p:cNvCxnSpPr/>
              <p:nvPr/>
            </p:nvCxnSpPr>
            <p:spPr>
              <a:xfrm>
                <a:off x="2156340" y="3478985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 descr="latex-image-1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1968" y="3393300"/>
                <a:ext cx="1271158" cy="187382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5715654" y="2512915"/>
            <a:ext cx="2723159" cy="2332585"/>
            <a:chOff x="5715654" y="2512915"/>
            <a:chExt cx="2723159" cy="2332585"/>
          </a:xfrm>
        </p:grpSpPr>
        <p:grpSp>
          <p:nvGrpSpPr>
            <p:cNvPr id="79" name="Group 78"/>
            <p:cNvGrpSpPr/>
            <p:nvPr/>
          </p:nvGrpSpPr>
          <p:grpSpPr>
            <a:xfrm>
              <a:off x="5715654" y="2512915"/>
              <a:ext cx="2723159" cy="2332585"/>
              <a:chOff x="5715654" y="2612798"/>
              <a:chExt cx="2723159" cy="233258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761458" y="2612798"/>
                <a:ext cx="2677355" cy="689501"/>
                <a:chOff x="5530732" y="2784971"/>
                <a:chExt cx="2677355" cy="689501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5530732" y="2784971"/>
                  <a:ext cx="2373840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600" dirty="0" smtClean="0">
                      <a:solidFill>
                        <a:prstClr val="black"/>
                      </a:solidFill>
                      <a:latin typeface="Franklin Gothic Medium"/>
                    </a:rPr>
                    <a:t>Initial value of </a:t>
                  </a:r>
                  <a:r>
                    <a:rPr lang="en-US" sz="1600" i="1" dirty="0" smtClean="0">
                      <a:solidFill>
                        <a:prstClr val="black"/>
                      </a:solidFill>
                      <a:latin typeface="Franklin Gothic Medium"/>
                    </a:rPr>
                    <a:t>H </a:t>
                  </a:r>
                  <a:r>
                    <a:rPr lang="en-US" sz="1600" dirty="0" smtClean="0">
                      <a:solidFill>
                        <a:prstClr val="black"/>
                      </a:solidFill>
                      <a:latin typeface="Franklin Gothic Medium"/>
                    </a:rPr>
                    <a:t>:</a:t>
                  </a:r>
                  <a:endParaRPr lang="en-US" sz="1600" dirty="0">
                    <a:solidFill>
                      <a:prstClr val="black"/>
                    </a:solidFill>
                    <a:latin typeface="Franklin Gothic Medium"/>
                  </a:endParaRPr>
                </a:p>
              </p:txBody>
            </p:sp>
            <p:pic>
              <p:nvPicPr>
                <p:cNvPr id="32" name="Picture 31" descr="latex-image-1.pdf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8747" y="3188981"/>
                  <a:ext cx="2589340" cy="28549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/>
              <p:cNvGrpSpPr/>
              <p:nvPr/>
            </p:nvGrpSpPr>
            <p:grpSpPr>
              <a:xfrm>
                <a:off x="5715654" y="3595200"/>
                <a:ext cx="2373840" cy="1350183"/>
                <a:chOff x="5378332" y="4564022"/>
                <a:chExt cx="2373840" cy="1350183"/>
              </a:xfrm>
            </p:grpSpPr>
            <p:pic>
              <p:nvPicPr>
                <p:cNvPr id="46" name="Picture 45" descr="latex-image-1.pdf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8747" y="4988190"/>
                  <a:ext cx="1330358" cy="222730"/>
                </a:xfrm>
                <a:prstGeom prst="rect">
                  <a:avLst/>
                </a:prstGeom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5378332" y="4564022"/>
                  <a:ext cx="2373840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600" dirty="0" smtClean="0">
                      <a:solidFill>
                        <a:prstClr val="black"/>
                      </a:solidFill>
                      <a:latin typeface="Franklin Gothic Medium"/>
                    </a:rPr>
                    <a:t>Numerical resolution:</a:t>
                  </a:r>
                  <a:endParaRPr lang="en-US" sz="1600" dirty="0">
                    <a:solidFill>
                      <a:prstClr val="black"/>
                    </a:solidFill>
                    <a:latin typeface="Franklin Gothic Medium"/>
                  </a:endParaRPr>
                </a:p>
              </p:txBody>
            </p:sp>
            <p:pic>
              <p:nvPicPr>
                <p:cNvPr id="33" name="Picture 32" descr="latex-image-1.pd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3545" y="5698828"/>
                  <a:ext cx="1341488" cy="2153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868" y="4268046"/>
              <a:ext cx="1341488" cy="22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394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Benchmark 2:  A matched </a:t>
            </a:r>
            <a:r>
              <a:rPr lang="en-US" altLang="zh-CN" dirty="0" err="1" smtClean="0"/>
              <a:t>waterbag</a:t>
            </a:r>
            <a:r>
              <a:rPr lang="en-US" altLang="zh-CN" dirty="0" smtClean="0"/>
              <a:t> beam in the linear </a:t>
            </a:r>
            <a:br>
              <a:rPr lang="en-US" altLang="zh-CN" dirty="0" smtClean="0"/>
            </a:br>
            <a:r>
              <a:rPr lang="en-US" altLang="zh-CN" dirty="0" smtClean="0"/>
              <a:t>IOTA lattice.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1555" y="12189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IOTA lattice retuned for space charge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     tune depression of ΔQ = 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-0.03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Nonlinear insert turned OFF (linear lattice)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97260" y="1808919"/>
            <a:ext cx="3244877" cy="4655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75756" y="1742849"/>
            <a:ext cx="2534025" cy="35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  <a:latin typeface="+mj-lt"/>
              </a:rPr>
              <a:t>Final beam phase space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769951" y="1221459"/>
            <a:ext cx="2862398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  <a:latin typeface="Franklin Gothic Medium"/>
              </a:rPr>
              <a:t>Waterbag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beam, 1.024 M particles</a:t>
            </a:r>
          </a:p>
          <a:p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I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= 0.4113 mA,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&lt;H&gt;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=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4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mm-</a:t>
            </a:r>
            <a:r>
              <a:rPr lang="en-US" sz="1400" dirty="0" err="1" smtClean="0">
                <a:solidFill>
                  <a:srgbClr val="1F497D"/>
                </a:solidFill>
                <a:latin typeface="Franklin Gothic Medium"/>
              </a:rPr>
              <a:t>mrad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  <p:pic>
        <p:nvPicPr>
          <p:cNvPr id="10" name="Picture 9" descr="Waterbag_Symplectic_PhaseSpac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408" y="4248592"/>
            <a:ext cx="3115818" cy="218770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199881" y="4323119"/>
            <a:ext cx="1256359" cy="503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2D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symplectic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spectral solver</a:t>
            </a:r>
          </a:p>
        </p:txBody>
      </p:sp>
      <p:pic>
        <p:nvPicPr>
          <p:cNvPr id="12" name="Picture 11" descr="Waterbag_PIC_PhaseSpac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006" y="2064004"/>
            <a:ext cx="3081941" cy="2163915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7199881" y="2128423"/>
            <a:ext cx="135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D PIC Poisson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solver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560" y="5705885"/>
            <a:ext cx="1722068" cy="4365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45543" y="3129125"/>
            <a:ext cx="1708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mean particle value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45543" y="5407018"/>
            <a:ext cx="1708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mean particle value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364" y="3466437"/>
            <a:ext cx="1751264" cy="44398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30424" y="2183640"/>
            <a:ext cx="4744594" cy="3801401"/>
            <a:chOff x="130424" y="2183640"/>
            <a:chExt cx="4744594" cy="3801401"/>
          </a:xfrm>
        </p:grpSpPr>
        <p:sp>
          <p:nvSpPr>
            <p:cNvPr id="41" name="TextBox 40"/>
            <p:cNvSpPr txBox="1"/>
            <p:nvPr/>
          </p:nvSpPr>
          <p:spPr>
            <a:xfrm>
              <a:off x="359178" y="5646487"/>
              <a:ext cx="19866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chemeClr val="tx2"/>
                  </a:solidFill>
                  <a:latin typeface="+mj-lt"/>
                </a:rPr>
                <a:t>Emittance</a:t>
              </a:r>
              <a:r>
                <a:rPr lang="en-US" sz="1600" i="1" dirty="0" smtClean="0">
                  <a:solidFill>
                    <a:schemeClr val="tx2"/>
                  </a:solidFill>
                  <a:latin typeface="+mj-lt"/>
                </a:rPr>
                <a:t> evolution</a:t>
              </a:r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: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0424" y="2183640"/>
              <a:ext cx="474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800000"/>
                  </a:solidFill>
                  <a:latin typeface="+mj-lt"/>
                </a:rPr>
                <a:t>Convergence of phase advance across the arc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391926" y="4652216"/>
              <a:ext cx="742033" cy="3406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Waterbag_Advance_Scaling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8" y="2596139"/>
              <a:ext cx="3756068" cy="2637239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7863" y="3573589"/>
              <a:ext cx="1446400" cy="25243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814443" y="4608007"/>
              <a:ext cx="2386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+mj-lt"/>
                </a:rPr>
                <a:t>increasing number of modes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1325543" y="4775603"/>
              <a:ext cx="455482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85" y="5226834"/>
              <a:ext cx="1600200" cy="292100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2955363" y="3733447"/>
              <a:ext cx="1093944" cy="523220"/>
              <a:chOff x="3007620" y="3899788"/>
              <a:chExt cx="1093944" cy="523220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3007620" y="3899788"/>
                <a:ext cx="1093944" cy="5232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horizontal</a:t>
                </a: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vertical</a:t>
                </a:r>
              </a:p>
            </p:txBody>
          </p:sp>
          <p:sp>
            <p:nvSpPr>
              <p:cNvPr id="68" name="Plus 67"/>
              <p:cNvSpPr/>
              <p:nvPr/>
            </p:nvSpPr>
            <p:spPr>
              <a:xfrm>
                <a:off x="3024341" y="3995057"/>
                <a:ext cx="159070" cy="152534"/>
              </a:xfrm>
              <a:prstGeom prst="mathPlus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lus 68"/>
              <p:cNvSpPr/>
              <p:nvPr/>
            </p:nvSpPr>
            <p:spPr>
              <a:xfrm>
                <a:off x="3009651" y="4180881"/>
                <a:ext cx="159070" cy="152534"/>
              </a:xfrm>
              <a:prstGeom prst="mathPlus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" name="Picture 63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673" y="3027417"/>
              <a:ext cx="1608814" cy="287959"/>
            </a:xfrm>
            <a:prstGeom prst="rect">
              <a:avLst/>
            </a:prstGeom>
          </p:spPr>
        </p:pic>
        <p:pic>
          <p:nvPicPr>
            <p:cNvPr id="65" name="Picture 64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820" y="5711196"/>
              <a:ext cx="1982694" cy="250017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130424" y="2166730"/>
            <a:ext cx="5178861" cy="3900184"/>
            <a:chOff x="130424" y="2183640"/>
            <a:chExt cx="5178861" cy="3900184"/>
          </a:xfrm>
        </p:grpSpPr>
        <p:sp>
          <p:nvSpPr>
            <p:cNvPr id="71" name="TextBox 70"/>
            <p:cNvSpPr txBox="1"/>
            <p:nvPr/>
          </p:nvSpPr>
          <p:spPr>
            <a:xfrm>
              <a:off x="359178" y="5646487"/>
              <a:ext cx="19866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chemeClr val="tx2"/>
                  </a:solidFill>
                  <a:latin typeface="+mj-lt"/>
                </a:rPr>
                <a:t>Emittance</a:t>
              </a:r>
              <a:r>
                <a:rPr lang="en-US" sz="1600" i="1" dirty="0" smtClean="0">
                  <a:solidFill>
                    <a:schemeClr val="tx2"/>
                  </a:solidFill>
                  <a:latin typeface="+mj-lt"/>
                </a:rPr>
                <a:t> evolution</a:t>
              </a:r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: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424" y="2183640"/>
              <a:ext cx="474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800000"/>
                  </a:solidFill>
                  <a:latin typeface="+mj-lt"/>
                </a:rPr>
                <a:t>Convergence of phase advance across the arc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391926" y="4652216"/>
              <a:ext cx="742033" cy="3406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 descr="Waterbag_Advance_Scaling.pd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78" y="2596139"/>
              <a:ext cx="3756068" cy="2637239"/>
            </a:xfrm>
            <a:prstGeom prst="rect">
              <a:avLst/>
            </a:prstGeom>
          </p:spPr>
        </p:pic>
        <p:pic>
          <p:nvPicPr>
            <p:cNvPr id="76" name="Picture 7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317863" y="3573589"/>
              <a:ext cx="1446400" cy="25243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814443" y="4608007"/>
              <a:ext cx="2386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+mj-lt"/>
                </a:rPr>
                <a:t>increasing number of modes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1325543" y="4775603"/>
              <a:ext cx="455482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85" y="5226834"/>
              <a:ext cx="1600200" cy="292100"/>
            </a:xfrm>
            <a:prstGeom prst="rect">
              <a:avLst/>
            </a:prstGeom>
          </p:spPr>
        </p:pic>
        <p:grpSp>
          <p:nvGrpSpPr>
            <p:cNvPr id="80" name="Group 79"/>
            <p:cNvGrpSpPr/>
            <p:nvPr/>
          </p:nvGrpSpPr>
          <p:grpSpPr>
            <a:xfrm>
              <a:off x="2955363" y="3733447"/>
              <a:ext cx="1093944" cy="523220"/>
              <a:chOff x="3007620" y="3899788"/>
              <a:chExt cx="1093944" cy="523220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3007620" y="3899788"/>
                <a:ext cx="1093944" cy="5232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horizontal</a:t>
                </a: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vertical</a:t>
                </a:r>
              </a:p>
            </p:txBody>
          </p:sp>
          <p:sp>
            <p:nvSpPr>
              <p:cNvPr id="95" name="Plus 94"/>
              <p:cNvSpPr/>
              <p:nvPr/>
            </p:nvSpPr>
            <p:spPr>
              <a:xfrm>
                <a:off x="3024341" y="3995057"/>
                <a:ext cx="159070" cy="152534"/>
              </a:xfrm>
              <a:prstGeom prst="mathPlus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Plus 95"/>
              <p:cNvSpPr/>
              <p:nvPr/>
            </p:nvSpPr>
            <p:spPr>
              <a:xfrm>
                <a:off x="3009651" y="4180881"/>
                <a:ext cx="159070" cy="152534"/>
              </a:xfrm>
              <a:prstGeom prst="mathPlus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1" name="Picture 8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2673" y="3027417"/>
              <a:ext cx="1608814" cy="287959"/>
            </a:xfrm>
            <a:prstGeom prst="rect">
              <a:avLst/>
            </a:prstGeom>
          </p:spPr>
        </p:pic>
        <p:pic>
          <p:nvPicPr>
            <p:cNvPr id="83" name="Picture 82" descr="latex-image-1.pdf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820" y="5711196"/>
              <a:ext cx="1982694" cy="250017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130424" y="2189401"/>
              <a:ext cx="5178861" cy="3894423"/>
              <a:chOff x="130424" y="2189401"/>
              <a:chExt cx="5178861" cy="3894423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130424" y="2216504"/>
                <a:ext cx="5178861" cy="38673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95800" y="2189401"/>
                <a:ext cx="42002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800000"/>
                    </a:solidFill>
                    <a:latin typeface="+mj-lt"/>
                  </a:rPr>
                  <a:t>Relative </a:t>
                </a:r>
                <a:r>
                  <a:rPr lang="en-US" i="1" dirty="0" err="1" smtClean="0">
                    <a:solidFill>
                      <a:srgbClr val="800000"/>
                    </a:solidFill>
                    <a:latin typeface="+mj-lt"/>
                  </a:rPr>
                  <a:t>emittance</a:t>
                </a:r>
                <a:r>
                  <a:rPr lang="en-US" i="1" dirty="0" smtClean="0">
                    <a:solidFill>
                      <a:srgbClr val="800000"/>
                    </a:solidFill>
                    <a:latin typeface="+mj-lt"/>
                  </a:rPr>
                  <a:t> growth over 1K turns</a:t>
                </a:r>
              </a:p>
            </p:txBody>
          </p:sp>
        </p:grpSp>
        <p:pic>
          <p:nvPicPr>
            <p:cNvPr id="86" name="Picture 85" descr="WaterbagIOTA_2DTest_1KTurns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389" y="2501496"/>
              <a:ext cx="5049774" cy="3545586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3101133" y="2637837"/>
              <a:ext cx="1896230" cy="324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927959" y="2691878"/>
              <a:ext cx="1928733" cy="523220"/>
              <a:chOff x="2927959" y="4887246"/>
              <a:chExt cx="1928733" cy="523220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2927959" y="4887246"/>
                <a:ext cx="1928733" cy="5232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2D PIC solver</a:t>
                </a:r>
              </a:p>
              <a:p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  2D </a:t>
                </a:r>
                <a:r>
                  <a:rPr lang="en-US" sz="1400" dirty="0" err="1" smtClean="0">
                    <a:solidFill>
                      <a:schemeClr val="tx2"/>
                    </a:solidFill>
                    <a:latin typeface="+mj-lt"/>
                  </a:rPr>
                  <a:t>Symplectic</a:t>
                </a:r>
                <a:r>
                  <a:rPr lang="en-US" sz="1400" dirty="0" smtClean="0">
                    <a:solidFill>
                      <a:schemeClr val="tx2"/>
                    </a:solidFill>
                    <a:latin typeface="+mj-lt"/>
                  </a:rPr>
                  <a:t> solver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2985683" y="5045383"/>
                <a:ext cx="11545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993773" y="5255503"/>
                <a:ext cx="11545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4638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31588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388" y="4912570"/>
            <a:ext cx="5917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Franklin Gothic Medium"/>
              </a:rPr>
              <a:t>Beam stability and invariant preservation</a:t>
            </a:r>
            <a:endParaRPr lang="en-US" sz="2400" b="1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9378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EA74-6154-614E-BA50-7988C8B7723F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18</a:t>
            </a:fld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in the IOTA Lattice with Space </a:t>
            </a:r>
            <a:r>
              <a:rPr lang="en-US" dirty="0"/>
              <a:t>C</a:t>
            </a:r>
            <a:r>
              <a:rPr lang="en-US" dirty="0" smtClean="0"/>
              <a:t>harge - Assumptions and Simulation Parameters</a:t>
            </a:r>
            <a:endParaRPr lang="en-US" dirty="0"/>
          </a:p>
        </p:txBody>
      </p:sp>
      <p:pic>
        <p:nvPicPr>
          <p:cNvPr id="12" name="Picture 1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726" y="353670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126" y="355194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539" y="36404113"/>
            <a:ext cx="1718599" cy="7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106" y="37374626"/>
            <a:ext cx="981128" cy="72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050" y="37308901"/>
            <a:ext cx="1519938" cy="75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526" y="356718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143" y="1281181"/>
            <a:ext cx="8909135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Objective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:  To isolate and understand the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perturbative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effects of space charge on the ideal </a:t>
            </a:r>
          </a:p>
          <a:p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integrable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single-particle dynamics at moderate space charge tune depression.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Elements external to the nonlinear insert are sliced longitudinally and treated as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symplectic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maps alternating with space charge momentum kicks (split-operator approach): 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linear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order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Space charge is included self-consistently throughout the lattice using the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symplectic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spectral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solver with a rectangular boundary of large aperture to emulate free-space boundary conditions.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We consider a long,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unbunched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beam with zero energy spread to remain near the ideal </a:t>
            </a:r>
          </a:p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integrable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working point.</a:t>
            </a:r>
          </a:p>
          <a:p>
            <a:endParaRPr lang="en-US" sz="1600" dirty="0">
              <a:solidFill>
                <a:schemeClr val="tx2"/>
              </a:solidFill>
              <a:latin typeface="+mj-l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+mj-lt"/>
              </a:rPr>
              <a:t>Quadrupole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settings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are retuned to provide 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nπ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phase advance across the arc after including </a:t>
            </a:r>
          </a:p>
          <a:p>
            <a:pPr lvl="0"/>
            <a:r>
              <a:rPr lang="en-US" sz="1600" dirty="0">
                <a:solidFill>
                  <a:schemeClr val="tx2"/>
                </a:solidFill>
                <a:latin typeface="+mj-lt"/>
              </a:rPr>
              <a:t>      the linearized space charge fields at the desired value of beam current (A. Romanov, [1]).</a:t>
            </a:r>
          </a:p>
          <a:p>
            <a:pPr marL="285750" lvl="0" indent="-285750">
              <a:buFont typeface="Arial"/>
              <a:buChar char="•"/>
            </a:pPr>
            <a:endParaRPr lang="en-US" sz="1600" i="1" dirty="0">
              <a:solidFill>
                <a:schemeClr val="tx2"/>
              </a:solidFill>
              <a:latin typeface="+mj-lt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+mj-lt"/>
              </a:rPr>
              <a:t>Twiss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functions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with linearized space charge included must be appropriately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matched to the 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lvl="0"/>
            <a:r>
              <a:rPr lang="en-US" sz="16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nonlinear insert.     </a:t>
            </a:r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See also [2].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6525" y="6356350"/>
            <a:ext cx="7113950" cy="307777"/>
          </a:xfrm>
          <a:prstGeom prst="rect">
            <a:avLst/>
          </a:prstGeom>
          <a:solidFill>
            <a:srgbClr val="EEECE1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[1] A. Romanov </a:t>
            </a:r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et al,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THPOA23, NAPAC 2016. </a:t>
            </a:r>
            <a:r>
              <a:rPr lang="en-US" sz="1600" b="1" baseline="30000" dirty="0" smtClean="0">
                <a:solidFill>
                  <a:srgbClr val="1F497D"/>
                </a:solidFill>
                <a:latin typeface="Franklin Gothic Medium"/>
              </a:rPr>
              <a:t>     </a:t>
            </a:r>
            <a:r>
              <a:rPr lang="en-US" sz="1400" b="1" dirty="0" smtClean="0">
                <a:solidFill>
                  <a:srgbClr val="1F497D"/>
                </a:solidFill>
                <a:latin typeface="Franklin Gothic Medium"/>
              </a:rPr>
              <a:t>[2]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C. Hall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et al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, WEA4CO02, NAPAC 2016.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6524" y="5630467"/>
            <a:ext cx="74815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800000"/>
                </a:solidFill>
                <a:latin typeface="Franklin Gothic Medium"/>
              </a:rPr>
              <a:t> Insert parameters:</a:t>
            </a:r>
            <a:r>
              <a:rPr lang="en-US" sz="1400" i="1" dirty="0" smtClean="0">
                <a:latin typeface="Franklin Gothic Medium"/>
              </a:rPr>
              <a:t>  </a:t>
            </a:r>
            <a:r>
              <a:rPr lang="en-US" sz="1400" dirty="0" smtClean="0">
                <a:latin typeface="Franklin Gothic Medium"/>
              </a:rPr>
              <a:t>   </a:t>
            </a:r>
            <a:r>
              <a:rPr lang="en-US" sz="1400" i="1" dirty="0" err="1" smtClean="0">
                <a:latin typeface="Franklin Gothic Medium"/>
              </a:rPr>
              <a:t>τ</a:t>
            </a:r>
            <a:r>
              <a:rPr lang="en-US" sz="1400" dirty="0" smtClean="0">
                <a:latin typeface="Franklin Gothic Medium"/>
              </a:rPr>
              <a:t> </a:t>
            </a:r>
            <a:r>
              <a:rPr lang="en-US" sz="1400" dirty="0">
                <a:latin typeface="Franklin Gothic Medium"/>
              </a:rPr>
              <a:t>= 0.4, </a:t>
            </a:r>
            <a:r>
              <a:rPr lang="en-US" sz="1400" dirty="0" smtClean="0">
                <a:latin typeface="Franklin Gothic Medium"/>
              </a:rPr>
              <a:t>  c </a:t>
            </a:r>
            <a:r>
              <a:rPr lang="en-US" sz="1400" dirty="0">
                <a:latin typeface="Franklin Gothic Medium"/>
              </a:rPr>
              <a:t>= </a:t>
            </a:r>
            <a:r>
              <a:rPr lang="en-US" sz="1400" dirty="0" smtClean="0">
                <a:latin typeface="Franklin Gothic Medium"/>
              </a:rPr>
              <a:t>0.01 m</a:t>
            </a:r>
            <a:r>
              <a:rPr lang="en-US" sz="1400" baseline="30000" dirty="0" smtClean="0">
                <a:latin typeface="Franklin Gothic Medium"/>
              </a:rPr>
              <a:t>1/2</a:t>
            </a:r>
            <a:r>
              <a:rPr lang="en-US" sz="1400" dirty="0" smtClean="0">
                <a:latin typeface="Franklin Gothic Medium"/>
              </a:rPr>
              <a:t>,   </a:t>
            </a:r>
            <a:r>
              <a:rPr lang="en-US" sz="1400" i="1" dirty="0" smtClean="0">
                <a:latin typeface="Franklin Gothic Medium"/>
              </a:rPr>
              <a:t>μ</a:t>
            </a:r>
            <a:r>
              <a:rPr lang="en-US" sz="1400" i="1" baseline="-25000" dirty="0" smtClean="0">
                <a:latin typeface="Franklin Gothic Medium"/>
              </a:rPr>
              <a:t>0</a:t>
            </a:r>
            <a:r>
              <a:rPr lang="en-US" sz="1400" dirty="0" smtClean="0">
                <a:latin typeface="Franklin Gothic Medium"/>
              </a:rPr>
              <a:t> </a:t>
            </a:r>
            <a:r>
              <a:rPr lang="en-US" sz="1400" dirty="0">
                <a:latin typeface="Franklin Gothic Medium"/>
              </a:rPr>
              <a:t>= 0.30345, </a:t>
            </a:r>
            <a:r>
              <a:rPr lang="en-US" sz="1400" dirty="0" smtClean="0">
                <a:latin typeface="Franklin Gothic Medium"/>
              </a:rPr>
              <a:t>  </a:t>
            </a:r>
            <a:r>
              <a:rPr lang="en-US" sz="1400" i="1" dirty="0" smtClean="0">
                <a:latin typeface="Franklin Gothic Medium"/>
              </a:rPr>
              <a:t>L</a:t>
            </a:r>
            <a:r>
              <a:rPr lang="en-US" sz="1400" dirty="0" smtClean="0">
                <a:latin typeface="Franklin Gothic Medium"/>
              </a:rPr>
              <a:t> </a:t>
            </a:r>
            <a:r>
              <a:rPr lang="en-US" sz="1400" dirty="0">
                <a:latin typeface="Franklin Gothic Medium"/>
              </a:rPr>
              <a:t>= 1.8 </a:t>
            </a:r>
            <a:r>
              <a:rPr lang="en-US" sz="1400" dirty="0" smtClean="0">
                <a:latin typeface="Franklin Gothic Medium"/>
              </a:rPr>
              <a:t>m</a:t>
            </a:r>
          </a:p>
          <a:p>
            <a:r>
              <a:rPr lang="en-US" sz="1400" i="1" dirty="0">
                <a:latin typeface="Franklin Gothic Medium"/>
              </a:rPr>
              <a:t> </a:t>
            </a:r>
            <a:r>
              <a:rPr lang="en-US" sz="1400" i="1" dirty="0">
                <a:solidFill>
                  <a:srgbClr val="800000"/>
                </a:solidFill>
                <a:latin typeface="Franklin Gothic Medium"/>
              </a:rPr>
              <a:t>Beam </a:t>
            </a:r>
            <a:r>
              <a:rPr lang="en-US" sz="1400" i="1" dirty="0" smtClean="0">
                <a:solidFill>
                  <a:srgbClr val="800000"/>
                </a:solidFill>
                <a:latin typeface="Franklin Gothic Medium"/>
              </a:rPr>
              <a:t>parameters:     </a:t>
            </a:r>
            <a:r>
              <a:rPr lang="en-US" sz="1400" i="1" dirty="0" smtClean="0">
                <a:latin typeface="Franklin Gothic Medium"/>
              </a:rPr>
              <a:t>KE = 2.5 MeV,   I </a:t>
            </a:r>
            <a:r>
              <a:rPr lang="en-US" sz="1400" dirty="0">
                <a:latin typeface="Franklin Gothic Medium"/>
              </a:rPr>
              <a:t>= </a:t>
            </a:r>
            <a:r>
              <a:rPr lang="en-US" sz="1400" dirty="0" smtClean="0">
                <a:latin typeface="Franklin Gothic Medium"/>
              </a:rPr>
              <a:t>0.4113 </a:t>
            </a:r>
            <a:r>
              <a:rPr lang="en-US" sz="1400" dirty="0">
                <a:latin typeface="Franklin Gothic Medium"/>
              </a:rPr>
              <a:t>mA, </a:t>
            </a:r>
            <a:r>
              <a:rPr lang="en-US" sz="1400" dirty="0" smtClean="0">
                <a:latin typeface="Franklin Gothic Medium"/>
              </a:rPr>
              <a:t>  </a:t>
            </a:r>
            <a:r>
              <a:rPr lang="en-US" sz="1400" i="1" dirty="0" smtClean="0">
                <a:latin typeface="Franklin Gothic Medium"/>
              </a:rPr>
              <a:t>&lt;</a:t>
            </a:r>
            <a:r>
              <a:rPr lang="en-US" sz="1400" i="1" dirty="0">
                <a:latin typeface="Franklin Gothic Medium"/>
              </a:rPr>
              <a:t>H&gt;</a:t>
            </a:r>
            <a:r>
              <a:rPr lang="en-US" sz="1400" dirty="0">
                <a:latin typeface="Franklin Gothic Medium"/>
              </a:rPr>
              <a:t> = 4.0 mm-</a:t>
            </a:r>
            <a:r>
              <a:rPr lang="en-US" sz="1400" dirty="0" err="1" smtClean="0">
                <a:latin typeface="Franklin Gothic Medium"/>
              </a:rPr>
              <a:t>mrad</a:t>
            </a:r>
            <a:r>
              <a:rPr lang="en-US" sz="1400" dirty="0" smtClean="0">
                <a:latin typeface="Franklin Gothic Medium"/>
              </a:rPr>
              <a:t>,   </a:t>
            </a:r>
            <a:r>
              <a:rPr lang="en-US" sz="1400" dirty="0" err="1" smtClean="0">
                <a:latin typeface="Franklin Gothic Medium"/>
              </a:rPr>
              <a:t>Δ</a:t>
            </a:r>
            <a:r>
              <a:rPr lang="en-US" sz="1400" i="1" dirty="0" err="1" smtClean="0">
                <a:latin typeface="Franklin Gothic Medium"/>
              </a:rPr>
              <a:t>Q</a:t>
            </a:r>
            <a:r>
              <a:rPr lang="en-US" sz="1400" i="1" baseline="-25000" dirty="0" err="1" smtClean="0">
                <a:latin typeface="Franklin Gothic Medium"/>
              </a:rPr>
              <a:t>x</a:t>
            </a:r>
            <a:r>
              <a:rPr lang="en-US" sz="1400" i="1" baseline="-25000" dirty="0" smtClean="0">
                <a:latin typeface="Franklin Gothic Medium"/>
              </a:rPr>
              <a:t> </a:t>
            </a:r>
            <a:r>
              <a:rPr lang="en-US" sz="1400" dirty="0" smtClean="0">
                <a:latin typeface="Franklin Gothic Medium"/>
              </a:rPr>
              <a:t>= </a:t>
            </a:r>
            <a:r>
              <a:rPr lang="en-US" sz="1400" dirty="0" err="1" smtClean="0">
                <a:latin typeface="Franklin Gothic Medium"/>
              </a:rPr>
              <a:t>Δ</a:t>
            </a:r>
            <a:r>
              <a:rPr lang="en-US" sz="1400" i="1" dirty="0" err="1" smtClean="0">
                <a:latin typeface="Franklin Gothic Medium"/>
              </a:rPr>
              <a:t>Q</a:t>
            </a:r>
            <a:r>
              <a:rPr lang="en-US" sz="1400" i="1" baseline="-25000" dirty="0" err="1" smtClean="0">
                <a:latin typeface="Franklin Gothic Medium"/>
              </a:rPr>
              <a:t>x</a:t>
            </a:r>
            <a:r>
              <a:rPr lang="en-US" sz="1400" i="1" baseline="-25000" dirty="0" smtClean="0">
                <a:latin typeface="Franklin Gothic Medium"/>
              </a:rPr>
              <a:t> </a:t>
            </a:r>
            <a:r>
              <a:rPr lang="en-US" sz="1400" dirty="0" smtClean="0">
                <a:latin typeface="Franklin Gothic Medium"/>
              </a:rPr>
              <a:t>= -0.03</a:t>
            </a:r>
            <a:endParaRPr lang="en-US" sz="1400" dirty="0">
              <a:latin typeface="Franklin Gothic Medium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8702" y="2608214"/>
            <a:ext cx="6428131" cy="3663274"/>
            <a:chOff x="1179049" y="2595674"/>
            <a:chExt cx="6428131" cy="3663274"/>
          </a:xfrm>
        </p:grpSpPr>
        <p:sp>
          <p:nvSpPr>
            <p:cNvPr id="2" name="Rectangle 1"/>
            <p:cNvSpPr/>
            <p:nvPr/>
          </p:nvSpPr>
          <p:spPr>
            <a:xfrm>
              <a:off x="1179049" y="2595674"/>
              <a:ext cx="6428131" cy="3663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281365" y="2691979"/>
              <a:ext cx="6219869" cy="3469376"/>
              <a:chOff x="1281365" y="2691979"/>
              <a:chExt cx="6219869" cy="346937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281365" y="2691979"/>
                <a:ext cx="6219869" cy="3469376"/>
                <a:chOff x="505093" y="2894642"/>
                <a:chExt cx="6219869" cy="3469376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05093" y="2894642"/>
                  <a:ext cx="6219869" cy="346170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606451" y="2894642"/>
                  <a:ext cx="3980300" cy="3307294"/>
                  <a:chOff x="365039" y="2897690"/>
                  <a:chExt cx="3980300" cy="3307294"/>
                </a:xfrm>
              </p:grpSpPr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65039" y="2897690"/>
                    <a:ext cx="3980300" cy="6155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i="1" dirty="0" smtClean="0">
                        <a:solidFill>
                          <a:srgbClr val="800000"/>
                        </a:solidFill>
                        <a:latin typeface="+mj-lt"/>
                      </a:rPr>
                      <a:t>Tune advance footprint for 0.4113 mA</a:t>
                    </a:r>
                  </a:p>
                  <a:p>
                    <a:pPr algn="ctr"/>
                    <a:r>
                      <a:rPr lang="en-US" sz="1600" i="1" dirty="0" smtClean="0">
                        <a:solidFill>
                          <a:srgbClr val="800000"/>
                        </a:solidFill>
                        <a:latin typeface="+mj-lt"/>
                      </a:rPr>
                      <a:t>        (</a:t>
                    </a:r>
                    <a:r>
                      <a:rPr lang="en-US" sz="1600" i="1" dirty="0" err="1" smtClean="0">
                        <a:solidFill>
                          <a:srgbClr val="800000"/>
                        </a:solidFill>
                        <a:latin typeface="+mj-lt"/>
                      </a:rPr>
                      <a:t>waterbag</a:t>
                    </a:r>
                    <a:r>
                      <a:rPr lang="en-US" sz="1600" i="1" dirty="0" smtClean="0">
                        <a:solidFill>
                          <a:srgbClr val="800000"/>
                        </a:solidFill>
                        <a:latin typeface="+mj-lt"/>
                      </a:rPr>
                      <a:t> beam, &lt;H&gt; = 4 mm-</a:t>
                    </a:r>
                    <a:r>
                      <a:rPr lang="en-US" sz="1600" i="1" dirty="0" err="1" smtClean="0">
                        <a:solidFill>
                          <a:srgbClr val="800000"/>
                        </a:solidFill>
                        <a:latin typeface="+mj-lt"/>
                      </a:rPr>
                      <a:t>mrad</a:t>
                    </a:r>
                    <a:r>
                      <a:rPr lang="en-US" sz="1600" i="1" dirty="0" smtClean="0">
                        <a:solidFill>
                          <a:srgbClr val="800000"/>
                        </a:solidFill>
                        <a:latin typeface="+mj-lt"/>
                      </a:rPr>
                      <a:t>)</a:t>
                    </a:r>
                  </a:p>
                </p:txBody>
              </p: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459268" y="3677759"/>
                    <a:ext cx="3599382" cy="2527225"/>
                    <a:chOff x="459268" y="3677759"/>
                    <a:chExt cx="3599382" cy="2527225"/>
                  </a:xfrm>
                </p:grpSpPr>
                <p:pic>
                  <p:nvPicPr>
                    <p:cNvPr id="38" name="Picture 37" descr="Waterbag_TuneAdvance_WithSC.pdf"/>
                    <p:cNvPicPr>
                      <a:picLocks noChangeAspect="1"/>
                    </p:cNvPicPr>
                    <p:nvPr/>
                  </p:nvPicPr>
                  <p:blipFill>
                    <a:blip r:embed="rId7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9268" y="3677759"/>
                      <a:ext cx="3599382" cy="25272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1105717" y="3828401"/>
                      <a:ext cx="1183935" cy="56852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SC induced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2"/>
                          </a:solidFill>
                          <a:latin typeface="+mj-lt"/>
                        </a:rPr>
                        <a:t>tune spread</a:t>
                      </a:r>
                    </a:p>
                  </p:txBody>
                </p:sp>
              </p:grpSp>
            </p:grpSp>
            <p:pic>
              <p:nvPicPr>
                <p:cNvPr id="34" name="Picture 33" descr="ArcAdvanceFig.pdf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2891" y="3596687"/>
                  <a:ext cx="2316939" cy="1893840"/>
                </a:xfrm>
                <a:prstGeom prst="rect">
                  <a:avLst/>
                </a:prstGeom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>
                  <a:off x="4655478" y="5409911"/>
                  <a:ext cx="1813317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+mj-lt"/>
                    </a:rPr>
                    <a:t>Settings designed for </a:t>
                  </a:r>
                </a:p>
                <a:p>
                  <a:r>
                    <a:rPr lang="en-US" sz="1400" dirty="0" smtClean="0">
                      <a:latin typeface="+mj-lt"/>
                    </a:rPr>
                    <a:t>a</a:t>
                  </a:r>
                  <a:r>
                    <a:rPr lang="en-US" sz="1400" dirty="0">
                      <a:latin typeface="+mj-lt"/>
                    </a:rPr>
                    <a:t> </a:t>
                  </a:r>
                  <a:r>
                    <a:rPr lang="en-US" sz="1400" dirty="0" smtClean="0">
                      <a:latin typeface="+mj-lt"/>
                    </a:rPr>
                    <a:t>space charge tune </a:t>
                  </a:r>
                </a:p>
                <a:p>
                  <a:r>
                    <a:rPr lang="en-US" sz="1400" dirty="0" smtClean="0">
                      <a:latin typeface="+mj-lt"/>
                    </a:rPr>
                    <a:t>depression of -0.03.</a:t>
                  </a:r>
                </a:p>
                <a:p>
                  <a:endParaRPr lang="en-US" sz="1400" dirty="0" smtClean="0">
                    <a:latin typeface="+mj-lt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2101473" y="4622910"/>
                <a:ext cx="136139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3477298" y="4608480"/>
                <a:ext cx="2" cy="1050847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4525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in the IOTA Lattice with Space Charge – </a:t>
            </a:r>
            <a:br>
              <a:rPr lang="en-US" dirty="0" smtClean="0"/>
            </a:br>
            <a:r>
              <a:rPr lang="en-US" dirty="0" smtClean="0"/>
              <a:t>First 700 Turns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291" y="1187241"/>
            <a:ext cx="881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Evolution of the standard deviation of the two invariants of single-particle motion for 700 turns.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068" y="1594439"/>
            <a:ext cx="174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First invariant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4801" y="1594439"/>
            <a:ext cx="206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Second invariant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640" y="5063598"/>
            <a:ext cx="881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</a:rPr>
              <a:t>In all cases, &lt;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&gt; = 4 mm-</a:t>
            </a:r>
            <a:r>
              <a:rPr lang="en-US" sz="1600" dirty="0" err="1" smtClean="0">
                <a:latin typeface="+mj-lt"/>
              </a:rPr>
              <a:t>mrad</a:t>
            </a:r>
            <a:r>
              <a:rPr lang="en-US" sz="1600" dirty="0" smtClean="0">
                <a:latin typeface="+mj-lt"/>
              </a:rPr>
              <a:t>. </a:t>
            </a:r>
            <a:r>
              <a:rPr lang="en-US" sz="1600" dirty="0">
                <a:latin typeface="+mj-lt"/>
              </a:rPr>
              <a:t>G</a:t>
            </a:r>
            <a:r>
              <a:rPr lang="en-US" sz="1600" dirty="0" smtClean="0">
                <a:latin typeface="+mj-lt"/>
              </a:rPr>
              <a:t>rowth during the initial period of nonlinear mixing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and phase space </a:t>
            </a:r>
            <a:r>
              <a:rPr lang="en-US" sz="1600" dirty="0" err="1" smtClean="0">
                <a:latin typeface="+mj-lt"/>
              </a:rPr>
              <a:t>filamentation</a:t>
            </a:r>
            <a:r>
              <a:rPr lang="en-US" sz="1600" dirty="0" smtClean="0">
                <a:latin typeface="+mj-lt"/>
              </a:rPr>
              <a:t> (turns 1-100) appears to depend only weakly</a:t>
            </a:r>
            <a:r>
              <a:rPr lang="en-US" sz="1600" i="1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on the cutoff parameter </a:t>
            </a:r>
            <a:r>
              <a:rPr lang="en-US" sz="1600" dirty="0" err="1" smtClean="0">
                <a:latin typeface="+mj-lt"/>
              </a:rPr>
              <a:t>Λ</a:t>
            </a:r>
            <a:r>
              <a:rPr lang="en-US" sz="1600" dirty="0" smtClean="0">
                <a:latin typeface="+mj-lt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</a:rPr>
              <a:t>The time scale for this initial mixing decreases with increasing </a:t>
            </a:r>
            <a:r>
              <a:rPr lang="en-US" sz="1600" dirty="0" err="1" smtClean="0">
                <a:solidFill>
                  <a:prstClr val="black"/>
                </a:solidFill>
                <a:latin typeface="Franklin Gothic Medium"/>
              </a:rPr>
              <a:t>Λ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, as larger-amplitude particles in the tail contribute to stronger nonlinear damping.</a:t>
            </a:r>
            <a:endParaRPr lang="en-US" sz="1600" dirty="0" smtClean="0">
              <a:latin typeface="+mj-lt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21" name="Picture 20" descr="IOTA_RevisedDistributions_SigH_700Tur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96" y="1998583"/>
            <a:ext cx="4157797" cy="29193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0331" y="3910015"/>
            <a:ext cx="135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waterbag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  <a:latin typeface="Franklin Gothic Medium"/>
              </a:rPr>
              <a:t>Λ</a:t>
            </a:r>
            <a:r>
              <a:rPr lang="en-US" sz="1400" dirty="0" smtClean="0">
                <a:solidFill>
                  <a:srgbClr val="FF0000"/>
                </a:solidFill>
                <a:latin typeface="Franklin Gothic Medium"/>
              </a:rPr>
              <a:t>=0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6029" y="3252247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j-lt"/>
              </a:rPr>
              <a:t>Gaussian (</a:t>
            </a:r>
            <a:r>
              <a:rPr lang="en-US" sz="1400" dirty="0" err="1" smtClean="0">
                <a:solidFill>
                  <a:schemeClr val="accent1"/>
                </a:solidFill>
                <a:latin typeface="Franklin Gothic Medium"/>
              </a:rPr>
              <a:t>Λ</a:t>
            </a:r>
            <a:r>
              <a:rPr lang="en-US" sz="1400" dirty="0">
                <a:solidFill>
                  <a:schemeClr val="accent1"/>
                </a:solidFill>
                <a:latin typeface="Franklin Gothic Medium"/>
              </a:rPr>
              <a:t>=</a:t>
            </a:r>
            <a:r>
              <a:rPr lang="en-US" sz="1400" dirty="0" smtClean="0">
                <a:solidFill>
                  <a:schemeClr val="accent1"/>
                </a:solidFill>
                <a:latin typeface="Franklin Gothic Medium"/>
              </a:rPr>
              <a:t>3</a:t>
            </a:r>
            <a:r>
              <a:rPr lang="en-US" sz="1400" dirty="0" smtClean="0">
                <a:solidFill>
                  <a:schemeClr val="accent1"/>
                </a:solidFill>
              </a:rPr>
              <a:t>)</a:t>
            </a:r>
            <a:endParaRPr lang="en-US" sz="1400" dirty="0" smtClean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6029" y="2238080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latin typeface="+mj-lt"/>
              </a:rPr>
              <a:t>Gaussian (</a:t>
            </a:r>
            <a:r>
              <a:rPr lang="en-US" sz="1400" dirty="0" err="1" smtClean="0">
                <a:latin typeface="Franklin Gothic Medium"/>
              </a:rPr>
              <a:t>Λ</a:t>
            </a:r>
            <a:r>
              <a:rPr lang="en-US" sz="1400" dirty="0" smtClean="0">
                <a:latin typeface="Franklin Gothic Medium"/>
              </a:rPr>
              <a:t>=</a:t>
            </a:r>
            <a:r>
              <a:rPr lang="en-US" sz="1400" dirty="0">
                <a:latin typeface="Franklin Gothic Medium"/>
              </a:rPr>
              <a:t>5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40762" y="3188782"/>
            <a:ext cx="1551807" cy="242266"/>
          </a:xfrm>
          <a:prstGeom prst="rect">
            <a:avLst/>
          </a:prstGeom>
        </p:spPr>
      </p:pic>
      <p:pic>
        <p:nvPicPr>
          <p:cNvPr id="26" name="Picture 25" descr="IOTA_RevisedDistributions_SigSqtI_700Tur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458" y="1988888"/>
            <a:ext cx="4336044" cy="3044456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54495" y="3181664"/>
            <a:ext cx="1671934" cy="30798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84231" y="4087905"/>
            <a:ext cx="135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waterbag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  <a:latin typeface="Franklin Gothic Medium"/>
              </a:rPr>
              <a:t>Λ</a:t>
            </a:r>
            <a:r>
              <a:rPr lang="en-US" sz="1400" dirty="0" smtClean="0">
                <a:solidFill>
                  <a:srgbClr val="FF0000"/>
                </a:solidFill>
                <a:latin typeface="Franklin Gothic Medium"/>
              </a:rPr>
              <a:t>=0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4231" y="3511116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F81BD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solidFill>
                  <a:srgbClr val="4F81BD"/>
                </a:solidFill>
                <a:latin typeface="+mj-lt"/>
              </a:rPr>
              <a:t>Gaussian (</a:t>
            </a:r>
            <a:r>
              <a:rPr lang="en-US" sz="1400" dirty="0" err="1" smtClean="0">
                <a:solidFill>
                  <a:srgbClr val="4F81BD"/>
                </a:solidFill>
                <a:latin typeface="Franklin Gothic Medium"/>
              </a:rPr>
              <a:t>Λ</a:t>
            </a:r>
            <a:r>
              <a:rPr lang="en-US" sz="1400" dirty="0">
                <a:solidFill>
                  <a:srgbClr val="4F81BD"/>
                </a:solidFill>
                <a:latin typeface="Franklin Gothic Medium"/>
              </a:rPr>
              <a:t>=</a:t>
            </a:r>
            <a:r>
              <a:rPr lang="en-US" sz="1400" dirty="0" smtClean="0">
                <a:solidFill>
                  <a:srgbClr val="4F81BD"/>
                </a:solidFill>
                <a:latin typeface="Franklin Gothic Medium"/>
              </a:rPr>
              <a:t>3</a:t>
            </a:r>
            <a:r>
              <a:rPr lang="en-US" sz="1400" dirty="0" smtClean="0">
                <a:solidFill>
                  <a:srgbClr val="4F81BD"/>
                </a:solidFill>
              </a:rPr>
              <a:t>)</a:t>
            </a:r>
            <a:endParaRPr lang="en-US" sz="1400" dirty="0" smtClean="0">
              <a:solidFill>
                <a:srgbClr val="4F81BD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38254" y="2404440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latin typeface="+mj-lt"/>
              </a:rPr>
              <a:t>Gaussian (</a:t>
            </a:r>
            <a:r>
              <a:rPr lang="en-US" sz="1400" dirty="0" err="1" smtClean="0">
                <a:latin typeface="Franklin Gothic Medium"/>
              </a:rPr>
              <a:t>Λ</a:t>
            </a:r>
            <a:r>
              <a:rPr lang="en-US" sz="1400" dirty="0" smtClean="0">
                <a:latin typeface="Franklin Gothic Medium"/>
              </a:rPr>
              <a:t>=</a:t>
            </a:r>
            <a:r>
              <a:rPr lang="en-US" sz="1400" dirty="0">
                <a:latin typeface="Franklin Gothic Medium"/>
              </a:rPr>
              <a:t>5</a:t>
            </a:r>
            <a:r>
              <a:rPr lang="en-US" sz="1400" dirty="0" smtClean="0">
                <a:solidFill>
                  <a:schemeClr val="tx2"/>
                </a:solidFill>
              </a:rPr>
              <a:t>)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3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Franklin Gothic Medium"/>
              </a:rPr>
              <a:t>Outline</a:t>
            </a:r>
            <a:endParaRPr lang="en-US" dirty="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4" name="Picture 3" descr="ALS_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9345"/>
            <a:ext cx="9144000" cy="51106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8012" y="1366379"/>
            <a:ext cx="7475881" cy="3940884"/>
            <a:chOff x="418012" y="1366378"/>
            <a:chExt cx="7475881" cy="4886936"/>
          </a:xfrm>
        </p:grpSpPr>
        <p:sp>
          <p:nvSpPr>
            <p:cNvPr id="13" name="Rectangle 12"/>
            <p:cNvSpPr/>
            <p:nvPr/>
          </p:nvSpPr>
          <p:spPr>
            <a:xfrm>
              <a:off x="418012" y="1366378"/>
              <a:ext cx="7475881" cy="4886936"/>
            </a:xfrm>
            <a:prstGeom prst="rect">
              <a:avLst/>
            </a:prstGeom>
            <a:solidFill>
              <a:schemeClr val="bg2">
                <a:alpha val="8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6244" y="1539613"/>
              <a:ext cx="7260703" cy="457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Introduction and single-particle tracking algorithm</a:t>
              </a:r>
            </a:p>
            <a:p>
              <a:pPr>
                <a:buClr>
                  <a:srgbClr val="1F497D"/>
                </a:buClr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Generation of zero-current matched distribution types</a:t>
              </a:r>
            </a:p>
            <a:p>
              <a:pPr>
                <a:buClr>
                  <a:srgbClr val="1F497D"/>
                </a:buClr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Self-consistent </a:t>
              </a:r>
              <a:r>
                <a:rPr lang="en-US" sz="2000" i="1" dirty="0" err="1" smtClean="0">
                  <a:solidFill>
                    <a:srgbClr val="800000"/>
                  </a:solidFill>
                  <a:latin typeface="Franklin Gothic Medium"/>
                </a:rPr>
                <a:t>symplectic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 integration with space charge</a:t>
              </a: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>
                <a:buClr>
                  <a:srgbClr val="1F497D"/>
                </a:buClr>
              </a:pPr>
              <a:endParaRPr lang="en-US" sz="2000" i="1" dirty="0" smtClean="0">
                <a:solidFill>
                  <a:srgbClr val="1F497D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Beam stability and invariant </a:t>
              </a:r>
              <a:r>
                <a:rPr lang="en-US" sz="2000" i="1" dirty="0" smtClean="0">
                  <a:solidFill>
                    <a:srgbClr val="800000"/>
                  </a:solidFill>
                  <a:latin typeface="Franklin Gothic Medium"/>
                </a:rPr>
                <a:t>preservation (ΔQ=-0.03)</a:t>
              </a: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lvl="0">
                <a:buClr>
                  <a:srgbClr val="1F497D"/>
                </a:buClr>
              </a:pPr>
              <a:r>
                <a:rPr lang="en-US" i="1" dirty="0" smtClean="0">
                  <a:solidFill>
                    <a:srgbClr val="800000"/>
                  </a:solidFill>
                  <a:latin typeface="Franklin Gothic Medium"/>
                </a:rPr>
                <a:t>	- </a:t>
              </a:r>
              <a:r>
                <a:rPr lang="en-US" i="1" dirty="0" smtClean="0">
                  <a:solidFill>
                    <a:srgbClr val="1F497D"/>
                  </a:solidFill>
                  <a:latin typeface="Franklin Gothic Medium"/>
                </a:rPr>
                <a:t>approach to </a:t>
              </a:r>
              <a:r>
                <a:rPr lang="en-US" i="1" dirty="0" err="1" smtClean="0">
                  <a:solidFill>
                    <a:srgbClr val="1F497D"/>
                  </a:solidFill>
                  <a:latin typeface="Franklin Gothic Medium"/>
                </a:rPr>
                <a:t>Vlasov</a:t>
              </a:r>
              <a:r>
                <a:rPr lang="en-US" i="1" dirty="0" smtClean="0">
                  <a:solidFill>
                    <a:srgbClr val="1F497D"/>
                  </a:solidFill>
                  <a:latin typeface="Franklin Gothic Medium"/>
                </a:rPr>
                <a:t> near-equilibrium (through turn 700)</a:t>
              </a:r>
            </a:p>
            <a:p>
              <a:pPr lvl="0">
                <a:buClr>
                  <a:srgbClr val="1F497D"/>
                </a:buClr>
              </a:pPr>
              <a:r>
                <a:rPr lang="en-US" i="1" dirty="0">
                  <a:solidFill>
                    <a:srgbClr val="1F497D"/>
                  </a:solidFill>
                  <a:latin typeface="Franklin Gothic Medium"/>
                </a:rPr>
                <a:t>	</a:t>
              </a:r>
              <a:r>
                <a:rPr lang="en-US" i="1" dirty="0" smtClean="0">
                  <a:solidFill>
                    <a:srgbClr val="1F497D"/>
                  </a:solidFill>
                  <a:latin typeface="Franklin Gothic Medium"/>
                </a:rPr>
                <a:t>- dynamics within a near-equilibrium beam</a:t>
              </a:r>
            </a:p>
            <a:p>
              <a:pPr lvl="0">
                <a:buClr>
                  <a:srgbClr val="1F497D"/>
                </a:buClr>
              </a:pPr>
              <a:r>
                <a:rPr lang="en-US" i="1" dirty="0">
                  <a:solidFill>
                    <a:srgbClr val="1F497D"/>
                  </a:solidFill>
                  <a:latin typeface="Franklin Gothic Medium"/>
                </a:rPr>
                <a:t>	</a:t>
              </a:r>
              <a:r>
                <a:rPr lang="en-US" i="1" dirty="0" smtClean="0">
                  <a:solidFill>
                    <a:srgbClr val="1F497D"/>
                  </a:solidFill>
                  <a:latin typeface="Franklin Gothic Medium"/>
                </a:rPr>
                <a:t>- long-term stability behavior (through turn 3K)</a:t>
              </a:r>
              <a:endParaRPr lang="en-US" i="1" dirty="0" smtClean="0">
                <a:solidFill>
                  <a:srgbClr val="800000"/>
                </a:solidFill>
                <a:latin typeface="Franklin Gothic Medium"/>
              </a:endParaRPr>
            </a:p>
            <a:p>
              <a:pPr lvl="0">
                <a:buClr>
                  <a:srgbClr val="1F497D"/>
                </a:buClr>
              </a:pPr>
              <a:endParaRPr lang="en-US" sz="2000" i="1" dirty="0">
                <a:solidFill>
                  <a:srgbClr val="800000"/>
                </a:solidFill>
                <a:latin typeface="Franklin Gothic Medium"/>
              </a:endParaRPr>
            </a:p>
            <a:p>
              <a:pPr marL="342900" indent="-342900">
                <a:buClr>
                  <a:srgbClr val="1F497D"/>
                </a:buClr>
                <a:buFont typeface="Wingdings" charset="2"/>
                <a:buChar char="§"/>
              </a:pPr>
              <a:r>
                <a:rPr lang="en-US" sz="2000" i="1" dirty="0">
                  <a:solidFill>
                    <a:srgbClr val="800000"/>
                  </a:solidFill>
                  <a:latin typeface="Franklin Gothic Medium"/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452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in the IOTA Lattice with Space Charge – </a:t>
            </a:r>
            <a:br>
              <a:rPr lang="en-US" dirty="0" smtClean="0"/>
            </a:br>
            <a:r>
              <a:rPr lang="en-US" dirty="0" smtClean="0"/>
              <a:t>First 700 Turns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255" y="1187241"/>
            <a:ext cx="881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Evolution of the horizontal density profile showing stability of low-density tail</a:t>
            </a:r>
          </a:p>
        </p:txBody>
      </p:sp>
      <p:pic>
        <p:nvPicPr>
          <p:cNvPr id="2" name="Picture 1" descr="IOTA_RevisedDistributions_Gaussian_c5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5" y="4133238"/>
            <a:ext cx="3447210" cy="2420382"/>
          </a:xfrm>
          <a:prstGeom prst="rect">
            <a:avLst/>
          </a:prstGeom>
        </p:spPr>
      </p:pic>
      <p:pic>
        <p:nvPicPr>
          <p:cNvPr id="4" name="Picture 3" descr="IOTA_RevisedDistributions_Waterbag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77912"/>
            <a:ext cx="3447211" cy="2420382"/>
          </a:xfrm>
          <a:prstGeom prst="rect">
            <a:avLst/>
          </a:prstGeom>
        </p:spPr>
      </p:pic>
      <p:pic>
        <p:nvPicPr>
          <p:cNvPr id="6" name="Picture 5" descr="IOTA_RevisedDistributions_Gaussian_c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25" y="1552397"/>
            <a:ext cx="3513405" cy="24668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04309" y="1664878"/>
            <a:ext cx="1555586" cy="338554"/>
          </a:xfrm>
          <a:prstGeom prst="rect">
            <a:avLst/>
          </a:prstGeom>
          <a:solidFill>
            <a:srgbClr val="EEECE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Gaussian (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Λ</a:t>
            </a:r>
            <a:r>
              <a:rPr lang="en-US" sz="1600" i="1" dirty="0" smtClean="0">
                <a:solidFill>
                  <a:srgbClr val="1F497D"/>
                </a:solidFill>
                <a:latin typeface="Franklin Gothic Medium"/>
              </a:rPr>
              <a:t>=3)</a:t>
            </a:r>
            <a:endParaRPr lang="en-US" sz="1600" i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220" y="1664878"/>
            <a:ext cx="1592655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Waterbag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Λ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=0)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24349" y="4272120"/>
            <a:ext cx="1555586" cy="338554"/>
          </a:xfrm>
          <a:prstGeom prst="rect">
            <a:avLst/>
          </a:prstGeom>
          <a:solidFill>
            <a:srgbClr val="EEECE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Gaussian (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Λ</a:t>
            </a:r>
            <a:r>
              <a:rPr lang="en-US" sz="1600" i="1" dirty="0" smtClean="0">
                <a:solidFill>
                  <a:srgbClr val="1F497D"/>
                </a:solidFill>
                <a:latin typeface="Franklin Gothic Medium"/>
              </a:rPr>
              <a:t>=5)</a:t>
            </a:r>
            <a:endParaRPr lang="en-US" sz="1600" i="1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20" y="2480325"/>
            <a:ext cx="309980" cy="208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95" y="5125100"/>
            <a:ext cx="309980" cy="208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145" y="2423500"/>
            <a:ext cx="309980" cy="2089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5375" y="2375875"/>
            <a:ext cx="2648939" cy="1218027"/>
            <a:chOff x="1095375" y="2375875"/>
            <a:chExt cx="2648939" cy="1218027"/>
          </a:xfrm>
        </p:grpSpPr>
        <p:sp>
          <p:nvSpPr>
            <p:cNvPr id="8" name="TextBox 7"/>
            <p:cNvSpPr txBox="1"/>
            <p:nvPr/>
          </p:nvSpPr>
          <p:spPr>
            <a:xfrm>
              <a:off x="1095375" y="3286125"/>
              <a:ext cx="1101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initial beam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94853" y="2375875"/>
              <a:ext cx="1349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after 700 turns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587625" y="2689225"/>
              <a:ext cx="476250" cy="358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720583" y="2927350"/>
              <a:ext cx="476250" cy="3587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772150" y="2318336"/>
            <a:ext cx="2648939" cy="1218027"/>
            <a:chOff x="1095375" y="2375875"/>
            <a:chExt cx="2648939" cy="1218027"/>
          </a:xfrm>
        </p:grpSpPr>
        <p:sp>
          <p:nvSpPr>
            <p:cNvPr id="29" name="TextBox 28"/>
            <p:cNvSpPr txBox="1"/>
            <p:nvPr/>
          </p:nvSpPr>
          <p:spPr>
            <a:xfrm>
              <a:off x="1095375" y="3286125"/>
              <a:ext cx="1101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initial 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94853" y="2375875"/>
              <a:ext cx="1349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after 700 turns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2587625" y="2689225"/>
              <a:ext cx="476250" cy="358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720583" y="2927350"/>
              <a:ext cx="476250" cy="3587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070383" y="5045527"/>
            <a:ext cx="2648939" cy="1218027"/>
            <a:chOff x="1095375" y="2375875"/>
            <a:chExt cx="2648939" cy="1218027"/>
          </a:xfrm>
        </p:grpSpPr>
        <p:sp>
          <p:nvSpPr>
            <p:cNvPr id="34" name="TextBox 33"/>
            <p:cNvSpPr txBox="1"/>
            <p:nvPr/>
          </p:nvSpPr>
          <p:spPr>
            <a:xfrm>
              <a:off x="1095375" y="3286125"/>
              <a:ext cx="11014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initial beam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94853" y="2375875"/>
              <a:ext cx="1349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after 700 turns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2587625" y="2689225"/>
              <a:ext cx="476250" cy="3587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720583" y="2927350"/>
              <a:ext cx="476250" cy="3587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4020349" y="4318286"/>
            <a:ext cx="4956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All three spatial profiles appear quite stable.  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Perhaps a minor change in the curvature of the profile near the outer beam edge in the </a:t>
            </a:r>
            <a:r>
              <a:rPr lang="en-US" sz="1600" dirty="0" err="1" smtClean="0">
                <a:latin typeface="+mj-lt"/>
              </a:rPr>
              <a:t>waterbag</a:t>
            </a:r>
            <a:r>
              <a:rPr lang="en-US" sz="1600" dirty="0" smtClean="0">
                <a:latin typeface="+mj-lt"/>
              </a:rPr>
              <a:t> case?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400" dirty="0" smtClean="0">
                <a:solidFill>
                  <a:srgbClr val="800000"/>
                </a:solidFill>
                <a:latin typeface="+mj-lt"/>
              </a:rPr>
              <a:t>1.024 M particles, 64 x 64 spectral modes</a:t>
            </a:r>
          </a:p>
          <a:p>
            <a:r>
              <a:rPr lang="en-US" sz="1400" dirty="0" smtClean="0">
                <a:solidFill>
                  <a:srgbClr val="800000"/>
                </a:solidFill>
                <a:latin typeface="+mj-lt"/>
              </a:rPr>
              <a:t>480 steps through the nonlinear insert</a:t>
            </a:r>
          </a:p>
        </p:txBody>
      </p:sp>
    </p:spTree>
    <p:extLst>
      <p:ext uri="{BB962C8B-B14F-4D97-AF65-F5344CB8AC3E}">
        <p14:creationId xmlns:p14="http://schemas.microsoft.com/office/powerpoint/2010/main" val="297712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in the IOTA Lattice with Space Charge – </a:t>
            </a:r>
            <a:br>
              <a:rPr lang="en-US" dirty="0" smtClean="0"/>
            </a:br>
            <a:r>
              <a:rPr lang="en-US" dirty="0" smtClean="0"/>
              <a:t>First 700 Turns 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255" y="1187241"/>
            <a:ext cx="881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Evolution of the first invariant (Hamiltonian) profile showing the effects of space charge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20349" y="4318286"/>
            <a:ext cx="4956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Redistribution of the single-particle invariants occurs primarily near the outer beam edge through profile smoothing near the discontinuity at 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=</a:t>
            </a:r>
            <a:r>
              <a:rPr lang="en-US" sz="1600" i="1" dirty="0" err="1" smtClean="0">
                <a:latin typeface="+mj-lt"/>
              </a:rPr>
              <a:t>H</a:t>
            </a:r>
            <a:r>
              <a:rPr lang="en-US" sz="1600" i="1" baseline="-25000" dirty="0" err="1" smtClean="0">
                <a:latin typeface="+mj-lt"/>
              </a:rPr>
              <a:t>max</a:t>
            </a:r>
            <a:r>
              <a:rPr lang="en-US" sz="1600" dirty="0" smtClean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Similar behavior is apparent in the evolution of the</a:t>
            </a:r>
          </a:p>
          <a:p>
            <a:r>
              <a:rPr lang="en-US" sz="1600" dirty="0" smtClean="0">
                <a:latin typeface="+mj-lt"/>
              </a:rPr>
              <a:t>profile of the second invariant.</a:t>
            </a:r>
          </a:p>
        </p:txBody>
      </p:sp>
      <p:pic>
        <p:nvPicPr>
          <p:cNvPr id="11" name="Picture 10" descr="Waterbag_Initial_Turn700_H_Hmean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77" y="1582197"/>
            <a:ext cx="3214744" cy="2257160"/>
          </a:xfrm>
          <a:prstGeom prst="rect">
            <a:avLst/>
          </a:prstGeom>
        </p:spPr>
      </p:pic>
      <p:pic>
        <p:nvPicPr>
          <p:cNvPr id="13" name="Picture 12" descr="Gaussian_c3_Initial_Turn700_H_Hmean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871" y="1582196"/>
            <a:ext cx="3214743" cy="2257160"/>
          </a:xfrm>
          <a:prstGeom prst="rect">
            <a:avLst/>
          </a:prstGeom>
        </p:spPr>
      </p:pic>
      <p:pic>
        <p:nvPicPr>
          <p:cNvPr id="14" name="Picture 13" descr="Gaussian_c5_Initial_Turn700_H_Hmean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77" y="4040562"/>
            <a:ext cx="3214744" cy="225716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304309" y="1664878"/>
            <a:ext cx="1555586" cy="338554"/>
          </a:xfrm>
          <a:prstGeom prst="rect">
            <a:avLst/>
          </a:prstGeom>
          <a:solidFill>
            <a:srgbClr val="EEECE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Gaussian (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Λ</a:t>
            </a:r>
            <a:r>
              <a:rPr lang="en-US" sz="1600" i="1" dirty="0" smtClean="0">
                <a:solidFill>
                  <a:srgbClr val="1F497D"/>
                </a:solidFill>
                <a:latin typeface="Franklin Gothic Medium"/>
              </a:rPr>
              <a:t>=3)</a:t>
            </a:r>
            <a:endParaRPr lang="en-US" sz="1600" i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69978" y="1664878"/>
            <a:ext cx="1592655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Waterbag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Λ</a:t>
            </a:r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=0)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2163" y="4149009"/>
            <a:ext cx="1555586" cy="338554"/>
          </a:xfrm>
          <a:prstGeom prst="rect">
            <a:avLst/>
          </a:prstGeom>
          <a:solidFill>
            <a:srgbClr val="EEECE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Gaussian (</a:t>
            </a:r>
            <a:r>
              <a:rPr lang="en-US" sz="1600" i="1" dirty="0" err="1">
                <a:solidFill>
                  <a:srgbClr val="1F497D"/>
                </a:solidFill>
                <a:latin typeface="Franklin Gothic Medium"/>
              </a:rPr>
              <a:t>Λ</a:t>
            </a:r>
            <a:r>
              <a:rPr lang="en-US" sz="1600" i="1" dirty="0" smtClean="0">
                <a:solidFill>
                  <a:srgbClr val="1F497D"/>
                </a:solidFill>
                <a:latin typeface="Franklin Gothic Medium"/>
              </a:rPr>
              <a:t>=5)</a:t>
            </a:r>
            <a:endParaRPr lang="en-US" sz="1600" i="1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90792" y="2621915"/>
            <a:ext cx="1101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initial beam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87841" y="2631686"/>
            <a:ext cx="1349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after 700 turns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3187841" y="2990461"/>
            <a:ext cx="47625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2532738" y="2187745"/>
            <a:ext cx="476250" cy="358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25665" y="3263371"/>
            <a:ext cx="1101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initial beam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21770" y="2775803"/>
            <a:ext cx="1349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after 700 turns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7621770" y="3169848"/>
            <a:ext cx="47625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973461" y="2929692"/>
            <a:ext cx="476250" cy="358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93155" y="5729605"/>
            <a:ext cx="1101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initial beam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70874" y="5355877"/>
            <a:ext cx="1349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after 700 turns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949716" y="5663654"/>
            <a:ext cx="476250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2255334" y="5895419"/>
            <a:ext cx="476250" cy="404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52" y="2300480"/>
            <a:ext cx="365091" cy="246040"/>
          </a:xfrm>
          <a:prstGeom prst="rect">
            <a:avLst/>
          </a:prstGeom>
        </p:spPr>
      </p:pic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851" y="2375875"/>
            <a:ext cx="365091" cy="24604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32" y="5045527"/>
            <a:ext cx="365091" cy="2460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9877" y="6285135"/>
            <a:ext cx="3214744" cy="288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868" y="3819836"/>
            <a:ext cx="640149" cy="225576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88" y="3846354"/>
            <a:ext cx="640149" cy="225576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2" y="6298229"/>
            <a:ext cx="640149" cy="2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Dynamics within a near-equilibrium nonlinear </a:t>
            </a:r>
            <a:r>
              <a:rPr lang="en-US" dirty="0" err="1" smtClean="0"/>
              <a:t>waterbag</a:t>
            </a:r>
            <a:r>
              <a:rPr lang="en-US" dirty="0" smtClean="0"/>
              <a:t> beam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Invariant </a:t>
            </a:r>
            <a:r>
              <a:rPr lang="en-US" dirty="0"/>
              <a:t>profiles are well-preserved across the arc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0506" y="1485994"/>
            <a:ext cx="8957356" cy="2430627"/>
            <a:chOff x="180506" y="3887914"/>
            <a:chExt cx="8957356" cy="2430627"/>
          </a:xfrm>
        </p:grpSpPr>
        <p:pic>
          <p:nvPicPr>
            <p:cNvPr id="4" name="Picture 3" descr="IOTA_Waterbag_Arc_DistH_350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128" y="3912602"/>
              <a:ext cx="3005701" cy="2110386"/>
            </a:xfrm>
            <a:prstGeom prst="rect">
              <a:avLst/>
            </a:prstGeom>
          </p:spPr>
        </p:pic>
        <p:pic>
          <p:nvPicPr>
            <p:cNvPr id="8" name="Picture 7" descr="IOTA_Waterbag_Arc_DistI_350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495" y="3887914"/>
              <a:ext cx="3124033" cy="219347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06" y="4633245"/>
              <a:ext cx="365091" cy="246040"/>
            </a:xfrm>
            <a:prstGeom prst="rect">
              <a:avLst/>
            </a:prstGeom>
          </p:spPr>
        </p:pic>
        <p:pic>
          <p:nvPicPr>
            <p:cNvPr id="31" name="Picture 30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7051" y="4633245"/>
              <a:ext cx="297526" cy="256203"/>
            </a:xfrm>
            <a:prstGeom prst="rect">
              <a:avLst/>
            </a:prstGeom>
          </p:spPr>
        </p:pic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9488" y="4564246"/>
              <a:ext cx="1609344" cy="206756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677" y="4586615"/>
              <a:ext cx="1794283" cy="212104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22" name="TextBox 21"/>
            <p:cNvSpPr txBox="1"/>
            <p:nvPr/>
          </p:nvSpPr>
          <p:spPr>
            <a:xfrm>
              <a:off x="7405086" y="5856876"/>
              <a:ext cx="1732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chemeClr val="tx2"/>
                  </a:solidFill>
                  <a:latin typeface="+mj-lt"/>
                </a:rPr>
                <a:t>H, I are here expressed </a:t>
              </a:r>
            </a:p>
            <a:p>
              <a:r>
                <a:rPr lang="en-US" sz="1200" i="1" dirty="0" smtClean="0">
                  <a:solidFill>
                    <a:schemeClr val="tx2"/>
                  </a:solidFill>
                  <a:latin typeface="+mj-lt"/>
                </a:rPr>
                <a:t>in dimensionless units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0506" y="3838216"/>
            <a:ext cx="7221094" cy="2213969"/>
            <a:chOff x="180506" y="3838216"/>
            <a:chExt cx="7221094" cy="2213969"/>
          </a:xfrm>
        </p:grpSpPr>
        <p:sp>
          <p:nvSpPr>
            <p:cNvPr id="40" name="Rectangle 39"/>
            <p:cNvSpPr/>
            <p:nvPr/>
          </p:nvSpPr>
          <p:spPr>
            <a:xfrm>
              <a:off x="2759076" y="4102390"/>
              <a:ext cx="102188" cy="1664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IOTA_Waterbag_Arc_DistH-1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211" y="3838216"/>
              <a:ext cx="3153229" cy="2213969"/>
            </a:xfrm>
            <a:prstGeom prst="rect">
              <a:avLst/>
            </a:prstGeom>
          </p:spPr>
        </p:pic>
        <p:pic>
          <p:nvPicPr>
            <p:cNvPr id="42" name="Picture 41" descr="IOTA_Waterbag_Arc_DistI.pd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371" y="3838216"/>
              <a:ext cx="3153229" cy="2213969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06" y="4633245"/>
              <a:ext cx="365091" cy="24604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0845" y="4633245"/>
              <a:ext cx="297526" cy="256203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69" y="4582101"/>
              <a:ext cx="1755033" cy="207464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1615" y="4597750"/>
              <a:ext cx="1717210" cy="220614"/>
            </a:xfrm>
            <a:prstGeom prst="rect">
              <a:avLst/>
            </a:prstGeom>
            <a:solidFill>
              <a:schemeClr val="bg2"/>
            </a:solidFill>
          </p:spPr>
        </p:pic>
      </p:grpSp>
      <p:grpSp>
        <p:nvGrpSpPr>
          <p:cNvPr id="52" name="Group 51"/>
          <p:cNvGrpSpPr/>
          <p:nvPr/>
        </p:nvGrpSpPr>
        <p:grpSpPr>
          <a:xfrm>
            <a:off x="7488920" y="1720283"/>
            <a:ext cx="1265082" cy="614601"/>
            <a:chOff x="7488920" y="3008686"/>
            <a:chExt cx="1265082" cy="614601"/>
          </a:xfrm>
        </p:grpSpPr>
        <p:sp>
          <p:nvSpPr>
            <p:cNvPr id="53" name="Rectangle 52"/>
            <p:cNvSpPr/>
            <p:nvPr/>
          </p:nvSpPr>
          <p:spPr>
            <a:xfrm>
              <a:off x="7488920" y="3008686"/>
              <a:ext cx="1197880" cy="614601"/>
            </a:xfrm>
            <a:prstGeom prst="rect">
              <a:avLst/>
            </a:prstGeom>
            <a:solidFill>
              <a:srgbClr val="EEECE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761423" y="3008686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entry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exit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7591108" y="3174101"/>
              <a:ext cx="17031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582930" y="3428694"/>
              <a:ext cx="17031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476830" y="4186813"/>
            <a:ext cx="1265082" cy="614601"/>
            <a:chOff x="7488920" y="3008686"/>
            <a:chExt cx="1265082" cy="614601"/>
          </a:xfrm>
        </p:grpSpPr>
        <p:sp>
          <p:nvSpPr>
            <p:cNvPr id="58" name="Rectangle 57"/>
            <p:cNvSpPr/>
            <p:nvPr/>
          </p:nvSpPr>
          <p:spPr>
            <a:xfrm>
              <a:off x="7488920" y="3008686"/>
              <a:ext cx="1197880" cy="614601"/>
            </a:xfrm>
            <a:prstGeom prst="rect">
              <a:avLst/>
            </a:prstGeom>
            <a:solidFill>
              <a:srgbClr val="EEECE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61423" y="3008686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entry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exit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7591108" y="3174101"/>
              <a:ext cx="17031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582930" y="3428694"/>
              <a:ext cx="17031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7591108" y="2748914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350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91108" y="5137846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700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27299" y="1164627"/>
            <a:ext cx="227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First invariant profile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73293" y="1144274"/>
            <a:ext cx="257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Second invariant profile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1543" y="3397716"/>
            <a:ext cx="2212158" cy="646331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  <a:latin typeface="+mj-lt"/>
              </a:rPr>
              <a:t>Beam distribution is</a:t>
            </a:r>
          </a:p>
          <a:p>
            <a:r>
              <a:rPr lang="en-US" i="1" dirty="0" smtClean="0">
                <a:solidFill>
                  <a:schemeClr val="tx2"/>
                </a:solidFill>
                <a:latin typeface="+mj-lt"/>
              </a:rPr>
              <a:t>nearly stationary</a:t>
            </a:r>
          </a:p>
        </p:txBody>
      </p:sp>
    </p:spTree>
    <p:extLst>
      <p:ext uri="{BB962C8B-B14F-4D97-AF65-F5344CB8AC3E}">
        <p14:creationId xmlns:p14="http://schemas.microsoft.com/office/powerpoint/2010/main" val="85198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Dynamics within a near-equilibrium nonlinear </a:t>
            </a:r>
            <a:r>
              <a:rPr lang="en-US" dirty="0" err="1" smtClean="0"/>
              <a:t>waterbag</a:t>
            </a:r>
            <a:r>
              <a:rPr lang="en-US" dirty="0" smtClean="0"/>
              <a:t> beam –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Advance of invariant values across the arc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6042" y="1085420"/>
            <a:ext cx="588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Individual particle changes in H and I are as large as 20%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32634" y="1437239"/>
            <a:ext cx="3337491" cy="2514889"/>
            <a:chOff x="224492" y="1386930"/>
            <a:chExt cx="3337491" cy="2514889"/>
          </a:xfrm>
        </p:grpSpPr>
        <p:pic>
          <p:nvPicPr>
            <p:cNvPr id="3" name="Picture 2" descr="IOTA_Waterbag_Arc_ChangeHvChangeI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752" y="1386930"/>
              <a:ext cx="3153231" cy="2213971"/>
            </a:xfrm>
            <a:prstGeom prst="rect">
              <a:avLst/>
            </a:prstGeom>
          </p:spPr>
        </p:pic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6912" y="3635215"/>
              <a:ext cx="972745" cy="266604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3717" y="2305934"/>
              <a:ext cx="846381" cy="28996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998954" y="2326842"/>
              <a:ext cx="1940826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569785" y="1655196"/>
              <a:ext cx="899057" cy="1461084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587293" y="2696826"/>
              <a:ext cx="671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high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density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2615835" y="2411447"/>
              <a:ext cx="209780" cy="299648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4368" y="1502778"/>
            <a:ext cx="3311772" cy="2449350"/>
            <a:chOff x="297308" y="1412999"/>
            <a:chExt cx="3311772" cy="2449350"/>
          </a:xfrm>
        </p:grpSpPr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642" y="3579387"/>
              <a:ext cx="1032430" cy="282962"/>
            </a:xfrm>
            <a:prstGeom prst="rect">
              <a:avLst/>
            </a:prstGeom>
          </p:spPr>
        </p:pic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9099" y="2266464"/>
              <a:ext cx="846381" cy="289964"/>
            </a:xfrm>
            <a:prstGeom prst="rect">
              <a:avLst/>
            </a:prstGeom>
          </p:spPr>
        </p:pic>
        <p:pic>
          <p:nvPicPr>
            <p:cNvPr id="41" name="Picture 40" descr="IOTA_Waterbag_Arc_ChangeHvChangeI_350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71" y="1412999"/>
              <a:ext cx="3021809" cy="2121696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>
              <a:off x="1013223" y="2326842"/>
              <a:ext cx="2254783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598327" y="1655196"/>
              <a:ext cx="1027496" cy="1461084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672919" y="2696826"/>
              <a:ext cx="671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high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density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2701461" y="2411447"/>
              <a:ext cx="209780" cy="299648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20971" y="4025124"/>
            <a:ext cx="3415116" cy="2213800"/>
            <a:chOff x="659438" y="1938648"/>
            <a:chExt cx="3415116" cy="2213800"/>
          </a:xfrm>
        </p:grpSpPr>
        <p:pic>
          <p:nvPicPr>
            <p:cNvPr id="47" name="Picture 46" descr="IOTA_Waterbag_Arc_HAdvance_Profile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766" y="1938648"/>
              <a:ext cx="2714788" cy="1906128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1237" y="3873657"/>
              <a:ext cx="1017210" cy="278791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438" y="2718149"/>
              <a:ext cx="606689" cy="268677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4686" y="2685385"/>
              <a:ext cx="1994817" cy="273364"/>
            </a:xfrm>
            <a:prstGeom prst="rect">
              <a:avLst/>
            </a:prstGeom>
            <a:solidFill>
              <a:schemeClr val="bg2"/>
            </a:solidFill>
          </p:spPr>
        </p:pic>
      </p:grpSp>
      <p:pic>
        <p:nvPicPr>
          <p:cNvPr id="52" name="Picture 51" descr="IOTA_Waterbag_Arc_IAdvance_Profile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027" y="4007957"/>
            <a:ext cx="2732044" cy="1918244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030" y="5914394"/>
            <a:ext cx="837954" cy="287077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665" y="4796565"/>
            <a:ext cx="550250" cy="284296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7540038" y="4172207"/>
            <a:ext cx="1260173" cy="614601"/>
            <a:chOff x="7488920" y="3008686"/>
            <a:chExt cx="1260173" cy="614601"/>
          </a:xfrm>
        </p:grpSpPr>
        <p:sp>
          <p:nvSpPr>
            <p:cNvPr id="57" name="Rectangle 56"/>
            <p:cNvSpPr/>
            <p:nvPr/>
          </p:nvSpPr>
          <p:spPr>
            <a:xfrm>
              <a:off x="7488920" y="3008686"/>
              <a:ext cx="1197880" cy="614601"/>
            </a:xfrm>
            <a:prstGeom prst="rect">
              <a:avLst/>
            </a:prstGeom>
            <a:solidFill>
              <a:srgbClr val="EEECE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761423" y="3008686"/>
              <a:ext cx="98767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Turn 350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Turn 700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7591108" y="3174101"/>
              <a:ext cx="17031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582930" y="3428694"/>
              <a:ext cx="17031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628" y="4763220"/>
            <a:ext cx="1763129" cy="26518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TextBox 5"/>
          <p:cNvSpPr txBox="1"/>
          <p:nvPr/>
        </p:nvSpPr>
        <p:spPr>
          <a:xfrm>
            <a:off x="1342598" y="1592056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350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86122" y="1550185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700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3390" y="2025892"/>
            <a:ext cx="10852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Footprint is</a:t>
            </a:r>
          </a:p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stable over</a:t>
            </a:r>
            <a:endParaRPr lang="en-US" sz="1400" i="1" dirty="0">
              <a:solidFill>
                <a:schemeClr val="tx2"/>
              </a:solidFill>
              <a:latin typeface="+mj-lt"/>
            </a:endParaRPr>
          </a:p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350 turns</a:t>
            </a:r>
          </a:p>
        </p:txBody>
      </p:sp>
    </p:spTree>
    <p:extLst>
      <p:ext uri="{BB962C8B-B14F-4D97-AF65-F5344CB8AC3E}">
        <p14:creationId xmlns:p14="http://schemas.microsoft.com/office/powerpoint/2010/main" val="350800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Smooth focusing </a:t>
            </a:r>
            <a:r>
              <a:rPr lang="en-US" dirty="0" err="1"/>
              <a:t>waterbag</a:t>
            </a:r>
            <a:r>
              <a:rPr lang="en-US" dirty="0"/>
              <a:t> model of equilibrium in the linear IOTA </a:t>
            </a:r>
            <a:r>
              <a:rPr lang="en-US" dirty="0" smtClean="0"/>
              <a:t>lattice (action advance across the arc)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12152" y="3764593"/>
            <a:ext cx="8258058" cy="2417065"/>
            <a:chOff x="412204" y="3844145"/>
            <a:chExt cx="8258058" cy="2417065"/>
          </a:xfrm>
        </p:grpSpPr>
        <p:pic>
          <p:nvPicPr>
            <p:cNvPr id="25" name="Picture 24" descr="WaterbagModel_SmoothFocusing_DiffIx_Dis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2055" y="3872375"/>
              <a:ext cx="3703545" cy="2277234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5451" y="5996569"/>
              <a:ext cx="994193" cy="264641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04" y="4502918"/>
              <a:ext cx="538440" cy="257845"/>
            </a:xfrm>
            <a:prstGeom prst="rect">
              <a:avLst/>
            </a:prstGeom>
          </p:spPr>
        </p:pic>
        <p:pic>
          <p:nvPicPr>
            <p:cNvPr id="28" name="Picture 27" descr="IOTA_LinWaterbag_Arc_IxAdvance_Profile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678" y="3844145"/>
              <a:ext cx="3087104" cy="216754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341236" y="4015772"/>
              <a:ext cx="1260173" cy="614601"/>
              <a:chOff x="7488920" y="3008686"/>
              <a:chExt cx="1260173" cy="6146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488920" y="3008686"/>
                <a:ext cx="1197880" cy="614601"/>
              </a:xfrm>
              <a:prstGeom prst="rect">
                <a:avLst/>
              </a:prstGeom>
              <a:solidFill>
                <a:srgbClr val="EEECE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761423" y="3008686"/>
                <a:ext cx="987670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350</a:t>
                </a:r>
              </a:p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Turn 700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591108" y="3174101"/>
                <a:ext cx="17031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7582930" y="3428694"/>
                <a:ext cx="170315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7076350" y="4143392"/>
              <a:ext cx="1593912" cy="738664"/>
            </a:xfrm>
            <a:prstGeom prst="rect">
              <a:avLst/>
            </a:prstGeom>
            <a:solidFill>
              <a:srgbClr val="EEECE1"/>
            </a:solidFill>
            <a:ln>
              <a:solidFill>
                <a:srgbClr val="1F497D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000000"/>
                  </a:solidFill>
                  <a:latin typeface="+mj-lt"/>
                </a:rPr>
                <a:t>Distribution in the</a:t>
              </a:r>
            </a:p>
            <a:p>
              <a:r>
                <a:rPr lang="en-US" sz="1400" i="1" dirty="0" smtClean="0">
                  <a:solidFill>
                    <a:srgbClr val="000000"/>
                  </a:solidFill>
                  <a:latin typeface="+mj-lt"/>
                </a:rPr>
                <a:t>change of action </a:t>
              </a:r>
            </a:p>
            <a:p>
              <a:r>
                <a:rPr lang="en-US" sz="1400" i="1" dirty="0" smtClean="0">
                  <a:solidFill>
                    <a:srgbClr val="000000"/>
                  </a:solidFill>
                  <a:latin typeface="+mj-lt"/>
                </a:rPr>
                <a:t>across the arc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32379" y="6399122"/>
            <a:ext cx="7884540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Assuming a stationary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waterbag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beam with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emittance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, phase advance, and tune depression used in the IOTA lattice.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4750" y="1248872"/>
            <a:ext cx="7978051" cy="2444085"/>
            <a:chOff x="449114" y="3686942"/>
            <a:chExt cx="7978051" cy="2444085"/>
          </a:xfrm>
        </p:grpSpPr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14" y="4566290"/>
              <a:ext cx="382612" cy="276783"/>
            </a:xfrm>
            <a:prstGeom prst="rect">
              <a:avLst/>
            </a:prstGeom>
          </p:spPr>
        </p:pic>
        <p:pic>
          <p:nvPicPr>
            <p:cNvPr id="41" name="Picture 40" descr="WaterbagModel_SmoothFocusing_InitialIx_Dist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9438" y="3686942"/>
              <a:ext cx="3667727" cy="2308066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532044" y="5094129"/>
              <a:ext cx="11087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800000"/>
                  </a:solidFill>
                  <a:latin typeface="+mj-lt"/>
                </a:rPr>
                <a:t>stationary</a:t>
              </a:r>
            </a:p>
          </p:txBody>
        </p:sp>
        <p:pic>
          <p:nvPicPr>
            <p:cNvPr id="43" name="Picture 42" descr="IOTA_LinWaterbag_Arc_DistIx_Imean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061" y="3797231"/>
              <a:ext cx="3087104" cy="2167541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2424744" y="4059195"/>
              <a:ext cx="1265082" cy="614601"/>
              <a:chOff x="7488920" y="3008686"/>
              <a:chExt cx="1265082" cy="614601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7488920" y="3008686"/>
                <a:ext cx="1197880" cy="614601"/>
              </a:xfrm>
              <a:prstGeom prst="rect">
                <a:avLst/>
              </a:prstGeom>
              <a:solidFill>
                <a:srgbClr val="EEECE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761423" y="3008686"/>
                <a:ext cx="992579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Arc entry</a:t>
                </a:r>
              </a:p>
              <a:p>
                <a:r>
                  <a:rPr lang="en-US" sz="1600" dirty="0" smtClean="0">
                    <a:solidFill>
                      <a:schemeClr val="tx2"/>
                    </a:solidFill>
                    <a:latin typeface="+mj-lt"/>
                  </a:rPr>
                  <a:t>Arc exit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7591108" y="3174101"/>
                <a:ext cx="17031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582930" y="3428694"/>
                <a:ext cx="170315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3307" y="5877634"/>
              <a:ext cx="746482" cy="253393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973442" y="4224610"/>
              <a:ext cx="1330305" cy="523220"/>
            </a:xfrm>
            <a:prstGeom prst="rect">
              <a:avLst/>
            </a:prstGeom>
            <a:solidFill>
              <a:srgbClr val="EEECE1"/>
            </a:solidFill>
            <a:ln>
              <a:solidFill>
                <a:schemeClr val="tx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000000"/>
                  </a:solidFill>
                  <a:latin typeface="+mj-lt"/>
                </a:rPr>
                <a:t>Distribution of</a:t>
              </a:r>
            </a:p>
            <a:p>
              <a:r>
                <a:rPr lang="en-US" sz="1400" i="1" dirty="0" smtClean="0">
                  <a:solidFill>
                    <a:srgbClr val="000000"/>
                  </a:solidFill>
                  <a:latin typeface="+mj-lt"/>
                </a:rPr>
                <a:t>action values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319189" y="5302688"/>
              <a:ext cx="9748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Turn 700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148255" y="1089829"/>
            <a:ext cx="269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  <a:latin typeface="+mj-lt"/>
              </a:rPr>
              <a:t>Smooth focusing model</a:t>
            </a:r>
            <a:r>
              <a:rPr lang="en-US" i="1" baseline="30000" dirty="0" smtClean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68423" y="1075718"/>
            <a:ext cx="202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  <a:latin typeface="+mj-lt"/>
              </a:rPr>
              <a:t>Linear IOTA lattice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2419" y="4601003"/>
            <a:ext cx="1440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Well-described</a:t>
            </a:r>
          </a:p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by a smooth</a:t>
            </a:r>
          </a:p>
          <a:p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focusing model.</a:t>
            </a:r>
          </a:p>
        </p:txBody>
      </p:sp>
    </p:spTree>
    <p:extLst>
      <p:ext uri="{BB962C8B-B14F-4D97-AF65-F5344CB8AC3E}">
        <p14:creationId xmlns:p14="http://schemas.microsoft.com/office/powerpoint/2010/main" val="416005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in the IOTA Lattice with Space Charge – </a:t>
            </a:r>
            <a:br>
              <a:rPr lang="en-US" dirty="0" smtClean="0"/>
            </a:br>
            <a:r>
              <a:rPr lang="en-US" dirty="0" smtClean="0"/>
              <a:t>First 3,000 Turns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291" y="1187241"/>
            <a:ext cx="881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Long-term tracking over 3,000 turns showing sensitivity of diffusion rates to distribution details.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068" y="1594439"/>
            <a:ext cx="1743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First invariant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4801" y="1594439"/>
            <a:ext cx="2067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Second invariant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40762" y="3188782"/>
            <a:ext cx="1551807" cy="242266"/>
          </a:xfrm>
          <a:prstGeom prst="rect">
            <a:avLst/>
          </a:prstGeom>
        </p:spPr>
      </p:pic>
      <p:pic>
        <p:nvPicPr>
          <p:cNvPr id="2" name="Picture 1" descr="IOTA_Wb_vs_GaussianL3_3KTurns_Sig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5" y="2069467"/>
            <a:ext cx="4106516" cy="28832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56029" y="2272401"/>
            <a:ext cx="135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waterbag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  <a:latin typeface="Franklin Gothic Medium"/>
              </a:rPr>
              <a:t>Λ</a:t>
            </a:r>
            <a:r>
              <a:rPr lang="en-US" sz="1400" dirty="0" smtClean="0">
                <a:solidFill>
                  <a:srgbClr val="FF0000"/>
                </a:solidFill>
                <a:latin typeface="Franklin Gothic Medium"/>
              </a:rPr>
              <a:t>=0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6029" y="3252247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solidFill>
                  <a:schemeClr val="accent1"/>
                </a:solidFill>
                <a:latin typeface="+mj-lt"/>
              </a:rPr>
              <a:t>Gaussian (</a:t>
            </a:r>
            <a:r>
              <a:rPr lang="en-US" sz="1400" dirty="0" err="1" smtClean="0">
                <a:solidFill>
                  <a:schemeClr val="accent1"/>
                </a:solidFill>
                <a:latin typeface="Franklin Gothic Medium"/>
              </a:rPr>
              <a:t>Λ</a:t>
            </a:r>
            <a:r>
              <a:rPr lang="en-US" sz="1400" dirty="0">
                <a:solidFill>
                  <a:schemeClr val="accent1"/>
                </a:solidFill>
                <a:latin typeface="Franklin Gothic Medium"/>
              </a:rPr>
              <a:t>=</a:t>
            </a:r>
            <a:r>
              <a:rPr lang="en-US" sz="1400" dirty="0" smtClean="0">
                <a:solidFill>
                  <a:schemeClr val="accent1"/>
                </a:solidFill>
                <a:latin typeface="Franklin Gothic Medium"/>
              </a:rPr>
              <a:t>3</a:t>
            </a:r>
            <a:r>
              <a:rPr lang="en-US" sz="1400" dirty="0" smtClean="0">
                <a:solidFill>
                  <a:schemeClr val="accent1"/>
                </a:solidFill>
              </a:rPr>
              <a:t>)</a:t>
            </a:r>
            <a:endParaRPr lang="en-US" sz="1400" dirty="0" smtClean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Picture 3" descr="IOTA_Wb_vs_GaussianL3_3KTurns_SigSqrtI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32" y="2069467"/>
            <a:ext cx="4171711" cy="292907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78533" y="2289163"/>
            <a:ext cx="135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waterbag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  <a:latin typeface="Franklin Gothic Medium"/>
              </a:rPr>
              <a:t>Λ</a:t>
            </a:r>
            <a:r>
              <a:rPr lang="en-US" sz="1400" dirty="0" smtClean="0">
                <a:solidFill>
                  <a:srgbClr val="FF0000"/>
                </a:solidFill>
                <a:latin typeface="Franklin Gothic Medium"/>
              </a:rPr>
              <a:t>=0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84231" y="3511116"/>
            <a:ext cx="135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4F81BD"/>
                </a:solidFill>
                <a:latin typeface="+mj-lt"/>
              </a:rPr>
              <a:t>nonlinear</a:t>
            </a:r>
          </a:p>
          <a:p>
            <a:pPr algn="ctr"/>
            <a:r>
              <a:rPr lang="en-US" sz="1400" dirty="0" smtClean="0">
                <a:solidFill>
                  <a:srgbClr val="4F81BD"/>
                </a:solidFill>
                <a:latin typeface="+mj-lt"/>
              </a:rPr>
              <a:t>Gaussian (</a:t>
            </a:r>
            <a:r>
              <a:rPr lang="en-US" sz="1400" dirty="0" err="1" smtClean="0">
                <a:solidFill>
                  <a:srgbClr val="4F81BD"/>
                </a:solidFill>
                <a:latin typeface="Franklin Gothic Medium"/>
              </a:rPr>
              <a:t>Λ</a:t>
            </a:r>
            <a:r>
              <a:rPr lang="en-US" sz="1400" dirty="0">
                <a:solidFill>
                  <a:srgbClr val="4F81BD"/>
                </a:solidFill>
                <a:latin typeface="Franklin Gothic Medium"/>
              </a:rPr>
              <a:t>=</a:t>
            </a:r>
            <a:r>
              <a:rPr lang="en-US" sz="1400" dirty="0" smtClean="0">
                <a:solidFill>
                  <a:srgbClr val="4F81BD"/>
                </a:solidFill>
                <a:latin typeface="Franklin Gothic Medium"/>
              </a:rPr>
              <a:t>3</a:t>
            </a:r>
            <a:r>
              <a:rPr lang="en-US" sz="1400" dirty="0" smtClean="0">
                <a:solidFill>
                  <a:srgbClr val="4F81BD"/>
                </a:solidFill>
              </a:rPr>
              <a:t>)</a:t>
            </a:r>
            <a:endParaRPr lang="en-US" sz="1400" dirty="0" smtClean="0">
              <a:solidFill>
                <a:srgbClr val="4F81BD"/>
              </a:solidFill>
              <a:latin typeface="+mj-lt"/>
            </a:endParaRPr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54495" y="3181664"/>
            <a:ext cx="1671934" cy="3079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1640" y="5022180"/>
            <a:ext cx="8817362" cy="1077218"/>
            <a:chOff x="171640" y="5063598"/>
            <a:chExt cx="8817362" cy="1077218"/>
          </a:xfrm>
        </p:grpSpPr>
        <p:sp>
          <p:nvSpPr>
            <p:cNvPr id="19" name="TextBox 18"/>
            <p:cNvSpPr txBox="1"/>
            <p:nvPr/>
          </p:nvSpPr>
          <p:spPr>
            <a:xfrm>
              <a:off x="171640" y="5063598"/>
              <a:ext cx="88173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In both cases, &lt;</a:t>
              </a:r>
              <a:r>
                <a:rPr lang="en-US" sz="1600" i="1" dirty="0" smtClean="0">
                  <a:latin typeface="+mj-lt"/>
                </a:rPr>
                <a:t>H</a:t>
              </a:r>
              <a:r>
                <a:rPr lang="en-US" sz="1600" dirty="0" smtClean="0">
                  <a:latin typeface="+mj-lt"/>
                </a:rPr>
                <a:t>&gt; = 4 mm-</a:t>
              </a:r>
              <a:r>
                <a:rPr lang="en-US" sz="1600" dirty="0" err="1" smtClean="0">
                  <a:latin typeface="+mj-lt"/>
                </a:rPr>
                <a:t>mrad</a:t>
              </a:r>
              <a:r>
                <a:rPr lang="en-US" sz="1600" dirty="0" smtClean="0">
                  <a:latin typeface="+mj-lt"/>
                </a:rPr>
                <a:t>.  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smtClean="0">
                  <a:latin typeface="+mj-lt"/>
                </a:rPr>
                <a:t>The beams are well-matched in horizontal and vertical </a:t>
              </a:r>
              <a:r>
                <a:rPr lang="en-US" sz="1600" dirty="0" err="1" smtClean="0">
                  <a:latin typeface="+mj-lt"/>
                </a:rPr>
                <a:t>rms</a:t>
              </a:r>
              <a:r>
                <a:rPr lang="en-US" sz="1600" dirty="0" smtClean="0">
                  <a:latin typeface="+mj-lt"/>
                </a:rPr>
                <a:t> beam sizes, but the current density differs by &gt;10% at the beam center      differences in tune advance for particles in the core.  Greater nonlinearity in the space charge fields for the Gaussian</a:t>
              </a:r>
            </a:p>
            <a:p>
              <a:r>
                <a:rPr lang="en-US" sz="1600" dirty="0" smtClean="0">
                  <a:latin typeface="+mj-lt"/>
                </a:rPr>
                <a:t>beam does not appear to result in more rapid diffusion in this case.</a:t>
              </a:r>
              <a:endParaRPr lang="en-US" sz="1600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488288" y="5494683"/>
              <a:ext cx="19326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6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Convergence of the Standard Deviation of Single-Particle Invariants with Numerical Resolution of Space Charge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4" name="Picture 3" descr="Fig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90" y="1107774"/>
            <a:ext cx="8496567" cy="4988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104" y="3496107"/>
            <a:ext cx="288051" cy="7594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104" y="3836552"/>
            <a:ext cx="36625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1.4</a:t>
            </a:r>
          </a:p>
          <a:p>
            <a:r>
              <a:rPr lang="en-US" sz="1000" dirty="0" smtClean="0">
                <a:solidFill>
                  <a:srgbClr val="000000"/>
                </a:solidFill>
              </a:rPr>
              <a:t>1.2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70" y="1971031"/>
            <a:ext cx="340868" cy="170434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948" y="2819363"/>
            <a:ext cx="433766" cy="224362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637" y="4321031"/>
            <a:ext cx="357632" cy="17881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70" y="4818022"/>
            <a:ext cx="433766" cy="2243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608" y="4159801"/>
            <a:ext cx="1115854" cy="600164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latin typeface="+mj-lt"/>
              </a:rPr>
              <a:t>Varying </a:t>
            </a:r>
            <a:r>
              <a:rPr lang="en-US" sz="1100" dirty="0" err="1" smtClean="0">
                <a:solidFill>
                  <a:schemeClr val="tx2"/>
                </a:solidFill>
                <a:latin typeface="+mj-lt"/>
              </a:rPr>
              <a:t>Nmode</a:t>
            </a:r>
            <a:endParaRPr lang="en-US" sz="11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100" dirty="0" err="1" smtClean="0">
                <a:solidFill>
                  <a:schemeClr val="tx2"/>
                </a:solidFill>
                <a:latin typeface="+mj-lt"/>
              </a:rPr>
              <a:t>Np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= 1.024 M</a:t>
            </a:r>
          </a:p>
          <a:p>
            <a:r>
              <a:rPr lang="en-US" sz="1100" dirty="0" err="1" smtClean="0">
                <a:solidFill>
                  <a:schemeClr val="tx2"/>
                </a:solidFill>
                <a:latin typeface="+mj-lt"/>
              </a:rPr>
              <a:t>Nsteps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fixed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64432" y="3537525"/>
            <a:ext cx="4135872" cy="2599892"/>
            <a:chOff x="536822" y="3496107"/>
            <a:chExt cx="4135872" cy="2599892"/>
          </a:xfrm>
        </p:grpSpPr>
        <p:sp>
          <p:nvSpPr>
            <p:cNvPr id="19" name="Rectangle 18"/>
            <p:cNvSpPr/>
            <p:nvPr/>
          </p:nvSpPr>
          <p:spPr>
            <a:xfrm>
              <a:off x="536822" y="3496107"/>
              <a:ext cx="4111283" cy="2599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464" y="3515409"/>
              <a:ext cx="4089230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Dynamics of initial mixing and phase space </a:t>
              </a:r>
            </a:p>
            <a:p>
              <a:r>
                <a:rPr lang="en-US" sz="1400" dirty="0" err="1" smtClean="0">
                  <a:solidFill>
                    <a:srgbClr val="000000"/>
                  </a:solidFill>
                  <a:latin typeface="+mj-lt"/>
                </a:rPr>
                <a:t>filamentation</a:t>
              </a:r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 are well-resolved using ~100K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particles and 16x16 spectral modes.</a:t>
              </a:r>
            </a:p>
            <a:p>
              <a:endParaRPr lang="en-US" sz="1400" dirty="0">
                <a:solidFill>
                  <a:srgbClr val="000000"/>
                </a:solidFill>
                <a:latin typeface="+mj-lt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Rates of diffusion (above) are computed using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linear interpolation of data taken over 200 turns.</a:t>
              </a:r>
            </a:p>
            <a:p>
              <a:endParaRPr lang="en-US" sz="1400" dirty="0" smtClean="0">
                <a:solidFill>
                  <a:srgbClr val="000000"/>
                </a:solidFill>
                <a:latin typeface="+mj-lt"/>
              </a:endParaRP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Due to particle noise, ~1M particles </a:t>
              </a: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a</a:t>
              </a:r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re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required to begin to approach convergence of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the diffusion rates.  This could potentially be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improved using higher-order </a:t>
              </a:r>
              <a:r>
                <a:rPr lang="en-US" sz="1400" dirty="0" err="1" smtClean="0">
                  <a:solidFill>
                    <a:srgbClr val="000000"/>
                  </a:solidFill>
                  <a:latin typeface="+mj-lt"/>
                </a:rPr>
                <a:t>macroparticle</a:t>
              </a:r>
              <a:r>
                <a:rPr lang="en-US" sz="1400" dirty="0" smtClean="0">
                  <a:solidFill>
                    <a:srgbClr val="000000"/>
                  </a:solidFill>
                  <a:latin typeface="+mj-lt"/>
                </a:rPr>
                <a:t> shapes.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41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Franklin Gothic Medium" charset="0"/>
                <a:cs typeface="Franklin Gothic Medium" charset="0"/>
              </a:rPr>
              <a:t>T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raditional </a:t>
            </a:r>
            <a:r>
              <a:rPr lang="en-US" b="1" dirty="0" err="1" smtClean="0">
                <a:latin typeface="Franklin Gothic Medium" charset="0"/>
                <a:cs typeface="Franklin Gothic Medium" charset="0"/>
              </a:rPr>
              <a:t>rms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 </a:t>
            </a:r>
            <a:r>
              <a:rPr lang="en-US" b="1" dirty="0" err="1" smtClean="0">
                <a:latin typeface="Franklin Gothic Medium" charset="0"/>
                <a:cs typeface="Franklin Gothic Medium" charset="0"/>
              </a:rPr>
              <a:t>emittance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 growth and beam size evolution for the nonlinear </a:t>
            </a:r>
            <a:r>
              <a:rPr lang="en-US" b="1" dirty="0" err="1" smtClean="0">
                <a:latin typeface="Franklin Gothic Medium" charset="0"/>
                <a:cs typeface="Franklin Gothic Medium" charset="0"/>
              </a:rPr>
              <a:t>waterbag</a:t>
            </a:r>
            <a:r>
              <a:rPr lang="en-US" b="1" dirty="0" smtClean="0">
                <a:latin typeface="Franklin Gothic Medium" charset="0"/>
                <a:cs typeface="Franklin Gothic Medium" charset="0"/>
              </a:rPr>
              <a:t> beam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029" y="1215652"/>
            <a:ext cx="4377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+mj-lt"/>
              </a:rPr>
              <a:t>Emittance</a:t>
            </a:r>
            <a:r>
              <a:rPr lang="en-US" sz="1600" dirty="0" smtClean="0">
                <a:solidFill>
                  <a:prstClr val="black"/>
                </a:solidFill>
                <a:latin typeface="+mj-lt"/>
              </a:rPr>
              <a:t> is well-preserved after initial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+mj-lt"/>
              </a:rPr>
              <a:t>     redistribution due to space charge.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+mj-lt"/>
              </a:rPr>
              <a:t>Growth in the outer beam edge at the 10%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+mj-lt"/>
              </a:rPr>
              <a:t>      level over 3K turns (stable beyond turn 350).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01337" y="1388579"/>
            <a:ext cx="3531565" cy="738664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  Matched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nonlinear </a:t>
            </a:r>
            <a:r>
              <a:rPr lang="en-US" sz="1400" dirty="0" err="1">
                <a:solidFill>
                  <a:srgbClr val="1F497D"/>
                </a:solidFill>
                <a:latin typeface="Franklin Gothic Medium"/>
              </a:rPr>
              <a:t>waterbag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 beam</a:t>
            </a:r>
          </a:p>
          <a:p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  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I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= 0.4113 mA,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&lt;H&gt;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=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4.0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mm-</a:t>
            </a:r>
            <a:r>
              <a:rPr lang="en-US" sz="1400" dirty="0" err="1">
                <a:solidFill>
                  <a:srgbClr val="1F497D"/>
                </a:solidFill>
                <a:latin typeface="Franklin Gothic Medium"/>
              </a:rPr>
              <a:t>mrad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/>
            </a:r>
            <a:br>
              <a:rPr lang="en-US" sz="1400" dirty="0">
                <a:solidFill>
                  <a:srgbClr val="1F497D"/>
                </a:solidFill>
                <a:latin typeface="Franklin Gothic Medium"/>
              </a:rPr>
            </a:b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   </a:t>
            </a:r>
            <a:r>
              <a:rPr lang="en-US" sz="1400" i="1" dirty="0" err="1" smtClean="0">
                <a:solidFill>
                  <a:srgbClr val="1F497D"/>
                </a:solidFill>
                <a:latin typeface="Franklin Gothic Medium"/>
              </a:rPr>
              <a:t>τ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= 0.4, c = 0.01, μ</a:t>
            </a:r>
            <a:r>
              <a:rPr lang="en-US" sz="1400" baseline="-25000" dirty="0">
                <a:solidFill>
                  <a:srgbClr val="1F497D"/>
                </a:solidFill>
                <a:latin typeface="Franklin Gothic Medium"/>
              </a:rPr>
              <a:t>0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 = 0.30345, L = 1.8 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m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8842" y="5611176"/>
            <a:ext cx="43651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Change in </a:t>
            </a:r>
            <a:r>
              <a:rPr lang="en-US" sz="1400" dirty="0" err="1" smtClean="0">
                <a:solidFill>
                  <a:srgbClr val="1F497D"/>
                </a:solidFill>
                <a:latin typeface="Franklin Gothic Medium"/>
              </a:rPr>
              <a:t>rms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beam size:  3% (0.1 mm)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Change in maximum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x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-deviation:  11% (1.0 mm)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5252" y="5635222"/>
            <a:ext cx="40332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X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and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Y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are strongly coupled by the nonlinear insert.  We show the change in            .  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688" y="5925363"/>
            <a:ext cx="460629" cy="183261"/>
          </a:xfrm>
          <a:prstGeom prst="rect">
            <a:avLst/>
          </a:prstGeom>
        </p:spPr>
      </p:pic>
      <p:pic>
        <p:nvPicPr>
          <p:cNvPr id="14" name="Picture 13" descr="IOTA_RevisedWaterbag_BeamSizeEvo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245" y="2468543"/>
            <a:ext cx="4303592" cy="30216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61827" y="2538824"/>
            <a:ext cx="364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Beam size evolution on turn 3K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1337" y="2839676"/>
            <a:ext cx="1046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+mj-lt"/>
              </a:rPr>
              <a:t>no losses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513369" y="3914239"/>
            <a:ext cx="1540626" cy="1097736"/>
            <a:chOff x="7810203" y="2993166"/>
            <a:chExt cx="1540626" cy="1097736"/>
          </a:xfrm>
        </p:grpSpPr>
        <p:grpSp>
          <p:nvGrpSpPr>
            <p:cNvPr id="23" name="Group 22"/>
            <p:cNvGrpSpPr/>
            <p:nvPr/>
          </p:nvGrpSpPr>
          <p:grpSpPr>
            <a:xfrm>
              <a:off x="7810203" y="2993166"/>
              <a:ext cx="1540626" cy="1097736"/>
              <a:chOff x="4638560" y="5287733"/>
              <a:chExt cx="1540626" cy="1097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638560" y="5312185"/>
                <a:ext cx="1436316" cy="738664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1400" dirty="0" smtClean="0">
                  <a:solidFill>
                    <a:srgbClr val="1F497D"/>
                  </a:solidFill>
                  <a:latin typeface="Franklin Gothic Medium"/>
                </a:endParaRPr>
              </a:p>
              <a:p>
                <a:endParaRPr lang="en-US" sz="1400" dirty="0">
                  <a:solidFill>
                    <a:srgbClr val="1F497D"/>
                  </a:solidFill>
                  <a:latin typeface="Franklin Gothic Medium"/>
                </a:endParaRPr>
              </a:p>
              <a:p>
                <a:endParaRPr lang="en-US" sz="1400" dirty="0">
                  <a:solidFill>
                    <a:srgbClr val="1F497D"/>
                  </a:solidFill>
                  <a:latin typeface="Franklin Gothic Medium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38459" y="5287733"/>
                <a:ext cx="1240727" cy="1097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σ</a:t>
                </a:r>
                <a:r>
                  <a:rPr lang="en-US" sz="1400" b="1" i="1" baseline="-25000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1400" b="1" i="1" baseline="-25000" dirty="0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(turn 3K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)</a:t>
                </a:r>
                <a:endParaRPr lang="en-US" sz="1400" b="1" i="1" baseline="-25000" dirty="0" smtClean="0">
                  <a:solidFill>
                    <a:schemeClr val="tx2"/>
                  </a:solidFill>
                  <a:latin typeface="Times New Roman"/>
                  <a:cs typeface="Times New Roman"/>
                </a:endParaRPr>
              </a:p>
              <a:p>
                <a:r>
                  <a:rPr lang="en-US" sz="1400" b="1" i="1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1400" b="1" i="1" baseline="-25000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max</a:t>
                </a:r>
                <a:r>
                  <a:rPr lang="en-US" sz="1400" b="1" i="1" baseline="-25000" dirty="0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(turn 1)</a:t>
                </a:r>
                <a:endParaRPr lang="en-US" sz="1400" i="1" baseline="-25000" dirty="0" smtClean="0">
                  <a:latin typeface="Times New Roman"/>
                  <a:cs typeface="Times New Roman"/>
                </a:endParaRPr>
              </a:p>
              <a:p>
                <a:r>
                  <a:rPr lang="en-US" sz="1400" b="1" i="1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US" sz="1400" b="1" i="1" baseline="-25000" dirty="0" err="1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max</a:t>
                </a:r>
                <a:r>
                  <a:rPr lang="en-US" sz="1400" b="1" i="1" baseline="-25000" dirty="0" smtClean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(turn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3K)</a:t>
                </a:r>
                <a:endParaRPr lang="en-US" sz="1400" i="1" baseline="-250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  <a:p>
                <a:endParaRPr lang="en-US" sz="1400" b="1" i="1" baseline="-25000" dirty="0" smtClean="0">
                  <a:solidFill>
                    <a:schemeClr val="tx2"/>
                  </a:solidFill>
                  <a:latin typeface="Times New Roman"/>
                  <a:cs typeface="Times New Roman"/>
                </a:endParaRPr>
              </a:p>
              <a:p>
                <a:endParaRPr lang="en-US" sz="1400" b="1" i="1" dirty="0" smtClean="0">
                  <a:solidFill>
                    <a:schemeClr val="tx2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4734655" y="5672983"/>
                <a:ext cx="21149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/>
            <p:nvPr/>
          </p:nvCxnSpPr>
          <p:spPr>
            <a:xfrm>
              <a:off x="7908810" y="3555816"/>
              <a:ext cx="211494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898608" y="3178230"/>
              <a:ext cx="21149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IOTA_RevisedWaterbag_EmittanceEvo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8" y="2512167"/>
            <a:ext cx="4267816" cy="299655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25574" y="2584826"/>
            <a:ext cx="3378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Traditional </a:t>
            </a:r>
            <a:r>
              <a:rPr lang="en-US" sz="2000" i="1" dirty="0" err="1" smtClean="0">
                <a:solidFill>
                  <a:schemeClr val="tx2"/>
                </a:solidFill>
                <a:latin typeface="+mj-lt"/>
              </a:rPr>
              <a:t>emittance</a:t>
            </a:r>
            <a:r>
              <a:rPr lang="en-US" sz="2000" i="1" dirty="0" smtClean="0">
                <a:solidFill>
                  <a:schemeClr val="tx2"/>
                </a:solidFill>
                <a:latin typeface="+mj-lt"/>
              </a:rPr>
              <a:t> growth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44619" y="4090474"/>
            <a:ext cx="277427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64x64 modes, 1.024 M particles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  <a:p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rectangular boundary 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a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=</a:t>
            </a:r>
            <a:r>
              <a:rPr lang="en-US" sz="1400" i="1" dirty="0" smtClean="0">
                <a:solidFill>
                  <a:srgbClr val="1F497D"/>
                </a:solidFill>
                <a:latin typeface="Franklin Gothic Medium"/>
              </a:rPr>
              <a:t>b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=5 cm</a:t>
            </a:r>
            <a:endParaRPr lang="en-US" sz="1400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4835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Conclusions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2435" y="1260604"/>
            <a:ext cx="8704009" cy="4832092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A family of initial beam distribution types controlled by two parameters &lt;</a:t>
            </a:r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H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&gt; (generalized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emittance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) and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Λ</a:t>
            </a:r>
            <a:r>
              <a:rPr lang="en-US" sz="1400" dirty="0">
                <a:solidFill>
                  <a:prstClr val="black"/>
                </a:solidFill>
                <a:latin typeface="Franklin Gothic Medium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(cutoff) allows us to investigate sensitivity to distribution details while remaining matched to the (ideal) nonlinear lattice.</a:t>
            </a:r>
          </a:p>
          <a:p>
            <a:pPr lvl="0"/>
            <a:endParaRPr lang="en-US" sz="1400" dirty="0">
              <a:solidFill>
                <a:prstClr val="black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Tracking is performed using a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symplectic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 integrator within the nonlinear magnetic insert, coupled with a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symplectic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 spectral solver for self-consistent space charge tracking to avoid non-Hamiltonian sources of numerical noise.  Particle noise has a significant impact on the observed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stochatic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 diffusion.  Here 1.024M particles are used.</a:t>
            </a:r>
          </a:p>
          <a:p>
            <a:pPr marL="285750" lvl="0" indent="-28575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We focus on isolating the </a:t>
            </a:r>
            <a:r>
              <a:rPr lang="en-US" sz="1400" dirty="0" err="1" smtClean="0">
                <a:solidFill>
                  <a:prstClr val="black"/>
                </a:solidFill>
                <a:latin typeface="Franklin Gothic Medium"/>
              </a:rPr>
              <a:t>perturbative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 effects of space charge for moderate tune depression (Δ</a:t>
            </a:r>
            <a:r>
              <a:rPr lang="en-US" sz="1400" i="1" dirty="0" smtClean="0">
                <a:solidFill>
                  <a:prstClr val="black"/>
                </a:solidFill>
                <a:latin typeface="Franklin Gothic Medium"/>
              </a:rPr>
              <a:t>Q</a:t>
            </a:r>
            <a:r>
              <a:rPr lang="en-US" sz="1400" dirty="0" smtClean="0">
                <a:solidFill>
                  <a:prstClr val="black"/>
                </a:solidFill>
                <a:latin typeface="Franklin Gothic Medium"/>
              </a:rPr>
              <a:t>=-0.03).</a:t>
            </a:r>
            <a:endParaRPr lang="en-US" sz="1400" dirty="0">
              <a:solidFill>
                <a:prstClr val="black"/>
              </a:solidFill>
              <a:latin typeface="Franklin Gothic Medium"/>
            </a:endParaRPr>
          </a:p>
          <a:p>
            <a:pPr lvl="0"/>
            <a:endParaRPr lang="en-US" sz="1400" dirty="0">
              <a:solidFill>
                <a:prstClr val="black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Initial nonlinear mixing leads to a near-matched equilibrium by turn 350.  The largest visible effect is smoothing of the hard outer beam edge.  The distribution </a:t>
            </a:r>
            <a:r>
              <a:rPr lang="en-US" sz="1400" dirty="0">
                <a:solidFill>
                  <a:srgbClr val="000000"/>
                </a:solidFill>
                <a:latin typeface="Franklin Gothic Medium"/>
              </a:rPr>
              <a:t>of invariants is well-preserved both 1) across the nonlinear insert and </a:t>
            </a: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Franklin Gothic Medium"/>
              </a:rPr>
              <a:t>) across the arc</a:t>
            </a: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.  However, the single-particle invariants along each orbit fluctuate significantly (~20%).  Nevertheless, the invariants provide a sensitive measure of beam quality.</a:t>
            </a:r>
          </a:p>
          <a:p>
            <a:pPr marL="285750" lvl="0" indent="-285750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There remains evidence of slow stochastic diffusion, </a:t>
            </a:r>
            <a:r>
              <a:rPr lang="en-US" sz="1400" dirty="0">
                <a:solidFill>
                  <a:srgbClr val="000000"/>
                </a:solidFill>
                <a:latin typeface="Franklin Gothic Medium"/>
              </a:rPr>
              <a:t>w</a:t>
            </a: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hile both </a:t>
            </a:r>
            <a:r>
              <a:rPr lang="en-US" sz="1400" dirty="0" err="1" smtClean="0">
                <a:solidFill>
                  <a:srgbClr val="000000"/>
                </a:solidFill>
                <a:latin typeface="Franklin Gothic Medium"/>
              </a:rPr>
              <a:t>rms</a:t>
            </a: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 beam sizes remain well-controlled.  An 11% increase in maximum horizontal particle amplitude is visible, and a larger number of spectral modes may be needed to verify that the space charge fields at the beam edge are well-resolved.</a:t>
            </a:r>
          </a:p>
          <a:p>
            <a:pPr marL="285750" lvl="0" indent="-285750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Franklin Gothic Medium"/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Franklin Gothic Medium"/>
              </a:rPr>
              <a:t>The dynamics appear robust in the presence of nonlinear space charge fields caused by the presence of a matched, low-density tail, which also results in more rapid nonlinear damping.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</p:spPr>
        <p:txBody>
          <a:bodyPr/>
          <a:lstStyle/>
          <a:p>
            <a:fld id="{1CFBEA74-6154-614E-BA50-7988C8B7723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31588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388" y="491257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Franklin Gothic Medium"/>
              </a:rPr>
              <a:t>Backup material</a:t>
            </a:r>
            <a:endParaRPr lang="en-US" sz="2400" b="1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4438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47246" y="5002957"/>
            <a:ext cx="691323" cy="32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631" y="1286187"/>
            <a:ext cx="521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Dynamics inside the nonlinear magnetic insert: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cs typeface="Franklin Gothic Medium" charset="0"/>
              </a:rPr>
              <a:t>A very brief review of single-particle nonlinear </a:t>
            </a:r>
            <a:r>
              <a:rPr lang="en-US" b="1" dirty="0" err="1" smtClean="0">
                <a:cs typeface="Franklin Gothic Medium" charset="0"/>
              </a:rPr>
              <a:t>integrable</a:t>
            </a:r>
            <a:r>
              <a:rPr lang="en-US" b="1" dirty="0" smtClean="0">
                <a:cs typeface="Franklin Gothic Medium" charset="0"/>
              </a:rPr>
              <a:t> optics in IOTA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2983" y="6310170"/>
            <a:ext cx="3956056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Franklin Gothic Medium"/>
              </a:rPr>
              <a:t>[1] V</a:t>
            </a:r>
            <a:r>
              <a:rPr lang="en-US" sz="1200" dirty="0">
                <a:solidFill>
                  <a:schemeClr val="tx2"/>
                </a:solidFill>
                <a:latin typeface="Franklin Gothic Medium"/>
              </a:rPr>
              <a:t>. </a:t>
            </a:r>
            <a:r>
              <a:rPr lang="en-US" sz="1200" dirty="0" err="1">
                <a:solidFill>
                  <a:schemeClr val="tx2"/>
                </a:solidFill>
                <a:latin typeface="Franklin Gothic Medium"/>
              </a:rPr>
              <a:t>Danilov</a:t>
            </a:r>
            <a:r>
              <a:rPr lang="en-US" sz="1200" dirty="0">
                <a:solidFill>
                  <a:schemeClr val="tx2"/>
                </a:solidFill>
                <a:latin typeface="Franklin Gothic Medium"/>
              </a:rPr>
              <a:t> and S. </a:t>
            </a:r>
            <a:r>
              <a:rPr lang="en-US" sz="1200" dirty="0" err="1">
                <a:solidFill>
                  <a:schemeClr val="tx2"/>
                </a:solidFill>
                <a:latin typeface="Franklin Gothic Medium"/>
              </a:rPr>
              <a:t>Nagaitsev</a:t>
            </a:r>
            <a:r>
              <a:rPr lang="en-US" sz="1200" dirty="0" smtClean="0">
                <a:solidFill>
                  <a:schemeClr val="tx2"/>
                </a:solidFill>
                <a:latin typeface="Franklin Gothic Medium"/>
              </a:rPr>
              <a:t>, PRAB </a:t>
            </a:r>
            <a:r>
              <a:rPr lang="en-US" sz="1200" b="1" dirty="0">
                <a:solidFill>
                  <a:schemeClr val="tx2"/>
                </a:solidFill>
                <a:latin typeface="Franklin Gothic Medium"/>
              </a:rPr>
              <a:t>13</a:t>
            </a:r>
            <a:r>
              <a:rPr lang="en-US" sz="1200" dirty="0">
                <a:solidFill>
                  <a:schemeClr val="tx2"/>
                </a:solidFill>
                <a:latin typeface="Franklin Gothic Medium"/>
              </a:rPr>
              <a:t>, 084002 (2010)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6176" y="3767456"/>
            <a:ext cx="386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Dynamics in the arc external to the nonlinear magnetic insert: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180531" y="3062207"/>
            <a:ext cx="4790291" cy="2872984"/>
            <a:chOff x="1361184" y="3287350"/>
            <a:chExt cx="4746361" cy="2728192"/>
          </a:xfrm>
        </p:grpSpPr>
        <p:sp>
          <p:nvSpPr>
            <p:cNvPr id="18" name="Rectangle 17"/>
            <p:cNvSpPr/>
            <p:nvPr/>
          </p:nvSpPr>
          <p:spPr>
            <a:xfrm>
              <a:off x="1361184" y="3287350"/>
              <a:ext cx="4746361" cy="27281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431636" y="3325093"/>
              <a:ext cx="4603633" cy="2644268"/>
              <a:chOff x="4416391" y="2729273"/>
              <a:chExt cx="4640090" cy="2741721"/>
            </a:xfrm>
          </p:grpSpPr>
          <p:pic>
            <p:nvPicPr>
              <p:cNvPr id="37" name="Picture 36" descr="IOTA_Fig2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6391" y="2729273"/>
                <a:ext cx="4640090" cy="2741721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922818" y="3491344"/>
                <a:ext cx="1858818" cy="1173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Franklin Gothic Book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916837" y="3833366"/>
                <a:ext cx="34547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β</a:t>
                </a:r>
                <a:r>
                  <a:rPr lang="en-US" sz="1200" baseline="-25000" dirty="0">
                    <a:solidFill>
                      <a:srgbClr val="000000"/>
                    </a:solidFill>
                    <a:latin typeface="Franklin Gothic Medium"/>
                  </a:rPr>
                  <a:t>x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= </a:t>
                </a: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β</a:t>
                </a:r>
                <a:r>
                  <a:rPr lang="en-US" sz="1200" baseline="-25000" dirty="0">
                    <a:solidFill>
                      <a:srgbClr val="000000"/>
                    </a:solidFill>
                    <a:latin typeface="Franklin Gothic Medium"/>
                  </a:rPr>
                  <a:t>y 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, </a:t>
                </a:r>
                <a:r>
                  <a:rPr lang="en-US" sz="1200" i="1" dirty="0">
                    <a:solidFill>
                      <a:srgbClr val="000000"/>
                    </a:solidFill>
                    <a:latin typeface="Franklin Gothic Medium"/>
                  </a:rPr>
                  <a:t>D 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= 0 across the nonlinear drift space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200" b="1" i="1" dirty="0">
                    <a:solidFill>
                      <a:srgbClr val="000000"/>
                    </a:solidFill>
                    <a:latin typeface="Franklin Gothic Medium"/>
                    <a:cs typeface="Times New Roman"/>
                  </a:rPr>
                  <a:t>nπ</a:t>
                </a:r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phase advance from nonlinear drift space</a:t>
                </a:r>
              </a:p>
              <a:p>
                <a:r>
                  <a:rPr lang="en-US" sz="1200" dirty="0">
                    <a:solidFill>
                      <a:srgbClr val="000000"/>
                    </a:solidFill>
                    <a:latin typeface="Franklin Gothic Medium"/>
                  </a:rPr>
                  <a:t>       exit to nonlinear drift space entrance </a:t>
                </a:r>
              </a:p>
              <a:p>
                <a:endParaRPr lang="en-US" sz="1200" dirty="0">
                  <a:solidFill>
                    <a:srgbClr val="1F497D"/>
                  </a:solidFill>
                  <a:latin typeface="Franklin Gothic Medium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602835" y="3150506"/>
                <a:ext cx="1295542" cy="454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solidFill>
                      <a:prstClr val="black"/>
                    </a:solidFill>
                    <a:latin typeface="Franklin Gothic Medium"/>
                  </a:rPr>
                  <a:t>drift </a:t>
                </a:r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space for </a:t>
                </a:r>
              </a:p>
              <a:p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nonlinear</a:t>
                </a:r>
                <a:r>
                  <a:rPr lang="en-US" sz="1200" i="1" dirty="0">
                    <a:solidFill>
                      <a:prstClr val="black"/>
                    </a:solidFill>
                    <a:latin typeface="Franklin Gothic Medium"/>
                  </a:rPr>
                  <a:t> </a:t>
                </a:r>
                <a:r>
                  <a:rPr lang="en-US" sz="1200" i="1" dirty="0" smtClean="0">
                    <a:solidFill>
                      <a:prstClr val="black"/>
                    </a:solidFill>
                    <a:latin typeface="Franklin Gothic Medium"/>
                  </a:rPr>
                  <a:t>insert</a:t>
                </a:r>
                <a:endParaRPr lang="en-US" sz="1200" i="1" dirty="0">
                  <a:solidFill>
                    <a:prstClr val="black"/>
                  </a:solidFill>
                  <a:latin typeface="Franklin Gothic Medium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31854" y="1835752"/>
            <a:ext cx="8465069" cy="884735"/>
            <a:chOff x="331854" y="2239827"/>
            <a:chExt cx="8465069" cy="884735"/>
          </a:xfrm>
        </p:grpSpPr>
        <p:sp>
          <p:nvSpPr>
            <p:cNvPr id="2" name="TextBox 1"/>
            <p:cNvSpPr txBox="1"/>
            <p:nvPr/>
          </p:nvSpPr>
          <p:spPr>
            <a:xfrm>
              <a:off x="3143655" y="2816785"/>
              <a:ext cx="3264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0000"/>
                  </a:solidFill>
                  <a:latin typeface="Franklin Gothic Medium"/>
                </a:rPr>
                <a:t>Courant-Snyder transformation, scaling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31854" y="2239827"/>
              <a:ext cx="8465069" cy="551812"/>
              <a:chOff x="331854" y="1767644"/>
              <a:chExt cx="8465069" cy="551812"/>
            </a:xfrm>
          </p:grpSpPr>
          <p:pic>
            <p:nvPicPr>
              <p:cNvPr id="3" name="Picture 2" descr="latex-image-1.pdf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854" y="1767644"/>
                <a:ext cx="3847497" cy="551812"/>
              </a:xfrm>
              <a:prstGeom prst="rect">
                <a:avLst/>
              </a:prstGeom>
            </p:spPr>
          </p:pic>
          <p:pic>
            <p:nvPicPr>
              <p:cNvPr id="4" name="Picture 3" descr="latex-image-1.pdf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2196" y="1853409"/>
                <a:ext cx="3994727" cy="386418"/>
              </a:xfrm>
              <a:prstGeom prst="rect">
                <a:avLst/>
              </a:prstGeom>
            </p:spPr>
          </p:pic>
        </p:grpSp>
        <p:sp>
          <p:nvSpPr>
            <p:cNvPr id="9" name="Right Arrow 8"/>
            <p:cNvSpPr/>
            <p:nvPr/>
          </p:nvSpPr>
          <p:spPr>
            <a:xfrm>
              <a:off x="4329263" y="2413000"/>
              <a:ext cx="369737" cy="196273"/>
            </a:xfrm>
            <a:prstGeom prst="rightArrow">
              <a:avLst/>
            </a:prstGeom>
            <a:gradFill flip="none" rotWithShape="1">
              <a:gsLst>
                <a:gs pos="0">
                  <a:srgbClr val="C0504D"/>
                </a:gs>
                <a:gs pos="100000">
                  <a:srgbClr val="FFFFFF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6644" y="2778588"/>
            <a:ext cx="3387566" cy="787408"/>
            <a:chOff x="386644" y="3194208"/>
            <a:chExt cx="3387566" cy="787408"/>
          </a:xfrm>
        </p:grpSpPr>
        <p:sp>
          <p:nvSpPr>
            <p:cNvPr id="26" name="TextBox 25"/>
            <p:cNvSpPr txBox="1"/>
            <p:nvPr/>
          </p:nvSpPr>
          <p:spPr>
            <a:xfrm>
              <a:off x="386644" y="3194208"/>
              <a:ext cx="3387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D&amp;N give in [1] a realizable potential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U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such that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H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admits a second invariant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I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: </a:t>
              </a:r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554" y="3756647"/>
              <a:ext cx="1301173" cy="22496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38727" y="4493338"/>
            <a:ext cx="3186927" cy="954107"/>
            <a:chOff x="438727" y="4908958"/>
            <a:chExt cx="3186927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438727" y="4908958"/>
              <a:ext cx="31869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Assumed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linear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with a map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R</a:t>
              </a:r>
              <a:r>
                <a:rPr lang="en-US" sz="1400" i="1" baseline="-25000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 given by:</a:t>
              </a:r>
            </a:p>
            <a:p>
              <a:endParaRPr lang="en-US" sz="1400" dirty="0">
                <a:solidFill>
                  <a:srgbClr val="000000"/>
                </a:solidFill>
                <a:latin typeface="Franklin Gothic Book"/>
                <a:cs typeface="Arial"/>
              </a:endParaRPr>
            </a:p>
            <a:p>
              <a:endParaRPr lang="en-US" sz="1400" dirty="0">
                <a:solidFill>
                  <a:srgbClr val="000000"/>
                </a:solidFill>
                <a:latin typeface="Franklin Gothic Book"/>
                <a:cs typeface="Arial"/>
              </a:endParaRPr>
            </a:p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Thus, the phase advance must be 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Arial"/>
                </a:rPr>
                <a:t>n</a:t>
              </a:r>
              <a:r>
                <a:rPr lang="en-US" sz="1400" i="1" dirty="0">
                  <a:solidFill>
                    <a:srgbClr val="000000"/>
                  </a:solidFill>
                  <a:latin typeface="Franklin Gothic Book"/>
                  <a:cs typeface="Times New Roman"/>
                </a:rPr>
                <a:t>π</a:t>
              </a:r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.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39" y="5280505"/>
              <a:ext cx="968087" cy="2041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85829" y="5209679"/>
              <a:ext cx="1176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Franklin Gothic Book"/>
                  <a:cs typeface="Arial"/>
                </a:rPr>
                <a:t>(4x4 identity)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2983" y="5797096"/>
            <a:ext cx="39976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H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  <a:cs typeface="Arial"/>
              </a:rPr>
              <a:t>N</a:t>
            </a:r>
            <a:r>
              <a:rPr lang="en-US" sz="1600" dirty="0">
                <a:solidFill>
                  <a:srgbClr val="800000"/>
                </a:solidFill>
                <a:latin typeface="Franklin Gothic Medium"/>
                <a:cs typeface="Arial"/>
              </a:rPr>
              <a:t>, </a:t>
            </a:r>
            <a:r>
              <a:rPr lang="en-US" sz="1600" i="1" dirty="0">
                <a:solidFill>
                  <a:srgbClr val="800000"/>
                </a:solidFill>
                <a:latin typeface="Franklin Gothic Medium"/>
                <a:cs typeface="Arial"/>
              </a:rPr>
              <a:t>I</a:t>
            </a:r>
            <a:r>
              <a:rPr lang="en-US" sz="1600" i="1" baseline="-25000" dirty="0">
                <a:solidFill>
                  <a:srgbClr val="800000"/>
                </a:solidFill>
                <a:latin typeface="Franklin Gothic Medium"/>
                <a:cs typeface="Arial"/>
              </a:rPr>
              <a:t>N</a:t>
            </a:r>
            <a:r>
              <a:rPr lang="en-US" sz="1600" dirty="0">
                <a:solidFill>
                  <a:srgbClr val="800000"/>
                </a:solidFill>
                <a:latin typeface="Franklin Gothic Medium"/>
                <a:cs typeface="Arial"/>
              </a:rPr>
              <a:t> are invariant under the one-turn map</a:t>
            </a:r>
            <a:r>
              <a:rPr lang="en-US" sz="1600" dirty="0">
                <a:solidFill>
                  <a:srgbClr val="1F497D"/>
                </a:solidFill>
                <a:latin typeface="Franklin Gothic Medium"/>
                <a:cs typeface="Arial"/>
              </a:rPr>
              <a:t>.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1697343" y="5470362"/>
            <a:ext cx="438565" cy="330198"/>
          </a:xfrm>
          <a:prstGeom prst="downArrow">
            <a:avLst/>
          </a:prstGeom>
          <a:gradFill flip="none" rotWithShape="1">
            <a:gsLst>
              <a:gs pos="0">
                <a:schemeClr val="accent2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32187" y="3290460"/>
            <a:ext cx="22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67094" y="2249064"/>
            <a:ext cx="1099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1F497D"/>
                </a:solidFill>
                <a:latin typeface="Franklin Gothic Medium"/>
              </a:rPr>
              <a:t>first invariant</a:t>
            </a:r>
          </a:p>
        </p:txBody>
      </p:sp>
    </p:spTree>
    <p:extLst>
      <p:ext uri="{BB962C8B-B14F-4D97-AF65-F5344CB8AC3E}">
        <p14:creationId xmlns:p14="http://schemas.microsoft.com/office/powerpoint/2010/main" val="93016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advanced computing/modeling using </a:t>
            </a:r>
            <a:br>
              <a:rPr lang="en-US" dirty="0" smtClean="0"/>
            </a:br>
            <a:r>
              <a:rPr lang="en-US" dirty="0" smtClean="0"/>
              <a:t>IMPACT-Z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85529" y="1672499"/>
            <a:ext cx="3200666" cy="2976595"/>
            <a:chOff x="5727962" y="1359909"/>
            <a:chExt cx="3200666" cy="2976595"/>
          </a:xfrm>
        </p:grpSpPr>
        <p:grpSp>
          <p:nvGrpSpPr>
            <p:cNvPr id="7" name="Group 6"/>
            <p:cNvGrpSpPr/>
            <p:nvPr/>
          </p:nvGrpSpPr>
          <p:grpSpPr>
            <a:xfrm>
              <a:off x="6358012" y="2513519"/>
              <a:ext cx="2328788" cy="1822985"/>
              <a:chOff x="4422763" y="3510281"/>
              <a:chExt cx="3530594" cy="2661919"/>
            </a:xfrm>
          </p:grpSpPr>
          <p:pic>
            <p:nvPicPr>
              <p:cNvPr id="13" name="Picture 110" descr="C:\Users\jiqiang\mystuff\png2eps\phasefel21020Snap47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3510281"/>
                <a:ext cx="3381357" cy="2661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572000" y="5181600"/>
                <a:ext cx="1887843" cy="672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  <a:latin typeface="Times New Roman"/>
                  </a:rPr>
                  <a:t>final longitudinal </a:t>
                </a:r>
              </a:p>
              <a:p>
                <a:pPr algn="ctr" defTabSz="914400"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  <a:latin typeface="Times New Roman"/>
                  </a:rPr>
                  <a:t>phase space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4360171" y="4510746"/>
                <a:ext cx="573308" cy="44812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1600" kern="0" dirty="0">
                    <a:solidFill>
                      <a:srgbClr val="000000"/>
                    </a:solidFill>
                    <a:latin typeface="Symbol" pitchFamily="18" charset="2"/>
                  </a:rPr>
                  <a:t>D g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727962" y="1359909"/>
              <a:ext cx="3200666" cy="1161293"/>
              <a:chOff x="435049" y="1856733"/>
              <a:chExt cx="3200666" cy="1161293"/>
            </a:xfrm>
          </p:grpSpPr>
          <p:pic>
            <p:nvPicPr>
              <p:cNvPr id="9" name="Picture 8" descr="cid:image001.png@01CEAA3E.35786520"/>
              <p:cNvPicPr/>
              <p:nvPr/>
            </p:nvPicPr>
            <p:blipFill rotWithShape="1">
              <a:blip r:embed="rId4" r:link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68250" y="1900364"/>
                <a:ext cx="2767465" cy="97521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Picture 9" descr="NERSC_logo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95581" y="2520893"/>
                <a:ext cx="1423886" cy="497133"/>
              </a:xfrm>
              <a:prstGeom prst="rect">
                <a:avLst/>
              </a:prstGeom>
            </p:spPr>
          </p:pic>
          <p:sp>
            <p:nvSpPr>
              <p:cNvPr id="11" name="Shape 10"/>
              <p:cNvSpPr/>
              <p:nvPr/>
            </p:nvSpPr>
            <p:spPr>
              <a:xfrm flipV="1">
                <a:off x="435049" y="1856733"/>
                <a:ext cx="1450488" cy="1123192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TextBox 11"/>
              <p:cNvSpPr txBox="1"/>
              <p:nvPr/>
            </p:nvSpPr>
            <p:spPr>
              <a:xfrm>
                <a:off x="2011513" y="2080587"/>
                <a:ext cx="15115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prstClr val="white"/>
                    </a:solidFill>
                    <a:latin typeface="Franklin Gothic Medium"/>
                  </a:rPr>
                  <a:t>&gt; 100, 000 cores</a:t>
                </a:r>
              </a:p>
            </p:txBody>
          </p:sp>
        </p:grpSp>
      </p:grpSp>
      <p:pic>
        <p:nvPicPr>
          <p:cNvPr id="16" name="Picture 2" descr="impact_usermap_mid.jpg                                         0000C7B7&#10;AMAC Kymba                     B75E0785:"/>
          <p:cNvPicPr>
            <a:picLocks noChangeAspect="1" noChangeArrowheads="1"/>
          </p:cNvPicPr>
          <p:nvPr/>
        </p:nvPicPr>
        <p:blipFill>
          <a:blip r:embed="rId7" cstate="print">
            <a:alphaModFix amt="34000"/>
          </a:blip>
          <a:srcRect/>
          <a:stretch>
            <a:fillRect/>
          </a:stretch>
        </p:blipFill>
        <p:spPr bwMode="auto">
          <a:xfrm>
            <a:off x="1801091" y="3271342"/>
            <a:ext cx="4417639" cy="283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2400" y="1166090"/>
            <a:ext cx="8763000" cy="52629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914400">
              <a:buFontTx/>
              <a:buBlip>
                <a:blip r:embed="rId8"/>
              </a:buBlip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The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IMPACT-Z code </a:t>
            </a: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&amp; physics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cs typeface="Calibri"/>
              </a:rPr>
              <a:t>model</a:t>
            </a:r>
            <a:endParaRPr lang="en-US" sz="2400" dirty="0">
              <a:solidFill>
                <a:srgbClr val="1F497D"/>
              </a:solidFill>
              <a:latin typeface="Calibri"/>
              <a:cs typeface="Calibri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s-based </a:t>
            </a:r>
            <a:r>
              <a:rPr lang="en-US" i="1" dirty="0" err="1" smtClean="0">
                <a:solidFill>
                  <a:prstClr val="black"/>
                </a:solidFill>
                <a:latin typeface="Franklin Gothic Book"/>
              </a:rPr>
              <a:t>symplectic</a:t>
            </a: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 particle tracking using maps</a:t>
            </a: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Poisson solvers for 6 distinct boundary conditions</a:t>
            </a:r>
            <a:endParaRPr lang="en-US" i="1" dirty="0">
              <a:solidFill>
                <a:prstClr val="black"/>
              </a:solidFill>
              <a:latin typeface="Franklin Gothic Book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standard </a:t>
            </a:r>
            <a:r>
              <a:rPr lang="en-US" i="1" dirty="0" err="1" smtClean="0">
                <a:solidFill>
                  <a:prstClr val="black"/>
                </a:solidFill>
                <a:latin typeface="Franklin Gothic Book"/>
              </a:rPr>
              <a:t>beamline</a:t>
            </a: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 elements, </a:t>
            </a:r>
            <a:r>
              <a:rPr lang="en-US" i="1" dirty="0">
                <a:solidFill>
                  <a:prstClr val="black"/>
                </a:solidFill>
                <a:latin typeface="Franklin Gothic Book"/>
              </a:rPr>
              <a:t>RF and RW </a:t>
            </a:r>
            <a:r>
              <a:rPr lang="en-US" i="1" dirty="0" err="1" smtClean="0">
                <a:solidFill>
                  <a:prstClr val="black"/>
                </a:solidFill>
                <a:latin typeface="Franklin Gothic Book"/>
              </a:rPr>
              <a:t>wakefields</a:t>
            </a:r>
            <a:endParaRPr lang="en-US" i="1" dirty="0" smtClean="0">
              <a:solidFill>
                <a:prstClr val="black"/>
              </a:solidFill>
              <a:latin typeface="Franklin Gothic Book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field, misalignment, and rotation errors</a:t>
            </a:r>
            <a:endParaRPr lang="en-US" i="1" dirty="0">
              <a:solidFill>
                <a:prstClr val="black"/>
              </a:solidFill>
              <a:latin typeface="Franklin Gothic Book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multi-turn tracking with simulation restart</a:t>
            </a:r>
            <a:endParaRPr lang="en-US" i="1" dirty="0">
              <a:solidFill>
                <a:prstClr val="black"/>
              </a:solidFill>
              <a:latin typeface="Franklin Gothic Book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efficient </a:t>
            </a:r>
            <a:r>
              <a:rPr lang="en-US" i="1" dirty="0">
                <a:solidFill>
                  <a:prstClr val="black"/>
                </a:solidFill>
                <a:latin typeface="Franklin Gothic Book"/>
              </a:rPr>
              <a:t>parallelization,  access to </a:t>
            </a: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NERSC</a:t>
            </a:r>
            <a:endParaRPr lang="en-US" b="1" dirty="0" smtClean="0">
              <a:solidFill>
                <a:prstClr val="black"/>
              </a:solidFill>
              <a:latin typeface="Franklin Gothic Book"/>
            </a:endParaRPr>
          </a:p>
          <a:p>
            <a:pPr marL="285750" indent="-285750" defTabSz="914400">
              <a:buFontTx/>
              <a:buBlip>
                <a:blip r:embed="rId8"/>
              </a:buBlip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285750" indent="-285750" defTabSz="914400">
              <a:buFontTx/>
              <a:buBlip>
                <a:blip r:embed="rId8"/>
              </a:buBlip>
            </a:pPr>
            <a:r>
              <a:rPr lang="en-US" sz="2400" b="1" dirty="0" smtClean="0">
                <a:solidFill>
                  <a:srgbClr val="1F497D"/>
                </a:solidFill>
                <a:latin typeface="Calibri"/>
              </a:rPr>
              <a:t>The IMPACT code suite is used by &gt; 40 </a:t>
            </a:r>
          </a:p>
          <a:p>
            <a:pPr defTabSz="914400"/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</a:rPr>
              <a:t>   institutes worldwide</a:t>
            </a: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successfully applied to both electron &amp; proton </a:t>
            </a:r>
          </a:p>
          <a:p>
            <a:pPr lvl="1" defTabSz="914400"/>
            <a:r>
              <a:rPr lang="en-US" i="1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    machines:</a:t>
            </a:r>
          </a:p>
          <a:p>
            <a:pPr marL="1200150" lvl="2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CERN PS2 ring</a:t>
            </a:r>
          </a:p>
          <a:p>
            <a:pPr marL="1200150" lvl="2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LCLS-II </a:t>
            </a:r>
            <a:r>
              <a:rPr lang="en-US" i="1" dirty="0" err="1" smtClean="0">
                <a:solidFill>
                  <a:prstClr val="black"/>
                </a:solidFill>
                <a:latin typeface="Franklin Gothic Book"/>
              </a:rPr>
              <a:t>linac</a:t>
            </a: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  </a:t>
            </a:r>
          </a:p>
          <a:p>
            <a:pPr marL="742950" lvl="1" indent="-285750" defTabSz="914400">
              <a:buFontTx/>
              <a:buBlip>
                <a:blip r:embed="rId8"/>
              </a:buBlip>
            </a:pPr>
            <a:r>
              <a:rPr lang="en-US" i="1" dirty="0" smtClean="0">
                <a:solidFill>
                  <a:prstClr val="black"/>
                </a:solidFill>
                <a:latin typeface="Franklin Gothic Book"/>
              </a:rPr>
              <a:t>unprecedented resolution:  ~2B </a:t>
            </a:r>
            <a:r>
              <a:rPr lang="en-US" i="1" dirty="0" err="1" smtClean="0">
                <a:solidFill>
                  <a:prstClr val="black"/>
                </a:solidFill>
                <a:latin typeface="Franklin Gothic Book"/>
              </a:rPr>
              <a:t>macroparticles</a:t>
            </a:r>
            <a:endParaRPr lang="en-US" i="1" dirty="0" smtClean="0">
              <a:solidFill>
                <a:prstClr val="black"/>
              </a:solidFill>
              <a:latin typeface="Franklin Gothic Book"/>
            </a:endParaRPr>
          </a:p>
          <a:p>
            <a:pPr marL="742950" lvl="1" indent="-285750" defTabSz="914400">
              <a:buFontTx/>
              <a:buBlip>
                <a:blip r:embed="rId8"/>
              </a:buBlip>
            </a:pPr>
            <a:endParaRPr lang="en-US" i="1" dirty="0">
              <a:solidFill>
                <a:prstClr val="black"/>
              </a:solidFill>
              <a:latin typeface="Franklin Gothic Book"/>
            </a:endParaRPr>
          </a:p>
          <a:p>
            <a:pPr lvl="0" defTabSz="914400"/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70125" y="6356350"/>
            <a:ext cx="516675" cy="365125"/>
          </a:xfrm>
        </p:spPr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15331" y="4545189"/>
            <a:ext cx="490091" cy="1538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4268" y="4472203"/>
            <a:ext cx="713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(mm)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8975" y="5974045"/>
            <a:ext cx="8104510" cy="432274"/>
            <a:chOff x="438975" y="5974045"/>
            <a:chExt cx="8104510" cy="432274"/>
          </a:xfrm>
        </p:grpSpPr>
        <p:sp>
          <p:nvSpPr>
            <p:cNvPr id="2" name="Rectangle 1"/>
            <p:cNvSpPr/>
            <p:nvPr/>
          </p:nvSpPr>
          <p:spPr>
            <a:xfrm>
              <a:off x="438975" y="5974045"/>
              <a:ext cx="8104510" cy="432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6196" y="6012698"/>
              <a:ext cx="8097289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+mj-lt"/>
                </a:rPr>
                <a:t>C</a:t>
              </a:r>
              <a:r>
                <a:rPr lang="en-US" sz="1600" dirty="0" smtClean="0">
                  <a:solidFill>
                    <a:srgbClr val="800000"/>
                  </a:solidFill>
                  <a:latin typeface="+mj-lt"/>
                </a:rPr>
                <a:t>ollaboration with teams at </a:t>
              </a:r>
              <a:r>
                <a:rPr lang="en-US" sz="1600" dirty="0" err="1" smtClean="0">
                  <a:solidFill>
                    <a:srgbClr val="800000"/>
                  </a:solidFill>
                  <a:latin typeface="+mj-lt"/>
                </a:rPr>
                <a:t>RadiaSoft</a:t>
              </a:r>
              <a:r>
                <a:rPr lang="en-US" sz="1600" dirty="0" smtClean="0">
                  <a:solidFill>
                    <a:srgbClr val="800000"/>
                  </a:solidFill>
                  <a:latin typeface="+mj-lt"/>
                </a:rPr>
                <a:t> and FNAL, who are modeling IOTA using SYNERGIA.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22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IOTA ring : a test </a:t>
            </a:r>
            <a:r>
              <a:rPr lang="en-US" dirty="0"/>
              <a:t>b</a:t>
            </a:r>
            <a:r>
              <a:rPr lang="en-US" dirty="0" smtClean="0"/>
              <a:t>ed for strategies designed to mitigate space charge-induced beam halo.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198" y="1363642"/>
            <a:ext cx="82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Possible strategies: </a:t>
            </a:r>
            <a:r>
              <a:rPr lang="en-US" b="1" dirty="0">
                <a:solidFill>
                  <a:srgbClr val="000000"/>
                </a:solidFill>
                <a:latin typeface="Franklin Gothic Medium"/>
              </a:rPr>
              <a:t>electron lenses/columns, nonlinear </a:t>
            </a:r>
            <a:r>
              <a:rPr lang="en-US" b="1" dirty="0" err="1">
                <a:solidFill>
                  <a:srgbClr val="000000"/>
                </a:solidFill>
                <a:latin typeface="Franklin Gothic Medium"/>
              </a:rPr>
              <a:t>integrable</a:t>
            </a:r>
            <a:r>
              <a:rPr lang="en-US" b="1" dirty="0">
                <a:solidFill>
                  <a:srgbClr val="000000"/>
                </a:solidFill>
                <a:latin typeface="Franklin Gothic Medium"/>
              </a:rPr>
              <a:t> lattices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326" y="5293567"/>
            <a:ext cx="873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Nonlinearity     </a:t>
            </a:r>
            <a:r>
              <a:rPr lang="en-US" b="1" dirty="0">
                <a:solidFill>
                  <a:srgbClr val="000000"/>
                </a:solidFill>
                <a:latin typeface="Franklin Gothic Medium"/>
              </a:rPr>
              <a:t>tune spread “washes out” coherent space charge instabilities</a:t>
            </a:r>
          </a:p>
          <a:p>
            <a:pPr marL="344488" indent="-344488">
              <a:buFont typeface="Arial"/>
              <a:buChar char="•"/>
            </a:pPr>
            <a:r>
              <a:rPr lang="en-US" b="1" dirty="0" err="1">
                <a:solidFill>
                  <a:srgbClr val="1F497D"/>
                </a:solidFill>
                <a:latin typeface="Franklin Gothic Medium"/>
              </a:rPr>
              <a:t>Integrability</a:t>
            </a: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     </a:t>
            </a:r>
            <a:r>
              <a:rPr lang="en-US" b="1" dirty="0">
                <a:solidFill>
                  <a:prstClr val="black"/>
                </a:solidFill>
                <a:latin typeface="Franklin Gothic Medium"/>
              </a:rPr>
              <a:t>ensures orbits are regular and remain bounded (no chaos)</a:t>
            </a:r>
            <a:r>
              <a:rPr lang="en-US" b="1" dirty="0">
                <a:solidFill>
                  <a:srgbClr val="1F497D"/>
                </a:solidFill>
                <a:latin typeface="Franklin Gothic Medium"/>
              </a:rPr>
              <a:t> </a:t>
            </a:r>
            <a:endParaRPr lang="en-US" b="1" dirty="0">
              <a:solidFill>
                <a:srgbClr val="000000"/>
              </a:solidFill>
              <a:latin typeface="Franklin Gothic Medium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6198" y="1792572"/>
            <a:ext cx="8687124" cy="3363254"/>
            <a:chOff x="316198" y="1953322"/>
            <a:chExt cx="8687124" cy="3363254"/>
          </a:xfrm>
        </p:grpSpPr>
        <p:sp>
          <p:nvSpPr>
            <p:cNvPr id="7" name="TextBox 6"/>
            <p:cNvSpPr txBox="1"/>
            <p:nvPr/>
          </p:nvSpPr>
          <p:spPr>
            <a:xfrm>
              <a:off x="316198" y="2164716"/>
              <a:ext cx="50589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dirty="0" err="1">
                  <a:solidFill>
                    <a:srgbClr val="1F497D"/>
                  </a:solidFill>
                  <a:latin typeface="Franklin Gothic Medium"/>
                </a:rPr>
                <a:t>Integrable</a:t>
              </a:r>
              <a:r>
                <a:rPr lang="en-US" b="1" dirty="0">
                  <a:solidFill>
                    <a:srgbClr val="1F497D"/>
                  </a:solidFill>
                  <a:latin typeface="Franklin Gothic Medium"/>
                </a:rPr>
                <a:t> Optics Test Accelerator (IOTA)</a:t>
              </a:r>
            </a:p>
          </p:txBody>
        </p:sp>
        <p:pic>
          <p:nvPicPr>
            <p:cNvPr id="11" name="Picture 10" descr="IOTA_Fig1.png"/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1343" y="1953322"/>
              <a:ext cx="4151979" cy="1482849"/>
            </a:xfrm>
            <a:prstGeom prst="rect">
              <a:avLst/>
            </a:prstGeom>
          </p:spPr>
        </p:pic>
        <p:pic>
          <p:nvPicPr>
            <p:cNvPr id="10" name="Picture 9" descr="IOTA_NonlinearInsert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295" y="3496157"/>
              <a:ext cx="1591659" cy="102927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59175" y="2610326"/>
              <a:ext cx="452544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Novel accelerator physics:  strongly nonlinear design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Experimental test bed for SC mitigation schemes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- Run first with electrons, then low-energy protons</a:t>
              </a:r>
              <a:endParaRPr lang="en-US" sz="1400" dirty="0">
                <a:solidFill>
                  <a:srgbClr val="000000"/>
                </a:solidFill>
                <a:latin typeface="Franklin Gothic Medium"/>
              </a:endParaRPr>
            </a:p>
          </p:txBody>
        </p:sp>
        <p:pic>
          <p:nvPicPr>
            <p:cNvPr id="16" name="Picture 15" descr="Halo_Linear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786" y="3418178"/>
              <a:ext cx="2129902" cy="1639871"/>
            </a:xfrm>
            <a:prstGeom prst="rect">
              <a:avLst/>
            </a:prstGeom>
          </p:spPr>
        </p:pic>
        <p:pic>
          <p:nvPicPr>
            <p:cNvPr id="17" name="Picture 16" descr="Halo_Nonlinear.pd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9954" y="3399707"/>
              <a:ext cx="2180018" cy="1639870"/>
            </a:xfrm>
            <a:prstGeom prst="rect">
              <a:avLst/>
            </a:prstGeom>
          </p:spPr>
        </p:pic>
        <p:sp>
          <p:nvSpPr>
            <p:cNvPr id="19" name="Right Arrow 18"/>
            <p:cNvSpPr/>
            <p:nvPr/>
          </p:nvSpPr>
          <p:spPr>
            <a:xfrm>
              <a:off x="2926080" y="3874077"/>
              <a:ext cx="787791" cy="36972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EECE1"/>
                </a:solidFill>
                <a:latin typeface="Franklin Gothic Book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14756" y="4549227"/>
              <a:ext cx="1912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1F497D"/>
                  </a:solidFill>
                  <a:latin typeface="Franklin Gothic Medium"/>
                </a:rPr>
                <a:t>nonlinear magnetic insert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7942" y="5039577"/>
              <a:ext cx="232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1F497D"/>
                  </a:solidFill>
                  <a:latin typeface="Franklin Gothic Medium"/>
                </a:rPr>
                <a:t>using conventional linear design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96481" y="5033999"/>
              <a:ext cx="2389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1F497D"/>
                  </a:solidFill>
                  <a:latin typeface="Franklin Gothic Medium"/>
                </a:rPr>
                <a:t>using nonlinear </a:t>
              </a:r>
              <a:r>
                <a:rPr lang="en-US" sz="1200" i="1" dirty="0" err="1">
                  <a:solidFill>
                    <a:srgbClr val="1F497D"/>
                  </a:solidFill>
                  <a:latin typeface="Franklin Gothic Medium"/>
                </a:rPr>
                <a:t>integrable</a:t>
              </a:r>
              <a:r>
                <a:rPr lang="en-US" sz="1200" i="1" dirty="0">
                  <a:solidFill>
                    <a:srgbClr val="1F497D"/>
                  </a:solidFill>
                  <a:latin typeface="Franklin Gothic Medium"/>
                </a:rPr>
                <a:t> design</a:t>
              </a:r>
              <a:endParaRPr lang="en-US" sz="1400" b="1" i="1" baseline="30000" dirty="0">
                <a:solidFill>
                  <a:srgbClr val="1F497D"/>
                </a:solidFill>
                <a:latin typeface="Franklin Gothic Medium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762707" y="5933804"/>
            <a:ext cx="2878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>
                <a:solidFill>
                  <a:srgbClr val="1F497D"/>
                </a:solidFill>
                <a:latin typeface="Franklin Gothic Medium"/>
              </a:rPr>
              <a:t>1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S. Webb </a:t>
            </a:r>
            <a:r>
              <a:rPr lang="en-US" sz="1400" i="1" dirty="0">
                <a:solidFill>
                  <a:srgbClr val="1F497D"/>
                </a:solidFill>
                <a:latin typeface="Franklin Gothic Medium"/>
              </a:rPr>
              <a:t>et al</a:t>
            </a:r>
            <a:r>
              <a:rPr lang="en-US" sz="1400" dirty="0">
                <a:solidFill>
                  <a:srgbClr val="1F497D"/>
                </a:solidFill>
                <a:latin typeface="Franklin Gothic Medium"/>
              </a:rPr>
              <a:t>, p. 2961, IPAC 2012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9045" y="4219200"/>
            <a:ext cx="2363073" cy="338554"/>
          </a:xfrm>
          <a:prstGeom prst="rect">
            <a:avLst/>
          </a:prstGeom>
          <a:solidFill>
            <a:schemeClr val="bg2"/>
          </a:solidFill>
          <a:ln>
            <a:solidFill>
              <a:srgbClr val="1F497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Franklin Gothic Medium"/>
              </a:rPr>
              <a:t>nonlinear decoherence</a:t>
            </a:r>
            <a:r>
              <a:rPr lang="en-US" sz="1600" i="1" baseline="30000" dirty="0">
                <a:solidFill>
                  <a:srgbClr val="FF0000"/>
                </a:solidFill>
                <a:latin typeface="Franklin Gothic Medium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8779" y="3407557"/>
            <a:ext cx="55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Franklin Gothic Medium"/>
              </a:rPr>
              <a:t>halo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2192" y="2865061"/>
            <a:ext cx="901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>
                <a:solidFill>
                  <a:prstClr val="black"/>
                </a:solidFill>
                <a:latin typeface="Franklin Gothic Medium"/>
              </a:rPr>
              <a:t>Fermilab</a:t>
            </a:r>
            <a:endParaRPr lang="en-US" sz="1400" b="1" i="1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893456" y="5449454"/>
            <a:ext cx="184727" cy="149813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884226" y="5694214"/>
            <a:ext cx="184727" cy="149813"/>
          </a:xfrm>
          <a:prstGeom prst="rightArrow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6205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Summary of spatial projections for revised matched distributions in the D&amp;N potential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07" y="1312333"/>
            <a:ext cx="1370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Nonlinear KV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162" y="2730272"/>
            <a:ext cx="197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Nonlinear </a:t>
            </a:r>
            <a:r>
              <a:rPr lang="en-US" sz="1600" i="1" dirty="0" err="1" smtClean="0">
                <a:solidFill>
                  <a:srgbClr val="800000"/>
                </a:solidFill>
                <a:latin typeface="+mj-lt"/>
              </a:rPr>
              <a:t>Waterbag</a:t>
            </a:r>
            <a:endParaRPr lang="en-US" sz="1600" i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935" y="4435568"/>
            <a:ext cx="199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Nonlinear Gaussian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1856824"/>
            <a:ext cx="3330222" cy="68879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87" y="1379737"/>
            <a:ext cx="1806222" cy="25703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15" y="2789564"/>
            <a:ext cx="2045406" cy="27926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15" y="4447210"/>
            <a:ext cx="2934054" cy="305483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" y="3403188"/>
            <a:ext cx="4963732" cy="74217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9" y="5114495"/>
            <a:ext cx="5341001" cy="741616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88" y="1558116"/>
            <a:ext cx="3798712" cy="46082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20" y="2055614"/>
            <a:ext cx="2619405" cy="5075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9067" y="1235052"/>
            <a:ext cx="2918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Potential (dimensionless form)</a:t>
            </a:r>
          </a:p>
        </p:txBody>
      </p:sp>
      <p:pic>
        <p:nvPicPr>
          <p:cNvPr id="11" name="Picture 10" descr="IOTA_GaussianDistC3_XY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89" y="4706223"/>
            <a:ext cx="2393742" cy="1855150"/>
          </a:xfrm>
          <a:prstGeom prst="rect">
            <a:avLst/>
          </a:prstGeom>
        </p:spPr>
      </p:pic>
      <p:pic>
        <p:nvPicPr>
          <p:cNvPr id="19" name="Picture 18" descr="IOTA_WaterbagDist_XY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2" y="2728134"/>
            <a:ext cx="2399649" cy="19530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58689" y="2727602"/>
            <a:ext cx="123045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Waterbag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(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Λ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=0)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58689" y="4691643"/>
            <a:ext cx="1186818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Gaussian (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Λ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=3)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66490" y="4030125"/>
            <a:ext cx="1150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Shown for</a:t>
            </a:r>
          </a:p>
          <a:p>
            <a:pPr algn="ctr"/>
            <a:r>
              <a:rPr lang="en-US" sz="1100" i="1" dirty="0" err="1" smtClean="0">
                <a:solidFill>
                  <a:schemeClr val="tx2"/>
                </a:solidFill>
                <a:latin typeface="+mj-lt"/>
              </a:rPr>
              <a:t>τ</a:t>
            </a:r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 = 0.4,</a:t>
            </a:r>
          </a:p>
          <a:p>
            <a:pPr algn="ctr"/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&lt;H&gt; = 0.2</a:t>
            </a:r>
          </a:p>
          <a:p>
            <a:pPr algn="ctr"/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(dimensionless)</a:t>
            </a:r>
          </a:p>
        </p:txBody>
      </p:sp>
    </p:spTree>
    <p:extLst>
      <p:ext uri="{BB962C8B-B14F-4D97-AF65-F5344CB8AC3E}">
        <p14:creationId xmlns:p14="http://schemas.microsoft.com/office/powerpoint/2010/main" val="192647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Nonlinear </a:t>
            </a:r>
            <a:r>
              <a:rPr lang="en-US" dirty="0" err="1" smtClean="0"/>
              <a:t>Waterbag</a:t>
            </a:r>
            <a:r>
              <a:rPr lang="en-US" dirty="0" smtClean="0"/>
              <a:t> Beam in the IOTA Lattice – </a:t>
            </a:r>
            <a:br>
              <a:rPr lang="en-US" dirty="0" smtClean="0"/>
            </a:br>
            <a:r>
              <a:rPr lang="en-US" dirty="0" smtClean="0"/>
              <a:t>Spatial profiles are well-preserved </a:t>
            </a:r>
            <a:r>
              <a:rPr lang="en-US" dirty="0"/>
              <a:t>a</a:t>
            </a:r>
            <a:r>
              <a:rPr lang="en-US" dirty="0" smtClean="0"/>
              <a:t>cross the arc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3934" y="1206045"/>
            <a:ext cx="192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Horizontal profile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488920" y="1720283"/>
            <a:ext cx="1265082" cy="614601"/>
            <a:chOff x="7488920" y="3008686"/>
            <a:chExt cx="1265082" cy="614601"/>
          </a:xfrm>
        </p:grpSpPr>
        <p:sp>
          <p:nvSpPr>
            <p:cNvPr id="25" name="Rectangle 24"/>
            <p:cNvSpPr/>
            <p:nvPr/>
          </p:nvSpPr>
          <p:spPr>
            <a:xfrm>
              <a:off x="7488920" y="3008686"/>
              <a:ext cx="1197880" cy="614601"/>
            </a:xfrm>
            <a:prstGeom prst="rect">
              <a:avLst/>
            </a:prstGeom>
            <a:solidFill>
              <a:srgbClr val="EEECE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61423" y="3008686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entry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exit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591108" y="3174101"/>
              <a:ext cx="17031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2930" y="3428694"/>
              <a:ext cx="17031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IOTA_Waterbag_Arc_DistX_35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24" y="1582782"/>
            <a:ext cx="2984909" cy="2095787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06" y="2304062"/>
            <a:ext cx="422134" cy="284481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991" y="2304062"/>
            <a:ext cx="403779" cy="2844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34613" y="1538985"/>
            <a:ext cx="3137518" cy="2279899"/>
            <a:chOff x="4234613" y="1538985"/>
            <a:chExt cx="3137518" cy="2279899"/>
          </a:xfrm>
        </p:grpSpPr>
        <p:pic>
          <p:nvPicPr>
            <p:cNvPr id="37" name="Picture 36" descr="IOTA_Waterbag_Arc_DistY_350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4613" y="1538985"/>
              <a:ext cx="3137518" cy="220293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567094" y="3609539"/>
              <a:ext cx="605104" cy="209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09439" y="354188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Y</a:t>
              </a:r>
            </a:p>
          </p:txBody>
        </p:sp>
      </p:grpSp>
      <p:pic>
        <p:nvPicPr>
          <p:cNvPr id="40" name="Picture 39" descr="IOTA_Waterbag_Arc_DistX_350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37" y="3888532"/>
            <a:ext cx="2984909" cy="2095787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19" y="4609812"/>
            <a:ext cx="422134" cy="284481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404" y="4609812"/>
            <a:ext cx="403779" cy="28448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241026" y="3844735"/>
            <a:ext cx="3137518" cy="2279899"/>
            <a:chOff x="4234613" y="1538985"/>
            <a:chExt cx="3137518" cy="2279899"/>
          </a:xfrm>
        </p:grpSpPr>
        <p:pic>
          <p:nvPicPr>
            <p:cNvPr id="44" name="Picture 43" descr="IOTA_Waterbag_Arc_DistY_350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4613" y="1538985"/>
              <a:ext cx="3137518" cy="2202938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5567094" y="3609539"/>
              <a:ext cx="605104" cy="2093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09439" y="354188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Y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591108" y="2748914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350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91108" y="5137846"/>
            <a:ext cx="97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Turn 700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421718" y="4271357"/>
            <a:ext cx="1265082" cy="614601"/>
            <a:chOff x="7488920" y="3008686"/>
            <a:chExt cx="1265082" cy="614601"/>
          </a:xfrm>
        </p:grpSpPr>
        <p:sp>
          <p:nvSpPr>
            <p:cNvPr id="55" name="Rectangle 54"/>
            <p:cNvSpPr/>
            <p:nvPr/>
          </p:nvSpPr>
          <p:spPr>
            <a:xfrm>
              <a:off x="7488920" y="3008686"/>
              <a:ext cx="1197880" cy="614601"/>
            </a:xfrm>
            <a:prstGeom prst="rect">
              <a:avLst/>
            </a:prstGeom>
            <a:solidFill>
              <a:srgbClr val="EEECE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761423" y="3008686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entry</a:t>
              </a:r>
            </a:p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Arc exit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7591108" y="3174101"/>
              <a:ext cx="17031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582930" y="3428694"/>
              <a:ext cx="170315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7399741" y="3363533"/>
            <a:ext cx="1721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X, Y are dimensionless;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singularities located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at (X,Y)=(±1,0)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76040" y="1176182"/>
            <a:ext cx="16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+mj-lt"/>
              </a:rPr>
              <a:t>Vertical profile</a:t>
            </a:r>
          </a:p>
        </p:txBody>
      </p:sp>
    </p:spTree>
    <p:extLst>
      <p:ext uri="{BB962C8B-B14F-4D97-AF65-F5344CB8AC3E}">
        <p14:creationId xmlns:p14="http://schemas.microsoft.com/office/powerpoint/2010/main" val="124213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Smooth focusing </a:t>
            </a:r>
            <a:r>
              <a:rPr lang="en-US" dirty="0" err="1" smtClean="0"/>
              <a:t>waterbag</a:t>
            </a:r>
            <a:r>
              <a:rPr lang="en-US" dirty="0" smtClean="0"/>
              <a:t> model of equilibrium in the linear IOTA lattice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34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1" y="1328782"/>
            <a:ext cx="6452441" cy="62156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11" y="2028968"/>
            <a:ext cx="3347416" cy="30888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888" y="2551622"/>
            <a:ext cx="1652338" cy="254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655" y="1071121"/>
            <a:ext cx="145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chemeClr val="tx2"/>
                </a:solidFill>
                <a:latin typeface="+mj-lt"/>
              </a:rPr>
              <a:t>Hamiltonian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655" y="2481873"/>
            <a:ext cx="9037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Due to symmetry under rotation, 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 is </a:t>
            </a:r>
            <a:r>
              <a:rPr lang="en-US" sz="1600" i="1" dirty="0" err="1" smtClean="0">
                <a:latin typeface="+mj-lt"/>
              </a:rPr>
              <a:t>integrable</a:t>
            </a:r>
            <a:r>
              <a:rPr lang="en-US" sz="1600" dirty="0" smtClean="0">
                <a:latin typeface="+mj-lt"/>
              </a:rPr>
              <a:t> with a second invariant given by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                                 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3428" y="1302092"/>
            <a:ext cx="10543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800000"/>
                </a:solidFill>
                <a:latin typeface="+mj-lt"/>
              </a:rPr>
              <a:t>self-consistent</a:t>
            </a:r>
          </a:p>
          <a:p>
            <a:r>
              <a:rPr lang="en-US" sz="1100" dirty="0" smtClean="0">
                <a:solidFill>
                  <a:srgbClr val="800000"/>
                </a:solidFill>
                <a:latin typeface="+mj-lt"/>
              </a:rPr>
              <a:t>space charge</a:t>
            </a:r>
          </a:p>
          <a:p>
            <a:r>
              <a:rPr lang="en-US" sz="1100" dirty="0" smtClean="0">
                <a:solidFill>
                  <a:srgbClr val="800000"/>
                </a:solidFill>
                <a:latin typeface="+mj-lt"/>
              </a:rPr>
              <a:t>potential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11468" y="1503727"/>
            <a:ext cx="301540" cy="146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75655" y="2933193"/>
            <a:ext cx="8511145" cy="1194525"/>
            <a:chOff x="175655" y="3020787"/>
            <a:chExt cx="8511145" cy="1194525"/>
          </a:xfrm>
        </p:grpSpPr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281" y="3461045"/>
              <a:ext cx="1138673" cy="238981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70" y="3874395"/>
              <a:ext cx="2288602" cy="2566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75655" y="3020787"/>
              <a:ext cx="225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u="sng" dirty="0" smtClean="0">
                  <a:solidFill>
                    <a:srgbClr val="1F497D"/>
                  </a:solidFill>
                  <a:latin typeface="+mj-lt"/>
                </a:rPr>
                <a:t>Distribution function</a:t>
              </a:r>
              <a:r>
                <a:rPr lang="en-US" dirty="0" smtClean="0">
                  <a:solidFill>
                    <a:srgbClr val="1F497D"/>
                  </a:solidFill>
                  <a:latin typeface="+mj-lt"/>
                </a:rPr>
                <a:t>: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2386" y="3041796"/>
              <a:ext cx="1698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u="sng" dirty="0" smtClean="0">
                  <a:solidFill>
                    <a:srgbClr val="1F497D"/>
                  </a:solidFill>
                  <a:latin typeface="+mj-lt"/>
                </a:rPr>
                <a:t>Spatial density</a:t>
              </a:r>
              <a:r>
                <a:rPr lang="en-US" dirty="0" smtClean="0">
                  <a:solidFill>
                    <a:srgbClr val="1F497D"/>
                  </a:solidFill>
                  <a:latin typeface="+mj-lt"/>
                </a:rPr>
                <a:t>:</a:t>
              </a:r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4724" y="3554044"/>
              <a:ext cx="5102076" cy="66126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75655" y="4224320"/>
            <a:ext cx="7427773" cy="1060332"/>
            <a:chOff x="175655" y="4268117"/>
            <a:chExt cx="7427773" cy="1060332"/>
          </a:xfrm>
        </p:grpSpPr>
        <p:sp>
          <p:nvSpPr>
            <p:cNvPr id="13" name="TextBox 12"/>
            <p:cNvSpPr txBox="1"/>
            <p:nvPr/>
          </p:nvSpPr>
          <p:spPr>
            <a:xfrm>
              <a:off x="175655" y="4268117"/>
              <a:ext cx="2622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u="sng" dirty="0" smtClean="0">
                  <a:solidFill>
                    <a:srgbClr val="1F497D"/>
                  </a:solidFill>
                  <a:latin typeface="+mj-lt"/>
                </a:rPr>
                <a:t>Self-consistent potential</a:t>
              </a:r>
              <a:r>
                <a:rPr lang="en-US" dirty="0" smtClean="0">
                  <a:solidFill>
                    <a:srgbClr val="1F497D"/>
                  </a:solidFill>
                  <a:latin typeface="+mj-lt"/>
                </a:rPr>
                <a:t>:</a:t>
              </a:r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01" y="4704272"/>
              <a:ext cx="7038127" cy="624177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8055" y="5627120"/>
            <a:ext cx="351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Generalized space charge </a:t>
            </a:r>
            <a:r>
              <a:rPr lang="en-US" sz="1600" dirty="0" err="1" smtClean="0">
                <a:latin typeface="+mj-lt"/>
              </a:rPr>
              <a:t>perveance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001" y="5531507"/>
            <a:ext cx="2186886" cy="5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/>
              <a:t>Smooth focusing </a:t>
            </a:r>
            <a:r>
              <a:rPr lang="en-US" dirty="0" err="1"/>
              <a:t>waterbag</a:t>
            </a:r>
            <a:r>
              <a:rPr lang="en-US" dirty="0"/>
              <a:t> model of equilibrium in the linear IOTA lattice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655" y="1129517"/>
            <a:ext cx="659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1F497D"/>
                </a:solidFill>
                <a:latin typeface="+mj-lt"/>
              </a:rPr>
              <a:t>Hamiltonian expressed using zero-current action-angle variables: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23" y="2350229"/>
            <a:ext cx="4875351" cy="32883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94" y="3052489"/>
            <a:ext cx="2116275" cy="45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093" y="2909632"/>
            <a:ext cx="4113245" cy="631305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23" y="1694090"/>
            <a:ext cx="6992578" cy="3461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6236" y="3737413"/>
            <a:ext cx="3454792" cy="2369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Input parameters: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rms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emittance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:  </a:t>
            </a:r>
            <a:r>
              <a:rPr lang="en-US" sz="1200" i="1" dirty="0" err="1" smtClean="0">
                <a:solidFill>
                  <a:schemeClr val="tx2"/>
                </a:solidFill>
                <a:latin typeface="+mj-lt"/>
              </a:rPr>
              <a:t>ε</a:t>
            </a:r>
            <a:r>
              <a:rPr lang="en-US" sz="1200" i="1" baseline="-25000" dirty="0" err="1" smtClean="0">
                <a:solidFill>
                  <a:schemeClr val="tx2"/>
                </a:solidFill>
                <a:latin typeface="+mj-lt"/>
              </a:rPr>
              <a:t>x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2 mm-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mrad</a:t>
            </a:r>
            <a:endParaRPr lang="en-US" sz="1200" dirty="0" smtClean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undepressed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tune advance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A</a:t>
            </a:r>
            <a:r>
              <a:rPr lang="en-US" sz="1200" dirty="0" smtClean="0">
                <a:solidFill>
                  <a:schemeClr val="tx2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1200" dirty="0" smtClean="0">
                <a:solidFill>
                  <a:schemeClr val="tx2"/>
                </a:solidFill>
                <a:latin typeface="+mj-lt"/>
                <a:ea typeface="Wingdings"/>
                <a:cs typeface="Wingdings"/>
                <a:sym typeface="Wingdings"/>
              </a:rPr>
              <a:t>to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  <a:ea typeface="Wingdings"/>
                <a:cs typeface="Wingdings"/>
                <a:sym typeface="Wingdings"/>
              </a:rPr>
              <a:t>B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:  </a:t>
            </a:r>
            <a:r>
              <a:rPr lang="en-US" sz="1200" i="1" dirty="0" err="1" smtClean="0">
                <a:solidFill>
                  <a:schemeClr val="tx2"/>
                </a:solidFill>
                <a:latin typeface="+mj-lt"/>
              </a:rPr>
              <a:t>Q</a:t>
            </a:r>
            <a:r>
              <a:rPr lang="en-US" sz="1200" i="1" baseline="-25000" dirty="0" err="1" smtClean="0">
                <a:solidFill>
                  <a:schemeClr val="tx2"/>
                </a:solidFill>
                <a:latin typeface="+mj-lt"/>
              </a:rPr>
              <a:t>x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5.03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space charge tune depression: 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Δ</a:t>
            </a:r>
            <a:r>
              <a:rPr lang="en-US" sz="1200" i="1" dirty="0" err="1" smtClean="0">
                <a:solidFill>
                  <a:schemeClr val="tx2"/>
                </a:solidFill>
                <a:latin typeface="+mj-lt"/>
              </a:rPr>
              <a:t>Q</a:t>
            </a:r>
            <a:r>
              <a:rPr lang="en-US" sz="1200" i="1" baseline="-25000" dirty="0" err="1" smtClean="0">
                <a:solidFill>
                  <a:schemeClr val="tx2"/>
                </a:solidFill>
                <a:latin typeface="+mj-lt"/>
              </a:rPr>
              <a:t>x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-0.03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length of arc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A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to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B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:  </a:t>
            </a:r>
            <a:r>
              <a:rPr lang="en-US" sz="1200" i="1" dirty="0" err="1" smtClean="0">
                <a:solidFill>
                  <a:schemeClr val="tx2"/>
                </a:solidFill>
                <a:latin typeface="+mj-lt"/>
              </a:rPr>
              <a:t>L</a:t>
            </a:r>
            <a:r>
              <a:rPr lang="en-US" sz="1200" i="1" baseline="-25000" dirty="0" err="1" smtClean="0">
                <a:solidFill>
                  <a:schemeClr val="tx2"/>
                </a:solidFill>
                <a:latin typeface="+mj-lt"/>
              </a:rPr>
              <a:t>arc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38.1682 m</a:t>
            </a:r>
            <a:endParaRPr lang="en-US" sz="1200" dirty="0">
              <a:solidFill>
                <a:schemeClr val="tx2"/>
              </a:solidFill>
              <a:latin typeface="+mj-lt"/>
            </a:endParaRPr>
          </a:p>
          <a:p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Model parameters: 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k</a:t>
            </a:r>
            <a:r>
              <a:rPr lang="en-US" sz="1200" baseline="-25000" dirty="0" smtClean="0">
                <a:solidFill>
                  <a:schemeClr val="tx2"/>
                </a:solidFill>
                <a:latin typeface="+mj-lt"/>
              </a:rPr>
              <a:t>0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0.828 m</a:t>
            </a:r>
            <a:r>
              <a:rPr lang="en-US" sz="1200" baseline="30000" dirty="0" smtClean="0">
                <a:solidFill>
                  <a:schemeClr val="tx2"/>
                </a:solidFill>
                <a:latin typeface="+mj-lt"/>
              </a:rPr>
              <a:t>-1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,   k</a:t>
            </a:r>
            <a:r>
              <a:rPr lang="en-US" sz="1200" baseline="-250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66.355 m</a:t>
            </a:r>
            <a:r>
              <a:rPr lang="en-US" sz="1200" baseline="30000" dirty="0" smtClean="0">
                <a:solidFill>
                  <a:schemeClr val="tx2"/>
                </a:solidFill>
                <a:latin typeface="+mj-lt"/>
              </a:rPr>
              <a:t>-1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+mj-lt"/>
              </a:rPr>
              <a:t>a = 3.817 mm,  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H</a:t>
            </a:r>
            <a:r>
              <a:rPr lang="en-US" sz="1200" baseline="-25000" dirty="0" err="1" smtClean="0">
                <a:solidFill>
                  <a:schemeClr val="tx2"/>
                </a:solidFill>
                <a:latin typeface="+mj-lt"/>
              </a:rPr>
              <a:t>max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4.995 mm-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mrad</a:t>
            </a:r>
            <a:endParaRPr lang="en-US" sz="1200" dirty="0" smtClean="0">
              <a:solidFill>
                <a:schemeClr val="tx2"/>
              </a:solidFill>
              <a:latin typeface="+mj-lt"/>
            </a:endParaRPr>
          </a:p>
          <a:p>
            <a:endParaRPr lang="en-US" sz="12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Checks: 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σ</a:t>
            </a:r>
            <a:r>
              <a:rPr lang="en-US" sz="1200" baseline="-25000" dirty="0" err="1" smtClean="0">
                <a:solidFill>
                  <a:schemeClr val="tx2"/>
                </a:solidFill>
                <a:latin typeface="+mj-lt"/>
              </a:rPr>
              <a:t>x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3.118 mm, 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I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 = 4.85 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8830" y="1652468"/>
            <a:ext cx="8909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800000"/>
                </a:solidFill>
                <a:latin typeface="+mj-lt"/>
              </a:rPr>
              <a:t>normalized</a:t>
            </a:r>
          </a:p>
          <a:p>
            <a:r>
              <a:rPr lang="en-US" sz="1100" dirty="0" smtClean="0">
                <a:solidFill>
                  <a:srgbClr val="800000"/>
                </a:solidFill>
                <a:latin typeface="+mj-lt"/>
              </a:rPr>
              <a:t>coordinates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570760" y="3597999"/>
            <a:ext cx="1892550" cy="2427823"/>
            <a:chOff x="5111999" y="3584735"/>
            <a:chExt cx="1892550" cy="2427823"/>
          </a:xfrm>
        </p:grpSpPr>
        <p:sp>
          <p:nvSpPr>
            <p:cNvPr id="17" name="TextBox 16"/>
            <p:cNvSpPr txBox="1"/>
            <p:nvPr/>
          </p:nvSpPr>
          <p:spPr>
            <a:xfrm>
              <a:off x="5826992" y="5381211"/>
              <a:ext cx="499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latin typeface="+mj-lt"/>
                </a:rPr>
                <a:t>L</a:t>
              </a:r>
              <a:r>
                <a:rPr lang="en-US" sz="1600" i="1" baseline="-25000" dirty="0" err="1" smtClean="0">
                  <a:latin typeface="+mj-lt"/>
                </a:rPr>
                <a:t>arc</a:t>
              </a:r>
              <a:endParaRPr lang="en-US" sz="1600" i="1" baseline="-25000" dirty="0" smtClean="0">
                <a:latin typeface="+mj-lt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111999" y="3584735"/>
              <a:ext cx="1892550" cy="2427823"/>
              <a:chOff x="5111999" y="3584735"/>
              <a:chExt cx="1892550" cy="242782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707916" y="3584735"/>
                <a:ext cx="844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+mj-lt"/>
                  </a:rPr>
                  <a:t>insert gap</a:t>
                </a:r>
              </a:p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+mj-lt"/>
                  </a:rPr>
                  <a:t>1.8 m</a:t>
                </a: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5111999" y="3936163"/>
                <a:ext cx="1892550" cy="2076395"/>
                <a:chOff x="5068205" y="3906965"/>
                <a:chExt cx="1892550" cy="2076395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5068205" y="3906965"/>
                  <a:ext cx="1892550" cy="2076395"/>
                  <a:chOff x="4382099" y="3819371"/>
                  <a:chExt cx="1892550" cy="2076395"/>
                </a:xfrm>
              </p:grpSpPr>
              <p:sp>
                <p:nvSpPr>
                  <p:cNvPr id="3" name="Block Arc 2"/>
                  <p:cNvSpPr/>
                  <p:nvPr/>
                </p:nvSpPr>
                <p:spPr>
                  <a:xfrm rot="4967717">
                    <a:off x="4345635" y="3966753"/>
                    <a:ext cx="1965477" cy="1892550"/>
                  </a:xfrm>
                  <a:prstGeom prst="blockArc">
                    <a:avLst>
                      <a:gd name="adj1" fmla="val 11421342"/>
                      <a:gd name="adj2" fmla="val 11394111"/>
                      <a:gd name="adj3" fmla="val 8606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5036408" y="3819371"/>
                    <a:ext cx="160581" cy="4728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 flipH="1">
                    <a:off x="5553758" y="3825781"/>
                    <a:ext cx="160581" cy="4728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" name="Arc 8"/>
                <p:cNvSpPr/>
                <p:nvPr/>
              </p:nvSpPr>
              <p:spPr>
                <a:xfrm rot="2814084">
                  <a:off x="5357023" y="4411865"/>
                  <a:ext cx="1270714" cy="1333607"/>
                </a:xfrm>
                <a:prstGeom prst="arc">
                  <a:avLst>
                    <a:gd name="adj1" fmla="val 16200000"/>
                    <a:gd name="adj2" fmla="val 20617506"/>
                  </a:avLst>
                </a:prstGeom>
                <a:ln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 rot="2814084" flipH="1" flipV="1">
                  <a:off x="5407237" y="4301483"/>
                  <a:ext cx="1270714" cy="1333607"/>
                </a:xfrm>
                <a:prstGeom prst="arc">
                  <a:avLst>
                    <a:gd name="adj1" fmla="val 16200000"/>
                    <a:gd name="adj2" fmla="val 20617506"/>
                  </a:avLst>
                </a:prstGeom>
                <a:ln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511360" y="3699527"/>
                <a:ext cx="353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chemeClr val="tx2"/>
                    </a:solidFill>
                    <a:latin typeface="+mj-lt"/>
                  </a:rPr>
                  <a:t>A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65958" y="3707846"/>
                <a:ext cx="3550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solidFill>
                      <a:schemeClr val="tx2"/>
                    </a:solidFill>
                    <a:latin typeface="+mj-lt"/>
                  </a:rPr>
                  <a:t>B</a:t>
                </a:r>
                <a:endParaRPr lang="en-US" sz="1600" i="1" dirty="0" smtClean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6978561" y="4214309"/>
            <a:ext cx="19245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Matched to an </a:t>
            </a:r>
            <a:r>
              <a:rPr lang="en-US" sz="1400" dirty="0" err="1" smtClean="0">
                <a:solidFill>
                  <a:srgbClr val="1F497D"/>
                </a:solidFill>
                <a:latin typeface="Franklin Gothic Medium"/>
              </a:rPr>
              <a:t>rms</a:t>
            </a:r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 equivalent KV beam.</a:t>
            </a:r>
            <a:r>
              <a:rPr lang="en-US" sz="1400" baseline="30000" dirty="0" smtClean="0">
                <a:solidFill>
                  <a:srgbClr val="1F497D"/>
                </a:solidFill>
                <a:latin typeface="Franklin Gothic Medium"/>
              </a:rPr>
              <a:t>1</a:t>
            </a:r>
          </a:p>
          <a:p>
            <a:pPr lvl="0"/>
            <a:endParaRPr lang="en-US" sz="1400" dirty="0">
              <a:solidFill>
                <a:srgbClr val="1F497D"/>
              </a:solidFill>
              <a:latin typeface="Franklin Gothic Medium"/>
            </a:endParaRPr>
          </a:p>
          <a:p>
            <a:pPr lvl="0"/>
            <a:r>
              <a:rPr lang="en-US" sz="1400" dirty="0" smtClean="0">
                <a:solidFill>
                  <a:srgbClr val="1F497D"/>
                </a:solidFill>
                <a:latin typeface="Franklin Gothic Medium"/>
              </a:rPr>
              <a:t>Examine the evolution of the zero-current invariants (actions).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379" y="6399122"/>
            <a:ext cx="4541453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solidFill>
                  <a:schemeClr val="tx2"/>
                </a:solidFill>
                <a:latin typeface="+mj-lt"/>
              </a:rPr>
              <a:t>1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S. M. Lund </a:t>
            </a:r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et al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, Phys. Rev. ST – </a:t>
            </a:r>
            <a:r>
              <a:rPr lang="en-US" sz="1200" dirty="0" err="1" smtClean="0">
                <a:solidFill>
                  <a:schemeClr val="tx2"/>
                </a:solidFill>
                <a:latin typeface="+mj-lt"/>
              </a:rPr>
              <a:t>Accel</a:t>
            </a:r>
            <a:r>
              <a:rPr lang="en-US" sz="1200" dirty="0" smtClean="0">
                <a:solidFill>
                  <a:schemeClr val="tx2"/>
                </a:solidFill>
                <a:latin typeface="+mj-lt"/>
              </a:rPr>
              <a:t>. Beams 12, 114801 (2009)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22868" y="493281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+mj-lt"/>
              </a:rPr>
              <a:t>arc</a:t>
            </a:r>
          </a:p>
        </p:txBody>
      </p:sp>
    </p:spTree>
    <p:extLst>
      <p:ext uri="{BB962C8B-B14F-4D97-AF65-F5344CB8AC3E}">
        <p14:creationId xmlns:p14="http://schemas.microsoft.com/office/powerpoint/2010/main" val="157994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BEA74-6154-614E-BA50-7988C8B7723F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4</a:t>
            </a:fld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Tracking in the nonlinear insert is implemented in </a:t>
            </a:r>
            <a:br>
              <a:rPr lang="en-US" dirty="0" smtClean="0"/>
            </a:br>
            <a:r>
              <a:rPr lang="en-US" dirty="0" smtClean="0"/>
              <a:t>IMPACT-Z using a second-order </a:t>
            </a:r>
            <a:r>
              <a:rPr lang="en-US" dirty="0" err="1" smtClean="0"/>
              <a:t>symplectic</a:t>
            </a:r>
            <a:r>
              <a:rPr lang="en-US" dirty="0" smtClean="0"/>
              <a:t> integrator.</a:t>
            </a:r>
            <a:endParaRPr lang="en-US" dirty="0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58" y="3262525"/>
            <a:ext cx="2994037" cy="6001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4109" y="6329026"/>
            <a:ext cx="5269108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C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. E. 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Mitchell, THPAK035, IPAC 2018 and LBNL Report LBNL-1007217 (2017)</a:t>
            </a:r>
            <a:endParaRPr lang="en-US" sz="1200" dirty="0">
              <a:solidFill>
                <a:srgbClr val="1F497D"/>
              </a:solidFill>
              <a:latin typeface="Franklin Gothic Medium"/>
            </a:endParaRPr>
          </a:p>
        </p:txBody>
      </p:sp>
      <p:pic>
        <p:nvPicPr>
          <p:cNvPr id="2" name="Picture 1" descr="IOTA_ComplexPotential_Figure_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22" y="2384353"/>
            <a:ext cx="3635267" cy="2731765"/>
          </a:xfrm>
          <a:prstGeom prst="rect">
            <a:avLst/>
          </a:prstGeom>
        </p:spPr>
      </p:pic>
      <p:pic>
        <p:nvPicPr>
          <p:cNvPr id="12" name="Picture 1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726" y="353670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126" y="355194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539" y="36404113"/>
            <a:ext cx="1718599" cy="7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106" y="37374626"/>
            <a:ext cx="981128" cy="72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050" y="37308901"/>
            <a:ext cx="1519938" cy="75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526" y="35671813"/>
            <a:ext cx="2365461" cy="3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5685" y="1149276"/>
            <a:ext cx="8418942" cy="646331"/>
            <a:chOff x="386645" y="1149276"/>
            <a:chExt cx="8418942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386645" y="1149276"/>
              <a:ext cx="8418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The ideal 2D magnetic field within the nonlinear insert at location </a:t>
              </a:r>
              <a:r>
                <a:rPr lang="en-US" i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s</a:t>
              </a:r>
              <a:r>
                <a:rPr lang="en-US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is given by</a:t>
              </a:r>
            </a:p>
            <a:p>
              <a:r>
                <a:rPr lang="en-US" dirty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                            , where the potentials are given in terms of dimensionless quantities:</a:t>
              </a:r>
              <a:endParaRPr lang="en-US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358" y="1518010"/>
              <a:ext cx="1691171" cy="238428"/>
            </a:xfrm>
            <a:prstGeom prst="rect">
              <a:avLst/>
            </a:prstGeom>
          </p:spPr>
        </p:pic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58" y="2018590"/>
            <a:ext cx="4274175" cy="6461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445" y="2748268"/>
            <a:ext cx="27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using the complex function: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4108" y="3949087"/>
            <a:ext cx="50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-Dependent </a:t>
            </a:r>
            <a:r>
              <a:rPr lang="en-US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symplectic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tracking is performed using: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86" y="4514431"/>
            <a:ext cx="4716242" cy="2757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7204" y="335299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1" y="5474890"/>
            <a:ext cx="6200416" cy="4851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8125" y="4984611"/>
            <a:ext cx="46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map for a single numerical step of size </a:t>
            </a:r>
            <a:r>
              <a:rPr lang="en-US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h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is: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33216" y="1861133"/>
            <a:ext cx="3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Field lines of the nonlinear insert in the</a:t>
            </a:r>
          </a:p>
          <a:p>
            <a:pPr algn="ctr"/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 transverse plane (blue)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8522" y="5215443"/>
            <a:ext cx="2535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solidFill>
                  <a:schemeClr val="tx2"/>
                </a:solidFill>
                <a:latin typeface="+mj-lt"/>
              </a:rPr>
              <a:t>τ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– dimensionless insert strength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c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– transverse scale parameter [m</a:t>
            </a:r>
            <a:r>
              <a:rPr lang="en-US" sz="1100" baseline="30000" dirty="0" smtClean="0">
                <a:solidFill>
                  <a:schemeClr val="tx2"/>
                </a:solidFill>
                <a:latin typeface="+mj-lt"/>
              </a:rPr>
              <a:t>1/2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]</a:t>
            </a:r>
          </a:p>
          <a:p>
            <a:r>
              <a:rPr lang="en-US" sz="1100" i="1" dirty="0" err="1" smtClean="0">
                <a:solidFill>
                  <a:schemeClr val="tx2"/>
                </a:solidFill>
                <a:latin typeface="+mj-lt"/>
              </a:rPr>
              <a:t>Bρ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– magnetic rigidity [T-m]</a:t>
            </a:r>
          </a:p>
          <a:p>
            <a:r>
              <a:rPr lang="en-US" sz="1100" i="1" dirty="0" smtClean="0">
                <a:solidFill>
                  <a:schemeClr val="tx2"/>
                </a:solidFill>
                <a:latin typeface="+mj-lt"/>
              </a:rPr>
              <a:t>β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– </a:t>
            </a:r>
            <a:r>
              <a:rPr lang="en-US" sz="1100" dirty="0" err="1" smtClean="0">
                <a:solidFill>
                  <a:schemeClr val="tx2"/>
                </a:solidFill>
                <a:latin typeface="+mj-lt"/>
              </a:rPr>
              <a:t>betatron</a:t>
            </a:r>
            <a:r>
              <a:rPr lang="en-US" sz="1100" dirty="0" smtClean="0">
                <a:solidFill>
                  <a:schemeClr val="tx2"/>
                </a:solidFill>
                <a:latin typeface="+mj-lt"/>
              </a:rPr>
              <a:t> amplitude [m]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51296" y="2902684"/>
            <a:ext cx="6873043" cy="2894486"/>
            <a:chOff x="911943" y="2999215"/>
            <a:chExt cx="6873043" cy="2894486"/>
          </a:xfrm>
        </p:grpSpPr>
        <p:grpSp>
          <p:nvGrpSpPr>
            <p:cNvPr id="21" name="Group 20"/>
            <p:cNvGrpSpPr/>
            <p:nvPr/>
          </p:nvGrpSpPr>
          <p:grpSpPr>
            <a:xfrm>
              <a:off x="911943" y="2999215"/>
              <a:ext cx="6873043" cy="2894486"/>
              <a:chOff x="803847" y="2999215"/>
              <a:chExt cx="6873043" cy="289448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803847" y="2999215"/>
                <a:ext cx="6873043" cy="2894486"/>
                <a:chOff x="803847" y="2580405"/>
                <a:chExt cx="6873043" cy="289448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803847" y="2580405"/>
                  <a:ext cx="6873043" cy="2894486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6" name="Group 75"/>
                <p:cNvGrpSpPr/>
                <p:nvPr/>
              </p:nvGrpSpPr>
              <p:grpSpPr>
                <a:xfrm>
                  <a:off x="851237" y="2617729"/>
                  <a:ext cx="6785117" cy="2832216"/>
                  <a:chOff x="716117" y="2523159"/>
                  <a:chExt cx="6785117" cy="2832216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716117" y="2523159"/>
                    <a:ext cx="6785117" cy="28322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8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803848" y="2875305"/>
                    <a:ext cx="6683874" cy="2339022"/>
                    <a:chOff x="10487356" y="16314097"/>
                    <a:chExt cx="8637899" cy="3216440"/>
                  </a:xfrm>
                </p:grpSpPr>
                <p:pic>
                  <p:nvPicPr>
                    <p:cNvPr id="79" name="Picture 144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361447" y="18268464"/>
                      <a:ext cx="823191" cy="2678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0" name="Picture 145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847419" y="17556569"/>
                      <a:ext cx="823191" cy="2678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81" name="TextBox 1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312626" y="17959180"/>
                      <a:ext cx="941283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200">
                          <a:solidFill>
                            <a:srgbClr val="000000"/>
                          </a:solidFill>
                          <a:latin typeface="Franklin Gothic Medium" charset="0"/>
                          <a:cs typeface="Arial" charset="0"/>
                        </a:rPr>
                        <a:t>global error</a:t>
                      </a:r>
                    </a:p>
                  </p:txBody>
                </p:sp>
                <p:sp>
                  <p:nvSpPr>
                    <p:cNvPr id="82" name="TextBox 1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51743" y="17068839"/>
                      <a:ext cx="941283" cy="2769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200">
                          <a:solidFill>
                            <a:srgbClr val="000000"/>
                          </a:solidFill>
                          <a:latin typeface="Franklin Gothic Medium" charset="0"/>
                          <a:cs typeface="Arial" charset="0"/>
                        </a:rPr>
                        <a:t>global error</a:t>
                      </a:r>
                    </a:p>
                  </p:txBody>
                </p:sp>
                <p:grpSp>
                  <p:nvGrpSpPr>
                    <p:cNvPr id="83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74724" y="16392568"/>
                      <a:ext cx="4250531" cy="2926306"/>
                      <a:chOff x="14874724" y="16392568"/>
                      <a:chExt cx="4250531" cy="2926306"/>
                    </a:xfrm>
                  </p:grpSpPr>
                  <p:pic>
                    <p:nvPicPr>
                      <p:cNvPr id="98" name="Picture 142" descr="HScaling_Insert.pdf"/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2560" y="16424215"/>
                        <a:ext cx="4122695" cy="2894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99" name="Rectangle 98"/>
                      <p:cNvSpPr/>
                      <p:nvPr/>
                    </p:nvSpPr>
                    <p:spPr>
                      <a:xfrm>
                        <a:off x="14875364" y="16391888"/>
                        <a:ext cx="268298" cy="27052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84" name="Group 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506598" y="16394103"/>
                      <a:ext cx="4286821" cy="2963256"/>
                      <a:chOff x="10506598" y="16394103"/>
                      <a:chExt cx="4286821" cy="2963256"/>
                    </a:xfrm>
                  </p:grpSpPr>
                  <p:pic>
                    <p:nvPicPr>
                      <p:cNvPr id="95" name="Picture 141" descr="HScaling_Insert.pdf"/>
                      <p:cNvPicPr>
                        <a:picLocks noChangeAspect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0354" y="16411738"/>
                        <a:ext cx="4113065" cy="2887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96" name="Rectangle 95"/>
                      <p:cNvSpPr/>
                      <p:nvPr/>
                    </p:nvSpPr>
                    <p:spPr>
                      <a:xfrm>
                        <a:off x="10506407" y="16393476"/>
                        <a:ext cx="307986" cy="27052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7" name="Rectangle 96"/>
                      <p:cNvSpPr/>
                      <p:nvPr/>
                    </p:nvSpPr>
                    <p:spPr>
                      <a:xfrm rot="5400000">
                        <a:off x="12786138" y="17901698"/>
                        <a:ext cx="207973" cy="27036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85" name="Rectangle 84"/>
                    <p:cNvSpPr/>
                    <p:nvPr/>
                  </p:nvSpPr>
                  <p:spPr>
                    <a:xfrm rot="5400000">
                      <a:off x="17038408" y="17918369"/>
                      <a:ext cx="207974" cy="27051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pic>
                  <p:nvPicPr>
                    <p:cNvPr id="86" name="Picture 158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9159344" y="17643656"/>
                      <a:ext cx="2920198" cy="264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7" name="Picture 159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291413" y="19263905"/>
                      <a:ext cx="1181828" cy="2666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8" name="Picture 161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6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696484" y="19262369"/>
                      <a:ext cx="1181828" cy="2666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9" name="Picture 163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053562" y="18018317"/>
                      <a:ext cx="1040147" cy="3384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0" name="Picture 164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7463818" y="18172309"/>
                      <a:ext cx="1067050" cy="3472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1" name="TextBox 1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139441" y="17612825"/>
                      <a:ext cx="1327230" cy="40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400" dirty="0">
                          <a:solidFill>
                            <a:srgbClr val="000000"/>
                          </a:solidFill>
                          <a:latin typeface="Franklin Gothic Medium" charset="0"/>
                          <a:cs typeface="Arial" charset="0"/>
                        </a:rPr>
                        <a:t>global error</a:t>
                      </a:r>
                    </a:p>
                  </p:txBody>
                </p:sp>
                <p:sp>
                  <p:nvSpPr>
                    <p:cNvPr id="92" name="TextBox 16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448298" y="17765224"/>
                      <a:ext cx="1327230" cy="4084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400" dirty="0">
                          <a:solidFill>
                            <a:srgbClr val="000000"/>
                          </a:solidFill>
                          <a:latin typeface="Franklin Gothic Medium" charset="0"/>
                          <a:cs typeface="Arial" charset="0"/>
                        </a:rPr>
                        <a:t>global error</a:t>
                      </a:r>
                    </a:p>
                  </p:txBody>
                </p:sp>
                <p:pic>
                  <p:nvPicPr>
                    <p:cNvPr id="93" name="Picture 169" descr="latex-image-1.pdf"/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13463425" y="17674354"/>
                      <a:ext cx="3002472" cy="2819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4" name="TextBox 1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348313" y="16651186"/>
                      <a:ext cx="1817524" cy="4655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Helvetica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1600" dirty="0" smtClean="0">
                          <a:solidFill>
                            <a:srgbClr val="004080"/>
                          </a:solidFill>
                          <a:latin typeface="Franklin Gothic Medium" charset="0"/>
                          <a:cs typeface="Arial" charset="0"/>
                        </a:rPr>
                        <a:t>First invariant</a:t>
                      </a:r>
                      <a:endParaRPr lang="en-US" sz="1600" i="1" baseline="-25000" dirty="0">
                        <a:solidFill>
                          <a:srgbClr val="004080"/>
                        </a:solidFill>
                        <a:latin typeface="Franklin Gothic Medium" charset="0"/>
                        <a:cs typeface="Arial" charset="0"/>
                      </a:endParaRPr>
                    </a:p>
                  </p:txBody>
                </p:sp>
              </p:grpSp>
            </p:grpSp>
          </p:grpSp>
          <p:sp>
            <p:nvSpPr>
              <p:cNvPr id="100" name="TextBox 170"/>
              <p:cNvSpPr txBox="1">
                <a:spLocks noChangeArrowheads="1"/>
              </p:cNvSpPr>
              <p:nvPr/>
            </p:nvSpPr>
            <p:spPr bwMode="auto">
              <a:xfrm>
                <a:off x="4836587" y="3647329"/>
                <a:ext cx="16726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 smtClean="0">
                    <a:solidFill>
                      <a:srgbClr val="004080"/>
                    </a:solidFill>
                    <a:latin typeface="Franklin Gothic Medium" charset="0"/>
                    <a:cs typeface="Arial" charset="0"/>
                  </a:rPr>
                  <a:t>Second invariant</a:t>
                </a:r>
                <a:endParaRPr lang="en-US" sz="1600" i="1" baseline="-25000" dirty="0">
                  <a:solidFill>
                    <a:srgbClr val="004080"/>
                  </a:solidFill>
                  <a:latin typeface="Franklin Gothic Medium" charset="0"/>
                  <a:cs typeface="Arial" charset="0"/>
                </a:endParaRPr>
              </a:p>
            </p:txBody>
          </p:sp>
        </p:grpSp>
        <p:sp>
          <p:nvSpPr>
            <p:cNvPr id="101" name="TextBox 170"/>
            <p:cNvSpPr txBox="1">
              <a:spLocks noChangeArrowheads="1"/>
            </p:cNvSpPr>
            <p:nvPr/>
          </p:nvSpPr>
          <p:spPr bwMode="auto">
            <a:xfrm>
              <a:off x="1543929" y="3035640"/>
              <a:ext cx="601523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 smtClean="0">
                  <a:solidFill>
                    <a:srgbClr val="004080"/>
                  </a:solidFill>
                  <a:latin typeface="Franklin Gothic Medium" charset="0"/>
                  <a:cs typeface="Arial" charset="0"/>
                </a:rPr>
                <a:t>Convergence with </a:t>
              </a:r>
              <a:r>
                <a:rPr lang="en-US" sz="1600" i="1" dirty="0" err="1" smtClean="0">
                  <a:solidFill>
                    <a:srgbClr val="004080"/>
                  </a:solidFill>
                  <a:latin typeface="Franklin Gothic Medium" charset="0"/>
                  <a:cs typeface="Arial" charset="0"/>
                </a:rPr>
                <a:t>stepsize</a:t>
              </a:r>
              <a:r>
                <a:rPr lang="en-US" sz="1600" i="1" dirty="0" smtClean="0">
                  <a:solidFill>
                    <a:srgbClr val="004080"/>
                  </a:solidFill>
                  <a:latin typeface="Franklin Gothic Medium" charset="0"/>
                  <a:cs typeface="Arial" charset="0"/>
                </a:rPr>
                <a:t> in tracking through the nonlinear insert</a:t>
              </a:r>
              <a:endParaRPr lang="en-US" sz="1600" i="1" baseline="-25000" dirty="0">
                <a:solidFill>
                  <a:srgbClr val="004080"/>
                </a:solidFill>
                <a:latin typeface="Franklin Gothic Medium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480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31588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388" y="4912570"/>
            <a:ext cx="755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Franklin Gothic Medium"/>
              </a:rPr>
              <a:t>Generation of zero current matched distribution types</a:t>
            </a:r>
            <a:endParaRPr lang="en-US" sz="2400" b="1" dirty="0">
              <a:solidFill>
                <a:srgbClr val="1F497D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78044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ranklin Gothic Medium" charset="0"/>
                <a:cs typeface="Franklin Gothic Medium" charset="0"/>
              </a:rPr>
              <a:t>General procedure for the generation of an initial beam distribution matched to the nonlinear lattice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6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574" y="5384237"/>
            <a:ext cx="876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  <a:latin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Python script developed by the </a:t>
            </a:r>
            <a:r>
              <a:rPr lang="en-US" sz="1600" dirty="0" err="1" smtClean="0">
                <a:solidFill>
                  <a:prstClr val="black"/>
                </a:solidFill>
                <a:latin typeface="Franklin Gothic Medium"/>
              </a:rPr>
              <a:t>RadiaSoft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 team is used for matched KV beam generation </a:t>
            </a:r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-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 populates uniformly a fixed level set of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H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.</a:t>
            </a:r>
            <a:endParaRPr lang="en-US" sz="1600" baseline="-25000" dirty="0" smtClean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00" y="6390601"/>
            <a:ext cx="2685351" cy="276999"/>
          </a:xfrm>
          <a:prstGeom prst="rect">
            <a:avLst/>
          </a:prstGeom>
          <a:solidFill>
            <a:schemeClr val="bg2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  <a:latin typeface="Franklin Gothic Medium"/>
              </a:rPr>
              <a:t>[1] 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S. Webb </a:t>
            </a:r>
            <a:r>
              <a:rPr lang="en-US" sz="1200" i="1" dirty="0" smtClean="0">
                <a:solidFill>
                  <a:srgbClr val="1F497D"/>
                </a:solidFill>
                <a:latin typeface="Franklin Gothic Medium"/>
              </a:rPr>
              <a:t>et al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, </a:t>
            </a:r>
            <a:r>
              <a:rPr lang="en-US" sz="1200" dirty="0">
                <a:solidFill>
                  <a:srgbClr val="1F497D"/>
                </a:solidFill>
                <a:latin typeface="Franklin Gothic Medium"/>
              </a:rPr>
              <a:t>p</a:t>
            </a:r>
            <a:r>
              <a:rPr lang="en-US" sz="1200" dirty="0" smtClean="0">
                <a:solidFill>
                  <a:srgbClr val="1F497D"/>
                </a:solidFill>
                <a:latin typeface="Franklin Gothic Medium"/>
              </a:rPr>
              <a:t>. 3099, IPAC 2013.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4574" y="1296483"/>
            <a:ext cx="8798852" cy="2679567"/>
            <a:chOff x="224574" y="1365513"/>
            <a:chExt cx="8798852" cy="2679567"/>
          </a:xfrm>
        </p:grpSpPr>
        <p:grpSp>
          <p:nvGrpSpPr>
            <p:cNvPr id="3" name="Group 2"/>
            <p:cNvGrpSpPr/>
            <p:nvPr/>
          </p:nvGrpSpPr>
          <p:grpSpPr>
            <a:xfrm>
              <a:off x="224574" y="1365513"/>
              <a:ext cx="8798852" cy="2679567"/>
              <a:chOff x="252184" y="2008082"/>
              <a:chExt cx="8798852" cy="267956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141552" y="2071088"/>
                <a:ext cx="2187879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physical phase space variables (x, 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x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, y, 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y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)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376240" y="2271757"/>
                <a:ext cx="2210972" cy="1669475"/>
                <a:chOff x="3062401" y="2187930"/>
                <a:chExt cx="2210972" cy="1669475"/>
              </a:xfrm>
            </p:grpSpPr>
            <p:sp>
              <p:nvSpPr>
                <p:cNvPr id="7" name="Curved Down Arrow 6"/>
                <p:cNvSpPr/>
                <p:nvPr/>
              </p:nvSpPr>
              <p:spPr>
                <a:xfrm>
                  <a:off x="3183316" y="2187930"/>
                  <a:ext cx="2090057" cy="731520"/>
                </a:xfrm>
                <a:prstGeom prst="curved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Franklin Gothic Book"/>
                  </a:endParaRPr>
                </a:p>
              </p:txBody>
            </p:sp>
            <p:sp>
              <p:nvSpPr>
                <p:cNvPr id="11" name="Curved Down Arrow 10"/>
                <p:cNvSpPr/>
                <p:nvPr/>
              </p:nvSpPr>
              <p:spPr>
                <a:xfrm flipH="1" flipV="1">
                  <a:off x="3062401" y="3125885"/>
                  <a:ext cx="2090057" cy="731520"/>
                </a:xfrm>
                <a:prstGeom prst="curvedDown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Franklin Gothic Book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391564" y="2738928"/>
                  <a:ext cx="1569412" cy="5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i="1" dirty="0" smtClean="0">
                      <a:solidFill>
                        <a:srgbClr val="1F497D"/>
                      </a:solidFill>
                      <a:latin typeface="Franklin Gothic Medium"/>
                    </a:rPr>
                    <a:t>Courant-Snyder</a:t>
                  </a:r>
                </a:p>
                <a:p>
                  <a:pPr algn="ctr"/>
                  <a:r>
                    <a:rPr lang="en-US" sz="1600" i="1" dirty="0" smtClean="0">
                      <a:solidFill>
                        <a:srgbClr val="1F497D"/>
                      </a:solidFill>
                      <a:latin typeface="Franklin Gothic Medium"/>
                    </a:rPr>
                    <a:t>transformation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327760" y="2008082"/>
                <a:ext cx="264445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normalized phase space</a:t>
                </a:r>
              </a:p>
              <a:p>
                <a:pPr algn="ctr"/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variables </a:t>
                </a:r>
                <a:r>
                  <a:rPr lang="en-US" sz="1600" i="1" dirty="0">
                    <a:solidFill>
                      <a:srgbClr val="CB0202"/>
                    </a:solidFill>
                    <a:latin typeface="Franklin Gothic Medium"/>
                  </a:rPr>
                  <a:t>(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x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N</a:t>
                </a:r>
                <a:r>
                  <a:rPr lang="en-US" sz="1600" i="1" baseline="-25000" dirty="0" smtClean="0">
                    <a:solidFill>
                      <a:srgbClr val="CB0202"/>
                    </a:solidFill>
                    <a:latin typeface="Franklin Gothic Medium"/>
                  </a:rPr>
                  <a:t> 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, 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xN</a:t>
                </a:r>
                <a:r>
                  <a:rPr lang="en-US" sz="1600" i="1" baseline="-25000" dirty="0" smtClean="0">
                    <a:solidFill>
                      <a:srgbClr val="CB0202"/>
                    </a:solidFill>
                    <a:latin typeface="Franklin Gothic Medium"/>
                  </a:rPr>
                  <a:t> 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, 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y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N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 , </a:t>
                </a:r>
                <a:r>
                  <a:rPr lang="en-US" sz="1600" i="1" dirty="0" err="1" smtClean="0">
                    <a:solidFill>
                      <a:srgbClr val="CB0202"/>
                    </a:solidFill>
                    <a:latin typeface="Franklin Gothic Medium"/>
                  </a:rPr>
                  <a:t>p</a:t>
                </a:r>
                <a:r>
                  <a:rPr lang="en-US" sz="1600" i="1" baseline="-25000" dirty="0" err="1" smtClean="0">
                    <a:solidFill>
                      <a:srgbClr val="CB0202"/>
                    </a:solidFill>
                    <a:latin typeface="Franklin Gothic Medium"/>
                  </a:rPr>
                  <a:t>yN</a:t>
                </a:r>
                <a:r>
                  <a:rPr lang="en-US" sz="1600" i="1" dirty="0" smtClean="0">
                    <a:solidFill>
                      <a:srgbClr val="CB0202"/>
                    </a:solidFill>
                    <a:latin typeface="Franklin Gothic Medium"/>
                  </a:rPr>
                  <a:t>)</a:t>
                </a:r>
                <a:endParaRPr lang="en-US" sz="1600" i="1" dirty="0">
                  <a:solidFill>
                    <a:srgbClr val="CB0202"/>
                  </a:solidFill>
                  <a:latin typeface="Franklin Gothic Medium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696986" y="2874658"/>
                <a:ext cx="3354050" cy="738664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4F81BD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- Hamiltonian is </a:t>
                </a:r>
                <a:r>
                  <a:rPr lang="en-US" sz="1400" i="1" dirty="0" smtClean="0">
                    <a:solidFill>
                      <a:srgbClr val="1F497D"/>
                    </a:solidFill>
                    <a:latin typeface="Franklin Gothic Medium"/>
                  </a:rPr>
                  <a:t>s</a:t>
                </a:r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-dependent</a:t>
                </a:r>
              </a:p>
              <a:p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- distribution varies periodically in </a:t>
                </a:r>
                <a:r>
                  <a:rPr lang="en-US" sz="1400" i="1" dirty="0" smtClean="0">
                    <a:solidFill>
                      <a:srgbClr val="1F497D"/>
                    </a:solidFill>
                    <a:latin typeface="Franklin Gothic Medium"/>
                  </a:rPr>
                  <a:t>s</a:t>
                </a:r>
              </a:p>
              <a:p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- parameter </a:t>
                </a:r>
                <a:r>
                  <a:rPr lang="en-US" sz="1400" i="1" dirty="0" smtClean="0">
                    <a:solidFill>
                      <a:srgbClr val="1F497D"/>
                    </a:solidFill>
                    <a:latin typeface="Franklin Gothic Medium"/>
                  </a:rPr>
                  <a:t>ε</a:t>
                </a:r>
                <a:r>
                  <a:rPr lang="en-US" sz="1400" i="1" baseline="-25000" dirty="0" smtClean="0">
                    <a:solidFill>
                      <a:srgbClr val="1F497D"/>
                    </a:solidFill>
                    <a:latin typeface="Franklin Gothic Medium"/>
                  </a:rPr>
                  <a:t>0</a:t>
                </a:r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 plays the role of </a:t>
                </a:r>
                <a:r>
                  <a:rPr lang="en-US" sz="1400" dirty="0" err="1" smtClean="0">
                    <a:solidFill>
                      <a:srgbClr val="1F497D"/>
                    </a:solidFill>
                    <a:latin typeface="Franklin Gothic Medium"/>
                  </a:rPr>
                  <a:t>emittance</a:t>
                </a:r>
                <a:r>
                  <a:rPr lang="en-US" sz="1400" dirty="0" smtClean="0">
                    <a:solidFill>
                      <a:srgbClr val="1F497D"/>
                    </a:solidFill>
                    <a:latin typeface="Franklin Gothic Medium"/>
                  </a:rPr>
                  <a:t> 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252184" y="2750285"/>
                <a:ext cx="2967479" cy="1937364"/>
                <a:chOff x="5730553" y="2765561"/>
                <a:chExt cx="2967479" cy="193736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730553" y="2768808"/>
                  <a:ext cx="2967479" cy="1934117"/>
                </a:xfrm>
                <a:prstGeom prst="rect">
                  <a:avLst/>
                </a:prstGeom>
                <a:solidFill>
                  <a:srgbClr val="EEECE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Franklin Gothic Book"/>
                  </a:endParaRPr>
                </a:p>
              </p:txBody>
            </p:sp>
            <p:pic>
              <p:nvPicPr>
                <p:cNvPr id="22" name="Picture 21" descr="latex-image-1.pd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2350" y="3125885"/>
                  <a:ext cx="1762915" cy="300589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5777370" y="2765561"/>
                  <a:ext cx="24681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800000"/>
                      </a:solidFill>
                      <a:latin typeface="Franklin Gothic Medium"/>
                    </a:rPr>
                    <a:t>“nonlinear KV distribution” [1]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744358" y="4163521"/>
                  <a:ext cx="2813591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1F497D"/>
                      </a:solidFill>
                      <a:latin typeface="Franklin Gothic Medium"/>
                    </a:rPr>
                    <a:t>- Hamiltonian is </a:t>
                  </a:r>
                  <a:r>
                    <a:rPr lang="en-US" sz="1400" i="1" dirty="0" smtClean="0">
                      <a:solidFill>
                        <a:srgbClr val="1F497D"/>
                      </a:solidFill>
                      <a:latin typeface="Franklin Gothic Medium"/>
                    </a:rPr>
                    <a:t>s</a:t>
                  </a:r>
                  <a:r>
                    <a:rPr lang="en-US" sz="1400" dirty="0" smtClean="0">
                      <a:solidFill>
                        <a:srgbClr val="1F497D"/>
                      </a:solidFill>
                      <a:latin typeface="Franklin Gothic Medium"/>
                    </a:rPr>
                    <a:t>-independent</a:t>
                  </a:r>
                </a:p>
                <a:p>
                  <a:r>
                    <a:rPr lang="en-US" sz="1400" dirty="0" smtClean="0">
                      <a:solidFill>
                        <a:srgbClr val="1F497D"/>
                      </a:solidFill>
                      <a:latin typeface="Franklin Gothic Medium"/>
                    </a:rPr>
                    <a:t>- distribution function is stationary</a:t>
                  </a: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271391" y="2816864"/>
              <a:ext cx="2819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00"/>
                  </a:solidFill>
                  <a:latin typeface="Franklin Gothic Medium"/>
                </a:rPr>
                <a:t>“nonlinear </a:t>
              </a:r>
              <a:r>
                <a:rPr lang="en-US" sz="1400" dirty="0" err="1" smtClean="0">
                  <a:solidFill>
                    <a:srgbClr val="800000"/>
                  </a:solidFill>
                  <a:latin typeface="Franklin Gothic Medium"/>
                </a:rPr>
                <a:t>waterbag</a:t>
              </a:r>
              <a:r>
                <a:rPr lang="en-US" sz="1400" dirty="0" smtClean="0">
                  <a:solidFill>
                    <a:srgbClr val="800000"/>
                  </a:solidFill>
                  <a:latin typeface="Franklin Gothic Medium"/>
                </a:rPr>
                <a:t> distribution”</a:t>
              </a: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415" y="3193671"/>
              <a:ext cx="1847962" cy="30121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40715" y="3453462"/>
            <a:ext cx="8615884" cy="2165473"/>
            <a:chOff x="440715" y="3453462"/>
            <a:chExt cx="8615884" cy="2165473"/>
          </a:xfrm>
        </p:grpSpPr>
        <p:sp>
          <p:nvSpPr>
            <p:cNvPr id="41" name="Rectangle 40"/>
            <p:cNvSpPr/>
            <p:nvPr/>
          </p:nvSpPr>
          <p:spPr>
            <a:xfrm>
              <a:off x="3261078" y="3453462"/>
              <a:ext cx="5795521" cy="216547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271970" y="3511473"/>
              <a:ext cx="5784629" cy="2068832"/>
              <a:chOff x="3271970" y="3483861"/>
              <a:chExt cx="5784629" cy="2068832"/>
            </a:xfrm>
          </p:grpSpPr>
          <p:pic>
            <p:nvPicPr>
              <p:cNvPr id="47" name="Picture 46" descr="IOTA_MatchedKV_Example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1970" y="3485202"/>
                <a:ext cx="2944608" cy="2067491"/>
              </a:xfrm>
              <a:prstGeom prst="rect">
                <a:avLst/>
              </a:prstGeom>
            </p:spPr>
          </p:pic>
          <p:pic>
            <p:nvPicPr>
              <p:cNvPr id="48" name="Picture 47" descr="IOTA_MatchedWaterbag_Example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1991" y="3483861"/>
                <a:ext cx="2944608" cy="2067490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972631" y="3959866"/>
              <a:ext cx="1281295" cy="461665"/>
            </a:xfrm>
            <a:prstGeom prst="rect">
              <a:avLst/>
            </a:prstGeom>
            <a:solidFill>
              <a:schemeClr val="bg2">
                <a:alpha val="58000"/>
              </a:schemeClr>
            </a:solidFill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Nonlinear KV</a:t>
              </a:r>
            </a:p>
            <a:p>
              <a:r>
                <a:rPr lang="en-US" sz="1200" dirty="0" smtClean="0">
                  <a:latin typeface="+mj-lt"/>
                </a:rPr>
                <a:t>ε</a:t>
              </a:r>
              <a:r>
                <a:rPr lang="en-US" sz="1200" baseline="-25000" dirty="0" smtClean="0">
                  <a:latin typeface="+mj-lt"/>
                </a:rPr>
                <a:t>0</a:t>
              </a:r>
              <a:r>
                <a:rPr lang="en-US" sz="1200" dirty="0" smtClean="0">
                  <a:latin typeface="+mj-lt"/>
                </a:rPr>
                <a:t> = 8 mm-</a:t>
              </a:r>
              <a:r>
                <a:rPr lang="en-US" sz="1200" dirty="0" err="1" smtClean="0">
                  <a:latin typeface="+mj-lt"/>
                </a:rPr>
                <a:t>mrad</a:t>
              </a:r>
              <a:endParaRPr lang="en-US" sz="1200" dirty="0" smtClean="0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06855" y="3959866"/>
              <a:ext cx="1510209" cy="461665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+mj-lt"/>
                </a:rPr>
                <a:t>Nonlinear </a:t>
              </a:r>
              <a:r>
                <a:rPr lang="en-US" sz="1200" i="1" dirty="0" err="1" smtClean="0">
                  <a:latin typeface="+mj-lt"/>
                </a:rPr>
                <a:t>waterbag</a:t>
              </a:r>
              <a:endParaRPr lang="en-US" sz="1200" i="1" dirty="0" smtClean="0">
                <a:latin typeface="+mj-lt"/>
              </a:endParaRPr>
            </a:p>
            <a:p>
              <a:r>
                <a:rPr lang="en-US" sz="1200" dirty="0" smtClean="0">
                  <a:latin typeface="+mj-lt"/>
                </a:rPr>
                <a:t>ε</a:t>
              </a:r>
              <a:r>
                <a:rPr lang="en-US" sz="1200" baseline="-25000" dirty="0" smtClean="0">
                  <a:latin typeface="+mj-lt"/>
                </a:rPr>
                <a:t>0</a:t>
              </a:r>
              <a:r>
                <a:rPr lang="en-US" sz="1200" dirty="0" smtClean="0">
                  <a:latin typeface="+mj-lt"/>
                </a:rPr>
                <a:t> = 8 mm-</a:t>
              </a:r>
              <a:r>
                <a:rPr lang="en-US" sz="1200" dirty="0" err="1" smtClean="0">
                  <a:latin typeface="+mj-lt"/>
                </a:rPr>
                <a:t>mrad</a:t>
              </a:r>
              <a:endParaRPr lang="en-US" sz="1200" dirty="0" smtClean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40715" y="4902435"/>
              <a:ext cx="26112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  <a:latin typeface="+mj-lt"/>
                </a:rPr>
                <a:t>boundary = equipotential curve</a:t>
              </a:r>
            </a:p>
            <a:p>
              <a:r>
                <a:rPr lang="en-US" sz="1400" i="1" dirty="0" smtClean="0">
                  <a:solidFill>
                    <a:schemeClr val="tx2"/>
                  </a:solidFill>
                  <a:latin typeface="+mj-lt"/>
                </a:rPr>
                <a:t>of the nonlinear potential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2944608" y="5025288"/>
              <a:ext cx="914400" cy="19328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74" y="4265671"/>
            <a:ext cx="2739535" cy="4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Generation of matched distribution types with general Hamiltonian dependence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3619" y="1273046"/>
            <a:ext cx="86972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Given a probability density </a:t>
            </a:r>
            <a:r>
              <a:rPr lang="en-US" sz="1600" i="1" dirty="0" smtClean="0">
                <a:latin typeface="+mj-lt"/>
              </a:rPr>
              <a:t>f</a:t>
            </a:r>
            <a:r>
              <a:rPr lang="en-US" sz="1600" dirty="0" smtClean="0">
                <a:latin typeface="+mj-lt"/>
              </a:rPr>
              <a:t> on the phase space </a:t>
            </a:r>
            <a:r>
              <a:rPr lang="en-US" sz="1600" i="1" dirty="0" smtClean="0">
                <a:latin typeface="+mj-lt"/>
              </a:rPr>
              <a:t>M</a:t>
            </a:r>
            <a:r>
              <a:rPr lang="en-US" sz="1600" dirty="0" smtClean="0">
                <a:latin typeface="+mj-lt"/>
              </a:rPr>
              <a:t> (of dimension 2</a:t>
            </a:r>
            <a:r>
              <a:rPr lang="en-US" sz="1600" i="1" dirty="0" smtClean="0">
                <a:latin typeface="+mj-lt"/>
              </a:rPr>
              <a:t>N</a:t>
            </a:r>
            <a:r>
              <a:rPr lang="en-US" sz="1600" dirty="0" smtClean="0">
                <a:latin typeface="+mj-lt"/>
              </a:rPr>
              <a:t>) and a smooth Hamiltonian 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, the probability density </a:t>
            </a:r>
            <a:r>
              <a:rPr lang="en-US" sz="1600" i="1" dirty="0" smtClean="0">
                <a:latin typeface="+mj-lt"/>
              </a:rPr>
              <a:t>P</a:t>
            </a:r>
            <a:r>
              <a:rPr lang="en-US" sz="1600" i="1" baseline="-25000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 describing the values of 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 is given by the co-area formula as: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3619" y="3129093"/>
            <a:ext cx="8950381" cy="2712742"/>
            <a:chOff x="193619" y="2820195"/>
            <a:chExt cx="8950381" cy="2712742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4298" y="3366858"/>
              <a:ext cx="1110996" cy="233172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93619" y="2820195"/>
              <a:ext cx="8950381" cy="2712742"/>
              <a:chOff x="193619" y="2803034"/>
              <a:chExt cx="8950381" cy="2712742"/>
            </a:xfrm>
          </p:grpSpPr>
          <p:pic>
            <p:nvPicPr>
              <p:cNvPr id="12" name="Picture 11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5" y="5222394"/>
                <a:ext cx="4400734" cy="293382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93619" y="2803034"/>
                <a:ext cx="86972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 smtClean="0">
                  <a:latin typeface="+mj-lt"/>
                </a:endParaRPr>
              </a:p>
              <a:p>
                <a:endParaRPr lang="en-US" sz="1600" dirty="0">
                  <a:latin typeface="+mj-lt"/>
                </a:endParaRPr>
              </a:p>
              <a:p>
                <a:r>
                  <a:rPr lang="en-US" sz="1600" dirty="0" smtClean="0">
                    <a:latin typeface="+mj-lt"/>
                  </a:rPr>
                  <a:t>If </a:t>
                </a:r>
                <a:r>
                  <a:rPr lang="en-US" sz="1600" i="1" dirty="0" smtClean="0">
                    <a:latin typeface="+mj-lt"/>
                  </a:rPr>
                  <a:t>f</a:t>
                </a:r>
                <a:r>
                  <a:rPr lang="en-US" sz="1600" dirty="0" smtClean="0">
                    <a:latin typeface="+mj-lt"/>
                  </a:rPr>
                  <a:t> is taken to be uniform on the level sets of </a:t>
                </a:r>
                <a:r>
                  <a:rPr lang="en-US" sz="1600" i="1" dirty="0" smtClean="0">
                    <a:latin typeface="+mj-lt"/>
                  </a:rPr>
                  <a:t>H</a:t>
                </a:r>
                <a:r>
                  <a:rPr lang="en-US" sz="1600" dirty="0" smtClean="0">
                    <a:latin typeface="+mj-lt"/>
                  </a:rPr>
                  <a:t>, then                           for some function </a:t>
                </a:r>
                <a:r>
                  <a:rPr lang="en-US" sz="1600" i="1" dirty="0" smtClean="0">
                    <a:latin typeface="+mj-lt"/>
                  </a:rPr>
                  <a:t>G</a:t>
                </a:r>
                <a:r>
                  <a:rPr lang="en-US" sz="1600" dirty="0" smtClean="0">
                    <a:latin typeface="+mj-lt"/>
                  </a:rPr>
                  <a:t>, and so: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93619" y="4427661"/>
                <a:ext cx="8950381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>
                    <a:latin typeface="+mj-lt"/>
                  </a:rPr>
                  <a:t>A</a:t>
                </a:r>
                <a:r>
                  <a:rPr lang="en-US" sz="1600" i="1" dirty="0" smtClean="0">
                    <a:latin typeface="+mj-lt"/>
                  </a:rPr>
                  <a:t> numerical procedure </a:t>
                </a:r>
                <a:r>
                  <a:rPr lang="en-US" sz="1600" dirty="0" smtClean="0">
                    <a:latin typeface="+mj-lt"/>
                  </a:rPr>
                  <a:t>for generating the beam is to first sample values of </a:t>
                </a:r>
                <a:r>
                  <a:rPr lang="en-US" sz="1600" i="1" dirty="0" smtClean="0">
                    <a:latin typeface="+mj-lt"/>
                  </a:rPr>
                  <a:t>H</a:t>
                </a:r>
                <a:r>
                  <a:rPr lang="en-US" sz="1600" dirty="0" smtClean="0">
                    <a:latin typeface="+mj-lt"/>
                  </a:rPr>
                  <a:t> from </a:t>
                </a:r>
                <a:r>
                  <a:rPr lang="en-US" sz="1600" i="1" dirty="0" smtClean="0">
                    <a:latin typeface="+mj-lt"/>
                  </a:rPr>
                  <a:t>P</a:t>
                </a:r>
                <a:r>
                  <a:rPr lang="en-US" sz="1600" i="1" baseline="-25000" dirty="0" smtClean="0">
                    <a:latin typeface="+mj-lt"/>
                  </a:rPr>
                  <a:t>H</a:t>
                </a:r>
                <a:r>
                  <a:rPr lang="en-US" sz="1600" dirty="0" smtClean="0">
                    <a:latin typeface="+mj-lt"/>
                  </a:rPr>
                  <a:t> and then to populate uniformly each level set of </a:t>
                </a:r>
                <a:r>
                  <a:rPr lang="en-US" sz="1600" i="1" dirty="0" smtClean="0">
                    <a:latin typeface="+mj-lt"/>
                  </a:rPr>
                  <a:t>H</a:t>
                </a:r>
                <a:r>
                  <a:rPr lang="en-US" sz="1600" dirty="0" smtClean="0">
                    <a:latin typeface="+mj-lt"/>
                  </a:rPr>
                  <a:t>, so the resulting density on the phase space is given by: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193619" y="2797259"/>
            <a:ext cx="84690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where 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the surface </a:t>
            </a:r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integral on the right is over the 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2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-1 dimensional level set of </a:t>
            </a:r>
            <a:r>
              <a:rPr lang="en-US" sz="1600" i="1" dirty="0">
                <a:solidFill>
                  <a:prstClr val="black"/>
                </a:solidFill>
                <a:latin typeface="Franklin Gothic Medium"/>
              </a:rPr>
              <a:t>H</a:t>
            </a:r>
            <a:r>
              <a:rPr lang="en-US" sz="1600" dirty="0">
                <a:solidFill>
                  <a:prstClr val="black"/>
                </a:solidFill>
                <a:latin typeface="Franklin Gothic Medium"/>
              </a:rPr>
              <a:t> with value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h.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(This integral is defined and finite for almost all values of </a:t>
            </a:r>
            <a:r>
              <a:rPr lang="en-US" sz="1600" i="1" dirty="0" smtClean="0">
                <a:solidFill>
                  <a:prstClr val="black"/>
                </a:solidFill>
                <a:latin typeface="Franklin Gothic Medium"/>
              </a:rPr>
              <a:t>h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.) </a:t>
            </a:r>
            <a:endParaRPr lang="en-US" sz="1600" dirty="0">
              <a:solidFill>
                <a:prstClr val="black"/>
              </a:solidFill>
              <a:latin typeface="Franklin Gothic Medium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393927" y="5441463"/>
            <a:ext cx="4090602" cy="529140"/>
            <a:chOff x="4393927" y="5441463"/>
            <a:chExt cx="4090602" cy="529140"/>
          </a:xfrm>
        </p:grpSpPr>
        <p:sp>
          <p:nvSpPr>
            <p:cNvPr id="30" name="TextBox 29"/>
            <p:cNvSpPr txBox="1"/>
            <p:nvPr/>
          </p:nvSpPr>
          <p:spPr>
            <a:xfrm>
              <a:off x="5646881" y="5534058"/>
              <a:ext cx="2837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This </a:t>
              </a:r>
              <a:r>
                <a:rPr lang="en-US" sz="1400" dirty="0" err="1" smtClean="0">
                  <a:solidFill>
                    <a:srgbClr val="FF0000"/>
                  </a:solidFill>
                  <a:latin typeface="+mj-lt"/>
                </a:rPr>
                <a:t>Jacobian</a:t>
              </a:r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 factor depends on </a:t>
              </a:r>
              <a:r>
                <a:rPr lang="en-US" sz="1400" i="1" dirty="0" smtClean="0">
                  <a:solidFill>
                    <a:srgbClr val="FF0000"/>
                  </a:solidFill>
                  <a:latin typeface="+mj-lt"/>
                </a:rPr>
                <a:t>h</a:t>
              </a:r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.</a:t>
              </a:r>
              <a:endParaRPr lang="en-US" sz="1400" dirty="0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393927" y="5441463"/>
              <a:ext cx="601864" cy="52914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>
              <a:stCxn id="31" idx="6"/>
            </p:cNvCxnSpPr>
            <p:nvPr/>
          </p:nvCxnSpPr>
          <p:spPr>
            <a:xfrm>
              <a:off x="4995791" y="5706033"/>
              <a:ext cx="65109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50" y="1986770"/>
            <a:ext cx="7237436" cy="678976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29" y="4042828"/>
            <a:ext cx="6699547" cy="6467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4989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Numerical evaluation of the </a:t>
            </a:r>
            <a:r>
              <a:rPr lang="en-US" dirty="0" err="1" smtClean="0"/>
              <a:t>Jacobian</a:t>
            </a:r>
            <a:r>
              <a:rPr lang="en-US" dirty="0" smtClean="0"/>
              <a:t> factor for the </a:t>
            </a:r>
            <a:br>
              <a:rPr lang="en-US" dirty="0" smtClean="0"/>
            </a:br>
            <a:r>
              <a:rPr lang="en-US" dirty="0" err="1" smtClean="0"/>
              <a:t>Danilov</a:t>
            </a:r>
            <a:r>
              <a:rPr lang="en-US" dirty="0" smtClean="0"/>
              <a:t> &amp; </a:t>
            </a:r>
            <a:r>
              <a:rPr lang="en-US" dirty="0" err="1" smtClean="0"/>
              <a:t>Nagaitsev</a:t>
            </a:r>
            <a:r>
              <a:rPr lang="en-US" dirty="0" smtClean="0"/>
              <a:t> Hamiltonian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988" y="1216602"/>
            <a:ext cx="8632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The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Jacobian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i="1" dirty="0" err="1" smtClean="0">
                <a:solidFill>
                  <a:schemeClr val="tx2"/>
                </a:solidFill>
                <a:latin typeface="+mj-lt"/>
              </a:rPr>
              <a:t>κ</a:t>
            </a:r>
            <a:r>
              <a:rPr lang="en-US" sz="1600" dirty="0" smtClean="0">
                <a:solidFill>
                  <a:schemeClr val="tx2"/>
                </a:solidFill>
                <a:latin typeface="+mj-lt"/>
              </a:rPr>
              <a:t> is evaluated using a numerical Monte Carlo method, as follows:</a:t>
            </a:r>
          </a:p>
          <a:p>
            <a:endParaRPr lang="en-US" sz="1600" dirty="0" smtClean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sample 10M points uniformly within the 2D domain </a:t>
            </a:r>
            <a:r>
              <a:rPr lang="en-US" sz="1400" i="1" dirty="0" smtClean="0">
                <a:latin typeface="+mj-lt"/>
              </a:rPr>
              <a:t>A</a:t>
            </a:r>
            <a:r>
              <a:rPr lang="en-US" sz="1400" i="1" baseline="-25000" dirty="0" smtClean="0">
                <a:latin typeface="+mj-lt"/>
              </a:rPr>
              <a:t>h</a:t>
            </a:r>
            <a:r>
              <a:rPr lang="en-US" sz="1400" dirty="0" smtClean="0">
                <a:latin typeface="+mj-lt"/>
              </a:rPr>
              <a:t> for the value </a:t>
            </a:r>
            <a:r>
              <a:rPr lang="en-US" sz="1400" i="1" dirty="0" smtClean="0">
                <a:latin typeface="+mj-lt"/>
              </a:rPr>
              <a:t>h = ½ </a:t>
            </a:r>
            <a:r>
              <a:rPr lang="en-US" sz="1400" dirty="0" smtClean="0">
                <a:latin typeface="+mj-lt"/>
              </a:rPr>
              <a:t>(dimensionless)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compute the dimensionless potential value </a:t>
            </a:r>
            <a:r>
              <a:rPr lang="en-US" sz="1400" dirty="0" err="1" smtClean="0">
                <a:latin typeface="+mj-lt"/>
              </a:rPr>
              <a:t>Φ</a:t>
            </a:r>
            <a:r>
              <a:rPr lang="en-US" sz="1400" dirty="0" smtClean="0">
                <a:latin typeface="+mj-lt"/>
              </a:rPr>
              <a:t>(</a:t>
            </a:r>
            <a:r>
              <a:rPr lang="en-US" sz="1400" i="1" dirty="0" err="1" smtClean="0">
                <a:latin typeface="+mj-lt"/>
              </a:rPr>
              <a:t>x,y</a:t>
            </a:r>
            <a:r>
              <a:rPr lang="en-US" sz="1400" dirty="0" smtClean="0">
                <a:latin typeface="+mj-lt"/>
              </a:rPr>
              <a:t>) at each point (</a:t>
            </a:r>
            <a:r>
              <a:rPr lang="en-US" sz="1400" i="1" dirty="0" err="1" smtClean="0">
                <a:latin typeface="+mj-lt"/>
              </a:rPr>
              <a:t>x,y</a:t>
            </a:r>
            <a:r>
              <a:rPr lang="en-US" sz="1400" dirty="0" smtClean="0">
                <a:latin typeface="+mj-lt"/>
              </a:rPr>
              <a:t>)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compute the histogram of </a:t>
            </a:r>
            <a:r>
              <a:rPr lang="en-US" sz="1400" dirty="0" err="1" smtClean="0">
                <a:latin typeface="Franklin Gothic Medium"/>
              </a:rPr>
              <a:t>Φ</a:t>
            </a:r>
            <a:r>
              <a:rPr lang="en-US" sz="1400" dirty="0" smtClean="0">
                <a:latin typeface="Franklin Gothic Medium"/>
              </a:rPr>
              <a:t> values </a:t>
            </a:r>
            <a:r>
              <a:rPr lang="en-US" sz="1400" dirty="0" smtClean="0">
                <a:latin typeface="+mj-lt"/>
              </a:rPr>
              <a:t>to produce </a:t>
            </a:r>
            <a:r>
              <a:rPr lang="en-US" sz="1400" i="1" dirty="0" err="1" smtClean="0">
                <a:latin typeface="+mj-lt"/>
              </a:rPr>
              <a:t>κ</a:t>
            </a:r>
            <a:r>
              <a:rPr lang="en-US" sz="1400" baseline="-25000" dirty="0" err="1">
                <a:latin typeface="Franklin Gothic Medium"/>
              </a:rPr>
              <a:t>Φ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</a:t>
            </a:r>
            <a:r>
              <a:rPr lang="en-US" sz="1400" i="1" dirty="0" smtClean="0">
                <a:latin typeface="+mj-lt"/>
              </a:rPr>
              <a:t>P</a:t>
            </a:r>
            <a:r>
              <a:rPr lang="en-US" sz="1400" baseline="-25000" dirty="0" smtClean="0">
                <a:latin typeface="Franklin Gothic Medium"/>
              </a:rPr>
              <a:t>Φ</a:t>
            </a:r>
            <a:r>
              <a:rPr lang="en-US" sz="1400" dirty="0" smtClean="0">
                <a:latin typeface="+mj-lt"/>
              </a:rPr>
              <a:t>, valid for </a:t>
            </a:r>
            <a:r>
              <a:rPr lang="en-US" sz="1400" i="1" dirty="0" smtClean="0">
                <a:latin typeface="Franklin Gothic Medium"/>
              </a:rPr>
              <a:t>h ≤ </a:t>
            </a:r>
            <a:r>
              <a:rPr lang="en-US" sz="1400" i="1" dirty="0">
                <a:latin typeface="Franklin Gothic Medium"/>
              </a:rPr>
              <a:t>1/</a:t>
            </a:r>
            <a:r>
              <a:rPr lang="en-US" sz="1400" i="1" dirty="0" smtClean="0">
                <a:latin typeface="Franklin Gothic Medium"/>
              </a:rPr>
              <a:t>2</a:t>
            </a:r>
            <a:endParaRPr lang="en-US" sz="1400" dirty="0" smtClean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compute the cumulative distribution function of </a:t>
            </a:r>
            <a:r>
              <a:rPr lang="en-US" sz="1400" dirty="0" err="1">
                <a:latin typeface="Franklin Gothic Medium"/>
              </a:rPr>
              <a:t>Φ</a:t>
            </a:r>
            <a:r>
              <a:rPr lang="en-US" sz="1400" dirty="0" smtClean="0">
                <a:latin typeface="+mj-lt"/>
              </a:rPr>
              <a:t> to give </a:t>
            </a:r>
            <a:r>
              <a:rPr lang="en-US" sz="1400" i="1" dirty="0" err="1" smtClean="0">
                <a:latin typeface="Franklin Gothic Medium"/>
              </a:rPr>
              <a:t>κ</a:t>
            </a:r>
            <a:endParaRPr lang="en-US" sz="1400" dirty="0" smtClean="0">
              <a:latin typeface="+mj-lt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373" y="2237813"/>
            <a:ext cx="155448" cy="110109"/>
          </a:xfrm>
          <a:prstGeom prst="rect">
            <a:avLst/>
          </a:prstGeom>
        </p:spPr>
      </p:pic>
      <p:pic>
        <p:nvPicPr>
          <p:cNvPr id="6" name="Picture 5" descr="IOTA_JacobianDN_Refined_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99" y="3146777"/>
            <a:ext cx="3763861" cy="264271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26173" y="4505194"/>
            <a:ext cx="995497" cy="776727"/>
            <a:chOff x="3535490" y="4060387"/>
            <a:chExt cx="995497" cy="776727"/>
          </a:xfrm>
        </p:grpSpPr>
        <p:sp>
          <p:nvSpPr>
            <p:cNvPr id="9" name="Rectangle 8"/>
            <p:cNvSpPr/>
            <p:nvPr/>
          </p:nvSpPr>
          <p:spPr>
            <a:xfrm>
              <a:off x="3535490" y="4060387"/>
              <a:ext cx="995497" cy="77672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 smtClean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r"/>
              <a:r>
                <a:rPr lang="en-US" sz="11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τ</a:t>
              </a:r>
              <a:r>
                <a:rPr lang="en-US" sz="1100" dirty="0" smtClean="0">
                  <a:solidFill>
                    <a:schemeClr val="tx1"/>
                  </a:solidFill>
                  <a:latin typeface="Arial"/>
                  <a:cs typeface="Arial"/>
                </a:rPr>
                <a:t>=0.00</a:t>
              </a:r>
            </a:p>
            <a:p>
              <a:pPr algn="r"/>
              <a:r>
                <a:rPr lang="en-US" sz="1100" dirty="0" err="1">
                  <a:solidFill>
                    <a:schemeClr val="tx1"/>
                  </a:solidFill>
                  <a:latin typeface="Arial"/>
                  <a:cs typeface="Arial"/>
                </a:rPr>
                <a:t>τ</a:t>
              </a:r>
              <a:r>
                <a:rPr lang="en-US" sz="1100" dirty="0" smtClean="0">
                  <a:solidFill>
                    <a:schemeClr val="tx1"/>
                  </a:solidFill>
                  <a:latin typeface="Arial"/>
                  <a:cs typeface="Arial"/>
                </a:rPr>
                <a:t>=0.40</a:t>
              </a:r>
            </a:p>
            <a:p>
              <a:pPr algn="r"/>
              <a:r>
                <a:rPr lang="en-US" sz="1100" dirty="0" err="1">
                  <a:solidFill>
                    <a:schemeClr val="tx1"/>
                  </a:solidFill>
                  <a:latin typeface="Arial"/>
                  <a:cs typeface="Arial"/>
                </a:rPr>
                <a:t>τ</a:t>
              </a:r>
              <a:r>
                <a:rPr lang="en-US" sz="1100" dirty="0" smtClean="0">
                  <a:solidFill>
                    <a:schemeClr val="tx1"/>
                  </a:solidFill>
                  <a:latin typeface="Arial"/>
                  <a:cs typeface="Arial"/>
                </a:rPr>
                <a:t>=0.45</a:t>
              </a:r>
            </a:p>
            <a:p>
              <a:pPr algn="r"/>
              <a:r>
                <a:rPr lang="en-US" sz="1100" dirty="0" err="1">
                  <a:solidFill>
                    <a:schemeClr val="tx1"/>
                  </a:solidFill>
                  <a:latin typeface="Arial"/>
                  <a:cs typeface="Arial"/>
                </a:rPr>
                <a:t>τ</a:t>
              </a:r>
              <a:r>
                <a:rPr lang="en-US" sz="1100" dirty="0">
                  <a:solidFill>
                    <a:schemeClr val="tx1"/>
                  </a:solidFill>
                  <a:latin typeface="Arial"/>
                  <a:cs typeface="Arial"/>
                </a:rPr>
                <a:t>=</a:t>
              </a:r>
              <a:r>
                <a:rPr lang="en-US" sz="1100" dirty="0" smtClean="0">
                  <a:solidFill>
                    <a:schemeClr val="tx1"/>
                  </a:solidFill>
                  <a:latin typeface="Arial"/>
                  <a:cs typeface="Arial"/>
                </a:rPr>
                <a:t>0.49</a:t>
              </a:r>
            </a:p>
            <a:p>
              <a:pPr algn="r"/>
              <a:endParaRPr lang="en-US" sz="11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672802" y="4355284"/>
              <a:ext cx="25745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670726" y="4524845"/>
              <a:ext cx="257456" cy="0"/>
            </a:xfrm>
            <a:prstGeom prst="line">
              <a:avLst/>
            </a:prstGeom>
            <a:ln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64214" y="4694406"/>
              <a:ext cx="257456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670726" y="4198786"/>
              <a:ext cx="25745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645597" y="2878668"/>
            <a:ext cx="1567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800000"/>
                </a:solidFill>
                <a:latin typeface="+mj-lt"/>
              </a:rPr>
              <a:t>Jacobian</a:t>
            </a:r>
            <a:r>
              <a:rPr lang="en-US" sz="1600" i="1" dirty="0" smtClean="0">
                <a:solidFill>
                  <a:srgbClr val="800000"/>
                </a:solidFill>
                <a:latin typeface="+mj-lt"/>
              </a:rPr>
              <a:t> factor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5377" y="3412261"/>
            <a:ext cx="1596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Dependence on </a:t>
            </a:r>
            <a:r>
              <a:rPr lang="en-US" sz="1200" i="1" dirty="0" err="1" smtClean="0">
                <a:solidFill>
                  <a:schemeClr val="tx2"/>
                </a:solidFill>
                <a:latin typeface="+mj-lt"/>
              </a:rPr>
              <a:t>τ</a:t>
            </a:r>
            <a:endParaRPr lang="en-US" sz="1200" i="1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is weak but nonzero.</a:t>
            </a:r>
          </a:p>
          <a:p>
            <a:endParaRPr lang="en-US" sz="1200" i="1" dirty="0">
              <a:solidFill>
                <a:schemeClr val="tx2"/>
              </a:solidFill>
              <a:latin typeface="+mj-lt"/>
            </a:endParaRPr>
          </a:p>
          <a:p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Almost exactly linear</a:t>
            </a:r>
          </a:p>
          <a:p>
            <a:pPr lvl="0"/>
            <a:r>
              <a:rPr lang="en-US" sz="1200" i="1" dirty="0" smtClean="0">
                <a:solidFill>
                  <a:schemeClr val="tx2"/>
                </a:solidFill>
                <a:latin typeface="+mj-lt"/>
              </a:rPr>
              <a:t>in h for all </a:t>
            </a:r>
            <a:r>
              <a:rPr lang="en-US" sz="1200" i="1" dirty="0" err="1" smtClean="0">
                <a:solidFill>
                  <a:srgbClr val="1F497D"/>
                </a:solidFill>
                <a:latin typeface="Franklin Gothic Medium"/>
              </a:rPr>
              <a:t>τ</a:t>
            </a:r>
            <a:r>
              <a:rPr lang="en-US" sz="1200" i="1" dirty="0">
                <a:solidFill>
                  <a:schemeClr val="tx2"/>
                </a:solidFill>
                <a:latin typeface="+mj-lt"/>
              </a:rPr>
              <a:t>.</a:t>
            </a:r>
            <a:endParaRPr lang="en-US" sz="1200" i="1" dirty="0">
              <a:solidFill>
                <a:srgbClr val="1F497D"/>
              </a:solidFill>
              <a:latin typeface="Franklin Gothic Medium"/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592" y="5767753"/>
            <a:ext cx="153162" cy="221234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37552" y="4153751"/>
            <a:ext cx="940344" cy="27937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245" y="2922283"/>
            <a:ext cx="3880100" cy="48997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06245" y="5281921"/>
            <a:ext cx="3768832" cy="756908"/>
            <a:chOff x="507295" y="4510153"/>
            <a:chExt cx="3768832" cy="756908"/>
          </a:xfrm>
        </p:grpSpPr>
        <p:pic>
          <p:nvPicPr>
            <p:cNvPr id="36" name="Picture 3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295" y="4618737"/>
              <a:ext cx="3768832" cy="6483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698141" y="4510153"/>
              <a:ext cx="7122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  <a:latin typeface="+mj-lt"/>
                </a:rPr>
                <a:t>2D area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1781053" y="4758930"/>
              <a:ext cx="53108" cy="123516"/>
            </a:xfrm>
            <a:prstGeom prst="straightConnector1">
              <a:avLst/>
            </a:prstGeom>
            <a:ln w="12700" cmpd="sng">
              <a:solidFill>
                <a:srgbClr val="8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245" y="3730595"/>
            <a:ext cx="3516839" cy="28666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546821" y="4142834"/>
            <a:ext cx="4026478" cy="845735"/>
            <a:chOff x="4130492" y="5232188"/>
            <a:chExt cx="4026478" cy="845735"/>
          </a:xfrm>
        </p:grpSpPr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492" y="5473601"/>
              <a:ext cx="3734572" cy="60432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93846" y="5232188"/>
              <a:ext cx="9631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  <a:latin typeface="+mj-lt"/>
                </a:rPr>
                <a:t>line integral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7151625" y="5449824"/>
              <a:ext cx="53108" cy="123516"/>
            </a:xfrm>
            <a:prstGeom prst="straightConnector1">
              <a:avLst/>
            </a:prstGeom>
            <a:ln w="12700" cmpd="sng">
              <a:solidFill>
                <a:srgbClr val="8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246960" y="2724779"/>
            <a:ext cx="1125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+mj-lt"/>
              </a:rPr>
              <a:t>Hamiltonian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02795" y="5199344"/>
            <a:ext cx="1353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  <a:latin typeface="+mj-lt"/>
              </a:rPr>
              <a:t>Jacobian</a:t>
            </a:r>
            <a:r>
              <a:rPr lang="en-US" sz="1400" dirty="0" smtClean="0">
                <a:solidFill>
                  <a:srgbClr val="1F497D"/>
                </a:solidFill>
                <a:latin typeface="+mj-lt"/>
              </a:rPr>
              <a:t> factor</a:t>
            </a:r>
          </a:p>
        </p:txBody>
      </p:sp>
    </p:spTree>
    <p:extLst>
      <p:ext uri="{BB962C8B-B14F-4D97-AF65-F5344CB8AC3E}">
        <p14:creationId xmlns:p14="http://schemas.microsoft.com/office/powerpoint/2010/main" val="405440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Definition of </a:t>
            </a:r>
            <a:r>
              <a:rPr lang="en-US" dirty="0" smtClean="0"/>
              <a:t>a two-</a:t>
            </a:r>
            <a:r>
              <a:rPr lang="en-US" dirty="0" smtClean="0"/>
              <a:t>parameter family of matched distribution types  - smooth (except at the beam edge)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3765" y="1273046"/>
            <a:ext cx="335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Nonlinear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waterbag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distribution: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9585" y="5254420"/>
            <a:ext cx="8697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</a:rPr>
              <a:t>Reduce to traditional </a:t>
            </a:r>
            <a:r>
              <a:rPr lang="en-US" sz="1600" dirty="0" err="1" smtClean="0">
                <a:latin typeface="+mj-lt"/>
              </a:rPr>
              <a:t>waterbag</a:t>
            </a:r>
            <a:r>
              <a:rPr lang="en-US" sz="1600" dirty="0" smtClean="0">
                <a:latin typeface="+mj-lt"/>
              </a:rPr>
              <a:t> and Gaussian distributions, respectively, when insert is off.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j-lt"/>
              </a:rPr>
              <a:t>The nonlinear Gaussian reduces </a:t>
            </a:r>
            <a:r>
              <a:rPr lang="en-US" sz="1600" dirty="0">
                <a:latin typeface="+mj-lt"/>
              </a:rPr>
              <a:t>to the nonlinear </a:t>
            </a:r>
            <a:r>
              <a:rPr lang="en-US" sz="1600" dirty="0" err="1">
                <a:latin typeface="+mj-lt"/>
              </a:rPr>
              <a:t>waterbag</a:t>
            </a:r>
            <a:r>
              <a:rPr lang="en-US" sz="1600" dirty="0">
                <a:latin typeface="+mj-lt"/>
              </a:rPr>
              <a:t> as </a:t>
            </a:r>
            <a:r>
              <a:rPr lang="en-US" sz="1600" dirty="0" err="1">
                <a:latin typeface="+mj-lt"/>
              </a:rPr>
              <a:t>Λ</a:t>
            </a:r>
            <a:r>
              <a:rPr lang="en-US" sz="1600" dirty="0">
                <a:latin typeface="+mj-lt"/>
              </a:rPr>
              <a:t> goes to zero with </a:t>
            </a:r>
            <a:r>
              <a:rPr lang="en-US" sz="1600" dirty="0" smtClean="0">
                <a:latin typeface="+mj-lt"/>
              </a:rPr>
              <a:t>the quantity &lt;</a:t>
            </a:r>
            <a:r>
              <a:rPr lang="en-US" sz="1600" i="1" dirty="0" smtClean="0">
                <a:latin typeface="+mj-lt"/>
              </a:rPr>
              <a:t>H</a:t>
            </a:r>
            <a:r>
              <a:rPr lang="en-US" sz="1600" dirty="0" smtClean="0">
                <a:latin typeface="+mj-lt"/>
              </a:rPr>
              <a:t>&gt; </a:t>
            </a:r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held fixed, and provides the ability to control (matched) halo extent.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273" y="2832156"/>
            <a:ext cx="532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Truncated nonlinear Gaussian (thermal) distribution: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345027" y="3796704"/>
            <a:ext cx="2341773" cy="661720"/>
            <a:chOff x="6483901" y="3565313"/>
            <a:chExt cx="2341773" cy="661720"/>
          </a:xfrm>
        </p:grpSpPr>
        <p:sp>
          <p:nvSpPr>
            <p:cNvPr id="37" name="TextBox 36"/>
            <p:cNvSpPr txBox="1"/>
            <p:nvPr/>
          </p:nvSpPr>
          <p:spPr>
            <a:xfrm>
              <a:off x="6797549" y="3565313"/>
              <a:ext cx="2028125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tx2"/>
                  </a:solidFill>
                  <a:latin typeface="+mj-lt"/>
                </a:rPr>
                <a:t>temperature parameter</a:t>
              </a:r>
            </a:p>
            <a:p>
              <a:endParaRPr lang="en-US" sz="800" i="1" dirty="0" smtClean="0">
                <a:solidFill>
                  <a:schemeClr val="tx2"/>
                </a:solidFill>
                <a:latin typeface="+mj-lt"/>
              </a:endParaRPr>
            </a:p>
            <a:p>
              <a:r>
                <a:rPr lang="en-US" sz="1400" i="1" dirty="0" smtClean="0">
                  <a:solidFill>
                    <a:schemeClr val="tx2"/>
                  </a:solidFill>
                  <a:latin typeface="+mj-lt"/>
                </a:rPr>
                <a:t>cutoff parameter</a:t>
              </a:r>
            </a:p>
          </p:txBody>
        </p:sp>
        <p:pic>
          <p:nvPicPr>
            <p:cNvPr id="38" name="Picture 3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9983" y="3915876"/>
              <a:ext cx="204216" cy="229743"/>
            </a:xfrm>
            <a:prstGeom prst="rect">
              <a:avLst/>
            </a:prstGeom>
          </p:spPr>
        </p:pic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3901" y="3633957"/>
              <a:ext cx="236601" cy="192786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628" y="1842457"/>
            <a:ext cx="3397271" cy="839688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611" y="1842457"/>
            <a:ext cx="1225998" cy="574202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628" y="3287742"/>
            <a:ext cx="4380051" cy="887408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997" y="1321005"/>
            <a:ext cx="1714781" cy="279502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197" y="2832155"/>
            <a:ext cx="2991122" cy="3438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6250" y="4384658"/>
            <a:ext cx="6143189" cy="668254"/>
            <a:chOff x="916250" y="4384658"/>
            <a:chExt cx="6143189" cy="668254"/>
          </a:xfrm>
        </p:grpSpPr>
        <p:grpSp>
          <p:nvGrpSpPr>
            <p:cNvPr id="19" name="Group 18"/>
            <p:cNvGrpSpPr/>
            <p:nvPr/>
          </p:nvGrpSpPr>
          <p:grpSpPr>
            <a:xfrm>
              <a:off x="916250" y="4384658"/>
              <a:ext cx="4319484" cy="668254"/>
              <a:chOff x="720880" y="4384658"/>
              <a:chExt cx="4319484" cy="668254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4065990" y="4773356"/>
                <a:ext cx="467079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80" y="4384658"/>
                <a:ext cx="3206118" cy="668254"/>
              </a:xfrm>
              <a:prstGeom prst="rect">
                <a:avLst/>
              </a:prstGeom>
            </p:spPr>
          </p:pic>
          <p:pic>
            <p:nvPicPr>
              <p:cNvPr id="108" name="Picture 107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0818" y="4632607"/>
                <a:ext cx="399546" cy="281498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5377744" y="4572385"/>
              <a:ext cx="168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+mj-lt"/>
                </a:rPr>
                <a:t>as                     .</a:t>
              </a:r>
              <a:endParaRPr lang="en-US" dirty="0" smtClean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316" y="4645951"/>
              <a:ext cx="951128" cy="2233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2365130" y="2682145"/>
            <a:ext cx="4194084" cy="3210728"/>
            <a:chOff x="2641894" y="2771646"/>
            <a:chExt cx="4194084" cy="3210728"/>
          </a:xfrm>
        </p:grpSpPr>
        <p:grpSp>
          <p:nvGrpSpPr>
            <p:cNvPr id="60" name="Group 59"/>
            <p:cNvGrpSpPr/>
            <p:nvPr/>
          </p:nvGrpSpPr>
          <p:grpSpPr>
            <a:xfrm>
              <a:off x="2641894" y="2771646"/>
              <a:ext cx="4194084" cy="3210728"/>
              <a:chOff x="4241390" y="2804242"/>
              <a:chExt cx="4194084" cy="3210728"/>
            </a:xfrm>
          </p:grpSpPr>
          <p:pic>
            <p:nvPicPr>
              <p:cNvPr id="63" name="Picture 62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2805" y="4633491"/>
                <a:ext cx="959803" cy="225345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598679" y="4563834"/>
                <a:ext cx="4142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as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598679" y="4563834"/>
                <a:ext cx="4142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as</a:t>
                </a:r>
              </a:p>
            </p:txBody>
          </p:sp>
          <p:pic>
            <p:nvPicPr>
              <p:cNvPr id="66" name="Picture 65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9393" y="2804242"/>
                <a:ext cx="2964501" cy="340838"/>
              </a:xfrm>
              <a:prstGeom prst="rect">
                <a:avLst/>
              </a:prstGeom>
            </p:spPr>
          </p:pic>
          <p:pic>
            <p:nvPicPr>
              <p:cNvPr id="67" name="Picture 66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62805" y="4633491"/>
                <a:ext cx="959803" cy="225345"/>
              </a:xfrm>
              <a:prstGeom prst="rect">
                <a:avLst/>
              </a:prstGeom>
            </p:spPr>
          </p:pic>
          <p:cxnSp>
            <p:nvCxnSpPr>
              <p:cNvPr id="68" name="Straight Arrow Connector 67"/>
              <p:cNvCxnSpPr/>
              <p:nvPr/>
            </p:nvCxnSpPr>
            <p:spPr>
              <a:xfrm>
                <a:off x="4241390" y="4773356"/>
                <a:ext cx="606399" cy="19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5598679" y="4563834"/>
                <a:ext cx="4142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  <a:latin typeface="+mj-lt"/>
                  </a:rPr>
                  <a:t>as</a:t>
                </a:r>
              </a:p>
            </p:txBody>
          </p:sp>
          <p:pic>
            <p:nvPicPr>
              <p:cNvPr id="70" name="Picture 69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265" y="4634507"/>
                <a:ext cx="399546" cy="281498"/>
              </a:xfrm>
              <a:prstGeom prst="rect">
                <a:avLst/>
              </a:prstGeom>
            </p:spPr>
          </p:pic>
          <p:pic>
            <p:nvPicPr>
              <p:cNvPr id="71" name="Picture 70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1350" y="2869198"/>
                <a:ext cx="2688775" cy="307493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4241390" y="2869198"/>
                <a:ext cx="4194084" cy="3145772"/>
                <a:chOff x="4249984" y="1610857"/>
                <a:chExt cx="4194084" cy="3145772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4249984" y="1610857"/>
                  <a:ext cx="4194084" cy="314577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352784" y="1750955"/>
                  <a:ext cx="3990147" cy="2856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4773888" y="3085068"/>
                <a:ext cx="3396237" cy="2693990"/>
                <a:chOff x="428222" y="1557573"/>
                <a:chExt cx="3396237" cy="2693990"/>
              </a:xfrm>
            </p:grpSpPr>
            <p:pic>
              <p:nvPicPr>
                <p:cNvPr id="89" name="Picture 88" descr="Erlang_Gaussian_Xprofile.pdf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222" y="1866971"/>
                  <a:ext cx="3396237" cy="2384592"/>
                </a:xfrm>
                <a:prstGeom prst="rect">
                  <a:avLst/>
                </a:prstGeom>
              </p:spPr>
            </p:pic>
            <p:sp>
              <p:nvSpPr>
                <p:cNvPr id="90" name="TextBox 89"/>
                <p:cNvSpPr txBox="1"/>
                <p:nvPr/>
              </p:nvSpPr>
              <p:spPr>
                <a:xfrm>
                  <a:off x="824980" y="1557573"/>
                  <a:ext cx="297504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i="1" dirty="0" smtClean="0">
                      <a:solidFill>
                        <a:srgbClr val="800000"/>
                      </a:solidFill>
                      <a:latin typeface="+mj-lt"/>
                    </a:rPr>
                    <a:t>Distribution Horizontal Profiles</a:t>
                  </a:r>
                </a:p>
              </p:txBody>
            </p:sp>
            <p:grpSp>
              <p:nvGrpSpPr>
                <p:cNvPr id="91" name="Group 90"/>
                <p:cNvGrpSpPr/>
                <p:nvPr/>
              </p:nvGrpSpPr>
              <p:grpSpPr>
                <a:xfrm>
                  <a:off x="2995517" y="1865350"/>
                  <a:ext cx="814176" cy="776727"/>
                  <a:chOff x="7440158" y="1852836"/>
                  <a:chExt cx="814176" cy="776727"/>
                </a:xfrm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7440158" y="1852836"/>
                    <a:ext cx="814176" cy="776727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 sz="1100" dirty="0" smtClean="0">
                      <a:solidFill>
                        <a:schemeClr val="tx1"/>
                      </a:solidFill>
                      <a:latin typeface="Arial"/>
                      <a:cs typeface="Arial"/>
                    </a:endParaRPr>
                  </a:p>
                  <a:p>
                    <a:pPr algn="r"/>
                    <a:r>
                      <a:rPr lang="en-US" sz="1100" dirty="0" err="1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Λ</a:t>
                    </a:r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=0</a:t>
                    </a:r>
                  </a:p>
                  <a:p>
                    <a:pPr algn="r"/>
                    <a:r>
                      <a:rPr lang="en-US" sz="1100" dirty="0" err="1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Λ</a:t>
                    </a:r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=1</a:t>
                    </a:r>
                  </a:p>
                  <a:p>
                    <a:pPr algn="r"/>
                    <a:r>
                      <a:rPr lang="en-US" sz="1100" dirty="0" err="1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Λ</a:t>
                    </a:r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=3</a:t>
                    </a:r>
                  </a:p>
                  <a:p>
                    <a:pPr algn="r"/>
                    <a:r>
                      <a:rPr lang="en-US" sz="1100" dirty="0" err="1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Λ</a:t>
                    </a:r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=5</a:t>
                    </a:r>
                  </a:p>
                  <a:p>
                    <a:pPr algn="r"/>
                    <a:endParaRPr lang="en-US" sz="1100" dirty="0">
                      <a:solidFill>
                        <a:schemeClr val="tx1"/>
                      </a:solidFill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7571265" y="2482182"/>
                    <a:ext cx="257456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7571265" y="2332062"/>
                    <a:ext cx="257456" cy="0"/>
                  </a:xfrm>
                  <a:prstGeom prst="line">
                    <a:avLst/>
                  </a:prstGeom>
                  <a:ln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7564753" y="2161952"/>
                    <a:ext cx="257456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7571265" y="1991235"/>
                    <a:ext cx="25745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88" name="Picture 87" descr="latex-image-1.pd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2679" y="4216131"/>
                <a:ext cx="315815" cy="212832"/>
              </a:xfrm>
              <a:prstGeom prst="rect">
                <a:avLst/>
              </a:prstGeom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4296420" y="4742660"/>
              <a:ext cx="1415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&lt;</a:t>
              </a:r>
              <a:r>
                <a:rPr lang="en-US" sz="1200" i="1" dirty="0" smtClean="0">
                  <a:solidFill>
                    <a:schemeClr val="tx2"/>
                  </a:solidFill>
                  <a:latin typeface="+mj-lt"/>
                </a:rPr>
                <a:t>H</a:t>
              </a:r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&gt; = 4 mm-</a:t>
              </a:r>
              <a:r>
                <a:rPr lang="en-US" sz="1200" dirty="0" err="1" smtClean="0">
                  <a:solidFill>
                    <a:schemeClr val="tx2"/>
                  </a:solidFill>
                  <a:latin typeface="+mj-lt"/>
                </a:rPr>
                <a:t>mrad</a:t>
              </a:r>
              <a:endParaRPr lang="en-US" sz="1200" dirty="0" smtClean="0">
                <a:solidFill>
                  <a:schemeClr val="tx2"/>
                </a:solidFill>
                <a:latin typeface="+mj-lt"/>
              </a:endParaRPr>
            </a:p>
            <a:p>
              <a:r>
                <a:rPr lang="en-US" sz="1200" i="1" dirty="0" smtClean="0">
                  <a:solidFill>
                    <a:schemeClr val="tx2"/>
                  </a:solidFill>
                  <a:latin typeface="+mj-lt"/>
                </a:rPr>
                <a:t>α</a:t>
              </a:r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 = 1.4082</a:t>
              </a:r>
            </a:p>
            <a:p>
              <a:r>
                <a:rPr lang="en-US" sz="1200" i="1" dirty="0" smtClean="0">
                  <a:solidFill>
                    <a:srgbClr val="1F497D"/>
                  </a:solidFill>
                  <a:latin typeface="Franklin Gothic Medium"/>
                </a:rPr>
                <a:t>β</a:t>
              </a:r>
              <a:r>
                <a:rPr lang="en-US" sz="1200" dirty="0" smtClean="0">
                  <a:solidFill>
                    <a:srgbClr val="1F497D"/>
                  </a:solidFill>
                  <a:latin typeface="Franklin Gothic Medium"/>
                </a:rPr>
                <a:t> </a:t>
              </a:r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= 1.9065 m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547231" y="3473324"/>
              <a:ext cx="1077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solidFill>
                    <a:schemeClr val="tx2"/>
                  </a:solidFill>
                  <a:latin typeface="+mj-lt"/>
                </a:rPr>
                <a:t>τ</a:t>
              </a:r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 = 0.4</a:t>
              </a:r>
            </a:p>
            <a:p>
              <a:r>
                <a:rPr lang="en-US" sz="1200" i="1" dirty="0" smtClean="0">
                  <a:solidFill>
                    <a:schemeClr val="tx2"/>
                  </a:solidFill>
                  <a:latin typeface="+mj-lt"/>
                </a:rPr>
                <a:t>c</a:t>
              </a:r>
              <a:r>
                <a:rPr lang="en-US" sz="1200" dirty="0" smtClean="0">
                  <a:solidFill>
                    <a:schemeClr val="tx2"/>
                  </a:solidFill>
                  <a:latin typeface="+mj-lt"/>
                </a:rPr>
                <a:t> = 0.01 m</a:t>
              </a:r>
              <a:r>
                <a:rPr lang="en-US" sz="1200" baseline="30000" dirty="0" smtClean="0">
                  <a:solidFill>
                    <a:schemeClr val="tx2"/>
                  </a:solidFill>
                  <a:latin typeface="+mj-lt"/>
                </a:rPr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17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9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4711</TotalTime>
  <Words>3620</Words>
  <Application>Microsoft Macintosh PowerPoint</Application>
  <PresentationFormat>On-screen Show (4:3)</PresentationFormat>
  <Paragraphs>585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8_ATAP Blue Footer</vt:lpstr>
      <vt:lpstr>9_ATAP Blue Footer</vt:lpstr>
      <vt:lpstr>ATAP Blue Footer</vt:lpstr>
      <vt:lpstr>Investigating Nonlinear Integrable Optics with Space Charge in IOTA Using IMPACT-Z</vt:lpstr>
      <vt:lpstr>PowerPoint Presentation</vt:lpstr>
      <vt:lpstr>A very brief review of single-particle nonlinear integrable optics in IOTA</vt:lpstr>
      <vt:lpstr>Tracking in the nonlinear insert is implemented in  IMPACT-Z using a second-order symplectic integrator.</vt:lpstr>
      <vt:lpstr>PowerPoint Presentation</vt:lpstr>
      <vt:lpstr>General procedure for the generation of an initial beam distribution matched to the nonlinear lattice</vt:lpstr>
      <vt:lpstr>Generation of matched distribution types with general Hamiltonian dependence</vt:lpstr>
      <vt:lpstr>Numerical evaluation of the Jacobian factor for the  Danilov &amp; Nagaitsev Hamiltonian</vt:lpstr>
      <vt:lpstr>Definition of a two-parameter family of matched distribution types  - smooth (except at the beam edge)</vt:lpstr>
      <vt:lpstr>Examples of nonlinear Gaussian (thermal) distributions  with cutoffs at Λ = 1, 3, 5 (shown at entrance to NLI)</vt:lpstr>
      <vt:lpstr>PowerPoint Presentation</vt:lpstr>
      <vt:lpstr>Theory of a symplectic spectral space charge solver for coasting 2D beams (1) </vt:lpstr>
      <vt:lpstr>Theory of a symplectic spectral space charge solver for coasting 2D beams (2) </vt:lpstr>
      <vt:lpstr>Benchmark 1:  Expansion in free space of a cold uniform cylinder beam (1).</vt:lpstr>
      <vt:lpstr>Benchmark 1:  Expansion in free space of a cold uniform cylinder beam (2):  Hamiltonian preservation</vt:lpstr>
      <vt:lpstr>Benchmark 2:  A matched waterbag beam in the linear  IOTA lattice.</vt:lpstr>
      <vt:lpstr>PowerPoint Presentation</vt:lpstr>
      <vt:lpstr>Tracking in the IOTA Lattice with Space Charge - Assumptions and Simulation Parameters</vt:lpstr>
      <vt:lpstr>Tracking in the IOTA Lattice with Space Charge –  First 700 Turns (1)</vt:lpstr>
      <vt:lpstr>Tracking in the IOTA Lattice with Space Charge –  First 700 Turns (2)</vt:lpstr>
      <vt:lpstr>Tracking in the IOTA Lattice with Space Charge –  First 700 Turns (3)</vt:lpstr>
      <vt:lpstr>Dynamics within a near-equilibrium nonlinear waterbag beam –  Invariant profiles are well-preserved across the arc</vt:lpstr>
      <vt:lpstr>Dynamics within a near-equilibrium nonlinear waterbag beam –  Advance of invariant values across the arc</vt:lpstr>
      <vt:lpstr>Smooth focusing waterbag model of equilibrium in the linear IOTA lattice (action advance across the arc)</vt:lpstr>
      <vt:lpstr>Tracking in the IOTA Lattice with Space Charge –  First 3,000 Turns</vt:lpstr>
      <vt:lpstr>Convergence of the Standard Deviation of Single-Particle Invariants with Numerical Resolution of Space Charge</vt:lpstr>
      <vt:lpstr>Traditional rms emittance growth and beam size evolution for the nonlinear waterbag beam</vt:lpstr>
      <vt:lpstr>Conclusions</vt:lpstr>
      <vt:lpstr>PowerPoint Presentation</vt:lpstr>
      <vt:lpstr>Overview of advanced computing/modeling using  IMPACT-Z</vt:lpstr>
      <vt:lpstr>The IOTA ring : a test bed for strategies designed to mitigate space charge-induced beam halo.</vt:lpstr>
      <vt:lpstr>Summary of spatial projections for revised matched distributions in the D&amp;N potential</vt:lpstr>
      <vt:lpstr>Nonlinear Waterbag Beam in the IOTA Lattice –  Spatial profiles are well-preserved across the arc</vt:lpstr>
      <vt:lpstr>Smooth focusing waterbag model of equilibrium in the linear IOTA lattice</vt:lpstr>
      <vt:lpstr>Smooth focusing waterbag model of equilibrium in the linear IOTA lattice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Symplectic Tracking and Map Methods for Nonlinear Integrable Optics in IOTA</dc:title>
  <dc:creator>Chad Mitchell</dc:creator>
  <cp:lastModifiedBy>Chad Mitchell</cp:lastModifiedBy>
  <cp:revision>293</cp:revision>
  <dcterms:created xsi:type="dcterms:W3CDTF">2017-07-08T01:01:37Z</dcterms:created>
  <dcterms:modified xsi:type="dcterms:W3CDTF">2018-05-08T22:55:21Z</dcterms:modified>
</cp:coreProperties>
</file>