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343" r:id="rId3"/>
    <p:sldId id="347" r:id="rId4"/>
    <p:sldId id="348" r:id="rId5"/>
    <p:sldId id="368" r:id="rId6"/>
    <p:sldId id="351" r:id="rId7"/>
    <p:sldId id="341" r:id="rId8"/>
    <p:sldId id="350" r:id="rId9"/>
    <p:sldId id="378" r:id="rId10"/>
    <p:sldId id="383" r:id="rId11"/>
    <p:sldId id="376" r:id="rId12"/>
    <p:sldId id="377" r:id="rId13"/>
    <p:sldId id="384" r:id="rId14"/>
    <p:sldId id="374" r:id="rId15"/>
    <p:sldId id="385" r:id="rId16"/>
    <p:sldId id="357" r:id="rId17"/>
    <p:sldId id="365" r:id="rId18"/>
    <p:sldId id="372" r:id="rId19"/>
    <p:sldId id="371" r:id="rId20"/>
    <p:sldId id="387" r:id="rId21"/>
    <p:sldId id="388" r:id="rId22"/>
    <p:sldId id="386" r:id="rId23"/>
    <p:sldId id="382" r:id="rId24"/>
    <p:sldId id="380" r:id="rId25"/>
    <p:sldId id="3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5"/>
    <a:srgbClr val="F2DCDB"/>
    <a:srgbClr val="5FBB46"/>
    <a:srgbClr val="4484C5"/>
    <a:srgbClr val="B9D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8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21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BA80-57B3-49B9-AC0E-4F5008C8B089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0617-1FA3-45FC-A030-A46FC7CAE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5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3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7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7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7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50617-1FA3-45FC-A030-A46FC7CAE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Feb. 26,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88E2-693B-481F-9B0B-022217EF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>
            <a:lvl1pPr>
              <a:defRPr sz="2800" b="1" i="0"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257800"/>
          </a:xfrm>
        </p:spPr>
        <p:txBody>
          <a:bodyPr/>
          <a:lstStyle>
            <a:lvl1pPr>
              <a:defRPr sz="2400" b="0" i="0">
                <a:latin typeface="Century Gothic" panose="020B0502020202020204" pitchFamily="34" charset="0"/>
                <a:cs typeface="Times New Roman" pitchFamily="18" charset="0"/>
              </a:defRPr>
            </a:lvl1pPr>
            <a:lvl2pPr>
              <a:defRPr sz="2000" i="1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defRPr>
            </a:lvl2pPr>
            <a:lvl3pPr>
              <a:defRPr sz="1800" i="0">
                <a:solidFill>
                  <a:srgbClr val="5FBB46"/>
                </a:solidFill>
                <a:latin typeface="Century Gothic" panose="020B0502020202020204" pitchFamily="34" charset="0"/>
                <a:cs typeface="Times New Roman" pitchFamily="18" charset="0"/>
              </a:defRPr>
            </a:lvl3pPr>
            <a:lvl4pPr>
              <a:defRPr sz="1600" i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defRPr>
            </a:lvl4pPr>
            <a:lvl5pPr>
              <a:defRPr sz="1400" b="1" i="0">
                <a:solidFill>
                  <a:srgbClr val="B9D532"/>
                </a:solidFill>
                <a:latin typeface="Century Gothic" panose="020B0502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 userDrawn="1"/>
        </p:nvSpPr>
        <p:spPr>
          <a:xfrm>
            <a:off x="2362200" y="64662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1400" i="1" baseline="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IOTA/FAST Collab  –  9 May 2018 –  Batavia, IL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29600" y="648866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rPr>
              <a:t># </a:t>
            </a:r>
            <a:fld id="{5AD4D27D-51A4-4946-AB6E-BFCDB6726517}" type="slidenum">
              <a:rPr lang="en-US" sz="1600" i="1" smtClean="0">
                <a:solidFill>
                  <a:srgbClr val="005CA5"/>
                </a:solidFill>
                <a:latin typeface="Century Gothic" panose="020B0502020202020204" pitchFamily="34" charset="0"/>
                <a:cs typeface="Times New Roman" pitchFamily="18" charset="0"/>
              </a:rPr>
              <a:pPr algn="ctr"/>
              <a:t>‹#›</a:t>
            </a:fld>
            <a:endParaRPr lang="en-US" sz="1600" i="1" dirty="0">
              <a:solidFill>
                <a:srgbClr val="005CA5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5B7E-96FB-4364-B5A4-0CAA8C97B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0972"/>
            <a:ext cx="24479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Feb. 26,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88E2-693B-481F-9B0B-022217EF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3.09735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7.wmf"/><Relationship Id="rId18" Type="http://schemas.openxmlformats.org/officeDocument/2006/relationships/hyperlink" Target="http://aip.scitation.org/doi/abs/10.1063/1.4975867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anghe9704/electroncoolin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repo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1"/>
            <a:ext cx="8839200" cy="144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5CA5"/>
                </a:solidFill>
                <a:latin typeface="Century Gothic" panose="020B0502020202020204" pitchFamily="34" charset="0"/>
              </a:rPr>
              <a:t>A new approach to calculating dynamic friction for magnetized electron coolers – </a:t>
            </a:r>
            <a:br>
              <a:rPr lang="en-US" sz="3200" dirty="0">
                <a:solidFill>
                  <a:srgbClr val="005CA5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005CA5"/>
                </a:solidFill>
                <a:latin typeface="Century Gothic" panose="020B0502020202020204" pitchFamily="34" charset="0"/>
              </a:rPr>
              <a:t>relevance to future IOTA experiments and to EIC designs</a:t>
            </a:r>
            <a:endParaRPr lang="en-US" sz="3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/>
        </p:nvSpPr>
        <p:spPr>
          <a:xfrm>
            <a:off x="0" y="3657600"/>
            <a:ext cx="9144000" cy="174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B9D532"/>
                </a:solidFill>
                <a:latin typeface="Century Gothic" panose="020B0502020202020204" pitchFamily="34" charset="0"/>
                <a:cs typeface="Times New Roman" pitchFamily="18" charset="0"/>
              </a:rPr>
              <a:t>Fermilab Workshop on Megawatt Rings &amp; IOTA/FAST Collaboration Meeting</a:t>
            </a:r>
          </a:p>
          <a:p>
            <a:endParaRPr lang="en-US" sz="2400" b="1" dirty="0">
              <a:solidFill>
                <a:srgbClr val="B9D532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9 May 2018  –  Batavia, IL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3400" y="2292962"/>
            <a:ext cx="8382000" cy="982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59" tIns="44437" rIns="90459" bIns="44437">
            <a:spAutoFit/>
          </a:bodyPr>
          <a:lstStyle/>
          <a:p>
            <a:pPr marL="455613" indent="-455613" eaLnBrk="0" hangingPunct="0">
              <a:spcBef>
                <a:spcPts val="1200"/>
              </a:spcBef>
              <a:defRPr/>
            </a:pPr>
            <a:r>
              <a:rPr lang="en-US" sz="2400" dirty="0">
                <a:latin typeface="Century Gothic" panose="020B0502020202020204" pitchFamily="34" charset="0"/>
                <a:ea typeface="ＭＳ Ｐゴシック"/>
                <a:cs typeface="ＭＳ Ｐゴシック"/>
              </a:rPr>
              <a:t>David Bruhwiler, </a:t>
            </a:r>
          </a:p>
          <a:p>
            <a:pPr marL="455613" indent="-455613" eaLnBrk="0" hangingPunct="0">
              <a:spcBef>
                <a:spcPts val="1200"/>
              </a:spcBef>
              <a:defRPr/>
            </a:pPr>
            <a:r>
              <a:rPr lang="en-US" sz="2400" dirty="0">
                <a:latin typeface="Century Gothic" panose="020B0502020202020204" pitchFamily="34" charset="0"/>
                <a:ea typeface="ＭＳ Ｐゴシック"/>
                <a:cs typeface="ＭＳ Ｐゴシック"/>
              </a:rPr>
              <a:t>Stephen Webb, Dan T. Abell &amp; Yury Eidelman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5874328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This work is supported by the US DOE, Office of Science, Office of Nuclear Physics, under Award # DE-SC0015212.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00347"/>
            <a:ext cx="2567882" cy="499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EEB3EC-A963-4013-A8D5-28EDD78C7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874328"/>
            <a:ext cx="2803003" cy="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7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96E197-6608-475F-83B0-2724B935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816" y="2413165"/>
            <a:ext cx="4713184" cy="389578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39838"/>
            <a:ext cx="9144000" cy="569762"/>
          </a:xfrm>
        </p:spPr>
        <p:txBody>
          <a:bodyPr>
            <a:noAutofit/>
          </a:bodyPr>
          <a:lstStyle/>
          <a:p>
            <a:r>
              <a:rPr lang="en-US" b="0" dirty="0"/>
              <a:t>Detailed simulations of magnetized friction: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116F7-BB63-4482-9A09-C547A30A1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95" r="9801" b="6250"/>
          <a:stretch/>
        </p:blipFill>
        <p:spPr>
          <a:xfrm>
            <a:off x="0" y="866551"/>
            <a:ext cx="4713184" cy="3288268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84E454CD-2138-4BED-AE7E-00AA21944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0762"/>
            <a:ext cx="2590800" cy="1600438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G.I. Bell, D.L. Bruhwiler, 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A. Fedotov </a:t>
            </a:r>
            <a:r>
              <a:rPr lang="en-US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et al</a:t>
            </a:r>
            <a:r>
              <a:rPr lang="en-US" sz="1400" dirty="0">
                <a:latin typeface="Century Gothic" panose="020B0502020202020204" pitchFamily="34" charset="0"/>
              </a:rPr>
              <a:t>., “Simulating the dynamical friction force on ions due to a brieﬂy co-propagating electron beam,”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J. Comp. </a:t>
            </a:r>
            <a:r>
              <a:rPr lang="en-US" sz="1400" dirty="0">
                <a:latin typeface="Century Gothic" panose="020B0502020202020204" pitchFamily="34" charset="0"/>
              </a:rPr>
              <a:t>Phys. </a:t>
            </a:r>
            <a:r>
              <a:rPr lang="en-US" sz="1400" b="1" dirty="0">
                <a:latin typeface="Century Gothic" panose="020B0502020202020204" pitchFamily="34" charset="0"/>
              </a:rPr>
              <a:t>227</a:t>
            </a:r>
            <a:r>
              <a:rPr lang="en-US" sz="1400" dirty="0">
                <a:latin typeface="Century Gothic" panose="020B0502020202020204" pitchFamily="34" charset="0"/>
              </a:rPr>
              <a:t>, 8714 (2008).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B7CE96A-4244-4AE4-874E-0BAC4DE3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71600"/>
            <a:ext cx="2879656" cy="954107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A.V. Fedotov, D.L. Bruhwiler,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A.O. Sidorin </a:t>
            </a:r>
            <a:r>
              <a:rPr lang="en-US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et al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., “Analysis of the magnetized friction force,” Proc. HB2006, WEAY04 (2006).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6E1EFEB-F5B5-49C1-A0E0-E94C8118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90800"/>
            <a:ext cx="2879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Parkhomchuk formula (green)</a:t>
            </a:r>
          </a:p>
          <a:p>
            <a:pPr algn="l"/>
            <a:r>
              <a:rPr lang="en-US" sz="1400" dirty="0">
                <a:latin typeface="Century Gothic" panose="020B0502020202020204" pitchFamily="34" charset="0"/>
              </a:rPr>
              <a:t>VORPAL/VSim  (dots)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5BFC4AD-CE6C-4E9F-8E90-56B554B5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52" y="2784677"/>
            <a:ext cx="2073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Century Gothic" panose="020B0502020202020204" pitchFamily="34" charset="0"/>
              </a:rPr>
              <a:t>VORPAL/VSim  results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6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97768F9-A3E1-494F-B545-F96964813E81}"/>
              </a:ext>
            </a:extLst>
          </p:cNvPr>
          <p:cNvGrpSpPr/>
          <p:nvPr/>
        </p:nvGrpSpPr>
        <p:grpSpPr>
          <a:xfrm>
            <a:off x="112148" y="3441934"/>
            <a:ext cx="8732808" cy="2941607"/>
            <a:chOff x="135148" y="3269410"/>
            <a:chExt cx="8732808" cy="2941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A53F6E-9217-4782-858C-E9B8D2DFC04B}"/>
                </a:ext>
              </a:extLst>
            </p:cNvPr>
            <p:cNvSpPr/>
            <p:nvPr/>
          </p:nvSpPr>
          <p:spPr>
            <a:xfrm>
              <a:off x="135148" y="3269410"/>
              <a:ext cx="8732808" cy="2941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77F481-AFC7-487C-9225-BFE96881CA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060" y="3342131"/>
              <a:ext cx="8595360" cy="2824315"/>
              <a:chOff x="875596" y="929030"/>
              <a:chExt cx="7018224" cy="230608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8FFCC5D-11F1-4BDB-85E2-DF7830BB686A}"/>
                  </a:ext>
                </a:extLst>
              </p:cNvPr>
              <p:cNvCxnSpPr/>
              <p:nvPr/>
            </p:nvCxnSpPr>
            <p:spPr>
              <a:xfrm>
                <a:off x="1091601" y="1278998"/>
                <a:ext cx="674735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663DD3-552A-493C-A2A7-0C695BB3BA00}"/>
                  </a:ext>
                </a:extLst>
              </p:cNvPr>
              <p:cNvCxnSpPr/>
              <p:nvPr/>
            </p:nvCxnSpPr>
            <p:spPr>
              <a:xfrm flipV="1">
                <a:off x="2196539" y="2597864"/>
                <a:ext cx="1008429" cy="9551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D16C1415-A5DB-43B0-BD0E-88899E83CBFB}"/>
                  </a:ext>
                </a:extLst>
              </p:cNvPr>
              <p:cNvSpPr/>
              <p:nvPr/>
            </p:nvSpPr>
            <p:spPr>
              <a:xfrm>
                <a:off x="1678881" y="2515808"/>
                <a:ext cx="517659" cy="168861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id="{53B044B1-5F61-4467-B432-B3B9FEBC4214}"/>
                  </a:ext>
                </a:extLst>
              </p:cNvPr>
              <p:cNvSpPr/>
              <p:nvPr/>
            </p:nvSpPr>
            <p:spPr>
              <a:xfrm>
                <a:off x="2552903" y="2517489"/>
                <a:ext cx="455226" cy="16886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D42E0FE-A95E-432D-BCBE-EF596BFA1914}"/>
                  </a:ext>
                </a:extLst>
              </p:cNvPr>
              <p:cNvCxnSpPr/>
              <p:nvPr/>
            </p:nvCxnSpPr>
            <p:spPr>
              <a:xfrm flipV="1">
                <a:off x="3343914" y="2394219"/>
                <a:ext cx="3677579" cy="10681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578010E-A336-44DD-8F86-71D5CA9F1D46}"/>
                  </a:ext>
                </a:extLst>
              </p:cNvPr>
              <p:cNvSpPr/>
              <p:nvPr/>
            </p:nvSpPr>
            <p:spPr>
              <a:xfrm>
                <a:off x="6250306" y="2336237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718C01E-A256-4086-924D-423E965A2D0F}"/>
                  </a:ext>
                </a:extLst>
              </p:cNvPr>
              <p:cNvSpPr/>
              <p:nvPr/>
            </p:nvSpPr>
            <p:spPr>
              <a:xfrm>
                <a:off x="6880193" y="2336237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ounded Rectangle 13">
                <a:extLst>
                  <a:ext uri="{FF2B5EF4-FFF2-40B4-BE49-F238E27FC236}">
                    <a16:creationId xmlns:a16="http://schemas.microsoft.com/office/drawing/2014/main" id="{4A6F1C8A-E89A-4D9F-B4D4-F116B201A4E7}"/>
                  </a:ext>
                </a:extLst>
              </p:cNvPr>
              <p:cNvSpPr/>
              <p:nvPr/>
            </p:nvSpPr>
            <p:spPr>
              <a:xfrm>
                <a:off x="3638425" y="2320642"/>
                <a:ext cx="2481382" cy="16886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93B23FC-84DB-474A-969D-410987F34533}"/>
                  </a:ext>
                </a:extLst>
              </p:cNvPr>
              <p:cNvCxnSpPr>
                <a:endCxn id="44" idx="0"/>
              </p:cNvCxnSpPr>
              <p:nvPr/>
            </p:nvCxnSpPr>
            <p:spPr>
              <a:xfrm flipH="1" flipV="1">
                <a:off x="2050219" y="2397354"/>
                <a:ext cx="1374747" cy="7629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B7D29A7-20BD-4386-B46F-EF8612D60462}"/>
                  </a:ext>
                </a:extLst>
              </p:cNvPr>
              <p:cNvSpPr/>
              <p:nvPr/>
            </p:nvSpPr>
            <p:spPr>
              <a:xfrm>
                <a:off x="2223054" y="2545083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B2E7D-7F68-4A46-B54B-6E6E8EF8C939}"/>
                  </a:ext>
                </a:extLst>
              </p:cNvPr>
              <p:cNvSpPr/>
              <p:nvPr/>
            </p:nvSpPr>
            <p:spPr>
              <a:xfrm>
                <a:off x="2467056" y="2545083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3300AD5-F2B8-4E5D-A849-A8CE0BB0284F}"/>
                  </a:ext>
                </a:extLst>
              </p:cNvPr>
              <p:cNvSpPr/>
              <p:nvPr/>
            </p:nvSpPr>
            <p:spPr>
              <a:xfrm>
                <a:off x="3031015" y="2534418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0EA1991-7D11-4358-9264-E732D6310D18}"/>
                  </a:ext>
                </a:extLst>
              </p:cNvPr>
              <p:cNvSpPr/>
              <p:nvPr/>
            </p:nvSpPr>
            <p:spPr>
              <a:xfrm>
                <a:off x="2544456" y="2330896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2082934-CE7E-4812-8E55-64C401E2EDAF}"/>
                  </a:ext>
                </a:extLst>
              </p:cNvPr>
              <p:cNvSpPr/>
              <p:nvPr/>
            </p:nvSpPr>
            <p:spPr>
              <a:xfrm>
                <a:off x="2862695" y="2337309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44E66A30-94F2-42CB-97E5-161C326335F4}"/>
                  </a:ext>
                </a:extLst>
              </p:cNvPr>
              <p:cNvSpPr/>
              <p:nvPr/>
            </p:nvSpPr>
            <p:spPr>
              <a:xfrm flipV="1">
                <a:off x="3332335" y="2353955"/>
                <a:ext cx="92630" cy="9121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8C5B52D0-8CB2-4432-AB73-2227A83D9F78}"/>
                  </a:ext>
                </a:extLst>
              </p:cNvPr>
              <p:cNvSpPr/>
              <p:nvPr/>
            </p:nvSpPr>
            <p:spPr>
              <a:xfrm>
                <a:off x="3123916" y="2545082"/>
                <a:ext cx="92630" cy="9121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2216712-EC4C-46C5-8785-E98E40B1FC7D}"/>
                  </a:ext>
                </a:extLst>
              </p:cNvPr>
              <p:cNvCxnSpPr>
                <a:stCxn id="30" idx="3"/>
                <a:endCxn id="29" idx="1"/>
              </p:cNvCxnSpPr>
              <p:nvPr/>
            </p:nvCxnSpPr>
            <p:spPr>
              <a:xfrm flipV="1">
                <a:off x="3204968" y="2399559"/>
                <a:ext cx="138946" cy="19112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FFB048-C9BA-4A1E-BD84-DB71A8DE1F4A}"/>
                  </a:ext>
                </a:extLst>
              </p:cNvPr>
              <p:cNvSpPr/>
              <p:nvPr/>
            </p:nvSpPr>
            <p:spPr>
              <a:xfrm>
                <a:off x="3180933" y="2343722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ounded Rectangle 24">
                <a:extLst>
                  <a:ext uri="{FF2B5EF4-FFF2-40B4-BE49-F238E27FC236}">
                    <a16:creationId xmlns:a16="http://schemas.microsoft.com/office/drawing/2014/main" id="{3556E830-CE9D-4538-92C9-48F13E9A3092}"/>
                  </a:ext>
                </a:extLst>
              </p:cNvPr>
              <p:cNvSpPr/>
              <p:nvPr/>
            </p:nvSpPr>
            <p:spPr>
              <a:xfrm>
                <a:off x="3327704" y="1219200"/>
                <a:ext cx="722518" cy="10763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ounded Rectangle 25">
                <a:extLst>
                  <a:ext uri="{FF2B5EF4-FFF2-40B4-BE49-F238E27FC236}">
                    <a16:creationId xmlns:a16="http://schemas.microsoft.com/office/drawing/2014/main" id="{295B8069-9534-410D-84C7-9F68A56B522D}"/>
                  </a:ext>
                </a:extLst>
              </p:cNvPr>
              <p:cNvSpPr/>
              <p:nvPr/>
            </p:nvSpPr>
            <p:spPr>
              <a:xfrm>
                <a:off x="4102252" y="1219200"/>
                <a:ext cx="722518" cy="10763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ounded Rectangle 26">
                <a:extLst>
                  <a:ext uri="{FF2B5EF4-FFF2-40B4-BE49-F238E27FC236}">
                    <a16:creationId xmlns:a16="http://schemas.microsoft.com/office/drawing/2014/main" id="{D1A40D39-8839-4E99-BC97-363254D2CF39}"/>
                  </a:ext>
                </a:extLst>
              </p:cNvPr>
              <p:cNvSpPr/>
              <p:nvPr/>
            </p:nvSpPr>
            <p:spPr>
              <a:xfrm>
                <a:off x="4876800" y="1219200"/>
                <a:ext cx="722518" cy="10763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570416E-B214-4064-BAE2-CCCC65A2E2DD}"/>
                  </a:ext>
                </a:extLst>
              </p:cNvPr>
              <p:cNvCxnSpPr>
                <a:stCxn id="37" idx="3"/>
              </p:cNvCxnSpPr>
              <p:nvPr/>
            </p:nvCxnSpPr>
            <p:spPr>
              <a:xfrm>
                <a:off x="5737089" y="1273020"/>
                <a:ext cx="402090" cy="139663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6D925994-A203-46DF-B0C8-5C90AB88F186}"/>
                  </a:ext>
                </a:extLst>
              </p:cNvPr>
              <p:cNvSpPr/>
              <p:nvPr/>
            </p:nvSpPr>
            <p:spPr>
              <a:xfrm>
                <a:off x="5679194" y="1219200"/>
                <a:ext cx="66165" cy="107639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8750CC38-90E8-4B06-930D-8BA97B5430B5}"/>
                  </a:ext>
                </a:extLst>
              </p:cNvPr>
              <p:cNvSpPr/>
              <p:nvPr/>
            </p:nvSpPr>
            <p:spPr>
              <a:xfrm flipV="1">
                <a:off x="6106206" y="1361038"/>
                <a:ext cx="66165" cy="107639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22F815-98ED-4E7C-BB0B-C3F58E1F2CC8}"/>
                  </a:ext>
                </a:extLst>
              </p:cNvPr>
              <p:cNvCxnSpPr/>
              <p:nvPr/>
            </p:nvCxnSpPr>
            <p:spPr>
              <a:xfrm flipH="1" flipV="1">
                <a:off x="6172371" y="1412683"/>
                <a:ext cx="957909" cy="4351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5BC4423-14C8-4196-9ADF-0AD6E694921C}"/>
                  </a:ext>
                </a:extLst>
              </p:cNvPr>
              <p:cNvCxnSpPr>
                <a:stCxn id="41" idx="3"/>
              </p:cNvCxnSpPr>
              <p:nvPr/>
            </p:nvCxnSpPr>
            <p:spPr>
              <a:xfrm flipH="1">
                <a:off x="2810014" y="1274814"/>
                <a:ext cx="402090" cy="139663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id="{3324AA83-B694-4FE7-B72D-FB7A0E8796DE}"/>
                  </a:ext>
                </a:extLst>
              </p:cNvPr>
              <p:cNvSpPr/>
              <p:nvPr/>
            </p:nvSpPr>
            <p:spPr>
              <a:xfrm flipH="1">
                <a:off x="3203834" y="1220994"/>
                <a:ext cx="66165" cy="107639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A484CE09-4C59-4BC2-B777-9A75ED53C8F3}"/>
                  </a:ext>
                </a:extLst>
              </p:cNvPr>
              <p:cNvSpPr/>
              <p:nvPr/>
            </p:nvSpPr>
            <p:spPr>
              <a:xfrm flipH="1" flipV="1">
                <a:off x="2776822" y="1362832"/>
                <a:ext cx="66165" cy="107639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F640F9-9466-4BF6-A00C-BAD21A76663C}"/>
                  </a:ext>
                </a:extLst>
              </p:cNvPr>
              <p:cNvCxnSpPr/>
              <p:nvPr/>
            </p:nvCxnSpPr>
            <p:spPr>
              <a:xfrm flipV="1">
                <a:off x="1818913" y="1414477"/>
                <a:ext cx="957909" cy="4351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955C2BF1-8362-4C0B-A7EF-966DC645029C}"/>
                  </a:ext>
                </a:extLst>
              </p:cNvPr>
              <p:cNvSpPr/>
              <p:nvPr/>
            </p:nvSpPr>
            <p:spPr>
              <a:xfrm rot="16200000">
                <a:off x="1493540" y="1256829"/>
                <a:ext cx="1128318" cy="1298761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36">
                <a:extLst>
                  <a:ext uri="{FF2B5EF4-FFF2-40B4-BE49-F238E27FC236}">
                    <a16:creationId xmlns:a16="http://schemas.microsoft.com/office/drawing/2014/main" id="{B04920D6-7DD9-4773-9A9F-25616B9AC01A}"/>
                  </a:ext>
                </a:extLst>
              </p:cNvPr>
              <p:cNvSpPr/>
              <p:nvPr/>
            </p:nvSpPr>
            <p:spPr>
              <a:xfrm flipH="1">
                <a:off x="2239971" y="1332221"/>
                <a:ext cx="303293" cy="168861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37">
                <a:extLst>
                  <a:ext uri="{FF2B5EF4-FFF2-40B4-BE49-F238E27FC236}">
                    <a16:creationId xmlns:a16="http://schemas.microsoft.com/office/drawing/2014/main" id="{EFF6E04D-3708-4BA7-B4EE-E1A95663B782}"/>
                  </a:ext>
                </a:extLst>
              </p:cNvPr>
              <p:cNvSpPr/>
              <p:nvPr/>
            </p:nvSpPr>
            <p:spPr>
              <a:xfrm>
                <a:off x="6405929" y="1330427"/>
                <a:ext cx="303293" cy="168861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C7F576C-CE60-4F08-AFB5-1F018F0D3D75}"/>
                  </a:ext>
                </a:extLst>
              </p:cNvPr>
              <p:cNvSpPr/>
              <p:nvPr/>
            </p:nvSpPr>
            <p:spPr>
              <a:xfrm rot="20400000">
                <a:off x="2989082" y="1284505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C5434F0-9B89-49D7-9D63-7A52B967F666}"/>
                  </a:ext>
                </a:extLst>
              </p:cNvPr>
              <p:cNvSpPr/>
              <p:nvPr/>
            </p:nvSpPr>
            <p:spPr>
              <a:xfrm rot="1200000" flipH="1">
                <a:off x="5913592" y="1282103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FD0BF-F580-4CEC-8227-60F2EC2FC30B}"/>
                  </a:ext>
                </a:extLst>
              </p:cNvPr>
              <p:cNvSpPr txBox="1"/>
              <p:nvPr/>
            </p:nvSpPr>
            <p:spPr>
              <a:xfrm>
                <a:off x="875596" y="2682528"/>
                <a:ext cx="15710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Magnetized Gun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FDB005-A6EA-4F11-B8BE-813471CC595D}"/>
                  </a:ext>
                </a:extLst>
              </p:cNvPr>
              <p:cNvSpPr txBox="1"/>
              <p:nvPr/>
            </p:nvSpPr>
            <p:spPr>
              <a:xfrm>
                <a:off x="2455364" y="2686350"/>
                <a:ext cx="836091" cy="28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Booster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91E843-F962-4DF9-926B-8C7F5030B852}"/>
                  </a:ext>
                </a:extLst>
              </p:cNvPr>
              <p:cNvSpPr txBox="1"/>
              <p:nvPr/>
            </p:nvSpPr>
            <p:spPr>
              <a:xfrm>
                <a:off x="4028818" y="2527233"/>
                <a:ext cx="1610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50 MeV Linac Cryomodule</a:t>
                </a:r>
              </a:p>
            </p:txBody>
          </p:sp>
          <p:sp>
            <p:nvSpPr>
              <p:cNvPr id="52" name="Trapezoid 51">
                <a:extLst>
                  <a:ext uri="{FF2B5EF4-FFF2-40B4-BE49-F238E27FC236}">
                    <a16:creationId xmlns:a16="http://schemas.microsoft.com/office/drawing/2014/main" id="{5A18ACC2-40DF-4A96-95E4-77465E5EAFDB}"/>
                  </a:ext>
                </a:extLst>
              </p:cNvPr>
              <p:cNvSpPr/>
              <p:nvPr/>
            </p:nvSpPr>
            <p:spPr>
              <a:xfrm flipH="1" flipV="1">
                <a:off x="6405929" y="2350389"/>
                <a:ext cx="92630" cy="9121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3050CC2-52F7-4F8D-95EA-2D4E6A58B1B7}"/>
                  </a:ext>
                </a:extLst>
              </p:cNvPr>
              <p:cNvCxnSpPr>
                <a:endCxn id="52" idx="1"/>
              </p:cNvCxnSpPr>
              <p:nvPr/>
            </p:nvCxnSpPr>
            <p:spPr>
              <a:xfrm flipH="1" flipV="1">
                <a:off x="6486981" y="2395993"/>
                <a:ext cx="138946" cy="19112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489BB23-12F3-49C9-9725-23F1BB79461D}"/>
                  </a:ext>
                </a:extLst>
              </p:cNvPr>
              <p:cNvSpPr/>
              <p:nvPr/>
            </p:nvSpPr>
            <p:spPr>
              <a:xfrm rot="19800000">
                <a:off x="6620970" y="2554676"/>
                <a:ext cx="157977" cy="2614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529E414-37B5-4644-AECD-F80607D78FF0}"/>
                  </a:ext>
                </a:extLst>
              </p:cNvPr>
              <p:cNvSpPr txBox="1"/>
              <p:nvPr/>
            </p:nvSpPr>
            <p:spPr>
              <a:xfrm>
                <a:off x="5999966" y="1489665"/>
                <a:ext cx="10807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De-chirper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F3BCC8C-640C-48BD-86AD-0A84E716F21A}"/>
                  </a:ext>
                </a:extLst>
              </p:cNvPr>
              <p:cNvSpPr txBox="1"/>
              <p:nvPr/>
            </p:nvSpPr>
            <p:spPr>
              <a:xfrm>
                <a:off x="2004195" y="1499288"/>
                <a:ext cx="798737" cy="28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Chirper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A12051A-3FD9-40D5-BC95-32C618DAE9F1}"/>
                  </a:ext>
                </a:extLst>
              </p:cNvPr>
              <p:cNvCxnSpPr/>
              <p:nvPr/>
            </p:nvCxnSpPr>
            <p:spPr>
              <a:xfrm flipH="1">
                <a:off x="1486794" y="1276608"/>
                <a:ext cx="181446" cy="568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4A0C2A2-A21D-48CD-9C1C-1C6DE2CC887F}"/>
                  </a:ext>
                </a:extLst>
              </p:cNvPr>
              <p:cNvSpPr txBox="1"/>
              <p:nvPr/>
            </p:nvSpPr>
            <p:spPr>
              <a:xfrm>
                <a:off x="6931661" y="929030"/>
                <a:ext cx="962159" cy="28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Ion Beam</a:t>
                </a: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21D2A090-C354-4D05-9210-F3437BE1EF23}"/>
                  </a:ext>
                </a:extLst>
              </p:cNvPr>
              <p:cNvSpPr/>
              <p:nvPr/>
            </p:nvSpPr>
            <p:spPr>
              <a:xfrm rot="5400000" flipH="1">
                <a:off x="6449271" y="1245432"/>
                <a:ext cx="1128318" cy="1298761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053C4C1-4F6C-481A-B266-863959232FE6}"/>
                  </a:ext>
                </a:extLst>
              </p:cNvPr>
              <p:cNvSpPr txBox="1"/>
              <p:nvPr/>
            </p:nvSpPr>
            <p:spPr>
              <a:xfrm>
                <a:off x="3269998" y="1366129"/>
                <a:ext cx="2409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1 Tesla Cooling Solenoid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288820-3227-4B21-A6C4-2AFC23AFE65D}"/>
                  </a:ext>
                </a:extLst>
              </p:cNvPr>
              <p:cNvSpPr txBox="1"/>
              <p:nvPr/>
            </p:nvSpPr>
            <p:spPr>
              <a:xfrm>
                <a:off x="6064219" y="2865787"/>
                <a:ext cx="1343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Beam dump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0EF368-3DED-4EE4-9AE9-45D5DD4B6A86}"/>
                  </a:ext>
                </a:extLst>
              </p:cNvPr>
              <p:cNvSpPr/>
              <p:nvPr/>
            </p:nvSpPr>
            <p:spPr>
              <a:xfrm>
                <a:off x="3493050" y="2337309"/>
                <a:ext cx="54491" cy="1266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ABC09F77-FCCF-402B-A3FF-2E480AEF5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77"/>
          <a:stretch/>
        </p:blipFill>
        <p:spPr>
          <a:xfrm>
            <a:off x="358861" y="552353"/>
            <a:ext cx="8785139" cy="2759209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F9796590-E92B-46A5-AAD8-E0E30773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9017"/>
            <a:ext cx="7361202" cy="58908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JLab EIC Design:</a:t>
            </a:r>
            <a:endParaRPr lang="en-US" b="0" i="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E526EC-426F-4119-B393-14CB091695B9}"/>
              </a:ext>
            </a:extLst>
          </p:cNvPr>
          <p:cNvSpPr txBox="1"/>
          <p:nvPr/>
        </p:nvSpPr>
        <p:spPr>
          <a:xfrm>
            <a:off x="442232" y="2967335"/>
            <a:ext cx="1436823" cy="461665"/>
          </a:xfrm>
          <a:prstGeom prst="rect">
            <a:avLst/>
          </a:prstGeom>
          <a:noFill/>
          <a:ln>
            <a:solidFill>
              <a:srgbClr val="1212A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Images courtesy of Jefferson Lab.</a:t>
            </a:r>
            <a:endParaRPr lang="fi-FI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5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617781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005CA5"/>
                </a:solidFill>
              </a:rPr>
              <a:t>Can we quantify the required solenoidal field quality?</a:t>
            </a:r>
            <a:endParaRPr lang="en-US" sz="2400" b="0" i="0" dirty="0">
              <a:solidFill>
                <a:srgbClr val="005C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/>
              <a:t>No, we cannot</a:t>
            </a:r>
          </a:p>
          <a:p>
            <a:pPr lvl="1"/>
            <a:r>
              <a:rPr lang="en-US" dirty="0"/>
              <a:t>Parkhomchuk formula provides a parametric knob</a:t>
            </a:r>
          </a:p>
          <a:p>
            <a:pPr lvl="1"/>
            <a:r>
              <a:rPr lang="en-US" dirty="0"/>
              <a:t>Derbenev and Skrinsky do not offer quantitative guidance</a:t>
            </a:r>
          </a:p>
          <a:p>
            <a:pPr lvl="1"/>
            <a:endParaRPr lang="en-US" dirty="0"/>
          </a:p>
          <a:p>
            <a:r>
              <a:rPr lang="en-US" dirty="0"/>
              <a:t>Can we quantify the effects of space charge forces?</a:t>
            </a:r>
          </a:p>
          <a:p>
            <a:pPr lvl="1"/>
            <a:r>
              <a:rPr lang="en-US" dirty="0"/>
              <a:t>No, we cannot</a:t>
            </a:r>
          </a:p>
          <a:p>
            <a:pPr lvl="1"/>
            <a:endParaRPr lang="en-US" dirty="0"/>
          </a:p>
          <a:p>
            <a:r>
              <a:rPr lang="en-US" dirty="0"/>
              <a:t>Can we quantify the effects of non-Gaussian e- beam phase space distributions?</a:t>
            </a:r>
          </a:p>
          <a:p>
            <a:pPr lvl="1"/>
            <a:r>
              <a:rPr lang="en-US" dirty="0"/>
              <a:t>No, we cannot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95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617781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005CA5"/>
                </a:solidFill>
              </a:rPr>
              <a:t>A new dynamical friction calculation is underway…</a:t>
            </a:r>
            <a:endParaRPr lang="en-US" sz="2400" b="0" i="0" dirty="0">
              <a:solidFill>
                <a:srgbClr val="005C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01252"/>
            <a:ext cx="8839200" cy="2218503"/>
          </a:xfrm>
        </p:spPr>
        <p:txBody>
          <a:bodyPr>
            <a:normAutofit/>
          </a:bodyPr>
          <a:lstStyle/>
          <a:p>
            <a:r>
              <a:rPr lang="en-US" dirty="0"/>
              <a:t>We follow the approach described by Y. Derbenev</a:t>
            </a:r>
          </a:p>
          <a:p>
            <a:r>
              <a:rPr lang="en-US" dirty="0"/>
              <a:t>However, we begin from a new starting point</a:t>
            </a:r>
          </a:p>
          <a:p>
            <a:pPr lvl="1"/>
            <a:r>
              <a:rPr lang="en-US" dirty="0"/>
              <a:t>analytic momentum transfer between ion and magnetized e-</a:t>
            </a:r>
          </a:p>
          <a:p>
            <a:pPr lvl="1"/>
            <a:r>
              <a:rPr lang="en-US" dirty="0"/>
              <a:t>proceed step by step with calculation</a:t>
            </a:r>
          </a:p>
          <a:p>
            <a:r>
              <a:rPr lang="en-US" dirty="0">
                <a:sym typeface="Wingdings" panose="05000000000000000000" pitchFamily="2" charset="2"/>
              </a:rPr>
              <a:t>Calculation is defined by the following considerations: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1B790-A05C-426A-A4F6-6C947BFD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" y="2895600"/>
            <a:ext cx="9067800" cy="626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CE36-97CF-4E8A-8431-FA7C84D0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21" y="3587273"/>
            <a:ext cx="7874479" cy="683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0B639-BFA3-43FF-BC2F-3796BE3DE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13211"/>
            <a:ext cx="6477000" cy="2344789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639B84E-89F2-4759-8467-B5160E06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25881"/>
            <a:ext cx="3039374" cy="738664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Y. Derbenev, “Theory of Electron Cooling,” arXiv (2017);</a:t>
            </a:r>
          </a:p>
          <a:p>
            <a:r>
              <a:rPr lang="en-US" sz="1400" dirty="0">
                <a:latin typeface="Century Gothic" panose="020B0502020202020204" pitchFamily="34" charset="0"/>
                <a:hlinkClick r:id="rId6"/>
              </a:rPr>
              <a:t>https://arxiv.org/abs/1703.09735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8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4278"/>
            <a:ext cx="8839200" cy="555321"/>
          </a:xfrm>
        </p:spPr>
        <p:txBody>
          <a:bodyPr>
            <a:noAutofit/>
          </a:bodyPr>
          <a:lstStyle/>
          <a:p>
            <a:r>
              <a:rPr lang="en-US" b="0" i="0" dirty="0"/>
              <a:t>Directly in</a:t>
            </a:r>
            <a:r>
              <a:rPr lang="en-US" b="0" dirty="0"/>
              <a:t>tegrate </a:t>
            </a:r>
            <a:r>
              <a:rPr lang="en-US" b="0" dirty="0">
                <a:latin typeface="Symbol" panose="05050102010706020507" pitchFamily="18" charset="2"/>
              </a:rPr>
              <a:t>D</a:t>
            </a:r>
            <a:r>
              <a:rPr lang="en-US" b="0" dirty="0"/>
              <a:t>p</a:t>
            </a:r>
            <a:r>
              <a:rPr lang="en-US" b="0" baseline="-25000" dirty="0"/>
              <a:t>ion</a:t>
            </a:r>
            <a:r>
              <a:rPr lang="en-US" b="0" dirty="0"/>
              <a:t> to obtain friction force?</a:t>
            </a:r>
            <a:endParaRPr lang="en-US" b="0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668"/>
            <a:ext cx="5943600" cy="920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7336631" cy="2971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14003A-446E-473D-BB34-EAAD8C1A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892002"/>
            <a:ext cx="8915400" cy="1486875"/>
          </a:xfrm>
        </p:spPr>
        <p:txBody>
          <a:bodyPr>
            <a:normAutofit/>
          </a:bodyPr>
          <a:lstStyle/>
          <a:p>
            <a:r>
              <a:rPr lang="en-US" dirty="0"/>
              <a:t>Straightforward integration includes space charge, etc.</a:t>
            </a:r>
          </a:p>
          <a:p>
            <a:pPr lvl="1"/>
            <a:r>
              <a:rPr lang="en-US" dirty="0"/>
              <a:t>this approach worked for VORPAL/VSim simulations (w/ effort)</a:t>
            </a:r>
          </a:p>
          <a:p>
            <a:r>
              <a:rPr lang="en-US" dirty="0"/>
              <a:t>Problematic, so we follow Derbenev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2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4278"/>
            <a:ext cx="8839200" cy="555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The required steps are straightforward in principle:</a:t>
            </a:r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14003A-446E-473D-BB34-EAAD8C1A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750060" cy="5562600"/>
          </a:xfrm>
        </p:spPr>
        <p:txBody>
          <a:bodyPr>
            <a:normAutofit/>
          </a:bodyPr>
          <a:lstStyle/>
          <a:p>
            <a:r>
              <a:rPr lang="en-US" dirty="0"/>
              <a:t>Calculate the perturbed e- velocities</a:t>
            </a:r>
          </a:p>
          <a:p>
            <a:pPr lvl="1"/>
            <a:r>
              <a:rPr lang="en-US" dirty="0"/>
              <a:t>due to a single ion</a:t>
            </a:r>
          </a:p>
          <a:p>
            <a:pPr lvl="1"/>
            <a:r>
              <a:rPr lang="en-US" dirty="0"/>
              <a:t>initially, we consider purely longitudinal motion</a:t>
            </a:r>
          </a:p>
          <a:p>
            <a:r>
              <a:rPr lang="en-US" dirty="0"/>
              <a:t>Obtain time-derivative of perturbed E-field</a:t>
            </a:r>
          </a:p>
          <a:p>
            <a:pPr lvl="1"/>
            <a:r>
              <a:rPr lang="en-US" dirty="0"/>
              <a:t>via Poisson and continuity equations</a:t>
            </a:r>
          </a:p>
          <a:p>
            <a:r>
              <a:rPr lang="en-US" dirty="0"/>
              <a:t>Integrate in time to get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initially, this is for only a single value of e- velocity</a:t>
            </a:r>
          </a:p>
          <a:p>
            <a:pPr lvl="1"/>
            <a:r>
              <a:rPr lang="en-US" dirty="0"/>
              <a:t>it is necessary to integrate over thermal e- velocities</a:t>
            </a:r>
          </a:p>
          <a:p>
            <a:r>
              <a:rPr lang="en-US" dirty="0"/>
              <a:t>Integrate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E along ion trajectory to obtain &lt;F&gt;</a:t>
            </a:r>
          </a:p>
          <a:p>
            <a:pPr lvl="1"/>
            <a:r>
              <a:rPr lang="en-US" dirty="0"/>
              <a:t>hence, this is a 2</a:t>
            </a:r>
            <a:r>
              <a:rPr lang="en-US" baseline="30000" dirty="0"/>
              <a:t>nd</a:t>
            </a:r>
            <a:r>
              <a:rPr lang="en-US" dirty="0"/>
              <a:t>-order effect,   ~(Ze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xx</a:t>
            </a:r>
          </a:p>
          <a:p>
            <a:r>
              <a:rPr lang="en-US" dirty="0"/>
              <a:t>Present efforts:</a:t>
            </a:r>
          </a:p>
          <a:p>
            <a:pPr lvl="1"/>
            <a:r>
              <a:rPr lang="en-US" dirty="0"/>
              <a:t>find best way to integrate &lt;F&gt; over e- distribution functions</a:t>
            </a:r>
          </a:p>
          <a:p>
            <a:pPr lvl="1"/>
            <a:r>
              <a:rPr lang="en-US" dirty="0"/>
              <a:t>consider transverse ion motion</a:t>
            </a:r>
          </a:p>
          <a:p>
            <a:pPr lvl="1"/>
            <a:r>
              <a:rPr lang="en-US" dirty="0"/>
              <a:t>numerical approaches, testing, etc.</a:t>
            </a:r>
          </a:p>
        </p:txBody>
      </p:sp>
    </p:spTree>
    <p:extLst>
      <p:ext uri="{BB962C8B-B14F-4D97-AF65-F5344CB8AC3E}">
        <p14:creationId xmlns:p14="http://schemas.microsoft.com/office/powerpoint/2010/main" val="50284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42795"/>
              </p:ext>
            </p:extLst>
          </p:nvPr>
        </p:nvGraphicFramePr>
        <p:xfrm>
          <a:off x="695595" y="2295018"/>
          <a:ext cx="76882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2" name="Equation" r:id="rId4" imgW="4800600" imgH="431640" progId="Equation.3">
                  <p:embed/>
                </p:oleObj>
              </mc:Choice>
              <mc:Fallback>
                <p:oleObj name="Equation" r:id="rId4" imgW="4800600" imgH="431640" progId="Equation.3">
                  <p:embed/>
                  <p:pic>
                    <p:nvPicPr>
                      <p:cNvPr id="2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95" y="2295018"/>
                        <a:ext cx="768826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304412"/>
            <a:ext cx="8839200" cy="457200"/>
          </a:xfrm>
        </p:spPr>
        <p:txBody>
          <a:bodyPr>
            <a:noAutofit/>
          </a:bodyPr>
          <a:lstStyle/>
          <a:p>
            <a:pPr algn="l"/>
            <a:r>
              <a:rPr lang="en-US" b="0" dirty="0"/>
              <a:t>Hamiltonian for 2-body magnetized collision:</a:t>
            </a:r>
            <a:endParaRPr lang="en-US" b="0" i="0" dirty="0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12996"/>
              </p:ext>
            </p:extLst>
          </p:nvPr>
        </p:nvGraphicFramePr>
        <p:xfrm>
          <a:off x="729462" y="1111977"/>
          <a:ext cx="63460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Equation" r:id="rId6" imgW="3047760" imgH="228600" progId="Equation.3">
                  <p:embed/>
                </p:oleObj>
              </mc:Choice>
              <mc:Fallback>
                <p:oleObj name="Equation" r:id="rId6" imgW="3047760" imgH="228600" progId="Equation.3">
                  <p:embed/>
                  <p:pic>
                    <p:nvPicPr>
                      <p:cNvPr id="2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62" y="1111977"/>
                        <a:ext cx="6346025" cy="474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09505"/>
              </p:ext>
            </p:extLst>
          </p:nvPr>
        </p:nvGraphicFramePr>
        <p:xfrm>
          <a:off x="1029745" y="3077450"/>
          <a:ext cx="58562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" name="Equation" r:id="rId8" imgW="3657600" imgH="457200" progId="Equation.3">
                  <p:embed/>
                </p:oleObj>
              </mc:Choice>
              <mc:Fallback>
                <p:oleObj name="Equation" r:id="rId8" imgW="3657600" imgH="457200" progId="Equation.3">
                  <p:embed/>
                  <p:pic>
                    <p:nvPicPr>
                      <p:cNvPr id="2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745" y="3077450"/>
                        <a:ext cx="5856287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3400" y="4059420"/>
            <a:ext cx="8242458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Resulting equations of motion, in the standard drift-kick symplectic form:</a:t>
            </a:r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838002"/>
              </p:ext>
            </p:extLst>
          </p:nvPr>
        </p:nvGraphicFramePr>
        <p:xfrm>
          <a:off x="533400" y="4455511"/>
          <a:ext cx="4332061" cy="44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10" imgW="2222280" imgH="228600" progId="Equation.3">
                  <p:embed/>
                </p:oleObj>
              </mc:Choice>
              <mc:Fallback>
                <p:oleObj name="Equation" r:id="rId10" imgW="2222280" imgH="228600" progId="Equation.3">
                  <p:embed/>
                  <p:pic>
                    <p:nvPicPr>
                      <p:cNvPr id="1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55511"/>
                        <a:ext cx="4332061" cy="4442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237460"/>
              </p:ext>
            </p:extLst>
          </p:nvPr>
        </p:nvGraphicFramePr>
        <p:xfrm>
          <a:off x="4273523" y="1670359"/>
          <a:ext cx="819335" cy="37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Equation" r:id="rId12" imgW="558720" imgH="253800" progId="Equation.3">
                  <p:embed/>
                </p:oleObj>
              </mc:Choice>
              <mc:Fallback>
                <p:oleObj name="Equation" r:id="rId12" imgW="558720" imgH="253800" progId="Equation.3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23" y="1670359"/>
                        <a:ext cx="819335" cy="37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88735"/>
              </p:ext>
            </p:extLst>
          </p:nvPr>
        </p:nvGraphicFramePr>
        <p:xfrm>
          <a:off x="5449067" y="1686623"/>
          <a:ext cx="1034291" cy="35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" name="Equation" r:id="rId14" imgW="736560" imgH="253800" progId="Equation.3">
                  <p:embed/>
                </p:oleObj>
              </mc:Choice>
              <mc:Fallback>
                <p:oleObj name="Equation" r:id="rId14" imgW="736560" imgH="253800" progId="Equation.3">
                  <p:embed/>
                  <p:pic>
                    <p:nvPicPr>
                      <p:cNvPr id="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067" y="1686623"/>
                        <a:ext cx="1034291" cy="356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07038"/>
              </p:ext>
            </p:extLst>
          </p:nvPr>
        </p:nvGraphicFramePr>
        <p:xfrm>
          <a:off x="6769258" y="1670748"/>
          <a:ext cx="2006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" name="Equation" r:id="rId16" imgW="1333440" imgH="241200" progId="Equation.3">
                  <p:embed/>
                </p:oleObj>
              </mc:Choice>
              <mc:Fallback>
                <p:oleObj name="Equation" r:id="rId16" imgW="1333440" imgH="241200" progId="Equation.3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258" y="1670748"/>
                        <a:ext cx="2006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0200" y="5181600"/>
            <a:ext cx="75438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D.L. Bruhwiler and S.D. Webb, “New algorithm for dynamical friction of ions in a magnetized electron beam,”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AIP Conf. Proc.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050006 (2017);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http://aip.scitation.org/doi/abs/10.1063/1.4975867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724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304412"/>
            <a:ext cx="8839200" cy="457200"/>
          </a:xfrm>
        </p:spPr>
        <p:txBody>
          <a:bodyPr>
            <a:noAutofit/>
          </a:bodyPr>
          <a:lstStyle/>
          <a:p>
            <a:pPr algn="l"/>
            <a:r>
              <a:rPr lang="en-US" b="0" dirty="0"/>
              <a:t>Analytic calculation of </a:t>
            </a:r>
            <a:r>
              <a:rPr lang="en-US" b="0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r>
              <a:rPr lang="en-US" b="0" baseline="-25000" dirty="0" err="1"/>
              <a:t>ion</a:t>
            </a:r>
            <a:r>
              <a:rPr lang="en-US" b="0" dirty="0"/>
              <a:t>    (1)</a:t>
            </a:r>
            <a:endParaRPr lang="en-US" b="0" i="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2" y="1219200"/>
            <a:ext cx="8489416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304412"/>
            <a:ext cx="8839200" cy="457200"/>
          </a:xfrm>
        </p:spPr>
        <p:txBody>
          <a:bodyPr>
            <a:noAutofit/>
          </a:bodyPr>
          <a:lstStyle/>
          <a:p>
            <a:pPr algn="l"/>
            <a:r>
              <a:rPr lang="en-US" b="0" dirty="0"/>
              <a:t>Analytic calculation of </a:t>
            </a:r>
            <a:r>
              <a:rPr lang="en-US" b="0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r>
              <a:rPr lang="en-US" b="0" baseline="-25000" dirty="0" err="1"/>
              <a:t>ion</a:t>
            </a:r>
            <a:r>
              <a:rPr lang="en-US" b="0" dirty="0"/>
              <a:t>    (2)</a:t>
            </a:r>
            <a:endParaRPr lang="en-US" b="0" i="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0570"/>
            <a:ext cx="7864198" cy="993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" y="2491830"/>
            <a:ext cx="8055038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279"/>
            <a:ext cx="8839200" cy="457200"/>
          </a:xfrm>
        </p:spPr>
        <p:txBody>
          <a:bodyPr>
            <a:noAutofit/>
          </a:bodyPr>
          <a:lstStyle/>
          <a:p>
            <a:pPr algn="l"/>
            <a:r>
              <a:rPr lang="en-US" b="0" dirty="0"/>
              <a:t>Time-explicit vs analytic shows agreement:</a:t>
            </a:r>
            <a:endParaRPr lang="en-US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0" y="692923"/>
            <a:ext cx="6096000" cy="547215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E18EBB-2B92-4BA9-9372-443FC2FE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801252"/>
            <a:ext cx="3009900" cy="5363824"/>
          </a:xfrm>
        </p:spPr>
        <p:txBody>
          <a:bodyPr>
            <a:normAutofit/>
          </a:bodyPr>
          <a:lstStyle/>
          <a:p>
            <a:r>
              <a:rPr lang="en-US" dirty="0"/>
              <a:t>Two small parameters are required:</a:t>
            </a:r>
          </a:p>
          <a:p>
            <a:pPr lvl="1"/>
            <a:r>
              <a:rPr lang="en-US" dirty="0"/>
              <a:t>Larmor radius must be small compared to impact param.</a:t>
            </a:r>
          </a:p>
          <a:p>
            <a:pPr lvl="2"/>
            <a:r>
              <a:rPr lang="en-US" b="1" dirty="0"/>
              <a:t>averaging</a:t>
            </a:r>
          </a:p>
          <a:p>
            <a:pPr lvl="1"/>
            <a:r>
              <a:rPr lang="en-US" dirty="0"/>
              <a:t>Kinetic energy must be large compared to max potential energy</a:t>
            </a:r>
          </a:p>
          <a:p>
            <a:pPr lvl="2"/>
            <a:r>
              <a:rPr lang="en-US" b="1" dirty="0"/>
              <a:t>perturbative</a:t>
            </a:r>
          </a:p>
        </p:txBody>
      </p:sp>
    </p:spTree>
    <p:extLst>
      <p:ext uri="{BB962C8B-B14F-4D97-AF65-F5344CB8AC3E}">
        <p14:creationId xmlns:p14="http://schemas.microsoft.com/office/powerpoint/2010/main" val="33357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5CA5"/>
                </a:solidFill>
              </a:rPr>
              <a:t>Motivation – Nuclear Physics</a:t>
            </a:r>
            <a:endParaRPr lang="en-US" b="0" i="0" dirty="0">
              <a:solidFill>
                <a:srgbClr val="005C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7030"/>
            <a:ext cx="8839200" cy="1721370"/>
          </a:xfrm>
        </p:spPr>
        <p:txBody>
          <a:bodyPr>
            <a:normAutofit/>
          </a:bodyPr>
          <a:lstStyle/>
          <a:p>
            <a:r>
              <a:rPr lang="en-US" dirty="0"/>
              <a:t>Electron-ion colliders (EIC)</a:t>
            </a:r>
          </a:p>
          <a:p>
            <a:pPr lvl="1"/>
            <a:r>
              <a:rPr lang="en-US" dirty="0"/>
              <a:t>high priority for the worldwide nuclear physics community</a:t>
            </a:r>
          </a:p>
          <a:p>
            <a:r>
              <a:rPr lang="en-US" dirty="0"/>
              <a:t>Relativistic, strongly-magnetized electron cooling</a:t>
            </a:r>
          </a:p>
          <a:p>
            <a:pPr lvl="1"/>
            <a:r>
              <a:rPr lang="en-US" dirty="0"/>
              <a:t>may be essential for EIC, but never demonstrated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66205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eRHIC concept from BNL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3179" r="20301" b="2856"/>
          <a:stretch/>
        </p:blipFill>
        <p:spPr>
          <a:xfrm>
            <a:off x="168154" y="3031383"/>
            <a:ext cx="4327646" cy="29395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2000" y="3124200"/>
            <a:ext cx="4130385" cy="2743200"/>
            <a:chOff x="4572000" y="3124200"/>
            <a:chExt cx="4130385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124200"/>
              <a:ext cx="3977985" cy="26215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72000" y="5029200"/>
              <a:ext cx="304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03138" y="267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JLEIC concept from Jefferson Lab</a:t>
            </a:r>
          </a:p>
        </p:txBody>
      </p:sp>
    </p:spTree>
    <p:extLst>
      <p:ext uri="{BB962C8B-B14F-4D97-AF65-F5344CB8AC3E}">
        <p14:creationId xmlns:p14="http://schemas.microsoft.com/office/powerpoint/2010/main" val="40949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4278"/>
            <a:ext cx="8839200" cy="555321"/>
          </a:xfrm>
        </p:spPr>
        <p:txBody>
          <a:bodyPr>
            <a:noAutofit/>
          </a:bodyPr>
          <a:lstStyle/>
          <a:p>
            <a:r>
              <a:rPr lang="en-US" b="0" i="0" dirty="0"/>
              <a:t>Choice of coordinate system is important: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5486400" cy="22223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B00047-2E07-40A3-9370-E5D0301CD4F3}"/>
                  </a:ext>
                </a:extLst>
              </p:cNvPr>
              <p:cNvSpPr txBox="1"/>
              <p:nvPr/>
            </p:nvSpPr>
            <p:spPr>
              <a:xfrm>
                <a:off x="762000" y="3032177"/>
                <a:ext cx="8012706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𝑟𝑒𝑙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B00047-2E07-40A3-9370-E5D0301C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32177"/>
                <a:ext cx="8012706" cy="602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9BF0B9-1468-4B5D-97DF-502A3962838D}"/>
                  </a:ext>
                </a:extLst>
              </p:cNvPr>
              <p:cNvSpPr txBox="1"/>
              <p:nvPr/>
            </p:nvSpPr>
            <p:spPr>
              <a:xfrm>
                <a:off x="914400" y="3805271"/>
                <a:ext cx="147578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9BF0B9-1468-4B5D-97DF-502A3962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05271"/>
                <a:ext cx="1475789" cy="289182"/>
              </a:xfrm>
              <a:prstGeom prst="rect">
                <a:avLst/>
              </a:prstGeom>
              <a:blipFill>
                <a:blip r:embed="rId5"/>
                <a:stretch>
                  <a:fillRect l="-4132" t="-25000" r="-826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D1ABF0-64A6-4753-BDEA-43177984B290}"/>
                  </a:ext>
                </a:extLst>
              </p:cNvPr>
              <p:cNvSpPr txBox="1"/>
              <p:nvPr/>
            </p:nvSpPr>
            <p:spPr>
              <a:xfrm>
                <a:off x="2514600" y="4388442"/>
                <a:ext cx="1981201" cy="5902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D1ABF0-64A6-4753-BDEA-43177984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388442"/>
                <a:ext cx="1981201" cy="590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1285-EB80-43FF-B9BC-ADFAF5CCF767}"/>
                  </a:ext>
                </a:extLst>
              </p:cNvPr>
              <p:cNvSpPr txBox="1"/>
              <p:nvPr/>
            </p:nvSpPr>
            <p:spPr>
              <a:xfrm>
                <a:off x="2209800" y="5454755"/>
                <a:ext cx="7467600" cy="6026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𝑟𝑒𝑙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1285-EB80-43FF-B9BC-ADFAF5CC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54755"/>
                <a:ext cx="7467600" cy="602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589A37-8166-4777-954A-1F185B94AF62}"/>
                  </a:ext>
                </a:extLst>
              </p:cNvPr>
              <p:cNvSpPr txBox="1"/>
              <p:nvPr/>
            </p:nvSpPr>
            <p:spPr>
              <a:xfrm>
                <a:off x="4768353" y="4622062"/>
                <a:ext cx="1499385" cy="305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589A37-8166-4777-954A-1F185B94A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53" y="4622062"/>
                <a:ext cx="1499385" cy="305084"/>
              </a:xfrm>
              <a:prstGeom prst="rect">
                <a:avLst/>
              </a:prstGeom>
              <a:blipFill>
                <a:blip r:embed="rId8"/>
                <a:stretch>
                  <a:fillRect l="-2033" r="-122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79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54278"/>
            <a:ext cx="8839200" cy="555321"/>
          </a:xfrm>
        </p:spPr>
        <p:txBody>
          <a:bodyPr>
            <a:noAutofit/>
          </a:bodyPr>
          <a:lstStyle/>
          <a:p>
            <a:r>
              <a:rPr lang="en-US" b="0" i="0" dirty="0"/>
              <a:t>Integrate twice to obtain friction force: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B00047-2E07-40A3-9370-E5D0301CD4F3}"/>
                  </a:ext>
                </a:extLst>
              </p:cNvPr>
              <p:cNvSpPr txBox="1"/>
              <p:nvPr/>
            </p:nvSpPr>
            <p:spPr>
              <a:xfrm>
                <a:off x="152400" y="968376"/>
                <a:ext cx="8991600" cy="1154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𝑔𝑐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𝑔𝑐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𝑔𝑐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𝑟𝑒𝑙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𝑟𝑒𝑙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B00047-2E07-40A3-9370-E5D0301C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68376"/>
                <a:ext cx="8991600" cy="1154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C0A798-7A02-44D5-B54C-4A6753BD32CE}"/>
                  </a:ext>
                </a:extLst>
              </p:cNvPr>
              <p:cNvSpPr txBox="1"/>
              <p:nvPr/>
            </p:nvSpPr>
            <p:spPr>
              <a:xfrm>
                <a:off x="76200" y="3124200"/>
                <a:ext cx="8991600" cy="20392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C0A798-7A02-44D5-B54C-4A6753BD3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124200"/>
                <a:ext cx="8991600" cy="2039213"/>
              </a:xfrm>
              <a:prstGeom prst="rect">
                <a:avLst/>
              </a:prstGeom>
              <a:blipFill>
                <a:blip r:embed="rId4"/>
                <a:stretch>
                  <a:fillRect l="-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EC1DC-B01A-4A01-8F1E-4DB5532B1CDC}"/>
                  </a:ext>
                </a:extLst>
              </p:cNvPr>
              <p:cNvSpPr txBox="1"/>
              <p:nvPr/>
            </p:nvSpPr>
            <p:spPr>
              <a:xfrm>
                <a:off x="202720" y="2667000"/>
                <a:ext cx="518674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𝑖𝑛𝑡𝑒𝑔𝑟𝑎𝑡𝑒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𝑜𝑣𝑒𝑟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𝑜𝑏𝑡𝑎𝑖𝑛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9EC1DC-B01A-4A01-8F1E-4DB5532B1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0" y="2667000"/>
                <a:ext cx="5186741" cy="289182"/>
              </a:xfrm>
              <a:prstGeom prst="rect">
                <a:avLst/>
              </a:prstGeom>
              <a:blipFill>
                <a:blip r:embed="rId5"/>
                <a:stretch>
                  <a:fillRect l="-2703" t="-25532" r="-118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117286-2D97-49B5-8ADD-8E9BED708D95}"/>
              </a:ext>
            </a:extLst>
          </p:cNvPr>
          <p:cNvSpPr txBox="1"/>
          <p:nvPr/>
        </p:nvSpPr>
        <p:spPr>
          <a:xfrm>
            <a:off x="1295400" y="5331431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integrable singularity for cold electrons.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 now is to integrate over thermal velocities</a:t>
            </a:r>
          </a:p>
        </p:txBody>
      </p:sp>
    </p:spTree>
    <p:extLst>
      <p:ext uri="{BB962C8B-B14F-4D97-AF65-F5344CB8AC3E}">
        <p14:creationId xmlns:p14="http://schemas.microsoft.com/office/powerpoint/2010/main" val="153411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645" y="228600"/>
            <a:ext cx="8458200" cy="1000504"/>
          </a:xfrm>
        </p:spPr>
        <p:txBody>
          <a:bodyPr>
            <a:noAutofit/>
          </a:bodyPr>
          <a:lstStyle/>
          <a:p>
            <a:pPr algn="l"/>
            <a:r>
              <a:rPr lang="en-US" b="0" dirty="0">
                <a:solidFill>
                  <a:srgbClr val="005CA5"/>
                </a:solidFill>
              </a:rPr>
              <a:t>Long-term goals:</a:t>
            </a:r>
            <a:br>
              <a:rPr lang="en-US" b="0" dirty="0"/>
            </a:br>
            <a:r>
              <a:rPr lang="en-US" b="0" dirty="0"/>
              <a:t>Include other effects in Magnus Expansion</a:t>
            </a:r>
            <a:endParaRPr lang="en-US" b="0" i="0" dirty="0"/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29410"/>
              </p:ext>
            </p:extLst>
          </p:nvPr>
        </p:nvGraphicFramePr>
        <p:xfrm>
          <a:off x="227012" y="1676400"/>
          <a:ext cx="8764588" cy="107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3708360" imgH="457200" progId="Equation.3">
                  <p:embed/>
                </p:oleObj>
              </mc:Choice>
              <mc:Fallback>
                <p:oleObj name="Equation" r:id="rId4" imgW="3708360" imgH="457200" progId="Equation.3">
                  <p:embed/>
                  <p:pic>
                    <p:nvPicPr>
                      <p:cNvPr id="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1676400"/>
                        <a:ext cx="8764588" cy="10767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8915400" cy="3124200"/>
          </a:xfrm>
        </p:spPr>
        <p:txBody>
          <a:bodyPr>
            <a:normAutofit/>
          </a:bodyPr>
          <a:lstStyle/>
          <a:p>
            <a:r>
              <a:rPr lang="en-US" dirty="0"/>
              <a:t>Quantitative treatment of space charge &amp; field errors?</a:t>
            </a:r>
          </a:p>
          <a:p>
            <a:pPr lvl="1"/>
            <a:r>
              <a:rPr lang="en-US" dirty="0"/>
              <a:t>space charge should work</a:t>
            </a:r>
          </a:p>
          <a:p>
            <a:pPr lvl="1"/>
            <a:r>
              <a:rPr lang="en-US" dirty="0"/>
              <a:t>field errors are more challenging</a:t>
            </a:r>
          </a:p>
          <a:p>
            <a:pPr lvl="1"/>
            <a:endParaRPr lang="en-US" dirty="0"/>
          </a:p>
          <a:p>
            <a:r>
              <a:rPr lang="en-US" dirty="0"/>
              <a:t>Requires generalization of Magnus expansion</a:t>
            </a:r>
          </a:p>
          <a:p>
            <a:pPr lvl="1"/>
            <a:r>
              <a:rPr lang="en-US" dirty="0"/>
              <a:t>we are optimistic this can be done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5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4E7A0-FA54-48EB-B723-F7CE8AE9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Electron cooling experiments in IOTA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46744-F943-42C5-8D93-C967EFE6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673396"/>
            <a:ext cx="5842000" cy="3184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A8076-55E4-48DF-8987-93860F477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2561021"/>
            <a:ext cx="4546600" cy="1629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B2DD0-6D93-4E4C-97C7-838F8DE501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703"/>
          <a:stretch/>
        </p:blipFill>
        <p:spPr>
          <a:xfrm>
            <a:off x="0" y="3822526"/>
            <a:ext cx="3119926" cy="30354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64DF3E-6365-4B3E-8EB3-4DD47242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9688"/>
            <a:ext cx="8686800" cy="1502078"/>
          </a:xfrm>
        </p:spPr>
        <p:txBody>
          <a:bodyPr>
            <a:normAutofit/>
          </a:bodyPr>
          <a:lstStyle/>
          <a:p>
            <a:r>
              <a:rPr lang="en-US" dirty="0"/>
              <a:t>Could be used to test friction force equations…?</a:t>
            </a:r>
          </a:p>
          <a:p>
            <a:pPr lvl="1"/>
            <a:r>
              <a:rPr lang="en-US" dirty="0"/>
              <a:t>RadiaSoft is interested to collaborate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206D6-0ACC-401D-AC98-5306BBFA6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5186"/>
            <a:ext cx="6477000" cy="4112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E9BE9-80E1-4D55-A777-943FDD059149}"/>
              </a:ext>
            </a:extLst>
          </p:cNvPr>
          <p:cNvSpPr txBox="1"/>
          <p:nvPr/>
        </p:nvSpPr>
        <p:spPr>
          <a:xfrm>
            <a:off x="115019" y="776719"/>
            <a:ext cx="727638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JSPEC on GitHub,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https://github.com/zhanghe9704/electroncooling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developer is He Zhang of JLab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AB3CB-0417-48E4-855D-F26F9C26D788}"/>
              </a:ext>
            </a:extLst>
          </p:cNvPr>
          <p:cNvSpPr txBox="1"/>
          <p:nvPr/>
        </p:nvSpPr>
        <p:spPr>
          <a:xfrm>
            <a:off x="115019" y="1800175"/>
            <a:ext cx="80772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GUI for JSPEC is under development, as part of the open source cloud computing initiative, Sirepo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http://sirepo.com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DB0921-40F2-4311-B14E-25DDDCB1DA14}"/>
              </a:ext>
            </a:extLst>
          </p:cNvPr>
          <p:cNvSpPr txBox="1">
            <a:spLocks/>
          </p:cNvSpPr>
          <p:nvPr/>
        </p:nvSpPr>
        <p:spPr>
          <a:xfrm>
            <a:off x="152400" y="-1"/>
            <a:ext cx="8839200" cy="617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0" dirty="0">
                <a:solidFill>
                  <a:srgbClr val="005CA5"/>
                </a:solidFill>
              </a:rPr>
              <a:t>JSPEC  –  new software for IBS and e- cooling</a:t>
            </a:r>
          </a:p>
        </p:txBody>
      </p:sp>
    </p:spTree>
    <p:extLst>
      <p:ext uri="{BB962C8B-B14F-4D97-AF65-F5344CB8AC3E}">
        <p14:creationId xmlns:p14="http://schemas.microsoft.com/office/powerpoint/2010/main" val="351587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57224B-2AFF-4211-BDFA-A73D67A5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1792"/>
            <a:ext cx="9144000" cy="2057400"/>
          </a:xfrm>
        </p:spPr>
        <p:txBody>
          <a:bodyPr>
            <a:noAutofit/>
          </a:bodyPr>
          <a:lstStyle/>
          <a:p>
            <a:r>
              <a:rPr lang="en-US" b="0" dirty="0"/>
              <a:t>Thank You!   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Questions?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1871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85405"/>
            <a:ext cx="8839200" cy="61778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5CA5"/>
                </a:solidFill>
              </a:rPr>
              <a:t>Idea for Electron Cooling is 50 Years Old</a:t>
            </a:r>
            <a:endParaRPr lang="en-US" b="0" i="0" dirty="0">
              <a:solidFill>
                <a:srgbClr val="005C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Budker developed the concept in 1967</a:t>
            </a:r>
          </a:p>
          <a:p>
            <a:pPr lvl="1"/>
            <a:r>
              <a:rPr lang="en-US" dirty="0"/>
              <a:t>G.I. Budker, At. Energ. 22 (1967), p. 346.</a:t>
            </a:r>
          </a:p>
          <a:p>
            <a:r>
              <a:rPr lang="en-US" dirty="0"/>
              <a:t>Many low-energy electron cooling systems:</a:t>
            </a:r>
          </a:p>
          <a:p>
            <a:pPr lvl="1"/>
            <a:r>
              <a:rPr lang="en-US" dirty="0"/>
              <a:t>continuous electron beam is generated</a:t>
            </a:r>
          </a:p>
          <a:p>
            <a:pPr lvl="1"/>
            <a:r>
              <a:rPr lang="en-US" dirty="0"/>
              <a:t>electrons are nonrelativistic &amp; very cold compared to bunches</a:t>
            </a:r>
          </a:p>
          <a:p>
            <a:pPr lvl="1"/>
            <a:r>
              <a:rPr lang="en-US" dirty="0"/>
              <a:t>electrons are magnetized with a strong solenoid field</a:t>
            </a:r>
          </a:p>
          <a:p>
            <a:pPr lvl="2"/>
            <a:r>
              <a:rPr lang="en-US" dirty="0"/>
              <a:t>suppresses transverse temperature &amp; increases friction</a:t>
            </a:r>
          </a:p>
          <a:p>
            <a:r>
              <a:rPr lang="en-US" dirty="0"/>
              <a:t>Fermilab has shown cooling of relativistic p-bar’s</a:t>
            </a:r>
          </a:p>
          <a:p>
            <a:pPr lvl="1"/>
            <a:r>
              <a:rPr lang="en-US" dirty="0"/>
              <a:t>S. Nagaitsev et al., PRL 96, 044801 (2006).</a:t>
            </a:r>
          </a:p>
          <a:p>
            <a:pPr lvl="1"/>
            <a:r>
              <a:rPr lang="en-US" dirty="0"/>
              <a:t>~5 MeV e-’s (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~ 9) from a DC source</a:t>
            </a:r>
          </a:p>
          <a:p>
            <a:pPr lvl="1"/>
            <a:r>
              <a:rPr lang="en-US" dirty="0"/>
              <a:t>The electron beam was </a:t>
            </a:r>
            <a:r>
              <a:rPr lang="en-US" b="1" dirty="0"/>
              <a:t>not</a:t>
            </a:r>
            <a:r>
              <a:rPr lang="en-US" dirty="0"/>
              <a:t> magnetized</a:t>
            </a:r>
          </a:p>
          <a:p>
            <a:r>
              <a:rPr lang="en-US" dirty="0"/>
              <a:t>Relativistic magnetized cooling not yet demonstrated</a:t>
            </a:r>
          </a:p>
          <a:p>
            <a:pPr lvl="1"/>
            <a:r>
              <a:rPr lang="en-US" dirty="0"/>
              <a:t>electron cooling at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~ 100 has not been demonstrated</a:t>
            </a:r>
          </a:p>
          <a:p>
            <a:pPr lvl="2"/>
            <a:r>
              <a:rPr lang="en-US" dirty="0"/>
              <a:t>a non-magnetized concept was developed for RHIC</a:t>
            </a:r>
          </a:p>
          <a:p>
            <a:pPr lvl="2"/>
            <a:r>
              <a:rPr lang="en-US" dirty="0"/>
              <a:t>Fedotov </a:t>
            </a:r>
            <a:r>
              <a:rPr lang="en-US" i="1" dirty="0"/>
              <a:t>et al</a:t>
            </a:r>
            <a:r>
              <a:rPr lang="en-US" dirty="0"/>
              <a:t>., Proc. PAC, THPAS092 (2007).</a:t>
            </a:r>
          </a:p>
        </p:txBody>
      </p:sp>
    </p:spTree>
    <p:extLst>
      <p:ext uri="{BB962C8B-B14F-4D97-AF65-F5344CB8AC3E}">
        <p14:creationId xmlns:p14="http://schemas.microsoft.com/office/powerpoint/2010/main" val="999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61778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5CA5"/>
                </a:solidFill>
              </a:rPr>
              <a:t>Risk Reduction is Required for Relativistic Coolers</a:t>
            </a:r>
            <a:endParaRPr lang="en-US" b="0" i="0" dirty="0">
              <a:solidFill>
                <a:srgbClr val="005C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/>
              <a:t>eRHIC, JLEIC both need cooling at high energy</a:t>
            </a:r>
          </a:p>
          <a:p>
            <a:pPr lvl="1"/>
            <a:r>
              <a:rPr lang="en-US" dirty="0"/>
              <a:t>100 GeV/n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≈ 107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55 MeV bunched electrons, ~1 nC</a:t>
            </a:r>
          </a:p>
          <a:p>
            <a:pPr lvl="1"/>
            <a:endParaRPr lang="en-US" dirty="0"/>
          </a:p>
          <a:p>
            <a:r>
              <a:rPr lang="en-US" dirty="0"/>
              <a:t>Electron cooling at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~100 requires different thinking</a:t>
            </a:r>
          </a:p>
          <a:p>
            <a:pPr lvl="1"/>
            <a:r>
              <a:rPr lang="en-US" dirty="0"/>
              <a:t>friction force scales like 1/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30000" dirty="0"/>
              <a:t>2</a:t>
            </a:r>
            <a:r>
              <a:rPr lang="en-US" dirty="0"/>
              <a:t> (Lorentz contraction, time dilation)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challenging to achieve the required dynamical friction force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not all of the processes that reduce the friction force have been quantified in this regime  significant technical risk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normalized interaction time is reduced to order unity</a:t>
            </a:r>
          </a:p>
          <a:p>
            <a:pPr lvl="2"/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t </a:t>
            </a:r>
            <a:r>
              <a:rPr lang="en-US" dirty="0">
                <a:sym typeface="Wingdings" panose="05000000000000000000" pitchFamily="2" charset="2"/>
              </a:rPr>
              <a:t>= t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baseline="-25000" dirty="0">
                <a:sym typeface="Wingdings" panose="05000000000000000000" pitchFamily="2" charset="2"/>
              </a:rPr>
              <a:t>pe</a:t>
            </a:r>
            <a:r>
              <a:rPr lang="en-US" dirty="0">
                <a:sym typeface="Wingdings" panose="05000000000000000000" pitchFamily="2" charset="2"/>
              </a:rPr>
              <a:t> &gt;&gt; 1 for nonrelativistic coolers</a:t>
            </a:r>
          </a:p>
          <a:p>
            <a:pPr lvl="2"/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t </a:t>
            </a:r>
            <a:r>
              <a:rPr lang="en-US" dirty="0">
                <a:sym typeface="Wingdings" panose="05000000000000000000" pitchFamily="2" charset="2"/>
              </a:rPr>
              <a:t>= t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baseline="-25000" dirty="0">
                <a:sym typeface="Wingdings" panose="05000000000000000000" pitchFamily="2" charset="2"/>
              </a:rPr>
              <a:t>pe</a:t>
            </a:r>
            <a:r>
              <a:rPr lang="en-US" dirty="0">
                <a:sym typeface="Wingdings" panose="05000000000000000000" pitchFamily="2" charset="2"/>
              </a:rPr>
              <a:t> ~ 1  (in the beam frame), for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~100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violates the assumptions of introductory beam &amp; plasma textbooks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breaks the intuition developed for non-relativistic coolers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as a result, the problem requires careful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85" y="152400"/>
            <a:ext cx="4072415" cy="372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12" y="4254881"/>
            <a:ext cx="6453288" cy="17415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799"/>
            <a:ext cx="8915400" cy="5693079"/>
          </a:xfrm>
        </p:spPr>
        <p:txBody>
          <a:bodyPr>
            <a:normAutofit/>
          </a:bodyPr>
          <a:lstStyle/>
          <a:p>
            <a:r>
              <a:rPr lang="en-US" dirty="0"/>
              <a:t>Simulate magnetized friction force</a:t>
            </a:r>
          </a:p>
          <a:p>
            <a:pPr lvl="1"/>
            <a:r>
              <a:rPr lang="en-US" dirty="0"/>
              <a:t>include all relevant real world effects</a:t>
            </a:r>
          </a:p>
          <a:p>
            <a:pPr lvl="2"/>
            <a:r>
              <a:rPr lang="en-US" dirty="0"/>
              <a:t>e.g. incoming beam distribution</a:t>
            </a:r>
          </a:p>
          <a:p>
            <a:pPr lvl="1"/>
            <a:r>
              <a:rPr lang="en-US" dirty="0"/>
              <a:t>include a wide range of parameters</a:t>
            </a:r>
          </a:p>
          <a:p>
            <a:pPr lvl="1"/>
            <a:r>
              <a:rPr lang="en-US" dirty="0"/>
              <a:t>cannot succeed via brute force</a:t>
            </a:r>
          </a:p>
          <a:p>
            <a:pPr lvl="2"/>
            <a:r>
              <a:rPr lang="en-US" dirty="0"/>
              <a:t>improved understanding is required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Include key aspects of magnetized e- beam transport</a:t>
            </a:r>
          </a:p>
          <a:p>
            <a:pPr lvl="1"/>
            <a:r>
              <a:rPr lang="en-US" dirty="0"/>
              <a:t>imperfect magnetization</a:t>
            </a:r>
          </a:p>
          <a:p>
            <a:pPr lvl="1"/>
            <a:r>
              <a:rPr lang="en-US" dirty="0"/>
              <a:t>space charge</a:t>
            </a:r>
          </a:p>
          <a:p>
            <a:pPr lvl="1"/>
            <a:r>
              <a:rPr lang="en-US" dirty="0"/>
              <a:t>field errors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279"/>
            <a:ext cx="6858000" cy="457200"/>
          </a:xfrm>
        </p:spPr>
        <p:txBody>
          <a:bodyPr>
            <a:noAutofit/>
          </a:bodyPr>
          <a:lstStyle/>
          <a:p>
            <a:r>
              <a:rPr lang="en-US" b="0" dirty="0"/>
              <a:t>Goals</a:t>
            </a:r>
            <a:endParaRPr lang="en-US" b="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083551"/>
            <a:ext cx="37425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Zhang et al., MEIC design, arXiv (2012)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124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Geller &amp; Weisheit, Phys. Plasmas (1977)</a:t>
            </a:r>
          </a:p>
        </p:txBody>
      </p:sp>
    </p:spTree>
    <p:extLst>
      <p:ext uri="{BB962C8B-B14F-4D97-AF65-F5344CB8AC3E}">
        <p14:creationId xmlns:p14="http://schemas.microsoft.com/office/powerpoint/2010/main" val="176929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2306" y="4165599"/>
            <a:ext cx="8536894" cy="636857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Ya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S.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Derbenev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and A.N.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Skrinsky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, “The Effect of an Accompanying Magnetic Field on Electron Cooling,” Part.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Accel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(1978), 235.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495300" y="1101725"/>
          <a:ext cx="49704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" name="Equation" r:id="rId4" imgW="2781000" imgH="558720" progId="Equation.3">
                  <p:embed/>
                </p:oleObj>
              </mc:Choice>
              <mc:Fallback>
                <p:oleObj name="Equation" r:id="rId4" imgW="2781000" imgH="55872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101725"/>
                        <a:ext cx="49704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6121295" y="2100527"/>
          <a:ext cx="1951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" name="Equation" r:id="rId6" imgW="1384200" imgH="241200" progId="Equation.3">
                  <p:embed/>
                </p:oleObj>
              </mc:Choice>
              <mc:Fallback>
                <p:oleObj name="Equation" r:id="rId6" imgW="1384200" imgH="241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295" y="2100527"/>
                        <a:ext cx="19510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/>
          </p:nvPr>
        </p:nvGraphicFramePr>
        <p:xfrm>
          <a:off x="6130820" y="1600200"/>
          <a:ext cx="17478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0" name="Equation" r:id="rId8" imgW="1244520" imgH="228600" progId="Equation.3">
                  <p:embed/>
                </p:oleObj>
              </mc:Choice>
              <mc:Fallback>
                <p:oleObj name="Equation" r:id="rId8" imgW="1244520" imgH="228600" progId="Equation.3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820" y="1600200"/>
                        <a:ext cx="17478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6183295" y="1156069"/>
          <a:ext cx="1797142" cy="36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1" name="Equation" r:id="rId10" imgW="1193760" imgH="241200" progId="Equation.3">
                  <p:embed/>
                </p:oleObj>
              </mc:Choice>
              <mc:Fallback>
                <p:oleObj name="Equation" r:id="rId10" imgW="1193760" imgH="241200" progId="Equation.3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295" y="1156069"/>
                        <a:ext cx="1797142" cy="363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481013" y="2511425"/>
          <a:ext cx="50133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" name="Equation" r:id="rId12" imgW="2616120" imgH="482400" progId="Equation.3">
                  <p:embed/>
                </p:oleObj>
              </mc:Choice>
              <mc:Fallback>
                <p:oleObj name="Equation" r:id="rId12" imgW="2616120" imgH="482400" progId="Equation.3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511425"/>
                        <a:ext cx="5013325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2306" y="4967619"/>
            <a:ext cx="8536894" cy="636857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Ya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S.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Derbenev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and A.N.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Skrinskii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, “Magnetization effects in electron cooling,” 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Fiz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Plazmy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(1978), p. 492;  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Sov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J. Plasma Phys.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(1978), 273.</a:t>
            </a: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>
            <p:extLst/>
          </p:nvPr>
        </p:nvGraphicFramePr>
        <p:xfrm>
          <a:off x="6192171" y="3105709"/>
          <a:ext cx="2132814" cy="37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" name="Equation" r:id="rId14" imgW="1358640" imgH="241200" progId="Equation.3">
                  <p:embed/>
                </p:oleObj>
              </mc:Choice>
              <mc:Fallback>
                <p:oleObj name="Equation" r:id="rId14" imgW="1358640" imgH="241200" progId="Equation.3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71" y="3105709"/>
                        <a:ext cx="2132814" cy="379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/>
          </p:nvPr>
        </p:nvGraphicFramePr>
        <p:xfrm>
          <a:off x="6112742" y="2623890"/>
          <a:ext cx="2245579" cy="35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4" name="Equation" r:id="rId16" imgW="1523880" imgH="241200" progId="Equation.3">
                  <p:embed/>
                </p:oleObj>
              </mc:Choice>
              <mc:Fallback>
                <p:oleObj name="Equation" r:id="rId16" imgW="1523880" imgH="241200" progId="Equation.3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742" y="2623890"/>
                        <a:ext cx="2245579" cy="354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6206741" y="3589660"/>
          <a:ext cx="1301411" cy="38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" name="Equation" r:id="rId18" imgW="863280" imgH="253800" progId="Equation.3">
                  <p:embed/>
                </p:oleObj>
              </mc:Choice>
              <mc:Fallback>
                <p:oleObj name="Equation" r:id="rId18" imgW="863280" imgH="253800" progId="Equation.3">
                  <p:embed/>
                  <p:pic>
                    <p:nvPicPr>
                      <p:cNvPr id="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741" y="3589660"/>
                        <a:ext cx="1301411" cy="384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2306" y="5751828"/>
            <a:ext cx="8536894" cy="359858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I.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Meshkov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, “Electron Cooling; Status and Perspectives,” Phys. Part.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</a:rPr>
              <a:t>Nucl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25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 (1994), 631.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1028895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5CA5"/>
                </a:solidFill>
              </a:rPr>
              <a:t>Asymptotic model for cold, </a:t>
            </a:r>
            <a:br>
              <a:rPr lang="en-US" b="0" dirty="0">
                <a:solidFill>
                  <a:srgbClr val="005CA5"/>
                </a:solidFill>
              </a:rPr>
            </a:br>
            <a:r>
              <a:rPr lang="en-US" b="0" dirty="0">
                <a:solidFill>
                  <a:srgbClr val="005CA5"/>
                </a:solidFill>
              </a:rPr>
              <a:t>strongly magnetized electrons</a:t>
            </a:r>
            <a:endParaRPr lang="en-US" b="0" i="0" dirty="0">
              <a:solidFill>
                <a:srgbClr val="005C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68950" y="2154558"/>
            <a:ext cx="6248401" cy="698412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V.V. Parkhomchuk, “New insights in the theory of electron cooling,” Nucl. Instr. Meth. in Phys. Res. 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</a:rPr>
              <a:t>441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 (2000).</a:t>
            </a: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>
            <p:extLst/>
          </p:nvPr>
        </p:nvGraphicFramePr>
        <p:xfrm>
          <a:off x="463061" y="1066412"/>
          <a:ext cx="5024760" cy="83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name="Equation" r:id="rId4" imgW="3136680" imgH="520560" progId="Equation.3">
                  <p:embed/>
                </p:oleObj>
              </mc:Choice>
              <mc:Fallback>
                <p:oleObj name="Equation" r:id="rId4" imgW="3136680" imgH="520560" progId="Equation.3">
                  <p:embed/>
                  <p:pic>
                    <p:nvPicPr>
                      <p:cNvPr id="2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61" y="1066412"/>
                        <a:ext cx="5024760" cy="834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26084"/>
              </p:ext>
            </p:extLst>
          </p:nvPr>
        </p:nvGraphicFramePr>
        <p:xfrm>
          <a:off x="6559061" y="1287841"/>
          <a:ext cx="2207718" cy="345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name="Equation" r:id="rId6" imgW="1536480" imgH="241200" progId="Equation.3">
                  <p:embed/>
                </p:oleObj>
              </mc:Choice>
              <mc:Fallback>
                <p:oleObj name="Equation" r:id="rId6" imgW="1536480" imgH="241200" progId="Equation.3">
                  <p:embed/>
                  <p:pic>
                    <p:nvPicPr>
                      <p:cNvPr id="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061" y="1287841"/>
                        <a:ext cx="2207718" cy="345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39590"/>
              </p:ext>
            </p:extLst>
          </p:nvPr>
        </p:nvGraphicFramePr>
        <p:xfrm>
          <a:off x="6553200" y="906453"/>
          <a:ext cx="2054441" cy="31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2" name="Equation" r:id="rId8" imgW="1549080" imgH="241200" progId="Equation.3">
                  <p:embed/>
                </p:oleObj>
              </mc:Choice>
              <mc:Fallback>
                <p:oleObj name="Equation" r:id="rId8" imgW="1549080" imgH="241200" progId="Equation.3">
                  <p:embed/>
                  <p:pic>
                    <p:nvPicPr>
                      <p:cNvPr id="2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06453"/>
                        <a:ext cx="2054441" cy="319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52400" y="304412"/>
            <a:ext cx="8839200" cy="45720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5CA5"/>
                </a:solidFill>
              </a:rPr>
              <a:t>Including thermal effects</a:t>
            </a:r>
            <a:endParaRPr lang="en-US" b="0" i="0" dirty="0">
              <a:solidFill>
                <a:srgbClr val="005CA5"/>
              </a:solidFill>
            </a:endParaRPr>
          </a:p>
        </p:txBody>
      </p:sp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782716"/>
              </p:ext>
            </p:extLst>
          </p:nvPr>
        </p:nvGraphicFramePr>
        <p:xfrm>
          <a:off x="6745535" y="1663549"/>
          <a:ext cx="1865065" cy="3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3" name="Equation" r:id="rId10" imgW="1193760" imgH="241200" progId="Equation.3">
                  <p:embed/>
                </p:oleObj>
              </mc:Choice>
              <mc:Fallback>
                <p:oleObj name="Equation" r:id="rId10" imgW="1193760" imgH="241200" progId="Equation.3">
                  <p:embed/>
                  <p:pic>
                    <p:nvPicPr>
                      <p:cNvPr id="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535" y="1663549"/>
                        <a:ext cx="1865065" cy="3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89581"/>
              </p:ext>
            </p:extLst>
          </p:nvPr>
        </p:nvGraphicFramePr>
        <p:xfrm>
          <a:off x="6656758" y="2133583"/>
          <a:ext cx="1776289" cy="38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4" name="Equation" r:id="rId12" imgW="1180800" imgH="253800" progId="Equation.3">
                  <p:embed/>
                </p:oleObj>
              </mc:Choice>
              <mc:Fallback>
                <p:oleObj name="Equation" r:id="rId12" imgW="1180800" imgH="253800" progId="Equation.3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758" y="2133583"/>
                        <a:ext cx="1776289" cy="385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951F124-367E-4004-8766-76059C217E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53" y="3960650"/>
            <a:ext cx="6248400" cy="1297150"/>
          </a:xfrm>
          <a:prstGeom prst="rect">
            <a:avLst/>
          </a:prstGeom>
        </p:spPr>
      </p:pic>
      <p:sp>
        <p:nvSpPr>
          <p:cNvPr id="11" name="Text Box 16">
            <a:extLst>
              <a:ext uri="{FF2B5EF4-FFF2-40B4-BE49-F238E27FC236}">
                <a16:creationId xmlns:a16="http://schemas.microsoft.com/office/drawing/2014/main" id="{93E23107-E57D-49F7-850D-51FFB0FC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984" y="3707015"/>
            <a:ext cx="3487416" cy="390636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D.V. Pestrikov, (2002), preprint.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249BAA8-8C69-45B8-B3D9-EAA545B3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1" y="3316379"/>
            <a:ext cx="7156939" cy="39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imes" pitchFamily="18" charset="0"/>
              </a:rPr>
              <a:t>Integrating D&amp;S calculation over thermal electron population:</a:t>
            </a: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2CC8F2A1-9CCF-4C57-A2E9-2DB9433FA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61" y="5257800"/>
            <a:ext cx="7156939" cy="698412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" pitchFamily="18" charset="0"/>
              </a:rPr>
              <a:t>A.V. Fedotov, D.L. Bruhwiler and A.O. Sidorin, “Analysis of the magnetized friction force,” Proc. High Brightness (Tsukuba, 2006).</a:t>
            </a: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5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12656" y="4724400"/>
            <a:ext cx="8839200" cy="1461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 </a:t>
            </a:r>
            <a:r>
              <a:rPr lang="en-US" dirty="0">
                <a:latin typeface="Century Gothic" panose="020B0502020202020204" pitchFamily="34" charset="0"/>
              </a:rPr>
              <a:t>D&amp;S asymptotics are accurate for ideal solenoid, cold electrons – not warm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   Parkhomchuk formula often works for typical parameters, but not always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   3D quad. of D&amp;S with e- dist. works better (modified r</a:t>
            </a:r>
            <a:r>
              <a:rPr lang="en-US" baseline="-25000" dirty="0">
                <a:latin typeface="Century Gothic" panose="020B0502020202020204" pitchFamily="34" charset="0"/>
              </a:rPr>
              <a:t>min</a:t>
            </a:r>
            <a:r>
              <a:rPr lang="en-US" dirty="0">
                <a:latin typeface="Century Gothic" panose="020B0502020202020204" pitchFamily="34" charset="0"/>
              </a:rPr>
              <a:t>, ideal solenoid)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   In general, direct simulation is required 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1309"/>
            <a:ext cx="6096000" cy="38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172200" y="1895268"/>
            <a:ext cx="2879656" cy="1169551"/>
          </a:xfrm>
          <a:prstGeom prst="rect">
            <a:avLst/>
          </a:prstGeom>
          <a:noFill/>
          <a:ln w="9525">
            <a:solidFill>
              <a:srgbClr val="4484C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A.V. Fedotov, D.L. Bruhwiler,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A.O. Sidorin </a:t>
            </a:r>
            <a:r>
              <a:rPr lang="en-US" sz="1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et al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., “Numerical study of the magnetized friction force,” Phys. Rev. ST/AB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074401 (2006).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478279" y="1127753"/>
            <a:ext cx="2498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/>
              <a:t>blue line:  Derbenev &amp; Skrinsky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green line:  Parkhomchuk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23477" y="1127753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pink circles:  </a:t>
            </a:r>
            <a:r>
              <a:rPr lang="en-US" sz="1400" dirty="0">
                <a:solidFill>
                  <a:schemeClr val="tx1"/>
                </a:solidFill>
              </a:rPr>
              <a:t>VORPAL, cold e-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blue circles:  </a:t>
            </a:r>
            <a:r>
              <a:rPr lang="en-US" sz="1400" dirty="0">
                <a:solidFill>
                  <a:schemeClr val="tx1"/>
                </a:solidFill>
              </a:rPr>
              <a:t>VORPAL, warm e-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12656" y="39838"/>
            <a:ext cx="8839200" cy="848396"/>
          </a:xfrm>
        </p:spPr>
        <p:txBody>
          <a:bodyPr>
            <a:noAutofit/>
          </a:bodyPr>
          <a:lstStyle/>
          <a:p>
            <a:r>
              <a:rPr lang="en-US" b="0" dirty="0"/>
              <a:t>VORPAL modeling of binary collisions clarified differences in formulae for magnetized friction</a:t>
            </a:r>
          </a:p>
        </p:txBody>
      </p:sp>
    </p:spTree>
    <p:extLst>
      <p:ext uri="{BB962C8B-B14F-4D97-AF65-F5344CB8AC3E}">
        <p14:creationId xmlns:p14="http://schemas.microsoft.com/office/powerpoint/2010/main" val="323058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CEE08-6F35-4A1C-8B78-B340B91E3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r="3333"/>
          <a:stretch/>
        </p:blipFill>
        <p:spPr>
          <a:xfrm>
            <a:off x="3415362" y="685800"/>
            <a:ext cx="5582684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1B6DB-CB03-485E-8B16-80FDF143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" y="2286000"/>
            <a:ext cx="7010400" cy="1869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971DA-1E9B-4661-B066-CA94246144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99"/>
          <a:stretch/>
        </p:blipFill>
        <p:spPr>
          <a:xfrm>
            <a:off x="3276599" y="4240787"/>
            <a:ext cx="5860211" cy="26172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9680BC-CF61-4036-B398-4AC8B49D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38"/>
            <a:ext cx="9144000" cy="417362"/>
          </a:xfrm>
        </p:spPr>
        <p:txBody>
          <a:bodyPr>
            <a:noAutofit/>
          </a:bodyPr>
          <a:lstStyle/>
          <a:p>
            <a:r>
              <a:rPr lang="en-US" b="0" dirty="0"/>
              <a:t>Detailed simulations of magnetized friction:</a:t>
            </a:r>
          </a:p>
        </p:txBody>
      </p:sp>
    </p:spTree>
    <p:extLst>
      <p:ext uri="{BB962C8B-B14F-4D97-AF65-F5344CB8AC3E}">
        <p14:creationId xmlns:p14="http://schemas.microsoft.com/office/powerpoint/2010/main" val="75891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28539</TotalTime>
  <Words>1533</Words>
  <Application>Microsoft Office PowerPoint</Application>
  <PresentationFormat>On-screen Show (4:3)</PresentationFormat>
  <Paragraphs>199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Century Gothic</vt:lpstr>
      <vt:lpstr>DejaVu Sans</vt:lpstr>
      <vt:lpstr>Symbol</vt:lpstr>
      <vt:lpstr>Times</vt:lpstr>
      <vt:lpstr>Times New Roman</vt:lpstr>
      <vt:lpstr>Wingdings</vt:lpstr>
      <vt:lpstr>Office Theme</vt:lpstr>
      <vt:lpstr>Equation</vt:lpstr>
      <vt:lpstr>A new approach to calculating dynamic friction for magnetized electron coolers –  relevance to future IOTA experiments and to EIC designs</vt:lpstr>
      <vt:lpstr>Motivation – Nuclear Physics</vt:lpstr>
      <vt:lpstr>Idea for Electron Cooling is 50 Years Old</vt:lpstr>
      <vt:lpstr>Risk Reduction is Required for Relativistic Coolers</vt:lpstr>
      <vt:lpstr>Goals</vt:lpstr>
      <vt:lpstr>Asymptotic model for cold,  strongly magnetized electrons</vt:lpstr>
      <vt:lpstr>Including thermal effects</vt:lpstr>
      <vt:lpstr>VORPAL modeling of binary collisions clarified differences in formulae for magnetized friction</vt:lpstr>
      <vt:lpstr>Detailed simulations of magnetized friction:</vt:lpstr>
      <vt:lpstr>Detailed simulations of magnetized friction:</vt:lpstr>
      <vt:lpstr>JLab EIC Design:</vt:lpstr>
      <vt:lpstr>Can we quantify the required solenoidal field quality?</vt:lpstr>
      <vt:lpstr>A new dynamical friction calculation is underway…</vt:lpstr>
      <vt:lpstr>Directly integrate Dpion to obtain friction force?</vt:lpstr>
      <vt:lpstr>The required steps are straightforward in principle:</vt:lpstr>
      <vt:lpstr>Hamiltonian for 2-body magnetized collision:</vt:lpstr>
      <vt:lpstr>Analytic calculation of Dpion    (1)</vt:lpstr>
      <vt:lpstr>Analytic calculation of Dpion    (2)</vt:lpstr>
      <vt:lpstr>Time-explicit vs analytic shows agreement:</vt:lpstr>
      <vt:lpstr>Choice of coordinate system is important:</vt:lpstr>
      <vt:lpstr>Integrate twice to obtain friction force:</vt:lpstr>
      <vt:lpstr>Long-term goals: Include other effects in Magnus Expansion</vt:lpstr>
      <vt:lpstr>Future Electron cooling experiments in IOTA</vt:lpstr>
      <vt:lpstr>PowerPoint Presentation</vt:lpstr>
      <vt:lpstr>Thank You!      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Bruhwiler</dc:creator>
  <cp:lastModifiedBy>David Bruhwiler</cp:lastModifiedBy>
  <cp:revision>789</cp:revision>
  <dcterms:created xsi:type="dcterms:W3CDTF">2013-01-16T02:00:59Z</dcterms:created>
  <dcterms:modified xsi:type="dcterms:W3CDTF">2018-05-09T14:41:38Z</dcterms:modified>
</cp:coreProperties>
</file>