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5" r:id="rId2"/>
    <p:sldMasterId id="2147484137" r:id="rId3"/>
    <p:sldMasterId id="2147484143" r:id="rId4"/>
    <p:sldMasterId id="2147484152" r:id="rId5"/>
  </p:sldMasterIdLst>
  <p:notesMasterIdLst>
    <p:notesMasterId r:id="rId37"/>
  </p:notesMasterIdLst>
  <p:handoutMasterIdLst>
    <p:handoutMasterId r:id="rId38"/>
  </p:handoutMasterIdLst>
  <p:sldIdLst>
    <p:sldId id="294" r:id="rId6"/>
    <p:sldId id="331" r:id="rId7"/>
    <p:sldId id="320" r:id="rId8"/>
    <p:sldId id="309" r:id="rId9"/>
    <p:sldId id="314" r:id="rId10"/>
    <p:sldId id="312" r:id="rId11"/>
    <p:sldId id="338" r:id="rId12"/>
    <p:sldId id="311" r:id="rId13"/>
    <p:sldId id="326" r:id="rId14"/>
    <p:sldId id="329" r:id="rId15"/>
    <p:sldId id="339" r:id="rId16"/>
    <p:sldId id="330" r:id="rId17"/>
    <p:sldId id="305" r:id="rId18"/>
    <p:sldId id="350" r:id="rId19"/>
    <p:sldId id="351" r:id="rId20"/>
    <p:sldId id="307" r:id="rId21"/>
    <p:sldId id="317" r:id="rId22"/>
    <p:sldId id="318" r:id="rId23"/>
    <p:sldId id="319" r:id="rId24"/>
    <p:sldId id="340" r:id="rId25"/>
    <p:sldId id="296" r:id="rId26"/>
    <p:sldId id="343" r:id="rId27"/>
    <p:sldId id="323" r:id="rId28"/>
    <p:sldId id="315" r:id="rId29"/>
    <p:sldId id="316" r:id="rId30"/>
    <p:sldId id="344" r:id="rId31"/>
    <p:sldId id="349" r:id="rId32"/>
    <p:sldId id="297" r:id="rId33"/>
    <p:sldId id="346" r:id="rId34"/>
    <p:sldId id="353" r:id="rId35"/>
    <p:sldId id="352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5" autoAdjust="0"/>
    <p:restoredTop sz="94561" autoAdjust="0"/>
  </p:normalViewPr>
  <p:slideViewPr>
    <p:cSldViewPr snapToGrid="0" snapToObjects="1" showGuides="1">
      <p:cViewPr varScale="1">
        <p:scale>
          <a:sx n="43" d="100"/>
          <a:sy n="43" d="100"/>
        </p:scale>
        <p:origin x="954" y="6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3" d="100"/>
          <a:sy n="83" d="100"/>
        </p:scale>
        <p:origin x="39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E85E6-47C5-4CED-B7CC-54DDC835EED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9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-ad.fnal.gov/proton/PIP/PIP_index.html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gi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343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94EE99F1-B2B0-4C33-B25A-B6B7BC0F3640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22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08A3E575-F8C7-4DAF-8738-B24B0A818D17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509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3BA25CD5-BAF8-4C93-B1CB-7A89397BE9D9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31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F967557A-D0B0-48ED-9470-BC63FD964C7A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303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92935509-D0EF-4E2F-87E6-40DE2E43D633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098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AF724A-93DD-4760-8104-D09A305EC1BB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143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901BD15C-7D79-42C8-8388-D4ECD1FAF486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171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50FC838-7E0E-4EA5-99F0-4B58331D1544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2823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56B9A-A137-461B-A8E3-9E32F43C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8CA5B2-4A72-4175-A7C6-240D17EC10A9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42E005-EF9B-4750-9610-984E080C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5C0DE-9A8F-43CE-A278-588F7FF6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83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56B9A-A137-461B-A8E3-9E32F43C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8CA5B2-4A72-4175-A7C6-240D17EC10A9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42E005-EF9B-4750-9610-984E080C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5C0DE-9A8F-43CE-A278-588F7FF6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8057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852B90-8F58-476F-96BB-C2855EBB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7AAB33A0-0B0D-4282-B0DF-188C91B5DFE2}" type="datetime1">
              <a:rPr lang="en-US" altLang="en-US" smtClean="0"/>
              <a:t>5/7/2018</a:t>
            </a:fld>
            <a:endParaRPr lang="en-US" alt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56322A-2618-4658-83F4-F741F108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S. </a:t>
            </a:r>
            <a:r>
              <a:rPr lang="en-US" dirty="0" err="1"/>
              <a:t>Chaurize</a:t>
            </a:r>
            <a:r>
              <a:rPr lang="en-US" dirty="0"/>
              <a:t> | PIP Booster Upgrades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EADB90-AC95-447F-8088-1B67BD03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FC225552-5F4C-4CB6-B15B-146A9F71F5D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2502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1BDD7-1641-478E-AE69-E6CB8C432937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08A20-7A2A-4AF3-9F63-33CCAAD67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732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46F00-995F-4F07-A059-2B14A0324F24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0F8B-5046-4CFF-9D66-D0613E934B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791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DD9A2-5E4A-4DBA-8156-E4BB255C02D5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B52F-A698-4E81-813E-6A863ABE51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491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22021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BF42AF0-4693-44F3-AFFC-3C12C4EBEEB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07FAA525-8DAC-4BB9-9A8E-39C4411F9AE2}" type="datetime1">
              <a:rPr lang="en-US" altLang="en-US" smtClean="0"/>
              <a:t>5/7/2018</a:t>
            </a:fld>
            <a:endParaRPr lang="en-US" alt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E1BB769-686F-41F5-8D05-17FD16936A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S. </a:t>
            </a:r>
            <a:r>
              <a:rPr lang="en-US" dirty="0" err="1"/>
              <a:t>Chaurize</a:t>
            </a:r>
            <a:r>
              <a:rPr lang="en-US" dirty="0"/>
              <a:t> | PIP Booster Upgrades</a:t>
            </a:r>
            <a:endParaRPr lang="en-US" b="1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7D5589-4EFD-4127-8E15-D772834DE1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FC225552-5F4C-4CB6-B15B-146A9F71F5D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1287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2BD9-BBD7-4C1A-99A1-9A6998E35D57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Chandra Bhat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0"/>
            <a:ext cx="63359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roton Improvement Plan - PIP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765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Tx/>
              <a:buSzPct val="70000"/>
              <a:buFont typeface="Wingdings" panose="05000000000000000000" pitchFamily="2" charset="2"/>
              <a:buChar char="q"/>
              <a:defRPr/>
            </a:lvl1pPr>
            <a:lvl2pPr marL="742950" indent="-28575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v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483731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5805C31-1FEE-4DB9-ACA6-830F5079BB01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Chandra Bhat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37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B1EE-7BE4-4B18-9003-5BFAE7FA3440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Chandra Bhat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20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9E8AFC-6757-4FCC-8C97-61F8CB0D07F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fld id="{9A1CFB26-64A3-4424-858E-DD5254DCF830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7855A9-A467-4C4B-A9B7-C499969B7BD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DD23D-FFC3-4D11-AD30-9D74AC57468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E407-4DE0-4832-BC3F-914B22535646}" type="datetime1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Chandra Bhat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76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399D-996A-426E-916F-8DEC392D7F93}" type="datetime1">
              <a:rPr lang="en-US" smtClean="0"/>
              <a:t>5/7/2018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Chandra Bhat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fld id="{B8E9A6F2-0BE3-4ACE-8CF4-A43427ACA003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/>
              <a:t>Chandra Bhat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24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93FC-43E4-4FA2-A5A0-02927C1049CF}" type="datetime1">
              <a:rPr lang="en-US" smtClean="0"/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Chandra Bhat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76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1DD2-2E1D-4CA5-A01E-B86966D8D7D7}" type="datetime1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Chandra Bhat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0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8F38-879C-40D9-93BF-193A7951C8D5}" type="datetime1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Chandra Bhat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203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1A32-A490-4965-83EC-B47787772110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Chandra Bhat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90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B1F4-2906-412C-BA8E-983948CD1E93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Chandra Bhat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Chandra Bhat,   DPF2017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C7B8-8586-48BE-8736-928C40EEEA7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352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94DB93-E6AC-4EA9-B372-2AE00BB7096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5B2C6011-0F8D-4CA3-BA57-39EEFE9CF1ED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FCA59-B573-4202-9C2A-4CAD33AAAFD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B25D3F-8621-43C2-892B-26E0936BAC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716F7F-0935-4D8E-86FE-FFD9E2EFC8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C5745ED-D97C-49E2-887E-F780C9881302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5DEF1-0F0C-44D2-900D-62780AC48D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567DB-6FAB-46BC-B60F-20BF4DFB89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6C077-B6AD-4669-96B5-4CD10AA7E0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23B3FD9-BA28-4C34-A59B-AA79ACB18C8D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70651-31CF-4174-A871-FD2281ABC2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A15469-7FE3-4BF6-9315-96E357C2EC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CD800B-AA90-46AE-8042-91A551079619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pPr>
              <a:defRPr/>
            </a:pPr>
            <a:fld id="{6C98D69F-0883-4BC4-B564-7DFFB7C21E82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BB7DF6-44FD-4CA0-B41F-89EE97E276B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FD747-BB58-4224-AC03-F994D8E2CC0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D71DF81-C3F4-40C9-9B16-444AD0E0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1DE4D-67C6-4BC3-A8FB-5D2D2BD4F72D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D24C52D-F947-481E-B2D1-17772BDA5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541639-0A4F-4B04-8D3D-4444CE3D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786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02042-28DC-45A4-ADD6-FDD99DD78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E46177-B570-4312-B458-726D2048601A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09F415-55BF-4592-A5B7-BA6FCF3D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7DB5A2-C79A-4A99-92AE-B47EBD3D4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29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hyperlink" Target="http://www-ad.fnal.gov/proton/PIP/PIP_index.html" TargetMode="Externa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6988175" y="6505786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66AF0A3-8F89-4CED-AE36-5B27BB481241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776" y="6506329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S. Chaurize | PIP Booster Upgrades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1B26D2C3-98D6-42EE-BA15-C5336627E4F6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75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47D6A72-9B4D-4E2F-9850-783BC3F7D58B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51" r:id="rId5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fld id="{08B8C339-4C63-4105-BE4B-9E8024C5A0D5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fld id="{FC225552-5F4C-4CB6-B15B-146A9F71F5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50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F2D37-236F-4AD1-9BBD-D5D4FD6728E4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Chandra Bhat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705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1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0"/>
            <a:ext cx="63359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roton Improvement Plan - PIP">
            <a:hlinkClick r:id="rId15"/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99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00CC"/>
          </a:solidFill>
          <a:latin typeface="Comic Sans MS" panose="030F0702030302020204" pitchFamily="66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1pPr>
      <a:lvl2pPr marL="806450" indent="-3492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800" kern="1200">
          <a:solidFill>
            <a:srgbClr val="FF0000"/>
          </a:solidFill>
          <a:latin typeface="Comic Sans MS" panose="030F0702030302020204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000" kern="1200">
          <a:solidFill>
            <a:srgbClr val="FF0000"/>
          </a:solidFill>
          <a:latin typeface="Comic Sans MS" panose="030F0702030302020204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0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3" y="5113629"/>
            <a:ext cx="8499231" cy="1390219"/>
          </a:xfrm>
        </p:spPr>
        <p:txBody>
          <a:bodyPr/>
          <a:lstStyle/>
          <a:p>
            <a:r>
              <a:rPr lang="en-US" dirty="0"/>
              <a:t>Salah Chaurize</a:t>
            </a:r>
          </a:p>
          <a:p>
            <a:r>
              <a:rPr lang="en-US" sz="1800" dirty="0" err="1"/>
              <a:t>Fermilab</a:t>
            </a:r>
            <a:r>
              <a:rPr lang="en-US" sz="1800" dirty="0"/>
              <a:t> Workshop on Megawatt Rings &amp; IOTA/FAST Collaboration Meeting</a:t>
            </a:r>
          </a:p>
          <a:p>
            <a:r>
              <a:rPr lang="en-US" dirty="0"/>
              <a:t>7 May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3" y="3951842"/>
            <a:ext cx="8499232" cy="100304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sz="2800" b="0" dirty="0"/>
              <a:t>PIP Booster Upgrades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AD14567-2FB5-43A1-AE6D-EF1C7C97E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85" y="1011668"/>
            <a:ext cx="4369574" cy="362794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6DCD3D-FBB2-4680-8FB5-327D7BEA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Digital Damper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BB7A2-77CE-4A58-A782-E1AAED6D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C6A125-F73B-47F6-ABD2-5CDE5138D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158" y="2319131"/>
            <a:ext cx="4348241" cy="3610236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A3BA825-FB81-4EA1-80BB-8F7CCC56D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66975-EEF0-4542-A62E-BF76C4F1C34E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2FD83D7-9B94-4C3A-9D48-CE272AB11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99981-821C-46F5-8969-2F96D364E102}"/>
              </a:ext>
            </a:extLst>
          </p:cNvPr>
          <p:cNvSpPr txBox="1"/>
          <p:nvPr/>
        </p:nvSpPr>
        <p:spPr>
          <a:xfrm>
            <a:off x="184725" y="4639617"/>
            <a:ext cx="415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Error signals for various modes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1E794B-5D94-40FB-8620-D01D066B53EF}"/>
              </a:ext>
            </a:extLst>
          </p:cNvPr>
          <p:cNvSpPr txBox="1"/>
          <p:nvPr/>
        </p:nvSpPr>
        <p:spPr>
          <a:xfrm>
            <a:off x="4849749" y="1504542"/>
            <a:ext cx="4294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See changes in mode error amplitude</a:t>
            </a:r>
          </a:p>
        </p:txBody>
      </p:sp>
    </p:spTree>
    <p:extLst>
      <p:ext uri="{BB962C8B-B14F-4D97-AF65-F5344CB8AC3E}">
        <p14:creationId xmlns:p14="http://schemas.microsoft.com/office/powerpoint/2010/main" val="2406436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C0F49E-1C7C-4402-8FE4-3DC29E6C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Digital Damper Controls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75574-4546-4A7C-B9EB-D7B349B4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8CA5B2-4A72-4175-A7C6-240D17EC10A9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752B9-19A1-4A62-97C8-F329A68BA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993F4-E701-4FE0-9ED0-FFE6FAE72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15F087-80EC-4FEF-AB72-5AA3FE809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16" y="798899"/>
            <a:ext cx="4282998" cy="3710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048B8-C417-44E9-8B36-4A15E5324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442" y="2160104"/>
            <a:ext cx="4642958" cy="3854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EF6B32-1C09-4B61-815A-FB73D6F4652E}"/>
              </a:ext>
            </a:extLst>
          </p:cNvPr>
          <p:cNvSpPr txBox="1"/>
          <p:nvPr/>
        </p:nvSpPr>
        <p:spPr>
          <a:xfrm>
            <a:off x="100116" y="4644626"/>
            <a:ext cx="4294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Turn mode damping ON/Off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Control based per beam cycle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815F5-EBC1-4882-BA22-47782CB7866E}"/>
              </a:ext>
            </a:extLst>
          </p:cNvPr>
          <p:cNvSpPr txBox="1"/>
          <p:nvPr/>
        </p:nvSpPr>
        <p:spPr>
          <a:xfrm>
            <a:off x="4486476" y="1029809"/>
            <a:ext cx="4325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Control Phase and amplitude via tunable curves</a:t>
            </a:r>
          </a:p>
        </p:txBody>
      </p:sp>
    </p:spTree>
    <p:extLst>
      <p:ext uri="{BB962C8B-B14F-4D97-AF65-F5344CB8AC3E}">
        <p14:creationId xmlns:p14="http://schemas.microsoft.com/office/powerpoint/2010/main" val="1774578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521487"/>
          </a:xfrm>
        </p:spPr>
        <p:txBody>
          <a:bodyPr/>
          <a:lstStyle/>
          <a:p>
            <a:r>
              <a:rPr lang="en-US" dirty="0"/>
              <a:t>Digital Longitudinal Damper System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81" t="6129" r="6120" b="5202"/>
          <a:stretch/>
        </p:blipFill>
        <p:spPr>
          <a:xfrm>
            <a:off x="4711959" y="780473"/>
            <a:ext cx="3697482" cy="4172873"/>
          </a:xfrm>
        </p:spPr>
      </p:pic>
      <p:sp>
        <p:nvSpPr>
          <p:cNvPr id="7" name="TextBox 6"/>
          <p:cNvSpPr txBox="1"/>
          <p:nvPr/>
        </p:nvSpPr>
        <p:spPr>
          <a:xfrm>
            <a:off x="65314" y="4905893"/>
            <a:ext cx="9078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Beam measurements in the MI-8 line which show amplitude and phase of extracted Booster bunches.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With the new digital dampers working – phase errors look excellent and should help reduce loses in downstream machines.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96" t="5578" r="6306" b="4218"/>
          <a:stretch/>
        </p:blipFill>
        <p:spPr>
          <a:xfrm>
            <a:off x="5247" y="808362"/>
            <a:ext cx="3638939" cy="4117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3194961" y="3719677"/>
            <a:ext cx="126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Phase error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237" y="4605860"/>
            <a:ext cx="10609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Bunch Phase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823" y="2584763"/>
            <a:ext cx="9781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Bunches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828852" y="2954095"/>
            <a:ext cx="743148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6859" y="3235930"/>
            <a:ext cx="9781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Bunches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2355" y="2842851"/>
            <a:ext cx="5229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16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-16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230C7F65-505C-4193-88BB-06AC8DE28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D50CE0-41DB-4B9A-8EF1-1EF7A94A9A10}" type="datetime1">
              <a:rPr lang="en-US" altLang="en-US" smtClean="0"/>
              <a:t>5/7/2018</a:t>
            </a:fld>
            <a:endParaRPr lang="en-US" alt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C5E7695-A719-4147-BDCE-3EFD062A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</a:t>
            </a:r>
            <a:r>
              <a:rPr lang="en-US" dirty="0" err="1"/>
              <a:t>Chaurize</a:t>
            </a:r>
            <a:r>
              <a:rPr lang="en-US" dirty="0"/>
              <a:t> | PIP Booster Upgrades</a:t>
            </a:r>
            <a:endParaRPr lang="en-US" b="1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A9A2C03-A7B3-4D02-96A9-0D90BA8C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25552-5F4C-4CB6-B15B-146A9F71F5D9}" type="slidenum">
              <a:rPr lang="en-US" altLang="en-US" sz="1200" smtClean="0"/>
              <a:pPr>
                <a:defRPr/>
              </a:pPr>
              <a:t>12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4501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fld id="{9B7CA055-DEB5-426E-A892-F54E01360A2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81137"/>
            <a:ext cx="7024688" cy="1143000"/>
          </a:xfrm>
        </p:spPr>
        <p:txBody>
          <a:bodyPr/>
          <a:lstStyle/>
          <a:p>
            <a:r>
              <a:rPr lang="en-US" sz="2400" b="0" dirty="0"/>
              <a:t>Motivation for TLM: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44625"/>
            <a:ext cx="5844209" cy="2955097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Large numbers of additional interlocked detectors (chipmunks) would be required for some installations, e.g.,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Muon campus (42-&gt;200 - mu2e experiment)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Booster (48-&gt;? – PIP/PIP-II)</a:t>
            </a:r>
          </a:p>
          <a:p>
            <a:r>
              <a:rPr lang="en-US" sz="2000" dirty="0">
                <a:solidFill>
                  <a:schemeClr val="tx1"/>
                </a:solidFill>
              </a:rPr>
              <a:t>AD received encouragement from the Fermilab ESH&amp;Q Section in May 2011 to pursue development of a long detector system</a:t>
            </a:r>
          </a:p>
        </p:txBody>
      </p:sp>
      <p:pic>
        <p:nvPicPr>
          <p:cNvPr id="7" name="Picture 6" descr="http://ts1.mm.bing.net/th?&amp;id=HN.608018381276841702&amp;w=300&amp;h=300&amp;c=0&amp;pid=1.9&amp;rs=0&amp;p=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352836" y="2986163"/>
            <a:ext cx="967094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C3069-DCF3-4B08-A364-35537AB8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183" y="6506329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0CD844A-00A8-4BB7-BA39-28D03377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8175" y="6505786"/>
            <a:ext cx="675368" cy="241300"/>
          </a:xfrm>
        </p:spPr>
        <p:txBody>
          <a:bodyPr/>
          <a:lstStyle/>
          <a:p>
            <a:pPr>
              <a:defRPr/>
            </a:pPr>
            <a:fld id="{DB936552-5830-44E4-B178-104E14F83D9A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7E1EA-48EC-4EAE-8502-DED36242DDB8}"/>
              </a:ext>
            </a:extLst>
          </p:cNvPr>
          <p:cNvSpPr txBox="1"/>
          <p:nvPr/>
        </p:nvSpPr>
        <p:spPr>
          <a:xfrm>
            <a:off x="7535710" y="5581540"/>
            <a:ext cx="107112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Leveling</a:t>
            </a:r>
            <a:endParaRPr lang="en-US" altLang="en-US" sz="14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C7637B-E513-4A77-8B57-4D766BA2B342}"/>
              </a:ext>
            </a:extLst>
          </p:cNvPr>
          <p:cNvSpPr txBox="1">
            <a:spLocks/>
          </p:cNvSpPr>
          <p:nvPr/>
        </p:nvSpPr>
        <p:spPr>
          <a:xfrm>
            <a:off x="228600" y="236081"/>
            <a:ext cx="8686800" cy="52148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Booster TLM System</a:t>
            </a:r>
          </a:p>
        </p:txBody>
      </p:sp>
    </p:spTree>
    <p:extLst>
      <p:ext uri="{BB962C8B-B14F-4D97-AF65-F5344CB8AC3E}">
        <p14:creationId xmlns:p14="http://schemas.microsoft.com/office/powerpoint/2010/main" val="172080077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47FA59-BAB6-47AA-880A-7A5EE132F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84868-C1DE-4FAE-ADFB-731A9148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8CA5B2-4A72-4175-A7C6-240D17EC10A9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CB5-4CDC-4853-BB03-D48BB240B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799CA-8631-47E2-9A98-021AF33E4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2" descr="http://www-bd.fnal.gov/cgi-mach/machlog.pl?nb=pbar11&amp;action=view&amp;page=-4509">
            <a:extLst>
              <a:ext uri="{FF2B5EF4-FFF2-40B4-BE49-F238E27FC236}">
                <a16:creationId xmlns:a16="http://schemas.microsoft.com/office/drawing/2014/main" id="{31F28BD7-B06F-426D-A62E-918D237D9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1343" y="1306513"/>
            <a:ext cx="6172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17F6EAD-37A2-420D-B0E2-AB9B8553904F}"/>
              </a:ext>
            </a:extLst>
          </p:cNvPr>
          <p:cNvSpPr txBox="1">
            <a:spLocks/>
          </p:cNvSpPr>
          <p:nvPr/>
        </p:nvSpPr>
        <p:spPr>
          <a:xfrm>
            <a:off x="5218391" y="5558473"/>
            <a:ext cx="3502152" cy="36512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>
                <a:solidFill>
                  <a:srgbClr val="629DD1"/>
                </a:solidFill>
              </a:rPr>
              <a:t>A. Leveling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BBC87EE-43C6-42A4-AE6E-92FCB4BA6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</a:t>
            </a:r>
            <a:r>
              <a:rPr lang="en-US" sz="2400" dirty="0"/>
              <a:t>ood correlation between TLM and chipmunk</a:t>
            </a:r>
          </a:p>
        </p:txBody>
      </p:sp>
    </p:spTree>
    <p:extLst>
      <p:ext uri="{BB962C8B-B14F-4D97-AF65-F5344CB8AC3E}">
        <p14:creationId xmlns:p14="http://schemas.microsoft.com/office/powerpoint/2010/main" val="4269401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D0B0C7-30BF-4AF1-855C-A7CA4D0E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TLM system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D5392-70CF-4B76-8E06-A4D589EE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8CA5B2-4A72-4175-A7C6-240D17EC10A9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D6811-2D75-401D-9C3A-9C1DEC46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7A50E-5DBE-48A6-BEBF-3A5434B38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10CF9C-90F1-4140-A902-598EA6C3B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66486777-92A5-4662-A353-AE4E46F5C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494" y="796130"/>
            <a:ext cx="4419600" cy="5410201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2503169-4FA2-4E58-953D-2E8458329F1D}"/>
              </a:ext>
            </a:extLst>
          </p:cNvPr>
          <p:cNvSpPr txBox="1">
            <a:spLocks/>
          </p:cNvSpPr>
          <p:nvPr/>
        </p:nvSpPr>
        <p:spPr>
          <a:xfrm>
            <a:off x="7544202" y="5656758"/>
            <a:ext cx="3502152" cy="36512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>
                <a:solidFill>
                  <a:srgbClr val="629DD1"/>
                </a:solidFill>
              </a:rPr>
              <a:t>A. Leveling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9F11AF7-2204-400A-B74A-4E75F3BCEF0F}"/>
              </a:ext>
            </a:extLst>
          </p:cNvPr>
          <p:cNvSpPr txBox="1">
            <a:spLocks/>
          </p:cNvSpPr>
          <p:nvPr/>
        </p:nvSpPr>
        <p:spPr>
          <a:xfrm>
            <a:off x="381000" y="1371600"/>
            <a:ext cx="35814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29DD1"/>
              </a:buClr>
            </a:pPr>
            <a:r>
              <a:rPr lang="en-US" sz="1800" dirty="0">
                <a:solidFill>
                  <a:srgbClr val="242852"/>
                </a:solidFill>
              </a:rPr>
              <a:t>Detector works in ion chamber mode</a:t>
            </a:r>
          </a:p>
          <a:p>
            <a:pPr lvl="1">
              <a:buClr>
                <a:srgbClr val="629DD1"/>
              </a:buClr>
            </a:pPr>
            <a:r>
              <a:rPr lang="en-US" sz="1800" dirty="0">
                <a:solidFill>
                  <a:srgbClr val="242852"/>
                </a:solidFill>
              </a:rPr>
              <a:t>800 volt detector bias</a:t>
            </a:r>
          </a:p>
          <a:p>
            <a:pPr>
              <a:buClr>
                <a:srgbClr val="629DD1"/>
              </a:buClr>
            </a:pPr>
            <a:r>
              <a:rPr lang="en-US" sz="1800" dirty="0">
                <a:solidFill>
                  <a:srgbClr val="242852"/>
                </a:solidFill>
              </a:rPr>
              <a:t>Argon/CO</a:t>
            </a:r>
            <a:r>
              <a:rPr lang="en-US" sz="1800" baseline="-25000" dirty="0">
                <a:solidFill>
                  <a:srgbClr val="242852"/>
                </a:solidFill>
              </a:rPr>
              <a:t>2</a:t>
            </a:r>
            <a:r>
              <a:rPr lang="en-US" sz="1800" dirty="0">
                <a:solidFill>
                  <a:srgbClr val="242852"/>
                </a:solidFill>
              </a:rPr>
              <a:t> detector gas</a:t>
            </a:r>
          </a:p>
          <a:p>
            <a:pPr lvl="1">
              <a:buClr>
                <a:srgbClr val="629DD1"/>
              </a:buClr>
            </a:pPr>
            <a:r>
              <a:rPr lang="en-US" sz="1600" dirty="0">
                <a:solidFill>
                  <a:srgbClr val="242852"/>
                </a:solidFill>
              </a:rPr>
              <a:t>Nominally 25 cc/min</a:t>
            </a:r>
          </a:p>
          <a:p>
            <a:pPr marL="68580" indent="0">
              <a:buClr>
                <a:srgbClr val="629DD1"/>
              </a:buClr>
              <a:buFont typeface="Wingdings 2" pitchFamily="18" charset="2"/>
              <a:buNone/>
            </a:pPr>
            <a:endParaRPr lang="en-US" sz="1800" dirty="0">
              <a:solidFill>
                <a:srgbClr val="242852"/>
              </a:solidFill>
            </a:endParaRPr>
          </a:p>
          <a:p>
            <a:pPr marL="68580" indent="0">
              <a:buClr>
                <a:srgbClr val="629DD1"/>
              </a:buClr>
              <a:buFont typeface="Wingdings 2" pitchFamily="18" charset="2"/>
              <a:buNone/>
            </a:pPr>
            <a:endParaRPr lang="en-US" sz="1800" dirty="0">
              <a:solidFill>
                <a:srgbClr val="242852"/>
              </a:solidFill>
            </a:endParaRPr>
          </a:p>
          <a:p>
            <a:pPr marL="68580" indent="0">
              <a:buClr>
                <a:srgbClr val="629DD1"/>
              </a:buClr>
              <a:buFont typeface="Wingdings 2" pitchFamily="18" charset="2"/>
              <a:buNone/>
            </a:pPr>
            <a:endParaRPr lang="en-US" sz="1800" dirty="0">
              <a:solidFill>
                <a:srgbClr val="242852"/>
              </a:solidFill>
            </a:endParaRPr>
          </a:p>
          <a:p>
            <a:pPr>
              <a:buClr>
                <a:srgbClr val="629DD1"/>
              </a:buClr>
            </a:pPr>
            <a:endParaRPr lang="en-US" sz="1800" dirty="0">
              <a:solidFill>
                <a:srgbClr val="242852"/>
              </a:solidFill>
            </a:endParaRPr>
          </a:p>
          <a:p>
            <a:pPr marL="68580" indent="0">
              <a:buClr>
                <a:srgbClr val="629DD1"/>
              </a:buClr>
              <a:buFont typeface="Wingdings 2" pitchFamily="18" charset="2"/>
              <a:buNone/>
            </a:pPr>
            <a:endParaRPr lang="en-US" sz="1800" dirty="0">
              <a:solidFill>
                <a:srgbClr val="242852"/>
              </a:solidFill>
            </a:endParaRPr>
          </a:p>
          <a:p>
            <a:pPr>
              <a:buClr>
                <a:srgbClr val="629DD1"/>
              </a:buClr>
            </a:pPr>
            <a:r>
              <a:rPr lang="en-US" sz="1800" dirty="0">
                <a:solidFill>
                  <a:srgbClr val="242852"/>
                </a:solidFill>
              </a:rPr>
              <a:t>Electrometer output is calibrated in units of nC/TTL pulse</a:t>
            </a:r>
          </a:p>
          <a:p>
            <a:pPr>
              <a:buClr>
                <a:srgbClr val="629DD1"/>
              </a:buClr>
            </a:pPr>
            <a:r>
              <a:rPr lang="en-US" sz="1800" dirty="0">
                <a:solidFill>
                  <a:srgbClr val="242852"/>
                </a:solidFill>
              </a:rPr>
              <a:t>Heartbeat provided by 10 </a:t>
            </a:r>
            <a:r>
              <a:rPr lang="en-US" sz="1800" dirty="0" err="1">
                <a:solidFill>
                  <a:srgbClr val="242852"/>
                </a:solidFill>
              </a:rPr>
              <a:t>Tohm</a:t>
            </a:r>
            <a:r>
              <a:rPr lang="en-US" sz="1800" dirty="0">
                <a:solidFill>
                  <a:srgbClr val="242852"/>
                </a:solidFill>
              </a:rPr>
              <a:t> resistor (83 </a:t>
            </a:r>
            <a:r>
              <a:rPr lang="en-US" sz="1800" dirty="0" err="1">
                <a:solidFill>
                  <a:srgbClr val="242852"/>
                </a:solidFill>
              </a:rPr>
              <a:t>pA</a:t>
            </a:r>
            <a:r>
              <a:rPr lang="en-US" sz="1800" dirty="0">
                <a:solidFill>
                  <a:srgbClr val="242852"/>
                </a:solidFill>
              </a:rPr>
              <a:t> = 5 nC/min)</a:t>
            </a:r>
          </a:p>
          <a:p>
            <a:pPr>
              <a:buClr>
                <a:srgbClr val="629DD1"/>
              </a:buClr>
            </a:pPr>
            <a:endParaRPr lang="en-US" sz="1800" dirty="0">
              <a:solidFill>
                <a:srgbClr val="242852"/>
              </a:solidFill>
            </a:endParaRPr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6E30FA33-FCCD-45FA-B773-3E354A4B4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67" y="3048000"/>
            <a:ext cx="367980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99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C2F53E-331E-49B7-BDB8-C87538CA8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3978" y="971550"/>
            <a:ext cx="6901756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D69EDC-73A1-4110-8856-7D8DDFC2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TLM Tunnel Layout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2804C-6A07-4FAE-B91B-4FAAB37B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FCE54AB-5FAF-47CF-8E8D-BCF879286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971D7B-391A-49C3-8AE0-897F65794164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DC180D-83DE-4827-851A-25FA1F79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4310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49628"/>
            <a:ext cx="3809999" cy="408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New Cogging System (Magnetic Cogging)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43A7C4-F4E5-4EAE-ADA4-8D854EBC5621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t>5/7/2018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9C158-AEF1-41A2-A6CE-6F0BAB305E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Geneva" pitchFamily="121" charset="-128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514600" y="2688570"/>
            <a:ext cx="609600" cy="457200"/>
          </a:xfrm>
          <a:prstGeom prst="straightConnector1">
            <a:avLst/>
          </a:prstGeom>
          <a:ln>
            <a:solidFill>
              <a:srgbClr val="FF66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81200" y="2155170"/>
            <a:ext cx="2435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Gap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for the extraction kicker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33600" y="116457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h=588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31445" y="315743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h=84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3806" y="5560150"/>
            <a:ext cx="8637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Notch(extraction kicker gap) – Booster extraction kicker –MI/RR injection kicker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Notch has to be created at LOW energy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77406" y="1435616"/>
            <a:ext cx="21705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Main Injector / Recycler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3000" y="5136457"/>
            <a:ext cx="305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8AF1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81 bunches + 3 empty buckets</a:t>
            </a: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185" y="1659820"/>
            <a:ext cx="3147922" cy="282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7428951" y="1892905"/>
            <a:ext cx="179728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Notch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8AF1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  <a:sym typeface="Wingdings" panose="05000000000000000000" pitchFamily="2" charset="2"/>
              </a:rPr>
              <a:t>81 bunches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8AF1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  <a:sym typeface="Wingdings" panose="05000000000000000000" pitchFamily="2" charset="2"/>
              </a:rPr>
              <a:t>+ 3 empty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8AF1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  <a:sym typeface="Wingdings" panose="05000000000000000000" pitchFamily="2" charset="2"/>
              </a:rPr>
              <a:t>bkts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AF1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7249142" y="2870443"/>
            <a:ext cx="609600" cy="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ight Brace 65"/>
          <p:cNvSpPr/>
          <p:nvPr/>
        </p:nvSpPr>
        <p:spPr>
          <a:xfrm>
            <a:off x="7389958" y="3181908"/>
            <a:ext cx="174498" cy="695081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76240" y="3002283"/>
            <a:ext cx="1702710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capture with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37MHz RF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8AF1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  <a:sym typeface="Wingdings" panose="05000000000000000000" pitchFamily="2" charset="2"/>
              </a:rPr>
              <a:t> 84 bunches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AF1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4311687" y="1803134"/>
            <a:ext cx="0" cy="2470799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</p:cNvCxnSpPr>
          <p:nvPr/>
        </p:nvCxnSpPr>
        <p:spPr>
          <a:xfrm>
            <a:off x="5649865" y="2066013"/>
            <a:ext cx="1599277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843918" y="1643078"/>
            <a:ext cx="209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1 Booster revolution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642923" y="4039879"/>
            <a:ext cx="111280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Injection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200MHz 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7293349" y="4017946"/>
            <a:ext cx="609600" cy="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404913" y="828823"/>
            <a:ext cx="3783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Longitudinal profile monitor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@ Booster injection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3803738" y="3809046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C9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Time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E64084-3201-41E4-9EC0-2FEB94441234}"/>
              </a:ext>
            </a:extLst>
          </p:cNvPr>
          <p:cNvSpPr/>
          <p:nvPr/>
        </p:nvSpPr>
        <p:spPr>
          <a:xfrm>
            <a:off x="6710956" y="5929903"/>
            <a:ext cx="2383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K. </a:t>
            </a:r>
            <a:r>
              <a:rPr lang="en-US" altLang="en-US" sz="14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Seiya</a:t>
            </a: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(</a:t>
            </a:r>
            <a:r>
              <a:rPr lang="en-US" altLang="en-US" sz="14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Booster)</a:t>
            </a:r>
            <a:endParaRPr lang="en-US" altLang="en-US" sz="14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0EC5E5F-6416-47AC-B48B-D87A5DBA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51071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Cogging using 48 new dipole corrector magnets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274" y="-640081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2274" y="-640081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258" y="2400144"/>
            <a:ext cx="2514600" cy="790575"/>
          </a:xfrm>
          <a:prstGeom prst="rect">
            <a:avLst/>
          </a:prstGeom>
          <a:noFill/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511908" y="42302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Arial" pitchFamily="34" charset="0"/>
              <a:ea typeface="Geneva" pitchFamily="121" charset="-128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976258" y="3162144"/>
            <a:ext cx="457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85658" y="3162144"/>
            <a:ext cx="762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281058" y="3162144"/>
            <a:ext cx="0" cy="228600"/>
          </a:xfrm>
          <a:prstGeom prst="straightConnector1">
            <a:avLst/>
          </a:prstGeom>
          <a:ln w="254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28658" y="3333594"/>
            <a:ext cx="266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Fixed with RPOS feedback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19058" y="3190719"/>
            <a:ext cx="0" cy="600075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2274" y="-640081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32274" y="-640081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5658" y="3790794"/>
            <a:ext cx="1181100" cy="771525"/>
          </a:xfrm>
          <a:prstGeom prst="rect">
            <a:avLst/>
          </a:prstGeom>
          <a:noFill/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32274" y="-640081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32274" y="-640081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32274" y="50291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Arial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32274" y="-182881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3274" y="4562319"/>
            <a:ext cx="8100744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Keeps beam on central orbit and 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Geneva" pitchFamily="121" charset="-128"/>
                <a:cs typeface="+mn-cs"/>
              </a:rPr>
              <a:t>preserves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 aperture.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  <a:sym typeface="Wingdings" pitchFamily="2" charset="2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  <a:sym typeface="Wingdings" pitchFamily="2" charset="2"/>
              </a:rPr>
              <a:t>Create notch  anytime after injection( 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Geneva" pitchFamily="121" charset="-128"/>
                <a:cs typeface="+mn-cs"/>
                <a:sym typeface="Wingdings" pitchFamily="2" charset="2"/>
              </a:rPr>
              <a:t>sync/w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  <a:sym typeface="Wingdings" pitchFamily="2" charset="2"/>
              </a:rPr>
              <a:t> LINAC notch)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  <a:sym typeface="Wingdings" pitchFamily="2" charset="2"/>
              </a:rPr>
              <a:t>	 reduce beam power loss by 40%.</a:t>
            </a: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0" y="941069"/>
            <a:ext cx="2739007" cy="258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reeform 28"/>
          <p:cNvSpPr/>
          <p:nvPr/>
        </p:nvSpPr>
        <p:spPr>
          <a:xfrm rot="1404074">
            <a:off x="1619080" y="1357536"/>
            <a:ext cx="694255" cy="127591"/>
          </a:xfrm>
          <a:custGeom>
            <a:avLst/>
            <a:gdLst>
              <a:gd name="connsiteX0" fmla="*/ 0 w 648586"/>
              <a:gd name="connsiteY0" fmla="*/ 0 h 510363"/>
              <a:gd name="connsiteX1" fmla="*/ 372140 w 648586"/>
              <a:gd name="connsiteY1" fmla="*/ 202018 h 510363"/>
              <a:gd name="connsiteX2" fmla="*/ 648586 w 648586"/>
              <a:gd name="connsiteY2" fmla="*/ 510363 h 51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8586" h="510363">
                <a:moveTo>
                  <a:pt x="0" y="0"/>
                </a:moveTo>
                <a:cubicBezTo>
                  <a:pt x="132021" y="58478"/>
                  <a:pt x="264042" y="116957"/>
                  <a:pt x="372140" y="202018"/>
                </a:cubicBezTo>
                <a:cubicBezTo>
                  <a:pt x="480238" y="287079"/>
                  <a:pt x="564412" y="398721"/>
                  <a:pt x="648586" y="510363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stealt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7879" y="912999"/>
            <a:ext cx="2514600" cy="790575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3554894" y="1779921"/>
            <a:ext cx="536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Path length (radial position) of the beam</a:t>
            </a:r>
          </a:p>
        </p:txBody>
      </p:sp>
      <p:sp>
        <p:nvSpPr>
          <p:cNvPr id="3" name="Rectangle 2"/>
          <p:cNvSpPr/>
          <p:nvPr/>
        </p:nvSpPr>
        <p:spPr>
          <a:xfrm>
            <a:off x="6053839" y="2509898"/>
            <a:ext cx="2528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Magnetic Cogging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53839" y="1053893"/>
            <a:ext cx="1645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RF Cogging 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4823858" y="1617748"/>
            <a:ext cx="4572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128658" y="1617748"/>
            <a:ext cx="0" cy="228600"/>
          </a:xfrm>
          <a:prstGeom prst="straightConnector1">
            <a:avLst/>
          </a:prstGeom>
          <a:ln w="254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C18C5B2-5B3B-472A-8D3F-B1C4B77495B9}"/>
              </a:ext>
            </a:extLst>
          </p:cNvPr>
          <p:cNvSpPr/>
          <p:nvPr/>
        </p:nvSpPr>
        <p:spPr>
          <a:xfrm>
            <a:off x="6126199" y="5904613"/>
            <a:ext cx="2383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K. </a:t>
            </a:r>
            <a:r>
              <a:rPr lang="en-US" altLang="en-US" sz="14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Seiya</a:t>
            </a: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(</a:t>
            </a:r>
            <a:r>
              <a:rPr lang="en-US" altLang="en-US" sz="14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Booster)</a:t>
            </a:r>
            <a:endParaRPr lang="en-US" altLang="en-US" sz="14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D4E424EC-0EAF-444E-A0FE-A47BBC8A7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84ED-1D8D-4965-BD90-E772804BE062}" type="datetime1">
              <a:rPr lang="en-US" altLang="en-US" smtClean="0"/>
              <a:t>5/7/2018</a:t>
            </a:fld>
            <a:endParaRPr lang="en-US" altLang="en-US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349A2922-B067-429F-8904-C1C55ECA5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A31AF6DD-E48D-4CB8-9FED-E7070A233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663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Notch Beam energy reduced from 700MeV to 400MeV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915708-AACC-429D-ABB2-38457C221A6B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t>5/7/2018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9C158-AEF1-41A2-A6CE-6F0BAB305E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Geneva" pitchFamily="121" charset="-128"/>
              <a:cs typeface="+mn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45" y="1107664"/>
            <a:ext cx="8439974" cy="35283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6450" y="4998303"/>
            <a:ext cx="7449374" cy="83099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Reduced beam energy loss at the Notch creation by 40 % and the total cycle loss by 15%.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515015" y="1660333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700MeV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5343203" y="1632127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400MeV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20136" y="3567932"/>
            <a:ext cx="1888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Previous system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Notch at 700 MeV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3321" y="3567931"/>
            <a:ext cx="2089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New cogging system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Notch at 400 MeV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1854476" y="2384854"/>
            <a:ext cx="859347" cy="1183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696465" y="2384854"/>
            <a:ext cx="814958" cy="12181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5AA4A5-8C21-48AB-ADE4-95571A46B49C}"/>
              </a:ext>
            </a:extLst>
          </p:cNvPr>
          <p:cNvSpPr txBox="1"/>
          <p:nvPr/>
        </p:nvSpPr>
        <p:spPr>
          <a:xfrm>
            <a:off x="6309841" y="5913232"/>
            <a:ext cx="238398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K. </a:t>
            </a:r>
            <a:r>
              <a:rPr lang="en-US" altLang="en-US" sz="14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Seiya</a:t>
            </a: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(</a:t>
            </a:r>
            <a:r>
              <a:rPr lang="en-US" altLang="en-US" sz="14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Booster)</a:t>
            </a:r>
            <a:endParaRPr lang="en-US" altLang="en-US" sz="14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E9A4EC8-61AF-4A91-B5A1-5B57A3E9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85119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9419" y="938331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</a:t>
            </a:r>
            <a:r>
              <a:rPr lang="en-US" sz="2000" dirty="0" err="1"/>
              <a:t>Fermilab</a:t>
            </a:r>
            <a:r>
              <a:rPr lang="en-US" sz="2000" dirty="0"/>
              <a:t> Booster has seen over 40yrs of operation and various upgrades along the way. The following are just some but not all systems addressed by PIP.</a:t>
            </a:r>
          </a:p>
          <a:p>
            <a:endParaRPr lang="en-US" sz="2000" dirty="0"/>
          </a:p>
          <a:p>
            <a:r>
              <a:rPr lang="en-US" sz="2000" dirty="0"/>
              <a:t>High Level RF system upgrades </a:t>
            </a:r>
          </a:p>
          <a:p>
            <a:pPr lvl="1"/>
            <a:r>
              <a:rPr lang="en-US" sz="1800" dirty="0"/>
              <a:t>Anode supply replacement </a:t>
            </a:r>
          </a:p>
          <a:p>
            <a:pPr lvl="1"/>
            <a:r>
              <a:rPr lang="en-US" sz="1800" dirty="0"/>
              <a:t>BRF cavity refurbishment </a:t>
            </a:r>
          </a:p>
          <a:p>
            <a:pPr lvl="1"/>
            <a:r>
              <a:rPr lang="en-US" sz="1800" dirty="0"/>
              <a:t>Solid State drive system (removal of </a:t>
            </a:r>
            <a:r>
              <a:rPr lang="en-US" sz="1800" dirty="0" err="1"/>
              <a:t>cascode</a:t>
            </a:r>
            <a:r>
              <a:rPr lang="en-US" sz="1800" dirty="0"/>
              <a:t> tubes)</a:t>
            </a:r>
          </a:p>
          <a:p>
            <a:pPr lvl="1"/>
            <a:r>
              <a:rPr lang="en-US" sz="1800" dirty="0"/>
              <a:t>Cavity 21 and 22 installed</a:t>
            </a:r>
          </a:p>
          <a:p>
            <a:r>
              <a:rPr lang="en-US" sz="2000" dirty="0"/>
              <a:t>Digital Longitudinal Damper System</a:t>
            </a:r>
          </a:p>
          <a:p>
            <a:pPr lvl="1"/>
            <a:r>
              <a:rPr lang="en-US" sz="1800" dirty="0"/>
              <a:t>Brings better mode damping diagnostics and control, modern components.</a:t>
            </a:r>
          </a:p>
          <a:p>
            <a:r>
              <a:rPr lang="en-US" sz="2000" dirty="0"/>
              <a:t>TLM Loss monitoring and safety system integration</a:t>
            </a:r>
          </a:p>
          <a:p>
            <a:pPr lvl="1"/>
            <a:r>
              <a:rPr lang="en-US" sz="1800" dirty="0"/>
              <a:t>Robust complete ring coverage, less maintenance, lower part count and cost.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7963" y="329865"/>
            <a:ext cx="8686800" cy="427877"/>
          </a:xfrm>
        </p:spPr>
        <p:txBody>
          <a:bodyPr/>
          <a:lstStyle/>
          <a:p>
            <a:r>
              <a:rPr lang="en-US" dirty="0"/>
              <a:t>PIP Booster upgrades highlights 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EEE8878-1E51-41C3-8290-CCC92A70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AC8D81-CD87-4E63-BA5C-4D5DA57E8F7E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508D891-EE11-4F79-9A35-0A3213E9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2629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86E89E-4820-4CBA-8E58-A9C9F6B57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Kicker systems improvements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196D0-44C8-40ED-9E62-3A1199492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8CA5B2-4A72-4175-A7C6-240D17EC10A9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EC9CF-B6F7-4BB2-9E8E-52CF07C9E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AEE8F-D1F8-474E-80B5-DC03D9B6B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2" descr="C:\Users\chaurize\Documents\kickcompare.PNG">
            <a:extLst>
              <a:ext uri="{FF2B5EF4-FFF2-40B4-BE49-F238E27FC236}">
                <a16:creationId xmlns:a16="http://schemas.microsoft.com/office/drawing/2014/main" id="{87B806F0-522A-4DF7-9640-2128EFD3C6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58849"/>
            <a:ext cx="6294729" cy="47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843CF3-35D1-4121-AAA5-2CEB48927CD3}"/>
              </a:ext>
            </a:extLst>
          </p:cNvPr>
          <p:cNvSpPr txBox="1"/>
          <p:nvPr/>
        </p:nvSpPr>
        <p:spPr>
          <a:xfrm>
            <a:off x="1365095" y="5494467"/>
            <a:ext cx="5702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8-15 ns difference between ANU </a:t>
            </a:r>
            <a:r>
              <a:rPr lang="en-US" dirty="0" err="1"/>
              <a:t>pulser</a:t>
            </a:r>
            <a:r>
              <a:rPr lang="en-US" dirty="0"/>
              <a:t> and </a:t>
            </a:r>
          </a:p>
          <a:p>
            <a:r>
              <a:rPr lang="en-US" dirty="0"/>
              <a:t>Operational Booster </a:t>
            </a:r>
            <a:r>
              <a:rPr lang="en-US" dirty="0" err="1"/>
              <a:t>pulser</a:t>
            </a:r>
            <a:r>
              <a:rPr lang="en-US" dirty="0"/>
              <a:t>(Slower)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0E39C9-85C1-4492-BB6E-94AA37DB6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703" y="1189734"/>
            <a:ext cx="2321270" cy="17409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84501-3F5C-43FB-AD7D-ADE5C5176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85951" y="3313458"/>
            <a:ext cx="2438400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C46D06-BAB9-49C7-83D4-258D302BF372}"/>
              </a:ext>
            </a:extLst>
          </p:cNvPr>
          <p:cNvSpPr txBox="1"/>
          <p:nvPr/>
        </p:nvSpPr>
        <p:spPr>
          <a:xfrm>
            <a:off x="5259438" y="5061095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C. Jensen</a:t>
            </a:r>
            <a:endParaRPr lang="en-US" altLang="en-US" sz="14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6480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Click to add caption text [16pt Bold]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Booster Notching Kicker System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2F8630-D58D-40CA-8B4B-66E02CCCE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43" y="679629"/>
            <a:ext cx="7756945" cy="5177834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B92B86B-6D37-45D4-A84B-F336A73990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757C20DA-4126-44CA-ADB4-0F792B187A47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4031E9C-E491-46AB-9561-7D57AEEC2A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5A452-91F4-42F7-A257-2FA8BFE4B677}"/>
              </a:ext>
            </a:extLst>
          </p:cNvPr>
          <p:cNvSpPr txBox="1"/>
          <p:nvPr/>
        </p:nvSpPr>
        <p:spPr>
          <a:xfrm>
            <a:off x="7325859" y="5803992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C. Jensen</a:t>
            </a:r>
            <a:endParaRPr lang="en-US" altLang="en-US" sz="14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EC7E1B-739C-40A6-AEA3-6FF04D6C1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r>
              <a:rPr lang="en-US" dirty="0"/>
              <a:t>Standard 1.1m extraction style long kicker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Half meter short notching kickers</a:t>
            </a:r>
          </a:p>
          <a:p>
            <a:r>
              <a:rPr lang="en-US" dirty="0"/>
              <a:t>Fit on same beam tube footprint and base plate as long kicker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81C937-4D0A-47B7-9A35-0DBF4C8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short notching 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91584-97AE-44F6-BF7F-612F886E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8CA5B2-4A72-4175-A7C6-240D17EC10A9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67E58-FC51-4F8B-8869-58CD0D80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23F89-EA06-4A4C-848E-51ABB076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2" descr="C:\Users\chaurize\Desktop\platformpics\20120831\P1040134.JPG">
            <a:extLst>
              <a:ext uri="{FF2B5EF4-FFF2-40B4-BE49-F238E27FC236}">
                <a16:creationId xmlns:a16="http://schemas.microsoft.com/office/drawing/2014/main" id="{51E72ADA-AC63-4F2C-BF8D-42FBFB8AF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860" y="1343025"/>
            <a:ext cx="845792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haurize\Desktop\platformpics\20120831\P1040135.JPG">
            <a:extLst>
              <a:ext uri="{FF2B5EF4-FFF2-40B4-BE49-F238E27FC236}">
                <a16:creationId xmlns:a16="http://schemas.microsoft.com/office/drawing/2014/main" id="{E750ACE3-34EF-4CCC-A0A9-8DA99D016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14140" y="4343400"/>
            <a:ext cx="8191640" cy="135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98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" y="342085"/>
            <a:ext cx="3685318" cy="185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71612" y="797252"/>
            <a:ext cx="3641335" cy="2731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99219" y="4338823"/>
            <a:ext cx="66992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Enhanced Cooling for Extraction kicker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RCC Chassis for cooler running at </a:t>
            </a:r>
            <a:r>
              <a:rPr lang="en-US" sz="1600" dirty="0">
                <a:solidFill>
                  <a:srgbClr val="003087"/>
                </a:solidFill>
                <a:latin typeface="Calibri" panose="020F0502020204030204" pitchFamily="34" charset="0"/>
                <a:ea typeface="Geneva" pitchFamily="121" charset="-128"/>
                <a:cs typeface="+mn-cs"/>
              </a:rPr>
              <a:t>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Hz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3087"/>
                </a:solidFill>
                <a:latin typeface="Calibri" panose="020F0502020204030204" pitchFamily="34" charset="0"/>
                <a:ea typeface="Geneva" pitchFamily="121" charset="-128"/>
                <a:cs typeface="+mn-cs"/>
              </a:rPr>
              <a:t>To allow cooling overhead.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					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2B5BF-2C46-4359-A2AA-5255328D7C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Chaurize | PIP Booster Upgrades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74EF1-25B0-4726-AD4B-A8EB56F5B3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F83B417-C100-402F-90AF-E7C88EF8E9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223B2A5-7B0C-4074-B640-B9B1481F0DFF}" type="datetime1">
              <a:rPr lang="en-US" altLang="en-US" smtClean="0"/>
              <a:t>5/7/2018</a:t>
            </a:fld>
            <a:endParaRPr lang="en-US" altLang="en-US" dirty="0"/>
          </a:p>
        </p:txBody>
      </p:sp>
      <p:pic>
        <p:nvPicPr>
          <p:cNvPr id="19" name="Content Placeholder 2">
            <a:extLst>
              <a:ext uri="{FF2B5EF4-FFF2-40B4-BE49-F238E27FC236}">
                <a16:creationId xmlns:a16="http://schemas.microsoft.com/office/drawing/2014/main" id="{DAC97660-DA36-457B-A63A-C91FB00B0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871" y="2287489"/>
            <a:ext cx="4673146" cy="387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FF4376-9BDD-4FC8-AF45-5B308F03775F}"/>
              </a:ext>
            </a:extLst>
          </p:cNvPr>
          <p:cNvSpPr txBox="1"/>
          <p:nvPr/>
        </p:nvSpPr>
        <p:spPr>
          <a:xfrm>
            <a:off x="1864677" y="2698452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15Hz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 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08253FF3-E383-4809-9B05-1285CEFD9C48}"/>
              </a:ext>
            </a:extLst>
          </p:cNvPr>
          <p:cNvSpPr/>
          <p:nvPr/>
        </p:nvSpPr>
        <p:spPr>
          <a:xfrm rot="5400000">
            <a:off x="2220692" y="2979993"/>
            <a:ext cx="159836" cy="614649"/>
          </a:xfrm>
          <a:prstGeom prst="leftBrace">
            <a:avLst>
              <a:gd name="adj1" fmla="val 8333"/>
              <a:gd name="adj2" fmla="val 49637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21036E56-F9C1-42F7-BBA9-CAEF075F833D}"/>
              </a:ext>
            </a:extLst>
          </p:cNvPr>
          <p:cNvSpPr/>
          <p:nvPr/>
        </p:nvSpPr>
        <p:spPr>
          <a:xfrm rot="5400000">
            <a:off x="3502138" y="3013586"/>
            <a:ext cx="259147" cy="1797439"/>
          </a:xfrm>
          <a:prstGeom prst="leftBrace">
            <a:avLst>
              <a:gd name="adj1" fmla="val 8333"/>
              <a:gd name="adj2" fmla="val 4963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5437FF-0050-4136-B37C-1C69AF1AFDCF}"/>
              </a:ext>
            </a:extLst>
          </p:cNvPr>
          <p:cNvSpPr txBox="1"/>
          <p:nvPr/>
        </p:nvSpPr>
        <p:spPr>
          <a:xfrm>
            <a:off x="3192327" y="3396491"/>
            <a:ext cx="878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20Hz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7453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761" y="503291"/>
            <a:ext cx="7208696" cy="27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6333" y="503291"/>
            <a:ext cx="155908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Before Move4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38359" y="503291"/>
            <a:ext cx="14308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After Move4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981200" y="1603980"/>
            <a:ext cx="7010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81200" y="2518380"/>
            <a:ext cx="7010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s://www-bd.fnal.gov/Elog/getFile?fileID=19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8843" y="3226562"/>
            <a:ext cx="3308385" cy="27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66969" y="4465161"/>
            <a:ext cx="145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+/-0.8mm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586" y="5338489"/>
            <a:ext cx="1504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Horizontal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586" y="3639326"/>
            <a:ext cx="115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Vertical</a:t>
            </a:r>
          </a:p>
        </p:txBody>
      </p:sp>
      <p:pic>
        <p:nvPicPr>
          <p:cNvPr id="18" name="Picture 6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394" y="3295025"/>
            <a:ext cx="3403715" cy="270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45463" y="6018949"/>
            <a:ext cx="4879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Orbit difference between before and after Move4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52216" y="5573322"/>
            <a:ext cx="1247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+/-0.6mm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11D5B1-CCDC-4B0C-B068-8ADA7EEB3DD9}"/>
              </a:ext>
            </a:extLst>
          </p:cNvPr>
          <p:cNvSpPr/>
          <p:nvPr/>
        </p:nvSpPr>
        <p:spPr>
          <a:xfrm>
            <a:off x="6274499" y="5969982"/>
            <a:ext cx="2383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K. </a:t>
            </a:r>
            <a:r>
              <a:rPr lang="en-US" altLang="en-US" sz="14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Seiya</a:t>
            </a: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(</a:t>
            </a:r>
            <a:r>
              <a:rPr lang="en-US" altLang="en-US" sz="14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Booster)</a:t>
            </a:r>
            <a:endParaRPr lang="en-US" altLang="en-US" sz="14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C74104-82E2-4C6C-A0E8-277045FCB34A}"/>
              </a:ext>
            </a:extLst>
          </p:cNvPr>
          <p:cNvSpPr txBox="1"/>
          <p:nvPr/>
        </p:nvSpPr>
        <p:spPr>
          <a:xfrm>
            <a:off x="246209" y="10730"/>
            <a:ext cx="4346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Aperture scan and magnet move</a:t>
            </a:r>
          </a:p>
          <a:p>
            <a:endParaRPr lang="en-US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75C863DE-3DE5-4104-9CEA-EC965D4D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5633" y="6516186"/>
            <a:ext cx="675368" cy="241300"/>
          </a:xfrm>
        </p:spPr>
        <p:txBody>
          <a:bodyPr/>
          <a:lstStyle/>
          <a:p>
            <a:fld id="{7BD6D66F-BC2F-4B50-B1B6-CF46E98A87E6}" type="datetime1">
              <a:rPr lang="en-US" smtClean="0"/>
              <a:t>5/7/2018</a:t>
            </a:fld>
            <a:endParaRPr lang="en-US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D748BFA0-59E5-4DE1-98C7-99F03B3F2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183" y="6506329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99F98B9-CC59-4A00-84E9-2A9E3A8F2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fld id="{9B7CA055-DEB5-426E-A892-F54E01360A2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37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286430"/>
              </p:ext>
            </p:extLst>
          </p:nvPr>
        </p:nvGraphicFramePr>
        <p:xfrm>
          <a:off x="76200" y="1323940"/>
          <a:ext cx="3992451" cy="4550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" name="KGPlot" r:id="rId3" imgW="4724280" imgH="5384520" progId="KGraph_Plot">
                  <p:embed/>
                </p:oleObj>
              </mc:Choice>
              <mc:Fallback>
                <p:oleObj name="KGPlot" r:id="rId3" imgW="4724280" imgH="5384520" progId="KGraph_Plot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323940"/>
                        <a:ext cx="3992451" cy="45505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/>
          </p:nvPr>
        </p:nvGraphicFramePr>
        <p:xfrm>
          <a:off x="4648200" y="1234488"/>
          <a:ext cx="407831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" name="KGPlot" r:id="rId5" imgW="4825800" imgH="5410080" progId="KGraph_Plot">
                  <p:embed/>
                </p:oleObj>
              </mc:Choice>
              <mc:Fallback>
                <p:oleObj name="KGPlot" r:id="rId5" imgW="4825800" imgH="5410080" progId="KGraph_Plot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234488"/>
                        <a:ext cx="407831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81200" y="903758"/>
            <a:ext cx="790601" cy="461665"/>
          </a:xfrm>
          <a:prstGeom prst="rect">
            <a:avLst/>
          </a:prstGeom>
          <a:solidFill>
            <a:schemeClr val="accent5">
              <a:lumMod val="60000"/>
              <a:lumOff val="40000"/>
              <a:alpha val="3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Long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8037" y="864629"/>
            <a:ext cx="877163" cy="461665"/>
          </a:xfrm>
          <a:prstGeom prst="rect">
            <a:avLst/>
          </a:prstGeom>
          <a:solidFill>
            <a:schemeClr val="accent5">
              <a:lumMod val="60000"/>
              <a:lumOff val="40000"/>
              <a:alpha val="3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Short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00200" y="2203623"/>
            <a:ext cx="152400" cy="30480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72200" y="2127423"/>
            <a:ext cx="152400" cy="31242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159657" y="4697643"/>
            <a:ext cx="103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Collimators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5731656" y="4661738"/>
            <a:ext cx="103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Collimators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3BD0C8-DFE9-480A-BF21-0850556CDBC7}"/>
              </a:ext>
            </a:extLst>
          </p:cNvPr>
          <p:cNvSpPr/>
          <p:nvPr/>
        </p:nvSpPr>
        <p:spPr>
          <a:xfrm>
            <a:off x="90500" y="185021"/>
            <a:ext cx="6893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Vertical aperture (90%) before and after alignment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6D1AF730-1E41-445D-848F-EC9D1EAC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5633" y="6516186"/>
            <a:ext cx="675368" cy="241300"/>
          </a:xfrm>
        </p:spPr>
        <p:txBody>
          <a:bodyPr/>
          <a:lstStyle/>
          <a:p>
            <a:fld id="{0C9AD4BB-191C-4F8B-A41F-65C14EFBBB2F}" type="datetime1">
              <a:rPr lang="en-US" smtClean="0"/>
              <a:t>5/7/2018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974338C-A7BD-4B35-B509-DB1FFA9BF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183" y="6506329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367C6B9-5EC2-4DDD-9A61-206CFFACF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fld id="{9B7CA055-DEB5-426E-A892-F54E01360A2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32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49EEA0A-3C70-4D2D-8AE2-F670057A7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48" y="679629"/>
            <a:ext cx="6745817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C8A503-BAAC-45F0-8E1B-891152E19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Plane Beam Notching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33529-9DBA-469A-B759-21975544B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8CA5B2-4A72-4175-A7C6-240D17EC10A9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0D001-4D05-417A-ADF4-A40B3709B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6447C-77E6-4B88-8699-AC586C644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2DAA71-EE3B-4844-A666-D20D5E0ECD28}"/>
              </a:ext>
            </a:extLst>
          </p:cNvPr>
          <p:cNvSpPr txBox="1"/>
          <p:nvPr/>
        </p:nvSpPr>
        <p:spPr>
          <a:xfrm>
            <a:off x="2443467" y="5798906"/>
            <a:ext cx="4006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Faster Short notching Magnets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F1CB86-A6BD-42C0-8909-2803E80D7E8C}"/>
              </a:ext>
            </a:extLst>
          </p:cNvPr>
          <p:cNvCxnSpPr>
            <a:cxnSpLocks/>
          </p:cNvCxnSpPr>
          <p:nvPr/>
        </p:nvCxnSpPr>
        <p:spPr>
          <a:xfrm flipH="1" flipV="1">
            <a:off x="3684104" y="4810539"/>
            <a:ext cx="2006710" cy="10856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291E87-A7D1-43EB-9383-2807ED5DAE9F}"/>
              </a:ext>
            </a:extLst>
          </p:cNvPr>
          <p:cNvCxnSpPr>
            <a:cxnSpLocks/>
          </p:cNvCxnSpPr>
          <p:nvPr/>
        </p:nvCxnSpPr>
        <p:spPr>
          <a:xfrm flipH="1" flipV="1">
            <a:off x="4446740" y="4140440"/>
            <a:ext cx="1244074" cy="17557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754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E8833C-3AE0-4968-A5BA-29652DA6C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58" y="803827"/>
            <a:ext cx="6745817" cy="45148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9239DA-C989-4196-A5F9-95516E8D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Plane Beam Notching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7AB61-008B-4A11-BDDB-AB88B7085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8CA5B2-4A72-4175-A7C6-240D17EC10A9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0739E-A164-4641-BECD-1155E5A8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</a:t>
            </a:r>
            <a:r>
              <a:rPr lang="en-US" dirty="0" err="1"/>
              <a:t>Chaurize</a:t>
            </a:r>
            <a:r>
              <a:rPr lang="en-US" dirty="0"/>
              <a:t> | PIP Booster Upgrades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0B931-9138-400A-A8BB-BFD782758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80B666-0E14-4965-93A0-E31CB397C883}"/>
              </a:ext>
            </a:extLst>
          </p:cNvPr>
          <p:cNvSpPr/>
          <p:nvPr/>
        </p:nvSpPr>
        <p:spPr>
          <a:xfrm>
            <a:off x="1461617" y="1588388"/>
            <a:ext cx="92765" cy="3352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C3845B-8B16-414D-A7AC-6C15102DF2EC}"/>
              </a:ext>
            </a:extLst>
          </p:cNvPr>
          <p:cNvSpPr/>
          <p:nvPr/>
        </p:nvSpPr>
        <p:spPr>
          <a:xfrm>
            <a:off x="928700" y="2453605"/>
            <a:ext cx="318052" cy="47707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209894-9054-4758-B18E-2B973DDFA586}"/>
              </a:ext>
            </a:extLst>
          </p:cNvPr>
          <p:cNvSpPr txBox="1"/>
          <p:nvPr/>
        </p:nvSpPr>
        <p:spPr>
          <a:xfrm rot="16200000">
            <a:off x="706860" y="239950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[mm]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481073-9322-4334-B93A-E2B7614440E3}"/>
              </a:ext>
            </a:extLst>
          </p:cNvPr>
          <p:cNvSpPr txBox="1"/>
          <p:nvPr/>
        </p:nvSpPr>
        <p:spPr>
          <a:xfrm>
            <a:off x="2301301" y="4517371"/>
            <a:ext cx="238398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K. </a:t>
            </a:r>
            <a:r>
              <a:rPr lang="en-US" altLang="en-US" sz="14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Seiya</a:t>
            </a: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(</a:t>
            </a:r>
            <a:r>
              <a:rPr lang="en-US" altLang="en-US" sz="14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</a:t>
            </a: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Booster)</a:t>
            </a:r>
            <a:endParaRPr lang="en-US" altLang="en-US" sz="14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090096-701A-4AAF-89B4-1050D2C97534}"/>
              </a:ext>
            </a:extLst>
          </p:cNvPr>
          <p:cNvSpPr txBox="1"/>
          <p:nvPr/>
        </p:nvSpPr>
        <p:spPr>
          <a:xfrm>
            <a:off x="1246752" y="5318677"/>
            <a:ext cx="311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Simulated and measured beam orbit of notched bunches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6ED94F-1D51-4824-A935-47ED452C3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865" y="1138280"/>
            <a:ext cx="3924729" cy="380290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3FDB1B-8240-488A-ACFF-C5F5B43FB2E3}"/>
              </a:ext>
            </a:extLst>
          </p:cNvPr>
          <p:cNvCxnSpPr>
            <a:cxnSpLocks/>
          </p:cNvCxnSpPr>
          <p:nvPr/>
        </p:nvCxnSpPr>
        <p:spPr>
          <a:xfrm flipH="1">
            <a:off x="3776870" y="3063204"/>
            <a:ext cx="1748356" cy="4385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80B781B-F6AD-4C72-9283-EB302A0C948E}"/>
              </a:ext>
            </a:extLst>
          </p:cNvPr>
          <p:cNvSpPr/>
          <p:nvPr/>
        </p:nvSpPr>
        <p:spPr>
          <a:xfrm>
            <a:off x="6176285" y="4829248"/>
            <a:ext cx="21230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V.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Sidorov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(absorber design)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3553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54CFE204-623D-46ED-BDBE-7A5C2EB72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945" y="2014487"/>
            <a:ext cx="4552453" cy="3779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8147B-CF03-4AAF-B41C-2D8EA8B44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8" y="848412"/>
            <a:ext cx="4529522" cy="40676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CA036D-ECD7-4A63-BD61-E4E27CFC1CCE}"/>
              </a:ext>
            </a:extLst>
          </p:cNvPr>
          <p:cNvSpPr txBox="1"/>
          <p:nvPr/>
        </p:nvSpPr>
        <p:spPr>
          <a:xfrm>
            <a:off x="376450" y="5162266"/>
            <a:ext cx="41504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 Notches in the pulse train </a:t>
            </a:r>
          </a:p>
          <a:p>
            <a:r>
              <a:rPr lang="en-US" sz="20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First notch is laser only</a:t>
            </a:r>
          </a:p>
          <a:p>
            <a:r>
              <a:rPr lang="en-US" sz="20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Second is laser + Booster </a:t>
            </a:r>
            <a:r>
              <a:rPr lang="en-US" sz="2000" dirty="0" err="1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Notcher</a:t>
            </a:r>
            <a:endParaRPr lang="en-US" sz="2000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46DDF3-BC83-498C-916D-EBEC6000FBB1}"/>
              </a:ext>
            </a:extLst>
          </p:cNvPr>
          <p:cNvCxnSpPr>
            <a:cxnSpLocks/>
          </p:cNvCxnSpPr>
          <p:nvPr/>
        </p:nvCxnSpPr>
        <p:spPr>
          <a:xfrm flipV="1">
            <a:off x="775459" y="4210837"/>
            <a:ext cx="198368" cy="10596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B2B2E3E-43EC-4ABA-97DE-9E546046EFAF}"/>
              </a:ext>
            </a:extLst>
          </p:cNvPr>
          <p:cNvSpPr txBox="1"/>
          <p:nvPr/>
        </p:nvSpPr>
        <p:spPr>
          <a:xfrm>
            <a:off x="4680913" y="1050728"/>
            <a:ext cx="3467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Booster Notch loss profile </a:t>
            </a:r>
          </a:p>
          <a:p>
            <a:r>
              <a:rPr lang="en-US" sz="20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Off (Red – higher loss)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1C5FB6-64BC-48A7-B4D5-6439285E28C1}"/>
              </a:ext>
            </a:extLst>
          </p:cNvPr>
          <p:cNvCxnSpPr>
            <a:cxnSpLocks/>
          </p:cNvCxnSpPr>
          <p:nvPr/>
        </p:nvCxnSpPr>
        <p:spPr>
          <a:xfrm flipV="1">
            <a:off x="4054957" y="4386245"/>
            <a:ext cx="0" cy="14080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6068A-0507-48A6-A753-C8E08DE8E85C}"/>
              </a:ext>
            </a:extLst>
          </p:cNvPr>
          <p:cNvSpPr/>
          <p:nvPr/>
        </p:nvSpPr>
        <p:spPr>
          <a:xfrm>
            <a:off x="42478" y="195089"/>
            <a:ext cx="6893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Initial </a:t>
            </a:r>
            <a:r>
              <a:rPr lang="en-US" dirty="0" err="1">
                <a:solidFill>
                  <a:srgbClr val="0070C0"/>
                </a:solidFill>
              </a:rPr>
              <a:t>Linac</a:t>
            </a:r>
            <a:r>
              <a:rPr lang="en-US" dirty="0">
                <a:solidFill>
                  <a:srgbClr val="0070C0"/>
                </a:solidFill>
              </a:rPr>
              <a:t> Laser Notching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C3330E-6723-4459-81CF-33930A43CFCF}"/>
              </a:ext>
            </a:extLst>
          </p:cNvPr>
          <p:cNvSpPr txBox="1"/>
          <p:nvPr/>
        </p:nvSpPr>
        <p:spPr>
          <a:xfrm>
            <a:off x="848758" y="1728234"/>
            <a:ext cx="3206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One Revolution 2.2 </a:t>
            </a:r>
            <a:r>
              <a:rPr lang="en-US" dirty="0" err="1">
                <a:solidFill>
                  <a:schemeClr val="bg1"/>
                </a:solidFill>
              </a:rPr>
              <a:t>usec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DF09D80-4789-4C13-824E-096D9509B471}"/>
              </a:ext>
            </a:extLst>
          </p:cNvPr>
          <p:cNvCxnSpPr>
            <a:cxnSpLocks/>
          </p:cNvCxnSpPr>
          <p:nvPr/>
        </p:nvCxnSpPr>
        <p:spPr>
          <a:xfrm>
            <a:off x="973827" y="2292626"/>
            <a:ext cx="30214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96AAE1F-76F2-493C-9ECD-E18A0EE4D7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5EE37DB3-9044-4819-854E-67FFCE2FA938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FC0AE938-3178-4D97-AEB0-14335F8D75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71075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17F1AA-2D9E-48B8-B2BA-1E4370A21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114" y="3177821"/>
            <a:ext cx="3804122" cy="285309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717F133-8562-4559-B54B-97FE253F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Plane Beam Notching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0C601-484F-4DF8-A9B1-1E43B4ED4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8CA5B2-4A72-4175-A7C6-240D17EC10A9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8F3AE-FE04-4015-B0C4-856C226F2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1785C-C887-4917-9507-57E497A9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E1F585-ECA2-4946-8B46-4BA931CD3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820107"/>
            <a:ext cx="4996070" cy="37470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6D670F-332B-4F33-BC5A-F1306E160FE3}"/>
              </a:ext>
            </a:extLst>
          </p:cNvPr>
          <p:cNvSpPr txBox="1"/>
          <p:nvPr/>
        </p:nvSpPr>
        <p:spPr>
          <a:xfrm>
            <a:off x="5910218" y="266618"/>
            <a:ext cx="2155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Notch Absorber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9885EE43-1E6D-43F4-B492-0A02EE60F819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50" y="4567160"/>
            <a:ext cx="3544013" cy="1705846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64BE19B-2D2B-415A-B752-710E3A72207D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218" y="728283"/>
            <a:ext cx="2404138" cy="2140179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C982E563-414B-4B7C-8E3E-08BDDB0B4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1679" y="2781197"/>
            <a:ext cx="298001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WenQuanYi Zen Hei" charset="0"/>
                <a:cs typeface="WenQuanYi Zen Hei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WenQuanYi Zen Hei" charset="0"/>
                <a:cs typeface="WenQuanYi Zen Hei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WenQuanYi Zen Hei" charset="0"/>
                <a:cs typeface="WenQuanYi Zen Hei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WenQuanYi Zen Hei" charset="0"/>
                <a:cs typeface="WenQuanYi Zen Hei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WenQuanYi Zen Hei" charset="0"/>
                <a:cs typeface="WenQuanYi Zen Hei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altLang="en-US" sz="1200" dirty="0">
                <a:solidFill>
                  <a:srgbClr val="0000FF"/>
                </a:solidFill>
              </a:rPr>
              <a:t>Simulation December, 2011      </a:t>
            </a:r>
            <a:r>
              <a:rPr lang="en-US" altLang="en-US" sz="1200" dirty="0" err="1">
                <a:solidFill>
                  <a:srgbClr val="0000FF"/>
                </a:solidFill>
              </a:rPr>
              <a:t>I.Tropin</a:t>
            </a:r>
            <a:r>
              <a:rPr lang="en-US" altLang="en-US" sz="1200" dirty="0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F8BC3-72C1-41D8-8E63-5DC1A3496C91}"/>
              </a:ext>
            </a:extLst>
          </p:cNvPr>
          <p:cNvSpPr txBox="1"/>
          <p:nvPr/>
        </p:nvSpPr>
        <p:spPr>
          <a:xfrm>
            <a:off x="6573186" y="5958642"/>
            <a:ext cx="24460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V. </a:t>
            </a:r>
            <a:r>
              <a:rPr lang="en-US" altLang="en-US" sz="14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Sidorov</a:t>
            </a: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(absorber design)</a:t>
            </a:r>
            <a:endParaRPr lang="en-US" altLang="en-US" sz="14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65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9419" y="938331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</a:t>
            </a:r>
            <a:r>
              <a:rPr lang="en-US" sz="2000" dirty="0" err="1"/>
              <a:t>Fermilab</a:t>
            </a:r>
            <a:r>
              <a:rPr lang="en-US" sz="2000" dirty="0"/>
              <a:t> Booster has seen over 40yrs. of operation and various upgrades along the way. The following are just some but not all systems addressed by PIP.</a:t>
            </a:r>
          </a:p>
          <a:p>
            <a:endParaRPr lang="en-US" sz="2000" dirty="0"/>
          </a:p>
          <a:p>
            <a:r>
              <a:rPr lang="en-US" sz="2000" dirty="0"/>
              <a:t>Magnetic Beam cogging </a:t>
            </a:r>
          </a:p>
          <a:p>
            <a:pPr lvl="1"/>
            <a:r>
              <a:rPr lang="en-US" sz="1800" dirty="0"/>
              <a:t>Dipole Magnet based beam position control, lower energy notch time</a:t>
            </a:r>
          </a:p>
          <a:p>
            <a:r>
              <a:rPr lang="en-US" sz="2000" dirty="0"/>
              <a:t>New Magnets Kicker systems cooling improvements</a:t>
            </a:r>
          </a:p>
          <a:p>
            <a:pPr lvl="1"/>
            <a:r>
              <a:rPr lang="en-US" sz="1800" dirty="0"/>
              <a:t>Enhanced cooling and temperature management</a:t>
            </a:r>
          </a:p>
          <a:p>
            <a:pPr lvl="1"/>
            <a:r>
              <a:rPr lang="en-US" sz="1800" dirty="0"/>
              <a:t>New short kicker system for notching</a:t>
            </a:r>
          </a:p>
          <a:p>
            <a:r>
              <a:rPr lang="en-US" sz="2000" dirty="0"/>
              <a:t>Aperture enhancements</a:t>
            </a:r>
          </a:p>
          <a:p>
            <a:pPr lvl="1"/>
            <a:r>
              <a:rPr lang="en-US" sz="1800" dirty="0"/>
              <a:t>Aperture scans and magnet moves open aperture</a:t>
            </a:r>
          </a:p>
          <a:p>
            <a:r>
              <a:rPr lang="en-US" sz="2000" dirty="0"/>
              <a:t>Horizontal beam notching</a:t>
            </a:r>
          </a:p>
          <a:p>
            <a:pPr lvl="1"/>
            <a:r>
              <a:rPr lang="en-US" sz="1800" dirty="0"/>
              <a:t>New kicker system, Dedicated Notch Absorber</a:t>
            </a:r>
          </a:p>
          <a:p>
            <a:pPr marL="457200" lvl="1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7963" y="329865"/>
            <a:ext cx="8686800" cy="427877"/>
          </a:xfrm>
        </p:spPr>
        <p:txBody>
          <a:bodyPr/>
          <a:lstStyle/>
          <a:p>
            <a:r>
              <a:rPr lang="en-US" dirty="0"/>
              <a:t>PIP Booster upgrades highlights 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EEE8878-1E51-41C3-8290-CCC92A70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AC8D81-CD87-4E63-BA5C-4D5DA57E8F7E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508D891-EE11-4F79-9A35-0A3213E9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625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A95254A-3860-4CE2-91D3-A782F6EC25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1033C-3085-4C37-BC50-BC426DC6A7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23B3FD9-BA28-4C34-A59B-AA79ACB18C8D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A6368-1A32-4C0B-A5B7-F539B8774B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830E3-0327-4218-89AD-F99BDB587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F247EE-606F-4C3D-BF61-9BA509863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8" y="2004546"/>
            <a:ext cx="8788992" cy="270229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4CB6402A-134F-4EDD-95ED-2E17D31E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Horizontal Plane Beam Notching</a:t>
            </a:r>
          </a:p>
        </p:txBody>
      </p:sp>
    </p:spTree>
    <p:extLst>
      <p:ext uri="{BB962C8B-B14F-4D97-AF65-F5344CB8AC3E}">
        <p14:creationId xmlns:p14="http://schemas.microsoft.com/office/powerpoint/2010/main" val="4282782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234A01-2A5A-40E7-9417-053B33EA8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1433374"/>
            <a:ext cx="8672513" cy="5059363"/>
          </a:xfrm>
        </p:spPr>
        <p:txBody>
          <a:bodyPr/>
          <a:lstStyle/>
          <a:p>
            <a:r>
              <a:rPr lang="en-US" dirty="0"/>
              <a:t>Improvements are incremental and build on one another.</a:t>
            </a:r>
          </a:p>
          <a:p>
            <a:r>
              <a:rPr lang="en-US" dirty="0"/>
              <a:t>Multi-faceted approach provided success based on a system wide understanding vulnerabilities.</a:t>
            </a:r>
          </a:p>
          <a:p>
            <a:r>
              <a:rPr lang="en-US" dirty="0"/>
              <a:t>Stagger resources over time to allow measurable  improvements. Bring new systems on-line incrementally allowing less downtime with phased improvements.</a:t>
            </a:r>
          </a:p>
          <a:p>
            <a:r>
              <a:rPr lang="en-US" dirty="0"/>
              <a:t>Other upgrades and efforts not mentioned also contributed to reaching PIP goal of 2.4E17 p/hr.</a:t>
            </a:r>
          </a:p>
          <a:p>
            <a:r>
              <a:rPr lang="en-US" dirty="0"/>
              <a:t>Many people and groups where indispensable to the success of PIP.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4051FC-7934-4058-B62C-E331387F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Booster upgrades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FBAA0-F8EB-4CC6-986C-8AF738A95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8CA5B2-4A72-4175-A7C6-240D17EC10A9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DF9B-EE2A-410A-8F04-B78D72CE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9B6DE-D1F2-4C39-8F52-D0828800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88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3F3FE8-604D-49BE-93BD-5741913C3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61" y="679629"/>
            <a:ext cx="6578382" cy="493378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99B6C8-8DDC-4025-A096-A421A9E4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BRF Anode Supply and Transformer Upgrade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110E8A9-413A-4776-A26A-3FEEB39B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3E2F15-0C0C-4CED-8446-78357366B2D9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5B3BE62-795D-46B1-83BC-CE3083D6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A60B276-EFCA-48E4-919C-AAEC6697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94CE86-7413-4437-82DB-0B31FE75C0AA}"/>
              </a:ext>
            </a:extLst>
          </p:cNvPr>
          <p:cNvSpPr txBox="1"/>
          <p:nvPr/>
        </p:nvSpPr>
        <p:spPr>
          <a:xfrm>
            <a:off x="115434" y="5757285"/>
            <a:ext cx="851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anode supplies and transformer replaces 40+ years old system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C50D707-5A79-4866-9AFA-D97AF6215E24}"/>
              </a:ext>
            </a:extLst>
          </p:cNvPr>
          <p:cNvSpPr/>
          <p:nvPr/>
        </p:nvSpPr>
        <p:spPr>
          <a:xfrm>
            <a:off x="5104264" y="4121624"/>
            <a:ext cx="2504656" cy="1344737"/>
          </a:xfrm>
          <a:prstGeom prst="roundRect">
            <a:avLst/>
          </a:prstGeom>
          <a:solidFill>
            <a:schemeClr val="bg2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5F2A0A-3611-485A-BEFC-798B70C85E5B}"/>
              </a:ext>
            </a:extLst>
          </p:cNvPr>
          <p:cNvSpPr txBox="1"/>
          <p:nvPr/>
        </p:nvSpPr>
        <p:spPr>
          <a:xfrm>
            <a:off x="5152846" y="4266032"/>
            <a:ext cx="248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New wiring also pulled to RF stations from this new anode supply.</a:t>
            </a:r>
          </a:p>
        </p:txBody>
      </p:sp>
    </p:spTree>
    <p:extLst>
      <p:ext uri="{BB962C8B-B14F-4D97-AF65-F5344CB8AC3E}">
        <p14:creationId xmlns:p14="http://schemas.microsoft.com/office/powerpoint/2010/main" val="3176615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C458E18-1F66-49C2-B07B-A1DAE3F5E5EB}"/>
              </a:ext>
            </a:extLst>
          </p:cNvPr>
          <p:cNvSpPr/>
          <p:nvPr/>
        </p:nvSpPr>
        <p:spPr>
          <a:xfrm>
            <a:off x="222250" y="963355"/>
            <a:ext cx="8693150" cy="500932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22250" y="6504213"/>
            <a:ext cx="414338" cy="237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362" y="1147058"/>
            <a:ext cx="2657492" cy="4715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76" y="1133410"/>
            <a:ext cx="2657491" cy="4715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997" y="1160706"/>
            <a:ext cx="2657492" cy="471579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054F708F-7D59-44C1-8DF8-4BAB4FAD51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376" y="5683217"/>
            <a:ext cx="8686800" cy="64293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/>
              <a:t>New BRF Anode Supply  Diode bridges and cap banks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E4CD11A-6144-4929-9EDB-5B5FC1C5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AF2622-2F61-411B-8613-1594A1FD7F62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7336020-48FC-4556-9592-08F777A0A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</a:t>
            </a:r>
            <a:r>
              <a:rPr lang="en-US" dirty="0" err="1"/>
              <a:t>Chaurize</a:t>
            </a:r>
            <a:r>
              <a:rPr lang="en-US" dirty="0"/>
              <a:t> | PIP Booster Upgrades</a:t>
            </a:r>
            <a:endParaRPr lang="en-US" b="1" dirty="0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2D8ACD53-7DEF-4707-A278-D44DFFB8B977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BRF Anode Supply and Transformer Upgrade</a:t>
            </a:r>
          </a:p>
        </p:txBody>
      </p:sp>
    </p:spTree>
    <p:extLst>
      <p:ext uri="{BB962C8B-B14F-4D97-AF65-F5344CB8AC3E}">
        <p14:creationId xmlns:p14="http://schemas.microsoft.com/office/powerpoint/2010/main" val="2211858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318705"/>
            <a:ext cx="8686800" cy="47483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Booster – Cavity 21 &amp; 22 installed at Long 20 Region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9265" y="4307919"/>
            <a:ext cx="3525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Solid state driver in gallery connects to PA amp in tunnel. Improved PA lifetimes and reliability.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alt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408" y="980946"/>
            <a:ext cx="4146991" cy="3293536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073FABD-5120-4A94-93A9-56D11343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0F17644-4DD3-4F22-83AC-F28F72B1F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1BFE35-8C73-48A9-A6DC-9A730E091C76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850A49A-886F-4F27-8E08-6E6A1B459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Chaurize | PIP Booster Upgrades</a:t>
            </a:r>
            <a:endParaRPr lang="en-US" b="1" dirty="0"/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B6F3282D-F9D8-4530-BB76-30C13BB16A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7"/>
          <a:stretch/>
        </p:blipFill>
        <p:spPr>
          <a:xfrm>
            <a:off x="636588" y="3697743"/>
            <a:ext cx="3802450" cy="24586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7C21B4-EC09-4E23-841C-8F2B76B7BB18}"/>
              </a:ext>
            </a:extLst>
          </p:cNvPr>
          <p:cNvSpPr txBox="1"/>
          <p:nvPr/>
        </p:nvSpPr>
        <p:spPr>
          <a:xfrm>
            <a:off x="636588" y="2610119"/>
            <a:ext cx="3525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tx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Refurbished Cavity and tuner assemblies.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DF294D-5C1B-4F07-A081-32C705E31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88" y="980946"/>
            <a:ext cx="3732444" cy="186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9373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4C4B49-775A-4878-B8D9-6049D5839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89" y="1207158"/>
            <a:ext cx="8672513" cy="31039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6EA5DB5-1522-45C9-8108-A3158F6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BRF Stations 21 and 22 RF Room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6AA93-1592-4165-AA31-678D7E80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8B9FB2-9A1F-4F50-8ED5-B508DD104700}"/>
              </a:ext>
            </a:extLst>
          </p:cNvPr>
          <p:cNvSpPr txBox="1"/>
          <p:nvPr/>
        </p:nvSpPr>
        <p:spPr>
          <a:xfrm>
            <a:off x="834886" y="5176803"/>
            <a:ext cx="7651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Gallery space repurposed for the addition of 2 RF stations.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E0A75C1-07CA-4629-94F5-214FB18C0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F746D0-1C6D-4D46-AA44-5A2E70C9C69B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C5A84D5-7F85-4D12-BBF5-35CC2A2C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</a:t>
            </a:r>
            <a:r>
              <a:rPr lang="en-US" dirty="0" err="1"/>
              <a:t>Chaurize</a:t>
            </a:r>
            <a:r>
              <a:rPr lang="en-US" dirty="0"/>
              <a:t> | PIP Booster Upgrades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9AC72D-CC20-4535-8A71-FD157135E550}"/>
              </a:ext>
            </a:extLst>
          </p:cNvPr>
          <p:cNvSpPr txBox="1"/>
          <p:nvPr/>
        </p:nvSpPr>
        <p:spPr>
          <a:xfrm>
            <a:off x="810064" y="4607754"/>
            <a:ext cx="7161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 Modulators, Bias Supplies and Solid State Driver racks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35B9F1B-F69B-4679-A0E2-9BCEC5DB6F73}"/>
              </a:ext>
            </a:extLst>
          </p:cNvPr>
          <p:cNvCxnSpPr>
            <a:cxnSpLocks/>
          </p:cNvCxnSpPr>
          <p:nvPr/>
        </p:nvCxnSpPr>
        <p:spPr>
          <a:xfrm flipV="1">
            <a:off x="1033670" y="3127514"/>
            <a:ext cx="304800" cy="1540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0CE33B-5B2D-47C7-AE68-57544BD662C7}"/>
              </a:ext>
            </a:extLst>
          </p:cNvPr>
          <p:cNvCxnSpPr>
            <a:cxnSpLocks/>
          </p:cNvCxnSpPr>
          <p:nvPr/>
        </p:nvCxnSpPr>
        <p:spPr>
          <a:xfrm flipH="1" flipV="1">
            <a:off x="2935470" y="3576447"/>
            <a:ext cx="472585" cy="11664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9F1E92-B9C1-4DC5-8E39-9E4BCC58F92A}"/>
              </a:ext>
            </a:extLst>
          </p:cNvPr>
          <p:cNvCxnSpPr>
            <a:cxnSpLocks/>
          </p:cNvCxnSpPr>
          <p:nvPr/>
        </p:nvCxnSpPr>
        <p:spPr>
          <a:xfrm flipV="1">
            <a:off x="5860112" y="2504661"/>
            <a:ext cx="1640618" cy="21028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656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EA5DB5-1522-45C9-8108-A3158F6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BRF Cavity and Tuner Refurbishment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6AA93-1592-4165-AA31-678D7E80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8B9FB2-9A1F-4F50-8ED5-B508DD104700}"/>
              </a:ext>
            </a:extLst>
          </p:cNvPr>
          <p:cNvSpPr txBox="1"/>
          <p:nvPr/>
        </p:nvSpPr>
        <p:spPr>
          <a:xfrm>
            <a:off x="851926" y="5219917"/>
            <a:ext cx="8080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Obvious and hidden problems were found and fixed during the </a:t>
            </a:r>
          </a:p>
          <a:p>
            <a:r>
              <a:rPr lang="en-US" dirty="0"/>
              <a:t>refurbishment process. This allowed reliable operation at 15Hz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E0A75C1-07CA-4629-94F5-214FB18C0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F746D0-1C6D-4D46-AA44-5A2E70C9C69B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C5A84D5-7F85-4D12-BBF5-35CC2A2C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</a:t>
            </a:r>
            <a:r>
              <a:rPr lang="en-US" dirty="0" err="1"/>
              <a:t>Chaurize</a:t>
            </a:r>
            <a:r>
              <a:rPr lang="en-US" dirty="0"/>
              <a:t> | PIP Booster Upgrades</a:t>
            </a:r>
            <a:endParaRPr lang="en-US" b="1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794A85D5-93D8-4242-8BEE-C91D15A3B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212" y="800408"/>
            <a:ext cx="6916507" cy="405716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A3F094-C98E-43B9-8B25-061329A2D10C}"/>
              </a:ext>
            </a:extLst>
          </p:cNvPr>
          <p:cNvSpPr/>
          <p:nvPr/>
        </p:nvSpPr>
        <p:spPr>
          <a:xfrm>
            <a:off x="6743367" y="4838321"/>
            <a:ext cx="1191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en-US" sz="14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K. Gollwitzer</a:t>
            </a:r>
            <a:endParaRPr lang="en-US" altLang="en-US" sz="14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7923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998E089F-697E-476A-BE5B-F76CAB36F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3734" y="728469"/>
            <a:ext cx="6234097" cy="50627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9860FE-DB8D-44C8-BDEC-D2874C3BA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Digital Damper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23DE4-EBCC-42E9-A828-210A158CD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C0572-1B6B-4261-AE85-1BB7EBD2F17C}" type="datetime1">
              <a:rPr lang="en-US" smtClean="0"/>
              <a:t>5/7/2018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A18CD-DC6D-470F-B9DE-6936BF11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Chaurize | PIP Booster Upgrades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8554D-19D3-465C-96CD-B8AABC2B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4B4070-0B7F-4706-94E2-15D1C1AB50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50" y="746993"/>
            <a:ext cx="2178475" cy="50442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361CB4-7221-4B3B-99F9-C9D70C846F33}"/>
              </a:ext>
            </a:extLst>
          </p:cNvPr>
          <p:cNvSpPr/>
          <p:nvPr/>
        </p:nvSpPr>
        <p:spPr>
          <a:xfrm>
            <a:off x="5923722" y="2557474"/>
            <a:ext cx="691090" cy="2312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4A4BB2-33C6-40BB-8CCE-8A8165FAD6FD}"/>
              </a:ext>
            </a:extLst>
          </p:cNvPr>
          <p:cNvSpPr/>
          <p:nvPr/>
        </p:nvSpPr>
        <p:spPr>
          <a:xfrm>
            <a:off x="5831199" y="2557474"/>
            <a:ext cx="783613" cy="23129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BF094B-694E-494D-BFE4-117F3470F745}"/>
              </a:ext>
            </a:extLst>
          </p:cNvPr>
          <p:cNvSpPr txBox="1"/>
          <p:nvPr/>
        </p:nvSpPr>
        <p:spPr>
          <a:xfrm>
            <a:off x="5790547" y="2503842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10 MHz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01CB4-4E46-48BF-98BE-7DD144B6CCA9}"/>
              </a:ext>
            </a:extLst>
          </p:cNvPr>
          <p:cNvSpPr txBox="1"/>
          <p:nvPr/>
        </p:nvSpPr>
        <p:spPr>
          <a:xfrm>
            <a:off x="7325859" y="5878561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b="1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N. Eddy</a:t>
            </a:r>
          </a:p>
        </p:txBody>
      </p:sp>
    </p:spTree>
    <p:extLst>
      <p:ext uri="{BB962C8B-B14F-4D97-AF65-F5344CB8AC3E}">
        <p14:creationId xmlns:p14="http://schemas.microsoft.com/office/powerpoint/2010/main" val="286825897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3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4.xml><?xml version="1.0" encoding="utf-8"?>
<a:theme xmlns:a="http://schemas.openxmlformats.org/drawingml/2006/main" name="PIP_PMG_FY14Q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5555</TotalTime>
  <Words>1320</Words>
  <Application>Microsoft Office PowerPoint</Application>
  <PresentationFormat>On-screen Show (4:3)</PresentationFormat>
  <Paragraphs>284</Paragraphs>
  <Slides>31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MS PGothic</vt:lpstr>
      <vt:lpstr>MS PGothic</vt:lpstr>
      <vt:lpstr>Arial</vt:lpstr>
      <vt:lpstr>Calibri</vt:lpstr>
      <vt:lpstr>Comic Sans MS</vt:lpstr>
      <vt:lpstr>Courier New</vt:lpstr>
      <vt:lpstr>Geneva</vt:lpstr>
      <vt:lpstr>Helvetica</vt:lpstr>
      <vt:lpstr>Times New Roman</vt:lpstr>
      <vt:lpstr>WenQuanYi Zen Hei</vt:lpstr>
      <vt:lpstr>Wingdings</vt:lpstr>
      <vt:lpstr>Wingdings 2</vt:lpstr>
      <vt:lpstr>Fermilab_PPT_090815</vt:lpstr>
      <vt:lpstr>FNAL_TemplateMac_060514</vt:lpstr>
      <vt:lpstr>Fermilab: Footer Only</vt:lpstr>
      <vt:lpstr>PIP_PMG_FY14Q4</vt:lpstr>
      <vt:lpstr>Office Theme</vt:lpstr>
      <vt:lpstr>KGPlot</vt:lpstr>
      <vt:lpstr>PowerPoint Presentation</vt:lpstr>
      <vt:lpstr>PIP Booster upgrades highlights : </vt:lpstr>
      <vt:lpstr>PIP Booster upgrades highlights : </vt:lpstr>
      <vt:lpstr>BRF Anode Supply and Transformer Upgrade</vt:lpstr>
      <vt:lpstr>New BRF Anode Supply  Diode bridges and cap banks </vt:lpstr>
      <vt:lpstr>PowerPoint Presentation</vt:lpstr>
      <vt:lpstr>BRF Stations 21 and 22 RF Room  </vt:lpstr>
      <vt:lpstr>BRF Cavity and Tuner Refurbishment</vt:lpstr>
      <vt:lpstr>Longitudinal Digital Damper System</vt:lpstr>
      <vt:lpstr>Longitudinal Digital Damper Diagnostics</vt:lpstr>
      <vt:lpstr>Longitudinal Digital Damper Controls</vt:lpstr>
      <vt:lpstr>Digital Longitudinal Damper System</vt:lpstr>
      <vt:lpstr>Motivation for TLM:</vt:lpstr>
      <vt:lpstr>PowerPoint Presentation</vt:lpstr>
      <vt:lpstr>TLM system diagram</vt:lpstr>
      <vt:lpstr>Booster TLM Tunnel Layout</vt:lpstr>
      <vt:lpstr>Development of New Cogging System (Magnetic Cogging)</vt:lpstr>
      <vt:lpstr>Magnetic Cogging using 48 new dipole corrector magnets</vt:lpstr>
      <vt:lpstr>Notch Beam energy reduced from 700MeV to 400MeV</vt:lpstr>
      <vt:lpstr> Kicker systems improvements</vt:lpstr>
      <vt:lpstr>New Booster Notching Kicker System</vt:lpstr>
      <vt:lpstr>New short notching magnets</vt:lpstr>
      <vt:lpstr>PowerPoint Presentation</vt:lpstr>
      <vt:lpstr>PowerPoint Presentation</vt:lpstr>
      <vt:lpstr>PowerPoint Presentation</vt:lpstr>
      <vt:lpstr>Horizontal Plane Beam Notching</vt:lpstr>
      <vt:lpstr>Horizontal Plane Beam Notching </vt:lpstr>
      <vt:lpstr>PowerPoint Presentation</vt:lpstr>
      <vt:lpstr>Horizontal Plane Beam Notching</vt:lpstr>
      <vt:lpstr>Horizontal Plane Beam Notching</vt:lpstr>
      <vt:lpstr>Summary of Booster upgrades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Salah J Chaurize</dc:creator>
  <cp:lastModifiedBy>Salah J Chaurize</cp:lastModifiedBy>
  <cp:revision>151</cp:revision>
  <cp:lastPrinted>2014-01-20T19:40:21Z</cp:lastPrinted>
  <dcterms:created xsi:type="dcterms:W3CDTF">2018-05-01T16:10:50Z</dcterms:created>
  <dcterms:modified xsi:type="dcterms:W3CDTF">2018-05-07T15:07:25Z</dcterms:modified>
</cp:coreProperties>
</file>