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06" r:id="rId2"/>
    <p:sldMasterId id="2147484114" r:id="rId3"/>
  </p:sldMasterIdLst>
  <p:notesMasterIdLst>
    <p:notesMasterId r:id="rId42"/>
  </p:notesMasterIdLst>
  <p:handoutMasterIdLst>
    <p:handoutMasterId r:id="rId43"/>
  </p:handoutMasterIdLst>
  <p:sldIdLst>
    <p:sldId id="268" r:id="rId4"/>
    <p:sldId id="275" r:id="rId5"/>
    <p:sldId id="269" r:id="rId6"/>
    <p:sldId id="270" r:id="rId7"/>
    <p:sldId id="271" r:id="rId8"/>
    <p:sldId id="274" r:id="rId9"/>
    <p:sldId id="282" r:id="rId10"/>
    <p:sldId id="281" r:id="rId11"/>
    <p:sldId id="283" r:id="rId12"/>
    <p:sldId id="285" r:id="rId13"/>
    <p:sldId id="286" r:id="rId14"/>
    <p:sldId id="290" r:id="rId15"/>
    <p:sldId id="292" r:id="rId16"/>
    <p:sldId id="287" r:id="rId17"/>
    <p:sldId id="288" r:id="rId18"/>
    <p:sldId id="289" r:id="rId19"/>
    <p:sldId id="308" r:id="rId20"/>
    <p:sldId id="296" r:id="rId21"/>
    <p:sldId id="293" r:id="rId22"/>
    <p:sldId id="294" r:id="rId23"/>
    <p:sldId id="295" r:id="rId24"/>
    <p:sldId id="313" r:id="rId25"/>
    <p:sldId id="314" r:id="rId26"/>
    <p:sldId id="309" r:id="rId27"/>
    <p:sldId id="304" r:id="rId28"/>
    <p:sldId id="298" r:id="rId29"/>
    <p:sldId id="299" r:id="rId30"/>
    <p:sldId id="310" r:id="rId31"/>
    <p:sldId id="300" r:id="rId32"/>
    <p:sldId id="311" r:id="rId33"/>
    <p:sldId id="303" r:id="rId34"/>
    <p:sldId id="301" r:id="rId35"/>
    <p:sldId id="302" r:id="rId36"/>
    <p:sldId id="305" r:id="rId37"/>
    <p:sldId id="306" r:id="rId38"/>
    <p:sldId id="307" r:id="rId39"/>
    <p:sldId id="312" r:id="rId40"/>
    <p:sldId id="315" r:id="rId4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5/2/2018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5/2/2018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neutralization probability does not depend on the electron intensity</a:t>
            </a:r>
          </a:p>
          <a:p>
            <a:endParaRPr lang="en-US" dirty="0"/>
          </a:p>
          <a:p>
            <a:r>
              <a:rPr lang="en-US" dirty="0"/>
              <a:t>The fraction of</a:t>
            </a:r>
            <a:r>
              <a:rPr lang="en-US" baseline="0" dirty="0"/>
              <a:t> neutralized ions is given by… where….   </a:t>
            </a:r>
          </a:p>
          <a:p>
            <a:endParaRPr lang="en-US" baseline="0" dirty="0"/>
          </a:p>
          <a:p>
            <a:r>
              <a:rPr lang="en-US" baseline="0" dirty="0"/>
              <a:t>Select 1 micron</a:t>
            </a:r>
          </a:p>
          <a:p>
            <a:endParaRPr lang="en-US" baseline="0" dirty="0"/>
          </a:p>
          <a:p>
            <a:r>
              <a:rPr lang="en-US" baseline="0" dirty="0"/>
              <a:t>3) Laser flux -&gt; reduce area and size</a:t>
            </a:r>
          </a:p>
          <a:p>
            <a:r>
              <a:rPr lang="en-US" baseline="0" dirty="0"/>
              <a:t>    cross section -&gt; constant</a:t>
            </a:r>
          </a:p>
          <a:p>
            <a:r>
              <a:rPr lang="en-US" baseline="0" dirty="0"/>
              <a:t>    interaction time -&gt; maximize</a:t>
            </a:r>
          </a:p>
          <a:p>
            <a:endParaRPr lang="en-US" baseline="0" dirty="0"/>
          </a:p>
          <a:p>
            <a:r>
              <a:rPr lang="en-US" baseline="0" dirty="0"/>
              <a:t>If we create a single laser pulse for each notch (SINGLE PASS …show plot 4) </a:t>
            </a:r>
          </a:p>
          <a:p>
            <a:endParaRPr lang="en-US" baseline="0" dirty="0"/>
          </a:p>
          <a:p>
            <a:r>
              <a:rPr lang="en-US" baseline="0" dirty="0"/>
              <a:t>Rather than a sledge hammer, Create a scalpel.   tailor the laser to the bunch…5)</a:t>
            </a:r>
          </a:p>
          <a:p>
            <a:endParaRPr lang="en-US" baseline="0" dirty="0"/>
          </a:p>
          <a:p>
            <a:r>
              <a:rPr lang="en-US" baseline="0" dirty="0"/>
              <a:t>6) To further reduce pulse intensity increase time by increasing the number of interactions  -- zig-zag cavity</a:t>
            </a:r>
          </a:p>
          <a:p>
            <a:endParaRPr lang="en-US" baseline="0" dirty="0"/>
          </a:p>
          <a:p>
            <a:r>
              <a:rPr lang="en-US" baseline="0" dirty="0"/>
              <a:t>Ultimately, 2mJ /bunch-&gt; 32 </a:t>
            </a:r>
            <a:r>
              <a:rPr lang="en-US" baseline="0" dirty="0" err="1"/>
              <a:t>mJ</a:t>
            </a:r>
            <a:r>
              <a:rPr lang="en-US" baseline="0" dirty="0"/>
              <a:t>/notch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268FF-779F-4B36-B075-E2ADD364027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38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61951"/>
            <a:ext cx="11567584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3"/>
            <a:ext cx="900491" cy="241300"/>
          </a:xfrm>
        </p:spPr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3" y="650421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993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4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73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03667"/>
            <a:ext cx="8435083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9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01" y="6441834"/>
            <a:ext cx="1018403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61951"/>
            <a:ext cx="11567584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790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5" y="361950"/>
            <a:ext cx="11601135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202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823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7888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7888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03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5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89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03667"/>
            <a:ext cx="8435083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9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5/7/2018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01" y="6441834"/>
            <a:ext cx="1018403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86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5" y="361950"/>
            <a:ext cx="11601135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6"/>
            <a:ext cx="11601135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78881" y="355192"/>
            <a:ext cx="560832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7888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899" y="4963773"/>
            <a:ext cx="11332308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951842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83" y="817011"/>
            <a:ext cx="1225296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9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3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2" y="6504214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600018" y="6515100"/>
            <a:ext cx="1435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075267" y="6515100"/>
            <a:ext cx="71649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04801" y="6515100"/>
            <a:ext cx="596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867" y="6258863"/>
            <a:ext cx="11599333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9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600018" y="6515100"/>
            <a:ext cx="1435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5/7/2018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075267" y="6515100"/>
            <a:ext cx="716491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Johnson  |  Fermilab Laser Notcher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04801" y="6515100"/>
            <a:ext cx="596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5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20" r:id="rId5"/>
    <p:sldLayoutId id="2147484121" r:id="rId6"/>
    <p:sldLayoutId id="2147484122" r:id="rId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6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2.wmf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48288" y="5045613"/>
            <a:ext cx="8755810" cy="1390219"/>
          </a:xfrm>
        </p:spPr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</a:rPr>
              <a:t>David Johnson, Todd Johnson, David Slimmer, Kevin Duel, Pat Karns, Brian Schupbach, Kiyomi Seiya, Salah Chaurize, Chandra Bhat, Bill Pellico</a:t>
            </a:r>
          </a:p>
          <a:p>
            <a:endParaRPr lang="en-US" dirty="0"/>
          </a:p>
          <a:p>
            <a:r>
              <a:rPr lang="en-US" dirty="0"/>
              <a:t>Fermilab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9440909-412C-4F6F-AB95-51389DC369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/>
            <a:r>
              <a:rPr lang="en-US" altLang="en-US" dirty="0">
                <a:latin typeface="Helvetica" panose="020B0604020202020204" pitchFamily="34" charset="0"/>
              </a:rPr>
              <a:t>Fermilab Linac Laser Notcher:</a:t>
            </a:r>
            <a:br>
              <a:rPr lang="en-US" altLang="en-US" dirty="0">
                <a:latin typeface="Helvetica" panose="020B0604020202020204" pitchFamily="34" charset="0"/>
              </a:rPr>
            </a:br>
            <a:r>
              <a:rPr lang="en-US" altLang="en-US" dirty="0">
                <a:latin typeface="Helvetica" panose="020B0604020202020204" pitchFamily="34" charset="0"/>
              </a:rPr>
              <a:t>Motivation, Method, and First Operational Experience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252C41-31EB-4E39-AA73-E7FF4273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Laser System Block diagram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5F846F-665C-4D60-9CE7-1B7797F0D6CC}"/>
              </a:ext>
            </a:extLst>
          </p:cNvPr>
          <p:cNvGrpSpPr/>
          <p:nvPr/>
        </p:nvGrpSpPr>
        <p:grpSpPr>
          <a:xfrm>
            <a:off x="7891748" y="1040528"/>
            <a:ext cx="4151839" cy="4926873"/>
            <a:chOff x="7586505" y="1017000"/>
            <a:chExt cx="4325282" cy="49268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0D940D-A5A8-4685-BD9D-C9D9201D5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" t="7766" r="24652" b="15165"/>
            <a:stretch/>
          </p:blipFill>
          <p:spPr>
            <a:xfrm>
              <a:off x="7586505" y="1017000"/>
              <a:ext cx="4325282" cy="49268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DDBC9F-0BD3-4EF0-A5DC-BFDF0C189E98}"/>
                </a:ext>
              </a:extLst>
            </p:cNvPr>
            <p:cNvSpPr txBox="1"/>
            <p:nvPr/>
          </p:nvSpPr>
          <p:spPr>
            <a:xfrm>
              <a:off x="7703265" y="1040528"/>
              <a:ext cx="17346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Pulsed fiber Amp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715667-8F6B-4F7F-AA58-2D06104451A3}"/>
                </a:ext>
              </a:extLst>
            </p:cNvPr>
            <p:cNvSpPr txBox="1"/>
            <p:nvPr/>
          </p:nvSpPr>
          <p:spPr>
            <a:xfrm>
              <a:off x="7703265" y="3007604"/>
              <a:ext cx="10198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</a:t>
              </a:r>
              <a:r>
                <a:rPr lang="en-US" sz="1600" baseline="30000" dirty="0">
                  <a:solidFill>
                    <a:schemeClr val="bg1"/>
                  </a:solidFill>
                </a:rPr>
                <a:t>st</a:t>
              </a:r>
              <a:r>
                <a:rPr lang="en-US" sz="1600" dirty="0">
                  <a:solidFill>
                    <a:schemeClr val="bg1"/>
                  </a:solidFill>
                </a:rPr>
                <a:t> DPSS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22AB4E-A186-4411-A7A2-1AF4E3090DFE}"/>
                </a:ext>
              </a:extLst>
            </p:cNvPr>
            <p:cNvSpPr txBox="1"/>
            <p:nvPr/>
          </p:nvSpPr>
          <p:spPr>
            <a:xfrm>
              <a:off x="7703265" y="4141812"/>
              <a:ext cx="1120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</a:t>
              </a:r>
              <a:r>
                <a:rPr lang="en-US" sz="1600" baseline="30000" dirty="0">
                  <a:solidFill>
                    <a:schemeClr val="bg1"/>
                  </a:solidFill>
                </a:rPr>
                <a:t>nd</a:t>
              </a:r>
              <a:r>
                <a:rPr lang="en-US" sz="1600" dirty="0">
                  <a:solidFill>
                    <a:schemeClr val="bg1"/>
                  </a:solidFill>
                </a:rPr>
                <a:t>  DPSS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668775-1906-4093-BEA9-55CD0BD60DF3}"/>
                </a:ext>
              </a:extLst>
            </p:cNvPr>
            <p:cNvSpPr txBox="1"/>
            <p:nvPr/>
          </p:nvSpPr>
          <p:spPr>
            <a:xfrm>
              <a:off x="7857811" y="5001316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Dump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B4C898-5360-44D8-A589-63BBC2EA6C64}"/>
                </a:ext>
              </a:extLst>
            </p:cNvPr>
            <p:cNvCxnSpPr/>
            <p:nvPr/>
          </p:nvCxnSpPr>
          <p:spPr>
            <a:xfrm>
              <a:off x="7938198" y="1647930"/>
              <a:ext cx="0" cy="7033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CC62B05-BC97-4404-A7BD-D1F6D9421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967" t="13369" b="5541"/>
          <a:stretch/>
        </p:blipFill>
        <p:spPr>
          <a:xfrm>
            <a:off x="81464" y="1125565"/>
            <a:ext cx="7672439" cy="4764871"/>
          </a:xfr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58CF3F-4526-4BB1-84E9-63126176ACE6}"/>
              </a:ext>
            </a:extLst>
          </p:cNvPr>
          <p:cNvSpPr/>
          <p:nvPr/>
        </p:nvSpPr>
        <p:spPr>
          <a:xfrm>
            <a:off x="1095153" y="4614530"/>
            <a:ext cx="85060" cy="1063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CF302B-7227-4092-A729-7A8886E64325}"/>
              </a:ext>
            </a:extLst>
          </p:cNvPr>
          <p:cNvSpPr/>
          <p:nvPr/>
        </p:nvSpPr>
        <p:spPr>
          <a:xfrm>
            <a:off x="2427767" y="5087795"/>
            <a:ext cx="85060" cy="106326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FF5BB7-4B8C-4A9E-BDEE-5EB853EDE89A}"/>
              </a:ext>
            </a:extLst>
          </p:cNvPr>
          <p:cNvSpPr/>
          <p:nvPr/>
        </p:nvSpPr>
        <p:spPr>
          <a:xfrm>
            <a:off x="3335079" y="5087795"/>
            <a:ext cx="85060" cy="106326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E14097-9518-4E77-9B0A-5CB63EFAE596}"/>
              </a:ext>
            </a:extLst>
          </p:cNvPr>
          <p:cNvSpPr/>
          <p:nvPr/>
        </p:nvSpPr>
        <p:spPr>
          <a:xfrm>
            <a:off x="7113181" y="4450731"/>
            <a:ext cx="85060" cy="1063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F6744E-DE33-4987-9FFA-F8FE9B4E81AF}"/>
              </a:ext>
            </a:extLst>
          </p:cNvPr>
          <p:cNvSpPr/>
          <p:nvPr/>
        </p:nvSpPr>
        <p:spPr>
          <a:xfrm>
            <a:off x="2427767" y="5257072"/>
            <a:ext cx="85060" cy="1063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36EF6C-B63B-4922-A707-AE9042746011}"/>
              </a:ext>
            </a:extLst>
          </p:cNvPr>
          <p:cNvSpPr/>
          <p:nvPr/>
        </p:nvSpPr>
        <p:spPr>
          <a:xfrm>
            <a:off x="3335079" y="5272293"/>
            <a:ext cx="85060" cy="1063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498B5D-7AC6-4502-BDB3-4D2A55740980}"/>
              </a:ext>
            </a:extLst>
          </p:cNvPr>
          <p:cNvSpPr/>
          <p:nvPr/>
        </p:nvSpPr>
        <p:spPr>
          <a:xfrm>
            <a:off x="1052623" y="5890435"/>
            <a:ext cx="85060" cy="106326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272AF95-0451-4669-A6F7-E1ED5B63FF76}"/>
              </a:ext>
            </a:extLst>
          </p:cNvPr>
          <p:cNvSpPr/>
          <p:nvPr/>
        </p:nvSpPr>
        <p:spPr>
          <a:xfrm>
            <a:off x="1052623" y="6059712"/>
            <a:ext cx="85060" cy="1063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E6C2D2-645F-4008-841C-5CA059D1B737}"/>
              </a:ext>
            </a:extLst>
          </p:cNvPr>
          <p:cNvSpPr txBox="1"/>
          <p:nvPr/>
        </p:nvSpPr>
        <p:spPr>
          <a:xfrm>
            <a:off x="1336320" y="5823286"/>
            <a:ext cx="1592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Integrating spheres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20CAF5-7A38-4A5F-A38F-301D356191C9}"/>
              </a:ext>
            </a:extLst>
          </p:cNvPr>
          <p:cNvSpPr txBox="1"/>
          <p:nvPr/>
        </p:nvSpPr>
        <p:spPr>
          <a:xfrm>
            <a:off x="5007935" y="6059712"/>
            <a:ext cx="194575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E374F9-05A9-4D9B-A577-4AC2988991AE}"/>
              </a:ext>
            </a:extLst>
          </p:cNvPr>
          <p:cNvSpPr txBox="1"/>
          <p:nvPr/>
        </p:nvSpPr>
        <p:spPr>
          <a:xfrm>
            <a:off x="1288694" y="5981153"/>
            <a:ext cx="10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photodiode</a:t>
            </a:r>
          </a:p>
        </p:txBody>
      </p:sp>
    </p:spTree>
    <p:extLst>
      <p:ext uri="{BB962C8B-B14F-4D97-AF65-F5344CB8AC3E}">
        <p14:creationId xmlns:p14="http://schemas.microsoft.com/office/powerpoint/2010/main" val="234427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C00C2-D40D-4AD6-8415-3623F2B69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41" y="1557180"/>
            <a:ext cx="5285720" cy="396429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75EA4C-CF2B-40A0-80CD-71D185BF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5945" y="1551569"/>
            <a:ext cx="5240787" cy="3930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17582-9B47-40D5-95EC-5C90FAF42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1800" y="1549888"/>
            <a:ext cx="5227381" cy="39205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27532E-11B7-4E38-A2F9-3679E6C16824}"/>
              </a:ext>
            </a:extLst>
          </p:cNvPr>
          <p:cNvGrpSpPr/>
          <p:nvPr/>
        </p:nvGrpSpPr>
        <p:grpSpPr>
          <a:xfrm>
            <a:off x="5642787" y="918032"/>
            <a:ext cx="6423761" cy="5212519"/>
            <a:chOff x="5642787" y="918032"/>
            <a:chExt cx="6423761" cy="52125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E631A8-A52D-4484-81C9-68E797DD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53013" y="1541936"/>
              <a:ext cx="5212519" cy="39647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4C91EB-00B8-4A63-8398-06B231A161AA}"/>
                </a:ext>
              </a:extLst>
            </p:cNvPr>
            <p:cNvSpPr txBox="1"/>
            <p:nvPr/>
          </p:nvSpPr>
          <p:spPr>
            <a:xfrm>
              <a:off x="8130838" y="5431187"/>
              <a:ext cx="708207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RFQ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142FE8-FAB8-46A7-A511-41EE984D34F2}"/>
                </a:ext>
              </a:extLst>
            </p:cNvPr>
            <p:cNvSpPr txBox="1"/>
            <p:nvPr/>
          </p:nvSpPr>
          <p:spPr>
            <a:xfrm>
              <a:off x="7045161" y="975782"/>
              <a:ext cx="1245854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Buncher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409C6A-0F56-4281-84C4-5FA1F66490C7}"/>
                </a:ext>
              </a:extLst>
            </p:cNvPr>
            <p:cNvSpPr txBox="1"/>
            <p:nvPr/>
          </p:nvSpPr>
          <p:spPr>
            <a:xfrm>
              <a:off x="7045161" y="3421161"/>
              <a:ext cx="1944250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Quad doublet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57E027-23A1-460B-927B-5760C9AC114A}"/>
                </a:ext>
              </a:extLst>
            </p:cNvPr>
            <p:cNvSpPr txBox="1"/>
            <p:nvPr/>
          </p:nvSpPr>
          <p:spPr>
            <a:xfrm>
              <a:off x="9690577" y="3651993"/>
              <a:ext cx="23759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Interaction Cavity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711DB0-B507-464A-B604-DA2C54A95C56}"/>
                </a:ext>
              </a:extLst>
            </p:cNvPr>
            <p:cNvSpPr txBox="1"/>
            <p:nvPr/>
          </p:nvSpPr>
          <p:spPr>
            <a:xfrm>
              <a:off x="5642787" y="4733379"/>
              <a:ext cx="1410899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85D72D-E6D6-4967-87E3-0C149A6262B8}"/>
                </a:ext>
              </a:extLst>
            </p:cNvPr>
            <p:cNvSpPr txBox="1"/>
            <p:nvPr/>
          </p:nvSpPr>
          <p:spPr>
            <a:xfrm>
              <a:off x="8517967" y="4490177"/>
              <a:ext cx="958917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Dump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D9A5BFC-F04C-47F6-B12F-B63B351DE827}"/>
                </a:ext>
              </a:extLst>
            </p:cNvPr>
            <p:cNvCxnSpPr>
              <a:stCxn id="16" idx="1"/>
            </p:cNvCxnSpPr>
            <p:nvPr/>
          </p:nvCxnSpPr>
          <p:spPr>
            <a:xfrm flipH="1">
              <a:off x="7715490" y="3882826"/>
              <a:ext cx="1975087" cy="83818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3">
            <a:extLst>
              <a:ext uri="{FF2B5EF4-FFF2-40B4-BE49-F238E27FC236}">
                <a16:creationId xmlns:a16="http://schemas.microsoft.com/office/drawing/2014/main" id="{BD446865-5ABF-4CB5-9D6E-DB6D172AD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106363"/>
            <a:ext cx="11582400" cy="427037"/>
          </a:xfrm>
        </p:spPr>
        <p:txBody>
          <a:bodyPr/>
          <a:lstStyle/>
          <a:p>
            <a:r>
              <a:rPr lang="en-US" dirty="0"/>
              <a:t>Operational Laser System Installed in Linac</a:t>
            </a:r>
          </a:p>
        </p:txBody>
      </p:sp>
    </p:spTree>
    <p:extLst>
      <p:ext uri="{BB962C8B-B14F-4D97-AF65-F5344CB8AC3E}">
        <p14:creationId xmlns:p14="http://schemas.microsoft.com/office/powerpoint/2010/main" val="28670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D3960-4341-4636-B155-A6A90EE9F7A9}"/>
              </a:ext>
            </a:extLst>
          </p:cNvPr>
          <p:cNvGrpSpPr/>
          <p:nvPr/>
        </p:nvGrpSpPr>
        <p:grpSpPr>
          <a:xfrm>
            <a:off x="290661" y="748943"/>
            <a:ext cx="11548914" cy="5424626"/>
            <a:chOff x="338286" y="748943"/>
            <a:chExt cx="11548914" cy="54246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E785CF-80E5-4DE5-AFA2-7DFAF0473B28}"/>
                </a:ext>
              </a:extLst>
            </p:cNvPr>
            <p:cNvSpPr/>
            <p:nvPr/>
          </p:nvSpPr>
          <p:spPr>
            <a:xfrm>
              <a:off x="4361429" y="2732140"/>
              <a:ext cx="2815589" cy="93847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515E32-EB2B-470F-A725-5CBC8174A0FD}"/>
                </a:ext>
              </a:extLst>
            </p:cNvPr>
            <p:cNvSpPr/>
            <p:nvPr/>
          </p:nvSpPr>
          <p:spPr>
            <a:xfrm>
              <a:off x="4497636" y="1298585"/>
              <a:ext cx="2543175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CF0254-79A8-4348-8FDC-A70107ED7708}"/>
                </a:ext>
              </a:extLst>
            </p:cNvPr>
            <p:cNvSpPr txBox="1"/>
            <p:nvPr/>
          </p:nvSpPr>
          <p:spPr>
            <a:xfrm>
              <a:off x="338286" y="761999"/>
              <a:ext cx="3728571" cy="526297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Laser seed</a:t>
              </a:r>
            </a:p>
            <a:p>
              <a:r>
                <a:rPr lang="en-US" dirty="0"/>
                <a:t>Intensity Modulator</a:t>
              </a:r>
            </a:p>
            <a:p>
              <a:r>
                <a:rPr lang="en-US" dirty="0" err="1"/>
                <a:t>MWave</a:t>
              </a:r>
              <a:r>
                <a:rPr lang="en-US" dirty="0"/>
                <a:t> Booster fiber Amp</a:t>
              </a:r>
            </a:p>
            <a:p>
              <a:r>
                <a:rPr lang="en-US" dirty="0"/>
                <a:t>PriTel Pre-amp</a:t>
              </a:r>
            </a:p>
            <a:p>
              <a:r>
                <a:rPr lang="en-US" dirty="0"/>
                <a:t>PriTel Power amp</a:t>
              </a:r>
            </a:p>
            <a:p>
              <a:r>
                <a:rPr lang="en-US" dirty="0"/>
                <a:t>Optical Engines fiber amp</a:t>
              </a:r>
            </a:p>
            <a:p>
              <a:r>
                <a:rPr lang="en-US" dirty="0"/>
                <a:t>TDK Lambda RBA</a:t>
              </a:r>
            </a:p>
            <a:p>
              <a:r>
                <a:rPr lang="en-US" dirty="0"/>
                <a:t>TDK Lambda REA</a:t>
              </a:r>
            </a:p>
            <a:p>
              <a:r>
                <a:rPr lang="en-US" dirty="0"/>
                <a:t>Chiller</a:t>
              </a:r>
            </a:p>
            <a:p>
              <a:r>
                <a:rPr lang="en-US" dirty="0"/>
                <a:t>RBA e-Drive</a:t>
              </a:r>
            </a:p>
            <a:p>
              <a:r>
                <a:rPr lang="en-US" dirty="0"/>
                <a:t>REA e-Drive</a:t>
              </a:r>
            </a:p>
            <a:p>
              <a:r>
                <a:rPr lang="en-US" dirty="0"/>
                <a:t>Ophir Energy Meter</a:t>
              </a:r>
            </a:p>
            <a:p>
              <a:r>
                <a:rPr lang="en-US" dirty="0"/>
                <a:t>Piezo-electric mirror mounts</a:t>
              </a:r>
            </a:p>
            <a:p>
              <a:r>
                <a:rPr lang="en-US" dirty="0"/>
                <a:t>Video cameras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F4B5E2-BB97-40F1-83FD-046CCC00E070}"/>
                </a:ext>
              </a:extLst>
            </p:cNvPr>
            <p:cNvSpPr txBox="1"/>
            <p:nvPr/>
          </p:nvSpPr>
          <p:spPr>
            <a:xfrm>
              <a:off x="5267324" y="1445702"/>
              <a:ext cx="100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USB Hub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8ACD49-B9B8-4126-8CC1-5B56423A61B1}"/>
                </a:ext>
              </a:extLst>
            </p:cNvPr>
            <p:cNvSpPr txBox="1"/>
            <p:nvPr/>
          </p:nvSpPr>
          <p:spPr>
            <a:xfrm>
              <a:off x="4956529" y="2835295"/>
              <a:ext cx="16598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Local Computer</a:t>
              </a:r>
            </a:p>
            <a:p>
              <a:pPr algn="ctr"/>
              <a:r>
                <a:rPr lang="en-US" dirty="0"/>
                <a:t>Front End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5A89BB-375E-4952-A699-7AB1BE26B522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3978523" y="1622435"/>
              <a:ext cx="519113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38CF69-AC84-4035-B6AC-D4CB0644864E}"/>
                </a:ext>
              </a:extLst>
            </p:cNvPr>
            <p:cNvSpPr txBox="1"/>
            <p:nvPr/>
          </p:nvSpPr>
          <p:spPr>
            <a:xfrm>
              <a:off x="4182522" y="4713025"/>
              <a:ext cx="3106863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NI DAQ</a:t>
              </a:r>
            </a:p>
            <a:p>
              <a:r>
                <a:rPr lang="en-US" dirty="0"/>
                <a:t>80 analog channels</a:t>
              </a:r>
            </a:p>
            <a:p>
              <a:r>
                <a:rPr lang="en-US" dirty="0"/>
                <a:t>24 digital I/O channels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B08F9A-D73E-418D-9EB4-B6E927EEC7B5}"/>
                </a:ext>
              </a:extLst>
            </p:cNvPr>
            <p:cNvCxnSpPr>
              <a:cxnSpLocks/>
              <a:stCxn id="7" idx="3"/>
              <a:endCxn id="20" idx="1"/>
            </p:cNvCxnSpPr>
            <p:nvPr/>
          </p:nvCxnSpPr>
          <p:spPr>
            <a:xfrm flipV="1">
              <a:off x="7177018" y="2272437"/>
              <a:ext cx="2199174" cy="928942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C563E4-E20F-42F2-9955-98B9DB5E3A27}"/>
                </a:ext>
              </a:extLst>
            </p:cNvPr>
            <p:cNvCxnSpPr>
              <a:cxnSpLocks/>
              <a:stCxn id="13" idx="0"/>
              <a:endCxn id="7" idx="2"/>
            </p:cNvCxnSpPr>
            <p:nvPr/>
          </p:nvCxnSpPr>
          <p:spPr>
            <a:xfrm flipV="1">
              <a:off x="5735954" y="3670617"/>
              <a:ext cx="33270" cy="104240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8F5F0D6-092F-4938-8C2B-CCB08B7BC373}"/>
                </a:ext>
              </a:extLst>
            </p:cNvPr>
            <p:cNvCxnSpPr>
              <a:cxnSpLocks/>
              <a:stCxn id="8" idx="2"/>
              <a:endCxn id="7" idx="0"/>
            </p:cNvCxnSpPr>
            <p:nvPr/>
          </p:nvCxnSpPr>
          <p:spPr>
            <a:xfrm>
              <a:off x="5769224" y="1946285"/>
              <a:ext cx="0" cy="78585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CBC15E-FD27-41AB-AD0F-36621D5625B6}"/>
                </a:ext>
              </a:extLst>
            </p:cNvPr>
            <p:cNvSpPr txBox="1"/>
            <p:nvPr/>
          </p:nvSpPr>
          <p:spPr>
            <a:xfrm>
              <a:off x="8664535" y="3865245"/>
              <a:ext cx="2146037" cy="230832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Photodiodes</a:t>
              </a:r>
            </a:p>
            <a:p>
              <a:r>
                <a:rPr lang="en-US" dirty="0"/>
                <a:t>Optical BPM’s</a:t>
              </a:r>
            </a:p>
            <a:p>
              <a:r>
                <a:rPr lang="en-US" dirty="0"/>
                <a:t>Temperature sensors</a:t>
              </a:r>
            </a:p>
            <a:p>
              <a:r>
                <a:rPr lang="en-US" dirty="0"/>
                <a:t>Digital control</a:t>
              </a:r>
            </a:p>
            <a:p>
              <a:r>
                <a:rPr lang="en-US" dirty="0"/>
                <a:t>Digital status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47D23A-74FC-4A56-B23D-43C84226ABF3}"/>
                </a:ext>
              </a:extLst>
            </p:cNvPr>
            <p:cNvCxnSpPr>
              <a:cxnSpLocks/>
              <a:stCxn id="17" idx="1"/>
              <a:endCxn id="13" idx="3"/>
            </p:cNvCxnSpPr>
            <p:nvPr/>
          </p:nvCxnSpPr>
          <p:spPr>
            <a:xfrm flipH="1">
              <a:off x="7289385" y="5019407"/>
              <a:ext cx="1375150" cy="293783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5BAE23-5233-4A52-830F-A1288EB7399E}"/>
                </a:ext>
              </a:extLst>
            </p:cNvPr>
            <p:cNvSpPr txBox="1"/>
            <p:nvPr/>
          </p:nvSpPr>
          <p:spPr>
            <a:xfrm rot="20319157">
              <a:off x="7810619" y="2183109"/>
              <a:ext cx="812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ACNET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08B6F1-0D27-4A61-82AB-F5BDF189BE93}"/>
                </a:ext>
              </a:extLst>
            </p:cNvPr>
            <p:cNvSpPr txBox="1"/>
            <p:nvPr/>
          </p:nvSpPr>
          <p:spPr>
            <a:xfrm>
              <a:off x="9376192" y="748943"/>
              <a:ext cx="2511008" cy="30469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USER Interface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Parameter page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Web Monitor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Alarms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Logging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Scope/Camera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TV Channels</a:t>
              </a:r>
            </a:p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F85EF5-FAB3-4322-B897-4E7B42996416}"/>
                </a:ext>
              </a:extLst>
            </p:cNvPr>
            <p:cNvSpPr txBox="1"/>
            <p:nvPr/>
          </p:nvSpPr>
          <p:spPr>
            <a:xfrm>
              <a:off x="4594264" y="3934401"/>
              <a:ext cx="55656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990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1BFCC-1531-AE48-A7EA-D7BCF307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680" y="946350"/>
            <a:ext cx="4226232" cy="49107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Flexible que driven state machine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GUI interface, ACNET communication, hardware monitoring, and state machine – ALL INDEPENDENT tasks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Real time configurable alarms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Robust setting, monitoring(configuration and communication) display and logging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Configurable mail reports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Settable range constraints for all control inputs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Very flexible waveform creation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Main Operations interface through ACNET parameter page and JAVA web monitor page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Controls: LabView Front-end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94B7595-6765-420F-BCAC-2E9165BFA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3" y="804672"/>
            <a:ext cx="7351122" cy="50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4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7A56D3-367E-4B5E-B5E3-F943B3909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1171" y="775707"/>
            <a:ext cx="3483025" cy="29407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2FEE77-DBA4-4362-9DA4-E9FF138A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08" y="3983788"/>
            <a:ext cx="5687568" cy="2123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AE5D78-9A07-4486-BDDC-40A60728D4F6}"/>
              </a:ext>
            </a:extLst>
          </p:cNvPr>
          <p:cNvSpPr txBox="1"/>
          <p:nvPr/>
        </p:nvSpPr>
        <p:spPr>
          <a:xfrm>
            <a:off x="5140659" y="155676"/>
            <a:ext cx="481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Waveform creation very flexible.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7E77BC-B281-4D63-9B9F-FF64FA3C0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3" y="4077091"/>
            <a:ext cx="4314825" cy="200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54A894-2874-4CAA-8F65-55AF66B55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03" y="1222061"/>
            <a:ext cx="4889416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4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91E91A-0144-4F9D-BEF0-6C91AEF9E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714"/>
          <a:stretch/>
        </p:blipFill>
        <p:spPr>
          <a:xfrm>
            <a:off x="304800" y="679631"/>
            <a:ext cx="4852882" cy="2917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Generation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C785DF-B0F4-4799-8AC0-9C12FDFF5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38"/>
          <a:stretch/>
        </p:blipFill>
        <p:spPr>
          <a:xfrm>
            <a:off x="378951" y="3550846"/>
            <a:ext cx="4704581" cy="2666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4AE0B-E5BA-4B51-9435-474D58535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682" y="679631"/>
            <a:ext cx="6990887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5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System Monitor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DB3D1168-0674-40FB-BBED-5E346164A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1" y="826495"/>
            <a:ext cx="9471437" cy="54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5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130209-45D8-40D7-8AB4-2DA83C644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0075" y="877824"/>
            <a:ext cx="3772573" cy="4510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ACNET Interface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83868-3C30-45B1-AAE8-07F3385F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26" y="877824"/>
            <a:ext cx="3781203" cy="4521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64D63-60BE-46AD-ABDD-7DF99C3BB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3" y="877824"/>
            <a:ext cx="3781202" cy="4521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51ED5A-1962-48CC-83B6-3616AD4E0F1C}"/>
              </a:ext>
            </a:extLst>
          </p:cNvPr>
          <p:cNvSpPr/>
          <p:nvPr/>
        </p:nvSpPr>
        <p:spPr>
          <a:xfrm>
            <a:off x="8270075" y="3310128"/>
            <a:ext cx="3772573" cy="63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DC1BBA-C4FB-4CEA-985D-3BA08657B33C}"/>
              </a:ext>
            </a:extLst>
          </p:cNvPr>
          <p:cNvSpPr/>
          <p:nvPr/>
        </p:nvSpPr>
        <p:spPr>
          <a:xfrm>
            <a:off x="8270074" y="2424756"/>
            <a:ext cx="3772573" cy="483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645D9-66BE-4DB0-991A-526ACB1C432A}"/>
              </a:ext>
            </a:extLst>
          </p:cNvPr>
          <p:cNvSpPr/>
          <p:nvPr/>
        </p:nvSpPr>
        <p:spPr>
          <a:xfrm>
            <a:off x="8270075" y="1778508"/>
            <a:ext cx="3772573" cy="63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D69E02-616A-47F7-841A-3734A1640C21}"/>
              </a:ext>
            </a:extLst>
          </p:cNvPr>
          <p:cNvSpPr txBox="1"/>
          <p:nvPr/>
        </p:nvSpPr>
        <p:spPr>
          <a:xfrm>
            <a:off x="237744" y="5632704"/>
            <a:ext cx="4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AA93A8-5084-4FA5-BA6F-35412D2D0476}"/>
              </a:ext>
            </a:extLst>
          </p:cNvPr>
          <p:cNvSpPr txBox="1"/>
          <p:nvPr/>
        </p:nvSpPr>
        <p:spPr>
          <a:xfrm>
            <a:off x="572558" y="5522976"/>
            <a:ext cx="5416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/>
              <a:t>inconjunction</a:t>
            </a:r>
            <a:r>
              <a:rPr lang="en-US" dirty="0"/>
              <a:t> with monitor page and </a:t>
            </a:r>
          </a:p>
        </p:txBody>
      </p:sp>
    </p:spTree>
    <p:extLst>
      <p:ext uri="{BB962C8B-B14F-4D97-AF65-F5344CB8AC3E}">
        <p14:creationId xmlns:p14="http://schemas.microsoft.com/office/powerpoint/2010/main" val="187960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48" y="151717"/>
            <a:ext cx="11582400" cy="427877"/>
          </a:xfrm>
        </p:spPr>
        <p:txBody>
          <a:bodyPr/>
          <a:lstStyle/>
          <a:p>
            <a:r>
              <a:rPr lang="en-US" dirty="0"/>
              <a:t>WCM &amp; Output Photodiode from Scope in Pre-</a:t>
            </a:r>
            <a:r>
              <a:rPr lang="en-US" dirty="0" err="1"/>
              <a:t>Acc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DD14E0-4E76-4307-89A6-F21A6BFA7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676" y="831832"/>
            <a:ext cx="7226844" cy="5420142"/>
          </a:xfrm>
        </p:spPr>
      </p:pic>
    </p:spTree>
    <p:extLst>
      <p:ext uri="{BB962C8B-B14F-4D97-AF65-F5344CB8AC3E}">
        <p14:creationId xmlns:p14="http://schemas.microsoft.com/office/powerpoint/2010/main" val="4264141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0B0105-CC68-4103-AC61-AE1457D1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33" y="874891"/>
            <a:ext cx="6467919" cy="16662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04" y="169789"/>
            <a:ext cx="8737600" cy="427877"/>
          </a:xfrm>
        </p:spPr>
        <p:txBody>
          <a:bodyPr/>
          <a:lstStyle/>
          <a:p>
            <a:r>
              <a:rPr lang="en-US" dirty="0"/>
              <a:t>Output Photodiode response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734014-1119-4C08-903C-60F84710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" y="2541131"/>
            <a:ext cx="6612467" cy="3614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0F579-0043-4CB2-A86E-E4D76965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04" y="1464170"/>
            <a:ext cx="5129537" cy="43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0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3" y="1"/>
            <a:ext cx="8686800" cy="42787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317331-0EA6-41FC-BCD7-A0EBD3901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849313"/>
            <a:ext cx="10956925" cy="5257800"/>
          </a:xfrm>
        </p:spPr>
        <p:txBody>
          <a:bodyPr numCol="2"/>
          <a:lstStyle/>
          <a:p>
            <a:r>
              <a:rPr lang="en-US" sz="1800" dirty="0"/>
              <a:t>Bob Zwaska</a:t>
            </a:r>
          </a:p>
          <a:p>
            <a:r>
              <a:rPr lang="en-US" sz="1800" dirty="0"/>
              <a:t>Fernanda Garcia</a:t>
            </a:r>
          </a:p>
          <a:p>
            <a:r>
              <a:rPr lang="en-US" sz="1800" dirty="0"/>
              <a:t>Bill Pellico</a:t>
            </a:r>
          </a:p>
          <a:p>
            <a:r>
              <a:rPr lang="en-US" sz="1800" dirty="0"/>
              <a:t>Matt Gardner</a:t>
            </a:r>
          </a:p>
          <a:p>
            <a:r>
              <a:rPr lang="en-US" sz="1800" dirty="0"/>
              <a:t>Chandra Bhat</a:t>
            </a:r>
          </a:p>
          <a:p>
            <a:r>
              <a:rPr lang="en-US" sz="1800" dirty="0"/>
              <a:t>Pat Karns</a:t>
            </a:r>
          </a:p>
          <a:p>
            <a:r>
              <a:rPr lang="en-US" sz="1800" dirty="0"/>
              <a:t>Brian Schupbach</a:t>
            </a:r>
          </a:p>
          <a:p>
            <a:r>
              <a:rPr lang="en-US" sz="1800" dirty="0"/>
              <a:t>Dan Bollinger</a:t>
            </a:r>
          </a:p>
          <a:p>
            <a:r>
              <a:rPr lang="en-US" sz="1800" dirty="0"/>
              <a:t>Drew Feld</a:t>
            </a:r>
          </a:p>
          <a:p>
            <a:r>
              <a:rPr lang="en-US" sz="1800" dirty="0"/>
              <a:t>Ben Ogert</a:t>
            </a:r>
          </a:p>
          <a:p>
            <a:r>
              <a:rPr lang="en-US" sz="1800" dirty="0"/>
              <a:t>Jason </a:t>
            </a:r>
            <a:r>
              <a:rPr lang="en-US" sz="1800" dirty="0" err="1"/>
              <a:t>Kubinski</a:t>
            </a:r>
            <a:endParaRPr lang="en-US" sz="1800" dirty="0"/>
          </a:p>
          <a:p>
            <a:r>
              <a:rPr lang="en-US" sz="1800" dirty="0"/>
              <a:t>Justin </a:t>
            </a:r>
            <a:r>
              <a:rPr lang="en-US" sz="1800" dirty="0" err="1"/>
              <a:t>Briney</a:t>
            </a:r>
            <a:endParaRPr lang="en-US" sz="1800" dirty="0"/>
          </a:p>
          <a:p>
            <a:r>
              <a:rPr lang="en-US" sz="1800" dirty="0"/>
              <a:t>Jeff Larson</a:t>
            </a:r>
          </a:p>
          <a:p>
            <a:r>
              <a:rPr lang="en-US" sz="1800" dirty="0"/>
              <a:t>Fred Mach</a:t>
            </a:r>
          </a:p>
          <a:p>
            <a:r>
              <a:rPr lang="en-US" sz="1800" dirty="0"/>
              <a:t>Katrina Hunden</a:t>
            </a:r>
          </a:p>
          <a:p>
            <a:r>
              <a:rPr lang="en-US" sz="1800" dirty="0"/>
              <a:t>Mike Kucera</a:t>
            </a:r>
          </a:p>
          <a:p>
            <a:r>
              <a:rPr lang="en-US" sz="1800" dirty="0"/>
              <a:t>Bobby Santucci</a:t>
            </a:r>
          </a:p>
          <a:p>
            <a:r>
              <a:rPr lang="en-US" sz="1800" dirty="0"/>
              <a:t>Tom Boes</a:t>
            </a:r>
          </a:p>
          <a:p>
            <a:r>
              <a:rPr lang="en-US" sz="1800" dirty="0"/>
              <a:t>Jinhao Ruan</a:t>
            </a:r>
          </a:p>
          <a:p>
            <a:r>
              <a:rPr lang="en-US" sz="1800" dirty="0"/>
              <a:t>Jamie Santucci</a:t>
            </a:r>
          </a:p>
          <a:p>
            <a:r>
              <a:rPr lang="en-US" sz="1800" dirty="0"/>
              <a:t>Andrea Saewert</a:t>
            </a:r>
          </a:p>
          <a:p>
            <a:r>
              <a:rPr lang="en-US" sz="1800" dirty="0"/>
              <a:t>Vic Scarpine</a:t>
            </a:r>
          </a:p>
          <a:p>
            <a:r>
              <a:rPr lang="en-US" sz="1800" dirty="0"/>
              <a:t>Randy </a:t>
            </a:r>
            <a:r>
              <a:rPr lang="en-US" sz="1800" dirty="0" err="1"/>
              <a:t>Keup</a:t>
            </a:r>
            <a:endParaRPr lang="en-US" sz="1800" dirty="0"/>
          </a:p>
          <a:p>
            <a:r>
              <a:rPr lang="en-US" sz="1800" dirty="0"/>
              <a:t>Alex Lumpkin</a:t>
            </a:r>
          </a:p>
          <a:p>
            <a:r>
              <a:rPr lang="en-US" sz="1800" dirty="0"/>
              <a:t>Matt Quinn &amp; Dave Baird (LSO)</a:t>
            </a:r>
          </a:p>
          <a:p>
            <a:r>
              <a:rPr lang="en-US" sz="1800" dirty="0"/>
              <a:t>ES&amp;H Interlock Group</a:t>
            </a:r>
          </a:p>
          <a:p>
            <a:r>
              <a:rPr lang="en-US" sz="1800" dirty="0"/>
              <a:t>Alignment crew</a:t>
            </a:r>
          </a:p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KV Reddy &amp; Sreenivas Patel of </a:t>
            </a: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PriTel </a:t>
            </a:r>
          </a:p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Don Sipes &amp; Jason Tafoya of </a:t>
            </a: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Optical Engines</a:t>
            </a:r>
          </a:p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Jay Doster &amp; Dennis Lockwood </a:t>
            </a:r>
            <a:r>
              <a:rPr lang="en-US" sz="1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Grumman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Plus many others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01292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1EE140-0670-4D10-B142-49DF0612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33" y="1178560"/>
            <a:ext cx="5527696" cy="43443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Wall Current Monitor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97E96-D98D-4011-BD87-8A715C218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49" y="465691"/>
            <a:ext cx="5824029" cy="55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1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D2EC4F-8799-4A04-AD95-98A119F9A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558" y="802973"/>
            <a:ext cx="5425272" cy="52727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bunch  and notch neutralization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12F498-2860-4AFA-9A24-4E04EE9D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90206"/>
            <a:ext cx="5818580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7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C6D7D0-DF6F-40E8-9D94-E5E20F5D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Wall current monitor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FBE9-F85E-48F5-BA6F-E475AFFB0C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DDE9F-192D-49B3-BD94-FC170A209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5D5A-45EB-4296-B9B8-E5FFFA32C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362730-231A-4E0A-A258-D3E865E5080E}"/>
              </a:ext>
            </a:extLst>
          </p:cNvPr>
          <p:cNvGrpSpPr/>
          <p:nvPr/>
        </p:nvGrpSpPr>
        <p:grpSpPr>
          <a:xfrm>
            <a:off x="1334044" y="679630"/>
            <a:ext cx="8704762" cy="5357368"/>
            <a:chOff x="1334044" y="476546"/>
            <a:chExt cx="8704762" cy="53573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6B375-A96B-4E12-9AA8-84D2FAE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044" y="476546"/>
              <a:ext cx="8704762" cy="26952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67A2C8-9AE9-4EF6-AF19-CB3805024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044" y="3138635"/>
              <a:ext cx="8704762" cy="269527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5D3F7E8-78E6-4210-8C22-E4292DCC4348}"/>
                </a:ext>
              </a:extLst>
            </p:cNvPr>
            <p:cNvCxnSpPr/>
            <p:nvPr/>
          </p:nvCxnSpPr>
          <p:spPr>
            <a:xfrm>
              <a:off x="4914900" y="1923691"/>
              <a:ext cx="3038475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A20D7C-F6E2-4E0B-89C6-99AF9597E6E1}"/>
                </a:ext>
              </a:extLst>
            </p:cNvPr>
            <p:cNvCxnSpPr>
              <a:cxnSpLocks/>
            </p:cNvCxnSpPr>
            <p:nvPr/>
          </p:nvCxnSpPr>
          <p:spPr>
            <a:xfrm>
              <a:off x="4595817" y="4658794"/>
              <a:ext cx="1201138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59FD50-4C8A-4173-A081-5E2F277556CB}"/>
                </a:ext>
              </a:extLst>
            </p:cNvPr>
            <p:cNvSpPr txBox="1"/>
            <p:nvPr/>
          </p:nvSpPr>
          <p:spPr>
            <a:xfrm>
              <a:off x="5918899" y="1923691"/>
              <a:ext cx="1030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80ns  notch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69D631-2035-4696-9FA8-60C0D2173F8A}"/>
                </a:ext>
              </a:extLst>
            </p:cNvPr>
            <p:cNvSpPr txBox="1"/>
            <p:nvPr/>
          </p:nvSpPr>
          <p:spPr>
            <a:xfrm>
              <a:off x="2562045" y="1858689"/>
              <a:ext cx="1489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200 MHz bunches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808108-4D9B-4138-906F-8570B3B096AA}"/>
                </a:ext>
              </a:extLst>
            </p:cNvPr>
            <p:cNvSpPr txBox="1"/>
            <p:nvPr/>
          </p:nvSpPr>
          <p:spPr>
            <a:xfrm>
              <a:off x="4655950" y="4623981"/>
              <a:ext cx="1030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80ns  notch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38905A-8D1F-4C6D-9856-E6301C86E0EC}"/>
                </a:ext>
              </a:extLst>
            </p:cNvPr>
            <p:cNvSpPr txBox="1"/>
            <p:nvPr/>
          </p:nvSpPr>
          <p:spPr>
            <a:xfrm>
              <a:off x="2484407" y="4161782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38 MHz bunches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893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1BA490-4D23-494E-9154-A555F75A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E6CA9-74D4-4560-ABCD-9602A3C5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Notch survival in Booster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0AC99-6743-43D4-96CF-A54B6D0DF6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40E36-A729-48BE-BE35-57495A633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61D3-3CA1-4345-8F02-FE74EBE21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A978F4D-F19C-46A0-A0B9-AFDDA0E4A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97" y="858055"/>
            <a:ext cx="4767942" cy="5327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2217A-CE56-4694-96B6-9FC13D560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" y="893557"/>
            <a:ext cx="6747753" cy="240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B0C80-96EF-4AAC-BB36-39A1BBA79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5" y="3330358"/>
            <a:ext cx="3347146" cy="2933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0CD818-3113-4BE1-BD8B-F7F32D136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89" y="3330358"/>
            <a:ext cx="3337910" cy="294730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9E372D-F777-4957-83FC-E6AB630839F1}"/>
              </a:ext>
            </a:extLst>
          </p:cNvPr>
          <p:cNvCxnSpPr>
            <a:cxnSpLocks/>
          </p:cNvCxnSpPr>
          <p:nvPr/>
        </p:nvCxnSpPr>
        <p:spPr>
          <a:xfrm flipV="1">
            <a:off x="3761210" y="2665121"/>
            <a:ext cx="0" cy="3604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11C167-2A31-4F1D-A7F1-239E02A948DC}"/>
              </a:ext>
            </a:extLst>
          </p:cNvPr>
          <p:cNvSpPr txBox="1"/>
          <p:nvPr/>
        </p:nvSpPr>
        <p:spPr>
          <a:xfrm>
            <a:off x="1133465" y="93293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 of injection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9A97A4-F121-4663-9D86-08687B63AB04}"/>
              </a:ext>
            </a:extLst>
          </p:cNvPr>
          <p:cNvCxnSpPr>
            <a:cxnSpLocks/>
          </p:cNvCxnSpPr>
          <p:nvPr/>
        </p:nvCxnSpPr>
        <p:spPr>
          <a:xfrm>
            <a:off x="1221210" y="1270000"/>
            <a:ext cx="0" cy="5177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BF719A-7ACF-4350-83F1-7978A7E92118}"/>
              </a:ext>
            </a:extLst>
          </p:cNvPr>
          <p:cNvSpPr txBox="1"/>
          <p:nvPr/>
        </p:nvSpPr>
        <p:spPr>
          <a:xfrm>
            <a:off x="4487646" y="261172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acceleration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C2F93-F3BC-4680-9627-F652877B89A8}"/>
              </a:ext>
            </a:extLst>
          </p:cNvPr>
          <p:cNvSpPr txBox="1"/>
          <p:nvPr/>
        </p:nvSpPr>
        <p:spPr>
          <a:xfrm>
            <a:off x="320963" y="568095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 MHz bunch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1358F-CB34-4E81-9D59-7E6A94FDE130}"/>
              </a:ext>
            </a:extLst>
          </p:cNvPr>
          <p:cNvSpPr txBox="1"/>
          <p:nvPr/>
        </p:nvSpPr>
        <p:spPr>
          <a:xfrm>
            <a:off x="3761210" y="561051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38 MHz bunch</a:t>
            </a:r>
          </a:p>
        </p:txBody>
      </p:sp>
    </p:spTree>
    <p:extLst>
      <p:ext uri="{BB962C8B-B14F-4D97-AF65-F5344CB8AC3E}">
        <p14:creationId xmlns:p14="http://schemas.microsoft.com/office/powerpoint/2010/main" val="182648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72402E-F996-416C-B3CF-D8BA9D1E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33" y="1202934"/>
            <a:ext cx="6137910" cy="49103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A10A9-38EA-4AF8-97EA-62DFD0E2CB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F172F-D1E5-4D2F-8A9B-D31D0A4E3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C317E-4810-4898-8093-4DCB07EEA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4760A8C-7597-4EE5-84BE-172FA941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impact on the program (1)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38FA33-9A24-4885-B2CC-8A3921194F18}"/>
              </a:ext>
            </a:extLst>
          </p:cNvPr>
          <p:cNvCxnSpPr>
            <a:cxnSpLocks/>
          </p:cNvCxnSpPr>
          <p:nvPr/>
        </p:nvCxnSpPr>
        <p:spPr>
          <a:xfrm>
            <a:off x="982436" y="3530082"/>
            <a:ext cx="62471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19C26B-D790-422F-B62E-41F817D53159}"/>
              </a:ext>
            </a:extLst>
          </p:cNvPr>
          <p:cNvSpPr txBox="1"/>
          <p:nvPr/>
        </p:nvSpPr>
        <p:spPr>
          <a:xfrm rot="16200000">
            <a:off x="-177042" y="3098364"/>
            <a:ext cx="20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PIP design goal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DD283A-0488-4266-A185-547A144C5951}"/>
              </a:ext>
            </a:extLst>
          </p:cNvPr>
          <p:cNvSpPr txBox="1"/>
          <p:nvPr/>
        </p:nvSpPr>
        <p:spPr>
          <a:xfrm>
            <a:off x="2550307" y="1599145"/>
            <a:ext cx="304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Notcher installed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1ED96D-37E4-4936-98CD-9FD8F4C2DF22}"/>
              </a:ext>
            </a:extLst>
          </p:cNvPr>
          <p:cNvCxnSpPr>
            <a:cxnSpLocks/>
          </p:cNvCxnSpPr>
          <p:nvPr/>
        </p:nvCxnSpPr>
        <p:spPr>
          <a:xfrm>
            <a:off x="3398497" y="2303370"/>
            <a:ext cx="294577" cy="16448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05ACF6-921B-4214-8658-8B5F3D557D24}"/>
              </a:ext>
            </a:extLst>
          </p:cNvPr>
          <p:cNvSpPr txBox="1"/>
          <p:nvPr/>
        </p:nvSpPr>
        <p:spPr>
          <a:xfrm>
            <a:off x="815295" y="632386"/>
            <a:ext cx="5099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We can provide MORE beam 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39780D-DDE4-4095-8634-56B0A1B9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410" y="1202934"/>
            <a:ext cx="5334085" cy="49103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34D8293-3441-4ACA-ABBD-25A97289822E}"/>
              </a:ext>
            </a:extLst>
          </p:cNvPr>
          <p:cNvSpPr txBox="1"/>
          <p:nvPr/>
        </p:nvSpPr>
        <p:spPr>
          <a:xfrm>
            <a:off x="6623410" y="655547"/>
            <a:ext cx="5531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Increase Acceleration Efficiency !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EB3A29-8978-459C-8619-38FFEEC22E92}"/>
              </a:ext>
            </a:extLst>
          </p:cNvPr>
          <p:cNvCxnSpPr>
            <a:cxnSpLocks/>
          </p:cNvCxnSpPr>
          <p:nvPr/>
        </p:nvCxnSpPr>
        <p:spPr>
          <a:xfrm>
            <a:off x="9206255" y="2060810"/>
            <a:ext cx="374135" cy="642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9B026C-B747-4739-BD95-068B6DC07806}"/>
              </a:ext>
            </a:extLst>
          </p:cNvPr>
          <p:cNvSpPr txBox="1"/>
          <p:nvPr/>
        </p:nvSpPr>
        <p:spPr>
          <a:xfrm>
            <a:off x="8481715" y="1579225"/>
            <a:ext cx="304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Notcher installed</a:t>
            </a:r>
          </a:p>
        </p:txBody>
      </p:sp>
    </p:spTree>
    <p:extLst>
      <p:ext uri="{BB962C8B-B14F-4D97-AF65-F5344CB8AC3E}">
        <p14:creationId xmlns:p14="http://schemas.microsoft.com/office/powerpoint/2010/main" val="7319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impact on the program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556CB34-3A7D-4F0E-98AE-A0988C9A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3" y="1327150"/>
            <a:ext cx="6096000" cy="48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CBBB7-373A-4D0E-979A-EFA8975D18F0}"/>
              </a:ext>
            </a:extLst>
          </p:cNvPr>
          <p:cNvSpPr txBox="1"/>
          <p:nvPr/>
        </p:nvSpPr>
        <p:spPr>
          <a:xfrm>
            <a:off x="5719517" y="237647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Laser off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8EDBC-2F8B-4EAD-A153-C9A13555DD8A}"/>
              </a:ext>
            </a:extLst>
          </p:cNvPr>
          <p:cNvSpPr txBox="1"/>
          <p:nvPr/>
        </p:nvSpPr>
        <p:spPr>
          <a:xfrm>
            <a:off x="5695040" y="19219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E4BEE"/>
                </a:solidFill>
              </a:rPr>
              <a:t>Laser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99185-ED5B-4066-ADE9-DA329E25E709}"/>
              </a:ext>
            </a:extLst>
          </p:cNvPr>
          <p:cNvSpPr txBox="1"/>
          <p:nvPr/>
        </p:nvSpPr>
        <p:spPr>
          <a:xfrm rot="20715633">
            <a:off x="3308017" y="2321307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Absorber for</a:t>
            </a:r>
          </a:p>
          <a:p>
            <a:pPr algn="ctr"/>
            <a:r>
              <a:rPr lang="en-US" dirty="0"/>
              <a:t>Booster notching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D2425-75AB-492E-997E-4CD0F39DEED1}"/>
              </a:ext>
            </a:extLst>
          </p:cNvPr>
          <p:cNvSpPr txBox="1"/>
          <p:nvPr/>
        </p:nvSpPr>
        <p:spPr>
          <a:xfrm rot="16200000">
            <a:off x="2403240" y="22501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70EDC-1694-4D09-8D44-CD9443B1386D}"/>
              </a:ext>
            </a:extLst>
          </p:cNvPr>
          <p:cNvSpPr txBox="1"/>
          <p:nvPr/>
        </p:nvSpPr>
        <p:spPr>
          <a:xfrm rot="16200000">
            <a:off x="1726760" y="23143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B4A3A-8DCE-41DA-9C9E-849C8AEFF07C}"/>
              </a:ext>
            </a:extLst>
          </p:cNvPr>
          <p:cNvSpPr txBox="1"/>
          <p:nvPr/>
        </p:nvSpPr>
        <p:spPr>
          <a:xfrm rot="16200000">
            <a:off x="1001486" y="291960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D0D709-A623-45A8-857E-B7DB6F7CB18C}"/>
              </a:ext>
            </a:extLst>
          </p:cNvPr>
          <p:cNvCxnSpPr>
            <a:cxnSpLocks/>
          </p:cNvCxnSpPr>
          <p:nvPr/>
        </p:nvCxnSpPr>
        <p:spPr>
          <a:xfrm flipV="1">
            <a:off x="4114801" y="1814709"/>
            <a:ext cx="0" cy="41123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3EC7C94-3C93-4ACF-B6AD-77B8F2E29CAA}"/>
              </a:ext>
            </a:extLst>
          </p:cNvPr>
          <p:cNvSpPr/>
          <p:nvPr/>
        </p:nvSpPr>
        <p:spPr>
          <a:xfrm>
            <a:off x="4424117" y="1225084"/>
            <a:ext cx="1295400" cy="344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29E415-E5FD-4FB1-B5A4-224058D2941B}"/>
              </a:ext>
            </a:extLst>
          </p:cNvPr>
          <p:cNvCxnSpPr/>
          <p:nvPr/>
        </p:nvCxnSpPr>
        <p:spPr>
          <a:xfrm flipV="1">
            <a:off x="5719517" y="1382182"/>
            <a:ext cx="1573309" cy="9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98EAB2-570D-49D5-A153-3E5DD42447C4}"/>
              </a:ext>
            </a:extLst>
          </p:cNvPr>
          <p:cNvSpPr txBox="1"/>
          <p:nvPr/>
        </p:nvSpPr>
        <p:spPr>
          <a:xfrm>
            <a:off x="7848599" y="11268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4.5E12 p/pulse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F22580-F661-4131-BFB4-C3A3CA6D3E3E}"/>
              </a:ext>
            </a:extLst>
          </p:cNvPr>
          <p:cNvSpPr txBox="1"/>
          <p:nvPr/>
        </p:nvSpPr>
        <p:spPr>
          <a:xfrm>
            <a:off x="8021724" y="1552600"/>
            <a:ext cx="375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2.2E17 p/</a:t>
            </a:r>
            <a:r>
              <a:rPr lang="en-US" dirty="0" err="1"/>
              <a:t>hr</a:t>
            </a:r>
            <a:r>
              <a:rPr lang="en-US" dirty="0"/>
              <a:t>  up to 2.4E17/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F506BC-DCC0-4A1C-95E4-F867B4392ED9}"/>
              </a:ext>
            </a:extLst>
          </p:cNvPr>
          <p:cNvSpPr/>
          <p:nvPr/>
        </p:nvSpPr>
        <p:spPr>
          <a:xfrm>
            <a:off x="6011333" y="5647267"/>
            <a:ext cx="1098400" cy="556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8F943D-D169-4B59-BB1E-C1E16DCC5E93}"/>
              </a:ext>
            </a:extLst>
          </p:cNvPr>
          <p:cNvCxnSpPr>
            <a:cxnSpLocks/>
          </p:cNvCxnSpPr>
          <p:nvPr/>
        </p:nvCxnSpPr>
        <p:spPr>
          <a:xfrm flipH="1">
            <a:off x="7292826" y="2476489"/>
            <a:ext cx="5557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3CB229-E59E-434E-996F-929474870C43}"/>
              </a:ext>
            </a:extLst>
          </p:cNvPr>
          <p:cNvSpPr txBox="1"/>
          <p:nvPr/>
        </p:nvSpPr>
        <p:spPr>
          <a:xfrm>
            <a:off x="7981300" y="227514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Administrative Limit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CD109C-595A-4568-8289-FEEFBFE8A483}"/>
              </a:ext>
            </a:extLst>
          </p:cNvPr>
          <p:cNvSpPr txBox="1"/>
          <p:nvPr/>
        </p:nvSpPr>
        <p:spPr>
          <a:xfrm>
            <a:off x="1523424" y="656256"/>
            <a:ext cx="273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Lower losses !</a:t>
            </a:r>
          </a:p>
        </p:txBody>
      </p:sp>
    </p:spTree>
    <p:extLst>
      <p:ext uri="{BB962C8B-B14F-4D97-AF65-F5344CB8AC3E}">
        <p14:creationId xmlns:p14="http://schemas.microsoft.com/office/powerpoint/2010/main" val="3687286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B2B4E9-2F81-44D2-9812-BEB1BBBF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" y="1069834"/>
            <a:ext cx="5877745" cy="4715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E3A5A-73A1-4CEF-9A05-D3A0417B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35" y="1069834"/>
            <a:ext cx="5877745" cy="471553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DE6DDD4-C1C8-4550-9AEE-58F42607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80" y="137048"/>
            <a:ext cx="11582400" cy="427877"/>
          </a:xfrm>
        </p:spPr>
        <p:txBody>
          <a:bodyPr/>
          <a:lstStyle/>
          <a:p>
            <a:r>
              <a:rPr lang="en-US" dirty="0"/>
              <a:t>What is the impact on the program 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9D3FC5-337B-467B-B583-EF6138EC02C4}"/>
              </a:ext>
            </a:extLst>
          </p:cNvPr>
          <p:cNvSpPr txBox="1"/>
          <p:nvPr/>
        </p:nvSpPr>
        <p:spPr>
          <a:xfrm>
            <a:off x="1956816" y="564925"/>
            <a:ext cx="7749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More Beam to experiments and lower extraction losses !</a:t>
            </a:r>
          </a:p>
        </p:txBody>
      </p:sp>
    </p:spTree>
    <p:extLst>
      <p:ext uri="{BB962C8B-B14F-4D97-AF65-F5344CB8AC3E}">
        <p14:creationId xmlns:p14="http://schemas.microsoft.com/office/powerpoint/2010/main" val="943980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1BFCC-1531-AE48-A7EA-D7BCF3076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Working on improving the laser and ion beam diagnostics </a:t>
            </a:r>
          </a:p>
          <a:p>
            <a:pPr lvl="1"/>
            <a:r>
              <a:rPr lang="en-US" dirty="0"/>
              <a:t>Reducing the impact of electrical noise in communication system</a:t>
            </a:r>
          </a:p>
          <a:p>
            <a:pPr lvl="1"/>
            <a:r>
              <a:rPr lang="en-US" dirty="0"/>
              <a:t>Improving the Operational interface with the MCR and learning how to monitor operate the system</a:t>
            </a:r>
          </a:p>
          <a:p>
            <a:pPr lvl="1"/>
            <a:r>
              <a:rPr lang="en-US" dirty="0"/>
              <a:t>Flattening the laser pulse energy </a:t>
            </a:r>
          </a:p>
          <a:p>
            <a:r>
              <a:rPr lang="en-US" dirty="0"/>
              <a:t>Puzzles</a:t>
            </a:r>
          </a:p>
          <a:p>
            <a:pPr lvl="1"/>
            <a:r>
              <a:rPr lang="en-US" dirty="0"/>
              <a:t>Understanding the laser energy loss from the output of last amplifier to the laser dump (some of the 99.9% reflective mirrors appear to have 6-10% loss)</a:t>
            </a:r>
          </a:p>
          <a:p>
            <a:pPr lvl="1"/>
            <a:r>
              <a:rPr lang="en-US" dirty="0"/>
              <a:t>Understanding the damage to the optical cavity mirrors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Activities and Issues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40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B3FAF-C8F6-456F-A78D-6A758B35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Cavity Mirror Damage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78650-4900-46C3-8458-BE1FD93972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19E84-7344-45BC-8DA5-A843BCADD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46C10-AA4F-4D0F-8EDF-6CFE067BF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85489-BAF2-4446-9382-03B17BCE1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3" t="15800" r="18687"/>
          <a:stretch/>
        </p:blipFill>
        <p:spPr>
          <a:xfrm>
            <a:off x="210312" y="1025505"/>
            <a:ext cx="5376672" cy="5132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C9D3B-9528-45BA-ABC6-AE575E0D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04" y="1025505"/>
            <a:ext cx="4328559" cy="3008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3F9E7-1A53-43F1-A071-783B2E031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03" y="1025505"/>
            <a:ext cx="4328560" cy="31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1A22FB-4B11-450D-BB3C-82E177F76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558" y="813545"/>
            <a:ext cx="3751114" cy="210812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5EEEF9-DC09-4619-BF23-5E488CDD9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Cavity Mirror Damage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2BD84-02E0-420F-B780-2DCE736EC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10" y="3581904"/>
            <a:ext cx="3016102" cy="2262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860D7E-DBE2-460F-8532-AD7D74F27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51" y="757597"/>
            <a:ext cx="2369126" cy="3158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902296-8DD0-4D1A-B91A-03C9FF1C2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18" b="23875"/>
          <a:stretch/>
        </p:blipFill>
        <p:spPr>
          <a:xfrm rot="5400000">
            <a:off x="7356230" y="947362"/>
            <a:ext cx="3091310" cy="28236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F02009-3CDD-4D74-8451-00541BB84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189" y="3916432"/>
            <a:ext cx="1491447" cy="22691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A4DAAB-C833-4693-8313-EB6028ECD0B4}"/>
              </a:ext>
            </a:extLst>
          </p:cNvPr>
          <p:cNvSpPr txBox="1"/>
          <p:nvPr/>
        </p:nvSpPr>
        <p:spPr>
          <a:xfrm>
            <a:off x="7761767" y="4380614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mask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0BD842-8DE4-4CE8-B01D-47BE985882B8}"/>
              </a:ext>
            </a:extLst>
          </p:cNvPr>
          <p:cNvCxnSpPr/>
          <p:nvPr/>
        </p:nvCxnSpPr>
        <p:spPr>
          <a:xfrm flipH="1" flipV="1">
            <a:off x="6517758" y="2921672"/>
            <a:ext cx="1244009" cy="1458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3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1BFCC-1531-AE48-A7EA-D7BCF307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25" y="849242"/>
            <a:ext cx="10957302" cy="5257090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Proton Improvement Plan Intensity Goals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Ultimate goal: 2.3E17 protons delivered/</a:t>
            </a:r>
            <a:r>
              <a:rPr lang="en-US" sz="2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hr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@ 15 HZ  </a:t>
            </a:r>
          </a:p>
          <a:p>
            <a:pPr lvl="1"/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&gt;85% acceleration availability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Booster runs at Administrative loss limit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Notching in the Booster ring deposits the removed bunches into dedicated Absorbers. This accounts for ~30% of Booster beam power loss ( few % of beam intensity)</a:t>
            </a:r>
            <a:r>
              <a:rPr lang="en-US" sz="2000" dirty="0"/>
              <a:t>. 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We would like to remove this loss from the ring and safely dispose of the notched ions.</a:t>
            </a: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Ultimately one needs about 80 ns notch in the beam at extraction time for the extraction kicker rise time and the 8 GeV Recycler injection kicker</a:t>
            </a:r>
          </a:p>
          <a:p>
            <a:r>
              <a:rPr lang="en-US" sz="2000" dirty="0">
                <a:solidFill>
                  <a:srgbClr val="00B0F0"/>
                </a:solidFill>
              </a:rPr>
              <a:t>In the 200 MHz beam structure this would correspond to ~16 200 MHz bunches every 2.2 us and for 16 turns this would be a total of about 256 bunches or about 1-2% of injected beam.</a:t>
            </a:r>
          </a:p>
          <a:p>
            <a:pPr lvl="1"/>
            <a:r>
              <a:rPr lang="en-US" sz="2000" dirty="0"/>
              <a:t>When we started in 2011, it was 10-12 bunches and 10 turns</a:t>
            </a:r>
          </a:p>
          <a:p>
            <a:pPr lvl="1"/>
            <a:r>
              <a:rPr lang="en-US" sz="2000" dirty="0"/>
              <a:t>Now, we’re at 16 bunches and 16 to 18 turns and there’s talk of more…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Techniques developed here may be applicable in other projects such as laser stripping, laser chopping, laser collimation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3" y="1"/>
            <a:ext cx="8686800" cy="427877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98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01C6D-4669-4B19-956D-B2E7837AC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41" y="822611"/>
            <a:ext cx="3142647" cy="32380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4EC2A7-5F2D-40FC-8BBF-682BEFFD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after mask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3CFB2-A1C8-483B-B13C-6B12B22D3A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45B5-605F-4CD9-AE71-E9591A367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181A5-B9E0-4949-B610-1F7911797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168DC-4AA5-4DA7-BD8F-EDAF46348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3" r="31166" b="16266"/>
          <a:stretch/>
        </p:blipFill>
        <p:spPr>
          <a:xfrm>
            <a:off x="7844051" y="822610"/>
            <a:ext cx="3541309" cy="4439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7D34C-0CA1-4E2A-AAF0-4132CB0DB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106" y="822611"/>
            <a:ext cx="3628479" cy="32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4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1BFCC-1531-AE48-A7EA-D7BCF3076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Laser Notcher laser system is a burst-mode, bunch-by-bunch, H- neutralization system that can be tailored for many application.</a:t>
            </a:r>
          </a:p>
          <a:p>
            <a:r>
              <a:rPr lang="en-US" sz="2000" dirty="0"/>
              <a:t>The final amplifier stage of the laser system was developed specific ion bunch structure which has limitations on average power/duty factor.</a:t>
            </a:r>
          </a:p>
          <a:p>
            <a:r>
              <a:rPr lang="en-US" sz="2000" dirty="0"/>
              <a:t>Many of the suggested applications require a system capable of higher duty factor and average power</a:t>
            </a:r>
          </a:p>
          <a:p>
            <a:pPr lvl="1"/>
            <a:r>
              <a:rPr lang="en-US" sz="2000" dirty="0"/>
              <a:t>Transverse collimation in one or two planes (in combination with notching)</a:t>
            </a:r>
          </a:p>
          <a:p>
            <a:pPr lvl="1"/>
            <a:r>
              <a:rPr lang="en-US" sz="2000" dirty="0"/>
              <a:t>Creation of four beam sections in Booster for the g-2 experiment</a:t>
            </a:r>
          </a:p>
          <a:p>
            <a:pPr lvl="1"/>
            <a:r>
              <a:rPr lang="en-US" sz="2000" dirty="0"/>
              <a:t>Longitudinal collimation in a linac where the head and/or tail of a bunch is removed</a:t>
            </a:r>
          </a:p>
          <a:p>
            <a:pPr lvl="1"/>
            <a:r>
              <a:rPr lang="en-US" sz="2000" dirty="0"/>
              <a:t>Extinction measurement for the PIP-II mu2e experiment</a:t>
            </a:r>
          </a:p>
          <a:p>
            <a:pPr lvl="1"/>
            <a:r>
              <a:rPr lang="en-US" sz="2000" dirty="0"/>
              <a:t>Cleaning the 900 ns no-beam section in the PIP-II mu2e experiment</a:t>
            </a:r>
          </a:p>
          <a:p>
            <a:pPr lvl="1"/>
            <a:r>
              <a:rPr lang="en-US" sz="2000" dirty="0"/>
              <a:t>As a potential component for J-PARC laser stripping experiment</a:t>
            </a:r>
          </a:p>
          <a:p>
            <a:r>
              <a:rPr lang="en-US" sz="2200" dirty="0"/>
              <a:t>Each may require a potential different final amplification stage, but can use the infrastructure and technology for the laser notcher.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going forward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08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3BCE8F0C-73AA-4527-B6B9-09572357D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64" y="1172074"/>
            <a:ext cx="3235022" cy="189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0A51F-57CB-4CA3-AD7C-0B33196BB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64" y="3260894"/>
            <a:ext cx="3823938" cy="2927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5185A-1929-4CB0-9629-ABFB69621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75" y="3445819"/>
            <a:ext cx="3082596" cy="2557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9C2B6-A097-4A8F-8A0E-A5ADEDAC1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7" y="1172074"/>
            <a:ext cx="3125538" cy="190411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FB2417-1D4D-46DD-8B1D-4610402DA24D}"/>
              </a:ext>
            </a:extLst>
          </p:cNvPr>
          <p:cNvCxnSpPr/>
          <p:nvPr/>
        </p:nvCxnSpPr>
        <p:spPr>
          <a:xfrm>
            <a:off x="3984297" y="2144889"/>
            <a:ext cx="463635" cy="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4E6206-31DB-4B3F-AE1B-D1C44E4E2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434" b="14574"/>
          <a:stretch/>
        </p:blipFill>
        <p:spPr>
          <a:xfrm>
            <a:off x="572558" y="3391805"/>
            <a:ext cx="3265795" cy="2768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51C406D-FA0C-47D3-9375-5674C13C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Adjusted our transverse laser profile and collimated the H- in vertical </a:t>
            </a:r>
          </a:p>
        </p:txBody>
      </p:sp>
    </p:spTree>
    <p:extLst>
      <p:ext uri="{BB962C8B-B14F-4D97-AF65-F5344CB8AC3E}">
        <p14:creationId xmlns:p14="http://schemas.microsoft.com/office/powerpoint/2010/main" val="2489800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EBD3B6-BA6F-4468-9B4F-B82511281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879" y="1818167"/>
            <a:ext cx="8490797" cy="3256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23E07B-CA08-4D60-A849-5DE593F9140E}"/>
              </a:ext>
            </a:extLst>
          </p:cNvPr>
          <p:cNvSpPr txBox="1"/>
          <p:nvPr/>
        </p:nvSpPr>
        <p:spPr>
          <a:xfrm>
            <a:off x="712382" y="1031358"/>
            <a:ext cx="10982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Current waveform generator  has single table for all resets.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Create an array of waveform generators to be triggered by different beam cycles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9330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PCF Amplifiers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20A7792-88FA-4C5D-B3A3-6B3109991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7" y="923332"/>
            <a:ext cx="5088667" cy="3368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62850-1E3C-45E4-9DAF-3FCDD6E81B06}"/>
              </a:ext>
            </a:extLst>
          </p:cNvPr>
          <p:cNvSpPr txBox="1"/>
          <p:nvPr/>
        </p:nvSpPr>
        <p:spPr>
          <a:xfrm>
            <a:off x="411983" y="4479943"/>
            <a:ext cx="5532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built for MIT runs at ~1 mJ/pulse (3-4 ns)</a:t>
            </a:r>
          </a:p>
          <a:p>
            <a:r>
              <a:rPr lang="en-US" dirty="0"/>
              <a:t>300 kW peak power 200W average power sustained</a:t>
            </a:r>
          </a:p>
          <a:p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B0560-19D4-470C-987B-6FB5E7D4B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98" y="834013"/>
            <a:ext cx="3627839" cy="51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958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collimation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Content Placeholder 7" descr="Snipping Tool">
            <a:extLst>
              <a:ext uri="{FF2B5EF4-FFF2-40B4-BE49-F238E27FC236}">
                <a16:creationId xmlns:a16="http://schemas.microsoft.com/office/drawing/2014/main" id="{00148C3C-EE78-43F1-BCA8-F37583023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28419" r="21991" b="13930"/>
          <a:stretch/>
        </p:blipFill>
        <p:spPr>
          <a:xfrm>
            <a:off x="1301892" y="2270758"/>
            <a:ext cx="678180" cy="1226683"/>
          </a:xfr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ACCDD78-6ED3-4BC8-893A-790765AD5FCF}"/>
              </a:ext>
            </a:extLst>
          </p:cNvPr>
          <p:cNvSpPr/>
          <p:nvPr/>
        </p:nvSpPr>
        <p:spPr>
          <a:xfrm>
            <a:off x="555783" y="2580342"/>
            <a:ext cx="1880838" cy="742950"/>
          </a:xfrm>
          <a:custGeom>
            <a:avLst/>
            <a:gdLst>
              <a:gd name="connsiteX0" fmla="*/ 0 w 3665220"/>
              <a:gd name="connsiteY0" fmla="*/ 1432560 h 1447800"/>
              <a:gd name="connsiteX1" fmla="*/ 1272540 w 3665220"/>
              <a:gd name="connsiteY1" fmla="*/ 1440180 h 1447800"/>
              <a:gd name="connsiteX2" fmla="*/ 1295400 w 3665220"/>
              <a:gd name="connsiteY2" fmla="*/ 7620 h 1447800"/>
              <a:gd name="connsiteX3" fmla="*/ 1615440 w 3665220"/>
              <a:gd name="connsiteY3" fmla="*/ 7620 h 1447800"/>
              <a:gd name="connsiteX4" fmla="*/ 1607820 w 3665220"/>
              <a:gd name="connsiteY4" fmla="*/ 1432560 h 1447800"/>
              <a:gd name="connsiteX5" fmla="*/ 2552700 w 3665220"/>
              <a:gd name="connsiteY5" fmla="*/ 1424940 h 1447800"/>
              <a:gd name="connsiteX6" fmla="*/ 2514600 w 3665220"/>
              <a:gd name="connsiteY6" fmla="*/ 7620 h 1447800"/>
              <a:gd name="connsiteX7" fmla="*/ 2819400 w 3665220"/>
              <a:gd name="connsiteY7" fmla="*/ 0 h 1447800"/>
              <a:gd name="connsiteX8" fmla="*/ 2827020 w 3665220"/>
              <a:gd name="connsiteY8" fmla="*/ 1447800 h 1447800"/>
              <a:gd name="connsiteX9" fmla="*/ 3665220 w 3665220"/>
              <a:gd name="connsiteY9" fmla="*/ 144018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5220" h="1447800">
                <a:moveTo>
                  <a:pt x="0" y="1432560"/>
                </a:moveTo>
                <a:lnTo>
                  <a:pt x="1272540" y="1440180"/>
                </a:lnTo>
                <a:lnTo>
                  <a:pt x="1295400" y="7620"/>
                </a:lnTo>
                <a:lnTo>
                  <a:pt x="1615440" y="7620"/>
                </a:lnTo>
                <a:lnTo>
                  <a:pt x="1607820" y="1432560"/>
                </a:lnTo>
                <a:lnTo>
                  <a:pt x="2552700" y="1424940"/>
                </a:lnTo>
                <a:lnTo>
                  <a:pt x="2514600" y="7620"/>
                </a:lnTo>
                <a:lnTo>
                  <a:pt x="2819400" y="0"/>
                </a:lnTo>
                <a:lnTo>
                  <a:pt x="2827020" y="1447800"/>
                </a:lnTo>
                <a:lnTo>
                  <a:pt x="3665220" y="14401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D02CA-6AFA-4BBA-97B5-B6C0A71770A8}"/>
              </a:ext>
            </a:extLst>
          </p:cNvPr>
          <p:cNvSpPr txBox="1"/>
          <p:nvPr/>
        </p:nvSpPr>
        <p:spPr>
          <a:xfrm>
            <a:off x="1068880" y="2300431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CDB9D-011B-4D2A-AAD2-B91F704827B2}"/>
              </a:ext>
            </a:extLst>
          </p:cNvPr>
          <p:cNvSpPr txBox="1"/>
          <p:nvPr/>
        </p:nvSpPr>
        <p:spPr>
          <a:xfrm>
            <a:off x="1426821" y="340048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ps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4D3889-FE64-463A-8A40-55D41FCB6BA2}"/>
              </a:ext>
            </a:extLst>
          </p:cNvPr>
          <p:cNvCxnSpPr/>
          <p:nvPr/>
        </p:nvCxnSpPr>
        <p:spPr>
          <a:xfrm>
            <a:off x="1397142" y="3400480"/>
            <a:ext cx="487680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C28BF2-F0A2-4EFF-B1BC-4D98F2D4E17C}"/>
              </a:ext>
            </a:extLst>
          </p:cNvPr>
          <p:cNvSpPr/>
          <p:nvPr/>
        </p:nvSpPr>
        <p:spPr>
          <a:xfrm>
            <a:off x="2350570" y="2580342"/>
            <a:ext cx="1880838" cy="742950"/>
          </a:xfrm>
          <a:custGeom>
            <a:avLst/>
            <a:gdLst>
              <a:gd name="connsiteX0" fmla="*/ 0 w 3665220"/>
              <a:gd name="connsiteY0" fmla="*/ 1432560 h 1447800"/>
              <a:gd name="connsiteX1" fmla="*/ 1272540 w 3665220"/>
              <a:gd name="connsiteY1" fmla="*/ 1440180 h 1447800"/>
              <a:gd name="connsiteX2" fmla="*/ 1295400 w 3665220"/>
              <a:gd name="connsiteY2" fmla="*/ 7620 h 1447800"/>
              <a:gd name="connsiteX3" fmla="*/ 1615440 w 3665220"/>
              <a:gd name="connsiteY3" fmla="*/ 7620 h 1447800"/>
              <a:gd name="connsiteX4" fmla="*/ 1607820 w 3665220"/>
              <a:gd name="connsiteY4" fmla="*/ 1432560 h 1447800"/>
              <a:gd name="connsiteX5" fmla="*/ 2552700 w 3665220"/>
              <a:gd name="connsiteY5" fmla="*/ 1424940 h 1447800"/>
              <a:gd name="connsiteX6" fmla="*/ 2514600 w 3665220"/>
              <a:gd name="connsiteY6" fmla="*/ 7620 h 1447800"/>
              <a:gd name="connsiteX7" fmla="*/ 2819400 w 3665220"/>
              <a:gd name="connsiteY7" fmla="*/ 0 h 1447800"/>
              <a:gd name="connsiteX8" fmla="*/ 2827020 w 3665220"/>
              <a:gd name="connsiteY8" fmla="*/ 1447800 h 1447800"/>
              <a:gd name="connsiteX9" fmla="*/ 3665220 w 3665220"/>
              <a:gd name="connsiteY9" fmla="*/ 144018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5220" h="1447800">
                <a:moveTo>
                  <a:pt x="0" y="1432560"/>
                </a:moveTo>
                <a:lnTo>
                  <a:pt x="1272540" y="1440180"/>
                </a:lnTo>
                <a:lnTo>
                  <a:pt x="1295400" y="7620"/>
                </a:lnTo>
                <a:lnTo>
                  <a:pt x="1615440" y="7620"/>
                </a:lnTo>
                <a:lnTo>
                  <a:pt x="1607820" y="1432560"/>
                </a:lnTo>
                <a:lnTo>
                  <a:pt x="2552700" y="1424940"/>
                </a:lnTo>
                <a:lnTo>
                  <a:pt x="2514600" y="7620"/>
                </a:lnTo>
                <a:lnTo>
                  <a:pt x="2819400" y="0"/>
                </a:lnTo>
                <a:lnTo>
                  <a:pt x="2827020" y="1447800"/>
                </a:lnTo>
                <a:lnTo>
                  <a:pt x="3665220" y="14401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C3608C-E8B5-4689-A241-6CAFF269CEDB}"/>
              </a:ext>
            </a:extLst>
          </p:cNvPr>
          <p:cNvCxnSpPr>
            <a:cxnSpLocks/>
          </p:cNvCxnSpPr>
          <p:nvPr/>
        </p:nvCxnSpPr>
        <p:spPr>
          <a:xfrm>
            <a:off x="1208456" y="3821959"/>
            <a:ext cx="1880198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946006-D47D-4016-B8AD-6E99781D85DC}"/>
              </a:ext>
            </a:extLst>
          </p:cNvPr>
          <p:cNvSpPr txBox="1"/>
          <p:nvPr/>
        </p:nvSpPr>
        <p:spPr>
          <a:xfrm>
            <a:off x="1937585" y="3777352"/>
            <a:ext cx="82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prf</a:t>
            </a:r>
            <a:r>
              <a:rPr lang="en-US" sz="1400" baseline="-25000" dirty="0" err="1"/>
              <a:t>micro</a:t>
            </a:r>
            <a:endParaRPr lang="en-US" sz="1400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E797D8-D1AC-45BE-90BB-CECEEB5C8608}"/>
              </a:ext>
            </a:extLst>
          </p:cNvPr>
          <p:cNvSpPr txBox="1"/>
          <p:nvPr/>
        </p:nvSpPr>
        <p:spPr>
          <a:xfrm>
            <a:off x="4155544" y="2369185"/>
            <a:ext cx="15213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pw  = 100 </a:t>
            </a:r>
            <a:r>
              <a:rPr lang="en-US" sz="1400" dirty="0" err="1"/>
              <a:t>ps</a:t>
            </a:r>
            <a:r>
              <a:rPr lang="en-US" sz="1400" dirty="0"/>
              <a:t> each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pE</a:t>
            </a:r>
            <a:r>
              <a:rPr lang="en-US" sz="1400" dirty="0"/>
              <a:t> = 15 uJ each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ps</a:t>
            </a:r>
            <a:r>
              <a:rPr lang="en-US" sz="1400" dirty="0"/>
              <a:t> = 2 ns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prf</a:t>
            </a:r>
            <a:r>
              <a:rPr lang="en-US" sz="1400" dirty="0"/>
              <a:t> = 201.25 MHz</a:t>
            </a:r>
          </a:p>
          <a:p>
            <a:r>
              <a:rPr lang="en-US" sz="1400" dirty="0"/>
              <a:t>DF = 0.016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CDC004-FCDE-4FF4-856F-630E1C58340C}"/>
              </a:ext>
            </a:extLst>
          </p:cNvPr>
          <p:cNvSpPr txBox="1"/>
          <p:nvPr/>
        </p:nvSpPr>
        <p:spPr>
          <a:xfrm>
            <a:off x="2548018" y="961583"/>
            <a:ext cx="1607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w = 50 us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prf</a:t>
            </a:r>
            <a:r>
              <a:rPr lang="en-US" sz="1400" dirty="0"/>
              <a:t> = 15 Hz</a:t>
            </a:r>
          </a:p>
          <a:p>
            <a:r>
              <a:rPr lang="en-US" sz="1400" dirty="0"/>
              <a:t>DF = 7.5E-4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B45EEE-1287-422C-8165-D6699B66706F}"/>
              </a:ext>
            </a:extLst>
          </p:cNvPr>
          <p:cNvSpPr txBox="1"/>
          <p:nvPr/>
        </p:nvSpPr>
        <p:spPr>
          <a:xfrm>
            <a:off x="6215549" y="2886746"/>
            <a:ext cx="5848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Laser produces 201.25E6*50e-6 = 10,000 pulses /cycle</a:t>
            </a:r>
          </a:p>
          <a:p>
            <a:r>
              <a:rPr lang="en-US" sz="2000" dirty="0"/>
              <a:t>For 30 uJ/pulse*10,000 pulses = 0.3 J /pulse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B8A321-3D9D-456A-8AFB-73617D204C8E}"/>
              </a:ext>
            </a:extLst>
          </p:cNvPr>
          <p:cNvSpPr txBox="1"/>
          <p:nvPr/>
        </p:nvSpPr>
        <p:spPr>
          <a:xfrm>
            <a:off x="7341135" y="3799891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Peak Power = E/pulse/pulse width</a:t>
            </a:r>
          </a:p>
          <a:p>
            <a:r>
              <a:rPr lang="en-US" sz="2000" dirty="0"/>
              <a:t>                     =30 uJ/0.1 ns = 300 kW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5FE34D-E884-46B0-BB50-1E3EE7DD8FAF}"/>
              </a:ext>
            </a:extLst>
          </p:cNvPr>
          <p:cNvSpPr txBox="1"/>
          <p:nvPr/>
        </p:nvSpPr>
        <p:spPr>
          <a:xfrm>
            <a:off x="7341135" y="4569332"/>
            <a:ext cx="3855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Average power = Peak power*DF</a:t>
            </a:r>
          </a:p>
          <a:p>
            <a:r>
              <a:rPr lang="en-US" sz="2000" dirty="0"/>
              <a:t>                         = 300 kW* 3E-5 = 9W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D6B45-0348-40F8-B615-4AA13F2E9090}"/>
              </a:ext>
            </a:extLst>
          </p:cNvPr>
          <p:cNvSpPr txBox="1"/>
          <p:nvPr/>
        </p:nvSpPr>
        <p:spPr>
          <a:xfrm>
            <a:off x="8557513" y="105771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BDA65-C915-457E-963B-A65DDBFF867C}"/>
              </a:ext>
            </a:extLst>
          </p:cNvPr>
          <p:cNvSpPr txBox="1"/>
          <p:nvPr/>
        </p:nvSpPr>
        <p:spPr>
          <a:xfrm>
            <a:off x="529157" y="4153834"/>
            <a:ext cx="5335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Split amplified pulse</a:t>
            </a:r>
            <a:r>
              <a:rPr lang="en-US" sz="1600" dirty="0">
                <a:sym typeface="Wingdings" panose="05000000000000000000" pitchFamily="2" charset="2"/>
              </a:rPr>
              <a:t> OPTICAL delay line  recombine </a:t>
            </a:r>
          </a:p>
          <a:p>
            <a:r>
              <a:rPr lang="en-US" sz="1600" dirty="0">
                <a:sym typeface="Wingdings" panose="05000000000000000000" pitchFamily="2" charset="2"/>
              </a:rPr>
              <a:t> temporally  with adjustable spacing (</a:t>
            </a:r>
            <a:r>
              <a:rPr lang="en-US" sz="1600" dirty="0" err="1">
                <a:sym typeface="Wingdings" panose="05000000000000000000" pitchFamily="2" charset="2"/>
              </a:rPr>
              <a:t>ps</a:t>
            </a:r>
            <a:r>
              <a:rPr lang="en-US" sz="1600" dirty="0">
                <a:sym typeface="Wingdings" panose="05000000000000000000" pitchFamily="2" charset="2"/>
              </a:rPr>
              <a:t>)  </a:t>
            </a:r>
          </a:p>
          <a:p>
            <a:r>
              <a:rPr lang="en-US" sz="1600" dirty="0">
                <a:sym typeface="Wingdings" panose="05000000000000000000" pitchFamily="2" charset="2"/>
              </a:rPr>
              <a:t>Create head/tail out of single amplified laser pulse 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CB8FFD-BDC0-4AE5-BAAA-B1A59B3DC377}"/>
              </a:ext>
            </a:extLst>
          </p:cNvPr>
          <p:cNvSpPr txBox="1"/>
          <p:nvPr/>
        </p:nvSpPr>
        <p:spPr>
          <a:xfrm>
            <a:off x="1068880" y="5145869"/>
            <a:ext cx="47307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Spot size 1mm x 7.5mm</a:t>
            </a:r>
          </a:p>
          <a:p>
            <a:r>
              <a:rPr lang="en-US" sz="1600" dirty="0"/>
              <a:t>50 passes, 0.59 mm separation, 1.19mm at mirror</a:t>
            </a:r>
          </a:p>
          <a:p>
            <a:r>
              <a:rPr lang="en-US" sz="1600" dirty="0"/>
              <a:t>cavity length 2.9 cm, laser path 0.73 m, </a:t>
            </a:r>
          </a:p>
          <a:p>
            <a:r>
              <a:rPr lang="en-US" sz="1600" dirty="0"/>
              <a:t>neutralization 96% with 15 uJ pulse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B64EB0-CD22-452C-9DC2-2E7F7CB3D433}"/>
              </a:ext>
            </a:extLst>
          </p:cNvPr>
          <p:cNvGrpSpPr/>
          <p:nvPr/>
        </p:nvGrpSpPr>
        <p:grpSpPr>
          <a:xfrm>
            <a:off x="0" y="731860"/>
            <a:ext cx="7749540" cy="1612553"/>
            <a:chOff x="2065020" y="1294758"/>
            <a:chExt cx="7749540" cy="1612553"/>
          </a:xfrm>
          <a:effectLst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2C2FAC-3157-4B5F-9A3A-6A4608160731}"/>
                </a:ext>
              </a:extLst>
            </p:cNvPr>
            <p:cNvSpPr/>
            <p:nvPr/>
          </p:nvSpPr>
          <p:spPr>
            <a:xfrm>
              <a:off x="2065020" y="1615440"/>
              <a:ext cx="7749540" cy="914400"/>
            </a:xfrm>
            <a:custGeom>
              <a:avLst/>
              <a:gdLst>
                <a:gd name="connsiteX0" fmla="*/ 0 w 6073140"/>
                <a:gd name="connsiteY0" fmla="*/ 906780 h 914400"/>
                <a:gd name="connsiteX1" fmla="*/ 304800 w 6073140"/>
                <a:gd name="connsiteY1" fmla="*/ 914400 h 914400"/>
                <a:gd name="connsiteX2" fmla="*/ 312420 w 6073140"/>
                <a:gd name="connsiteY2" fmla="*/ 0 h 914400"/>
                <a:gd name="connsiteX3" fmla="*/ 533400 w 6073140"/>
                <a:gd name="connsiteY3" fmla="*/ 15240 h 914400"/>
                <a:gd name="connsiteX4" fmla="*/ 533400 w 6073140"/>
                <a:gd name="connsiteY4" fmla="*/ 914400 h 914400"/>
                <a:gd name="connsiteX5" fmla="*/ 4312920 w 6073140"/>
                <a:gd name="connsiteY5" fmla="*/ 899160 h 914400"/>
                <a:gd name="connsiteX6" fmla="*/ 4320540 w 6073140"/>
                <a:gd name="connsiteY6" fmla="*/ 7620 h 914400"/>
                <a:gd name="connsiteX7" fmla="*/ 4541520 w 6073140"/>
                <a:gd name="connsiteY7" fmla="*/ 22860 h 914400"/>
                <a:gd name="connsiteX8" fmla="*/ 4541520 w 6073140"/>
                <a:gd name="connsiteY8" fmla="*/ 906780 h 914400"/>
                <a:gd name="connsiteX9" fmla="*/ 6073140 w 6073140"/>
                <a:gd name="connsiteY9" fmla="*/ 90678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73140" h="914400">
                  <a:moveTo>
                    <a:pt x="0" y="906780"/>
                  </a:moveTo>
                  <a:lnTo>
                    <a:pt x="304800" y="914400"/>
                  </a:lnTo>
                  <a:lnTo>
                    <a:pt x="312420" y="0"/>
                  </a:lnTo>
                  <a:lnTo>
                    <a:pt x="533400" y="15240"/>
                  </a:lnTo>
                  <a:lnTo>
                    <a:pt x="533400" y="914400"/>
                  </a:lnTo>
                  <a:lnTo>
                    <a:pt x="4312920" y="899160"/>
                  </a:lnTo>
                  <a:lnTo>
                    <a:pt x="4320540" y="7620"/>
                  </a:lnTo>
                  <a:lnTo>
                    <a:pt x="4541520" y="22860"/>
                  </a:lnTo>
                  <a:lnTo>
                    <a:pt x="4541520" y="906780"/>
                  </a:lnTo>
                  <a:lnTo>
                    <a:pt x="6073140" y="906780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8C1C8B-A5CE-4DF4-AACD-2088FF68D880}"/>
                </a:ext>
              </a:extLst>
            </p:cNvPr>
            <p:cNvSpPr txBox="1"/>
            <p:nvPr/>
          </p:nvSpPr>
          <p:spPr>
            <a:xfrm>
              <a:off x="2384202" y="129475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57D2680-F1BC-4A32-8132-67437725E177}"/>
                </a:ext>
              </a:extLst>
            </p:cNvPr>
            <p:cNvCxnSpPr/>
            <p:nvPr/>
          </p:nvCxnSpPr>
          <p:spPr>
            <a:xfrm flipV="1">
              <a:off x="2472088" y="2614771"/>
              <a:ext cx="5140292" cy="29673"/>
            </a:xfrm>
            <a:prstGeom prst="straightConnector1">
              <a:avLst/>
            </a:prstGeom>
            <a:ln w="12700"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8E874F-7716-4D9E-8B0D-B854A5093ADA}"/>
                </a:ext>
              </a:extLst>
            </p:cNvPr>
            <p:cNvSpPr txBox="1"/>
            <p:nvPr/>
          </p:nvSpPr>
          <p:spPr>
            <a:xfrm>
              <a:off x="4522342" y="2568757"/>
              <a:ext cx="9348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prf</a:t>
              </a:r>
              <a:r>
                <a:rPr lang="en-US" sz="1600" baseline="-25000" dirty="0" err="1"/>
                <a:t>MACRO</a:t>
              </a:r>
              <a:endParaRPr lang="en-US" sz="16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9545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6A1C-1A27-9C49-98B8-380A8CCC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collimation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Content Placeholder 7" descr="Snipping Tool">
            <a:extLst>
              <a:ext uri="{FF2B5EF4-FFF2-40B4-BE49-F238E27FC236}">
                <a16:creationId xmlns:a16="http://schemas.microsoft.com/office/drawing/2014/main" id="{A06614FF-DFAD-49BD-B78B-C448399CA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28419" r="21991" b="13930"/>
          <a:stretch/>
        </p:blipFill>
        <p:spPr>
          <a:xfrm>
            <a:off x="1301892" y="2270758"/>
            <a:ext cx="678180" cy="1226683"/>
          </a:xfr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BFBC3FE-0791-4BE3-8562-693D7D4BC8DB}"/>
              </a:ext>
            </a:extLst>
          </p:cNvPr>
          <p:cNvSpPr/>
          <p:nvPr/>
        </p:nvSpPr>
        <p:spPr>
          <a:xfrm>
            <a:off x="555783" y="2580342"/>
            <a:ext cx="1880838" cy="742950"/>
          </a:xfrm>
          <a:custGeom>
            <a:avLst/>
            <a:gdLst>
              <a:gd name="connsiteX0" fmla="*/ 0 w 3665220"/>
              <a:gd name="connsiteY0" fmla="*/ 1432560 h 1447800"/>
              <a:gd name="connsiteX1" fmla="*/ 1272540 w 3665220"/>
              <a:gd name="connsiteY1" fmla="*/ 1440180 h 1447800"/>
              <a:gd name="connsiteX2" fmla="*/ 1295400 w 3665220"/>
              <a:gd name="connsiteY2" fmla="*/ 7620 h 1447800"/>
              <a:gd name="connsiteX3" fmla="*/ 1615440 w 3665220"/>
              <a:gd name="connsiteY3" fmla="*/ 7620 h 1447800"/>
              <a:gd name="connsiteX4" fmla="*/ 1607820 w 3665220"/>
              <a:gd name="connsiteY4" fmla="*/ 1432560 h 1447800"/>
              <a:gd name="connsiteX5" fmla="*/ 2552700 w 3665220"/>
              <a:gd name="connsiteY5" fmla="*/ 1424940 h 1447800"/>
              <a:gd name="connsiteX6" fmla="*/ 2514600 w 3665220"/>
              <a:gd name="connsiteY6" fmla="*/ 7620 h 1447800"/>
              <a:gd name="connsiteX7" fmla="*/ 2819400 w 3665220"/>
              <a:gd name="connsiteY7" fmla="*/ 0 h 1447800"/>
              <a:gd name="connsiteX8" fmla="*/ 2827020 w 3665220"/>
              <a:gd name="connsiteY8" fmla="*/ 1447800 h 1447800"/>
              <a:gd name="connsiteX9" fmla="*/ 3665220 w 3665220"/>
              <a:gd name="connsiteY9" fmla="*/ 144018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5220" h="1447800">
                <a:moveTo>
                  <a:pt x="0" y="1432560"/>
                </a:moveTo>
                <a:lnTo>
                  <a:pt x="1272540" y="1440180"/>
                </a:lnTo>
                <a:lnTo>
                  <a:pt x="1295400" y="7620"/>
                </a:lnTo>
                <a:lnTo>
                  <a:pt x="1615440" y="7620"/>
                </a:lnTo>
                <a:lnTo>
                  <a:pt x="1607820" y="1432560"/>
                </a:lnTo>
                <a:lnTo>
                  <a:pt x="2552700" y="1424940"/>
                </a:lnTo>
                <a:lnTo>
                  <a:pt x="2514600" y="7620"/>
                </a:lnTo>
                <a:lnTo>
                  <a:pt x="2819400" y="0"/>
                </a:lnTo>
                <a:lnTo>
                  <a:pt x="2827020" y="1447800"/>
                </a:lnTo>
                <a:lnTo>
                  <a:pt x="3665220" y="14401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B0429-887A-4C76-9BA7-8C61AE4CAA4D}"/>
              </a:ext>
            </a:extLst>
          </p:cNvPr>
          <p:cNvSpPr txBox="1"/>
          <p:nvPr/>
        </p:nvSpPr>
        <p:spPr>
          <a:xfrm>
            <a:off x="1068880" y="2300431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320D3-3D61-45D6-A1AC-55D183AB4153}"/>
              </a:ext>
            </a:extLst>
          </p:cNvPr>
          <p:cNvSpPr txBox="1"/>
          <p:nvPr/>
        </p:nvSpPr>
        <p:spPr>
          <a:xfrm>
            <a:off x="1426821" y="340048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ps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3EBDD-A7A6-440F-A75D-FC4E72770385}"/>
              </a:ext>
            </a:extLst>
          </p:cNvPr>
          <p:cNvCxnSpPr/>
          <p:nvPr/>
        </p:nvCxnSpPr>
        <p:spPr>
          <a:xfrm>
            <a:off x="1397142" y="3400480"/>
            <a:ext cx="487680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58D69EE-4D09-495D-A7DE-63759AA47F18}"/>
              </a:ext>
            </a:extLst>
          </p:cNvPr>
          <p:cNvSpPr/>
          <p:nvPr/>
        </p:nvSpPr>
        <p:spPr>
          <a:xfrm>
            <a:off x="2350570" y="2580342"/>
            <a:ext cx="1880838" cy="742950"/>
          </a:xfrm>
          <a:custGeom>
            <a:avLst/>
            <a:gdLst>
              <a:gd name="connsiteX0" fmla="*/ 0 w 3665220"/>
              <a:gd name="connsiteY0" fmla="*/ 1432560 h 1447800"/>
              <a:gd name="connsiteX1" fmla="*/ 1272540 w 3665220"/>
              <a:gd name="connsiteY1" fmla="*/ 1440180 h 1447800"/>
              <a:gd name="connsiteX2" fmla="*/ 1295400 w 3665220"/>
              <a:gd name="connsiteY2" fmla="*/ 7620 h 1447800"/>
              <a:gd name="connsiteX3" fmla="*/ 1615440 w 3665220"/>
              <a:gd name="connsiteY3" fmla="*/ 7620 h 1447800"/>
              <a:gd name="connsiteX4" fmla="*/ 1607820 w 3665220"/>
              <a:gd name="connsiteY4" fmla="*/ 1432560 h 1447800"/>
              <a:gd name="connsiteX5" fmla="*/ 2552700 w 3665220"/>
              <a:gd name="connsiteY5" fmla="*/ 1424940 h 1447800"/>
              <a:gd name="connsiteX6" fmla="*/ 2514600 w 3665220"/>
              <a:gd name="connsiteY6" fmla="*/ 7620 h 1447800"/>
              <a:gd name="connsiteX7" fmla="*/ 2819400 w 3665220"/>
              <a:gd name="connsiteY7" fmla="*/ 0 h 1447800"/>
              <a:gd name="connsiteX8" fmla="*/ 2827020 w 3665220"/>
              <a:gd name="connsiteY8" fmla="*/ 1447800 h 1447800"/>
              <a:gd name="connsiteX9" fmla="*/ 3665220 w 3665220"/>
              <a:gd name="connsiteY9" fmla="*/ 144018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5220" h="1447800">
                <a:moveTo>
                  <a:pt x="0" y="1432560"/>
                </a:moveTo>
                <a:lnTo>
                  <a:pt x="1272540" y="1440180"/>
                </a:lnTo>
                <a:lnTo>
                  <a:pt x="1295400" y="7620"/>
                </a:lnTo>
                <a:lnTo>
                  <a:pt x="1615440" y="7620"/>
                </a:lnTo>
                <a:lnTo>
                  <a:pt x="1607820" y="1432560"/>
                </a:lnTo>
                <a:lnTo>
                  <a:pt x="2552700" y="1424940"/>
                </a:lnTo>
                <a:lnTo>
                  <a:pt x="2514600" y="7620"/>
                </a:lnTo>
                <a:lnTo>
                  <a:pt x="2819400" y="0"/>
                </a:lnTo>
                <a:lnTo>
                  <a:pt x="2827020" y="1447800"/>
                </a:lnTo>
                <a:lnTo>
                  <a:pt x="3665220" y="14401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12D61D-88F9-467D-B61A-B56E9CC98774}"/>
              </a:ext>
            </a:extLst>
          </p:cNvPr>
          <p:cNvCxnSpPr>
            <a:cxnSpLocks/>
          </p:cNvCxnSpPr>
          <p:nvPr/>
        </p:nvCxnSpPr>
        <p:spPr>
          <a:xfrm>
            <a:off x="1208456" y="3821959"/>
            <a:ext cx="1880198" cy="0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0EDE9B-D7C2-48F0-9AAE-5A3E2E1EA549}"/>
              </a:ext>
            </a:extLst>
          </p:cNvPr>
          <p:cNvSpPr txBox="1"/>
          <p:nvPr/>
        </p:nvSpPr>
        <p:spPr>
          <a:xfrm>
            <a:off x="1937585" y="3777352"/>
            <a:ext cx="82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prf</a:t>
            </a:r>
            <a:r>
              <a:rPr lang="en-US" sz="1400" baseline="-25000" dirty="0" err="1"/>
              <a:t>micro</a:t>
            </a:r>
            <a:endParaRPr lang="en-US" sz="1400" baseline="-25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392C26-5C94-48C2-847C-5A22A018F239}"/>
              </a:ext>
            </a:extLst>
          </p:cNvPr>
          <p:cNvGrpSpPr/>
          <p:nvPr/>
        </p:nvGrpSpPr>
        <p:grpSpPr>
          <a:xfrm>
            <a:off x="280774" y="699335"/>
            <a:ext cx="7749540" cy="1612553"/>
            <a:chOff x="2065020" y="1294758"/>
            <a:chExt cx="7749540" cy="1612553"/>
          </a:xfrm>
          <a:effectLst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BDED404-02D3-4BFC-939E-53425F106FBF}"/>
                </a:ext>
              </a:extLst>
            </p:cNvPr>
            <p:cNvSpPr/>
            <p:nvPr/>
          </p:nvSpPr>
          <p:spPr>
            <a:xfrm>
              <a:off x="2065020" y="1615440"/>
              <a:ext cx="7749540" cy="914400"/>
            </a:xfrm>
            <a:custGeom>
              <a:avLst/>
              <a:gdLst>
                <a:gd name="connsiteX0" fmla="*/ 0 w 6073140"/>
                <a:gd name="connsiteY0" fmla="*/ 906780 h 914400"/>
                <a:gd name="connsiteX1" fmla="*/ 304800 w 6073140"/>
                <a:gd name="connsiteY1" fmla="*/ 914400 h 914400"/>
                <a:gd name="connsiteX2" fmla="*/ 312420 w 6073140"/>
                <a:gd name="connsiteY2" fmla="*/ 0 h 914400"/>
                <a:gd name="connsiteX3" fmla="*/ 533400 w 6073140"/>
                <a:gd name="connsiteY3" fmla="*/ 15240 h 914400"/>
                <a:gd name="connsiteX4" fmla="*/ 533400 w 6073140"/>
                <a:gd name="connsiteY4" fmla="*/ 914400 h 914400"/>
                <a:gd name="connsiteX5" fmla="*/ 4312920 w 6073140"/>
                <a:gd name="connsiteY5" fmla="*/ 899160 h 914400"/>
                <a:gd name="connsiteX6" fmla="*/ 4320540 w 6073140"/>
                <a:gd name="connsiteY6" fmla="*/ 7620 h 914400"/>
                <a:gd name="connsiteX7" fmla="*/ 4541520 w 6073140"/>
                <a:gd name="connsiteY7" fmla="*/ 22860 h 914400"/>
                <a:gd name="connsiteX8" fmla="*/ 4541520 w 6073140"/>
                <a:gd name="connsiteY8" fmla="*/ 906780 h 914400"/>
                <a:gd name="connsiteX9" fmla="*/ 6073140 w 6073140"/>
                <a:gd name="connsiteY9" fmla="*/ 90678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73140" h="914400">
                  <a:moveTo>
                    <a:pt x="0" y="906780"/>
                  </a:moveTo>
                  <a:lnTo>
                    <a:pt x="304800" y="914400"/>
                  </a:lnTo>
                  <a:lnTo>
                    <a:pt x="312420" y="0"/>
                  </a:lnTo>
                  <a:lnTo>
                    <a:pt x="533400" y="15240"/>
                  </a:lnTo>
                  <a:lnTo>
                    <a:pt x="533400" y="914400"/>
                  </a:lnTo>
                  <a:lnTo>
                    <a:pt x="4312920" y="899160"/>
                  </a:lnTo>
                  <a:lnTo>
                    <a:pt x="4320540" y="7620"/>
                  </a:lnTo>
                  <a:lnTo>
                    <a:pt x="4541520" y="22860"/>
                  </a:lnTo>
                  <a:lnTo>
                    <a:pt x="4541520" y="906780"/>
                  </a:lnTo>
                  <a:lnTo>
                    <a:pt x="6073140" y="906780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A3E431-64A8-4F9C-9B81-C0C504E186DB}"/>
                </a:ext>
              </a:extLst>
            </p:cNvPr>
            <p:cNvSpPr txBox="1"/>
            <p:nvPr/>
          </p:nvSpPr>
          <p:spPr>
            <a:xfrm>
              <a:off x="2384202" y="129475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5CBB0B6-816E-4800-809E-C9FDEE8FBDEC}"/>
                </a:ext>
              </a:extLst>
            </p:cNvPr>
            <p:cNvCxnSpPr/>
            <p:nvPr/>
          </p:nvCxnSpPr>
          <p:spPr>
            <a:xfrm flipV="1">
              <a:off x="2472088" y="2614771"/>
              <a:ext cx="5140292" cy="29673"/>
            </a:xfrm>
            <a:prstGeom prst="straightConnector1">
              <a:avLst/>
            </a:prstGeom>
            <a:ln w="12700"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432DC7-D033-4BCB-9832-A1FCCA954C38}"/>
                </a:ext>
              </a:extLst>
            </p:cNvPr>
            <p:cNvSpPr txBox="1"/>
            <p:nvPr/>
          </p:nvSpPr>
          <p:spPr>
            <a:xfrm>
              <a:off x="4522342" y="2568757"/>
              <a:ext cx="9348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prf</a:t>
              </a:r>
              <a:r>
                <a:rPr lang="en-US" sz="1600" baseline="-25000" dirty="0" err="1"/>
                <a:t>MACRO</a:t>
              </a:r>
              <a:endParaRPr lang="en-US" sz="1600" baseline="-25000" dirty="0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B19748F0-AF4B-4CE9-AB8D-5711862B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651" y="832380"/>
            <a:ext cx="1677810" cy="12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8286ABCA-38E5-4954-B8D4-70646AA9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13" y="2071144"/>
            <a:ext cx="2191474" cy="15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8">
            <a:extLst>
              <a:ext uri="{FF2B5EF4-FFF2-40B4-BE49-F238E27FC236}">
                <a16:creationId xmlns:a16="http://schemas.microsoft.com/office/drawing/2014/main" id="{E1B55D15-DA29-4AC7-A803-CA61586D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171" y="2125820"/>
            <a:ext cx="2096329" cy="1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D465DC-ECA9-477F-B35C-CD50E9E4073C}"/>
              </a:ext>
            </a:extLst>
          </p:cNvPr>
          <p:cNvSpPr txBox="1"/>
          <p:nvPr/>
        </p:nvSpPr>
        <p:spPr>
          <a:xfrm>
            <a:off x="4155544" y="2369185"/>
            <a:ext cx="15119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pw  = 100 </a:t>
            </a:r>
            <a:r>
              <a:rPr lang="en-US" sz="1400" dirty="0" err="1"/>
              <a:t>ps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err="1"/>
              <a:t>ps</a:t>
            </a:r>
            <a:r>
              <a:rPr lang="en-US" sz="1400" dirty="0"/>
              <a:t> = 1 ns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prf</a:t>
            </a:r>
            <a:r>
              <a:rPr lang="en-US" sz="1400" dirty="0"/>
              <a:t> = 162.5 MHz</a:t>
            </a:r>
          </a:p>
          <a:p>
            <a:r>
              <a:rPr lang="en-US" sz="1400" dirty="0"/>
              <a:t>DF = 0.016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38FC4-00A4-427B-BE7F-E08EBB4C37B9}"/>
              </a:ext>
            </a:extLst>
          </p:cNvPr>
          <p:cNvSpPr txBox="1"/>
          <p:nvPr/>
        </p:nvSpPr>
        <p:spPr>
          <a:xfrm>
            <a:off x="2548018" y="961583"/>
            <a:ext cx="1607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w = 500 us</a:t>
            </a:r>
          </a:p>
          <a:p>
            <a:r>
              <a:rPr lang="en-US" sz="1400" dirty="0"/>
              <a:t> </a:t>
            </a:r>
            <a:r>
              <a:rPr lang="en-US" sz="1400" dirty="0" err="1"/>
              <a:t>prf</a:t>
            </a:r>
            <a:r>
              <a:rPr lang="en-US" sz="1400" dirty="0"/>
              <a:t> = 15 Hz</a:t>
            </a:r>
          </a:p>
          <a:p>
            <a:r>
              <a:rPr lang="en-US" sz="1400" dirty="0"/>
              <a:t>DF = 7.5E-3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58C6D-B77E-43FB-AAB6-8BCCDDDB8915}"/>
              </a:ext>
            </a:extLst>
          </p:cNvPr>
          <p:cNvSpPr txBox="1"/>
          <p:nvPr/>
        </p:nvSpPr>
        <p:spPr>
          <a:xfrm>
            <a:off x="7341135" y="4585011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Power = E/pulse/pulse width</a:t>
            </a:r>
          </a:p>
          <a:p>
            <a:r>
              <a:rPr lang="en-US" dirty="0"/>
              <a:t>                     =10 uJ/0.1 ns = 100 kW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5DDF8A-6D95-49C0-979C-2C0CAD05EE5D}"/>
              </a:ext>
            </a:extLst>
          </p:cNvPr>
          <p:cNvSpPr txBox="1"/>
          <p:nvPr/>
        </p:nvSpPr>
        <p:spPr>
          <a:xfrm>
            <a:off x="7461172" y="5371792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power = Peak power*DF</a:t>
            </a:r>
          </a:p>
          <a:p>
            <a:r>
              <a:rPr lang="en-US" dirty="0"/>
              <a:t>                         = 100 kW* 1E-4 = 10W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566A11-9635-43BC-8D32-734B0CF28EE2}"/>
              </a:ext>
            </a:extLst>
          </p:cNvPr>
          <p:cNvSpPr txBox="1"/>
          <p:nvPr/>
        </p:nvSpPr>
        <p:spPr>
          <a:xfrm>
            <a:off x="7230554" y="24027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 Momentum collimation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52360A-B1BC-4281-830B-E01829156DDF}"/>
              </a:ext>
            </a:extLst>
          </p:cNvPr>
          <p:cNvSpPr txBox="1"/>
          <p:nvPr/>
        </p:nvSpPr>
        <p:spPr>
          <a:xfrm>
            <a:off x="529157" y="4153834"/>
            <a:ext cx="4778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Split amplified pulse</a:t>
            </a:r>
            <a:r>
              <a:rPr lang="en-US" sz="1600" dirty="0">
                <a:sym typeface="Wingdings" panose="05000000000000000000" pitchFamily="2" charset="2"/>
              </a:rPr>
              <a:t> delay line  recombine </a:t>
            </a:r>
          </a:p>
          <a:p>
            <a:r>
              <a:rPr lang="en-US" sz="1600" dirty="0">
                <a:sym typeface="Wingdings" panose="05000000000000000000" pitchFamily="2" charset="2"/>
              </a:rPr>
              <a:t> temporally  with adjustable spacing (</a:t>
            </a:r>
            <a:r>
              <a:rPr lang="en-US" sz="1600" dirty="0" err="1">
                <a:sym typeface="Wingdings" panose="05000000000000000000" pitchFamily="2" charset="2"/>
              </a:rPr>
              <a:t>ps</a:t>
            </a:r>
            <a:r>
              <a:rPr lang="en-US" sz="1600" dirty="0">
                <a:sym typeface="Wingdings" panose="05000000000000000000" pitchFamily="2" charset="2"/>
              </a:rPr>
              <a:t>)  </a:t>
            </a:r>
          </a:p>
          <a:p>
            <a:r>
              <a:rPr lang="en-US" sz="1600" dirty="0">
                <a:sym typeface="Wingdings" panose="05000000000000000000" pitchFamily="2" charset="2"/>
              </a:rPr>
              <a:t>Create head/tail out of single amplified laser pulse 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334ACB-0A03-4F21-B427-516FB5BD8248}"/>
              </a:ext>
            </a:extLst>
          </p:cNvPr>
          <p:cNvSpPr txBox="1"/>
          <p:nvPr/>
        </p:nvSpPr>
        <p:spPr>
          <a:xfrm>
            <a:off x="1068880" y="5145869"/>
            <a:ext cx="5093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Spot size 1mm x 1.6mm</a:t>
            </a:r>
          </a:p>
          <a:p>
            <a:r>
              <a:rPr lang="en-US" sz="1600" dirty="0"/>
              <a:t>100 passes, 1.1 mm separation, cavity length 10.9 cm</a:t>
            </a:r>
          </a:p>
          <a:p>
            <a:r>
              <a:rPr lang="en-US" sz="1600" dirty="0"/>
              <a:t>Laser path 1.6m, neutralization 99.7% with 5 uJ pulse</a:t>
            </a:r>
          </a:p>
        </p:txBody>
      </p:sp>
    </p:spTree>
    <p:extLst>
      <p:ext uri="{BB962C8B-B14F-4D97-AF65-F5344CB8AC3E}">
        <p14:creationId xmlns:p14="http://schemas.microsoft.com/office/powerpoint/2010/main" val="2877139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B92CD-5DFF-4983-8E61-8064C5B0C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developed a prototype burst mode bunch-by bunch neutralization laser system.</a:t>
            </a:r>
          </a:p>
          <a:p>
            <a:r>
              <a:rPr lang="en-US" dirty="0"/>
              <a:t>This prototype system is now operational (since end of January)</a:t>
            </a:r>
          </a:p>
          <a:p>
            <a:pPr lvl="1"/>
            <a:r>
              <a:rPr lang="en-US" dirty="0"/>
              <a:t>Has allowed for a ~30% increase beam delivered to BMB </a:t>
            </a:r>
          </a:p>
          <a:p>
            <a:pPr lvl="1"/>
            <a:r>
              <a:rPr lang="en-US" dirty="0"/>
              <a:t>Reduced extraction losses and losses in the Booster notcher absorber</a:t>
            </a:r>
          </a:p>
          <a:p>
            <a:pPr lvl="1"/>
            <a:r>
              <a:rPr lang="en-US" dirty="0"/>
              <a:t>Increased acceleration efficiency</a:t>
            </a:r>
          </a:p>
          <a:p>
            <a:pPr lvl="1"/>
            <a:r>
              <a:rPr lang="en-US" dirty="0"/>
              <a:t>Booster running at record throughput</a:t>
            </a:r>
          </a:p>
          <a:p>
            <a:r>
              <a:rPr lang="en-US" dirty="0"/>
              <a:t>We are learning how to operate the system and working on optimization</a:t>
            </a:r>
          </a:p>
          <a:p>
            <a:r>
              <a:rPr lang="en-US" dirty="0"/>
              <a:t>We continue development to move toward a laser system capable of higher average power capable of additional applications</a:t>
            </a:r>
          </a:p>
          <a:p>
            <a:r>
              <a:rPr lang="en-US" dirty="0"/>
              <a:t>We want to thank all those whom have supported and contributed to the development and installation of the Laser Notcher… it really does take a village 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A4438-4B9F-43DE-BBD1-F8E7CADDE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9911B-8FC0-436F-92B8-E4F54061AB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77EED-A163-415D-9102-7E98FA2CB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247E5-17A0-4C22-AC55-1DB276C3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65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B84E-EB6F-4792-8D46-A076BC2C7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10295-4AB2-4903-A611-F4DDF93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3B8A8-C7FA-4EF6-A490-E870040F9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150DC-AFB3-4F4E-B9F3-74C1F12C4771}"/>
              </a:ext>
            </a:extLst>
          </p:cNvPr>
          <p:cNvSpPr txBox="1"/>
          <p:nvPr/>
        </p:nvSpPr>
        <p:spPr>
          <a:xfrm>
            <a:off x="2198830" y="1977777"/>
            <a:ext cx="7662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+mn-lt"/>
              </a:rPr>
              <a:t>Thank you for your attention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E3393-1B31-48DB-8F41-7468C06612A1}"/>
              </a:ext>
            </a:extLst>
          </p:cNvPr>
          <p:cNvSpPr txBox="1"/>
          <p:nvPr/>
        </p:nvSpPr>
        <p:spPr>
          <a:xfrm>
            <a:off x="4223465" y="3311403"/>
            <a:ext cx="3178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+mn-lt"/>
              </a:rPr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114940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3F5E08-E56D-441B-864D-6B1F6B4F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963" y="-6551"/>
            <a:ext cx="8686800" cy="427877"/>
          </a:xfrm>
        </p:spPr>
        <p:txBody>
          <a:bodyPr/>
          <a:lstStyle/>
          <a:p>
            <a:r>
              <a:rPr lang="en-US" dirty="0"/>
              <a:t>Laser Notching of Linac H- at Fermilab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4F9F-ED22-4D0D-BE15-FF2F0502B9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DF437-8A28-48CD-AD6E-B7546D5CD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0AEB1-1111-402C-982E-E9E144B36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504081-8D5C-4F13-9C10-4A5A2479F2BF}"/>
              </a:ext>
            </a:extLst>
          </p:cNvPr>
          <p:cNvSpPr txBox="1">
            <a:spLocks/>
          </p:cNvSpPr>
          <p:nvPr/>
        </p:nvSpPr>
        <p:spPr>
          <a:xfrm>
            <a:off x="585803" y="1359888"/>
            <a:ext cx="8229600" cy="4235000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2001, Ray Tomlin reported on a successful experiment to create notches in the CW linac beam in the H- 750 keV beam line and have this notch survive at Booster injection.</a:t>
            </a:r>
          </a:p>
          <a:p>
            <a:r>
              <a:rPr lang="en-US" dirty="0"/>
              <a:t>He created a 25 ns notch utilizing a 200 mJ 5 ns laser pulse.</a:t>
            </a:r>
          </a:p>
          <a:p>
            <a:r>
              <a:rPr lang="en-US" dirty="0"/>
              <a:t>To create multiple notches in the linac pulse he </a:t>
            </a:r>
          </a:p>
          <a:p>
            <a:pPr marL="0" indent="0">
              <a:buNone/>
            </a:pPr>
            <a:r>
              <a:rPr lang="en-US" dirty="0"/>
              <a:t>     proposed a </a:t>
            </a:r>
          </a:p>
          <a:p>
            <a:pPr lvl="1"/>
            <a:r>
              <a:rPr lang="en-US" sz="2100" dirty="0"/>
              <a:t>    “4 pass bow-tie cavity some 665 meters</a:t>
            </a:r>
          </a:p>
          <a:p>
            <a:pPr marL="365760" lvl="1" indent="0">
              <a:buNone/>
            </a:pPr>
            <a:r>
              <a:rPr lang="en-US" sz="2100" dirty="0"/>
              <a:t>          long  (with a storage time of 2.22 </a:t>
            </a:r>
            <a:r>
              <a:rPr lang="en-US" sz="2100" dirty="0" err="1">
                <a:latin typeface="Symbol" panose="05050102010706020507" pitchFamily="18" charset="2"/>
              </a:rPr>
              <a:t>m</a:t>
            </a:r>
            <a:r>
              <a:rPr lang="en-US" sz="2100" dirty="0" err="1"/>
              <a:t>s</a:t>
            </a:r>
            <a:r>
              <a:rPr lang="en-US" sz="2100" dirty="0"/>
              <a:t>)”. Large </a:t>
            </a:r>
            <a:r>
              <a:rPr lang="en-US" sz="2100" dirty="0" err="1"/>
              <a:t>Pockels</a:t>
            </a:r>
            <a:endParaRPr lang="en-US" sz="2100" dirty="0"/>
          </a:p>
          <a:p>
            <a:pPr marL="365760" lvl="1" indent="0">
              <a:buNone/>
            </a:pPr>
            <a:r>
              <a:rPr lang="en-US" sz="2100" dirty="0"/>
              <a:t>          cells would shuttle the laser  to and from the delay line.</a:t>
            </a:r>
          </a:p>
          <a:p>
            <a:r>
              <a:rPr lang="en-US" dirty="0"/>
              <a:t> A disk gain section would restore optical losses. </a:t>
            </a:r>
          </a:p>
          <a:p>
            <a:r>
              <a:rPr lang="en-US" dirty="0"/>
              <a:t>Average laser pulse energy of 103 mJ </a:t>
            </a:r>
          </a:p>
          <a:p>
            <a:r>
              <a:rPr lang="en-US" dirty="0"/>
              <a:t>Peak power of ~20 MW to strip  99.9% of the ions.</a:t>
            </a:r>
          </a:p>
          <a:p>
            <a:r>
              <a:rPr lang="en-US" dirty="0"/>
              <a:t>This was not implemented.</a:t>
            </a:r>
          </a:p>
          <a:p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0C5166-6D31-4B30-AC77-EED4819E943D}"/>
              </a:ext>
            </a:extLst>
          </p:cNvPr>
          <p:cNvSpPr txBox="1">
            <a:spLocks/>
          </p:cNvSpPr>
          <p:nvPr/>
        </p:nvSpPr>
        <p:spPr>
          <a:xfrm>
            <a:off x="461817" y="928038"/>
            <a:ext cx="8229600" cy="29183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/>
              <a:t>First Laser Notching Experiment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10789E7-BE55-4480-A42D-F14BC2DE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9829" y="746492"/>
            <a:ext cx="1924209" cy="162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1803EE3-175D-4E04-AC1D-6DC4C5BD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267" y="2651279"/>
            <a:ext cx="3526747" cy="309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09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1073E7-73F8-4938-99C4-437B5C0B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132" y="112855"/>
            <a:ext cx="9272636" cy="427877"/>
          </a:xfrm>
        </p:spPr>
        <p:txBody>
          <a:bodyPr/>
          <a:lstStyle/>
          <a:p>
            <a:r>
              <a:rPr lang="en-US" dirty="0"/>
              <a:t>A Little Background: The Proton Source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CE5C4-8013-408F-9CFE-F878C69B6E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22BF5-750F-46E6-883D-4A26A9172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A494B-A190-429C-A178-9D3D51CCC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A17127B-7E62-4256-8C6C-E7D1834D9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0" y="921584"/>
            <a:ext cx="6332873" cy="51949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000C75-8D39-4CC9-9236-314EA0D99320}"/>
              </a:ext>
            </a:extLst>
          </p:cNvPr>
          <p:cNvGrpSpPr/>
          <p:nvPr/>
        </p:nvGrpSpPr>
        <p:grpSpPr>
          <a:xfrm>
            <a:off x="1202419" y="897624"/>
            <a:ext cx="10195349" cy="5241845"/>
            <a:chOff x="502851" y="2246950"/>
            <a:chExt cx="10195349" cy="52418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5C8EA0-87E0-44C2-90A0-AFD2BD4C1CBB}"/>
                </a:ext>
              </a:extLst>
            </p:cNvPr>
            <p:cNvGrpSpPr/>
            <p:nvPr/>
          </p:nvGrpSpPr>
          <p:grpSpPr>
            <a:xfrm>
              <a:off x="502851" y="2246950"/>
              <a:ext cx="10195349" cy="5241845"/>
              <a:chOff x="1868524" y="893245"/>
              <a:chExt cx="10195349" cy="524184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8BF48B8-43B9-44D8-9ECB-7313ECEDC557}"/>
                  </a:ext>
                </a:extLst>
              </p:cNvPr>
              <p:cNvGrpSpPr/>
              <p:nvPr/>
            </p:nvGrpSpPr>
            <p:grpSpPr>
              <a:xfrm>
                <a:off x="1868524" y="1090016"/>
                <a:ext cx="9872224" cy="5045074"/>
                <a:chOff x="1695769" y="1067985"/>
                <a:chExt cx="10008452" cy="5278787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FC3DB57-E14D-46EE-A8F7-7BEE70905B17}"/>
                    </a:ext>
                  </a:extLst>
                </p:cNvPr>
                <p:cNvSpPr/>
                <p:nvPr/>
              </p:nvSpPr>
              <p:spPr>
                <a:xfrm>
                  <a:off x="1695769" y="1067985"/>
                  <a:ext cx="10008452" cy="5278787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solidFill>
                    <a:schemeClr val="bg1"/>
                  </a:solidFill>
                </a:ln>
                <a:effectLst>
                  <a:outerShdw dist="23000" sx="1000" sy="1000" rotWithShape="0">
                    <a:srgbClr val="000000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C8AA9D6B-96C8-4767-A2D2-9E469CBE1F08}"/>
                    </a:ext>
                  </a:extLst>
                </p:cNvPr>
                <p:cNvSpPr/>
                <p:nvPr/>
              </p:nvSpPr>
              <p:spPr>
                <a:xfrm>
                  <a:off x="3618689" y="1285211"/>
                  <a:ext cx="6498077" cy="9334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95A3D2A-9659-4BE5-BC70-B094F367B429}"/>
                    </a:ext>
                  </a:extLst>
                </p:cNvPr>
                <p:cNvSpPr/>
                <p:nvPr/>
              </p:nvSpPr>
              <p:spPr>
                <a:xfrm>
                  <a:off x="11293813" y="2947481"/>
                  <a:ext cx="58366" cy="45719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384CAD1-C1FA-43F0-932A-09C7BCCDF74F}"/>
                    </a:ext>
                  </a:extLst>
                </p:cNvPr>
                <p:cNvSpPr/>
                <p:nvPr/>
              </p:nvSpPr>
              <p:spPr>
                <a:xfrm>
                  <a:off x="10515415" y="1237197"/>
                  <a:ext cx="433329" cy="165371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C59FE26-4243-4D2F-AFB6-0B1BED94DEB9}"/>
                    </a:ext>
                  </a:extLst>
                </p:cNvPr>
                <p:cNvSpPr/>
                <p:nvPr/>
              </p:nvSpPr>
              <p:spPr>
                <a:xfrm>
                  <a:off x="11002850" y="1161841"/>
                  <a:ext cx="313312" cy="3599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9DCBA43-E99D-4C96-AF57-7C72EB7138AE}"/>
                    </a:ext>
                  </a:extLst>
                </p:cNvPr>
                <p:cNvSpPr/>
                <p:nvPr/>
              </p:nvSpPr>
              <p:spPr>
                <a:xfrm rot="20216449" flipV="1">
                  <a:off x="2483255" y="1548144"/>
                  <a:ext cx="1188697" cy="4783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8D1D1B-4FA9-4F78-8683-37A077035B44}"/>
                  </a:ext>
                </a:extLst>
              </p:cNvPr>
              <p:cNvSpPr txBox="1"/>
              <p:nvPr/>
            </p:nvSpPr>
            <p:spPr>
              <a:xfrm>
                <a:off x="10483986" y="924011"/>
                <a:ext cx="6695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RFQ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722CBD-2902-4869-967B-DE61EDBCC308}"/>
                  </a:ext>
                </a:extLst>
              </p:cNvPr>
              <p:cNvSpPr txBox="1"/>
              <p:nvPr/>
            </p:nvSpPr>
            <p:spPr>
              <a:xfrm>
                <a:off x="9749214" y="924011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MEBT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B68A0-58C0-4568-853A-0820F40BFF0C}"/>
                  </a:ext>
                </a:extLst>
              </p:cNvPr>
              <p:cNvSpPr txBox="1"/>
              <p:nvPr/>
            </p:nvSpPr>
            <p:spPr>
              <a:xfrm>
                <a:off x="6889869" y="893245"/>
                <a:ext cx="14285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Linac</a:t>
                </a:r>
              </a:p>
              <a:p>
                <a:endParaRPr lang="en-US" dirty="0"/>
              </a:p>
              <a:p>
                <a:r>
                  <a:rPr lang="en-US" dirty="0"/>
                  <a:t>201.25 MHz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6D1D8-07C2-4563-BDBF-15C18F616DAA}"/>
                  </a:ext>
                </a:extLst>
              </p:cNvPr>
              <p:cNvSpPr txBox="1"/>
              <p:nvPr/>
            </p:nvSpPr>
            <p:spPr>
              <a:xfrm>
                <a:off x="9269684" y="1342933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750 keV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F9230B-4BEF-4BCD-B3D3-0C80AAA8918C}"/>
                  </a:ext>
                </a:extLst>
              </p:cNvPr>
              <p:cNvSpPr txBox="1"/>
              <p:nvPr/>
            </p:nvSpPr>
            <p:spPr>
              <a:xfrm>
                <a:off x="3684080" y="1366268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400 MeV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1EF286-4229-4F1C-8870-B66A5D6B588C}"/>
                  </a:ext>
                </a:extLst>
              </p:cNvPr>
              <p:cNvSpPr txBox="1"/>
              <p:nvPr/>
            </p:nvSpPr>
            <p:spPr>
              <a:xfrm>
                <a:off x="11393498" y="1101625"/>
                <a:ext cx="6703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Ion</a:t>
                </a:r>
              </a:p>
              <a:p>
                <a:pPr algn="ctr"/>
                <a:r>
                  <a:rPr lang="en-US" sz="1200" dirty="0"/>
                  <a:t>Source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090ED4-B2EE-4778-82E9-ADC245026109}"/>
                </a:ext>
              </a:extLst>
            </p:cNvPr>
            <p:cNvSpPr/>
            <p:nvPr/>
          </p:nvSpPr>
          <p:spPr>
            <a:xfrm>
              <a:off x="8904557" y="2613332"/>
              <a:ext cx="160126" cy="1580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7BDFB9-866E-4701-A62C-7B4A78F59F07}"/>
              </a:ext>
            </a:extLst>
          </p:cNvPr>
          <p:cNvGrpSpPr/>
          <p:nvPr/>
        </p:nvGrpSpPr>
        <p:grpSpPr>
          <a:xfrm>
            <a:off x="928433" y="1826815"/>
            <a:ext cx="3215589" cy="2499360"/>
            <a:chOff x="842667" y="1805360"/>
            <a:chExt cx="3215589" cy="24993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FC8EFD0-D25A-4C74-91E8-CE046ED41341}"/>
                </a:ext>
              </a:extLst>
            </p:cNvPr>
            <p:cNvGrpSpPr/>
            <p:nvPr/>
          </p:nvGrpSpPr>
          <p:grpSpPr>
            <a:xfrm>
              <a:off x="842667" y="1805360"/>
              <a:ext cx="3104030" cy="2499360"/>
              <a:chOff x="842667" y="1805360"/>
              <a:chExt cx="3104030" cy="2499360"/>
            </a:xfrm>
          </p:grpSpPr>
          <p:pic>
            <p:nvPicPr>
              <p:cNvPr id="27" name="Content Placeholder 6">
                <a:extLst>
                  <a:ext uri="{FF2B5EF4-FFF2-40B4-BE49-F238E27FC236}">
                    <a16:creationId xmlns:a16="http://schemas.microsoft.com/office/drawing/2014/main" id="{2BB329DE-9286-4986-95DA-4F7DFF5FC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35" b="22139"/>
              <a:stretch/>
            </p:blipFill>
            <p:spPr>
              <a:xfrm>
                <a:off x="842667" y="1805360"/>
                <a:ext cx="3104030" cy="2068374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E2E866E-70A8-4623-AAC0-6C018E376C74}"/>
                  </a:ext>
                </a:extLst>
              </p:cNvPr>
              <p:cNvSpPr/>
              <p:nvPr/>
            </p:nvSpPr>
            <p:spPr>
              <a:xfrm>
                <a:off x="1102676" y="3984704"/>
                <a:ext cx="2073003" cy="320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latin typeface="Script MT Bold" panose="03040602040607080904" pitchFamily="66" charset="0"/>
                  </a:rPr>
                  <a:t>F</a:t>
                </a:r>
                <a:r>
                  <a:rPr lang="en-US" sz="1600" baseline="-25000" dirty="0"/>
                  <a:t>RF</a:t>
                </a:r>
                <a:r>
                  <a:rPr lang="en-US" sz="1600" dirty="0"/>
                  <a:t> (injection)  38 MHz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1088DA-15A4-4FB7-9769-D174CF98A308}"/>
                  </a:ext>
                </a:extLst>
              </p:cNvPr>
              <p:cNvSpPr txBox="1"/>
              <p:nvPr/>
            </p:nvSpPr>
            <p:spPr>
              <a:xfrm>
                <a:off x="1456873" y="2434654"/>
                <a:ext cx="1625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latin typeface="Symbol" panose="05050102010706020507" pitchFamily="18" charset="2"/>
                  </a:rPr>
                  <a:t>t</a:t>
                </a:r>
                <a:r>
                  <a:rPr lang="en-US" sz="1800" baseline="-25000" dirty="0" err="1"/>
                  <a:t>REV</a:t>
                </a:r>
                <a:r>
                  <a:rPr lang="en-US" sz="1800" dirty="0"/>
                  <a:t> ~ 2.21 </a:t>
                </a:r>
                <a:r>
                  <a:rPr lang="en-US" sz="1800" dirty="0" err="1">
                    <a:latin typeface="Symbol" panose="05050102010706020507" pitchFamily="18" charset="2"/>
                  </a:rPr>
                  <a:t>m</a:t>
                </a:r>
                <a:r>
                  <a:rPr lang="en-US" sz="1800" dirty="0" err="1"/>
                  <a:t>s</a:t>
                </a:r>
                <a:endParaRPr lang="en-US" sz="18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63B7497-75C9-48E1-95B0-A06BA7CC335C}"/>
                  </a:ext>
                </a:extLst>
              </p:cNvPr>
              <p:cNvSpPr txBox="1"/>
              <p:nvPr/>
            </p:nvSpPr>
            <p:spPr>
              <a:xfrm>
                <a:off x="1517153" y="3223070"/>
                <a:ext cx="993349" cy="3782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Booster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7EB0EBE-73B4-4C76-A4AF-CBEC5B6B2625}"/>
                  </a:ext>
                </a:extLst>
              </p:cNvPr>
              <p:cNvSpPr txBox="1"/>
              <p:nvPr/>
            </p:nvSpPr>
            <p:spPr>
              <a:xfrm>
                <a:off x="3007088" y="3503915"/>
                <a:ext cx="931665" cy="436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 GeV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9DF0B4-09A4-49D8-BD07-C4405E59CDDB}"/>
                </a:ext>
              </a:extLst>
            </p:cNvPr>
            <p:cNvCxnSpPr/>
            <p:nvPr/>
          </p:nvCxnSpPr>
          <p:spPr>
            <a:xfrm>
              <a:off x="2180658" y="3834842"/>
              <a:ext cx="1877598" cy="0"/>
            </a:xfrm>
            <a:prstGeom prst="line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D6254D1-52CC-4A1F-B686-DD070674E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865" y="2777962"/>
            <a:ext cx="4151749" cy="17473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6543F54-1984-449E-862C-E4EF4E4694C2}"/>
              </a:ext>
            </a:extLst>
          </p:cNvPr>
          <p:cNvSpPr txBox="1"/>
          <p:nvPr/>
        </p:nvSpPr>
        <p:spPr>
          <a:xfrm>
            <a:off x="3288865" y="2297925"/>
            <a:ext cx="40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Notch created in Booster @ 400 MeV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39878E-7E5C-48EC-9B87-54BF66DBF74E}"/>
              </a:ext>
            </a:extLst>
          </p:cNvPr>
          <p:cNvSpPr txBox="1"/>
          <p:nvPr/>
        </p:nvSpPr>
        <p:spPr>
          <a:xfrm>
            <a:off x="706272" y="467380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this process out of the Booster tunnel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B1D420-BD7F-4CD2-9686-82140AECBEC7}"/>
              </a:ext>
            </a:extLst>
          </p:cNvPr>
          <p:cNvGrpSpPr/>
          <p:nvPr/>
        </p:nvGrpSpPr>
        <p:grpSpPr>
          <a:xfrm>
            <a:off x="9403412" y="1063783"/>
            <a:ext cx="861134" cy="1305722"/>
            <a:chOff x="9656221" y="3958215"/>
            <a:chExt cx="861134" cy="1305722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6C4B80E2-E4A6-42B2-9B9D-34B867E76CF4}"/>
                </a:ext>
              </a:extLst>
            </p:cNvPr>
            <p:cNvSpPr/>
            <p:nvPr/>
          </p:nvSpPr>
          <p:spPr>
            <a:xfrm>
              <a:off x="10035118" y="3958215"/>
              <a:ext cx="81065" cy="793723"/>
            </a:xfrm>
            <a:custGeom>
              <a:avLst/>
              <a:gdLst>
                <a:gd name="connsiteX0" fmla="*/ 24765 w 26670"/>
                <a:gd name="connsiteY0" fmla="*/ 822960 h 822960"/>
                <a:gd name="connsiteX1" fmla="*/ 26670 w 26670"/>
                <a:gd name="connsiteY1" fmla="*/ 211455 h 822960"/>
                <a:gd name="connsiteX2" fmla="*/ 15240 w 26670"/>
                <a:gd name="connsiteY2" fmla="*/ 361950 h 822960"/>
                <a:gd name="connsiteX3" fmla="*/ 19050 w 26670"/>
                <a:gd name="connsiteY3" fmla="*/ 213360 h 822960"/>
                <a:gd name="connsiteX4" fmla="*/ 9525 w 26670"/>
                <a:gd name="connsiteY4" fmla="*/ 361950 h 822960"/>
                <a:gd name="connsiteX5" fmla="*/ 11430 w 26670"/>
                <a:gd name="connsiteY5" fmla="*/ 211455 h 822960"/>
                <a:gd name="connsiteX6" fmla="*/ 0 w 26670"/>
                <a:gd name="connsiteY6" fmla="*/ 363855 h 822960"/>
                <a:gd name="connsiteX7" fmla="*/ 3810 w 26670"/>
                <a:gd name="connsiteY7" fmla="*/ 0 h 822960"/>
                <a:gd name="connsiteX8" fmla="*/ 3810 w 26670"/>
                <a:gd name="connsiteY8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822960">
                  <a:moveTo>
                    <a:pt x="24765" y="822960"/>
                  </a:moveTo>
                  <a:lnTo>
                    <a:pt x="26670" y="211455"/>
                  </a:lnTo>
                  <a:lnTo>
                    <a:pt x="15240" y="361950"/>
                  </a:lnTo>
                  <a:lnTo>
                    <a:pt x="19050" y="213360"/>
                  </a:lnTo>
                  <a:lnTo>
                    <a:pt x="9525" y="361950"/>
                  </a:lnTo>
                  <a:lnTo>
                    <a:pt x="11430" y="211455"/>
                  </a:lnTo>
                  <a:lnTo>
                    <a:pt x="0" y="363855"/>
                  </a:lnTo>
                  <a:lnTo>
                    <a:pt x="3810" y="0"/>
                  </a:lnTo>
                  <a:lnTo>
                    <a:pt x="381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64891B-50DC-4567-B3A9-B5E1724AF3C5}"/>
                </a:ext>
              </a:extLst>
            </p:cNvPr>
            <p:cNvSpPr txBox="1"/>
            <p:nvPr/>
          </p:nvSpPr>
          <p:spPr>
            <a:xfrm>
              <a:off x="9656221" y="4740717"/>
              <a:ext cx="8611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Laser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Notcher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DF8AB4A-2EFD-4432-BD18-A485882E27D8}"/>
              </a:ext>
            </a:extLst>
          </p:cNvPr>
          <p:cNvSpPr txBox="1"/>
          <p:nvPr/>
        </p:nvSpPr>
        <p:spPr>
          <a:xfrm>
            <a:off x="6258585" y="4674977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</a:rPr>
              <a:t>Create Notch in linac at 750 keV  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A096C5-92D0-47C2-B1B4-1EB2582C3BEF}"/>
              </a:ext>
            </a:extLst>
          </p:cNvPr>
          <p:cNvGrpSpPr/>
          <p:nvPr/>
        </p:nvGrpSpPr>
        <p:grpSpPr>
          <a:xfrm>
            <a:off x="1528040" y="5351057"/>
            <a:ext cx="8400178" cy="934047"/>
            <a:chOff x="713509" y="2896875"/>
            <a:chExt cx="8400178" cy="93404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0508739-8A97-40D8-9AD4-BB5CD05E62D5}"/>
                </a:ext>
              </a:extLst>
            </p:cNvPr>
            <p:cNvCxnSpPr/>
            <p:nvPr/>
          </p:nvCxnSpPr>
          <p:spPr>
            <a:xfrm>
              <a:off x="720562" y="3511926"/>
              <a:ext cx="6634701" cy="921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00">
              <a:extLst>
                <a:ext uri="{FF2B5EF4-FFF2-40B4-BE49-F238E27FC236}">
                  <a16:creationId xmlns:a16="http://schemas.microsoft.com/office/drawing/2014/main" id="{A493D3E2-C9BF-49E4-9EF7-C51C5D8DBBC9}"/>
                </a:ext>
              </a:extLst>
            </p:cNvPr>
            <p:cNvSpPr txBox="1"/>
            <p:nvPr/>
          </p:nvSpPr>
          <p:spPr>
            <a:xfrm>
              <a:off x="2434249" y="346159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~35.5 us  (~ 16 Booster turns)</a:t>
              </a:r>
            </a:p>
          </p:txBody>
        </p:sp>
        <p:sp>
          <p:nvSpPr>
            <p:cNvPr id="42" name="TextBox 119">
              <a:extLst>
                <a:ext uri="{FF2B5EF4-FFF2-40B4-BE49-F238E27FC236}">
                  <a16:creationId xmlns:a16="http://schemas.microsoft.com/office/drawing/2014/main" id="{707F28EF-BE6E-4829-8A9E-511876000995}"/>
                </a:ext>
              </a:extLst>
            </p:cNvPr>
            <p:cNvSpPr txBox="1"/>
            <p:nvPr/>
          </p:nvSpPr>
          <p:spPr>
            <a:xfrm>
              <a:off x="7428610" y="298306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LINAC PULSE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F312C8E-A12C-4F42-AC53-83239B1A77E6}"/>
                </a:ext>
              </a:extLst>
            </p:cNvPr>
            <p:cNvSpPr/>
            <p:nvPr/>
          </p:nvSpPr>
          <p:spPr>
            <a:xfrm>
              <a:off x="713509" y="2896875"/>
              <a:ext cx="6612102" cy="4964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C6B7D7-E486-4579-B070-D1BAFF54A0A1}"/>
              </a:ext>
            </a:extLst>
          </p:cNvPr>
          <p:cNvGrpSpPr/>
          <p:nvPr/>
        </p:nvGrpSpPr>
        <p:grpSpPr>
          <a:xfrm>
            <a:off x="1823855" y="5138459"/>
            <a:ext cx="6061945" cy="725047"/>
            <a:chOff x="992565" y="2882164"/>
            <a:chExt cx="6061945" cy="50748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B6D58F5-6CA8-4C02-A3B9-8492FA4A1B69}"/>
                </a:ext>
              </a:extLst>
            </p:cNvPr>
            <p:cNvSpPr/>
            <p:nvPr/>
          </p:nvSpPr>
          <p:spPr>
            <a:xfrm>
              <a:off x="2192254" y="2885842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E44F6AF-D32A-4638-8289-D3C09FF2FC9A}"/>
                </a:ext>
              </a:extLst>
            </p:cNvPr>
            <p:cNvSpPr/>
            <p:nvPr/>
          </p:nvSpPr>
          <p:spPr>
            <a:xfrm>
              <a:off x="6187198" y="2887416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3C624FE-06FA-43C7-A44C-2A73B413F504}"/>
                </a:ext>
              </a:extLst>
            </p:cNvPr>
            <p:cNvSpPr/>
            <p:nvPr/>
          </p:nvSpPr>
          <p:spPr>
            <a:xfrm>
              <a:off x="2655325" y="2882164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BBE6390-241B-4971-8B1E-460388662B8A}"/>
                </a:ext>
              </a:extLst>
            </p:cNvPr>
            <p:cNvSpPr/>
            <p:nvPr/>
          </p:nvSpPr>
          <p:spPr>
            <a:xfrm>
              <a:off x="3131683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D07441-5ECA-41F6-9521-ED62401AEC60}"/>
                </a:ext>
              </a:extLst>
            </p:cNvPr>
            <p:cNvSpPr/>
            <p:nvPr/>
          </p:nvSpPr>
          <p:spPr>
            <a:xfrm>
              <a:off x="3573879" y="2892932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229B4D4-97CE-499E-81BF-CBEA78B903FA}"/>
                </a:ext>
              </a:extLst>
            </p:cNvPr>
            <p:cNvSpPr/>
            <p:nvPr/>
          </p:nvSpPr>
          <p:spPr>
            <a:xfrm>
              <a:off x="4004687" y="288768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36A5CA-4937-4A94-A80D-C5204A24DDCD}"/>
                </a:ext>
              </a:extLst>
            </p:cNvPr>
            <p:cNvSpPr/>
            <p:nvPr/>
          </p:nvSpPr>
          <p:spPr>
            <a:xfrm>
              <a:off x="4448591" y="2889255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F510677-7AF0-4DE8-800C-8E0677BEE4A1}"/>
                </a:ext>
              </a:extLst>
            </p:cNvPr>
            <p:cNvSpPr/>
            <p:nvPr/>
          </p:nvSpPr>
          <p:spPr>
            <a:xfrm>
              <a:off x="4866304" y="2887416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ABBBF2B-239D-4B7C-8595-AC1238F86586}"/>
                </a:ext>
              </a:extLst>
            </p:cNvPr>
            <p:cNvSpPr/>
            <p:nvPr/>
          </p:nvSpPr>
          <p:spPr>
            <a:xfrm>
              <a:off x="5302617" y="2893197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FD61FDB-1BA9-40F8-B620-41A5DF118DEA}"/>
                </a:ext>
              </a:extLst>
            </p:cNvPr>
            <p:cNvSpPr/>
            <p:nvPr/>
          </p:nvSpPr>
          <p:spPr>
            <a:xfrm>
              <a:off x="5796245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2C314B-FDE4-4D6B-8C27-72014AF56360}"/>
                </a:ext>
              </a:extLst>
            </p:cNvPr>
            <p:cNvSpPr/>
            <p:nvPr/>
          </p:nvSpPr>
          <p:spPr>
            <a:xfrm>
              <a:off x="1810344" y="2889784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ACE26FE-E8F4-4DF6-9B2F-3887242D5877}"/>
                </a:ext>
              </a:extLst>
            </p:cNvPr>
            <p:cNvSpPr/>
            <p:nvPr/>
          </p:nvSpPr>
          <p:spPr>
            <a:xfrm>
              <a:off x="1392974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38E75CE-A910-4A79-B366-246B4EB51588}"/>
                </a:ext>
              </a:extLst>
            </p:cNvPr>
            <p:cNvSpPr/>
            <p:nvPr/>
          </p:nvSpPr>
          <p:spPr>
            <a:xfrm>
              <a:off x="992565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4D6EA06-850D-48F4-B6CB-3EE39D4E471B}"/>
                </a:ext>
              </a:extLst>
            </p:cNvPr>
            <p:cNvSpPr/>
            <p:nvPr/>
          </p:nvSpPr>
          <p:spPr>
            <a:xfrm>
              <a:off x="6565950" y="2887151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C19A39F-2D31-4424-8AFE-8B3A9AC78193}"/>
                </a:ext>
              </a:extLst>
            </p:cNvPr>
            <p:cNvSpPr/>
            <p:nvPr/>
          </p:nvSpPr>
          <p:spPr>
            <a:xfrm>
              <a:off x="6953735" y="2889520"/>
              <a:ext cx="100775" cy="4964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E35BFC-B5C4-48E9-9195-A88A4D96C37F}"/>
              </a:ext>
            </a:extLst>
          </p:cNvPr>
          <p:cNvGrpSpPr/>
          <p:nvPr/>
        </p:nvGrpSpPr>
        <p:grpSpPr>
          <a:xfrm>
            <a:off x="7985915" y="2291629"/>
            <a:ext cx="3564813" cy="2342843"/>
            <a:chOff x="7985915" y="2291629"/>
            <a:chExt cx="3564813" cy="234284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D8B1102-C2D8-40DE-B636-9B4B6E54BA4F}"/>
                </a:ext>
              </a:extLst>
            </p:cNvPr>
            <p:cNvGrpSpPr/>
            <p:nvPr/>
          </p:nvGrpSpPr>
          <p:grpSpPr>
            <a:xfrm>
              <a:off x="9252172" y="2726038"/>
              <a:ext cx="2298556" cy="1908434"/>
              <a:chOff x="9252172" y="2726038"/>
              <a:chExt cx="2298556" cy="190843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8E66A66-1231-42B9-88A6-EE7146DB8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2172" y="2726038"/>
                <a:ext cx="2298556" cy="1908434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00C2C6E-9C70-47F8-9F17-79FFD16A2D35}"/>
                  </a:ext>
                </a:extLst>
              </p:cNvPr>
              <p:cNvSpPr txBox="1"/>
              <p:nvPr/>
            </p:nvSpPr>
            <p:spPr>
              <a:xfrm>
                <a:off x="10111478" y="2767110"/>
                <a:ext cx="141096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</a:rPr>
                  <a:t>Loss from Booster Notcher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D32EC87-165A-417B-8620-6D800F1751E9}"/>
                  </a:ext>
                </a:extLst>
              </p:cNvPr>
              <p:cNvCxnSpPr/>
              <p:nvPr/>
            </p:nvCxnSpPr>
            <p:spPr>
              <a:xfrm flipH="1">
                <a:off x="9979941" y="2982554"/>
                <a:ext cx="507527" cy="12670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EB1EABE-F1C1-4FFE-ABBE-A23B510237E4}"/>
                </a:ext>
              </a:extLst>
            </p:cNvPr>
            <p:cNvSpPr/>
            <p:nvPr/>
          </p:nvSpPr>
          <p:spPr>
            <a:xfrm>
              <a:off x="7985915" y="2291629"/>
              <a:ext cx="25891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-&gt; 30% total power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2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788" y="137169"/>
            <a:ext cx="8435083" cy="328910"/>
          </a:xfrm>
        </p:spPr>
        <p:txBody>
          <a:bodyPr/>
          <a:lstStyle/>
          <a:p>
            <a:r>
              <a:rPr lang="en-US" sz="2800" dirty="0"/>
              <a:t>Technique: Photoneutralization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3251" y="4959102"/>
            <a:ext cx="3088209" cy="831594"/>
            <a:chOff x="869429" y="3671888"/>
            <a:chExt cx="3357797" cy="1047750"/>
          </a:xfrm>
        </p:grpSpPr>
        <p:sp>
          <p:nvSpPr>
            <p:cNvPr id="12" name="Rectangle 11"/>
            <p:cNvSpPr/>
            <p:nvPr/>
          </p:nvSpPr>
          <p:spPr>
            <a:xfrm>
              <a:off x="1499016" y="3851724"/>
              <a:ext cx="2368134" cy="110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51416" y="4468819"/>
              <a:ext cx="2358609" cy="103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466850" y="3786188"/>
              <a:ext cx="2595563" cy="933450"/>
            </a:xfrm>
            <a:custGeom>
              <a:avLst/>
              <a:gdLst>
                <a:gd name="connsiteX0" fmla="*/ 0 w 2595563"/>
                <a:gd name="connsiteY0" fmla="*/ 933450 h 933450"/>
                <a:gd name="connsiteX1" fmla="*/ 190500 w 2595563"/>
                <a:gd name="connsiteY1" fmla="*/ 176212 h 933450"/>
                <a:gd name="connsiteX2" fmla="*/ 271463 w 2595563"/>
                <a:gd name="connsiteY2" fmla="*/ 661987 h 933450"/>
                <a:gd name="connsiteX3" fmla="*/ 357188 w 2595563"/>
                <a:gd name="connsiteY3" fmla="*/ 180975 h 933450"/>
                <a:gd name="connsiteX4" fmla="*/ 452438 w 2595563"/>
                <a:gd name="connsiteY4" fmla="*/ 671512 h 933450"/>
                <a:gd name="connsiteX5" fmla="*/ 538163 w 2595563"/>
                <a:gd name="connsiteY5" fmla="*/ 171450 h 933450"/>
                <a:gd name="connsiteX6" fmla="*/ 647700 w 2595563"/>
                <a:gd name="connsiteY6" fmla="*/ 661987 h 933450"/>
                <a:gd name="connsiteX7" fmla="*/ 752475 w 2595563"/>
                <a:gd name="connsiteY7" fmla="*/ 180975 h 933450"/>
                <a:gd name="connsiteX8" fmla="*/ 852488 w 2595563"/>
                <a:gd name="connsiteY8" fmla="*/ 666750 h 933450"/>
                <a:gd name="connsiteX9" fmla="*/ 981075 w 2595563"/>
                <a:gd name="connsiteY9" fmla="*/ 180975 h 933450"/>
                <a:gd name="connsiteX10" fmla="*/ 1104900 w 2595563"/>
                <a:gd name="connsiteY10" fmla="*/ 666750 h 933450"/>
                <a:gd name="connsiteX11" fmla="*/ 1223963 w 2595563"/>
                <a:gd name="connsiteY11" fmla="*/ 176212 h 933450"/>
                <a:gd name="connsiteX12" fmla="*/ 1352550 w 2595563"/>
                <a:gd name="connsiteY12" fmla="*/ 676275 h 933450"/>
                <a:gd name="connsiteX13" fmla="*/ 1481138 w 2595563"/>
                <a:gd name="connsiteY13" fmla="*/ 185737 h 933450"/>
                <a:gd name="connsiteX14" fmla="*/ 1590675 w 2595563"/>
                <a:gd name="connsiteY14" fmla="*/ 666750 h 933450"/>
                <a:gd name="connsiteX15" fmla="*/ 1738313 w 2595563"/>
                <a:gd name="connsiteY15" fmla="*/ 185737 h 933450"/>
                <a:gd name="connsiteX16" fmla="*/ 1866900 w 2595563"/>
                <a:gd name="connsiteY16" fmla="*/ 661987 h 933450"/>
                <a:gd name="connsiteX17" fmla="*/ 2005013 w 2595563"/>
                <a:gd name="connsiteY17" fmla="*/ 190500 h 933450"/>
                <a:gd name="connsiteX18" fmla="*/ 2128838 w 2595563"/>
                <a:gd name="connsiteY18" fmla="*/ 666750 h 933450"/>
                <a:gd name="connsiteX19" fmla="*/ 2276475 w 2595563"/>
                <a:gd name="connsiteY19" fmla="*/ 180975 h 933450"/>
                <a:gd name="connsiteX20" fmla="*/ 2405063 w 2595563"/>
                <a:gd name="connsiteY20" fmla="*/ 671512 h 933450"/>
                <a:gd name="connsiteX21" fmla="*/ 2595563 w 2595563"/>
                <a:gd name="connsiteY21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95563" h="933450">
                  <a:moveTo>
                    <a:pt x="0" y="933450"/>
                  </a:moveTo>
                  <a:lnTo>
                    <a:pt x="190500" y="176212"/>
                  </a:lnTo>
                  <a:lnTo>
                    <a:pt x="271463" y="661987"/>
                  </a:lnTo>
                  <a:lnTo>
                    <a:pt x="357188" y="180975"/>
                  </a:lnTo>
                  <a:lnTo>
                    <a:pt x="452438" y="671512"/>
                  </a:lnTo>
                  <a:lnTo>
                    <a:pt x="538163" y="171450"/>
                  </a:lnTo>
                  <a:lnTo>
                    <a:pt x="647700" y="661987"/>
                  </a:lnTo>
                  <a:lnTo>
                    <a:pt x="752475" y="180975"/>
                  </a:lnTo>
                  <a:lnTo>
                    <a:pt x="852488" y="666750"/>
                  </a:lnTo>
                  <a:lnTo>
                    <a:pt x="981075" y="180975"/>
                  </a:lnTo>
                  <a:lnTo>
                    <a:pt x="1104900" y="666750"/>
                  </a:lnTo>
                  <a:lnTo>
                    <a:pt x="1223963" y="176212"/>
                  </a:lnTo>
                  <a:lnTo>
                    <a:pt x="1352550" y="676275"/>
                  </a:lnTo>
                  <a:lnTo>
                    <a:pt x="1481138" y="185737"/>
                  </a:lnTo>
                  <a:lnTo>
                    <a:pt x="1590675" y="666750"/>
                  </a:lnTo>
                  <a:lnTo>
                    <a:pt x="1738313" y="185737"/>
                  </a:lnTo>
                  <a:lnTo>
                    <a:pt x="1866900" y="661987"/>
                  </a:lnTo>
                  <a:lnTo>
                    <a:pt x="2005013" y="190500"/>
                  </a:lnTo>
                  <a:lnTo>
                    <a:pt x="2128838" y="666750"/>
                  </a:lnTo>
                  <a:lnTo>
                    <a:pt x="2276475" y="180975"/>
                  </a:lnTo>
                  <a:lnTo>
                    <a:pt x="2405063" y="671512"/>
                  </a:lnTo>
                  <a:lnTo>
                    <a:pt x="2595563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57638" y="3671888"/>
              <a:ext cx="204787" cy="952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124262" y="4197246"/>
              <a:ext cx="3102964" cy="1499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69429" y="3957403"/>
              <a:ext cx="465713" cy="465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H-</a:t>
              </a:r>
            </a:p>
          </p:txBody>
        </p:sp>
      </p:grpSp>
      <p:graphicFrame>
        <p:nvGraphicFramePr>
          <p:cNvPr id="31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91785"/>
              </p:ext>
            </p:extLst>
          </p:nvPr>
        </p:nvGraphicFramePr>
        <p:xfrm>
          <a:off x="500165" y="769132"/>
          <a:ext cx="4072446" cy="7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1955520" imgH="342720" progId="Equation.3">
                  <p:embed/>
                </p:oleObj>
              </mc:Choice>
              <mc:Fallback>
                <p:oleObj name="Equation" r:id="rId4" imgW="1955520" imgH="342720" progId="Equation.3">
                  <p:embed/>
                  <p:pic>
                    <p:nvPicPr>
                      <p:cNvPr id="31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65" y="769132"/>
                        <a:ext cx="4072446" cy="714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973851" y="864076"/>
            <a:ext cx="435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1 micron laser- near peak of cross section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358" y="2405469"/>
            <a:ext cx="4865206" cy="166508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49896" y="2004307"/>
            <a:ext cx="2686844" cy="2041481"/>
            <a:chOff x="806450" y="3823328"/>
            <a:chExt cx="2901026" cy="229400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50" y="3823328"/>
              <a:ext cx="2901026" cy="229400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988127" y="4256146"/>
              <a:ext cx="545544" cy="415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 J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13628" y="1388912"/>
            <a:ext cx="439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Want to make process efficient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36740" y="1935062"/>
            <a:ext cx="820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Match laser pulses to bunch 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1701" y="4393655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Non-resonant optical cavity  (we call a zig-zag cavity)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C7FABC-4714-4B67-AEE5-C5C04E6DC129}"/>
              </a:ext>
            </a:extLst>
          </p:cNvPr>
          <p:cNvGrpSpPr/>
          <p:nvPr/>
        </p:nvGrpSpPr>
        <p:grpSpPr>
          <a:xfrm>
            <a:off x="8696376" y="1820200"/>
            <a:ext cx="3310882" cy="2208578"/>
            <a:chOff x="8545445" y="1985324"/>
            <a:chExt cx="3075426" cy="23065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CC2844-9200-425C-B877-CEE5FFF1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445" y="1985324"/>
              <a:ext cx="3075426" cy="23065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AF02C-7F38-4FE7-B808-7C8E46E69AFE}"/>
                </a:ext>
              </a:extLst>
            </p:cNvPr>
            <p:cNvSpPr txBox="1"/>
            <p:nvPr/>
          </p:nvSpPr>
          <p:spPr>
            <a:xfrm>
              <a:off x="8998536" y="2182013"/>
              <a:ext cx="1324022" cy="385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1E4BEE"/>
                  </a:solidFill>
                </a:rPr>
                <a:t>43 mJ/bunch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4BBE4B-EC32-4C46-A84E-942FD771E960}"/>
                </a:ext>
              </a:extLst>
            </p:cNvPr>
            <p:cNvSpPr txBox="1"/>
            <p:nvPr/>
          </p:nvSpPr>
          <p:spPr>
            <a:xfrm>
              <a:off x="8998536" y="2521697"/>
              <a:ext cx="1385454" cy="380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1E4BEE"/>
                  </a:solidFill>
                </a:rPr>
                <a:t>~0.5J/notch</a:t>
              </a:r>
            </a:p>
          </p:txBody>
        </p:sp>
      </p:grpSp>
      <p:graphicFrame>
        <p:nvGraphicFramePr>
          <p:cNvPr id="30" name="Object 2">
            <a:extLst>
              <a:ext uri="{FF2B5EF4-FFF2-40B4-BE49-F238E27FC236}">
                <a16:creationId xmlns:a16="http://schemas.microsoft.com/office/drawing/2014/main" id="{5ABAB983-5E37-486F-BAE4-B61FE96F0CC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91144" y="5146334"/>
          <a:ext cx="2062439" cy="413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9" imgW="1206360" imgH="241200" progId="Equation.3">
                  <p:embed/>
                </p:oleObj>
              </mc:Choice>
              <mc:Fallback>
                <p:oleObj name="Equation" r:id="rId9" imgW="1206360" imgH="241200" progId="Equation.3">
                  <p:embed/>
                  <p:pic>
                    <p:nvPicPr>
                      <p:cNvPr id="30" name="Object 2">
                        <a:extLst>
                          <a:ext uri="{FF2B5EF4-FFF2-40B4-BE49-F238E27FC236}">
                            <a16:creationId xmlns:a16="http://schemas.microsoft.com/office/drawing/2014/main" id="{5ABAB983-5E37-486F-BAE4-B61FE96F0C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44" y="5146334"/>
                        <a:ext cx="2062439" cy="4130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BCEF01DD-FCEC-4685-925B-473E021A5953}"/>
              </a:ext>
            </a:extLst>
          </p:cNvPr>
          <p:cNvSpPr/>
          <p:nvPr/>
        </p:nvSpPr>
        <p:spPr>
          <a:xfrm>
            <a:off x="11099142" y="6514289"/>
            <a:ext cx="729574" cy="26264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AFEAB5-2ADA-4E87-BF41-B621FA0270B7}"/>
              </a:ext>
            </a:extLst>
          </p:cNvPr>
          <p:cNvGrpSpPr/>
          <p:nvPr/>
        </p:nvGrpSpPr>
        <p:grpSpPr>
          <a:xfrm>
            <a:off x="8966888" y="4090666"/>
            <a:ext cx="3160468" cy="2057798"/>
            <a:chOff x="7193339" y="4276816"/>
            <a:chExt cx="3160468" cy="2057798"/>
          </a:xfrm>
        </p:grpSpPr>
        <p:grpSp>
          <p:nvGrpSpPr>
            <p:cNvPr id="47" name="Group 46"/>
            <p:cNvGrpSpPr/>
            <p:nvPr/>
          </p:nvGrpSpPr>
          <p:grpSpPr>
            <a:xfrm>
              <a:off x="7193339" y="4276816"/>
              <a:ext cx="3160468" cy="2057798"/>
              <a:chOff x="5004715" y="3862860"/>
              <a:chExt cx="3314956" cy="238128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715" y="3862860"/>
                <a:ext cx="3314956" cy="2381286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6447390" y="4102134"/>
                <a:ext cx="1412680" cy="463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2 mJ/pulse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15405AB-D609-4B34-8949-A53AE914EEF2}"/>
                </a:ext>
              </a:extLst>
            </p:cNvPr>
            <p:cNvSpPr txBox="1"/>
            <p:nvPr/>
          </p:nvSpPr>
          <p:spPr>
            <a:xfrm>
              <a:off x="8568781" y="4789440"/>
              <a:ext cx="1511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32 mJ/notch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A922A4-8CD4-4EA2-A22D-23843A70EAC6}"/>
              </a:ext>
            </a:extLst>
          </p:cNvPr>
          <p:cNvSpPr txBox="1"/>
          <p:nvPr/>
        </p:nvSpPr>
        <p:spPr>
          <a:xfrm>
            <a:off x="320686" y="5928981"/>
            <a:ext cx="10140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</a:rPr>
              <a:t>Need to develop 2 components:  interaction cavity &amp; laser system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53CB3A-0EB6-4C58-87EF-2DF7106F0B05}"/>
              </a:ext>
            </a:extLst>
          </p:cNvPr>
          <p:cNvSpPr/>
          <p:nvPr/>
        </p:nvSpPr>
        <p:spPr>
          <a:xfrm>
            <a:off x="4522948" y="1366637"/>
            <a:ext cx="7484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-&gt; minimize required laser  pulse energy/average power </a:t>
            </a:r>
            <a:endParaRPr lang="en-US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46A0194E-FB03-4DF8-94A4-4D96ECFB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5/7/2018</a:t>
            </a:r>
            <a:endParaRPr lang="en-US" alt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B55A241-1F1C-4AF8-9CA0-048177FD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488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0" grpId="0"/>
      <p:bldP spid="51" grpId="0"/>
      <p:bldP spid="3" grpId="0"/>
      <p:bldP spid="2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94CD0CB-A9F9-40E3-8696-16DA80E0A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62" y="869972"/>
            <a:ext cx="7182114" cy="53938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319A2D-EB74-4B57-95D4-2BA076067681}"/>
              </a:ext>
            </a:extLst>
          </p:cNvPr>
          <p:cNvGrpSpPr/>
          <p:nvPr/>
        </p:nvGrpSpPr>
        <p:grpSpPr>
          <a:xfrm>
            <a:off x="2807451" y="1012323"/>
            <a:ext cx="6702136" cy="5109136"/>
            <a:chOff x="6053169" y="553910"/>
            <a:chExt cx="6008482" cy="45063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700355-FC66-4EE0-AA07-49EB0CF780AC}"/>
                </a:ext>
              </a:extLst>
            </p:cNvPr>
            <p:cNvGrpSpPr/>
            <p:nvPr/>
          </p:nvGrpSpPr>
          <p:grpSpPr>
            <a:xfrm>
              <a:off x="6053169" y="553910"/>
              <a:ext cx="6008482" cy="4506362"/>
              <a:chOff x="3174887" y="871287"/>
              <a:chExt cx="6008482" cy="4506362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0E368F6-6F3D-426E-A70F-68C05F230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74887" y="871287"/>
                <a:ext cx="6008482" cy="4506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634014-6A8E-4CE3-BD39-51AC561122DA}"/>
                  </a:ext>
                </a:extLst>
              </p:cNvPr>
              <p:cNvSpPr txBox="1"/>
              <p:nvPr/>
            </p:nvSpPr>
            <p:spPr>
              <a:xfrm>
                <a:off x="6179128" y="1100932"/>
                <a:ext cx="27158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Must fit in this space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9741159-9250-456D-9486-4B10ACBA6408}"/>
                  </a:ext>
                </a:extLst>
              </p:cNvPr>
              <p:cNvCxnSpPr/>
              <p:nvPr/>
            </p:nvCxnSpPr>
            <p:spPr>
              <a:xfrm flipH="1">
                <a:off x="7200150" y="1425275"/>
                <a:ext cx="878889" cy="790112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ounded Rectangle 6">
              <a:extLst>
                <a:ext uri="{FF2B5EF4-FFF2-40B4-BE49-F238E27FC236}">
                  <a16:creationId xmlns:a16="http://schemas.microsoft.com/office/drawing/2014/main" id="{7E2524F0-F709-4664-9F7E-C8705C945A73}"/>
                </a:ext>
              </a:extLst>
            </p:cNvPr>
            <p:cNvSpPr/>
            <p:nvPr/>
          </p:nvSpPr>
          <p:spPr>
            <a:xfrm>
              <a:off x="8483153" y="1183665"/>
              <a:ext cx="1420428" cy="35066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F8337-F8FF-49B6-863D-8FE1D606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461" y="1022724"/>
            <a:ext cx="7182115" cy="5098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BBC7FC-0970-483A-815D-92631F99A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927" y="911259"/>
            <a:ext cx="6923181" cy="53112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8245E73-EAC8-449F-ABEB-19BD5D0F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681" y="156163"/>
            <a:ext cx="7868974" cy="427877"/>
          </a:xfrm>
        </p:spPr>
        <p:txBody>
          <a:bodyPr/>
          <a:lstStyle/>
          <a:p>
            <a:r>
              <a:rPr lang="en-US" dirty="0"/>
              <a:t>New 750 keV RFQ Injection Line (RIL)</a:t>
            </a:r>
          </a:p>
        </p:txBody>
      </p:sp>
    </p:spTree>
    <p:extLst>
      <p:ext uri="{BB962C8B-B14F-4D97-AF65-F5344CB8AC3E}">
        <p14:creationId xmlns:p14="http://schemas.microsoft.com/office/powerpoint/2010/main" val="42115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020812-AFD8-4716-BC35-61DA17716552}"/>
              </a:ext>
            </a:extLst>
          </p:cNvPr>
          <p:cNvSpPr txBox="1"/>
          <p:nvPr/>
        </p:nvSpPr>
        <p:spPr>
          <a:xfrm>
            <a:off x="6231718" y="2932683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zig-zag Optical Cavity with Q-switch laser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F2A01-E82C-40E0-92A4-D8F5697B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" y="1048142"/>
            <a:ext cx="3605375" cy="2170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A6FCE-1E52-4348-B198-FF60EE72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10" y="950028"/>
            <a:ext cx="1908213" cy="2231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FE033-E84A-454D-961A-15F6D953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35" y="1022433"/>
            <a:ext cx="2041180" cy="1927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D8DA6-0279-430D-AAE4-F39E05CD9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547" y="1022434"/>
            <a:ext cx="2061229" cy="1927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36F3EF-C90D-4E65-A932-CBAF7A59C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7508" y="1022434"/>
            <a:ext cx="1938924" cy="1927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5C4693-6A2B-4703-9279-D6B8344F7A10}"/>
              </a:ext>
            </a:extLst>
          </p:cNvPr>
          <p:cNvSpPr txBox="1"/>
          <p:nvPr/>
        </p:nvSpPr>
        <p:spPr>
          <a:xfrm>
            <a:off x="391134" y="3210286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Quantel</a:t>
            </a:r>
            <a:r>
              <a:rPr lang="en-US" dirty="0"/>
              <a:t> 100 mJ Q-switch laser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741BA-C5F3-45A2-A70B-232D366793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8"/>
          <a:stretch/>
        </p:blipFill>
        <p:spPr>
          <a:xfrm>
            <a:off x="4199407" y="3422673"/>
            <a:ext cx="3447231" cy="2906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669677-0222-4512-B063-85822251D8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5"/>
          <a:stretch/>
        </p:blipFill>
        <p:spPr>
          <a:xfrm>
            <a:off x="8677260" y="3339981"/>
            <a:ext cx="3341056" cy="2906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FA515A-A411-4C8F-A5F8-D143A9B78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19" y="3672410"/>
            <a:ext cx="3618817" cy="25135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42C67-641C-4BAC-9A66-C744D2C1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Cavity Test  -- Demonstration Experiment   (January 2015)</a:t>
            </a:r>
          </a:p>
        </p:txBody>
      </p:sp>
    </p:spTree>
    <p:extLst>
      <p:ext uri="{BB962C8B-B14F-4D97-AF65-F5344CB8AC3E}">
        <p14:creationId xmlns:p14="http://schemas.microsoft.com/office/powerpoint/2010/main" val="115494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C1BFCC-1531-AE48-A7EA-D7BCF307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4647899"/>
            <a:ext cx="7320365" cy="1491643"/>
          </a:xfrm>
        </p:spPr>
        <p:txBody>
          <a:bodyPr/>
          <a:lstStyle/>
          <a:p>
            <a:r>
              <a:rPr lang="en-US" dirty="0"/>
              <a:t>Use a video camera looking at the back of the frosted fixed mirror to look at the leakage through the mirror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372D4-AFCB-1A47-8E6C-9AA5FD6FD5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0B04-FE51-B54E-A305-C9C840CD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Johnson  |  Fermilab Laser Notcher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99F-795F-4C41-B326-1F508D237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825AB215-ADD5-4057-9EAC-206871834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1" y="976594"/>
            <a:ext cx="3566189" cy="3374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6ED43-01B9-4B34-8CE0-B957DEAED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36" y="976594"/>
            <a:ext cx="3606080" cy="337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4A7D6-3FCC-41DD-A2EB-795A327D8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1" y="2731921"/>
            <a:ext cx="3647187" cy="34076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8B4356-0FA6-4F07-A3C8-DA4CC6C7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436" y="152443"/>
            <a:ext cx="11582400" cy="427877"/>
          </a:xfrm>
        </p:spPr>
        <p:txBody>
          <a:bodyPr/>
          <a:lstStyle/>
          <a:p>
            <a:r>
              <a:rPr lang="en-US" dirty="0"/>
              <a:t>Change number of bounces by adjusting input angle into cavity</a:t>
            </a:r>
          </a:p>
        </p:txBody>
      </p:sp>
    </p:spTree>
    <p:extLst>
      <p:ext uri="{BB962C8B-B14F-4D97-AF65-F5344CB8AC3E}">
        <p14:creationId xmlns:p14="http://schemas.microsoft.com/office/powerpoint/2010/main" val="2843847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8135</TotalTime>
  <Words>2184</Words>
  <Application>Microsoft Office PowerPoint</Application>
  <PresentationFormat>Widescreen</PresentationFormat>
  <Paragraphs>432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MS PGothic</vt:lpstr>
      <vt:lpstr>MS PGothic</vt:lpstr>
      <vt:lpstr>Arial</vt:lpstr>
      <vt:lpstr>Calibri</vt:lpstr>
      <vt:lpstr>Geneva</vt:lpstr>
      <vt:lpstr>Helvetica</vt:lpstr>
      <vt:lpstr>Script MT Bold</vt:lpstr>
      <vt:lpstr>Symbol</vt:lpstr>
      <vt:lpstr>Wingdings</vt:lpstr>
      <vt:lpstr>Fermilab: Footer Only</vt:lpstr>
      <vt:lpstr>Fermilab_PPT_090815</vt:lpstr>
      <vt:lpstr>1_Fermilab: Footer Only</vt:lpstr>
      <vt:lpstr>Equation</vt:lpstr>
      <vt:lpstr>PowerPoint Presentation</vt:lpstr>
      <vt:lpstr>Acknowledgements</vt:lpstr>
      <vt:lpstr>Motivation</vt:lpstr>
      <vt:lpstr>Laser Notching of Linac H- at Fermilab </vt:lpstr>
      <vt:lpstr>A Little Background: The Proton Source</vt:lpstr>
      <vt:lpstr>Technique: Photoneutralization</vt:lpstr>
      <vt:lpstr>New 750 keV RFQ Injection Line (RIL)</vt:lpstr>
      <vt:lpstr>Optical Cavity Test  -- Demonstration Experiment   (January 2015)</vt:lpstr>
      <vt:lpstr>Change number of bounces by adjusting input angle into cavity</vt:lpstr>
      <vt:lpstr>Operational Laser System Block diagram</vt:lpstr>
      <vt:lpstr>Operational Laser System Installed in Linac</vt:lpstr>
      <vt:lpstr>Controls</vt:lpstr>
      <vt:lpstr>Controls: LabView Front-end</vt:lpstr>
      <vt:lpstr>Waveform Generation 1</vt:lpstr>
      <vt:lpstr>Waveform Generation 2</vt:lpstr>
      <vt:lpstr>Laser System Monitor</vt:lpstr>
      <vt:lpstr>Operational ACNET Interface</vt:lpstr>
      <vt:lpstr>WCM &amp; Output Photodiode from Scope in Pre-Acc</vt:lpstr>
      <vt:lpstr>Output Photodiode response</vt:lpstr>
      <vt:lpstr>Linac Wall Current Monitor</vt:lpstr>
      <vt:lpstr>Preliminary bunch  and notch neutralization</vt:lpstr>
      <vt:lpstr>Booster Wall current monitor</vt:lpstr>
      <vt:lpstr>Notch survival in Booster</vt:lpstr>
      <vt:lpstr>What is the impact on the program (1)</vt:lpstr>
      <vt:lpstr>What is the impact on the program (2)</vt:lpstr>
      <vt:lpstr>What is the impact on the program (3)</vt:lpstr>
      <vt:lpstr>Current Activities and Issues</vt:lpstr>
      <vt:lpstr>Optical Cavity Mirror Damage</vt:lpstr>
      <vt:lpstr>Optical Cavity Mirror Damage</vt:lpstr>
      <vt:lpstr>Damage after mask</vt:lpstr>
      <vt:lpstr>Development going forward</vt:lpstr>
      <vt:lpstr>Adjusted our transverse laser profile and collimated the H- in vertical </vt:lpstr>
      <vt:lpstr>Near term </vt:lpstr>
      <vt:lpstr>Examples of PCF Amplifiers</vt:lpstr>
      <vt:lpstr>Longitudinal collimation</vt:lpstr>
      <vt:lpstr>Longitudinal collimation</vt:lpstr>
      <vt:lpstr>Summary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Thomas K. Kroc</dc:creator>
  <cp:lastModifiedBy>David E. Johnson x2493 04214N</cp:lastModifiedBy>
  <cp:revision>153</cp:revision>
  <cp:lastPrinted>2014-01-20T19:40:21Z</cp:lastPrinted>
  <dcterms:created xsi:type="dcterms:W3CDTF">2018-04-25T14:47:06Z</dcterms:created>
  <dcterms:modified xsi:type="dcterms:W3CDTF">2018-05-07T13:03:52Z</dcterms:modified>
</cp:coreProperties>
</file>