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  <p:sldMasterId id="2147484123" r:id="rId2"/>
    <p:sldMasterId id="2147484131" r:id="rId3"/>
    <p:sldMasterId id="2147484136" r:id="rId4"/>
  </p:sldMasterIdLst>
  <p:notesMasterIdLst>
    <p:notesMasterId r:id="rId34"/>
  </p:notesMasterIdLst>
  <p:handoutMasterIdLst>
    <p:handoutMasterId r:id="rId35"/>
  </p:handoutMasterIdLst>
  <p:sldIdLst>
    <p:sldId id="322" r:id="rId5"/>
    <p:sldId id="318" r:id="rId6"/>
    <p:sldId id="275" r:id="rId7"/>
    <p:sldId id="296" r:id="rId8"/>
    <p:sldId id="298" r:id="rId9"/>
    <p:sldId id="300" r:id="rId10"/>
    <p:sldId id="301" r:id="rId11"/>
    <p:sldId id="304" r:id="rId12"/>
    <p:sldId id="303" r:id="rId13"/>
    <p:sldId id="306" r:id="rId14"/>
    <p:sldId id="305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6" r:id="rId23"/>
    <p:sldId id="315" r:id="rId24"/>
    <p:sldId id="317" r:id="rId25"/>
    <p:sldId id="319" r:id="rId26"/>
    <p:sldId id="323" r:id="rId27"/>
    <p:sldId id="324" r:id="rId28"/>
    <p:sldId id="327" r:id="rId29"/>
    <p:sldId id="325" r:id="rId30"/>
    <p:sldId id="326" r:id="rId31"/>
    <p:sldId id="314" r:id="rId32"/>
    <p:sldId id="321" r:id="rId33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4C97"/>
    <a:srgbClr val="003087"/>
    <a:srgbClr val="50504E"/>
    <a:srgbClr val="4E4E4E"/>
    <a:srgbClr val="404040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06" autoAdjust="0"/>
    <p:restoredTop sz="94660"/>
  </p:normalViewPr>
  <p:slideViewPr>
    <p:cSldViewPr snapToGrid="0" snapToObjects="1" showGuides="1">
      <p:cViewPr varScale="1">
        <p:scale>
          <a:sx n="84" d="100"/>
          <a:sy n="84" d="100"/>
        </p:scale>
        <p:origin x="942" y="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8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952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509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05354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63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653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124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051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8623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539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1442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51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04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6A14F9-5A51-4A1F-8B50-8B7DC4FDEE3F}"/>
              </a:ext>
            </a:extLst>
          </p:cNvPr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14-0218-16D.lr.jpg">
            <a:extLst>
              <a:ext uri="{FF2B5EF4-FFF2-40B4-BE49-F238E27FC236}">
                <a16:creationId xmlns:a16="http://schemas.microsoft.com/office/drawing/2014/main" id="{699EE2C8-E8A8-401B-804F-96FB57E4A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2" name="Picture 11" descr="FermiLogoBar_DOE_KO_horiz.eps">
            <a:extLst>
              <a:ext uri="{FF2B5EF4-FFF2-40B4-BE49-F238E27FC236}">
                <a16:creationId xmlns:a16="http://schemas.microsoft.com/office/drawing/2014/main" id="{DAA44299-D9A3-4BBD-A921-8A322D681B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83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35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858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45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14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5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png"/><Relationship Id="rId7" Type="http://schemas.openxmlformats.org/officeDocument/2006/relationships/image" Target="../media/image41.tif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beamdocs.fnal.gov/AD-public/DocDB/ShowDocument?docid=6113" TargetMode="Externa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4288" y="5045612"/>
            <a:ext cx="8755810" cy="1390219"/>
          </a:xfrm>
        </p:spPr>
        <p:txBody>
          <a:bodyPr/>
          <a:lstStyle/>
          <a:p>
            <a:r>
              <a:rPr lang="en-US" dirty="0"/>
              <a:t>Robyn Madrak for the 2</a:t>
            </a:r>
            <a:r>
              <a:rPr lang="en-US" baseline="30000" dirty="0"/>
              <a:t>nd</a:t>
            </a:r>
            <a:r>
              <a:rPr lang="en-US" dirty="0"/>
              <a:t> Harmonic Cavity task group</a:t>
            </a:r>
          </a:p>
          <a:p>
            <a:r>
              <a:rPr lang="en-US" dirty="0"/>
              <a:t>Fermilab Workshop on Megawatt Rings &amp; IOTA/FAST Collaboration Meeting</a:t>
            </a:r>
          </a:p>
          <a:p>
            <a:r>
              <a:rPr lang="en-US" dirty="0"/>
              <a:t>7 May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Harmonic Cavity for the FNAL Booster</a:t>
            </a:r>
          </a:p>
        </p:txBody>
      </p:sp>
    </p:spTree>
    <p:extLst>
      <p:ext uri="{BB962C8B-B14F-4D97-AF65-F5344CB8AC3E}">
        <p14:creationId xmlns:p14="http://schemas.microsoft.com/office/powerpoint/2010/main" val="2202928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4012A3-8A49-48EF-9E16-F731957C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Garnet rings are constructed by epoxying together 8 sectors</a:t>
            </a:r>
          </a:p>
          <a:p>
            <a:pPr lvl="1"/>
            <a:r>
              <a:rPr lang="en-US" dirty="0"/>
              <a:t>Size limitation at vendor</a:t>
            </a:r>
          </a:p>
          <a:p>
            <a:r>
              <a:rPr lang="en-US" dirty="0"/>
              <a:t>Each ring is epoxied to an Al203 ring which transfers heat to tuner outer shell, which is water cooled</a:t>
            </a:r>
          </a:p>
          <a:p>
            <a:r>
              <a:rPr lang="en-US" dirty="0"/>
              <a:t>Outer shell is stainless steel Cu plated on the inside; thicknesses chosen to reduce eddy currents</a:t>
            </a:r>
          </a:p>
          <a:p>
            <a:pPr lvl="1"/>
            <a:r>
              <a:rPr lang="en-US" dirty="0"/>
              <a:t>Outer shell is divided into 4 azimuthal segments to reduce eddy currents</a:t>
            </a:r>
          </a:p>
          <a:p>
            <a:r>
              <a:rPr lang="en-US" dirty="0"/>
              <a:t>Specially shaped shim ring at the end of the tuner improves magnetic field uniformity where it is most non-uniform</a:t>
            </a:r>
          </a:p>
          <a:p>
            <a:pPr lvl="1"/>
            <a:r>
              <a:rPr lang="en-US" dirty="0"/>
              <a:t>Transition from garnet filled section to air</a:t>
            </a:r>
          </a:p>
          <a:p>
            <a:pPr lvl="1"/>
            <a:r>
              <a:rPr lang="en-US" dirty="0"/>
              <a:t>Flux return cannot be right next to it (inside RF volume)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93812B-D8BC-491C-B795-DB64116D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44D59-CE48-4E74-90D1-5181F3E56E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BA3D8-8378-455A-A0AB-1E83CB4A0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3312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B2A09B-A58F-4E3B-B96E-1CFC26D9C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1" y="37813"/>
            <a:ext cx="1047750" cy="427877"/>
          </a:xfrm>
        </p:spPr>
        <p:txBody>
          <a:bodyPr/>
          <a:lstStyle/>
          <a:p>
            <a:r>
              <a:rPr lang="en-US" dirty="0"/>
              <a:t>Tuner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529DD-B9A9-402D-A627-BD847BE734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A7CA7-223A-4FA9-A7E4-E1E9F5450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A93B2-4C44-43F7-B7E1-B74ECD021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557" y="686491"/>
            <a:ext cx="6951839" cy="4344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59BEFE-0260-41F6-9697-83EE471ABC12}"/>
              </a:ext>
            </a:extLst>
          </p:cNvPr>
          <p:cNvSpPr txBox="1"/>
          <p:nvPr/>
        </p:nvSpPr>
        <p:spPr>
          <a:xfrm>
            <a:off x="1734371" y="114425"/>
            <a:ext cx="1723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Garnet rings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1D98CC-D89B-4664-86C8-5C6A9F9AC0CB}"/>
              </a:ext>
            </a:extLst>
          </p:cNvPr>
          <p:cNvSpPr txBox="1"/>
          <p:nvPr/>
        </p:nvSpPr>
        <p:spPr>
          <a:xfrm>
            <a:off x="3819389" y="203281"/>
            <a:ext cx="373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Al</a:t>
            </a:r>
            <a:r>
              <a:rPr lang="en-US" baseline="-25000" dirty="0">
                <a:solidFill>
                  <a:schemeClr val="accent6"/>
                </a:solidFill>
              </a:rPr>
              <a:t>2</a:t>
            </a:r>
            <a:r>
              <a:rPr lang="en-US" dirty="0">
                <a:solidFill>
                  <a:schemeClr val="accent6"/>
                </a:solidFill>
              </a:rPr>
              <a:t>0</a:t>
            </a:r>
            <a:r>
              <a:rPr lang="en-US" baseline="-25000" dirty="0">
                <a:solidFill>
                  <a:schemeClr val="accent6"/>
                </a:solidFill>
              </a:rPr>
              <a:t>3</a:t>
            </a:r>
            <a:r>
              <a:rPr lang="en-US" dirty="0">
                <a:solidFill>
                  <a:schemeClr val="accent6"/>
                </a:solidFill>
              </a:rPr>
              <a:t> rings epoxied to garnet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5843988-BB46-4868-962A-855F9F9193FD}"/>
              </a:ext>
            </a:extLst>
          </p:cNvPr>
          <p:cNvCxnSpPr>
            <a:cxnSpLocks/>
          </p:cNvCxnSpPr>
          <p:nvPr/>
        </p:nvCxnSpPr>
        <p:spPr>
          <a:xfrm flipH="1">
            <a:off x="1323975" y="563340"/>
            <a:ext cx="657225" cy="81666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4BB459-3719-4664-A60E-CE859AB3D7C1}"/>
              </a:ext>
            </a:extLst>
          </p:cNvPr>
          <p:cNvCxnSpPr>
            <a:cxnSpLocks/>
          </p:cNvCxnSpPr>
          <p:nvPr/>
        </p:nvCxnSpPr>
        <p:spPr>
          <a:xfrm>
            <a:off x="4745426" y="563340"/>
            <a:ext cx="417124" cy="741585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A40D6CB-2B7B-4D19-B264-67B24C7DB784}"/>
              </a:ext>
            </a:extLst>
          </p:cNvPr>
          <p:cNvSpPr txBox="1"/>
          <p:nvPr/>
        </p:nvSpPr>
        <p:spPr>
          <a:xfrm>
            <a:off x="3883683" y="2627661"/>
            <a:ext cx="2885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Magnetic shim at end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572D46C-13C7-4A2E-B16B-DD29528388C0}"/>
              </a:ext>
            </a:extLst>
          </p:cNvPr>
          <p:cNvCxnSpPr>
            <a:cxnSpLocks/>
          </p:cNvCxnSpPr>
          <p:nvPr/>
        </p:nvCxnSpPr>
        <p:spPr>
          <a:xfrm>
            <a:off x="4809362" y="3084598"/>
            <a:ext cx="417124" cy="741585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79D0C55-A8AE-473E-B54C-924F2BA9E411}"/>
              </a:ext>
            </a:extLst>
          </p:cNvPr>
          <p:cNvSpPr txBox="1"/>
          <p:nvPr/>
        </p:nvSpPr>
        <p:spPr>
          <a:xfrm>
            <a:off x="343943" y="5415345"/>
            <a:ext cx="480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Cu plated (inside) stainless steel shell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A476CA6-6CF2-458A-AE90-8AF8E9A09946}"/>
              </a:ext>
            </a:extLst>
          </p:cNvPr>
          <p:cNvCxnSpPr>
            <a:cxnSpLocks/>
          </p:cNvCxnSpPr>
          <p:nvPr/>
        </p:nvCxnSpPr>
        <p:spPr>
          <a:xfrm flipV="1">
            <a:off x="2537128" y="4286250"/>
            <a:ext cx="417124" cy="110375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92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58A8C8-A26A-4A1D-A779-9D6EB395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Garnet Rings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D3396-72F2-43D4-B8DB-3859C7C9FF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B874D-A6B3-4AF9-AD4E-61CA9E20CE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528BA2-F503-4735-87C6-553192A57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56" y="1898584"/>
            <a:ext cx="2815031" cy="1843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95D954-69DE-4382-A9E5-B7967E9AD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56" y="3885293"/>
            <a:ext cx="7011378" cy="24509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212CF4-C29D-4E48-8A55-D907F6F20C4B}"/>
              </a:ext>
            </a:extLst>
          </p:cNvPr>
          <p:cNvSpPr txBox="1"/>
          <p:nvPr/>
        </p:nvSpPr>
        <p:spPr>
          <a:xfrm>
            <a:off x="1817461" y="5517688"/>
            <a:ext cx="179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Alumina side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F25463-A6DB-4F2C-ADDE-91E9A20D9584}"/>
              </a:ext>
            </a:extLst>
          </p:cNvPr>
          <p:cNvSpPr txBox="1"/>
          <p:nvPr/>
        </p:nvSpPr>
        <p:spPr>
          <a:xfrm>
            <a:off x="5474512" y="5617367"/>
            <a:ext cx="1625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Garnet side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672E6489-518D-47A8-A37C-DEB2F782D861}"/>
              </a:ext>
            </a:extLst>
          </p:cNvPr>
          <p:cNvCxnSpPr>
            <a:cxnSpLocks/>
          </p:cNvCxnSpPr>
          <p:nvPr/>
        </p:nvCxnSpPr>
        <p:spPr>
          <a:xfrm>
            <a:off x="137160" y="971550"/>
            <a:ext cx="8641080" cy="2778642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4F769DF-F72A-4855-A53B-7C4233C00440}"/>
              </a:ext>
            </a:extLst>
          </p:cNvPr>
          <p:cNvSpPr txBox="1"/>
          <p:nvPr/>
        </p:nvSpPr>
        <p:spPr>
          <a:xfrm>
            <a:off x="1304356" y="1208317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Standard Rings (4)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4E1FDD-21B7-4B29-BBB0-B574E2027376}"/>
              </a:ext>
            </a:extLst>
          </p:cNvPr>
          <p:cNvSpPr txBox="1"/>
          <p:nvPr/>
        </p:nvSpPr>
        <p:spPr>
          <a:xfrm>
            <a:off x="5420226" y="1208317"/>
            <a:ext cx="2555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Shim (End) Ring (1)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A8B425-BF50-407D-8EFE-124CC66A5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162" y="1894306"/>
            <a:ext cx="2943636" cy="17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10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06F20F-F86E-4B10-A863-D72B44E94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accurately model the cavity, need to understand the garnet properties:</a:t>
            </a:r>
          </a:p>
          <a:p>
            <a:pPr lvl="1"/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’ vs bias field for frequency</a:t>
            </a:r>
          </a:p>
          <a:p>
            <a:pPr lvl="1"/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’’ vs bias for losses</a:t>
            </a:r>
          </a:p>
          <a:p>
            <a:r>
              <a:rPr lang="en-US" dirty="0"/>
              <a:t>No published data existed</a:t>
            </a:r>
          </a:p>
          <a:p>
            <a:r>
              <a:rPr lang="en-US" dirty="0"/>
              <a:t>Measurements subject to uncertainties and nonuniformity of magnetic field in the material</a:t>
            </a:r>
          </a:p>
          <a:p>
            <a:r>
              <a:rPr lang="en-US" dirty="0"/>
              <a:t>Performed measurements by assembling sample garnets</a:t>
            </a:r>
          </a:p>
          <a:p>
            <a:pPr lvl="1"/>
            <a:r>
              <a:rPr lang="en-US" dirty="0"/>
              <a:t>Stack of ten 0.5” thick garnets with 3” OD, 0.65” ID</a:t>
            </a:r>
          </a:p>
          <a:p>
            <a:pPr lvl="1"/>
            <a:r>
              <a:rPr lang="en-US" dirty="0"/>
              <a:t>Used a spare solenoid on-hand from another project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4B1440-49AE-474D-83F0-C4E5F2873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Garnet Properties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B5B48-9767-4299-9DAB-B2B57F3D0F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B800F-D4BA-4CC9-A2B1-D55AB5D6C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0703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E5698EC0-556A-4612-A170-E065AC3A67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2887" y="3594118"/>
                <a:ext cx="8672513" cy="3238500"/>
              </a:xfrm>
            </p:spPr>
            <p:txBody>
              <a:bodyPr/>
              <a:lstStyle/>
              <a:p>
                <a:r>
                  <a:rPr lang="en-US" sz="2000" dirty="0"/>
                  <a:t>Measured B vs. solenoid bias using Hall probes at 3 locations</a:t>
                </a:r>
              </a:p>
              <a:p>
                <a:r>
                  <a:rPr lang="en-US" sz="2000" dirty="0"/>
                  <a:t>Model setup in simulation with an initial assumption for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  <a:p>
                <a:pPr lvl="1"/>
                <a:r>
                  <a:rPr lang="en-US" sz="2000" dirty="0"/>
                  <a:t> initial assumption based on vendor data for initial permeability (~50), and a theoretical calculation for large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r>
                  <a:rPr lang="en-US" sz="2000" dirty="0"/>
                  <a:t>Iteratively adjust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sz="2000" dirty="0"/>
                  <a:t> in the simulation starting with low bias current and moving up</a:t>
                </a:r>
              </a:p>
              <a:p>
                <a:r>
                  <a:rPr lang="en-US" sz="2000" dirty="0"/>
                  <a:t>adjusted curve accepted as the actual curve when simulation matched data, for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/>
                  <a:t> vs.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E5698EC0-556A-4612-A170-E065AC3A67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2887" y="3594118"/>
                <a:ext cx="8672513" cy="3238500"/>
              </a:xfrm>
              <a:blipFill>
                <a:blip r:embed="rId4"/>
                <a:stretch>
                  <a:fillRect l="-1687" t="-2260" r="-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746023F0-F817-4967-BE3A-C857C22C531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Permeability measurements: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746023F0-F817-4967-BE3A-C857C22C53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526" t="-25714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2BE86-12E3-4B5C-B7B4-E33D0DDE59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4D073-8278-4278-9375-744C2E6F2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E502AD-B544-4C1F-9632-7557C5964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6156"/>
            <a:ext cx="4058216" cy="26864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1B810C3-8B08-4D3D-AD4A-A3CF3EFE0913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0" y="874142"/>
            <a:ext cx="3760268" cy="2610451"/>
            <a:chOff x="10740484" y="18529776"/>
            <a:chExt cx="7699916" cy="53454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15BDCE-253B-4619-99B9-73C79EF14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484" y="18644390"/>
              <a:ext cx="7699916" cy="523082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C72B83B-4292-4B6C-95ED-1F53C846A7A1}"/>
                    </a:ext>
                  </a:extLst>
                </p:cNvPr>
                <p:cNvSpPr txBox="1"/>
                <p:nvPr/>
              </p:nvSpPr>
              <p:spPr>
                <a:xfrm>
                  <a:off x="12749597" y="18529776"/>
                  <a:ext cx="5394735" cy="6702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i="1" dirty="0"/>
                    <a:t>Extracted curve </a:t>
                  </a:r>
                  <a14:m>
                    <m:oMath xmlns:m="http://schemas.openxmlformats.org/officeDocument/2006/math">
                      <m:r>
                        <a:rPr lang="en-GB" sz="1600" b="1" i="1"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</m:oMath>
                  </a14:m>
                  <a:endParaRPr lang="en-US" sz="1600" b="1" i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C72B83B-4292-4B6C-95ED-1F53C846A7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49597" y="18529776"/>
                  <a:ext cx="5394735" cy="670289"/>
                </a:xfrm>
                <a:prstGeom prst="rect">
                  <a:avLst/>
                </a:prstGeom>
                <a:blipFill>
                  <a:blip r:embed="rId7"/>
                  <a:stretch>
                    <a:fillRect l="-1389" t="-5556" b="-259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648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8E3C9493-56E0-4C59-8FA0-E4815A123C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5405" y="4025365"/>
                <a:ext cx="8672513" cy="1964254"/>
              </a:xfrm>
            </p:spPr>
            <p:txBody>
              <a:bodyPr/>
              <a:lstStyle/>
              <a:p>
                <a:pPr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latin typeface="Helvetica" pitchFamily="34" charset="0"/>
                  </a:rPr>
                  <a:t>Measure </a:t>
                </a:r>
                <a:r>
                  <a:rPr lang="en-US" sz="2000" i="1" dirty="0">
                    <a:latin typeface="Helvetica" pitchFamily="34" charset="0"/>
                  </a:rPr>
                  <a:t>Q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Helvetica" pitchFamily="34" charset="0"/>
                  </a:rPr>
                  <a:t> in </a:t>
                </a:r>
                <a:r>
                  <a:rPr lang="en-US" sz="2000" i="1" dirty="0">
                    <a:latin typeface="Symbol" panose="05050102010706020507" pitchFamily="18" charset="2"/>
                  </a:rPr>
                  <a:t>l</a:t>
                </a:r>
                <a:r>
                  <a:rPr lang="en-US" sz="2000" i="1" dirty="0">
                    <a:latin typeface="Helvetica" pitchFamily="34" charset="0"/>
                  </a:rPr>
                  <a:t>/4</a:t>
                </a:r>
                <a:r>
                  <a:rPr lang="en-US" sz="2000" dirty="0">
                    <a:latin typeface="Helvetica" pitchFamily="34" charset="0"/>
                  </a:rPr>
                  <a:t> resonator for several bias settings</a:t>
                </a:r>
              </a:p>
              <a:p>
                <a:pPr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latin typeface="Helvetica" pitchFamily="34" charset="0"/>
                  </a:rPr>
                  <a:t>Simulate the setup with previously extracted curve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US" sz="2000" dirty="0">
                  <a:latin typeface="Helvetica" pitchFamily="34" charset="0"/>
                </a:endParaRPr>
              </a:p>
              <a:p>
                <a:pPr algn="just">
                  <a:defRPr/>
                </a:pPr>
                <a:r>
                  <a:rPr lang="en-GB" sz="2000" dirty="0">
                    <a:latin typeface="Helvetica" pitchFamily="34" charset="0"/>
                  </a:rPr>
                  <a:t>For each bias current setting,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Helvetica" pitchFamily="34" charset="0"/>
                  </a:rPr>
                  <a:t> was adjusted in the simulation until measured and predicted values of Q agreed</a:t>
                </a:r>
              </a:p>
              <a:p>
                <a:pPr algn="just">
                  <a:defRPr/>
                </a:pPr>
                <a:r>
                  <a:rPr lang="en-US" sz="2000" dirty="0">
                    <a:latin typeface="Helvetica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≪1</m:t>
                    </m:r>
                  </m:oMath>
                </a14:m>
                <a:r>
                  <a:rPr lang="en-US" sz="2000" dirty="0">
                    <a:latin typeface="Helvetica" pitchFamily="34" charset="0"/>
                    <a:ea typeface="Cambria Math" panose="02040503050406030204" pitchFamily="18" charset="0"/>
                  </a:rPr>
                  <a:t> can extract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tan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type m:val="skw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8E3C9493-56E0-4C59-8FA0-E4815A123C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5405" y="4025365"/>
                <a:ext cx="8672513" cy="1964254"/>
              </a:xfrm>
              <a:blipFill>
                <a:blip r:embed="rId5"/>
                <a:stretch>
                  <a:fillRect l="-1687" t="-4025" r="-1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F393812B-D8BC-491C-B795-DB64116D111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Permeability measurements: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𝒕𝒂𝒏</m:t>
                        </m:r>
                      </m:fName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F393812B-D8BC-491C-B795-DB64116D11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526" t="-34286" b="-4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44D59-CE48-4E74-90D1-5181F3E56E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BA3D8-8378-455A-A0AB-1E83CB4A0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91810E-00FC-417C-AC2E-6AB1081AB0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1" y="1419776"/>
            <a:ext cx="3817890" cy="24788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32EC4F-26D9-44C5-BC96-03F800503D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36" y="1390558"/>
            <a:ext cx="3644627" cy="247592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155C02-E738-4C2F-9E9E-186AB1CF00DE}"/>
              </a:ext>
            </a:extLst>
          </p:cNvPr>
          <p:cNvCxnSpPr>
            <a:cxnSpLocks/>
          </p:cNvCxnSpPr>
          <p:nvPr/>
        </p:nvCxnSpPr>
        <p:spPr>
          <a:xfrm flipH="1">
            <a:off x="2390775" y="1919053"/>
            <a:ext cx="638552" cy="89035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62A54A7-904C-46EA-9C90-CB3CA0A3EEC3}"/>
              </a:ext>
            </a:extLst>
          </p:cNvPr>
          <p:cNvSpPr txBox="1"/>
          <p:nvPr/>
        </p:nvSpPr>
        <p:spPr>
          <a:xfrm>
            <a:off x="3048188" y="1457388"/>
            <a:ext cx="130285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Qtr</a:t>
            </a:r>
            <a:r>
              <a:rPr lang="en-US" sz="1800" dirty="0"/>
              <a:t> </a:t>
            </a:r>
            <a:r>
              <a:rPr lang="en-US" sz="1800" dirty="0" err="1"/>
              <a:t>wv</a:t>
            </a:r>
            <a:endParaRPr lang="en-US" sz="1800" dirty="0"/>
          </a:p>
          <a:p>
            <a:r>
              <a:rPr lang="en-US" sz="1800" dirty="0"/>
              <a:t>Resonator</a:t>
            </a:r>
          </a:p>
          <a:p>
            <a:r>
              <a:rPr lang="en-US" sz="1800" dirty="0"/>
              <a:t>With garnet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B1D8A0-4B24-4FA2-9820-91137E85D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49" y="917007"/>
            <a:ext cx="3343551" cy="7683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672BE1-2E7A-4B04-86BA-B8DEA23CF1CC}"/>
                  </a:ext>
                </a:extLst>
              </p:cNvPr>
              <p:cNvSpPr txBox="1"/>
              <p:nvPr/>
            </p:nvSpPr>
            <p:spPr>
              <a:xfrm>
                <a:off x="5876925" y="1980243"/>
                <a:ext cx="96225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672BE1-2E7A-4B04-86BA-B8DEA23CF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925" y="1980243"/>
                <a:ext cx="962250" cy="215444"/>
              </a:xfrm>
              <a:prstGeom prst="rect">
                <a:avLst/>
              </a:prstGeom>
              <a:blipFill>
                <a:blip r:embed="rId9"/>
                <a:stretch>
                  <a:fillRect l="-2532" r="-633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F2247FE-B6C1-4065-85C7-D29F09F8B523}"/>
                  </a:ext>
                </a:extLst>
              </p:cNvPr>
              <p:cNvSpPr txBox="1"/>
              <p:nvPr/>
            </p:nvSpPr>
            <p:spPr>
              <a:xfrm>
                <a:off x="5876925" y="2240365"/>
                <a:ext cx="105670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F2247FE-B6C1-4065-85C7-D29F09F8B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925" y="2240365"/>
                <a:ext cx="1056700" cy="215444"/>
              </a:xfrm>
              <a:prstGeom prst="rect">
                <a:avLst/>
              </a:prstGeom>
              <a:blipFill>
                <a:blip r:embed="rId10"/>
                <a:stretch>
                  <a:fillRect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2567409-32FA-4928-932E-12D4550E579E}"/>
                  </a:ext>
                </a:extLst>
              </p:cNvPr>
              <p:cNvSpPr txBox="1"/>
              <p:nvPr/>
            </p:nvSpPr>
            <p:spPr>
              <a:xfrm>
                <a:off x="5924150" y="2490870"/>
                <a:ext cx="75200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2 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2567409-32FA-4928-932E-12D4550E5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150" y="2490870"/>
                <a:ext cx="752001" cy="215444"/>
              </a:xfrm>
              <a:prstGeom prst="rect">
                <a:avLst/>
              </a:prstGeom>
              <a:blipFill>
                <a:blip r:embed="rId11"/>
                <a:stretch>
                  <a:fillRect l="-3252" r="-5691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2204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1CC40F-0458-435F-BE3C-388C4F89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 fixture for actual rings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DBED8-D13A-4037-B57E-B244CC50DD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D6B6C-A40B-4C74-ACC3-431A6F54BE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83105D-B83D-45E1-818E-9885E2683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93" r="19408"/>
          <a:stretch/>
        </p:blipFill>
        <p:spPr>
          <a:xfrm>
            <a:off x="267680" y="1628353"/>
            <a:ext cx="4538785" cy="3180064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DBD389-832A-4848-A0BE-6BCE585D7EC1}"/>
              </a:ext>
            </a:extLst>
          </p:cNvPr>
          <p:cNvSpPr txBox="1"/>
          <p:nvPr/>
        </p:nvSpPr>
        <p:spPr>
          <a:xfrm>
            <a:off x="3672599" y="1532702"/>
            <a:ext cx="994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garnet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55210F4-54D8-4BC2-A3EF-BBEA5ACED41C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3802745" y="1994367"/>
            <a:ext cx="367266" cy="852435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647D58F-D045-4CF3-8A4E-AF0CDD727E51}"/>
              </a:ext>
            </a:extLst>
          </p:cNvPr>
          <p:cNvSpPr txBox="1"/>
          <p:nvPr/>
        </p:nvSpPr>
        <p:spPr>
          <a:xfrm>
            <a:off x="267680" y="856279"/>
            <a:ext cx="4677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 volume: </a:t>
            </a:r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dirty="0"/>
              <a:t>/4 resonator with large</a:t>
            </a:r>
          </a:p>
          <a:p>
            <a:r>
              <a:rPr lang="en-US" dirty="0"/>
              <a:t>gap capacitance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6F9494-CC4A-4F2B-8E6F-BE5036EB4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003" y="1037458"/>
            <a:ext cx="3291840" cy="24587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1214EF-649A-4469-A623-C06E7B503F17}"/>
              </a:ext>
            </a:extLst>
          </p:cNvPr>
          <p:cNvSpPr txBox="1"/>
          <p:nvPr/>
        </p:nvSpPr>
        <p:spPr>
          <a:xfrm>
            <a:off x="5192536" y="206461"/>
            <a:ext cx="3926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Fixure</a:t>
            </a:r>
            <a:r>
              <a:rPr lang="en-US" dirty="0"/>
              <a:t> with top removed and solenoid shown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CF18B6C-AC91-4AC5-8CAF-2DFFA776A597}"/>
              </a:ext>
            </a:extLst>
          </p:cNvPr>
          <p:cNvCxnSpPr>
            <a:cxnSpLocks/>
          </p:cNvCxnSpPr>
          <p:nvPr/>
        </p:nvCxnSpPr>
        <p:spPr>
          <a:xfrm>
            <a:off x="4698906" y="1800995"/>
            <a:ext cx="1781464" cy="35297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ACCB09E-90FD-4FCF-8126-67F894F99750}"/>
              </a:ext>
            </a:extLst>
          </p:cNvPr>
          <p:cNvSpPr txBox="1"/>
          <p:nvPr/>
        </p:nvSpPr>
        <p:spPr>
          <a:xfrm>
            <a:off x="6781060" y="2858018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solenoid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308DA00-DA56-43C8-87F1-FFAD2B583A0C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6480370" y="2858018"/>
            <a:ext cx="300690" cy="230833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7E6D7248-D763-4072-9451-10F810DC5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875" y="3681316"/>
            <a:ext cx="3067939" cy="246253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DE628A1-F6EF-4F7C-89BA-DE577DDE8F0C}"/>
              </a:ext>
            </a:extLst>
          </p:cNvPr>
          <p:cNvSpPr txBox="1"/>
          <p:nvPr/>
        </p:nvSpPr>
        <p:spPr>
          <a:xfrm>
            <a:off x="938189" y="5156455"/>
            <a:ext cx="4651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Fixture </a:t>
            </a:r>
            <a:r>
              <a:rPr lang="en-US" dirty="0"/>
              <a:t>with top on and flux return shown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791619F-5945-4DA2-979F-6C547131B656}"/>
              </a:ext>
            </a:extLst>
          </p:cNvPr>
          <p:cNvCxnSpPr>
            <a:cxnSpLocks/>
          </p:cNvCxnSpPr>
          <p:nvPr/>
        </p:nvCxnSpPr>
        <p:spPr>
          <a:xfrm flipV="1">
            <a:off x="5286375" y="4993555"/>
            <a:ext cx="742950" cy="37685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106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87F578-78F3-4719-9154-3A672FB8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9354"/>
            <a:ext cx="8686800" cy="427877"/>
          </a:xfrm>
        </p:spPr>
        <p:txBody>
          <a:bodyPr/>
          <a:lstStyle/>
          <a:p>
            <a:r>
              <a:rPr lang="en-US" dirty="0"/>
              <a:t>Results for Five cylindrical rings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BE955-A6BF-448E-BA2E-386F1640C0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4CDF2-40C1-48DA-82F2-F7BEC09F0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525FA2-4DD3-4EC8-8205-5EA7B47E2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605" y="119354"/>
            <a:ext cx="3127519" cy="25879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39D03F-9B3B-487F-ABD3-D5F14AB0F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05" y="623434"/>
            <a:ext cx="5506028" cy="40182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7535E93-A749-47F7-A3F1-F3C345183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338" y="3647800"/>
            <a:ext cx="4593786" cy="3004223"/>
          </a:xfrm>
          <a:prstGeom prst="rect">
            <a:avLst/>
          </a:prstGeom>
        </p:spPr>
      </p:pic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6CD25717-7535-4252-948D-CD5DCBC4F086}"/>
              </a:ext>
            </a:extLst>
          </p:cNvPr>
          <p:cNvSpPr txBox="1">
            <a:spLocks/>
          </p:cNvSpPr>
          <p:nvPr/>
        </p:nvSpPr>
        <p:spPr>
          <a:xfrm>
            <a:off x="242888" y="4810125"/>
            <a:ext cx="4090988" cy="145732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Within measurement accuracy, rings are uniform in frequency (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’) and Q (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’’)</a:t>
            </a:r>
          </a:p>
        </p:txBody>
      </p:sp>
    </p:spTree>
    <p:extLst>
      <p:ext uri="{BB962C8B-B14F-4D97-AF65-F5344CB8AC3E}">
        <p14:creationId xmlns:p14="http://schemas.microsoft.com/office/powerpoint/2010/main" val="22343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FD847DA-C11D-4B2E-A4E9-4FACBD9BD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536" y="927279"/>
            <a:ext cx="6398923" cy="28400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A5D6B71-7A61-405F-AE80-DF79A08C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Solenoid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288B8-36B7-4C22-8C77-BE690BC60B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DA78C-DF4A-4E1F-B2DA-0EB2D1166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157F986-A7F3-43F8-A4A3-5C278766C800}"/>
              </a:ext>
            </a:extLst>
          </p:cNvPr>
          <p:cNvSpPr txBox="1">
            <a:spLocks/>
          </p:cNvSpPr>
          <p:nvPr/>
        </p:nvSpPr>
        <p:spPr>
          <a:xfrm>
            <a:off x="242887" y="4194193"/>
            <a:ext cx="8672513" cy="323850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Booster cycle 15 Hz -&gt; solenoid yoke made from laminations to reduce eddy currents</a:t>
            </a:r>
          </a:p>
          <a:p>
            <a:r>
              <a:rPr lang="en-US" sz="2000" dirty="0"/>
              <a:t>Three separate coils, total of 59 turns. Will be connected in series</a:t>
            </a:r>
          </a:p>
          <a:p>
            <a:r>
              <a:rPr lang="en-US" sz="2000" dirty="0"/>
              <a:t>Bias current is 139 A at injection to ~600 A at extraction</a:t>
            </a:r>
          </a:p>
          <a:p>
            <a:r>
              <a:rPr lang="en-US" sz="2000" dirty="0"/>
              <a:t>Coil inductance varies between ~3.5 and 4.7 </a:t>
            </a:r>
            <a:r>
              <a:rPr lang="en-US" sz="2000" dirty="0" err="1"/>
              <a:t>mH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798174-6B53-4F76-97F0-7EFCF7D7BC62}"/>
              </a:ext>
            </a:extLst>
          </p:cNvPr>
          <p:cNvSpPr txBox="1"/>
          <p:nvPr/>
        </p:nvSpPr>
        <p:spPr>
          <a:xfrm>
            <a:off x="139176" y="3045221"/>
            <a:ext cx="994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garnet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DDE311-555E-4736-BB84-B6007D352F2E}"/>
              </a:ext>
            </a:extLst>
          </p:cNvPr>
          <p:cNvCxnSpPr>
            <a:cxnSpLocks/>
          </p:cNvCxnSpPr>
          <p:nvPr/>
        </p:nvCxnSpPr>
        <p:spPr>
          <a:xfrm flipV="1">
            <a:off x="1074511" y="2698596"/>
            <a:ext cx="1259114" cy="51246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9A88F88-5ECE-4BCD-98A1-A8CC5952CF9C}"/>
              </a:ext>
            </a:extLst>
          </p:cNvPr>
          <p:cNvSpPr txBox="1"/>
          <p:nvPr/>
        </p:nvSpPr>
        <p:spPr>
          <a:xfrm>
            <a:off x="142578" y="2124110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windings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BE3DA1F-63C7-45E3-A155-23A69899F893}"/>
              </a:ext>
            </a:extLst>
          </p:cNvPr>
          <p:cNvCxnSpPr>
            <a:cxnSpLocks/>
          </p:cNvCxnSpPr>
          <p:nvPr/>
        </p:nvCxnSpPr>
        <p:spPr>
          <a:xfrm flipV="1">
            <a:off x="1438125" y="2124110"/>
            <a:ext cx="1000833" cy="24768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E8F29EE-A6D0-468B-AE6C-5A6DCF3070C4}"/>
              </a:ext>
            </a:extLst>
          </p:cNvPr>
          <p:cNvSpPr txBox="1"/>
          <p:nvPr/>
        </p:nvSpPr>
        <p:spPr>
          <a:xfrm>
            <a:off x="149563" y="1105679"/>
            <a:ext cx="9740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Flux</a:t>
            </a:r>
          </a:p>
          <a:p>
            <a:r>
              <a:rPr lang="en-US" dirty="0"/>
              <a:t>return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259798-D4A8-47F7-B626-307C73959237}"/>
              </a:ext>
            </a:extLst>
          </p:cNvPr>
          <p:cNvCxnSpPr>
            <a:cxnSpLocks/>
          </p:cNvCxnSpPr>
          <p:nvPr/>
        </p:nvCxnSpPr>
        <p:spPr>
          <a:xfrm>
            <a:off x="901046" y="1439747"/>
            <a:ext cx="1259114" cy="26472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512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66F669-7E26-49D9-B373-4AF534356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1070"/>
            <a:ext cx="8686800" cy="427877"/>
          </a:xfrm>
        </p:spPr>
        <p:txBody>
          <a:bodyPr/>
          <a:lstStyle/>
          <a:p>
            <a:r>
              <a:rPr lang="en-US" dirty="0"/>
              <a:t>Cooling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1CE0B-B892-4D16-AE8F-2AA26DC0C6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9190F-6178-45F1-A87A-30C34DB3C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pic>
        <p:nvPicPr>
          <p:cNvPr id="7" name="Picture 6" descr="C:\Users\terechki\AppData\Local\Microsoft\Windows\Temporary Internet Files\Content.Outlook\R9AFE7MU\TUNER_SUPPORT.png">
            <a:extLst>
              <a:ext uri="{FF2B5EF4-FFF2-40B4-BE49-F238E27FC236}">
                <a16:creationId xmlns:a16="http://schemas.microsoft.com/office/drawing/2014/main" id="{938E1D5B-6202-4812-9907-0224A79138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3696" r="14880" b="23121"/>
          <a:stretch/>
        </p:blipFill>
        <p:spPr bwMode="auto">
          <a:xfrm>
            <a:off x="152400" y="750238"/>
            <a:ext cx="3502404" cy="2240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96C409-5611-49E4-8557-A09871C8477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57437" y="1871195"/>
            <a:ext cx="4383405" cy="33538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6F9F21-03E4-4995-80A4-71E92A0D9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990670"/>
            <a:ext cx="3815295" cy="238634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5C7277-F529-4097-8582-DE49A2FD5EB3}"/>
              </a:ext>
            </a:extLst>
          </p:cNvPr>
          <p:cNvCxnSpPr>
            <a:cxnSpLocks/>
          </p:cNvCxnSpPr>
          <p:nvPr/>
        </p:nvCxnSpPr>
        <p:spPr>
          <a:xfrm flipH="1" flipV="1">
            <a:off x="1903602" y="4979173"/>
            <a:ext cx="639574" cy="39784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26F451C-89CC-42AB-ADAF-13FE3BD7AD52}"/>
              </a:ext>
            </a:extLst>
          </p:cNvPr>
          <p:cNvSpPr txBox="1"/>
          <p:nvPr/>
        </p:nvSpPr>
        <p:spPr>
          <a:xfrm>
            <a:off x="49127" y="5231102"/>
            <a:ext cx="179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Add 1 alumina ring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767617-CD6E-4990-A8DC-FDA4A55A23E5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947293" y="4902982"/>
            <a:ext cx="316737" cy="32812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7281AFC-5134-4107-BBE0-CF870E911B93}"/>
              </a:ext>
            </a:extLst>
          </p:cNvPr>
          <p:cNvSpPr txBox="1"/>
          <p:nvPr/>
        </p:nvSpPr>
        <p:spPr>
          <a:xfrm>
            <a:off x="2561105" y="5256435"/>
            <a:ext cx="179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alumina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A48A2176-5AE8-4D52-9D50-B35268147BDB}"/>
              </a:ext>
            </a:extLst>
          </p:cNvPr>
          <p:cNvSpPr txBox="1">
            <a:spLocks/>
          </p:cNvSpPr>
          <p:nvPr/>
        </p:nvSpPr>
        <p:spPr>
          <a:xfrm>
            <a:off x="119538" y="5626395"/>
            <a:ext cx="8672513" cy="6453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Alumina transfers the bulk of the heat. An extra ring will be added on the end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60447572-687E-4A65-A0A1-B3DB0F6BFF6D}"/>
              </a:ext>
            </a:extLst>
          </p:cNvPr>
          <p:cNvSpPr txBox="1">
            <a:spLocks/>
          </p:cNvSpPr>
          <p:nvPr/>
        </p:nvSpPr>
        <p:spPr>
          <a:xfrm>
            <a:off x="4502943" y="182821"/>
            <a:ext cx="8672513" cy="6453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RF power loss: ~ 3 kW</a:t>
            </a:r>
          </a:p>
          <a:p>
            <a:pPr lvl="1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Eddy current loss ~ 600W</a:t>
            </a: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Max temp ~ 100 ° C</a:t>
            </a: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Curie temp 200° C</a:t>
            </a:r>
          </a:p>
          <a:p>
            <a:endParaRPr lang="en-US" sz="18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0351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CDA11F-F2E8-40B5-B9F6-18909876E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82930"/>
            <a:ext cx="8672513" cy="50593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John </a:t>
            </a:r>
            <a:r>
              <a:rPr lang="en-US" dirty="0" err="1"/>
              <a:t>Kuharik</a:t>
            </a:r>
            <a:r>
              <a:rPr lang="en-US" dirty="0"/>
              <a:t> (Accelerator Division, Masters Student)</a:t>
            </a:r>
          </a:p>
          <a:p>
            <a:r>
              <a:rPr lang="en-US" dirty="0"/>
              <a:t>C. Y. Tan, Bill </a:t>
            </a:r>
            <a:r>
              <a:rPr lang="en-US" dirty="0" err="1"/>
              <a:t>Pellico</a:t>
            </a:r>
            <a:r>
              <a:rPr lang="en-US" dirty="0"/>
              <a:t> (</a:t>
            </a:r>
            <a:r>
              <a:rPr lang="en-US" dirty="0" err="1"/>
              <a:t>Acclerator</a:t>
            </a:r>
            <a:r>
              <a:rPr lang="en-US" dirty="0"/>
              <a:t> Division, Proton Source)</a:t>
            </a:r>
          </a:p>
          <a:p>
            <a:r>
              <a:rPr lang="en-US" dirty="0"/>
              <a:t>Gennady Romanov, Yuri </a:t>
            </a:r>
            <a:r>
              <a:rPr lang="en-US" dirty="0" err="1"/>
              <a:t>Terechkine</a:t>
            </a:r>
            <a:r>
              <a:rPr lang="en-US" dirty="0"/>
              <a:t>, Sasha Makarov (Technical Division)</a:t>
            </a:r>
          </a:p>
          <a:p>
            <a:r>
              <a:rPr lang="en-US" dirty="0"/>
              <a:t>Kevin Duel, Matt </a:t>
            </a:r>
            <a:r>
              <a:rPr lang="en-US" dirty="0" err="1"/>
              <a:t>Slabaugh</a:t>
            </a:r>
            <a:r>
              <a:rPr lang="en-US" dirty="0"/>
              <a:t> (Accelerator Division, Mechanical)</a:t>
            </a:r>
          </a:p>
          <a:p>
            <a:r>
              <a:rPr lang="en-US" dirty="0"/>
              <a:t>Joe </a:t>
            </a:r>
            <a:r>
              <a:rPr lang="en-US" dirty="0" err="1"/>
              <a:t>Dey</a:t>
            </a:r>
            <a:r>
              <a:rPr lang="en-US" dirty="0"/>
              <a:t>, Robyn Madrak (me), Rene Padilla, John Reid, Ding Sun (Accelerator Division, RF)</a:t>
            </a:r>
          </a:p>
          <a:p>
            <a:r>
              <a:rPr lang="en-US" dirty="0"/>
              <a:t>Technicians, to name a few: Daren Plant, Bob Scala, Ryan Montiel,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Sukkert</a:t>
            </a:r>
            <a:r>
              <a:rPr lang="en-US" dirty="0"/>
              <a:t>, </a:t>
            </a:r>
            <a:r>
              <a:rPr lang="en-US" dirty="0" err="1"/>
              <a:t>Gerik</a:t>
            </a:r>
            <a:r>
              <a:rPr lang="en-US" dirty="0"/>
              <a:t> Wysocki, Jeff Larson, Drew Feld, Ken Koch</a:t>
            </a:r>
          </a:p>
          <a:p>
            <a:r>
              <a:rPr lang="en-US" b="1" i="1" dirty="0"/>
              <a:t>Many thanks to National Magnetics for the manufacture of our garnet and the assembly of the tuner rings with our required consistency and precision</a:t>
            </a:r>
            <a:r>
              <a:rPr lang="en-US" dirty="0"/>
              <a:t>.</a:t>
            </a:r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EF54FF-8536-4D96-B284-90752385A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Involved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6D436-5094-40EE-8952-320068E55F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11E94-769C-49CB-808B-AD21679C6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7542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03EA20-8347-4EEC-9AEF-61BC6F81E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use the  Y567B (</a:t>
            </a:r>
            <a:r>
              <a:rPr lang="en-US" dirty="0" err="1"/>
              <a:t>Fermilab</a:t>
            </a:r>
            <a:r>
              <a:rPr lang="en-US" dirty="0"/>
              <a:t> version of </a:t>
            </a:r>
            <a:r>
              <a:rPr lang="en-US" dirty="0" err="1"/>
              <a:t>Eimac</a:t>
            </a:r>
            <a:r>
              <a:rPr lang="en-US" dirty="0"/>
              <a:t> 4CW150000) power tetrode</a:t>
            </a:r>
          </a:p>
          <a:p>
            <a:pPr lvl="1"/>
            <a:r>
              <a:rPr lang="en-US" dirty="0"/>
              <a:t>Rated to 150 kW anode dissipation</a:t>
            </a:r>
          </a:p>
          <a:p>
            <a:r>
              <a:rPr lang="en-US" dirty="0"/>
              <a:t>We only expect to need ~55 kW at 76 MHz, even less at higher frequency</a:t>
            </a:r>
          </a:p>
          <a:p>
            <a:r>
              <a:rPr lang="en-US" dirty="0"/>
              <a:t>Still needed to test at 76 and 106 MHz to verify operation at these higher frequencies</a:t>
            </a:r>
          </a:p>
          <a:p>
            <a:r>
              <a:rPr lang="en-US" dirty="0"/>
              <a:t>Redesigned fundamental Booster PA  cathode drive resonator to work at higher frequency</a:t>
            </a:r>
          </a:p>
          <a:p>
            <a:r>
              <a:rPr lang="en-US" dirty="0"/>
              <a:t>Tetrode exceeded 100 kW output at both 76 and 106 MHz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AEEDDC-27A9-4147-B0F8-C4E0B5562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Amplifier tests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53669-A013-4C86-970A-6D9A1D6D09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6AD78-0681-4404-8AEC-400DF0D97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62678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73519F0-8181-4123-BBD7-E148E7263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269875" y="1603970"/>
            <a:ext cx="5059363" cy="379452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AEEDDC-27A9-4147-B0F8-C4E0B5562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Amplifier tests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53669-A013-4C86-970A-6D9A1D6D09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6AD78-0681-4404-8AEC-400DF0D97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F32C57-5EA5-409A-A02B-CEDDE58B98FA}"/>
              </a:ext>
            </a:extLst>
          </p:cNvPr>
          <p:cNvSpPr txBox="1"/>
          <p:nvPr/>
        </p:nvSpPr>
        <p:spPr>
          <a:xfrm>
            <a:off x="2980729" y="3509112"/>
            <a:ext cx="109581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106 MHz</a:t>
            </a:r>
          </a:p>
          <a:p>
            <a:r>
              <a:rPr lang="en-US" sz="1800" dirty="0"/>
              <a:t>resonator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7FD0FD-1F09-47B9-A513-1C965B997549}"/>
              </a:ext>
            </a:extLst>
          </p:cNvPr>
          <p:cNvSpPr txBox="1"/>
          <p:nvPr/>
        </p:nvSpPr>
        <p:spPr>
          <a:xfrm>
            <a:off x="3254064" y="2210502"/>
            <a:ext cx="9030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Tetrode</a:t>
            </a:r>
          </a:p>
          <a:p>
            <a:r>
              <a:rPr lang="en-US" sz="1800" dirty="0"/>
              <a:t>In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673B79-CCC0-42F6-9CF6-59D8FC77E981}"/>
              </a:ext>
            </a:extLst>
          </p:cNvPr>
          <p:cNvSpPr txBox="1"/>
          <p:nvPr/>
        </p:nvSpPr>
        <p:spPr>
          <a:xfrm>
            <a:off x="3060441" y="972952"/>
            <a:ext cx="109581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cathode</a:t>
            </a:r>
          </a:p>
          <a:p>
            <a:r>
              <a:rPr lang="en-US" sz="1800" dirty="0"/>
              <a:t>drive</a:t>
            </a:r>
          </a:p>
          <a:p>
            <a:r>
              <a:rPr lang="en-US" sz="1800" dirty="0"/>
              <a:t>resonator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565C46-23D3-42D2-8A7E-CB240E299040}"/>
              </a:ext>
            </a:extLst>
          </p:cNvPr>
          <p:cNvCxnSpPr>
            <a:cxnSpLocks/>
          </p:cNvCxnSpPr>
          <p:nvPr/>
        </p:nvCxnSpPr>
        <p:spPr>
          <a:xfrm flipH="1">
            <a:off x="2506184" y="1366132"/>
            <a:ext cx="553443" cy="570998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2E83A7-77CC-43EA-8A08-86819E0B0A03}"/>
              </a:ext>
            </a:extLst>
          </p:cNvPr>
          <p:cNvCxnSpPr>
            <a:cxnSpLocks/>
          </p:cNvCxnSpPr>
          <p:nvPr/>
        </p:nvCxnSpPr>
        <p:spPr>
          <a:xfrm flipH="1">
            <a:off x="2515928" y="2496001"/>
            <a:ext cx="738136" cy="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C6D32E-22AF-49F4-9CBC-D20D492E0073}"/>
              </a:ext>
            </a:extLst>
          </p:cNvPr>
          <p:cNvCxnSpPr>
            <a:cxnSpLocks/>
          </p:cNvCxnSpPr>
          <p:nvPr/>
        </p:nvCxnSpPr>
        <p:spPr>
          <a:xfrm flipH="1">
            <a:off x="2506184" y="3804837"/>
            <a:ext cx="464801" cy="907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032AB8-A9EA-4661-977E-56520C85A239}"/>
              </a:ext>
            </a:extLst>
          </p:cNvPr>
          <p:cNvSpPr txBox="1"/>
          <p:nvPr/>
        </p:nvSpPr>
        <p:spPr>
          <a:xfrm>
            <a:off x="1332904" y="5109312"/>
            <a:ext cx="5918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load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CDBD970-A015-45C6-89E2-324DA8B0A1B5}"/>
              </a:ext>
            </a:extLst>
          </p:cNvPr>
          <p:cNvCxnSpPr>
            <a:cxnSpLocks/>
          </p:cNvCxnSpPr>
          <p:nvPr/>
        </p:nvCxnSpPr>
        <p:spPr>
          <a:xfrm flipH="1" flipV="1">
            <a:off x="1459933" y="4422827"/>
            <a:ext cx="168885" cy="686485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BEDB2F98-7270-4134-8C98-DCAF50FCA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289" y="1746882"/>
            <a:ext cx="4757449" cy="27978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A5335D1-D635-41DF-9825-2308F31B41BB}"/>
              </a:ext>
            </a:extLst>
          </p:cNvPr>
          <p:cNvSpPr txBox="1"/>
          <p:nvPr/>
        </p:nvSpPr>
        <p:spPr>
          <a:xfrm>
            <a:off x="5370711" y="1249951"/>
            <a:ext cx="22271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Pload</a:t>
            </a:r>
            <a:r>
              <a:rPr lang="en-US" sz="1800" dirty="0"/>
              <a:t> = output power</a:t>
            </a:r>
          </a:p>
        </p:txBody>
      </p:sp>
    </p:spTree>
    <p:extLst>
      <p:ext uri="{BB962C8B-B14F-4D97-AF65-F5344CB8AC3E}">
        <p14:creationId xmlns:p14="http://schemas.microsoft.com/office/powerpoint/2010/main" val="1896634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CE01F6-372A-4210-A7F4-243317938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01939"/>
            <a:ext cx="8915400" cy="1881554"/>
          </a:xfrm>
        </p:spPr>
        <p:txBody>
          <a:bodyPr/>
          <a:lstStyle/>
          <a:p>
            <a:r>
              <a:rPr lang="en-US" dirty="0"/>
              <a:t>Design was finalized in Sept.</a:t>
            </a:r>
          </a:p>
          <a:p>
            <a:r>
              <a:rPr lang="en-US" dirty="0"/>
              <a:t>All parts have arrived</a:t>
            </a:r>
          </a:p>
          <a:p>
            <a:r>
              <a:rPr lang="en-US" dirty="0"/>
              <a:t>We are building the cavity!</a:t>
            </a:r>
          </a:p>
          <a:p>
            <a:r>
              <a:rPr lang="en-US" dirty="0"/>
              <a:t>Solenoid is being constructed in parallel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75E6D6-2254-4A6D-8DF3-C6C774A3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64D5F-3E01-463D-93F8-0933E942C5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03C90-88AF-4171-80B9-93AA06B4F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85814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6CBCFE-4CE7-4596-872A-39C855597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1" y="87043"/>
            <a:ext cx="8686800" cy="427877"/>
          </a:xfrm>
        </p:spPr>
        <p:txBody>
          <a:bodyPr/>
          <a:lstStyle/>
          <a:p>
            <a:r>
              <a:rPr lang="en-US" dirty="0"/>
              <a:t>Cavity Parts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B6CA9-35CF-4AA1-8F10-2031C6FCCD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74C49-289E-43BF-AD7F-9101F962B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Robyn Madrak | 2nd Harmonic Cavity for the FNAL Booster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AFF7B2-1893-4FB8-BA5C-680F705BA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448" y="644717"/>
            <a:ext cx="2707291" cy="1937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2F3566-2446-45F7-B4B5-676555C9B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9826"/>
            <a:ext cx="5914263" cy="2170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8FA7D2-F416-423B-9D98-D945A04E0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41" y="2938286"/>
            <a:ext cx="3482340" cy="3268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E9E2CC-95A7-4A3F-BA0C-3EA29F0E2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103" y="4470129"/>
            <a:ext cx="2297430" cy="1753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26D1D4-844F-43FE-B5D4-2F7C9DD00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498" y="2949692"/>
            <a:ext cx="1126965" cy="1146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CAA087-DF68-49E1-8DD0-20F637C64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0768" y="2968074"/>
            <a:ext cx="1828800" cy="137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711514-C4D6-4609-A75F-33495F95A5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258334" y="3369424"/>
            <a:ext cx="3242462" cy="24332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1DDB30-800C-44FA-BF43-0D0A48A37BC6}"/>
              </a:ext>
            </a:extLst>
          </p:cNvPr>
          <p:cNvSpPr txBox="1"/>
          <p:nvPr/>
        </p:nvSpPr>
        <p:spPr>
          <a:xfrm>
            <a:off x="4450751" y="5823095"/>
            <a:ext cx="16081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HOM damper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A93EC7-942F-43D8-9976-330574A01198}"/>
              </a:ext>
            </a:extLst>
          </p:cNvPr>
          <p:cNvSpPr txBox="1"/>
          <p:nvPr/>
        </p:nvSpPr>
        <p:spPr>
          <a:xfrm>
            <a:off x="0" y="627992"/>
            <a:ext cx="50749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Outer conductor vacuum-&gt; garnet region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EA5364-6640-483D-8AF1-8752057B5FB6}"/>
              </a:ext>
            </a:extLst>
          </p:cNvPr>
          <p:cNvSpPr txBox="1"/>
          <p:nvPr/>
        </p:nvSpPr>
        <p:spPr>
          <a:xfrm>
            <a:off x="6662956" y="2915480"/>
            <a:ext cx="2433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Outer conductor,</a:t>
            </a:r>
          </a:p>
          <a:p>
            <a:r>
              <a:rPr lang="en-US" sz="2000" dirty="0">
                <a:solidFill>
                  <a:srgbClr val="FFFF00"/>
                </a:solidFill>
              </a:rPr>
              <a:t>Vacuum region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91F9E1-CD02-4F37-867C-71993A3C5783}"/>
              </a:ext>
            </a:extLst>
          </p:cNvPr>
          <p:cNvSpPr txBox="1"/>
          <p:nvPr/>
        </p:nvSpPr>
        <p:spPr>
          <a:xfrm>
            <a:off x="6217433" y="2511699"/>
            <a:ext cx="29265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inner conductor garnet region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401980-1CD5-48BB-AD50-1952C42E9972}"/>
              </a:ext>
            </a:extLst>
          </p:cNvPr>
          <p:cNvSpPr txBox="1"/>
          <p:nvPr/>
        </p:nvSpPr>
        <p:spPr>
          <a:xfrm>
            <a:off x="3937637" y="4081896"/>
            <a:ext cx="27253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inner conductor garnet region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A16409-5F8C-4CAA-8240-06F636A2704E}"/>
              </a:ext>
            </a:extLst>
          </p:cNvPr>
          <p:cNvSpPr txBox="1"/>
          <p:nvPr/>
        </p:nvSpPr>
        <p:spPr>
          <a:xfrm>
            <a:off x="1936342" y="5892437"/>
            <a:ext cx="18251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Tetrode connection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86C838-DD5A-4A47-B31E-850C586A186E}"/>
              </a:ext>
            </a:extLst>
          </p:cNvPr>
          <p:cNvSpPr txBox="1"/>
          <p:nvPr/>
        </p:nvSpPr>
        <p:spPr>
          <a:xfrm>
            <a:off x="188136" y="5993361"/>
            <a:ext cx="17341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PA outer, bottom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926E39-833F-45E4-BBBB-2D5777EA6B56}"/>
              </a:ext>
            </a:extLst>
          </p:cNvPr>
          <p:cNvSpPr txBox="1"/>
          <p:nvPr/>
        </p:nvSpPr>
        <p:spPr>
          <a:xfrm>
            <a:off x="231781" y="3915382"/>
            <a:ext cx="17341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PA outer, top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7814C7-BFA5-4C29-8536-AEB7CB297A03}"/>
              </a:ext>
            </a:extLst>
          </p:cNvPr>
          <p:cNvSpPr txBox="1"/>
          <p:nvPr/>
        </p:nvSpPr>
        <p:spPr>
          <a:xfrm>
            <a:off x="2090065" y="3999822"/>
            <a:ext cx="155610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Coupling ring</a:t>
            </a:r>
          </a:p>
        </p:txBody>
      </p:sp>
    </p:spTree>
    <p:extLst>
      <p:ext uri="{BB962C8B-B14F-4D97-AF65-F5344CB8AC3E}">
        <p14:creationId xmlns:p14="http://schemas.microsoft.com/office/powerpoint/2010/main" val="1870243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C3E230-2FB1-477A-A7A2-ACF035C1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Parts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AFCEC-D85B-4A34-A47E-0FB0F49B1B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F0A1E-C36B-47B9-B2EA-FC387661C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C70162-C4D1-4D3A-A1EF-4DFD8851F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195" y="885441"/>
            <a:ext cx="6170013" cy="5100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144F74-6DE4-4424-A883-B644166871D4}"/>
              </a:ext>
            </a:extLst>
          </p:cNvPr>
          <p:cNvSpPr txBox="1"/>
          <p:nvPr/>
        </p:nvSpPr>
        <p:spPr>
          <a:xfrm>
            <a:off x="1530603" y="2904308"/>
            <a:ext cx="18251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Neck for PA welded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CB38B-8D04-4CB1-8D72-3E60B775DFAD}"/>
              </a:ext>
            </a:extLst>
          </p:cNvPr>
          <p:cNvSpPr txBox="1"/>
          <p:nvPr/>
        </p:nvSpPr>
        <p:spPr>
          <a:xfrm>
            <a:off x="6888021" y="909389"/>
            <a:ext cx="6532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feet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A01EB-C81C-49C2-A315-1A4596E74427}"/>
              </a:ext>
            </a:extLst>
          </p:cNvPr>
          <p:cNvSpPr txBox="1"/>
          <p:nvPr/>
        </p:nvSpPr>
        <p:spPr>
          <a:xfrm>
            <a:off x="1530602" y="5548448"/>
            <a:ext cx="289280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Tube socket from </a:t>
            </a:r>
            <a:r>
              <a:rPr lang="en-US" sz="1600" dirty="0" err="1"/>
              <a:t>Tevatron</a:t>
            </a:r>
            <a:r>
              <a:rPr lang="en-US" sz="1600" dirty="0"/>
              <a:t> PA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270825-02F6-4479-8EE5-F588D9BF799D}"/>
              </a:ext>
            </a:extLst>
          </p:cNvPr>
          <p:cNvSpPr txBox="1"/>
          <p:nvPr/>
        </p:nvSpPr>
        <p:spPr>
          <a:xfrm>
            <a:off x="4689401" y="3448674"/>
            <a:ext cx="289280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Garnet center conductor</a:t>
            </a:r>
          </a:p>
        </p:txBody>
      </p:sp>
    </p:spTree>
    <p:extLst>
      <p:ext uri="{BB962C8B-B14F-4D97-AF65-F5344CB8AC3E}">
        <p14:creationId xmlns:p14="http://schemas.microsoft.com/office/powerpoint/2010/main" val="4102963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91951A-7DEB-4245-B68C-4047E9CED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BB703-F161-4AA6-96EA-22AC48248E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CD62F-B04D-422A-85CC-8F5B58212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82F6D-B58E-4618-929B-2B58B3DB7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30" y="1302938"/>
            <a:ext cx="8271764" cy="352298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753EC2-99EE-4348-B7E4-B5485C7F39C7}"/>
              </a:ext>
            </a:extLst>
          </p:cNvPr>
          <p:cNvCxnSpPr>
            <a:cxnSpLocks/>
          </p:cNvCxnSpPr>
          <p:nvPr/>
        </p:nvCxnSpPr>
        <p:spPr>
          <a:xfrm flipV="1">
            <a:off x="857413" y="2825251"/>
            <a:ext cx="2986314" cy="31195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1390435-4E7B-4172-8FE3-F2F01170D43A}"/>
              </a:ext>
            </a:extLst>
          </p:cNvPr>
          <p:cNvCxnSpPr>
            <a:cxnSpLocks/>
          </p:cNvCxnSpPr>
          <p:nvPr/>
        </p:nvCxnSpPr>
        <p:spPr>
          <a:xfrm flipV="1">
            <a:off x="5961042" y="2981226"/>
            <a:ext cx="2420958" cy="787856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5915EF2-00EF-4438-B386-22293FAF2E07}"/>
              </a:ext>
            </a:extLst>
          </p:cNvPr>
          <p:cNvSpPr txBox="1"/>
          <p:nvPr/>
        </p:nvSpPr>
        <p:spPr>
          <a:xfrm>
            <a:off x="2847265" y="309976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9.842”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ECDA8-B460-40D8-A791-43A405BBA7F6}"/>
              </a:ext>
            </a:extLst>
          </p:cNvPr>
          <p:cNvSpPr txBox="1"/>
          <p:nvPr/>
        </p:nvSpPr>
        <p:spPr>
          <a:xfrm>
            <a:off x="7583169" y="3281608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7.48”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A3B30E-906C-4A37-BA78-B49590AD82F5}"/>
              </a:ext>
            </a:extLst>
          </p:cNvPr>
          <p:cNvSpPr txBox="1"/>
          <p:nvPr/>
        </p:nvSpPr>
        <p:spPr>
          <a:xfrm>
            <a:off x="896774" y="4916554"/>
            <a:ext cx="2907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Conical tuner window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568C44-C112-4CC5-9019-967EE8726C96}"/>
              </a:ext>
            </a:extLst>
          </p:cNvPr>
          <p:cNvSpPr txBox="1"/>
          <p:nvPr/>
        </p:nvSpPr>
        <p:spPr>
          <a:xfrm>
            <a:off x="6183298" y="4892670"/>
            <a:ext cx="2089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 PA window</a:t>
            </a:r>
          </a:p>
        </p:txBody>
      </p:sp>
    </p:spTree>
    <p:extLst>
      <p:ext uri="{BB962C8B-B14F-4D97-AF65-F5344CB8AC3E}">
        <p14:creationId xmlns:p14="http://schemas.microsoft.com/office/powerpoint/2010/main" val="1078357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CB616B-9290-4F5E-AC47-46B910B8F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Solenoid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B0896-3CFD-4131-B86F-D777A257AC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C8F62-03B8-4C9B-A3AA-1B6B16736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27434-47FF-41FE-B435-3554B197F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653" y="856891"/>
            <a:ext cx="5858693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27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CB616B-9290-4F5E-AC47-46B910B8F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32" y="181280"/>
            <a:ext cx="4045818" cy="427877"/>
          </a:xfrm>
        </p:spPr>
        <p:txBody>
          <a:bodyPr/>
          <a:lstStyle/>
          <a:p>
            <a:r>
              <a:rPr lang="en-US" dirty="0"/>
              <a:t>Solenoid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B0896-3CFD-4131-B86F-D777A257AC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C8F62-03B8-4C9B-A3AA-1B6B16736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D0F9A0-BDC5-43BA-9FC7-C7BDF0A37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566" y="775306"/>
            <a:ext cx="2927096" cy="2713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FBC385-6F2F-4E97-83BE-95402B29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65" y="781988"/>
            <a:ext cx="3730752" cy="2798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C65EE8-FAAB-4784-8472-02844C714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057" y="2833146"/>
            <a:ext cx="3839210" cy="32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03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CE01F6-372A-4210-A7F4-243317938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Still need to do some welding, brazing, and Cu plating</a:t>
            </a:r>
          </a:p>
          <a:p>
            <a:r>
              <a:rPr lang="en-US" dirty="0"/>
              <a:t>Plan to install in summer shutdown</a:t>
            </a:r>
          </a:p>
          <a:p>
            <a:pPr lvl="1"/>
            <a:r>
              <a:rPr lang="en-US" dirty="0"/>
              <a:t>Will high power test the cavity first</a:t>
            </a:r>
          </a:p>
          <a:p>
            <a:r>
              <a:rPr lang="en-US" dirty="0"/>
              <a:t>Initial operation will be only at injection due to lack of a powerful enough bias supply</a:t>
            </a:r>
          </a:p>
          <a:p>
            <a:r>
              <a:rPr lang="en-US" dirty="0"/>
              <a:t>A description of the work done so far may be found at: </a:t>
            </a:r>
            <a:r>
              <a:rPr lang="en-US" sz="1800" dirty="0">
                <a:hlinkClick r:id="rId2"/>
              </a:rPr>
              <a:t>http://beamdocs.fnal.gov/AD-public/DocDB/ShowDocument?docid=6113</a:t>
            </a:r>
            <a:endParaRPr lang="en-US" sz="1800" dirty="0"/>
          </a:p>
          <a:p>
            <a:endParaRPr lang="en-US" sz="1800" dirty="0"/>
          </a:p>
          <a:p>
            <a:r>
              <a:rPr lang="en-US" dirty="0"/>
              <a:t>Questions?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75E6D6-2254-4A6D-8DF3-C6C774A3C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Status/Conclusions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64D5F-3E01-463D-93F8-0933E942C5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03C90-88AF-4171-80B9-93AA06B4F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3947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B90AA8-0BFA-466F-B42C-7BD7A9CEB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600"/>
            <a:ext cx="6519058" cy="537475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3570B-2186-4470-9A17-6821FCBDD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9058" y="755600"/>
            <a:ext cx="2624942" cy="2930575"/>
          </a:xfrm>
          <a:solidFill>
            <a:schemeClr val="bg1"/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Length flange-to-flange:</a:t>
            </a:r>
          </a:p>
          <a:p>
            <a:r>
              <a:rPr lang="en-US" b="0" dirty="0"/>
              <a:t>     </a:t>
            </a:r>
            <a:r>
              <a:rPr lang="en-US" b="0" dirty="0">
                <a:solidFill>
                  <a:srgbClr val="004C97"/>
                </a:solidFill>
              </a:rPr>
              <a:t>844 mm</a:t>
            </a:r>
          </a:p>
          <a:p>
            <a:endParaRPr lang="en-US" b="0" dirty="0">
              <a:solidFill>
                <a:srgbClr val="004C9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err="1"/>
              <a:t>Aperature</a:t>
            </a:r>
            <a:r>
              <a:rPr lang="en-US" b="0" dirty="0"/>
              <a:t>:</a:t>
            </a:r>
            <a:endParaRPr lang="en-US" b="0" dirty="0">
              <a:solidFill>
                <a:srgbClr val="7F7F7F"/>
              </a:solidFill>
            </a:endParaRPr>
          </a:p>
          <a:p>
            <a:r>
              <a:rPr lang="en-US" b="0" dirty="0"/>
              <a:t>     </a:t>
            </a:r>
            <a:r>
              <a:rPr lang="en-US" b="0" dirty="0">
                <a:solidFill>
                  <a:srgbClr val="004C97"/>
                </a:solidFill>
              </a:rPr>
              <a:t>76 mm</a:t>
            </a:r>
          </a:p>
          <a:p>
            <a:endParaRPr lang="en-US" b="0" dirty="0">
              <a:solidFill>
                <a:srgbClr val="004C9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 = V</a:t>
            </a:r>
            <a:r>
              <a:rPr lang="en-US" b="0" baseline="30000" dirty="0"/>
              <a:t>2</a:t>
            </a:r>
            <a:r>
              <a:rPr lang="en-US" b="0" dirty="0"/>
              <a:t>/2 </a:t>
            </a:r>
            <a:r>
              <a:rPr lang="en-US" b="0" dirty="0" err="1"/>
              <a:t>R</a:t>
            </a:r>
            <a:r>
              <a:rPr lang="en-US" b="0" baseline="-25000" dirty="0" err="1"/>
              <a:t>sh</a:t>
            </a:r>
            <a:endParaRPr lang="en-US" b="0" baseline="-25000" dirty="0">
              <a:solidFill>
                <a:srgbClr val="7F7F7F"/>
              </a:solidFill>
            </a:endParaRPr>
          </a:p>
          <a:p>
            <a:r>
              <a:rPr lang="en-US" b="0" dirty="0">
                <a:solidFill>
                  <a:srgbClr val="7F7F7F"/>
                </a:solidFill>
              </a:rPr>
              <a:t>      </a:t>
            </a:r>
            <a:r>
              <a:rPr lang="en-US" b="0" dirty="0">
                <a:solidFill>
                  <a:srgbClr val="004C97"/>
                </a:solidFill>
              </a:rPr>
              <a:t>76 MHz, </a:t>
            </a:r>
            <a:r>
              <a:rPr lang="en-US" b="0" dirty="0" err="1">
                <a:solidFill>
                  <a:srgbClr val="004C97"/>
                </a:solidFill>
              </a:rPr>
              <a:t>R</a:t>
            </a:r>
            <a:r>
              <a:rPr lang="en-US" b="0" baseline="-25000" dirty="0" err="1">
                <a:solidFill>
                  <a:srgbClr val="004C97"/>
                </a:solidFill>
              </a:rPr>
              <a:t>sh</a:t>
            </a:r>
            <a:r>
              <a:rPr lang="en-US" b="0" dirty="0">
                <a:solidFill>
                  <a:srgbClr val="004C97"/>
                </a:solidFill>
              </a:rPr>
              <a:t> = 96 k</a:t>
            </a:r>
            <a:r>
              <a:rPr lang="el-GR" b="0" dirty="0">
                <a:solidFill>
                  <a:srgbClr val="004C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dirty="0">
                <a:solidFill>
                  <a:srgbClr val="004C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0" dirty="0">
                <a:solidFill>
                  <a:srgbClr val="004C97"/>
                </a:solidFill>
              </a:rPr>
              <a:t>106 MHz: </a:t>
            </a:r>
            <a:r>
              <a:rPr lang="en-US" b="0" dirty="0" err="1">
                <a:solidFill>
                  <a:srgbClr val="004C97"/>
                </a:solidFill>
              </a:rPr>
              <a:t>R</a:t>
            </a:r>
            <a:r>
              <a:rPr lang="en-US" b="0" baseline="-25000" dirty="0" err="1">
                <a:solidFill>
                  <a:srgbClr val="004C97"/>
                </a:solidFill>
              </a:rPr>
              <a:t>sh</a:t>
            </a:r>
            <a:r>
              <a:rPr lang="en-US" b="0" dirty="0">
                <a:solidFill>
                  <a:srgbClr val="004C97"/>
                </a:solidFill>
              </a:rPr>
              <a:t> = 180 k</a:t>
            </a:r>
            <a:r>
              <a:rPr lang="el-GR" b="0" dirty="0">
                <a:solidFill>
                  <a:srgbClr val="004C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en-US" b="0" dirty="0">
              <a:solidFill>
                <a:srgbClr val="004C97"/>
              </a:solidFill>
            </a:endParaRPr>
          </a:p>
          <a:p>
            <a:pPr lvl="1"/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FA0C7-79BF-40FE-98D1-124601312B6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36187-2EEC-4550-A4D1-85C7CC377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B80C25-73AD-46DD-85B9-2922C4CB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8697"/>
            <a:ext cx="8686800" cy="427877"/>
          </a:xfrm>
        </p:spPr>
        <p:txBody>
          <a:bodyPr/>
          <a:lstStyle/>
          <a:p>
            <a:r>
              <a:rPr lang="en-US" dirty="0"/>
              <a:t>Cavity Model</a:t>
            </a:r>
          </a:p>
        </p:txBody>
      </p:sp>
    </p:spTree>
    <p:extLst>
      <p:ext uri="{BB962C8B-B14F-4D97-AF65-F5344CB8AC3E}">
        <p14:creationId xmlns:p14="http://schemas.microsoft.com/office/powerpoint/2010/main" val="694216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Works at double the frequency of the fundamental cavities</a:t>
            </a:r>
          </a:p>
          <a:p>
            <a:r>
              <a:rPr lang="en-US" sz="2000" dirty="0"/>
              <a:t>Purposes</a:t>
            </a:r>
          </a:p>
          <a:p>
            <a:pPr lvl="1"/>
            <a:r>
              <a:rPr lang="en-US" sz="2000" dirty="0"/>
              <a:t>Main purpose: to increase capture at injection by flattening the RF bucket</a:t>
            </a:r>
          </a:p>
          <a:p>
            <a:pPr lvl="2"/>
            <a:r>
              <a:rPr lang="en-US" sz="1800" dirty="0"/>
              <a:t>Must have at least 100 kV gap voltage</a:t>
            </a:r>
          </a:p>
          <a:p>
            <a:pPr lvl="1"/>
            <a:r>
              <a:rPr lang="en-US" sz="2000" dirty="0"/>
              <a:t>Can also be used at transition and extraction</a:t>
            </a:r>
          </a:p>
          <a:p>
            <a:pPr lvl="1"/>
            <a:endParaRPr lang="en-US" sz="2000" dirty="0"/>
          </a:p>
          <a:p>
            <a:r>
              <a:rPr lang="en-US" sz="2000" dirty="0"/>
              <a:t>The cavity will be turned on only for a few </a:t>
            </a:r>
            <a:r>
              <a:rPr lang="en-US" sz="2000" dirty="0" err="1"/>
              <a:t>ms</a:t>
            </a:r>
            <a:r>
              <a:rPr lang="en-US" sz="2000" dirty="0"/>
              <a:t> of the 33 </a:t>
            </a:r>
            <a:r>
              <a:rPr lang="en-US" sz="2000" dirty="0" err="1"/>
              <a:t>ms</a:t>
            </a:r>
            <a:r>
              <a:rPr lang="en-US" sz="2000" dirty="0"/>
              <a:t> Booster ramp</a:t>
            </a:r>
          </a:p>
          <a:p>
            <a:pPr lvl="1"/>
            <a:r>
              <a:rPr lang="en-US" sz="2000" dirty="0"/>
              <a:t>Only necessary to be on at these times to achieve the goal</a:t>
            </a:r>
          </a:p>
          <a:p>
            <a:pPr lvl="1"/>
            <a:r>
              <a:rPr lang="en-US" sz="2000" dirty="0"/>
              <a:t>This decreases duty factor and helps with any cooling issues</a:t>
            </a:r>
          </a:p>
          <a:p>
            <a:pPr lvl="1"/>
            <a:endParaRPr lang="en-US" sz="2000" dirty="0"/>
          </a:p>
          <a:p>
            <a:r>
              <a:rPr lang="en-US" sz="2000" dirty="0"/>
              <a:t>Available tunnel space required small footprint</a:t>
            </a:r>
          </a:p>
          <a:p>
            <a:pPr lvl="1"/>
            <a:r>
              <a:rPr lang="en-US" sz="2000" dirty="0"/>
              <a:t>One good reason for pursuing the perpendicular bias option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Harmonic Cavity: ~ 76 – 106 MHz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(possible) ramps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50E4FA-9490-462C-8C57-28736E354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" y="1512455"/>
            <a:ext cx="4560254" cy="2867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344257-57A2-43F5-AA25-82A1CB429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417" y="1529470"/>
            <a:ext cx="4560254" cy="283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Some wideband cavities tune using parallel biased ferrite</a:t>
            </a:r>
          </a:p>
          <a:p>
            <a:pPr lvl="1"/>
            <a:r>
              <a:rPr lang="en-US" sz="1800" dirty="0"/>
              <a:t>The bias magnetic field is parallel to the RF magnetic field</a:t>
            </a:r>
          </a:p>
          <a:p>
            <a:pPr lvl="1"/>
            <a:endParaRPr lang="en-US" sz="1800" dirty="0"/>
          </a:p>
          <a:p>
            <a:r>
              <a:rPr lang="en-US" sz="2000" dirty="0"/>
              <a:t>Some prototype cavities have been developed showing that the perpendicular bias method is advantageous due to lower losses</a:t>
            </a:r>
          </a:p>
          <a:p>
            <a:endParaRPr lang="en-US" sz="2000" dirty="0"/>
          </a:p>
          <a:p>
            <a:r>
              <a:rPr lang="en-US" sz="2000" dirty="0"/>
              <a:t>This comes down to choice of material. </a:t>
            </a:r>
          </a:p>
          <a:p>
            <a:pPr lvl="1"/>
            <a:r>
              <a:rPr lang="en-US" sz="1800" dirty="0"/>
              <a:t>In general, the lower the bias the higher the losses</a:t>
            </a:r>
          </a:p>
          <a:p>
            <a:pPr lvl="1"/>
            <a:r>
              <a:rPr lang="en-US" sz="1800" dirty="0"/>
              <a:t>“newer” materials (garnet) have a lower saturation magnetization (</a:t>
            </a:r>
            <a:r>
              <a:rPr lang="en-US" sz="1800" dirty="0" err="1"/>
              <a:t>M</a:t>
            </a:r>
            <a:r>
              <a:rPr lang="en-US" sz="1800" baseline="-25000" dirty="0" err="1"/>
              <a:t>s</a:t>
            </a:r>
            <a:r>
              <a:rPr lang="en-US" sz="1800" dirty="0"/>
              <a:t>) and can be biased into saturation (low losses)</a:t>
            </a:r>
          </a:p>
          <a:p>
            <a:pPr lvl="2"/>
            <a:r>
              <a:rPr lang="en-US" sz="1800" dirty="0"/>
              <a:t>But in order to maintain tuneability, bias must be perpendicular</a:t>
            </a:r>
          </a:p>
          <a:p>
            <a:pPr lvl="2"/>
            <a:r>
              <a:rPr lang="en-US" sz="1800" dirty="0"/>
              <a:t>When the bias is perpendicular, </a:t>
            </a:r>
            <a:r>
              <a:rPr lang="en-US" sz="1800" dirty="0">
                <a:latin typeface="Symbol" panose="05050102010706020507" pitchFamily="18" charset="2"/>
              </a:rPr>
              <a:t>m</a:t>
            </a:r>
            <a:r>
              <a:rPr lang="en-US" sz="1800" dirty="0">
                <a:latin typeface="Helvetica" pitchFamily="34" charset="0"/>
              </a:rPr>
              <a:t> varies as B/H instead of dB/</a:t>
            </a:r>
            <a:r>
              <a:rPr lang="en-US" sz="1800" dirty="0" err="1">
                <a:latin typeface="Helvetica" pitchFamily="34" charset="0"/>
              </a:rPr>
              <a:t>dH</a:t>
            </a:r>
            <a:r>
              <a:rPr lang="en-US" sz="1800" dirty="0">
                <a:latin typeface="Helvetica" pitchFamily="34" charset="0"/>
              </a:rPr>
              <a:t> (parallel case), which is small when the ferrite is near saturation</a:t>
            </a:r>
          </a:p>
          <a:p>
            <a:endParaRPr lang="en-US" sz="2000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Perpendicular Bias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6673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E90A3-2279-4DB3-8661-454D527EC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073" y="5379522"/>
            <a:ext cx="8686800" cy="654742"/>
          </a:xfrm>
        </p:spPr>
        <p:txBody>
          <a:bodyPr/>
          <a:lstStyle/>
          <a:p>
            <a:r>
              <a:rPr lang="en-US" dirty="0"/>
              <a:t>From R. L. Poirier, “Perpendicular Biased Ferrite-Tuned Cavities”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92B71-F089-4A93-AA7E-8153560A679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9178C-8DEF-4CDB-B61D-8E0C37FC2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0AF99BF-38B2-4116-B9DC-1FC3D27EF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752"/>
            <a:ext cx="8915400" cy="427877"/>
          </a:xfrm>
        </p:spPr>
        <p:txBody>
          <a:bodyPr/>
          <a:lstStyle/>
          <a:p>
            <a:r>
              <a:rPr lang="en-US" dirty="0"/>
              <a:t>Early Perpendicular Bias Cavity with tuner on-axis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2AC8C-BF15-4FCB-BA4F-3CB20A069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1040557"/>
            <a:ext cx="6931642" cy="39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56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92B71-F089-4A93-AA7E-8153560A679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9178C-8DEF-4CDB-B61D-8E0C37FC2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8CFB7A8D-4D9E-49FA-92C0-9EEAE09F2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092" y="217713"/>
            <a:ext cx="5503816" cy="872375"/>
          </a:xfrm>
        </p:spPr>
        <p:txBody>
          <a:bodyPr/>
          <a:lstStyle/>
          <a:p>
            <a:r>
              <a:rPr lang="en-US" dirty="0"/>
              <a:t>Various parameters of tuners with perpendicular bias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246BF4-BB39-49C8-BC82-B6F0E02CC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529653"/>
              </p:ext>
            </p:extLst>
          </p:nvPr>
        </p:nvGraphicFramePr>
        <p:xfrm>
          <a:off x="1219635" y="1726622"/>
          <a:ext cx="6327649" cy="32202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6183">
                  <a:extLst>
                    <a:ext uri="{9D8B030D-6E8A-4147-A177-3AD203B41FA5}">
                      <a16:colId xmlns:a16="http://schemas.microsoft.com/office/drawing/2014/main" val="3336917018"/>
                    </a:ext>
                  </a:extLst>
                </a:gridCol>
                <a:gridCol w="1244549">
                  <a:extLst>
                    <a:ext uri="{9D8B030D-6E8A-4147-A177-3AD203B41FA5}">
                      <a16:colId xmlns:a16="http://schemas.microsoft.com/office/drawing/2014/main" val="3170283047"/>
                    </a:ext>
                  </a:extLst>
                </a:gridCol>
                <a:gridCol w="1416211">
                  <a:extLst>
                    <a:ext uri="{9D8B030D-6E8A-4147-A177-3AD203B41FA5}">
                      <a16:colId xmlns:a16="http://schemas.microsoft.com/office/drawing/2014/main" val="44005510"/>
                    </a:ext>
                  </a:extLst>
                </a:gridCol>
                <a:gridCol w="1220706">
                  <a:extLst>
                    <a:ext uri="{9D8B030D-6E8A-4147-A177-3AD203B41FA5}">
                      <a16:colId xmlns:a16="http://schemas.microsoft.com/office/drawing/2014/main" val="4166319423"/>
                    </a:ext>
                  </a:extLst>
                </a:gridCol>
              </a:tblGrid>
              <a:tr h="29274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TRIUMF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SSC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FNAL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4607386"/>
                  </a:ext>
                </a:extLst>
              </a:tr>
              <a:tr h="29274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Booster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LEB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cavity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838586"/>
                  </a:ext>
                </a:extLst>
              </a:tr>
              <a:tr h="29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Min f(MHz)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46.1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47.5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75.7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84501847"/>
                  </a:ext>
                </a:extLst>
              </a:tr>
              <a:tr h="29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Max f(MHz)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60.8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59.8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105.6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6837433"/>
                  </a:ext>
                </a:extLst>
              </a:tr>
              <a:tr h="29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Peak Gap V (kV)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62.5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127.5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47465231"/>
                  </a:ext>
                </a:extLst>
              </a:tr>
              <a:tr h="29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Accelerating time (</a:t>
                      </a:r>
                      <a:r>
                        <a:rPr lang="en-US" sz="1600" u="none" strike="noStrike" dirty="0" err="1">
                          <a:effectLst/>
                        </a:rPr>
                        <a:t>ms</a:t>
                      </a:r>
                      <a:r>
                        <a:rPr lang="en-US" sz="1600" u="none" strike="noStrike" dirty="0">
                          <a:effectLst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33*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26676298"/>
                  </a:ext>
                </a:extLst>
              </a:tr>
              <a:tr h="29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Rep Rate (Hz)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34085813"/>
                  </a:ext>
                </a:extLst>
              </a:tr>
              <a:tr h="29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Ferrite Material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TT-G810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TT-G810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NM-AL-800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33449301"/>
                  </a:ext>
                </a:extLst>
              </a:tr>
              <a:tr h="29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~ Min </a:t>
                      </a:r>
                      <a:r>
                        <a:rPr lang="en-US" sz="1600" u="none" strike="noStrike" dirty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 u="none" strike="noStrike" dirty="0">
                          <a:effectLst/>
                        </a:rPr>
                        <a:t>(ferrite)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1.48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26452159"/>
                  </a:ext>
                </a:extLst>
              </a:tr>
              <a:tr h="29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~ Max </a:t>
                      </a:r>
                      <a:r>
                        <a:rPr lang="en-US" sz="1600" u="none" strike="noStrike" dirty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 u="none" strike="noStrike" dirty="0">
                          <a:effectLst/>
                        </a:rPr>
                        <a:t>(ferrite)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3.94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3.2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3.2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48242422"/>
                  </a:ext>
                </a:extLst>
              </a:tr>
              <a:tr h="29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Cavity Q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2200 - 3600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2800 - 3420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3200 - 5700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140819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DED1C45-5455-4FC0-9B53-1F7AF993A7CD}"/>
              </a:ext>
            </a:extLst>
          </p:cNvPr>
          <p:cNvSpPr txBox="1"/>
          <p:nvPr/>
        </p:nvSpPr>
        <p:spPr>
          <a:xfrm>
            <a:off x="222250" y="5992892"/>
            <a:ext cx="376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* Cavity is turned on for only a few </a:t>
            </a:r>
            <a:r>
              <a:rPr lang="en-US" sz="1800" dirty="0" err="1"/>
              <a:t>ms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82871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B90AA8-0BFA-466F-B42C-7BD7A9CEB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600"/>
            <a:ext cx="6519058" cy="537475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3570B-2186-4470-9A17-6821FCBDD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9058" y="755600"/>
            <a:ext cx="2624942" cy="2930575"/>
          </a:xfrm>
          <a:solidFill>
            <a:schemeClr val="bg1"/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Length flange-to-flange:</a:t>
            </a:r>
          </a:p>
          <a:p>
            <a:r>
              <a:rPr lang="en-US" b="0" dirty="0"/>
              <a:t>     </a:t>
            </a:r>
            <a:r>
              <a:rPr lang="en-US" b="0" dirty="0">
                <a:solidFill>
                  <a:srgbClr val="004C97"/>
                </a:solidFill>
              </a:rPr>
              <a:t>844 mm</a:t>
            </a:r>
          </a:p>
          <a:p>
            <a:endParaRPr lang="en-US" b="0" dirty="0">
              <a:solidFill>
                <a:srgbClr val="004C9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err="1"/>
              <a:t>Aperature</a:t>
            </a:r>
            <a:r>
              <a:rPr lang="en-US" b="0" dirty="0"/>
              <a:t>:</a:t>
            </a:r>
            <a:endParaRPr lang="en-US" b="0" dirty="0">
              <a:solidFill>
                <a:srgbClr val="7F7F7F"/>
              </a:solidFill>
            </a:endParaRPr>
          </a:p>
          <a:p>
            <a:r>
              <a:rPr lang="en-US" b="0" dirty="0"/>
              <a:t>     </a:t>
            </a:r>
            <a:r>
              <a:rPr lang="en-US" b="0" dirty="0">
                <a:solidFill>
                  <a:srgbClr val="004C97"/>
                </a:solidFill>
              </a:rPr>
              <a:t>76 mm</a:t>
            </a:r>
          </a:p>
          <a:p>
            <a:endParaRPr lang="en-US" b="0" dirty="0">
              <a:solidFill>
                <a:srgbClr val="004C9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 = V</a:t>
            </a:r>
            <a:r>
              <a:rPr lang="en-US" b="0" baseline="30000" dirty="0"/>
              <a:t>2</a:t>
            </a:r>
            <a:r>
              <a:rPr lang="en-US" b="0" dirty="0"/>
              <a:t>/2 </a:t>
            </a:r>
            <a:r>
              <a:rPr lang="en-US" b="0" dirty="0" err="1"/>
              <a:t>R</a:t>
            </a:r>
            <a:r>
              <a:rPr lang="en-US" b="0" baseline="-25000" dirty="0" err="1"/>
              <a:t>sh</a:t>
            </a:r>
            <a:endParaRPr lang="en-US" b="0" baseline="-25000" dirty="0">
              <a:solidFill>
                <a:srgbClr val="7F7F7F"/>
              </a:solidFill>
            </a:endParaRPr>
          </a:p>
          <a:p>
            <a:r>
              <a:rPr lang="en-US" b="0" dirty="0">
                <a:solidFill>
                  <a:srgbClr val="7F7F7F"/>
                </a:solidFill>
              </a:rPr>
              <a:t>      </a:t>
            </a:r>
            <a:r>
              <a:rPr lang="en-US" b="0" dirty="0">
                <a:solidFill>
                  <a:srgbClr val="004C97"/>
                </a:solidFill>
              </a:rPr>
              <a:t>76 MHz, </a:t>
            </a:r>
            <a:r>
              <a:rPr lang="en-US" b="0" dirty="0" err="1">
                <a:solidFill>
                  <a:srgbClr val="004C97"/>
                </a:solidFill>
              </a:rPr>
              <a:t>R</a:t>
            </a:r>
            <a:r>
              <a:rPr lang="en-US" b="0" baseline="-25000" dirty="0" err="1">
                <a:solidFill>
                  <a:srgbClr val="004C97"/>
                </a:solidFill>
              </a:rPr>
              <a:t>sh</a:t>
            </a:r>
            <a:r>
              <a:rPr lang="en-US" b="0" dirty="0">
                <a:solidFill>
                  <a:srgbClr val="004C97"/>
                </a:solidFill>
              </a:rPr>
              <a:t> = 96 k</a:t>
            </a:r>
            <a:r>
              <a:rPr lang="el-GR" b="0" dirty="0">
                <a:solidFill>
                  <a:srgbClr val="004C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dirty="0">
                <a:solidFill>
                  <a:srgbClr val="004C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0" dirty="0">
                <a:solidFill>
                  <a:srgbClr val="004C97"/>
                </a:solidFill>
              </a:rPr>
              <a:t>106 MHz: </a:t>
            </a:r>
            <a:r>
              <a:rPr lang="en-US" b="0" dirty="0" err="1">
                <a:solidFill>
                  <a:srgbClr val="004C97"/>
                </a:solidFill>
              </a:rPr>
              <a:t>R</a:t>
            </a:r>
            <a:r>
              <a:rPr lang="en-US" b="0" baseline="-25000" dirty="0" err="1">
                <a:solidFill>
                  <a:srgbClr val="004C97"/>
                </a:solidFill>
              </a:rPr>
              <a:t>sh</a:t>
            </a:r>
            <a:r>
              <a:rPr lang="en-US" b="0" dirty="0">
                <a:solidFill>
                  <a:srgbClr val="004C97"/>
                </a:solidFill>
              </a:rPr>
              <a:t> = 180 k</a:t>
            </a:r>
            <a:r>
              <a:rPr lang="el-GR" b="0" dirty="0">
                <a:solidFill>
                  <a:srgbClr val="004C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en-US" b="0" dirty="0">
              <a:solidFill>
                <a:srgbClr val="004C97"/>
              </a:solidFill>
            </a:endParaRPr>
          </a:p>
          <a:p>
            <a:pPr lvl="1"/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FA0C7-79BF-40FE-98D1-124601312B6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36187-2EEC-4550-A4D1-85C7CC377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B80C25-73AD-46DD-85B9-2922C4CB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8697"/>
            <a:ext cx="8686800" cy="427877"/>
          </a:xfrm>
        </p:spPr>
        <p:txBody>
          <a:bodyPr/>
          <a:lstStyle/>
          <a:p>
            <a:r>
              <a:rPr lang="en-US" dirty="0"/>
              <a:t>Cavity Model</a:t>
            </a:r>
          </a:p>
        </p:txBody>
      </p:sp>
    </p:spTree>
    <p:extLst>
      <p:ext uri="{BB962C8B-B14F-4D97-AF65-F5344CB8AC3E}">
        <p14:creationId xmlns:p14="http://schemas.microsoft.com/office/powerpoint/2010/main" val="3669885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6325CA-C419-44FF-86F4-A936B4077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66900"/>
            <a:ext cx="8672513" cy="5164014"/>
          </a:xfrm>
        </p:spPr>
        <p:txBody>
          <a:bodyPr/>
          <a:lstStyle/>
          <a:p>
            <a:r>
              <a:rPr lang="en-US" sz="2000" dirty="0"/>
              <a:t>Achieving the large tuning range with realistic magnetic field</a:t>
            </a:r>
          </a:p>
          <a:p>
            <a:r>
              <a:rPr lang="en-US" sz="2000" dirty="0">
                <a:solidFill>
                  <a:srgbClr val="FF0000"/>
                </a:solidFill>
              </a:rPr>
              <a:t>High values of local permeability and associated high losses in regions of low magnetic field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Keeping the magnetic field in the tuner as uniform as possible</a:t>
            </a:r>
          </a:p>
          <a:p>
            <a:r>
              <a:rPr lang="en-US" sz="2000" dirty="0"/>
              <a:t>Transfer and removal of heat with non-toxic materials</a:t>
            </a:r>
          </a:p>
          <a:p>
            <a:pPr lvl="1"/>
            <a:r>
              <a:rPr lang="en-US" sz="1800" dirty="0" err="1"/>
              <a:t>BeO</a:t>
            </a:r>
            <a:r>
              <a:rPr lang="en-US" sz="1800" dirty="0"/>
              <a:t> transfers heat well but is a toxicity concern</a:t>
            </a:r>
          </a:p>
          <a:p>
            <a:pPr lvl="1"/>
            <a:r>
              <a:rPr lang="en-US" sz="1800" dirty="0"/>
              <a:t>Oil cooling generates mixed waste</a:t>
            </a:r>
          </a:p>
          <a:p>
            <a:r>
              <a:rPr lang="en-US" sz="2000" dirty="0"/>
              <a:t>Eddy currents</a:t>
            </a:r>
          </a:p>
          <a:p>
            <a:r>
              <a:rPr lang="en-US" sz="2000" dirty="0"/>
              <a:t>Including the power tube in the RF model</a:t>
            </a:r>
          </a:p>
          <a:p>
            <a:pPr lvl="1"/>
            <a:r>
              <a:rPr lang="en-US" sz="1800" dirty="0"/>
              <a:t>Strong coupling effects cavity frequency</a:t>
            </a:r>
          </a:p>
          <a:p>
            <a:r>
              <a:rPr lang="en-US" sz="2000" dirty="0"/>
              <a:t>Avoiding air bubbles in any materials used such as epoxy and thermal grease</a:t>
            </a:r>
          </a:p>
          <a:p>
            <a:pPr lvl="1"/>
            <a:r>
              <a:rPr lang="en-US" sz="1800" dirty="0"/>
              <a:t>Could cause sparking</a:t>
            </a:r>
          </a:p>
          <a:p>
            <a:r>
              <a:rPr lang="en-US" sz="2000" dirty="0"/>
              <a:t>Choosing assembly techniques and materials to minimize RF losses without compromising heat transfer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CFED0A-2DE6-49AC-A83E-13F99B25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83D7D-2B12-43E6-AEEB-24E6BD10DE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18385-0D2A-4AF4-992D-4DE7EE707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Robyn Madrak | 2nd Harmonic Cavity for the FNAL Booster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10883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4.xml><?xml version="1.0" encoding="utf-8"?>
<a:theme xmlns:a="http://schemas.openxmlformats.org/drawingml/2006/main" name="1_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3034</TotalTime>
  <Words>1787</Words>
  <Application>Microsoft Office PowerPoint</Application>
  <PresentationFormat>On-screen Show (4:3)</PresentationFormat>
  <Paragraphs>304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MS PGothic</vt:lpstr>
      <vt:lpstr>MS PGothic</vt:lpstr>
      <vt:lpstr>Arial</vt:lpstr>
      <vt:lpstr>Calibri</vt:lpstr>
      <vt:lpstr>Cambria Math</vt:lpstr>
      <vt:lpstr>Geneva</vt:lpstr>
      <vt:lpstr>Helvetica</vt:lpstr>
      <vt:lpstr>Symbol</vt:lpstr>
      <vt:lpstr>Times New Roman</vt:lpstr>
      <vt:lpstr>Fermilab_PPT_090815</vt:lpstr>
      <vt:lpstr>1_Fermilab_PPT_090815</vt:lpstr>
      <vt:lpstr>Fermilab: Footer Only</vt:lpstr>
      <vt:lpstr>1_Fermilab: Footer Only</vt:lpstr>
      <vt:lpstr>PowerPoint Presentation</vt:lpstr>
      <vt:lpstr>People Involved</vt:lpstr>
      <vt:lpstr>2nd Harmonic Cavity: ~ 76 – 106 MHz</vt:lpstr>
      <vt:lpstr>Example (possible) ramps</vt:lpstr>
      <vt:lpstr>Perpendicular Bias</vt:lpstr>
      <vt:lpstr>Early Perpendicular Bias Cavity with tuner on-axis</vt:lpstr>
      <vt:lpstr>Various parameters of tuners with perpendicular bias</vt:lpstr>
      <vt:lpstr>Cavity Model</vt:lpstr>
      <vt:lpstr>Challenges</vt:lpstr>
      <vt:lpstr>Tuner</vt:lpstr>
      <vt:lpstr>Tuner</vt:lpstr>
      <vt:lpstr>Garnet Rings</vt:lpstr>
      <vt:lpstr>Garnet Properties</vt:lpstr>
      <vt:lpstr>Permeability measurements: μ′(B)</vt:lpstr>
      <vt:lpstr>Permeability measurements: μ′′(B) (tan⁡〖δ_μ 〗)</vt:lpstr>
      <vt:lpstr>QC fixture for actual rings</vt:lpstr>
      <vt:lpstr>Results for Five cylindrical rings</vt:lpstr>
      <vt:lpstr>Bias Solenoid</vt:lpstr>
      <vt:lpstr>Cooling</vt:lpstr>
      <vt:lpstr>Power Amplifier tests</vt:lpstr>
      <vt:lpstr>Power Amplifier tests</vt:lpstr>
      <vt:lpstr>Status</vt:lpstr>
      <vt:lpstr>Cavity Parts</vt:lpstr>
      <vt:lpstr>Cavity Parts</vt:lpstr>
      <vt:lpstr>Windows</vt:lpstr>
      <vt:lpstr>Solenoid</vt:lpstr>
      <vt:lpstr>Solenoid</vt:lpstr>
      <vt:lpstr>Status/Conclusions</vt:lpstr>
      <vt:lpstr>Cavity Model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Robyn Madrak</dc:creator>
  <cp:lastModifiedBy>robyn madrak plant</cp:lastModifiedBy>
  <cp:revision>65</cp:revision>
  <cp:lastPrinted>2018-03-13T19:09:07Z</cp:lastPrinted>
  <dcterms:created xsi:type="dcterms:W3CDTF">2018-03-09T22:15:03Z</dcterms:created>
  <dcterms:modified xsi:type="dcterms:W3CDTF">2018-05-07T13:04:17Z</dcterms:modified>
</cp:coreProperties>
</file>