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49" r:id="rId2"/>
  </p:sldMasterIdLst>
  <p:notesMasterIdLst>
    <p:notesMasterId r:id="rId38"/>
  </p:notesMasterIdLst>
  <p:handoutMasterIdLst>
    <p:handoutMasterId r:id="rId39"/>
  </p:handoutMasterIdLst>
  <p:sldIdLst>
    <p:sldId id="294" r:id="rId3"/>
    <p:sldId id="280" r:id="rId4"/>
    <p:sldId id="907" r:id="rId5"/>
    <p:sldId id="929" r:id="rId6"/>
    <p:sldId id="930" r:id="rId7"/>
    <p:sldId id="909" r:id="rId8"/>
    <p:sldId id="282" r:id="rId9"/>
    <p:sldId id="910" r:id="rId10"/>
    <p:sldId id="931" r:id="rId11"/>
    <p:sldId id="943" r:id="rId12"/>
    <p:sldId id="916" r:id="rId13"/>
    <p:sldId id="911" r:id="rId14"/>
    <p:sldId id="287" r:id="rId15"/>
    <p:sldId id="295" r:id="rId16"/>
    <p:sldId id="300" r:id="rId17"/>
    <p:sldId id="918" r:id="rId18"/>
    <p:sldId id="932" r:id="rId19"/>
    <p:sldId id="933" r:id="rId20"/>
    <p:sldId id="912" r:id="rId21"/>
    <p:sldId id="285" r:id="rId22"/>
    <p:sldId id="934" r:id="rId23"/>
    <p:sldId id="935" r:id="rId24"/>
    <p:sldId id="299" r:id="rId25"/>
    <p:sldId id="928" r:id="rId26"/>
    <p:sldId id="275" r:id="rId27"/>
    <p:sldId id="293" r:id="rId28"/>
    <p:sldId id="284" r:id="rId29"/>
    <p:sldId id="302" r:id="rId30"/>
    <p:sldId id="298" r:id="rId31"/>
    <p:sldId id="914" r:id="rId32"/>
    <p:sldId id="936" r:id="rId33"/>
    <p:sldId id="937" r:id="rId34"/>
    <p:sldId id="941" r:id="rId35"/>
    <p:sldId id="939" r:id="rId36"/>
    <p:sldId id="942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2D62"/>
    <a:srgbClr val="404040"/>
    <a:srgbClr val="505050"/>
    <a:srgbClr val="004C97"/>
    <a:srgbClr val="4E4E4E"/>
    <a:srgbClr val="63666A"/>
    <a:srgbClr val="50504E"/>
    <a:srgbClr val="99D6EA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1" autoAdjust="0"/>
    <p:restoredTop sz="94660"/>
  </p:normalViewPr>
  <p:slideViewPr>
    <p:cSldViewPr snapToGrid="0" snapToObjects="1" showGuides="1">
      <p:cViewPr varScale="1">
        <p:scale>
          <a:sx n="98" d="100"/>
          <a:sy n="98" d="100"/>
        </p:scale>
        <p:origin x="808" y="6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0DA3-069B-4E85-B1C4-CB52D3E9037A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59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750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AD8EC-E655-4C58-9290-4E3AA7B819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954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876A383A-DE02-445A-BD68-89D907C30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350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DB08D986-C580-4960-948B-818FE6ACD0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598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522AA-288E-4E51-A25C-EDA0B527B7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34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D932D-3474-4361-AB31-0DBE89A83A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7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C8E1F-BAA0-46C1-BCD0-5A1FF3F37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8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F.G. Garcia | PIP - Overview of Linac Upgrades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44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35" r:id="rId8"/>
    <p:sldLayoutId id="2147484148" r:id="rId9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F.G. Garcia | PIP - Overview of Linac Upgrades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546403AE-C5EF-4F93-8105-70FE057DC600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7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12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gif"/><Relationship Id="rId10" Type="http://schemas.openxmlformats.org/officeDocument/2006/relationships/image" Target="../media/image13.jpg"/><Relationship Id="rId4" Type="http://schemas.openxmlformats.org/officeDocument/2006/relationships/image" Target="../media/image8.png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5" Type="http://schemas.openxmlformats.org/officeDocument/2006/relationships/image" Target="../media/image86.gif"/><Relationship Id="rId4" Type="http://schemas.openxmlformats.org/officeDocument/2006/relationships/image" Target="../media/image8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690564" cy="1390219"/>
          </a:xfrm>
        </p:spPr>
        <p:txBody>
          <a:bodyPr/>
          <a:lstStyle/>
          <a:p>
            <a:r>
              <a:rPr lang="en-US" dirty="0"/>
              <a:t>Fernanda G. Garcia</a:t>
            </a:r>
          </a:p>
          <a:p>
            <a:r>
              <a:rPr lang="en-US" dirty="0"/>
              <a:t>Fermilab Workshop on Megawatt Rings &amp; IOTA/FAST Collaboration Meeting</a:t>
            </a:r>
          </a:p>
          <a:p>
            <a:r>
              <a:rPr lang="en-US" dirty="0"/>
              <a:t>7 May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Proton Improvement Plan</a:t>
            </a:r>
          </a:p>
          <a:p>
            <a:r>
              <a:rPr lang="en-US" dirty="0"/>
              <a:t>Overview of Linac Upgrades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79182" y="5002012"/>
            <a:ext cx="163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Injector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14A8D-0A7F-4BAE-9E27-DEE94277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199DF-4CAB-426E-904A-DE818BC9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680" y="2509736"/>
            <a:ext cx="4417060" cy="299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97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DFF02-E5BD-41B1-AF45-76D31175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5CB71-6950-459B-B8C9-DEE360E8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3260736-9BB5-407B-9B96-DDD29692EC13}"/>
              </a:ext>
            </a:extLst>
          </p:cNvPr>
          <p:cNvSpPr txBox="1">
            <a:spLocks/>
          </p:cNvSpPr>
          <p:nvPr/>
        </p:nvSpPr>
        <p:spPr>
          <a:xfrm>
            <a:off x="0" y="22198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RFQ Injector Upgrade (1968-2012) 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1109897B-380C-4C39-90C1-DE53C37E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0" y="747208"/>
            <a:ext cx="4023360" cy="381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E8C846-C210-43E5-A1BE-9C77CB8CE9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0" y="4419600"/>
            <a:ext cx="3017520" cy="1966197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7BA58FD4-19DA-49EC-B93B-6038B833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85728"/>
            <a:ext cx="4297680" cy="313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 descr="C:\Users\fgarcia\Pictures\ScreenSaver\Picture1.jpg">
            <a:extLst>
              <a:ext uri="{FF2B5EF4-FFF2-40B4-BE49-F238E27FC236}">
                <a16:creationId xmlns:a16="http://schemas.microsoft.com/office/drawing/2014/main" id="{BBA37C6C-5191-4CC3-9D5F-8F77FB7CD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5750"/>
            <a:ext cx="2926080" cy="191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51355859-2B51-479A-8B11-A04417FA6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70688"/>
            <a:ext cx="4023360" cy="272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6D6AA49-3A12-4BAE-93F4-218307FCB5A8}"/>
              </a:ext>
            </a:extLst>
          </p:cNvPr>
          <p:cNvSpPr txBox="1"/>
          <p:nvPr/>
        </p:nvSpPr>
        <p:spPr>
          <a:xfrm>
            <a:off x="3352800" y="838200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Vijaya" panose="020B0604020202020204" pitchFamily="34" charset="0"/>
                <a:ea typeface="+mn-ea"/>
                <a:cs typeface="Vijaya" panose="020B0604020202020204" pitchFamily="34" charset="0"/>
              </a:rPr>
              <a:t>Jim and Ray (late 60’s)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42C0BF-8D24-4EDC-8B29-DFE5107351E0}"/>
              </a:ext>
            </a:extLst>
          </p:cNvPr>
          <p:cNvSpPr txBox="1"/>
          <p:nvPr/>
        </p:nvSpPr>
        <p:spPr>
          <a:xfrm>
            <a:off x="5059680" y="6045075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Vijaya" panose="020B0604020202020204" pitchFamily="34" charset="0"/>
                <a:ea typeface="+mn-ea"/>
                <a:cs typeface="Vijaya" panose="020B0604020202020204" pitchFamily="34" charset="0"/>
              </a:rPr>
              <a:t>Jim and Ray (2010)</a:t>
            </a:r>
          </a:p>
        </p:txBody>
      </p:sp>
    </p:spTree>
    <p:extLst>
      <p:ext uri="{BB962C8B-B14F-4D97-AF65-F5344CB8AC3E}">
        <p14:creationId xmlns:p14="http://schemas.microsoft.com/office/powerpoint/2010/main" val="3534596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DFF02-E5BD-41B1-AF45-76D31175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5CB71-6950-459B-B8C9-DEE360E8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3260736-9BB5-407B-9B96-DDD29692EC13}"/>
              </a:ext>
            </a:extLst>
          </p:cNvPr>
          <p:cNvSpPr txBox="1">
            <a:spLocks/>
          </p:cNvSpPr>
          <p:nvPr/>
        </p:nvSpPr>
        <p:spPr>
          <a:xfrm>
            <a:off x="123102" y="118711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RFQ Injector (FY13)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BBB934-EA57-4B4D-A7D5-A863E52E67A2}"/>
              </a:ext>
            </a:extLst>
          </p:cNvPr>
          <p:cNvSpPr txBox="1">
            <a:spLocks/>
          </p:cNvSpPr>
          <p:nvPr/>
        </p:nvSpPr>
        <p:spPr>
          <a:xfrm>
            <a:off x="-2177" y="546588"/>
            <a:ext cx="6447542" cy="525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Upgrade started prior PIP and was incorporated after its establishment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Design based upon BNL injector</a:t>
            </a:r>
          </a:p>
          <a:p>
            <a:pPr marL="512763" lvl="1" indent="-168275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lang="en-US" sz="18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LEBT</a:t>
            </a:r>
          </a:p>
          <a:p>
            <a:pPr marL="768795" lvl="3" indent="-168275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lang="en-US" sz="16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solenoids to transport beam from the IS to the entrance of RFQ</a:t>
            </a:r>
          </a:p>
          <a:p>
            <a:pPr marL="512763" lvl="1" indent="-168275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lang="en-US" sz="1800" dirty="0" err="1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Einzel</a:t>
            </a:r>
            <a:r>
              <a:rPr lang="en-US" sz="18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lens chopper</a:t>
            </a:r>
          </a:p>
          <a:p>
            <a:pPr marL="768795" lvl="3" indent="-168275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Running at 30 kV</a:t>
            </a:r>
          </a:p>
          <a:p>
            <a:pPr marL="512763" lvl="1" indent="-168275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200 MHz 750keV RFQ 4-rod</a:t>
            </a:r>
          </a:p>
          <a:p>
            <a:pPr marL="768795" lvl="3" indent="-168275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lang="en-US" sz="16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Length 1.2 m, p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eak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ca</a:t>
            </a:r>
            <a:r>
              <a:rPr lang="en-US" sz="16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v. power: 140 kW – Op. 185 kW</a:t>
            </a:r>
          </a:p>
          <a:p>
            <a:pPr marL="768795" lvl="3" indent="-168275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Eff: 98% -- Op. 48%</a:t>
            </a:r>
          </a:p>
          <a:p>
            <a:pPr marL="512763" lvl="1" indent="-168275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lang="en-US" sz="18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MEBT</a:t>
            </a:r>
          </a:p>
          <a:p>
            <a:pPr marL="768795" lvl="3" indent="-168275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lang="en-US" sz="16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sets of doublets and </a:t>
            </a:r>
            <a:r>
              <a:rPr lang="en-US" sz="1600" dirty="0" err="1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buncher</a:t>
            </a:r>
            <a:r>
              <a:rPr lang="en-US" sz="16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cavity</a:t>
            </a:r>
          </a:p>
          <a:p>
            <a:pPr marL="768795" lvl="3" indent="-168275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lang="en-US" sz="16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Gate valve before DTL #1</a:t>
            </a:r>
          </a:p>
          <a:p>
            <a:pPr lvl="2" indent="-256032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1148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2610C"/>
              </a:buClr>
              <a:buSzTx/>
              <a:buNone/>
              <a:tabLst/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2610C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39ECC7B-3DFB-41A9-9D06-D55143372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172" y="4416961"/>
            <a:ext cx="2565399" cy="182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30A6621-626D-4BC9-ABAF-762ADA4DEE2A}"/>
              </a:ext>
            </a:extLst>
          </p:cNvPr>
          <p:cNvGrpSpPr/>
          <p:nvPr/>
        </p:nvGrpSpPr>
        <p:grpSpPr>
          <a:xfrm>
            <a:off x="6350000" y="302213"/>
            <a:ext cx="2565399" cy="2008849"/>
            <a:chOff x="2007219" y="3944546"/>
            <a:chExt cx="3849079" cy="28868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186FD7-EF59-412C-B886-8CF91528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219" y="3944546"/>
              <a:ext cx="3849079" cy="288680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1D901B-7048-4792-B184-1E7E6E5C8666}"/>
                </a:ext>
              </a:extLst>
            </p:cNvPr>
            <p:cNvSpPr txBox="1"/>
            <p:nvPr/>
          </p:nvSpPr>
          <p:spPr>
            <a:xfrm>
              <a:off x="3128734" y="4083174"/>
              <a:ext cx="1622377" cy="48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 sources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468D271-E49D-441C-AD30-3547D62ACA5F}"/>
                </a:ext>
              </a:extLst>
            </p:cNvPr>
            <p:cNvCxnSpPr>
              <a:cxnSpLocks/>
            </p:cNvCxnSpPr>
            <p:nvPr/>
          </p:nvCxnSpPr>
          <p:spPr>
            <a:xfrm>
              <a:off x="3727364" y="4424193"/>
              <a:ext cx="204396" cy="50075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F2E0C34-70B3-46D3-B9F0-4237D4C61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7364" y="4463289"/>
              <a:ext cx="1" cy="68109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5215790-9B79-41C9-AD3B-41D770907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0" y="2407529"/>
            <a:ext cx="2565399" cy="19206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1BF771-8B94-412C-A8AD-7D92EF91AC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23" t="-1132" r="11528" b="34878"/>
          <a:stretch/>
        </p:blipFill>
        <p:spPr>
          <a:xfrm>
            <a:off x="123102" y="4711843"/>
            <a:ext cx="3048000" cy="21461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263A76-D931-483B-A34D-FFEDEC5505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130" b="41535"/>
          <a:stretch/>
        </p:blipFill>
        <p:spPr>
          <a:xfrm>
            <a:off x="3171102" y="4740576"/>
            <a:ext cx="3186472" cy="208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65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89184"/>
            <a:ext cx="3051094" cy="382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70892" y="4570845"/>
            <a:ext cx="382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200 MHz RF system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14A8D-0A7F-4BAE-9E27-DEE94277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5/7/2018</a:t>
            </a:r>
          </a:p>
        </p:txBody>
      </p:sp>
    </p:spTree>
    <p:extLst>
      <p:ext uri="{BB962C8B-B14F-4D97-AF65-F5344CB8AC3E}">
        <p14:creationId xmlns:p14="http://schemas.microsoft.com/office/powerpoint/2010/main" val="2242095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CIMG02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942" y="4883419"/>
            <a:ext cx="1767439" cy="1268692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6943056" y="590298"/>
            <a:ext cx="2131304" cy="1444097"/>
            <a:chOff x="6511627" y="4669338"/>
            <a:chExt cx="2403774" cy="16387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39"/>
            <a:stretch/>
          </p:blipFill>
          <p:spPr>
            <a:xfrm>
              <a:off x="6528017" y="4669338"/>
              <a:ext cx="2373096" cy="155287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11627" y="5888947"/>
              <a:ext cx="2403774" cy="419106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Solid State Amplifier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PIP – 200 MHz RF Power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6660539" cy="222827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174685" y="622082"/>
            <a:ext cx="8686800" cy="10643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RF drive chain </a:t>
            </a:r>
            <a:r>
              <a:rPr lang="en-US" sz="2000" dirty="0">
                <a:solidFill>
                  <a:schemeClr val="accent6"/>
                </a:solidFill>
              </a:rPr>
              <a:t>– consists of variety of solid state amplifiers, 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chemeClr val="accent6"/>
                </a:solidFill>
              </a:rPr>
              <a:t>pentode, </a:t>
            </a:r>
            <a:r>
              <a:rPr lang="en-US" sz="2000" dirty="0" err="1">
                <a:solidFill>
                  <a:schemeClr val="accent6"/>
                </a:solidFill>
              </a:rPr>
              <a:t>tetrode</a:t>
            </a:r>
            <a:r>
              <a:rPr lang="en-US" sz="2000" dirty="0">
                <a:solidFill>
                  <a:schemeClr val="accent6"/>
                </a:solidFill>
              </a:rPr>
              <a:t> and triode vacuum tubes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chemeClr val="accent6"/>
                </a:solidFill>
              </a:rPr>
              <a:t>DTL system requires 75 tubes with 10 different types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2406618" y="1090478"/>
            <a:ext cx="2070595" cy="605118"/>
            <a:chOff x="2540254" y="1417924"/>
            <a:chExt cx="2070595" cy="712455"/>
          </a:xfrm>
        </p:grpSpPr>
        <p:sp>
          <p:nvSpPr>
            <p:cNvPr id="78" name="TextBox 77"/>
            <p:cNvSpPr txBox="1"/>
            <p:nvPr/>
          </p:nvSpPr>
          <p:spPr>
            <a:xfrm>
              <a:off x="2540254" y="1417924"/>
              <a:ext cx="2029723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68                    9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 flipV="1">
              <a:off x="2673604" y="1679148"/>
              <a:ext cx="363818" cy="44797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4247031" y="1682401"/>
              <a:ext cx="363818" cy="44797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6" name="Group 165"/>
          <p:cNvGrpSpPr/>
          <p:nvPr/>
        </p:nvGrpSpPr>
        <p:grpSpPr>
          <a:xfrm>
            <a:off x="222250" y="1961530"/>
            <a:ext cx="4084080" cy="2730223"/>
            <a:chOff x="1" y="2463561"/>
            <a:chExt cx="4586516" cy="3622951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4263" r="1766" b="2186"/>
            <a:stretch/>
          </p:blipFill>
          <p:spPr>
            <a:xfrm>
              <a:off x="228601" y="2463562"/>
              <a:ext cx="4357916" cy="3622950"/>
            </a:xfrm>
            <a:prstGeom prst="rect">
              <a:avLst/>
            </a:prstGeom>
          </p:spPr>
        </p:pic>
        <p:grpSp>
          <p:nvGrpSpPr>
            <p:cNvPr id="162" name="Group 161"/>
            <p:cNvGrpSpPr/>
            <p:nvPr/>
          </p:nvGrpSpPr>
          <p:grpSpPr>
            <a:xfrm>
              <a:off x="1" y="2463561"/>
              <a:ext cx="1145542" cy="3621024"/>
              <a:chOff x="-45357" y="33354"/>
              <a:chExt cx="1903696" cy="5865496"/>
            </a:xfrm>
          </p:grpSpPr>
          <p:sp>
            <p:nvSpPr>
              <p:cNvPr id="163" name="TextBox 162"/>
              <p:cNvSpPr txBox="1"/>
              <p:nvPr/>
            </p:nvSpPr>
            <p:spPr>
              <a:xfrm>
                <a:off x="-45357" y="33354"/>
                <a:ext cx="1606528" cy="5865496"/>
              </a:xfrm>
              <a:prstGeom prst="rect">
                <a:avLst/>
              </a:prstGeom>
              <a:solidFill>
                <a:srgbClr val="02020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8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en-US" sz="1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Driver Fwd. </a:t>
                </a:r>
              </a:p>
              <a:p>
                <a:r>
                  <a:rPr lang="en-US" sz="1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(kW)</a:t>
                </a:r>
              </a:p>
              <a:p>
                <a:endPara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endPara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1400" dirty="0">
                    <a:solidFill>
                      <a:srgbClr val="FFFF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7651 </a:t>
                </a:r>
              </a:p>
              <a:p>
                <a:r>
                  <a:rPr lang="en-US" sz="1400" dirty="0">
                    <a:solidFill>
                      <a:srgbClr val="FFFF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Fwd. </a:t>
                </a:r>
              </a:p>
              <a:p>
                <a:r>
                  <a:rPr lang="en-US" sz="1400" dirty="0">
                    <a:solidFill>
                      <a:srgbClr val="FFFF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(kW)</a:t>
                </a:r>
              </a:p>
              <a:p>
                <a:endParaRPr lang="en-US" sz="1400" dirty="0">
                  <a:solidFill>
                    <a:srgbClr val="FFFF00"/>
                  </a:solidFill>
                </a:endParaRPr>
              </a:p>
              <a:p>
                <a:endParaRPr lang="en-US" sz="1400" dirty="0">
                  <a:solidFill>
                    <a:srgbClr val="FFFF00"/>
                  </a:solidFill>
                </a:endParaRPr>
              </a:p>
              <a:p>
                <a:endParaRPr lang="en-US" sz="1400" dirty="0">
                  <a:solidFill>
                    <a:srgbClr val="FFFF00"/>
                  </a:solidFill>
                </a:endParaRPr>
              </a:p>
              <a:p>
                <a:endParaRPr lang="en-US" sz="1400" dirty="0">
                  <a:solidFill>
                    <a:srgbClr val="FFFF00"/>
                  </a:solidFill>
                </a:endParaRPr>
              </a:p>
              <a:p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002009" y="36550"/>
                <a:ext cx="856330" cy="5656390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1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200</a:t>
                </a:r>
              </a:p>
              <a:p>
                <a:pPr algn="r"/>
                <a:r>
                  <a:rPr lang="en-US" sz="1100" dirty="0">
                    <a:solidFill>
                      <a:srgbClr val="FFFF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</a:t>
                </a:r>
              </a:p>
              <a:p>
                <a:pPr algn="r"/>
                <a:endParaRPr lang="en-US" sz="11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11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185</a:t>
                </a:r>
              </a:p>
              <a:p>
                <a:pPr algn="r"/>
                <a:r>
                  <a:rPr lang="en-US" sz="1100" dirty="0">
                    <a:solidFill>
                      <a:srgbClr val="FFFF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2.25</a:t>
                </a:r>
              </a:p>
              <a:p>
                <a:pPr algn="r"/>
                <a:endParaRPr lang="en-US" sz="11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11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170</a:t>
                </a:r>
              </a:p>
              <a:p>
                <a:pPr algn="r"/>
                <a:r>
                  <a:rPr lang="en-US" sz="1100" dirty="0">
                    <a:solidFill>
                      <a:srgbClr val="FFFF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1.5</a:t>
                </a:r>
                <a:endParaRPr lang="en-US" sz="11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endParaRPr lang="en-US" sz="11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11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155</a:t>
                </a:r>
              </a:p>
              <a:p>
                <a:pPr algn="r"/>
                <a:r>
                  <a:rPr lang="en-US" sz="1100" dirty="0">
                    <a:solidFill>
                      <a:srgbClr val="FFFF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0.75</a:t>
                </a:r>
              </a:p>
              <a:p>
                <a:pPr algn="r"/>
                <a:endParaRPr lang="en-US" sz="11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endParaRPr lang="en-US" sz="11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r"/>
                <a:r>
                  <a:rPr lang="en-US" sz="11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140</a:t>
                </a:r>
              </a:p>
              <a:p>
                <a:pPr algn="r"/>
                <a:r>
                  <a:rPr lang="en-US" sz="1100" dirty="0">
                    <a:solidFill>
                      <a:srgbClr val="FFFF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0</a:t>
                </a: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1168029" y="5030575"/>
              <a:ext cx="3081325" cy="805685"/>
              <a:chOff x="1895708" y="4190279"/>
              <a:chExt cx="5120640" cy="1305086"/>
            </a:xfrm>
          </p:grpSpPr>
          <p:sp>
            <p:nvSpPr>
              <p:cNvPr id="143" name="Rectangle 142"/>
              <p:cNvSpPr/>
              <p:nvPr/>
            </p:nvSpPr>
            <p:spPr>
              <a:xfrm>
                <a:off x="1895708" y="4209920"/>
                <a:ext cx="5120640" cy="11887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 flipH="1">
                <a:off x="3183673" y="4209920"/>
                <a:ext cx="1" cy="1261178"/>
              </a:xfrm>
              <a:prstGeom prst="line">
                <a:avLst/>
              </a:prstGeom>
              <a:ln w="12700">
                <a:solidFill>
                  <a:schemeClr val="bg2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4473160" y="4190279"/>
                <a:ext cx="0" cy="1305086"/>
              </a:xfrm>
              <a:prstGeom prst="line">
                <a:avLst/>
              </a:prstGeom>
              <a:ln w="12700">
                <a:solidFill>
                  <a:schemeClr val="bg2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5764757" y="4209920"/>
                <a:ext cx="0" cy="1285445"/>
              </a:xfrm>
              <a:prstGeom prst="line">
                <a:avLst/>
              </a:prstGeom>
              <a:ln w="12700">
                <a:solidFill>
                  <a:schemeClr val="bg2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8" name="Group 177"/>
          <p:cNvGrpSpPr/>
          <p:nvPr/>
        </p:nvGrpSpPr>
        <p:grpSpPr>
          <a:xfrm>
            <a:off x="4630873" y="3254395"/>
            <a:ext cx="4162255" cy="2810460"/>
            <a:chOff x="4764223" y="2013483"/>
            <a:chExt cx="3904077" cy="3218355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" t="4374" r="6881" b="1948"/>
            <a:stretch/>
          </p:blipFill>
          <p:spPr>
            <a:xfrm>
              <a:off x="4953017" y="2013483"/>
              <a:ext cx="3715283" cy="3218355"/>
            </a:xfrm>
            <a:prstGeom prst="rect">
              <a:avLst/>
            </a:prstGeom>
          </p:spPr>
        </p:pic>
        <p:sp>
          <p:nvSpPr>
            <p:cNvPr id="172" name="TextBox 171"/>
            <p:cNvSpPr txBox="1"/>
            <p:nvPr/>
          </p:nvSpPr>
          <p:spPr>
            <a:xfrm>
              <a:off x="4764223" y="2016033"/>
              <a:ext cx="836385" cy="3193688"/>
            </a:xfrm>
            <a:prstGeom prst="rect">
              <a:avLst/>
            </a:prstGeom>
            <a:solidFill>
              <a:srgbClr val="020202"/>
            </a:solidFill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r>
                <a: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Driver Fwd. </a:t>
              </a:r>
            </a:p>
            <a:p>
              <a:r>
                <a: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(kW)</a:t>
              </a:r>
            </a:p>
            <a:p>
              <a:endPara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endPara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endPara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r>
                <a:rPr lang="en-US" sz="1400" dirty="0">
                  <a:solidFill>
                    <a:srgbClr val="FFFF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7651 </a:t>
              </a:r>
            </a:p>
            <a:p>
              <a:r>
                <a:rPr lang="en-US" sz="1400" dirty="0">
                  <a:solidFill>
                    <a:srgbClr val="FFFF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Fwd. </a:t>
              </a:r>
            </a:p>
            <a:p>
              <a:r>
                <a:rPr lang="en-US" sz="1400" dirty="0">
                  <a:solidFill>
                    <a:srgbClr val="FFFF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(kW)</a:t>
              </a:r>
            </a:p>
            <a:p>
              <a:endParaRPr lang="en-US" sz="1400" dirty="0">
                <a:solidFill>
                  <a:srgbClr val="FFFF00"/>
                </a:solidFill>
              </a:endParaRPr>
            </a:p>
            <a:p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395516" y="2043630"/>
              <a:ext cx="430383" cy="3020763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200</a:t>
              </a:r>
            </a:p>
            <a:p>
              <a:pPr algn="r"/>
              <a:r>
                <a:rPr lang="en-US" sz="1100" dirty="0">
                  <a:solidFill>
                    <a:srgbClr val="FFFF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7</a:t>
              </a:r>
            </a:p>
            <a:p>
              <a:pPr algn="r"/>
              <a:endParaRPr lang="en-US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180</a:t>
              </a:r>
            </a:p>
            <a:p>
              <a:pPr algn="r"/>
              <a:r>
                <a:rPr lang="en-US" sz="1100" dirty="0">
                  <a:solidFill>
                    <a:srgbClr val="FFFF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5.25</a:t>
              </a:r>
            </a:p>
            <a:p>
              <a:pPr algn="r"/>
              <a:endParaRPr lang="en-US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170</a:t>
              </a:r>
            </a:p>
            <a:p>
              <a:pPr algn="r"/>
              <a:r>
                <a:rPr lang="en-US" sz="1100" dirty="0">
                  <a:solidFill>
                    <a:srgbClr val="FFFF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3.5</a:t>
              </a:r>
              <a:endParaRPr lang="en-US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r"/>
              <a:endParaRPr lang="en-US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160</a:t>
              </a:r>
            </a:p>
            <a:p>
              <a:pPr algn="r"/>
              <a:r>
                <a:rPr lang="en-US" sz="1100" dirty="0">
                  <a:solidFill>
                    <a:srgbClr val="FFFF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1.75</a:t>
              </a:r>
            </a:p>
            <a:p>
              <a:pPr algn="r"/>
              <a:endParaRPr lang="en-US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r"/>
              <a:endParaRPr lang="en-US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150</a:t>
              </a:r>
            </a:p>
            <a:p>
              <a:pPr algn="r"/>
              <a:r>
                <a:rPr lang="en-US" sz="1100" dirty="0">
                  <a:solidFill>
                    <a:srgbClr val="FFFF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0</a:t>
              </a:r>
            </a:p>
          </p:txBody>
        </p:sp>
      </p:grpSp>
      <p:sp>
        <p:nvSpPr>
          <p:cNvPr id="179" name="Content Placeholder 2"/>
          <p:cNvSpPr txBox="1">
            <a:spLocks/>
          </p:cNvSpPr>
          <p:nvPr/>
        </p:nvSpPr>
        <p:spPr>
          <a:xfrm>
            <a:off x="2003315" y="5097957"/>
            <a:ext cx="2627558" cy="1064377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PA 2</a:t>
            </a:r>
            <a:r>
              <a:rPr lang="en-US" sz="2000" b="1" baseline="30000" dirty="0">
                <a:solidFill>
                  <a:schemeClr val="accent6"/>
                </a:solidFill>
              </a:rPr>
              <a:t>nd</a:t>
            </a:r>
            <a:r>
              <a:rPr lang="en-US" sz="2000" b="1" dirty="0">
                <a:solidFill>
                  <a:schemeClr val="accent6"/>
                </a:solidFill>
              </a:rPr>
              <a:t> stage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1800" dirty="0">
                <a:solidFill>
                  <a:schemeClr val="accent6"/>
                </a:solidFill>
              </a:rPr>
              <a:t>required regular adjustment in order to maintain adequate power levels</a:t>
            </a:r>
          </a:p>
        </p:txBody>
      </p:sp>
      <p:sp>
        <p:nvSpPr>
          <p:cNvPr id="180" name="Content Placeholder 2"/>
          <p:cNvSpPr txBox="1">
            <a:spLocks/>
          </p:cNvSpPr>
          <p:nvPr/>
        </p:nvSpPr>
        <p:spPr>
          <a:xfrm>
            <a:off x="4572000" y="2256302"/>
            <a:ext cx="4403964" cy="899678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>
                <a:solidFill>
                  <a:schemeClr val="accent6"/>
                </a:solidFill>
              </a:rPr>
              <a:t>Solid state amplifier – max. power 6kW, 60dB gain.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dirty="0">
                <a:solidFill>
                  <a:schemeClr val="accent6"/>
                </a:solidFill>
              </a:rPr>
              <a:t>Significant improvement in power level stability.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9CEF5-C5DA-4217-AE44-DAC60462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5/7/2018</a:t>
            </a:r>
          </a:p>
        </p:txBody>
      </p:sp>
    </p:spTree>
    <p:extLst>
      <p:ext uri="{BB962C8B-B14F-4D97-AF65-F5344CB8AC3E}">
        <p14:creationId xmlns:p14="http://schemas.microsoft.com/office/powerpoint/2010/main" val="431501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PIP – Linac 200 MHz RF system: issues &amp; risks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92" name="Content Placeholder 2"/>
          <p:cNvSpPr txBox="1">
            <a:spLocks/>
          </p:cNvSpPr>
          <p:nvPr/>
        </p:nvSpPr>
        <p:spPr>
          <a:xfrm>
            <a:off x="228600" y="905256"/>
            <a:ext cx="8672513" cy="514312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000" dirty="0">
                <a:solidFill>
                  <a:schemeClr val="accent6"/>
                </a:solidFill>
              </a:rPr>
              <a:t>The 201.25 MHz RF power system has been a major concern for over a decade in regards </a:t>
            </a:r>
            <a:r>
              <a:rPr lang="en-US" sz="2000" b="1" dirty="0">
                <a:solidFill>
                  <a:schemeClr val="accent6"/>
                </a:solidFill>
              </a:rPr>
              <a:t>long term operational reliability and viability</a:t>
            </a:r>
          </a:p>
          <a:p>
            <a:pPr marL="457200" indent="-457200"/>
            <a:r>
              <a:rPr lang="en-US" sz="2000" dirty="0"/>
              <a:t>The </a:t>
            </a:r>
            <a:r>
              <a:rPr lang="en-US" sz="2000" b="1" dirty="0"/>
              <a:t>issue</a:t>
            </a:r>
            <a:r>
              <a:rPr lang="en-US" sz="2000" dirty="0"/>
              <a:t> of retaining the 201.25 MHz RF system is </a:t>
            </a:r>
          </a:p>
          <a:p>
            <a:pPr marL="854075" lvl="1" indent="-396875"/>
            <a:r>
              <a:rPr lang="en-US" sz="1800" dirty="0"/>
              <a:t>specialized maintenance required and extensive downtime generated by the hard tube modulator</a:t>
            </a:r>
          </a:p>
          <a:p>
            <a:pPr marL="1203325" lvl="2" indent="-349250"/>
            <a:r>
              <a:rPr lang="en-US" sz="1600" dirty="0"/>
              <a:t>F1123 discontinued production for over 15 years </a:t>
            </a:r>
          </a:p>
          <a:p>
            <a:pPr marL="854075" lvl="1" indent="-396875"/>
            <a:r>
              <a:rPr lang="en-US" sz="1800" dirty="0"/>
              <a:t>short lifetime, high-cost &amp; limited market of the final power amplifier</a:t>
            </a:r>
          </a:p>
          <a:p>
            <a:pPr marL="457200" indent="-457200"/>
            <a:r>
              <a:rPr lang="en-US" sz="2000" dirty="0"/>
              <a:t>The </a:t>
            </a:r>
            <a:r>
              <a:rPr lang="en-US" sz="2000" b="1" dirty="0"/>
              <a:t>risk</a:t>
            </a:r>
            <a:r>
              <a:rPr lang="en-US" sz="2000" dirty="0"/>
              <a:t> of retaining the 201.25 MHz RF system is that</a:t>
            </a:r>
          </a:p>
          <a:p>
            <a:pPr marL="854075" lvl="1" indent="-396875"/>
            <a:r>
              <a:rPr lang="en-US" sz="1800" dirty="0"/>
              <a:t>power tubes could become unobtainable to support operations until 2023</a:t>
            </a:r>
          </a:p>
          <a:p>
            <a:pPr marL="854075" lvl="1" indent="-396875"/>
            <a:r>
              <a:rPr lang="en-US" sz="1800" dirty="0"/>
              <a:t>additional vacuum tubes could become obsolete in the modulator </a:t>
            </a:r>
          </a:p>
          <a:p>
            <a:pPr marL="1203325" lvl="2" indent="-349250"/>
            <a:r>
              <a:rPr lang="en-US" sz="1600" dirty="0"/>
              <a:t>F1123 no longer being rebuilt -&gt; years of operation ~ </a:t>
            </a:r>
            <a:r>
              <a:rPr lang="en-US" sz="1600" b="1" dirty="0"/>
              <a:t>6 years</a:t>
            </a:r>
            <a:endParaRPr lang="en-US" sz="1800" b="1" dirty="0"/>
          </a:p>
          <a:p>
            <a:pPr marL="457200" indent="-457200"/>
            <a:r>
              <a:rPr lang="en-US" sz="2000" b="1" dirty="0"/>
              <a:t>PIP plan </a:t>
            </a:r>
            <a:r>
              <a:rPr lang="en-US" sz="2000" dirty="0"/>
              <a:t>to address these issues is</a:t>
            </a:r>
          </a:p>
          <a:p>
            <a:pPr marL="854075" lvl="1" indent="-396875"/>
            <a:r>
              <a:rPr lang="en-US" sz="1800" dirty="0"/>
              <a:t>build-up 4 year in-house inventory of the 7835</a:t>
            </a:r>
          </a:p>
          <a:p>
            <a:pPr marL="854075" lvl="1" indent="-396875"/>
            <a:r>
              <a:rPr lang="en-US" sz="1800" dirty="0"/>
              <a:t>develop a workable plan to replace the final amplifier in case tube line production is discontinued</a:t>
            </a:r>
          </a:p>
          <a:p>
            <a:pPr marL="854075" lvl="1" indent="-396875"/>
            <a:r>
              <a:rPr lang="en-US" sz="1800" dirty="0"/>
              <a:t>replace the high voltage modulator with present day technology</a:t>
            </a:r>
          </a:p>
        </p:txBody>
      </p:sp>
    </p:spTree>
    <p:extLst>
      <p:ext uri="{BB962C8B-B14F-4D97-AF65-F5344CB8AC3E}">
        <p14:creationId xmlns:p14="http://schemas.microsoft.com/office/powerpoint/2010/main" val="1958877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3140" r="9731" b="9703"/>
          <a:stretch/>
        </p:blipFill>
        <p:spPr bwMode="auto">
          <a:xfrm>
            <a:off x="67938" y="3776624"/>
            <a:ext cx="3906530" cy="254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PIP – Linac 200 MHz RF system: FPA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7" name="Content Placeholder 5"/>
          <p:cNvSpPr txBox="1">
            <a:spLocks noGrp="1"/>
          </p:cNvSpPr>
          <p:nvPr>
            <p:ph idx="1"/>
          </p:nvPr>
        </p:nvSpPr>
        <p:spPr>
          <a:xfrm>
            <a:off x="67938" y="514846"/>
            <a:ext cx="7498079" cy="2545667"/>
          </a:xfrm>
          <a:prstGeom prst="rect">
            <a:avLst/>
          </a:prstGeom>
        </p:spPr>
        <p:txBody>
          <a:bodyPr vert="horz" lIns="91427" tIns="45713" rIns="91427" bIns="45713" rtlCol="0">
            <a:noAutofit/>
          </a:bodyPr>
          <a:lstStyle>
            <a:lvl1pPr marL="342852" indent="-342852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47" indent="-285711" algn="l" defTabSz="91427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1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77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13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9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86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22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58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201.25 MHz final power amplifier</a:t>
            </a:r>
          </a:p>
          <a:p>
            <a:pPr marL="854075" lvl="1" indent="-396875"/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Single vendor: </a:t>
            </a:r>
            <a:r>
              <a:rPr lang="en-US" sz="22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Photonis</a:t>
            </a: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USA (former </a:t>
            </a:r>
            <a:r>
              <a:rPr lang="en-US" sz="22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Burle</a:t>
            </a: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854075" lvl="1" indent="-396875"/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National laboratories are the only users (FNAL,BNL,LANL*)</a:t>
            </a:r>
          </a:p>
          <a:p>
            <a:pPr marL="854075" lvl="1" indent="-396875"/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delivery time: 200 days</a:t>
            </a:r>
          </a:p>
          <a:p>
            <a:pPr marL="854075" lvl="1" indent="-396875"/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Operation needs: 5 tubes</a:t>
            </a:r>
          </a:p>
          <a:p>
            <a:pPr marL="854075" lvl="1" indent="-396875"/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Lifetime: ~ 8-10 months</a:t>
            </a:r>
            <a:endParaRPr lang="en-US" sz="2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accent6"/>
                </a:solidFill>
              </a:rPr>
              <a:t>*</a:t>
            </a: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LANL</a:t>
            </a:r>
            <a:r>
              <a:rPr lang="en-US" sz="2200" dirty="0">
                <a:solidFill>
                  <a:schemeClr val="accent6"/>
                </a:solidFill>
              </a:rPr>
              <a:t> upgraded one tank to </a:t>
            </a:r>
            <a:r>
              <a:rPr lang="en-US" sz="2200" dirty="0" err="1">
                <a:solidFill>
                  <a:schemeClr val="accent6"/>
                </a:solidFill>
              </a:rPr>
              <a:t>diacrode</a:t>
            </a:r>
            <a:r>
              <a:rPr lang="en-US" sz="2200" dirty="0">
                <a:solidFill>
                  <a:schemeClr val="accent6"/>
                </a:solidFill>
              </a:rPr>
              <a:t> Jul/2014</a:t>
            </a: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60344" y="2458572"/>
            <a:ext cx="4061408" cy="1318052"/>
            <a:chOff x="544125" y="3192226"/>
            <a:chExt cx="4434103" cy="148264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125" y="3192226"/>
              <a:ext cx="4434103" cy="1482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846955" y="3286610"/>
              <a:ext cx="2366643" cy="338554"/>
              <a:chOff x="4371510" y="2218818"/>
              <a:chExt cx="2366643" cy="338554"/>
            </a:xfrm>
          </p:grpSpPr>
          <p:cxnSp>
            <p:nvCxnSpPr>
              <p:cNvPr id="11" name="Straight Arrow Connector 10"/>
              <p:cNvCxnSpPr>
                <a:stCxn id="15" idx="3"/>
              </p:cNvCxnSpPr>
              <p:nvPr/>
            </p:nvCxnSpPr>
            <p:spPr>
              <a:xfrm flipV="1">
                <a:off x="6007021" y="2380697"/>
                <a:ext cx="731132" cy="73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4371510" y="2380697"/>
                <a:ext cx="74202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035280" y="2218818"/>
                <a:ext cx="9717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12k -15k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598169" y="3530781"/>
              <a:ext cx="1286783" cy="338554"/>
              <a:chOff x="4371510" y="2218818"/>
              <a:chExt cx="2366643" cy="338554"/>
            </a:xfrm>
          </p:grpSpPr>
          <p:cxnSp>
            <p:nvCxnSpPr>
              <p:cNvPr id="22" name="Straight Arrow Connector 21"/>
              <p:cNvCxnSpPr>
                <a:stCxn id="24" idx="3"/>
              </p:cNvCxnSpPr>
              <p:nvPr/>
            </p:nvCxnSpPr>
            <p:spPr>
              <a:xfrm flipV="1">
                <a:off x="6024475" y="2380697"/>
                <a:ext cx="713678" cy="73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4371510" y="2380697"/>
                <a:ext cx="74202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035280" y="2218818"/>
                <a:ext cx="9891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7.5k</a:t>
                </a:r>
              </a:p>
            </p:txBody>
          </p:sp>
        </p:grpSp>
      </p:grpSp>
      <p:sp>
        <p:nvSpPr>
          <p:cNvPr id="25" name="Content Placeholder 5"/>
          <p:cNvSpPr txBox="1">
            <a:spLocks/>
          </p:cNvSpPr>
          <p:nvPr/>
        </p:nvSpPr>
        <p:spPr>
          <a:xfrm>
            <a:off x="4018207" y="3977933"/>
            <a:ext cx="3720881" cy="222826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vert="horz" lIns="91427" tIns="45713" rIns="91427" bIns="45713" rtlCol="0">
            <a:normAutofit/>
          </a:bodyPr>
          <a:lstStyle>
            <a:lvl1pPr marL="342852" indent="-342852" algn="l" defTabSz="914272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47" indent="-285711" algn="l" defTabSz="914272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1" indent="-228568" algn="l" defTabSz="914272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77" indent="-228568" algn="l" defTabSz="914272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13" indent="-228568" algn="l" defTabSz="914272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9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86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22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58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There is no RF conditioning at the vendor site</a:t>
            </a:r>
          </a:p>
          <a:p>
            <a:pPr marL="288925" lvl="1" indent="-288925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15 days/tube for 2 techs</a:t>
            </a:r>
          </a:p>
          <a:p>
            <a:pPr marL="288925" lvl="1" indent="-288925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 tubes conditioned annually</a:t>
            </a:r>
          </a:p>
          <a:p>
            <a:pPr marL="288925" lvl="1" indent="-288925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Time consuming effort </a:t>
            </a:r>
          </a:p>
          <a:p>
            <a:pPr marL="347663" lvl="1" indent="0">
              <a:buNone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(4-5 months)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1200" dirty="0">
              <a:solidFill>
                <a:schemeClr val="accent6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58" y="741031"/>
            <a:ext cx="1127142" cy="191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59" y="3737321"/>
            <a:ext cx="1204904" cy="245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61B8F-7B75-4D1C-A94B-9CF4EC22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5/7/2018</a:t>
            </a:r>
          </a:p>
        </p:txBody>
      </p:sp>
    </p:spTree>
    <p:extLst>
      <p:ext uri="{BB962C8B-B14F-4D97-AF65-F5344CB8AC3E}">
        <p14:creationId xmlns:p14="http://schemas.microsoft.com/office/powerpoint/2010/main" val="1700792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623687B2-C1D9-4F94-A275-8DF54B6E8263}"/>
              </a:ext>
            </a:extLst>
          </p:cNvPr>
          <p:cNvSpPr txBox="1">
            <a:spLocks/>
          </p:cNvSpPr>
          <p:nvPr/>
        </p:nvSpPr>
        <p:spPr>
          <a:xfrm>
            <a:off x="228600" y="229184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PIP – Linac 200 MHz RF system: HLRF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C9405-7426-4E10-AFED-45D41316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2F905F5-5E3D-480E-B1B7-DDA57FCC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352AA9-D53F-4A52-87BF-488452F9CE8F}"/>
              </a:ext>
            </a:extLst>
          </p:cNvPr>
          <p:cNvSpPr txBox="1">
            <a:spLocks/>
          </p:cNvSpPr>
          <p:nvPr/>
        </p:nvSpPr>
        <p:spPr>
          <a:xfrm>
            <a:off x="68580" y="880760"/>
            <a:ext cx="8672513" cy="2203074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/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Study conducted in 2012 discussed alternatives to the triodes</a:t>
            </a:r>
          </a:p>
          <a:p>
            <a:pPr marL="574675" lvl="1" indent="-234950"/>
            <a:r>
              <a:rPr lang="en-US" sz="1900" dirty="0">
                <a:latin typeface="Helvetica" panose="020B0604020202020204" pitchFamily="34" charset="0"/>
                <a:cs typeface="Helvetica" panose="020B0604020202020204" pitchFamily="34" charset="0"/>
              </a:rPr>
              <a:t>Tetrodes (LANL design)</a:t>
            </a:r>
          </a:p>
          <a:p>
            <a:pPr marL="574675" lvl="1" indent="-234950"/>
            <a:r>
              <a:rPr lang="en-US" sz="1900" dirty="0">
                <a:latin typeface="Helvetica" panose="020B0604020202020204" pitchFamily="34" charset="0"/>
                <a:cs typeface="Helvetica" panose="020B0604020202020204" pitchFamily="34" charset="0"/>
              </a:rPr>
              <a:t>Klystron-based 200 MHz RF</a:t>
            </a:r>
          </a:p>
          <a:p>
            <a:pPr marL="574675" lvl="1" indent="-234950"/>
            <a:r>
              <a:rPr lang="en-US" sz="1900" dirty="0">
                <a:latin typeface="Helvetica" panose="020B0604020202020204" pitchFamily="34" charset="0"/>
                <a:cs typeface="Helvetica" panose="020B0604020202020204" pitchFamily="34" charset="0"/>
              </a:rPr>
              <a:t>“SNS-like” 400 MHz Linac</a:t>
            </a:r>
          </a:p>
          <a:p>
            <a:pPr marL="574675" lvl="1" indent="-234950"/>
            <a:r>
              <a:rPr lang="en-US" sz="1900" dirty="0">
                <a:latin typeface="Helvetica" panose="020B0604020202020204" pitchFamily="34" charset="0"/>
                <a:cs typeface="Helvetica" panose="020B0604020202020204" pitchFamily="34" charset="0"/>
              </a:rPr>
              <a:t>Decision took in consideration series of criteria evaluated against over the expected lifetime of the Linac</a:t>
            </a:r>
          </a:p>
          <a:p>
            <a:pPr marL="914400" lvl="2" indent="-227013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Criteria: supply chain, technical risk, M&amp;S/labor construction, upgrade time, maintenance cost and program interruption time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EB4C57-601C-4E65-8C64-B2875BCE6908}"/>
              </a:ext>
            </a:extLst>
          </p:cNvPr>
          <p:cNvSpPr/>
          <p:nvPr/>
        </p:nvSpPr>
        <p:spPr>
          <a:xfrm>
            <a:off x="68580" y="3251673"/>
            <a:ext cx="3554730" cy="1477328"/>
          </a:xfrm>
          <a:prstGeom prst="rect">
            <a:avLst/>
          </a:prstGeom>
          <a:solidFill>
            <a:srgbClr val="519A24">
              <a:lumMod val="20000"/>
              <a:lumOff val="80000"/>
            </a:srgbClr>
          </a:solidFill>
          <a:ln w="38100">
            <a:solidFill>
              <a:srgbClr val="519A24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After careful consideration,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the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201.25MHz klystron-based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RF power system was chosen as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a plausible replacement for the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7835 triode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3CD90B02-0127-4B25-988E-BE2CE42F2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0" y="2903220"/>
            <a:ext cx="5414963" cy="334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D87A8C-84DF-485B-B2A4-C8A164F89211}"/>
              </a:ext>
            </a:extLst>
          </p:cNvPr>
          <p:cNvSpPr/>
          <p:nvPr/>
        </p:nvSpPr>
        <p:spPr>
          <a:xfrm>
            <a:off x="68580" y="4968205"/>
            <a:ext cx="3554730" cy="1200329"/>
          </a:xfrm>
          <a:prstGeom prst="rect">
            <a:avLst/>
          </a:prstGeom>
          <a:solidFill>
            <a:srgbClr val="FFFFFF"/>
          </a:solidFill>
          <a:ln w="38100">
            <a:solidFill>
              <a:srgbClr val="519A24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Funding issues followed by long contract negotiations contributed to a significant delay on the start-up of the prototype</a:t>
            </a:r>
          </a:p>
        </p:txBody>
      </p:sp>
    </p:spTree>
    <p:extLst>
      <p:ext uri="{BB962C8B-B14F-4D97-AF65-F5344CB8AC3E}">
        <p14:creationId xmlns:p14="http://schemas.microsoft.com/office/powerpoint/2010/main" val="268683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7A10EBA-4FF4-492D-8D9B-2AA0A6C1EA76}"/>
              </a:ext>
            </a:extLst>
          </p:cNvPr>
          <p:cNvGrpSpPr/>
          <p:nvPr/>
        </p:nvGrpSpPr>
        <p:grpSpPr>
          <a:xfrm>
            <a:off x="5403114" y="698711"/>
            <a:ext cx="3697341" cy="2453787"/>
            <a:chOff x="5403114" y="698711"/>
            <a:chExt cx="3697341" cy="245378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C7B9FC-C7E7-456C-AB78-459B528DF67B}"/>
                </a:ext>
              </a:extLst>
            </p:cNvPr>
            <p:cNvSpPr/>
            <p:nvPr/>
          </p:nvSpPr>
          <p:spPr>
            <a:xfrm>
              <a:off x="5403114" y="698711"/>
              <a:ext cx="3697341" cy="2453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50EA8D-37A3-4076-9119-9116B59B0C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46658" y="869367"/>
              <a:ext cx="3640614" cy="2213462"/>
              <a:chOff x="3784079" y="1160277"/>
              <a:chExt cx="5272646" cy="3498035"/>
            </a:xfrm>
            <a:solidFill>
              <a:schemeClr val="bg1"/>
            </a:solidFill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0B8ADA9-B905-4227-BB57-513DA22A0E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31" t="30384" r="29462" b="15644"/>
              <a:stretch/>
            </p:blipFill>
            <p:spPr>
              <a:xfrm>
                <a:off x="4467471" y="1160277"/>
                <a:ext cx="4234352" cy="2919046"/>
              </a:xfrm>
              <a:prstGeom prst="rect">
                <a:avLst/>
              </a:prstGeom>
              <a:grpFill/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0B0A35-F58F-4B95-BE4F-1A04946ECA5C}"/>
                  </a:ext>
                </a:extLst>
              </p:cNvPr>
              <p:cNvSpPr txBox="1"/>
              <p:nvPr/>
            </p:nvSpPr>
            <p:spPr>
              <a:xfrm rot="5400000">
                <a:off x="8019550" y="2470090"/>
                <a:ext cx="1605728" cy="46862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itchFamily="34" charset="-128"/>
                    <a:cs typeface="Helvetica" panose="020B0604020202020204" pitchFamily="34" charset="0"/>
                  </a:rPr>
                  <a:t>Gain (dB)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D96B55-F059-4C39-B800-EC1E7383ACD2}"/>
                  </a:ext>
                </a:extLst>
              </p:cNvPr>
              <p:cNvSpPr txBox="1"/>
              <p:nvPr/>
            </p:nvSpPr>
            <p:spPr>
              <a:xfrm>
                <a:off x="5488294" y="4146959"/>
                <a:ext cx="2643100" cy="51135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itchFamily="34" charset="-128"/>
                    <a:cs typeface="Helvetica" panose="020B0604020202020204" pitchFamily="34" charset="0"/>
                  </a:rPr>
                  <a:t>Drive power P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itchFamily="34" charset="-128"/>
                    <a:cs typeface="Helvetica" panose="020B0604020202020204" pitchFamily="34" charset="0"/>
                  </a:rPr>
                  <a:t>in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itchFamily="34" charset="-128"/>
                    <a:cs typeface="Helvetica" panose="020B0604020202020204" pitchFamily="34" charset="0"/>
                  </a:rPr>
                  <a:t>(W)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C1879A-C6B1-4CDF-8672-E43B7BD28AA8}"/>
                  </a:ext>
                </a:extLst>
              </p:cNvPr>
              <p:cNvSpPr txBox="1"/>
              <p:nvPr/>
            </p:nvSpPr>
            <p:spPr>
              <a:xfrm>
                <a:off x="8258611" y="1363098"/>
                <a:ext cx="436597" cy="241386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51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45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40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612050E-72EE-410F-B823-A8A5AE220765}"/>
                  </a:ext>
                </a:extLst>
              </p:cNvPr>
              <p:cNvSpPr txBox="1"/>
              <p:nvPr/>
            </p:nvSpPr>
            <p:spPr>
              <a:xfrm>
                <a:off x="4538097" y="3792489"/>
                <a:ext cx="4293928" cy="51135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itchFamily="34" charset="-128"/>
                    <a:cs typeface="Helvetica" panose="020B0604020202020204" pitchFamily="34" charset="0"/>
                  </a:rPr>
                  <a:t>0     100     200   300   400   500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2733893-BC4A-429D-95E5-2CBE83A1604B}"/>
                  </a:ext>
                </a:extLst>
              </p:cNvPr>
              <p:cNvSpPr txBox="1"/>
              <p:nvPr/>
            </p:nvSpPr>
            <p:spPr>
              <a:xfrm>
                <a:off x="3960031" y="1397418"/>
                <a:ext cx="792717" cy="251027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5.5</a:t>
                </a:r>
              </a:p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endParaRPr>
              </a:p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endParaRPr>
              </a:p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endParaRPr>
              </a:p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2.0</a:t>
                </a:r>
              </a:p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endParaRPr>
              </a:p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E67E87-C52E-4724-9CB6-A5D92FF69C44}"/>
                  </a:ext>
                </a:extLst>
              </p:cNvPr>
              <p:cNvSpPr txBox="1"/>
              <p:nvPr/>
            </p:nvSpPr>
            <p:spPr>
              <a:xfrm rot="16200000">
                <a:off x="2590074" y="2390297"/>
                <a:ext cx="2878334" cy="49032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itchFamily="34" charset="-128"/>
                    <a:cs typeface="Helvetica" panose="020B0604020202020204" pitchFamily="34" charset="0"/>
                  </a:rPr>
                  <a:t>Peak power (MW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)</a:t>
                </a:r>
              </a:p>
            </p:txBody>
          </p:sp>
        </p:grpSp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623687B2-C1D9-4F94-A275-8DF54B6E8263}"/>
              </a:ext>
            </a:extLst>
          </p:cNvPr>
          <p:cNvSpPr txBox="1">
            <a:spLocks/>
          </p:cNvSpPr>
          <p:nvPr/>
        </p:nvSpPr>
        <p:spPr>
          <a:xfrm>
            <a:off x="228600" y="229184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PIP – Linac 200 MHz RF system: HLRF </a:t>
            </a:r>
            <a:r>
              <a:rPr lang="en-US" sz="2000" dirty="0"/>
              <a:t>(cont.)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C9405-7426-4E10-AFED-45D41316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2F905F5-5E3D-480E-B1B7-DDA57FCC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10B17C-3C2B-4BA5-99E5-03114E945C0C}"/>
              </a:ext>
            </a:extLst>
          </p:cNvPr>
          <p:cNvSpPr txBox="1"/>
          <p:nvPr/>
        </p:nvSpPr>
        <p:spPr>
          <a:xfrm>
            <a:off x="83298" y="756381"/>
            <a:ext cx="2904561" cy="2092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DTL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: 201.25 MHz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anose="020B0604020202020204" pitchFamily="34" charset="0"/>
              <a:ea typeface="MS PGothic" pitchFamily="34" charset="-128"/>
              <a:cs typeface="Helvetica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Saturated efficiency: &gt; 48%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Perveance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: 2.0 mA/V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1.5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anose="020B0604020202020204" pitchFamily="34" charset="0"/>
              <a:ea typeface="MS PGothic" pitchFamily="34" charset="-128"/>
              <a:cs typeface="Helvetica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PRF: 15 Hz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Pulse length: 450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msec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anose="020B0604020202020204" pitchFamily="34" charset="0"/>
              <a:ea typeface="MS PGothic" pitchFamily="34" charset="-128"/>
              <a:cs typeface="Helvetica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J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cath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 : 1 A/cm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Expected lifetime :&gt; 200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khrs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anose="020B0604020202020204" pitchFamily="34" charset="0"/>
              <a:ea typeface="MS PGothic" pitchFamily="34" charset="-128"/>
              <a:cs typeface="Helvetica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514F61-433D-4DEB-A2CA-8B823920F430}"/>
              </a:ext>
            </a:extLst>
          </p:cNvPr>
          <p:cNvSpPr txBox="1"/>
          <p:nvPr/>
        </p:nvSpPr>
        <p:spPr>
          <a:xfrm>
            <a:off x="3491892" y="5783409"/>
            <a:ext cx="3614271" cy="10156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PIP to PIP-II adjustment: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task completes after successful acceptance-test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D08312-9443-46C0-92D0-4BDDFBD51F48}"/>
              </a:ext>
            </a:extLst>
          </p:cNvPr>
          <p:cNvSpPr txBox="1"/>
          <p:nvPr/>
        </p:nvSpPr>
        <p:spPr>
          <a:xfrm>
            <a:off x="34592" y="3602607"/>
            <a:ext cx="1582093" cy="707886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FNAL / SLAC collaboration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E474404-1300-48AD-B7F0-493B62367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05" y="4761265"/>
            <a:ext cx="3449963" cy="203294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E2E272D-F336-483E-955B-A832BBA735C8}"/>
              </a:ext>
            </a:extLst>
          </p:cNvPr>
          <p:cNvGrpSpPr/>
          <p:nvPr/>
        </p:nvGrpSpPr>
        <p:grpSpPr>
          <a:xfrm>
            <a:off x="7535864" y="637854"/>
            <a:ext cx="1534523" cy="295093"/>
            <a:chOff x="6717785" y="4463520"/>
            <a:chExt cx="1713225" cy="34277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26DD3B7-6364-43E4-A487-79DF820D6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930" y="4496156"/>
              <a:ext cx="640080" cy="31014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586E697-85B4-4A91-BF3A-AC270680A678}"/>
                </a:ext>
              </a:extLst>
            </p:cNvPr>
            <p:cNvSpPr txBox="1"/>
            <p:nvPr/>
          </p:nvSpPr>
          <p:spPr>
            <a:xfrm>
              <a:off x="6717785" y="4463520"/>
              <a:ext cx="10219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Courtesy: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BC59E0C-0C54-447B-94E1-E9493D176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725" y="3185130"/>
            <a:ext cx="3694256" cy="255396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7A1E33-9348-4846-B499-D08A5A6BD5F4}"/>
              </a:ext>
            </a:extLst>
          </p:cNvPr>
          <p:cNvGrpSpPr/>
          <p:nvPr/>
        </p:nvGrpSpPr>
        <p:grpSpPr>
          <a:xfrm>
            <a:off x="1724459" y="2803408"/>
            <a:ext cx="3778062" cy="2082485"/>
            <a:chOff x="-46640" y="675399"/>
            <a:chExt cx="3778062" cy="208248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D4B55A8-D23E-4CBD-BD05-270F29310A6F}"/>
                </a:ext>
              </a:extLst>
            </p:cNvPr>
            <p:cNvGrpSpPr/>
            <p:nvPr/>
          </p:nvGrpSpPr>
          <p:grpSpPr>
            <a:xfrm>
              <a:off x="-46640" y="675399"/>
              <a:ext cx="3778062" cy="1957856"/>
              <a:chOff x="199795" y="1101567"/>
              <a:chExt cx="4229116" cy="237761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F3E79DA-1E37-49D9-848D-E56B47D31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538" y="2005679"/>
                <a:ext cx="3938654" cy="14735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221F9EB-37B3-46C5-BB60-F93AEDCD401B}"/>
                  </a:ext>
                </a:extLst>
              </p:cNvPr>
              <p:cNvSpPr txBox="1"/>
              <p:nvPr/>
            </p:nvSpPr>
            <p:spPr>
              <a:xfrm>
                <a:off x="3110428" y="1376418"/>
                <a:ext cx="1119922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Collector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8047FE4-3CC1-4383-8A4E-DD206F0745A4}"/>
                  </a:ext>
                </a:extLst>
              </p:cNvPr>
              <p:cNvSpPr txBox="1"/>
              <p:nvPr/>
            </p:nvSpPr>
            <p:spPr>
              <a:xfrm>
                <a:off x="1269442" y="1101567"/>
                <a:ext cx="1681871" cy="7078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 cavity RF 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circuit design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3B1E40EE-D78A-464A-A4C5-D34D766ABCE1}"/>
                  </a:ext>
                </a:extLst>
              </p:cNvPr>
              <p:cNvCxnSpPr/>
              <p:nvPr/>
            </p:nvCxnSpPr>
            <p:spPr>
              <a:xfrm flipH="1">
                <a:off x="3503364" y="1710200"/>
                <a:ext cx="220337" cy="9876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BDEA69A-CA73-4428-8C1F-A6CA75D2D944}"/>
                  </a:ext>
                </a:extLst>
              </p:cNvPr>
              <p:cNvSpPr txBox="1"/>
              <p:nvPr/>
            </p:nvSpPr>
            <p:spPr>
              <a:xfrm>
                <a:off x="2326801" y="1635058"/>
                <a:ext cx="506748" cy="398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OC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2CDF096-A0C7-40F9-9CDD-61347DB7FF43}"/>
                  </a:ext>
                </a:extLst>
              </p:cNvPr>
              <p:cNvCxnSpPr/>
              <p:nvPr/>
            </p:nvCxnSpPr>
            <p:spPr>
              <a:xfrm>
                <a:off x="2666082" y="2005679"/>
                <a:ext cx="308472" cy="6414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4A52C52-B68B-4ABD-8FE6-9DFA1B46649E}"/>
                  </a:ext>
                </a:extLst>
              </p:cNvPr>
              <p:cNvSpPr txBox="1"/>
              <p:nvPr/>
            </p:nvSpPr>
            <p:spPr>
              <a:xfrm>
                <a:off x="1087313" y="1644099"/>
                <a:ext cx="402647" cy="398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IC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3EEFFE99-C910-4B77-A3F6-71E76455C97C}"/>
                  </a:ext>
                </a:extLst>
              </p:cNvPr>
              <p:cNvCxnSpPr/>
              <p:nvPr/>
            </p:nvCxnSpPr>
            <p:spPr>
              <a:xfrm flipH="1">
                <a:off x="936434" y="2100538"/>
                <a:ext cx="394161" cy="6414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E004A0-6CE9-44BD-B3E7-B5CDF2DAB541}"/>
                  </a:ext>
                </a:extLst>
              </p:cNvPr>
              <p:cNvSpPr txBox="1"/>
              <p:nvPr/>
            </p:nvSpPr>
            <p:spPr>
              <a:xfrm>
                <a:off x="199795" y="1535703"/>
                <a:ext cx="683193" cy="3982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Gun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9D953A1D-7DD8-491D-8271-E849E7597FA0}"/>
                  </a:ext>
                </a:extLst>
              </p:cNvPr>
              <p:cNvCxnSpPr/>
              <p:nvPr/>
            </p:nvCxnSpPr>
            <p:spPr>
              <a:xfrm flipH="1">
                <a:off x="534181" y="1906279"/>
                <a:ext cx="1" cy="6386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1048AB4E-8A65-49F7-B5A0-9A91B5DECAD0}"/>
                  </a:ext>
                </a:extLst>
              </p:cNvPr>
              <p:cNvCxnSpPr/>
              <p:nvPr/>
            </p:nvCxnSpPr>
            <p:spPr>
              <a:xfrm flipV="1">
                <a:off x="2347666" y="3449469"/>
                <a:ext cx="1576634" cy="471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7FA563A-D6E0-49C9-ACF5-0F45D1715461}"/>
                  </a:ext>
                </a:extLst>
              </p:cNvPr>
              <p:cNvCxnSpPr/>
              <p:nvPr/>
            </p:nvCxnSpPr>
            <p:spPr>
              <a:xfrm flipH="1">
                <a:off x="298538" y="3440130"/>
                <a:ext cx="1586755" cy="178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D9FC6D0-87CD-4A99-A770-DEF3B2D5235D}"/>
                  </a:ext>
                </a:extLst>
              </p:cNvPr>
              <p:cNvSpPr txBox="1"/>
              <p:nvPr/>
            </p:nvSpPr>
            <p:spPr>
              <a:xfrm>
                <a:off x="3973337" y="2447052"/>
                <a:ext cx="455574" cy="398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itchFamily="34" charset="-128"/>
                    <a:cs typeface="Helvetica" panose="020B0604020202020204" pitchFamily="34" charset="0"/>
                  </a:rPr>
                  <a:t>6’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01C8EC5-ABE9-4245-BB23-00D5F746D9BA}"/>
                </a:ext>
              </a:extLst>
            </p:cNvPr>
            <p:cNvSpPr txBox="1"/>
            <p:nvPr/>
          </p:nvSpPr>
          <p:spPr>
            <a:xfrm>
              <a:off x="1419401" y="2388552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itchFamily="34" charset="-128"/>
                  <a:cs typeface="Helvetica" panose="020B0604020202020204" pitchFamily="34" charset="0"/>
                </a:rPr>
                <a:t>16’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062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DFF02-E5BD-41B1-AF45-76D31175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5CB71-6950-459B-B8C9-DEE360E8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3260736-9BB5-407B-9B96-DDD29692EC13}"/>
              </a:ext>
            </a:extLst>
          </p:cNvPr>
          <p:cNvSpPr txBox="1">
            <a:spLocks/>
          </p:cNvSpPr>
          <p:nvPr/>
        </p:nvSpPr>
        <p:spPr>
          <a:xfrm>
            <a:off x="228600" y="229184"/>
            <a:ext cx="89154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PIP 200 MHz RF Power Systems - Linac High Level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BBB934-EA57-4B4D-A7D5-A863E52E67A2}"/>
              </a:ext>
            </a:extLst>
          </p:cNvPr>
          <p:cNvSpPr txBox="1">
            <a:spLocks/>
          </p:cNvSpPr>
          <p:nvPr/>
        </p:nvSpPr>
        <p:spPr>
          <a:xfrm>
            <a:off x="0" y="800100"/>
            <a:ext cx="6587041" cy="525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World’s lowest frequency klystron</a:t>
            </a:r>
          </a:p>
          <a:p>
            <a:pPr lvl="1" indent="-256032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lang="en-US" sz="20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 ft long, 5MW pulsed power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Power tests completed at CPI</a:t>
            </a:r>
          </a:p>
          <a:p>
            <a:pPr lvl="1" indent="-256032" defTabSz="914400" fontAlgn="auto">
              <a:spcAft>
                <a:spcPts val="0"/>
              </a:spcAft>
              <a:buClr>
                <a:srgbClr val="80716A"/>
              </a:buClr>
              <a:buFont typeface="Georgia"/>
              <a:buChar char="•"/>
            </a:pPr>
            <a:r>
              <a:rPr lang="en-US" sz="20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Power level achieved – 5.4 MW</a:t>
            </a:r>
          </a:p>
          <a:p>
            <a:pPr defTabSz="914400" fontAlgn="auto">
              <a:spcAft>
                <a:spcPts val="0"/>
              </a:spcAft>
              <a:buClr>
                <a:srgbClr val="80716A"/>
              </a:buClr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Current at long</a:t>
            </a:r>
            <a:r>
              <a:rPr lang="en-US" sz="22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-term storage on-site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4A17706-CBD4-4D69-8278-7694A5485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20142" r="9716" b="4255"/>
          <a:stretch/>
        </p:blipFill>
        <p:spPr>
          <a:xfrm>
            <a:off x="6083391" y="705083"/>
            <a:ext cx="2832009" cy="36111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1E502A-49B8-44C0-BAFF-9C66CF70B52A}"/>
              </a:ext>
            </a:extLst>
          </p:cNvPr>
          <p:cNvGrpSpPr/>
          <p:nvPr/>
        </p:nvGrpSpPr>
        <p:grpSpPr>
          <a:xfrm>
            <a:off x="13112" y="3750572"/>
            <a:ext cx="4443845" cy="2567104"/>
            <a:chOff x="13112" y="3707027"/>
            <a:chExt cx="4443845" cy="256710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00DC5FF-BA78-44A8-B67A-9E355F967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2" t="4347" r="5937" b="21381"/>
            <a:stretch/>
          </p:blipFill>
          <p:spPr>
            <a:xfrm>
              <a:off x="228600" y="3975956"/>
              <a:ext cx="3704117" cy="229817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3675E3-E700-4A18-ABB7-3648E4732EAD}"/>
                </a:ext>
              </a:extLst>
            </p:cNvPr>
            <p:cNvSpPr txBox="1"/>
            <p:nvPr/>
          </p:nvSpPr>
          <p:spPr>
            <a:xfrm>
              <a:off x="13112" y="3707027"/>
              <a:ext cx="4443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404040">
                      <a:lumMod val="50000"/>
                    </a:srgbClr>
                  </a:solidFill>
                  <a:latin typeface="Helvetica" pitchFamily="34" charset="0"/>
                </a:rPr>
                <a:t>Courtesy of CPI – Klystron being packed for shipment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B29721-A3EC-4310-92AF-D41898C8E2F6}"/>
              </a:ext>
            </a:extLst>
          </p:cNvPr>
          <p:cNvGrpSpPr/>
          <p:nvPr/>
        </p:nvGrpSpPr>
        <p:grpSpPr>
          <a:xfrm>
            <a:off x="4630878" y="4248026"/>
            <a:ext cx="4302094" cy="1996411"/>
            <a:chOff x="4422806" y="4218206"/>
            <a:chExt cx="4302094" cy="1996411"/>
          </a:xfrm>
        </p:grpSpPr>
        <p:pic>
          <p:nvPicPr>
            <p:cNvPr id="27" name="4484751B-5EAB-452E-895A-31791089E337" descr="4484751B-5EAB-452E-895A-31791089E337">
              <a:extLst>
                <a:ext uri="{FF2B5EF4-FFF2-40B4-BE49-F238E27FC236}">
                  <a16:creationId xmlns:a16="http://schemas.microsoft.com/office/drawing/2014/main" id="{2675F1E4-E953-4A2E-8752-240EF2D8C9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08" b="6118"/>
            <a:stretch/>
          </p:blipFill>
          <p:spPr bwMode="auto">
            <a:xfrm>
              <a:off x="4449182" y="4487135"/>
              <a:ext cx="4275718" cy="1727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1F6D96-9CF3-4ED1-8669-6141C33E8197}"/>
                </a:ext>
              </a:extLst>
            </p:cNvPr>
            <p:cNvSpPr txBox="1"/>
            <p:nvPr/>
          </p:nvSpPr>
          <p:spPr>
            <a:xfrm>
              <a:off x="4422806" y="4218206"/>
              <a:ext cx="23928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404040">
                      <a:lumMod val="50000"/>
                    </a:srgbClr>
                  </a:solidFill>
                  <a:latin typeface="Helvetica" pitchFamily="34" charset="0"/>
                </a:rPr>
                <a:t>Delivery at D0 MVA building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445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17" y="1246160"/>
            <a:ext cx="1506416" cy="158927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FNAL Linac Timeline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153670" y="613052"/>
            <a:ext cx="8813874" cy="474414"/>
            <a:chOff x="101527" y="908909"/>
            <a:chExt cx="8813874" cy="474414"/>
          </a:xfrm>
        </p:grpSpPr>
        <p:sp>
          <p:nvSpPr>
            <p:cNvPr id="25" name="Right Arrow 9"/>
            <p:cNvSpPr/>
            <p:nvPr/>
          </p:nvSpPr>
          <p:spPr>
            <a:xfrm>
              <a:off x="101527" y="908909"/>
              <a:ext cx="8813874" cy="457206"/>
            </a:xfrm>
            <a:custGeom>
              <a:avLst/>
              <a:gdLst>
                <a:gd name="connsiteX0" fmla="*/ 0 w 3541101"/>
                <a:gd name="connsiteY0" fmla="*/ 181705 h 820616"/>
                <a:gd name="connsiteX1" fmla="*/ 3130793 w 3541101"/>
                <a:gd name="connsiteY1" fmla="*/ 181705 h 820616"/>
                <a:gd name="connsiteX2" fmla="*/ 3130793 w 3541101"/>
                <a:gd name="connsiteY2" fmla="*/ 0 h 820616"/>
                <a:gd name="connsiteX3" fmla="*/ 3541101 w 3541101"/>
                <a:gd name="connsiteY3" fmla="*/ 410308 h 820616"/>
                <a:gd name="connsiteX4" fmla="*/ 3130793 w 3541101"/>
                <a:gd name="connsiteY4" fmla="*/ 820616 h 820616"/>
                <a:gd name="connsiteX5" fmla="*/ 3130793 w 3541101"/>
                <a:gd name="connsiteY5" fmla="*/ 638911 h 820616"/>
                <a:gd name="connsiteX6" fmla="*/ 0 w 3541101"/>
                <a:gd name="connsiteY6" fmla="*/ 638911 h 820616"/>
                <a:gd name="connsiteX7" fmla="*/ 0 w 3541101"/>
                <a:gd name="connsiteY7" fmla="*/ 181705 h 820616"/>
                <a:gd name="connsiteX0" fmla="*/ 0 w 3130793"/>
                <a:gd name="connsiteY0" fmla="*/ 181705 h 820616"/>
                <a:gd name="connsiteX1" fmla="*/ 3130793 w 3130793"/>
                <a:gd name="connsiteY1" fmla="*/ 181705 h 820616"/>
                <a:gd name="connsiteX2" fmla="*/ 3130793 w 3130793"/>
                <a:gd name="connsiteY2" fmla="*/ 0 h 820616"/>
                <a:gd name="connsiteX3" fmla="*/ 3130793 w 3130793"/>
                <a:gd name="connsiteY3" fmla="*/ 820616 h 820616"/>
                <a:gd name="connsiteX4" fmla="*/ 3130793 w 3130793"/>
                <a:gd name="connsiteY4" fmla="*/ 638911 h 820616"/>
                <a:gd name="connsiteX5" fmla="*/ 0 w 3130793"/>
                <a:gd name="connsiteY5" fmla="*/ 638911 h 820616"/>
                <a:gd name="connsiteX6" fmla="*/ 0 w 3130793"/>
                <a:gd name="connsiteY6" fmla="*/ 181705 h 820616"/>
                <a:gd name="connsiteX0" fmla="*/ 0 w 3130793"/>
                <a:gd name="connsiteY0" fmla="*/ 0 h 638911"/>
                <a:gd name="connsiteX1" fmla="*/ 3130793 w 3130793"/>
                <a:gd name="connsiteY1" fmla="*/ 0 h 638911"/>
                <a:gd name="connsiteX2" fmla="*/ 3130793 w 3130793"/>
                <a:gd name="connsiteY2" fmla="*/ 638911 h 638911"/>
                <a:gd name="connsiteX3" fmla="*/ 3130793 w 3130793"/>
                <a:gd name="connsiteY3" fmla="*/ 457206 h 638911"/>
                <a:gd name="connsiteX4" fmla="*/ 0 w 3130793"/>
                <a:gd name="connsiteY4" fmla="*/ 457206 h 638911"/>
                <a:gd name="connsiteX5" fmla="*/ 0 w 3130793"/>
                <a:gd name="connsiteY5" fmla="*/ 0 h 638911"/>
                <a:gd name="connsiteX0" fmla="*/ 0 w 3130793"/>
                <a:gd name="connsiteY0" fmla="*/ 0 h 457206"/>
                <a:gd name="connsiteX1" fmla="*/ 3130793 w 3130793"/>
                <a:gd name="connsiteY1" fmla="*/ 0 h 457206"/>
                <a:gd name="connsiteX2" fmla="*/ 3130793 w 3130793"/>
                <a:gd name="connsiteY2" fmla="*/ 457206 h 457206"/>
                <a:gd name="connsiteX3" fmla="*/ 0 w 3130793"/>
                <a:gd name="connsiteY3" fmla="*/ 457206 h 457206"/>
                <a:gd name="connsiteX4" fmla="*/ 0 w 3130793"/>
                <a:gd name="connsiteY4" fmla="*/ 0 h 457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0793" h="457206">
                  <a:moveTo>
                    <a:pt x="0" y="0"/>
                  </a:moveTo>
                  <a:lnTo>
                    <a:pt x="3130793" y="0"/>
                  </a:lnTo>
                  <a:lnTo>
                    <a:pt x="3130793" y="457206"/>
                  </a:lnTo>
                  <a:lnTo>
                    <a:pt x="0" y="4572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35F"/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921658"/>
              <a:ext cx="74270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</a:rPr>
                <a:t>1960                               1970                                               1990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8501" y="4387650"/>
            <a:ext cx="8916264" cy="498228"/>
            <a:chOff x="101527" y="1717428"/>
            <a:chExt cx="8813874" cy="498228"/>
          </a:xfrm>
        </p:grpSpPr>
        <p:sp>
          <p:nvSpPr>
            <p:cNvPr id="35" name="Right Arrow 9"/>
            <p:cNvSpPr/>
            <p:nvPr/>
          </p:nvSpPr>
          <p:spPr>
            <a:xfrm>
              <a:off x="4981575" y="1717428"/>
              <a:ext cx="3933825" cy="457206"/>
            </a:xfrm>
            <a:custGeom>
              <a:avLst/>
              <a:gdLst>
                <a:gd name="connsiteX0" fmla="*/ 0 w 3541101"/>
                <a:gd name="connsiteY0" fmla="*/ 181705 h 820616"/>
                <a:gd name="connsiteX1" fmla="*/ 3130793 w 3541101"/>
                <a:gd name="connsiteY1" fmla="*/ 181705 h 820616"/>
                <a:gd name="connsiteX2" fmla="*/ 3130793 w 3541101"/>
                <a:gd name="connsiteY2" fmla="*/ 0 h 820616"/>
                <a:gd name="connsiteX3" fmla="*/ 3541101 w 3541101"/>
                <a:gd name="connsiteY3" fmla="*/ 410308 h 820616"/>
                <a:gd name="connsiteX4" fmla="*/ 3130793 w 3541101"/>
                <a:gd name="connsiteY4" fmla="*/ 820616 h 820616"/>
                <a:gd name="connsiteX5" fmla="*/ 3130793 w 3541101"/>
                <a:gd name="connsiteY5" fmla="*/ 638911 h 820616"/>
                <a:gd name="connsiteX6" fmla="*/ 0 w 3541101"/>
                <a:gd name="connsiteY6" fmla="*/ 638911 h 820616"/>
                <a:gd name="connsiteX7" fmla="*/ 0 w 3541101"/>
                <a:gd name="connsiteY7" fmla="*/ 181705 h 820616"/>
                <a:gd name="connsiteX0" fmla="*/ 0 w 3130793"/>
                <a:gd name="connsiteY0" fmla="*/ 181705 h 820616"/>
                <a:gd name="connsiteX1" fmla="*/ 3130793 w 3130793"/>
                <a:gd name="connsiteY1" fmla="*/ 181705 h 820616"/>
                <a:gd name="connsiteX2" fmla="*/ 3130793 w 3130793"/>
                <a:gd name="connsiteY2" fmla="*/ 0 h 820616"/>
                <a:gd name="connsiteX3" fmla="*/ 3130793 w 3130793"/>
                <a:gd name="connsiteY3" fmla="*/ 820616 h 820616"/>
                <a:gd name="connsiteX4" fmla="*/ 3130793 w 3130793"/>
                <a:gd name="connsiteY4" fmla="*/ 638911 h 820616"/>
                <a:gd name="connsiteX5" fmla="*/ 0 w 3130793"/>
                <a:gd name="connsiteY5" fmla="*/ 638911 h 820616"/>
                <a:gd name="connsiteX6" fmla="*/ 0 w 3130793"/>
                <a:gd name="connsiteY6" fmla="*/ 181705 h 820616"/>
                <a:gd name="connsiteX0" fmla="*/ 0 w 3130793"/>
                <a:gd name="connsiteY0" fmla="*/ 0 h 638911"/>
                <a:gd name="connsiteX1" fmla="*/ 3130793 w 3130793"/>
                <a:gd name="connsiteY1" fmla="*/ 0 h 638911"/>
                <a:gd name="connsiteX2" fmla="*/ 3130793 w 3130793"/>
                <a:gd name="connsiteY2" fmla="*/ 638911 h 638911"/>
                <a:gd name="connsiteX3" fmla="*/ 3130793 w 3130793"/>
                <a:gd name="connsiteY3" fmla="*/ 457206 h 638911"/>
                <a:gd name="connsiteX4" fmla="*/ 0 w 3130793"/>
                <a:gd name="connsiteY4" fmla="*/ 457206 h 638911"/>
                <a:gd name="connsiteX5" fmla="*/ 0 w 3130793"/>
                <a:gd name="connsiteY5" fmla="*/ 0 h 638911"/>
                <a:gd name="connsiteX0" fmla="*/ 0 w 3130793"/>
                <a:gd name="connsiteY0" fmla="*/ 0 h 457206"/>
                <a:gd name="connsiteX1" fmla="*/ 3130793 w 3130793"/>
                <a:gd name="connsiteY1" fmla="*/ 0 h 457206"/>
                <a:gd name="connsiteX2" fmla="*/ 3130793 w 3130793"/>
                <a:gd name="connsiteY2" fmla="*/ 457206 h 457206"/>
                <a:gd name="connsiteX3" fmla="*/ 0 w 3130793"/>
                <a:gd name="connsiteY3" fmla="*/ 457206 h 457206"/>
                <a:gd name="connsiteX4" fmla="*/ 0 w 3130793"/>
                <a:gd name="connsiteY4" fmla="*/ 0 h 457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0793" h="457206">
                  <a:moveTo>
                    <a:pt x="0" y="0"/>
                  </a:moveTo>
                  <a:lnTo>
                    <a:pt x="3130793" y="0"/>
                  </a:lnTo>
                  <a:lnTo>
                    <a:pt x="3130793" y="457206"/>
                  </a:lnTo>
                  <a:lnTo>
                    <a:pt x="0" y="45720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8750">
                  <a:srgbClr val="00264B"/>
                </a:gs>
                <a:gs pos="83000">
                  <a:schemeClr val="bg2">
                    <a:lumMod val="95000"/>
                  </a:schemeClr>
                </a:gs>
                <a:gs pos="62000">
                  <a:schemeClr val="tx2">
                    <a:lumMod val="50000"/>
                  </a:schemeClr>
                </a:gs>
                <a:gs pos="96000">
                  <a:schemeClr val="bg2"/>
                </a:gs>
              </a:gsLst>
              <a:lin ang="0" scaled="1"/>
              <a:tileRect/>
            </a:gra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18"/>
            <p:cNvSpPr/>
            <p:nvPr/>
          </p:nvSpPr>
          <p:spPr>
            <a:xfrm flipH="1" flipV="1">
              <a:off x="3880337" y="1717428"/>
              <a:ext cx="2684576" cy="457206"/>
            </a:xfrm>
            <a:custGeom>
              <a:avLst/>
              <a:gdLst>
                <a:gd name="connsiteX0" fmla="*/ 0 w 3035008"/>
                <a:gd name="connsiteY0" fmla="*/ 181705 h 820616"/>
                <a:gd name="connsiteX1" fmla="*/ 3035008 w 3035008"/>
                <a:gd name="connsiteY1" fmla="*/ 181705 h 820616"/>
                <a:gd name="connsiteX2" fmla="*/ 3035008 w 3035008"/>
                <a:gd name="connsiteY2" fmla="*/ 0 h 820616"/>
                <a:gd name="connsiteX3" fmla="*/ 3035008 w 3035008"/>
                <a:gd name="connsiteY3" fmla="*/ 410308 h 820616"/>
                <a:gd name="connsiteX4" fmla="*/ 3035008 w 3035008"/>
                <a:gd name="connsiteY4" fmla="*/ 820616 h 820616"/>
                <a:gd name="connsiteX5" fmla="*/ 3035008 w 3035008"/>
                <a:gd name="connsiteY5" fmla="*/ 638911 h 820616"/>
                <a:gd name="connsiteX6" fmla="*/ 0 w 3035008"/>
                <a:gd name="connsiteY6" fmla="*/ 638911 h 820616"/>
                <a:gd name="connsiteX7" fmla="*/ 0 w 3035008"/>
                <a:gd name="connsiteY7" fmla="*/ 181705 h 820616"/>
                <a:gd name="connsiteX0" fmla="*/ 0 w 3035008"/>
                <a:gd name="connsiteY0" fmla="*/ 181705 h 820616"/>
                <a:gd name="connsiteX1" fmla="*/ 3035008 w 3035008"/>
                <a:gd name="connsiteY1" fmla="*/ 181705 h 820616"/>
                <a:gd name="connsiteX2" fmla="*/ 3035008 w 3035008"/>
                <a:gd name="connsiteY2" fmla="*/ 0 h 820616"/>
                <a:gd name="connsiteX3" fmla="*/ 2636423 w 3035008"/>
                <a:gd name="connsiteY3" fmla="*/ 410308 h 820616"/>
                <a:gd name="connsiteX4" fmla="*/ 3035008 w 3035008"/>
                <a:gd name="connsiteY4" fmla="*/ 820616 h 820616"/>
                <a:gd name="connsiteX5" fmla="*/ 3035008 w 3035008"/>
                <a:gd name="connsiteY5" fmla="*/ 638911 h 820616"/>
                <a:gd name="connsiteX6" fmla="*/ 0 w 3035008"/>
                <a:gd name="connsiteY6" fmla="*/ 638911 h 820616"/>
                <a:gd name="connsiteX7" fmla="*/ 0 w 3035008"/>
                <a:gd name="connsiteY7" fmla="*/ 181705 h 820616"/>
                <a:gd name="connsiteX0" fmla="*/ 0 w 3035008"/>
                <a:gd name="connsiteY0" fmla="*/ 41028 h 679939"/>
                <a:gd name="connsiteX1" fmla="*/ 3035008 w 3035008"/>
                <a:gd name="connsiteY1" fmla="*/ 41028 h 679939"/>
                <a:gd name="connsiteX2" fmla="*/ 3035008 w 3035008"/>
                <a:gd name="connsiteY2" fmla="*/ 0 h 679939"/>
                <a:gd name="connsiteX3" fmla="*/ 2636423 w 3035008"/>
                <a:gd name="connsiteY3" fmla="*/ 269631 h 679939"/>
                <a:gd name="connsiteX4" fmla="*/ 3035008 w 3035008"/>
                <a:gd name="connsiteY4" fmla="*/ 679939 h 679939"/>
                <a:gd name="connsiteX5" fmla="*/ 3035008 w 3035008"/>
                <a:gd name="connsiteY5" fmla="*/ 498234 h 679939"/>
                <a:gd name="connsiteX6" fmla="*/ 0 w 3035008"/>
                <a:gd name="connsiteY6" fmla="*/ 498234 h 679939"/>
                <a:gd name="connsiteX7" fmla="*/ 0 w 3035008"/>
                <a:gd name="connsiteY7" fmla="*/ 41028 h 679939"/>
                <a:gd name="connsiteX0" fmla="*/ 0 w 3035008"/>
                <a:gd name="connsiteY0" fmla="*/ 0 h 638911"/>
                <a:gd name="connsiteX1" fmla="*/ 3035008 w 3035008"/>
                <a:gd name="connsiteY1" fmla="*/ 0 h 638911"/>
                <a:gd name="connsiteX2" fmla="*/ 2636423 w 3035008"/>
                <a:gd name="connsiteY2" fmla="*/ 228603 h 638911"/>
                <a:gd name="connsiteX3" fmla="*/ 3035008 w 3035008"/>
                <a:gd name="connsiteY3" fmla="*/ 638911 h 638911"/>
                <a:gd name="connsiteX4" fmla="*/ 3035008 w 3035008"/>
                <a:gd name="connsiteY4" fmla="*/ 457206 h 638911"/>
                <a:gd name="connsiteX5" fmla="*/ 0 w 3035008"/>
                <a:gd name="connsiteY5" fmla="*/ 457206 h 638911"/>
                <a:gd name="connsiteX6" fmla="*/ 0 w 3035008"/>
                <a:gd name="connsiteY6" fmla="*/ 0 h 638911"/>
                <a:gd name="connsiteX0" fmla="*/ 0 w 3035008"/>
                <a:gd name="connsiteY0" fmla="*/ 0 h 457206"/>
                <a:gd name="connsiteX1" fmla="*/ 3035008 w 3035008"/>
                <a:gd name="connsiteY1" fmla="*/ 0 h 457206"/>
                <a:gd name="connsiteX2" fmla="*/ 2636423 w 3035008"/>
                <a:gd name="connsiteY2" fmla="*/ 228603 h 457206"/>
                <a:gd name="connsiteX3" fmla="*/ 3035008 w 3035008"/>
                <a:gd name="connsiteY3" fmla="*/ 457206 h 457206"/>
                <a:gd name="connsiteX4" fmla="*/ 0 w 3035008"/>
                <a:gd name="connsiteY4" fmla="*/ 457206 h 457206"/>
                <a:gd name="connsiteX5" fmla="*/ 0 w 3035008"/>
                <a:gd name="connsiteY5" fmla="*/ 0 h 457206"/>
                <a:gd name="connsiteX0" fmla="*/ 0 w 3035008"/>
                <a:gd name="connsiteY0" fmla="*/ 0 h 457206"/>
                <a:gd name="connsiteX1" fmla="*/ 2812270 w 3035008"/>
                <a:gd name="connsiteY1" fmla="*/ 0 h 457206"/>
                <a:gd name="connsiteX2" fmla="*/ 2636423 w 3035008"/>
                <a:gd name="connsiteY2" fmla="*/ 228603 h 457206"/>
                <a:gd name="connsiteX3" fmla="*/ 3035008 w 3035008"/>
                <a:gd name="connsiteY3" fmla="*/ 457206 h 457206"/>
                <a:gd name="connsiteX4" fmla="*/ 0 w 3035008"/>
                <a:gd name="connsiteY4" fmla="*/ 457206 h 457206"/>
                <a:gd name="connsiteX5" fmla="*/ 0 w 3035008"/>
                <a:gd name="connsiteY5" fmla="*/ 0 h 457206"/>
                <a:gd name="connsiteX0" fmla="*/ 0 w 2812270"/>
                <a:gd name="connsiteY0" fmla="*/ 0 h 468929"/>
                <a:gd name="connsiteX1" fmla="*/ 2812270 w 2812270"/>
                <a:gd name="connsiteY1" fmla="*/ 0 h 468929"/>
                <a:gd name="connsiteX2" fmla="*/ 2636423 w 2812270"/>
                <a:gd name="connsiteY2" fmla="*/ 228603 h 468929"/>
                <a:gd name="connsiteX3" fmla="*/ 2554362 w 2812270"/>
                <a:gd name="connsiteY3" fmla="*/ 468929 h 468929"/>
                <a:gd name="connsiteX4" fmla="*/ 0 w 2812270"/>
                <a:gd name="connsiteY4" fmla="*/ 457206 h 468929"/>
                <a:gd name="connsiteX5" fmla="*/ 0 w 2812270"/>
                <a:gd name="connsiteY5" fmla="*/ 0 h 468929"/>
                <a:gd name="connsiteX0" fmla="*/ 0 w 2812270"/>
                <a:gd name="connsiteY0" fmla="*/ 0 h 468929"/>
                <a:gd name="connsiteX1" fmla="*/ 2812270 w 2812270"/>
                <a:gd name="connsiteY1" fmla="*/ 0 h 468929"/>
                <a:gd name="connsiteX2" fmla="*/ 2495747 w 2812270"/>
                <a:gd name="connsiteY2" fmla="*/ 252049 h 468929"/>
                <a:gd name="connsiteX3" fmla="*/ 2554362 w 2812270"/>
                <a:gd name="connsiteY3" fmla="*/ 468929 h 468929"/>
                <a:gd name="connsiteX4" fmla="*/ 0 w 2812270"/>
                <a:gd name="connsiteY4" fmla="*/ 457206 h 468929"/>
                <a:gd name="connsiteX5" fmla="*/ 0 w 2812270"/>
                <a:gd name="connsiteY5" fmla="*/ 0 h 468929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495747 w 2812270"/>
                <a:gd name="connsiteY2" fmla="*/ 252049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495747 w 2812270"/>
                <a:gd name="connsiteY2" fmla="*/ 252049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601255 w 2812270"/>
                <a:gd name="connsiteY2" fmla="*/ 205157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601255 w 2812270"/>
                <a:gd name="connsiteY2" fmla="*/ 205157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718486 w 2812270"/>
                <a:gd name="connsiteY2" fmla="*/ 216880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718486 w 2812270"/>
                <a:gd name="connsiteY2" fmla="*/ 216880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718486 w 2812270"/>
                <a:gd name="connsiteY2" fmla="*/ 216880 h 457206"/>
                <a:gd name="connsiteX3" fmla="*/ 264814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2270" h="457206">
                  <a:moveTo>
                    <a:pt x="0" y="0"/>
                  </a:moveTo>
                  <a:lnTo>
                    <a:pt x="2812270" y="0"/>
                  </a:lnTo>
                  <a:lnTo>
                    <a:pt x="2718486" y="216880"/>
                  </a:lnTo>
                  <a:cubicBezTo>
                    <a:pt x="2702855" y="390774"/>
                    <a:pt x="2569993" y="306759"/>
                    <a:pt x="2648147" y="457206"/>
                  </a:cubicBezTo>
                  <a:lnTo>
                    <a:pt x="0" y="4572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64B"/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37" name="Right Arrow 18"/>
            <p:cNvSpPr/>
            <p:nvPr/>
          </p:nvSpPr>
          <p:spPr>
            <a:xfrm>
              <a:off x="204969" y="1720562"/>
              <a:ext cx="3804324" cy="457206"/>
            </a:xfrm>
            <a:custGeom>
              <a:avLst/>
              <a:gdLst>
                <a:gd name="connsiteX0" fmla="*/ 0 w 3035008"/>
                <a:gd name="connsiteY0" fmla="*/ 181705 h 820616"/>
                <a:gd name="connsiteX1" fmla="*/ 3035008 w 3035008"/>
                <a:gd name="connsiteY1" fmla="*/ 181705 h 820616"/>
                <a:gd name="connsiteX2" fmla="*/ 3035008 w 3035008"/>
                <a:gd name="connsiteY2" fmla="*/ 0 h 820616"/>
                <a:gd name="connsiteX3" fmla="*/ 3035008 w 3035008"/>
                <a:gd name="connsiteY3" fmla="*/ 410308 h 820616"/>
                <a:gd name="connsiteX4" fmla="*/ 3035008 w 3035008"/>
                <a:gd name="connsiteY4" fmla="*/ 820616 h 820616"/>
                <a:gd name="connsiteX5" fmla="*/ 3035008 w 3035008"/>
                <a:gd name="connsiteY5" fmla="*/ 638911 h 820616"/>
                <a:gd name="connsiteX6" fmla="*/ 0 w 3035008"/>
                <a:gd name="connsiteY6" fmla="*/ 638911 h 820616"/>
                <a:gd name="connsiteX7" fmla="*/ 0 w 3035008"/>
                <a:gd name="connsiteY7" fmla="*/ 181705 h 820616"/>
                <a:gd name="connsiteX0" fmla="*/ 0 w 3035008"/>
                <a:gd name="connsiteY0" fmla="*/ 181705 h 820616"/>
                <a:gd name="connsiteX1" fmla="*/ 3035008 w 3035008"/>
                <a:gd name="connsiteY1" fmla="*/ 181705 h 820616"/>
                <a:gd name="connsiteX2" fmla="*/ 3035008 w 3035008"/>
                <a:gd name="connsiteY2" fmla="*/ 0 h 820616"/>
                <a:gd name="connsiteX3" fmla="*/ 2636423 w 3035008"/>
                <a:gd name="connsiteY3" fmla="*/ 410308 h 820616"/>
                <a:gd name="connsiteX4" fmla="*/ 3035008 w 3035008"/>
                <a:gd name="connsiteY4" fmla="*/ 820616 h 820616"/>
                <a:gd name="connsiteX5" fmla="*/ 3035008 w 3035008"/>
                <a:gd name="connsiteY5" fmla="*/ 638911 h 820616"/>
                <a:gd name="connsiteX6" fmla="*/ 0 w 3035008"/>
                <a:gd name="connsiteY6" fmla="*/ 638911 h 820616"/>
                <a:gd name="connsiteX7" fmla="*/ 0 w 3035008"/>
                <a:gd name="connsiteY7" fmla="*/ 181705 h 820616"/>
                <a:gd name="connsiteX0" fmla="*/ 0 w 3035008"/>
                <a:gd name="connsiteY0" fmla="*/ 41028 h 679939"/>
                <a:gd name="connsiteX1" fmla="*/ 3035008 w 3035008"/>
                <a:gd name="connsiteY1" fmla="*/ 41028 h 679939"/>
                <a:gd name="connsiteX2" fmla="*/ 3035008 w 3035008"/>
                <a:gd name="connsiteY2" fmla="*/ 0 h 679939"/>
                <a:gd name="connsiteX3" fmla="*/ 2636423 w 3035008"/>
                <a:gd name="connsiteY3" fmla="*/ 269631 h 679939"/>
                <a:gd name="connsiteX4" fmla="*/ 3035008 w 3035008"/>
                <a:gd name="connsiteY4" fmla="*/ 679939 h 679939"/>
                <a:gd name="connsiteX5" fmla="*/ 3035008 w 3035008"/>
                <a:gd name="connsiteY5" fmla="*/ 498234 h 679939"/>
                <a:gd name="connsiteX6" fmla="*/ 0 w 3035008"/>
                <a:gd name="connsiteY6" fmla="*/ 498234 h 679939"/>
                <a:gd name="connsiteX7" fmla="*/ 0 w 3035008"/>
                <a:gd name="connsiteY7" fmla="*/ 41028 h 679939"/>
                <a:gd name="connsiteX0" fmla="*/ 0 w 3035008"/>
                <a:gd name="connsiteY0" fmla="*/ 0 h 638911"/>
                <a:gd name="connsiteX1" fmla="*/ 3035008 w 3035008"/>
                <a:gd name="connsiteY1" fmla="*/ 0 h 638911"/>
                <a:gd name="connsiteX2" fmla="*/ 2636423 w 3035008"/>
                <a:gd name="connsiteY2" fmla="*/ 228603 h 638911"/>
                <a:gd name="connsiteX3" fmla="*/ 3035008 w 3035008"/>
                <a:gd name="connsiteY3" fmla="*/ 638911 h 638911"/>
                <a:gd name="connsiteX4" fmla="*/ 3035008 w 3035008"/>
                <a:gd name="connsiteY4" fmla="*/ 457206 h 638911"/>
                <a:gd name="connsiteX5" fmla="*/ 0 w 3035008"/>
                <a:gd name="connsiteY5" fmla="*/ 457206 h 638911"/>
                <a:gd name="connsiteX6" fmla="*/ 0 w 3035008"/>
                <a:gd name="connsiteY6" fmla="*/ 0 h 638911"/>
                <a:gd name="connsiteX0" fmla="*/ 0 w 3035008"/>
                <a:gd name="connsiteY0" fmla="*/ 0 h 457206"/>
                <a:gd name="connsiteX1" fmla="*/ 3035008 w 3035008"/>
                <a:gd name="connsiteY1" fmla="*/ 0 h 457206"/>
                <a:gd name="connsiteX2" fmla="*/ 2636423 w 3035008"/>
                <a:gd name="connsiteY2" fmla="*/ 228603 h 457206"/>
                <a:gd name="connsiteX3" fmla="*/ 3035008 w 3035008"/>
                <a:gd name="connsiteY3" fmla="*/ 457206 h 457206"/>
                <a:gd name="connsiteX4" fmla="*/ 0 w 3035008"/>
                <a:gd name="connsiteY4" fmla="*/ 457206 h 457206"/>
                <a:gd name="connsiteX5" fmla="*/ 0 w 3035008"/>
                <a:gd name="connsiteY5" fmla="*/ 0 h 457206"/>
                <a:gd name="connsiteX0" fmla="*/ 0 w 3035008"/>
                <a:gd name="connsiteY0" fmla="*/ 0 h 457206"/>
                <a:gd name="connsiteX1" fmla="*/ 2812270 w 3035008"/>
                <a:gd name="connsiteY1" fmla="*/ 0 h 457206"/>
                <a:gd name="connsiteX2" fmla="*/ 2636423 w 3035008"/>
                <a:gd name="connsiteY2" fmla="*/ 228603 h 457206"/>
                <a:gd name="connsiteX3" fmla="*/ 3035008 w 3035008"/>
                <a:gd name="connsiteY3" fmla="*/ 457206 h 457206"/>
                <a:gd name="connsiteX4" fmla="*/ 0 w 3035008"/>
                <a:gd name="connsiteY4" fmla="*/ 457206 h 457206"/>
                <a:gd name="connsiteX5" fmla="*/ 0 w 3035008"/>
                <a:gd name="connsiteY5" fmla="*/ 0 h 457206"/>
                <a:gd name="connsiteX0" fmla="*/ 0 w 2812270"/>
                <a:gd name="connsiteY0" fmla="*/ 0 h 468929"/>
                <a:gd name="connsiteX1" fmla="*/ 2812270 w 2812270"/>
                <a:gd name="connsiteY1" fmla="*/ 0 h 468929"/>
                <a:gd name="connsiteX2" fmla="*/ 2636423 w 2812270"/>
                <a:gd name="connsiteY2" fmla="*/ 228603 h 468929"/>
                <a:gd name="connsiteX3" fmla="*/ 2554362 w 2812270"/>
                <a:gd name="connsiteY3" fmla="*/ 468929 h 468929"/>
                <a:gd name="connsiteX4" fmla="*/ 0 w 2812270"/>
                <a:gd name="connsiteY4" fmla="*/ 457206 h 468929"/>
                <a:gd name="connsiteX5" fmla="*/ 0 w 2812270"/>
                <a:gd name="connsiteY5" fmla="*/ 0 h 468929"/>
                <a:gd name="connsiteX0" fmla="*/ 0 w 2812270"/>
                <a:gd name="connsiteY0" fmla="*/ 0 h 468929"/>
                <a:gd name="connsiteX1" fmla="*/ 2812270 w 2812270"/>
                <a:gd name="connsiteY1" fmla="*/ 0 h 468929"/>
                <a:gd name="connsiteX2" fmla="*/ 2495747 w 2812270"/>
                <a:gd name="connsiteY2" fmla="*/ 252049 h 468929"/>
                <a:gd name="connsiteX3" fmla="*/ 2554362 w 2812270"/>
                <a:gd name="connsiteY3" fmla="*/ 468929 h 468929"/>
                <a:gd name="connsiteX4" fmla="*/ 0 w 2812270"/>
                <a:gd name="connsiteY4" fmla="*/ 457206 h 468929"/>
                <a:gd name="connsiteX5" fmla="*/ 0 w 2812270"/>
                <a:gd name="connsiteY5" fmla="*/ 0 h 468929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495747 w 2812270"/>
                <a:gd name="connsiteY2" fmla="*/ 252049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495747 w 2812270"/>
                <a:gd name="connsiteY2" fmla="*/ 252049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601255 w 2812270"/>
                <a:gd name="connsiteY2" fmla="*/ 205157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601255 w 2812270"/>
                <a:gd name="connsiteY2" fmla="*/ 205157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718486 w 2812270"/>
                <a:gd name="connsiteY2" fmla="*/ 216880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718486 w 2812270"/>
                <a:gd name="connsiteY2" fmla="*/ 216880 h 457206"/>
                <a:gd name="connsiteX3" fmla="*/ 276537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  <a:gd name="connsiteX0" fmla="*/ 0 w 2812270"/>
                <a:gd name="connsiteY0" fmla="*/ 0 h 457206"/>
                <a:gd name="connsiteX1" fmla="*/ 2812270 w 2812270"/>
                <a:gd name="connsiteY1" fmla="*/ 0 h 457206"/>
                <a:gd name="connsiteX2" fmla="*/ 2718486 w 2812270"/>
                <a:gd name="connsiteY2" fmla="*/ 216880 h 457206"/>
                <a:gd name="connsiteX3" fmla="*/ 2648147 w 2812270"/>
                <a:gd name="connsiteY3" fmla="*/ 457206 h 457206"/>
                <a:gd name="connsiteX4" fmla="*/ 0 w 2812270"/>
                <a:gd name="connsiteY4" fmla="*/ 457206 h 457206"/>
                <a:gd name="connsiteX5" fmla="*/ 0 w 2812270"/>
                <a:gd name="connsiteY5" fmla="*/ 0 h 457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2270" h="457206">
                  <a:moveTo>
                    <a:pt x="0" y="0"/>
                  </a:moveTo>
                  <a:lnTo>
                    <a:pt x="2812270" y="0"/>
                  </a:lnTo>
                  <a:lnTo>
                    <a:pt x="2718486" y="216880"/>
                  </a:lnTo>
                  <a:cubicBezTo>
                    <a:pt x="2702855" y="390774"/>
                    <a:pt x="2569993" y="306759"/>
                    <a:pt x="2648147" y="457206"/>
                  </a:cubicBezTo>
                  <a:lnTo>
                    <a:pt x="0" y="4572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64B"/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53190" y="1747100"/>
              <a:ext cx="91440" cy="420624"/>
            </a:xfrm>
            <a:prstGeom prst="rect">
              <a:avLst/>
            </a:prstGeom>
            <a:solidFill>
              <a:srgbClr val="00264B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9"/>
            <p:cNvSpPr/>
            <p:nvPr/>
          </p:nvSpPr>
          <p:spPr>
            <a:xfrm>
              <a:off x="101527" y="1741242"/>
              <a:ext cx="8813874" cy="457206"/>
            </a:xfrm>
            <a:custGeom>
              <a:avLst/>
              <a:gdLst>
                <a:gd name="connsiteX0" fmla="*/ 0 w 3541101"/>
                <a:gd name="connsiteY0" fmla="*/ 181705 h 820616"/>
                <a:gd name="connsiteX1" fmla="*/ 3130793 w 3541101"/>
                <a:gd name="connsiteY1" fmla="*/ 181705 h 820616"/>
                <a:gd name="connsiteX2" fmla="*/ 3130793 w 3541101"/>
                <a:gd name="connsiteY2" fmla="*/ 0 h 820616"/>
                <a:gd name="connsiteX3" fmla="*/ 3541101 w 3541101"/>
                <a:gd name="connsiteY3" fmla="*/ 410308 h 820616"/>
                <a:gd name="connsiteX4" fmla="*/ 3130793 w 3541101"/>
                <a:gd name="connsiteY4" fmla="*/ 820616 h 820616"/>
                <a:gd name="connsiteX5" fmla="*/ 3130793 w 3541101"/>
                <a:gd name="connsiteY5" fmla="*/ 638911 h 820616"/>
                <a:gd name="connsiteX6" fmla="*/ 0 w 3541101"/>
                <a:gd name="connsiteY6" fmla="*/ 638911 h 820616"/>
                <a:gd name="connsiteX7" fmla="*/ 0 w 3541101"/>
                <a:gd name="connsiteY7" fmla="*/ 181705 h 820616"/>
                <a:gd name="connsiteX0" fmla="*/ 0 w 3130793"/>
                <a:gd name="connsiteY0" fmla="*/ 181705 h 820616"/>
                <a:gd name="connsiteX1" fmla="*/ 3130793 w 3130793"/>
                <a:gd name="connsiteY1" fmla="*/ 181705 h 820616"/>
                <a:gd name="connsiteX2" fmla="*/ 3130793 w 3130793"/>
                <a:gd name="connsiteY2" fmla="*/ 0 h 820616"/>
                <a:gd name="connsiteX3" fmla="*/ 3130793 w 3130793"/>
                <a:gd name="connsiteY3" fmla="*/ 820616 h 820616"/>
                <a:gd name="connsiteX4" fmla="*/ 3130793 w 3130793"/>
                <a:gd name="connsiteY4" fmla="*/ 638911 h 820616"/>
                <a:gd name="connsiteX5" fmla="*/ 0 w 3130793"/>
                <a:gd name="connsiteY5" fmla="*/ 638911 h 820616"/>
                <a:gd name="connsiteX6" fmla="*/ 0 w 3130793"/>
                <a:gd name="connsiteY6" fmla="*/ 181705 h 820616"/>
                <a:gd name="connsiteX0" fmla="*/ 0 w 3130793"/>
                <a:gd name="connsiteY0" fmla="*/ 0 h 638911"/>
                <a:gd name="connsiteX1" fmla="*/ 3130793 w 3130793"/>
                <a:gd name="connsiteY1" fmla="*/ 0 h 638911"/>
                <a:gd name="connsiteX2" fmla="*/ 3130793 w 3130793"/>
                <a:gd name="connsiteY2" fmla="*/ 638911 h 638911"/>
                <a:gd name="connsiteX3" fmla="*/ 3130793 w 3130793"/>
                <a:gd name="connsiteY3" fmla="*/ 457206 h 638911"/>
                <a:gd name="connsiteX4" fmla="*/ 0 w 3130793"/>
                <a:gd name="connsiteY4" fmla="*/ 457206 h 638911"/>
                <a:gd name="connsiteX5" fmla="*/ 0 w 3130793"/>
                <a:gd name="connsiteY5" fmla="*/ 0 h 638911"/>
                <a:gd name="connsiteX0" fmla="*/ 0 w 3130793"/>
                <a:gd name="connsiteY0" fmla="*/ 0 h 457206"/>
                <a:gd name="connsiteX1" fmla="*/ 3130793 w 3130793"/>
                <a:gd name="connsiteY1" fmla="*/ 0 h 457206"/>
                <a:gd name="connsiteX2" fmla="*/ 3130793 w 3130793"/>
                <a:gd name="connsiteY2" fmla="*/ 457206 h 457206"/>
                <a:gd name="connsiteX3" fmla="*/ 0 w 3130793"/>
                <a:gd name="connsiteY3" fmla="*/ 457206 h 457206"/>
                <a:gd name="connsiteX4" fmla="*/ 0 w 3130793"/>
                <a:gd name="connsiteY4" fmla="*/ 0 h 457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0793" h="457206">
                  <a:moveTo>
                    <a:pt x="0" y="0"/>
                  </a:moveTo>
                  <a:lnTo>
                    <a:pt x="3130793" y="0"/>
                  </a:lnTo>
                  <a:lnTo>
                    <a:pt x="3130793" y="457206"/>
                  </a:lnTo>
                  <a:lnTo>
                    <a:pt x="0" y="45720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81000">
                  <a:schemeClr val="bg2">
                    <a:lumMod val="95000"/>
                  </a:schemeClr>
                </a:gs>
                <a:gs pos="60000">
                  <a:schemeClr val="tx2">
                    <a:lumMod val="50000"/>
                  </a:schemeClr>
                </a:gs>
                <a:gs pos="93000">
                  <a:schemeClr val="bg2"/>
                </a:gs>
              </a:gsLst>
              <a:lin ang="0" scaled="1"/>
              <a:tileRect/>
            </a:gra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28600" y="1753991"/>
              <a:ext cx="7820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</a:rPr>
                <a:t> 2000                               2010                           2020             2030   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3613" y="2722306"/>
            <a:ext cx="1642372" cy="1552164"/>
            <a:chOff x="1423977" y="2606208"/>
            <a:chExt cx="2139838" cy="2029899"/>
          </a:xfrm>
        </p:grpSpPr>
        <p:pic>
          <p:nvPicPr>
            <p:cNvPr id="16" name="Picture 3" descr="C:\Users\fgarcia\Linac\Pictures\Early Work Pictures\Work pix 1969 0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361" y="2606208"/>
              <a:ext cx="1995454" cy="111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423977" y="3670092"/>
              <a:ext cx="2139838" cy="96601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Linac 1</a:t>
              </a:r>
              <a:r>
                <a:rPr lang="en-US" sz="1400" baseline="30000" dirty="0">
                  <a:solidFill>
                    <a:schemeClr val="tx1">
                      <a:lumMod val="50000"/>
                    </a:schemeClr>
                  </a:solidFill>
                </a:rPr>
                <a:t>st</a:t>
              </a: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  NAL permanent building                    </a:t>
              </a:r>
            </a:p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         Dec 1969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3670" y="1210004"/>
            <a:ext cx="1834660" cy="1579740"/>
            <a:chOff x="241898" y="1675935"/>
            <a:chExt cx="2212149" cy="19045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786" y="1675935"/>
              <a:ext cx="1814856" cy="1713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41898" y="2949710"/>
              <a:ext cx="2212149" cy="63081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Linac ground breaking </a:t>
              </a:r>
            </a:p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           Dec 1968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67141" y="1221513"/>
            <a:ext cx="2747877" cy="3063279"/>
            <a:chOff x="2988188" y="1458843"/>
            <a:chExt cx="3493797" cy="3763206"/>
          </a:xfrm>
        </p:grpSpPr>
        <p:grpSp>
          <p:nvGrpSpPr>
            <p:cNvPr id="31" name="Group 30"/>
            <p:cNvGrpSpPr/>
            <p:nvPr/>
          </p:nvGrpSpPr>
          <p:grpSpPr>
            <a:xfrm>
              <a:off x="2988188" y="1458843"/>
              <a:ext cx="2986483" cy="2148424"/>
              <a:chOff x="4490377" y="1395514"/>
              <a:chExt cx="4161373" cy="2877339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95" t="22158" r="7611" b="12904"/>
              <a:stretch/>
            </p:blipFill>
            <p:spPr>
              <a:xfrm>
                <a:off x="4490377" y="2133692"/>
                <a:ext cx="3856571" cy="2139161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3" r="7458" b="59589"/>
              <a:stretch/>
            </p:blipFill>
            <p:spPr>
              <a:xfrm>
                <a:off x="4593226" y="1395514"/>
                <a:ext cx="4058524" cy="9144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5" t="31085" r="51027" b="19555"/>
            <a:stretch/>
          </p:blipFill>
          <p:spPr>
            <a:xfrm>
              <a:off x="4355586" y="3119439"/>
              <a:ext cx="1955804" cy="161221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3278788" y="4314608"/>
              <a:ext cx="3203197" cy="90744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Linac RF equipment 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installation &amp; commissioning 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April-Aug 1970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08220" y="1730143"/>
            <a:ext cx="2447966" cy="1949496"/>
            <a:chOff x="6477017" y="3255349"/>
            <a:chExt cx="2447966" cy="19494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17" y="3255349"/>
              <a:ext cx="1463040" cy="19494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8" t="8675" r="24054" b="9879"/>
            <a:stretch/>
          </p:blipFill>
          <p:spPr>
            <a:xfrm>
              <a:off x="8079644" y="3324975"/>
              <a:ext cx="845339" cy="182974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75" y="4907428"/>
            <a:ext cx="1812098" cy="142681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772727" y="3244805"/>
            <a:ext cx="1989763" cy="52322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Linac 400 MeV Upgrade</a:t>
            </a:r>
          </a:p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               1993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341647" y="2337928"/>
            <a:ext cx="1730016" cy="1489265"/>
            <a:chOff x="44718" y="4505920"/>
            <a:chExt cx="2821584" cy="2608681"/>
          </a:xfrm>
        </p:grpSpPr>
        <p:pic>
          <p:nvPicPr>
            <p:cNvPr id="26" name="Picture 4" descr="C:\Users\fgarcia\Linac\Pictures\Early Work Pictures\Work pix 1969 040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18" y="4505920"/>
              <a:ext cx="2821584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5824" y="6198099"/>
              <a:ext cx="2820478" cy="91650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Linac 200 MeV DTL                    </a:t>
              </a:r>
            </a:p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             1970  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65814-053A-47EF-A3C2-8D1AD0B0B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5/7/2018</a:t>
            </a:r>
          </a:p>
        </p:txBody>
      </p:sp>
    </p:spTree>
    <p:extLst>
      <p:ext uri="{BB962C8B-B14F-4D97-AF65-F5344CB8AC3E}">
        <p14:creationId xmlns:p14="http://schemas.microsoft.com/office/powerpoint/2010/main" val="3637287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2447" y="2785872"/>
            <a:ext cx="5855718" cy="340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0" indent="-227013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Modulator fraction of Linac 200 MHz downtime is ~ 40%</a:t>
            </a:r>
          </a:p>
          <a:p>
            <a:pPr marL="461963" lvl="1" indent="-2349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8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Depending on the nature of the fault, each event may bring the system down from a few minutes up to tens of hours</a:t>
            </a:r>
          </a:p>
          <a:p>
            <a:pPr marL="461963" lvl="1" indent="-2349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8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MTBF for all operation stations ~ 20 </a:t>
            </a:r>
            <a:r>
              <a:rPr lang="en-US" sz="18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hrs</a:t>
            </a:r>
            <a:endParaRPr lang="en-US" sz="18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4538" lvl="2" indent="-22542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DC power supply – built directly to the frame</a:t>
            </a:r>
          </a:p>
          <a:p>
            <a:pPr marL="744538" lvl="2" indent="-22542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SWTB no longer manufactured </a:t>
            </a:r>
          </a:p>
          <a:p>
            <a:pPr marL="1201738" lvl="5" indent="-225425">
              <a:spcBef>
                <a:spcPct val="20000"/>
              </a:spcBef>
              <a:buFont typeface="Arial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Rely on rebuilds to operate</a:t>
            </a:r>
          </a:p>
          <a:p>
            <a:pPr marL="744538" lvl="2" indent="-22542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Outdated relays &amp; interlocks </a:t>
            </a:r>
          </a:p>
          <a:p>
            <a:pPr marL="744538" lvl="2" indent="-22542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Minimal diagnostic capability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PIP – Linac 200 MHz RF system: Modulator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447" y="836294"/>
            <a:ext cx="6221413" cy="1792412"/>
          </a:xfrm>
        </p:spPr>
        <p:txBody>
          <a:bodyPr>
            <a:normAutofit/>
          </a:bodyPr>
          <a:lstStyle/>
          <a:p>
            <a:pPr marL="227013" indent="-227013"/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Modulator provide pulsed power to the plate of the 7835 triode</a:t>
            </a:r>
          </a:p>
          <a:p>
            <a:pPr marL="461963" lvl="1" indent="-234950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Plate modulation to provide tank field control</a:t>
            </a:r>
          </a:p>
          <a:p>
            <a:pPr marL="457200" lvl="1" indent="0">
              <a:buNone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09" y="601467"/>
            <a:ext cx="2660351" cy="20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7C7A3E-1B23-4B65-90C8-AF1A6FEAC6CF}"/>
              </a:ext>
            </a:extLst>
          </p:cNvPr>
          <p:cNvGrpSpPr/>
          <p:nvPr/>
        </p:nvGrpSpPr>
        <p:grpSpPr>
          <a:xfrm>
            <a:off x="437158" y="1799014"/>
            <a:ext cx="5441007" cy="936362"/>
            <a:chOff x="606843" y="1761306"/>
            <a:chExt cx="5441007" cy="936362"/>
          </a:xfrm>
        </p:grpSpPr>
        <p:sp>
          <p:nvSpPr>
            <p:cNvPr id="3" name="Rectangle 2"/>
            <p:cNvSpPr/>
            <p:nvPr/>
          </p:nvSpPr>
          <p:spPr>
            <a:xfrm>
              <a:off x="606843" y="2021173"/>
              <a:ext cx="887767" cy="67649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60kV </a:t>
              </a:r>
            </a:p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35 amp</a:t>
              </a:r>
            </a:p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DC PS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32732" y="1852672"/>
              <a:ext cx="733843" cy="4501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30kV </a:t>
              </a:r>
            </a:p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350 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96541" y="2021173"/>
              <a:ext cx="1038680" cy="67649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Modulator</a:t>
              </a:r>
            </a:p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F1123 </a:t>
              </a:r>
            </a:p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 triodes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35435" y="2021173"/>
              <a:ext cx="887767" cy="67649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FPA 7835</a:t>
              </a:r>
            </a:p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plate</a:t>
              </a:r>
            </a:p>
          </p:txBody>
        </p:sp>
        <p:cxnSp>
          <p:nvCxnSpPr>
            <p:cNvPr id="9" name="Straight Arrow Connector 8"/>
            <p:cNvCxnSpPr>
              <a:stCxn id="14" idx="3"/>
              <a:endCxn id="15" idx="1"/>
            </p:cNvCxnSpPr>
            <p:nvPr/>
          </p:nvCxnSpPr>
          <p:spPr>
            <a:xfrm>
              <a:off x="3335221" y="2359421"/>
              <a:ext cx="100021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327189" y="1786683"/>
              <a:ext cx="100033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10-35kV</a:t>
              </a:r>
            </a:p>
            <a:p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100-350 A</a:t>
              </a:r>
            </a:p>
          </p:txBody>
        </p:sp>
        <p:cxnSp>
          <p:nvCxnSpPr>
            <p:cNvPr id="19" name="Straight Arrow Connector 18"/>
            <p:cNvCxnSpPr>
              <a:stCxn id="3" idx="3"/>
            </p:cNvCxnSpPr>
            <p:nvPr/>
          </p:nvCxnSpPr>
          <p:spPr>
            <a:xfrm flipV="1">
              <a:off x="1494610" y="2359420"/>
              <a:ext cx="801930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245398" y="2332787"/>
              <a:ext cx="50159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295721" y="1761306"/>
              <a:ext cx="75212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0.6MW</a:t>
              </a:r>
            </a:p>
            <a:p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3.5MW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56737" y="5111109"/>
            <a:ext cx="1322939" cy="104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4588F3D-1696-4934-9A62-D52F442A6118}"/>
              </a:ext>
            </a:extLst>
          </p:cNvPr>
          <p:cNvGrpSpPr/>
          <p:nvPr/>
        </p:nvGrpSpPr>
        <p:grpSpPr>
          <a:xfrm>
            <a:off x="6305656" y="2735376"/>
            <a:ext cx="2763389" cy="3342524"/>
            <a:chOff x="5678123" y="3087916"/>
            <a:chExt cx="3394211" cy="324322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1FB389-33F8-45A3-9915-C2464E3F0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8123" y="3087916"/>
              <a:ext cx="3394211" cy="17388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8312A4-33B0-452C-BE66-4FFA4F5A1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6833" y="4471969"/>
              <a:ext cx="3376674" cy="1859171"/>
            </a:xfrm>
            <a:prstGeom prst="rect">
              <a:avLst/>
            </a:prstGeom>
          </p:spPr>
        </p:pic>
      </p:grpSp>
      <p:pic>
        <p:nvPicPr>
          <p:cNvPr id="22" name="Picture 21" descr="PS.JPG">
            <a:extLst>
              <a:ext uri="{FF2B5EF4-FFF2-40B4-BE49-F238E27FC236}">
                <a16:creationId xmlns:a16="http://schemas.microsoft.com/office/drawing/2014/main" id="{933B62FA-94E3-44D9-8C48-80ECB325100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2518" y="4121788"/>
            <a:ext cx="1349573" cy="2169223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CF2D1E7-5A78-4C68-9BBF-FAE4689A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5/7/2018</a:t>
            </a:r>
          </a:p>
        </p:txBody>
      </p:sp>
    </p:spTree>
    <p:extLst>
      <p:ext uri="{BB962C8B-B14F-4D97-AF65-F5344CB8AC3E}">
        <p14:creationId xmlns:p14="http://schemas.microsoft.com/office/powerpoint/2010/main" val="4004481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623687B2-C1D9-4F94-A275-8DF54B6E8263}"/>
              </a:ext>
            </a:extLst>
          </p:cNvPr>
          <p:cNvSpPr txBox="1">
            <a:spLocks/>
          </p:cNvSpPr>
          <p:nvPr/>
        </p:nvSpPr>
        <p:spPr>
          <a:xfrm>
            <a:off x="228600" y="229184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PIP – Linac 200 MHz RF system: Modulator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C9405-7426-4E10-AFED-45D41316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2F905F5-5E3D-480E-B1B7-DDA57FCC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46FBDF-7CC3-4E27-98FF-5170A919219B}"/>
              </a:ext>
            </a:extLst>
          </p:cNvPr>
          <p:cNvSpPr/>
          <p:nvPr/>
        </p:nvSpPr>
        <p:spPr>
          <a:xfrm>
            <a:off x="133350" y="1555393"/>
            <a:ext cx="6077268" cy="254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marR="0" lvl="0" indent="-2270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  <a:cs typeface="+mn-cs"/>
              </a:rPr>
              <a:t>SLAC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  <a:cs typeface="+mn-cs"/>
              </a:rPr>
              <a:t> “ILC-like” modulator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(uses 3 kV cells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anose="020B0604020202020204" pitchFamily="34" charset="0"/>
              <a:ea typeface="MS PGothic" pitchFamily="34" charset="-128"/>
              <a:cs typeface="Helvetica" panose="020B0604020202020204" pitchFamily="34" charset="0"/>
            </a:endParaRPr>
          </a:p>
          <a:p>
            <a:pPr marL="574675" marR="0" lvl="1" indent="-234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ILC Mark modulator (-120 kV/140Amp w/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32 cells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) </a:t>
            </a:r>
          </a:p>
          <a:p>
            <a:pPr marL="574675" marR="0" lvl="1" indent="-234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modified ILC (35kV/350 Amp w/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15 cells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)</a:t>
            </a:r>
          </a:p>
          <a:p>
            <a:pPr marL="227013" marR="0" lvl="0" indent="-2270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  <a:cs typeface="+mn-cs"/>
              </a:rPr>
              <a:t>AD/EE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designed using modulator specification</a:t>
            </a:r>
          </a:p>
          <a:p>
            <a:pPr marL="574675" marR="0" lvl="1" indent="-234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designed with 1 kV cells, requiring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54 cells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total</a:t>
            </a:r>
          </a:p>
          <a:p>
            <a:pPr marL="574675" marR="0" lvl="1" indent="-234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built 9 cell modulator for testing (see pictures)</a:t>
            </a:r>
          </a:p>
          <a:p>
            <a:pPr marL="574675" marR="0" lvl="1" indent="-234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built 25 cell modulator for further testing</a:t>
            </a:r>
          </a:p>
          <a:p>
            <a:pPr marL="574675" marR="0" lvl="1" indent="-234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b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uilt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 full 54 modulator prototype – FY15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D2F5CE0-A796-473F-9116-8768ADC18C44}"/>
              </a:ext>
            </a:extLst>
          </p:cNvPr>
          <p:cNvSpPr txBox="1">
            <a:spLocks/>
          </p:cNvSpPr>
          <p:nvPr/>
        </p:nvSpPr>
        <p:spPr>
          <a:xfrm>
            <a:off x="6352853" y="2702935"/>
            <a:ext cx="2573337" cy="14095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AD/EE design </a:t>
            </a:r>
          </a:p>
          <a:p>
            <a:pPr marL="174625" marR="0" lvl="0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best meets original specifications </a:t>
            </a:r>
          </a:p>
          <a:p>
            <a:pPr marL="174625" marR="0" lvl="0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lower cost than SLAC</a:t>
            </a:r>
          </a:p>
          <a:p>
            <a:pPr marL="174625" marR="0" lvl="0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in-house expertize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B0E3007C-88D7-409B-820E-BA45119D3B32}"/>
              </a:ext>
            </a:extLst>
          </p:cNvPr>
          <p:cNvSpPr txBox="1">
            <a:spLocks/>
          </p:cNvSpPr>
          <p:nvPr/>
        </p:nvSpPr>
        <p:spPr>
          <a:xfrm>
            <a:off x="222250" y="740784"/>
            <a:ext cx="8703940" cy="842903"/>
          </a:xfrm>
        </p:spPr>
        <p:txBody>
          <a:bodyPr>
            <a:normAutofit fontScale="92500"/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3" indent="-112713" algn="l"/>
            <a:r>
              <a:rPr lang="en-US" sz="2200" b="1" dirty="0">
                <a:solidFill>
                  <a:schemeClr val="accent6"/>
                </a:solidFill>
              </a:rPr>
              <a:t>Modulator upgrade – 35 kV, Marx-topology modulator to drive triode</a:t>
            </a:r>
          </a:p>
          <a:p>
            <a:pPr marL="854075" lvl="1" indent="-627063" algn="l"/>
            <a:r>
              <a:rPr lang="en-US" sz="1700" dirty="0">
                <a:solidFill>
                  <a:schemeClr val="accent6"/>
                </a:solidFill>
              </a:rPr>
              <a:t>Could also drive klystron with proper pulse transformer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9867F7C-C301-4297-BD5D-31971493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058540"/>
            <a:ext cx="556577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1E2D089-B29F-4383-A3C7-9CF94A31C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4165736"/>
            <a:ext cx="2804982" cy="21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D7627C4-1FCF-4276-A92E-8290B9072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" r="4330"/>
          <a:stretch/>
        </p:blipFill>
        <p:spPr bwMode="auto">
          <a:xfrm>
            <a:off x="6224843" y="1188879"/>
            <a:ext cx="2777658" cy="149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781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623687B2-C1D9-4F94-A275-8DF54B6E8263}"/>
              </a:ext>
            </a:extLst>
          </p:cNvPr>
          <p:cNvSpPr txBox="1">
            <a:spLocks/>
          </p:cNvSpPr>
          <p:nvPr/>
        </p:nvSpPr>
        <p:spPr>
          <a:xfrm>
            <a:off x="141514" y="229184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rgbClr val="004C97"/>
                </a:solidFill>
                <a:ea typeface="MS PGothic" pitchFamily="34" charset="-128"/>
              </a:rPr>
              <a:t>PIP – Linac 200 MHz RF system: Modulator timeline </a:t>
            </a:r>
            <a:br>
              <a:rPr lang="en-US" sz="2400" dirty="0">
                <a:solidFill>
                  <a:srgbClr val="004C97"/>
                </a:solidFill>
                <a:ea typeface="MS PGothic" pitchFamily="34" charset="-128"/>
              </a:rPr>
            </a:br>
            <a:r>
              <a:rPr lang="en-US" sz="2000" dirty="0">
                <a:solidFill>
                  <a:srgbClr val="004C97"/>
                </a:solidFill>
                <a:ea typeface="MS PGothic" pitchFamily="34" charset="-128"/>
              </a:rPr>
              <a:t>Roll-up summary tasks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C9405-7426-4E10-AFED-45D41316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2F905F5-5E3D-480E-B1B7-DDA57FCC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6396FE-F0C1-405C-A02F-CB62E87D9A06}"/>
              </a:ext>
            </a:extLst>
          </p:cNvPr>
          <p:cNvGrpSpPr/>
          <p:nvPr/>
        </p:nvGrpSpPr>
        <p:grpSpPr>
          <a:xfrm>
            <a:off x="427500" y="1426181"/>
            <a:ext cx="8330184" cy="4554965"/>
            <a:chOff x="427500" y="1688884"/>
            <a:chExt cx="8330184" cy="45549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FC1D15-7239-4AD2-BD35-B9DC9DFC39F2}"/>
                </a:ext>
              </a:extLst>
            </p:cNvPr>
            <p:cNvPicPr>
              <a:picLocks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00" y="1688884"/>
              <a:ext cx="8330184" cy="4462272"/>
            </a:xfrm>
            <a:prstGeom prst="rect">
              <a:avLst/>
            </a:prstGeom>
            <a:effectLst/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9F2F18-2491-4C86-B6D9-32B9713FD8A0}"/>
                </a:ext>
              </a:extLst>
            </p:cNvPr>
            <p:cNvSpPr txBox="1"/>
            <p:nvPr/>
          </p:nvSpPr>
          <p:spPr>
            <a:xfrm>
              <a:off x="440562" y="2667033"/>
              <a:ext cx="2131621" cy="584775"/>
            </a:xfrm>
            <a:prstGeom prst="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  <a:lumMod val="0"/>
                    <a:lumOff val="100000"/>
                  </a:schemeClr>
                </a:gs>
                <a:gs pos="4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Evaluating Options &amp; selection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8D9C5F-BF08-4AC6-B70E-C2235D5B72C3}"/>
                </a:ext>
              </a:extLst>
            </p:cNvPr>
            <p:cNvSpPr txBox="1"/>
            <p:nvPr/>
          </p:nvSpPr>
          <p:spPr>
            <a:xfrm>
              <a:off x="431035" y="3409105"/>
              <a:ext cx="2148840" cy="1015663"/>
            </a:xfrm>
            <a:prstGeom prst="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  <a:lumMod val="0"/>
                    <a:lumOff val="100000"/>
                  </a:schemeClr>
                </a:gs>
                <a:gs pos="81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Technology chosen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Design develop.</a:t>
              </a:r>
            </a:p>
            <a:p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RF modeling, controls architecture, interface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686E1F-7090-470C-9F35-C5BD9F39C466}"/>
                </a:ext>
              </a:extLst>
            </p:cNvPr>
            <p:cNvSpPr txBox="1"/>
            <p:nvPr/>
          </p:nvSpPr>
          <p:spPr>
            <a:xfrm>
              <a:off x="440561" y="4437950"/>
              <a:ext cx="2148840" cy="800219"/>
            </a:xfrm>
            <a:prstGeom prst="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2000">
                  <a:schemeClr val="tx1">
                    <a:lumMod val="20000"/>
                    <a:lumOff val="8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Prototype</a:t>
              </a:r>
            </a:p>
            <a:p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construction, testing</a:t>
              </a:r>
            </a:p>
            <a:p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final design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6303EC-8042-402B-8D44-D8862B0E72C6}"/>
                </a:ext>
              </a:extLst>
            </p:cNvPr>
            <p:cNvSpPr txBox="1"/>
            <p:nvPr/>
          </p:nvSpPr>
          <p:spPr>
            <a:xfrm>
              <a:off x="444072" y="5258964"/>
              <a:ext cx="2148840" cy="984885"/>
            </a:xfrm>
            <a:prstGeom prst="rect">
              <a:avLst/>
            </a:prstGeom>
            <a:gradFill>
              <a:gsLst>
                <a:gs pos="42000">
                  <a:srgbClr val="FFFFCC"/>
                </a:gs>
                <a:gs pos="83000">
                  <a:srgbClr val="F3F9B5"/>
                </a:gs>
              </a:gsLst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Modulator Upgrade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production, testing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Installation – summer shutdowns</a:t>
              </a:r>
            </a:p>
          </p:txBody>
        </p:sp>
      </p:grp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3284EC96-FEFE-45FA-AB36-2A265D0CC992}"/>
              </a:ext>
            </a:extLst>
          </p:cNvPr>
          <p:cNvSpPr txBox="1">
            <a:spLocks/>
          </p:cNvSpPr>
          <p:nvPr/>
        </p:nvSpPr>
        <p:spPr>
          <a:xfrm>
            <a:off x="228600" y="1002694"/>
            <a:ext cx="8686799" cy="8429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Modulator Upgrade complete FY18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355C9-F7C7-4761-94B5-E0F0FB20C7D3}"/>
              </a:ext>
            </a:extLst>
          </p:cNvPr>
          <p:cNvSpPr txBox="1"/>
          <p:nvPr/>
        </p:nvSpPr>
        <p:spPr>
          <a:xfrm>
            <a:off x="2982624" y="5042641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Assuming minimum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need for DFM </a:t>
            </a:r>
          </a:p>
        </p:txBody>
      </p:sp>
      <p:sp>
        <p:nvSpPr>
          <p:cNvPr id="27" name="Up-Down Arrow 20">
            <a:extLst>
              <a:ext uri="{FF2B5EF4-FFF2-40B4-BE49-F238E27FC236}">
                <a16:creationId xmlns:a16="http://schemas.microsoft.com/office/drawing/2014/main" id="{BC328795-836C-4070-B57D-3A94F83A3E84}"/>
              </a:ext>
            </a:extLst>
          </p:cNvPr>
          <p:cNvSpPr/>
          <p:nvPr/>
        </p:nvSpPr>
        <p:spPr>
          <a:xfrm>
            <a:off x="2835619" y="4898915"/>
            <a:ext cx="147005" cy="1005840"/>
          </a:xfrm>
          <a:prstGeom prst="upDownArrow">
            <a:avLst/>
          </a:prstGeom>
          <a:solidFill>
            <a:srgbClr val="FFFFC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205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70233" y="793276"/>
            <a:ext cx="4343287" cy="5383529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54 Cell Marx Modulator Design</a:t>
            </a:r>
          </a:p>
          <a:p>
            <a:pPr marL="174625" indent="-174625"/>
            <a:r>
              <a:rPr lang="en-US" sz="1600" dirty="0"/>
              <a:t>Each cell 950 V &amp; 639 </a:t>
            </a:r>
            <a:r>
              <a:rPr lang="en-US" sz="1600" dirty="0" err="1"/>
              <a:t>uF</a:t>
            </a:r>
            <a:endParaRPr lang="en-US" sz="1600" dirty="0"/>
          </a:p>
          <a:p>
            <a:pPr marL="174625" indent="-174625"/>
            <a:r>
              <a:rPr lang="en-US" sz="1600" dirty="0"/>
              <a:t>Charged parallel &amp; discharged in series</a:t>
            </a:r>
          </a:p>
          <a:p>
            <a:pPr marL="0" indent="0">
              <a:buNone/>
            </a:pPr>
            <a:r>
              <a:rPr lang="en-US" sz="1600" b="1" dirty="0"/>
              <a:t>42 Cell Marx-type, Switching stages</a:t>
            </a:r>
          </a:p>
          <a:p>
            <a:pPr marL="174625" indent="-174625"/>
            <a:r>
              <a:rPr lang="en-US" sz="1600" dirty="0"/>
              <a:t>Sequentially step on cells to create rising, overshooting, &amp; falling waveforms</a:t>
            </a:r>
          </a:p>
          <a:p>
            <a:pPr marL="174625" indent="-174625"/>
            <a:r>
              <a:rPr lang="en-US" sz="1600" dirty="0"/>
              <a:t>Produce fast beam pulse rise/fall</a:t>
            </a:r>
          </a:p>
          <a:p>
            <a:pPr marL="174625" indent="-174625"/>
            <a:r>
              <a:rPr lang="en-US" sz="1600" dirty="0"/>
              <a:t>Held constant during flattop</a:t>
            </a:r>
          </a:p>
          <a:p>
            <a:pPr marL="0" indent="0">
              <a:buNone/>
            </a:pPr>
            <a:r>
              <a:rPr lang="en-US" sz="1600" b="1" dirty="0"/>
              <a:t>12 Cell Marx-type, Regulating stages</a:t>
            </a:r>
          </a:p>
          <a:p>
            <a:pPr marL="174625" indent="-174625"/>
            <a:r>
              <a:rPr lang="en-US" sz="1600" dirty="0"/>
              <a:t>Compensate for capacitor droop</a:t>
            </a:r>
          </a:p>
          <a:p>
            <a:pPr marL="174625" indent="-174625"/>
            <a:r>
              <a:rPr lang="en-US" sz="1600" dirty="0"/>
              <a:t>Provide necessary beam top tilt</a:t>
            </a:r>
          </a:p>
          <a:p>
            <a:pPr marL="174625" indent="-174625"/>
            <a:r>
              <a:rPr lang="en-US" sz="1600" dirty="0"/>
              <a:t>Waveform shaped with pulse width modulation &amp; smoothed with low pass filter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 – Linac 200 MHz RF system: Modulator Design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53AFFF8C-9B0D-4ED4-B475-7701B0FEF134}"/>
              </a:ext>
            </a:extLst>
          </p:cNvPr>
          <p:cNvSpPr txBox="1">
            <a:spLocks/>
          </p:cNvSpPr>
          <p:nvPr/>
        </p:nvSpPr>
        <p:spPr>
          <a:xfrm>
            <a:off x="222250" y="752800"/>
            <a:ext cx="3391456" cy="23043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  Marx Modulator Main Specs</a:t>
            </a:r>
          </a:p>
          <a:p>
            <a:pPr indent="-231775"/>
            <a:r>
              <a:rPr lang="en-US" sz="1800" dirty="0"/>
              <a:t>35 kV max</a:t>
            </a:r>
          </a:p>
          <a:p>
            <a:pPr indent="-231775"/>
            <a:r>
              <a:rPr lang="en-US" sz="1800" dirty="0"/>
              <a:t>375 amps max</a:t>
            </a:r>
          </a:p>
          <a:p>
            <a:pPr indent="-231775"/>
            <a:r>
              <a:rPr lang="en-US" sz="1800" dirty="0"/>
              <a:t>1.5 kV rise/fall step max</a:t>
            </a:r>
          </a:p>
          <a:p>
            <a:pPr indent="-231775"/>
            <a:r>
              <a:rPr lang="en-US" sz="1800" dirty="0"/>
              <a:t>± 5 kV beam tilt max</a:t>
            </a:r>
          </a:p>
          <a:p>
            <a:pPr indent="-231775"/>
            <a:r>
              <a:rPr lang="en-US" sz="1800" dirty="0"/>
              <a:t>8 kV beam step max</a:t>
            </a:r>
          </a:p>
          <a:p>
            <a:pPr indent="-231775"/>
            <a:r>
              <a:rPr lang="en-US" sz="1800" dirty="0"/>
              <a:t>5 J spark energy max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0FC98-DE64-4C5D-8A39-C31DA60EA64D}"/>
              </a:ext>
            </a:extLst>
          </p:cNvPr>
          <p:cNvGrpSpPr/>
          <p:nvPr/>
        </p:nvGrpSpPr>
        <p:grpSpPr>
          <a:xfrm>
            <a:off x="222927" y="3414524"/>
            <a:ext cx="4410797" cy="2976459"/>
            <a:chOff x="270062" y="3254265"/>
            <a:chExt cx="4410797" cy="29764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1650CC-2019-4C74-A685-28A94515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062" y="3276286"/>
              <a:ext cx="4249080" cy="2954438"/>
            </a:xfrm>
            <a:prstGeom prst="rect">
              <a:avLst/>
            </a:prstGeom>
          </p:spPr>
        </p:pic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E74150F7-4A76-4126-B455-EE355EFE6816}"/>
                </a:ext>
              </a:extLst>
            </p:cNvPr>
            <p:cNvSpPr txBox="1">
              <a:spLocks/>
            </p:cNvSpPr>
            <p:nvPr/>
          </p:nvSpPr>
          <p:spPr>
            <a:xfrm>
              <a:off x="1941057" y="4572948"/>
              <a:ext cx="1429503" cy="289141"/>
            </a:xfrm>
            <a:prstGeom prst="rect">
              <a:avLst/>
            </a:prstGeom>
          </p:spPr>
          <p:txBody>
            <a:bodyPr lIns="0" tIns="0" rIns="0" bIns="0"/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505050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/>
                <a:buChar char="•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/>
                <a:t>Switching Cells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F9D1888-F8AE-4EC8-84CA-FFE08E2B7F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29813" y="3836641"/>
              <a:ext cx="760871" cy="7170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42EF1FB-8DE0-4FBC-988B-26EA09F12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6397" y="3335823"/>
              <a:ext cx="4923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DD8C487-8C19-49C7-B3EC-A41CAFF4C2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7693" y="3517864"/>
              <a:ext cx="215670" cy="243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Content Placeholder 5">
              <a:extLst>
                <a:ext uri="{FF2B5EF4-FFF2-40B4-BE49-F238E27FC236}">
                  <a16:creationId xmlns:a16="http://schemas.microsoft.com/office/drawing/2014/main" id="{4A63DCD3-0954-4900-82BF-2318E9796A7D}"/>
                </a:ext>
              </a:extLst>
            </p:cNvPr>
            <p:cNvSpPr txBox="1">
              <a:spLocks/>
            </p:cNvSpPr>
            <p:nvPr/>
          </p:nvSpPr>
          <p:spPr>
            <a:xfrm>
              <a:off x="1901869" y="3796398"/>
              <a:ext cx="1507881" cy="398745"/>
            </a:xfrm>
            <a:prstGeom prst="rect">
              <a:avLst/>
            </a:prstGeom>
          </p:spPr>
          <p:txBody>
            <a:bodyPr lIns="0" tIns="0" rIns="0" bIns="0"/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505050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/>
                <a:buChar char="•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/>
                <a:t>Regulating Cells</a:t>
              </a:r>
            </a:p>
          </p:txBody>
        </p:sp>
        <p:sp>
          <p:nvSpPr>
            <p:cNvPr id="30" name="Content Placeholder 5">
              <a:extLst>
                <a:ext uri="{FF2B5EF4-FFF2-40B4-BE49-F238E27FC236}">
                  <a16:creationId xmlns:a16="http://schemas.microsoft.com/office/drawing/2014/main" id="{265AA48F-2D46-44F8-909E-DF424E09B77D}"/>
                </a:ext>
              </a:extLst>
            </p:cNvPr>
            <p:cNvSpPr txBox="1">
              <a:spLocks/>
            </p:cNvSpPr>
            <p:nvPr/>
          </p:nvSpPr>
          <p:spPr>
            <a:xfrm>
              <a:off x="3500573" y="3254265"/>
              <a:ext cx="1180286" cy="310844"/>
            </a:xfrm>
            <a:prstGeom prst="rect">
              <a:avLst/>
            </a:prstGeom>
          </p:spPr>
          <p:txBody>
            <a:bodyPr lIns="0" tIns="0" rIns="0" bIns="0"/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505050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/>
                <a:buChar char="•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/>
                <a:t>Beam Step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81CD13B-A008-4D15-934C-D86AE37472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7245" y="3538961"/>
              <a:ext cx="400300" cy="243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7E45733-7FBA-42D2-924B-4C84074A48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4845" y="3836077"/>
              <a:ext cx="695996" cy="6864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A337263C-4FC4-4FD3-85C5-2BF336BEA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83" y="4347598"/>
            <a:ext cx="3893820" cy="19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73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9222B-8CC4-4973-B650-77A1DC601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696" b="10369"/>
          <a:stretch/>
        </p:blipFill>
        <p:spPr>
          <a:xfrm>
            <a:off x="5207723" y="2496512"/>
            <a:ext cx="3840480" cy="173137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1505" y="675254"/>
            <a:ext cx="4474914" cy="2577465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Marx Modulator Regulation</a:t>
            </a:r>
          </a:p>
          <a:p>
            <a:pPr marL="174625" indent="-174625"/>
            <a:r>
              <a:rPr lang="en-US" sz="1600" dirty="0"/>
              <a:t>Cells fired via fiber optic pulses</a:t>
            </a:r>
          </a:p>
          <a:p>
            <a:pPr marL="174625" indent="-174625"/>
            <a:r>
              <a:rPr lang="en-US" sz="1600" dirty="0"/>
              <a:t>Individually control each cell via FPGA</a:t>
            </a:r>
          </a:p>
          <a:p>
            <a:pPr marL="174625" indent="-174625"/>
            <a:r>
              <a:rPr lang="en-US" sz="1600" dirty="0"/>
              <a:t>Feedforward control algorithm</a:t>
            </a:r>
          </a:p>
          <a:p>
            <a:pPr marL="174625" indent="-174625"/>
            <a:r>
              <a:rPr lang="en-US" sz="1600" dirty="0"/>
              <a:t>Slow start feature during turn-on</a:t>
            </a:r>
          </a:p>
          <a:p>
            <a:pPr marL="174625" indent="-174625"/>
            <a:r>
              <a:rPr lang="en-US" sz="1600" dirty="0"/>
              <a:t>User programable gradient waveform reduces reverse power on rising/falling edges</a:t>
            </a:r>
          </a:p>
          <a:p>
            <a:pPr marL="174625" indent="-174625"/>
            <a:r>
              <a:rPr lang="en-US" sz="1600" dirty="0"/>
              <a:t>Pulse-to-pulse learning algorithm</a:t>
            </a:r>
          </a:p>
          <a:p>
            <a:pPr marL="174625" indent="-174625"/>
            <a:r>
              <a:rPr lang="en-US" sz="1600" dirty="0"/>
              <a:t>Direct real-time feedback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 – Linac 200 MHz RF system: Modulator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44" name="Content Placeholder 5">
            <a:extLst>
              <a:ext uri="{FF2B5EF4-FFF2-40B4-BE49-F238E27FC236}">
                <a16:creationId xmlns:a16="http://schemas.microsoft.com/office/drawing/2014/main" id="{CD4F64B5-983B-461F-9F07-DD7F6C7B2BE9}"/>
              </a:ext>
            </a:extLst>
          </p:cNvPr>
          <p:cNvSpPr txBox="1">
            <a:spLocks/>
          </p:cNvSpPr>
          <p:nvPr/>
        </p:nvSpPr>
        <p:spPr>
          <a:xfrm>
            <a:off x="4520468" y="4544802"/>
            <a:ext cx="4790137" cy="173137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b="1" dirty="0"/>
              <a:t>Marx Modulator Performance</a:t>
            </a:r>
          </a:p>
          <a:p>
            <a:pPr marL="174625" indent="-174625"/>
            <a:r>
              <a:rPr lang="en-US" sz="1600" dirty="0"/>
              <a:t>Increased gradient flatness by factor of 2</a:t>
            </a:r>
          </a:p>
          <a:p>
            <a:pPr marL="174625" indent="-174625"/>
            <a:r>
              <a:rPr lang="en-US" sz="1600" dirty="0"/>
              <a:t>Increased slew rate by factor of 5</a:t>
            </a:r>
          </a:p>
          <a:p>
            <a:pPr marL="174625" indent="-174625"/>
            <a:r>
              <a:rPr lang="en-US" sz="1600" dirty="0"/>
              <a:t>Achieved &lt; 0.1% pulse to pulse gradient stability standard deviation with learning &amp; feedback</a:t>
            </a:r>
          </a:p>
          <a:p>
            <a:pPr marL="174625" indent="-174625"/>
            <a:r>
              <a:rPr lang="en-US" sz="1600" dirty="0"/>
              <a:t>Improved power efficiency &amp; uptime</a:t>
            </a:r>
          </a:p>
          <a:p>
            <a:pPr marL="174625" indent="-174625"/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676C45-2B6D-402F-B83D-E9EBDA28BD29}"/>
              </a:ext>
            </a:extLst>
          </p:cNvPr>
          <p:cNvGrpSpPr/>
          <p:nvPr/>
        </p:nvGrpSpPr>
        <p:grpSpPr>
          <a:xfrm>
            <a:off x="5113221" y="819403"/>
            <a:ext cx="4074319" cy="1731371"/>
            <a:chOff x="4185373" y="745802"/>
            <a:chExt cx="4545296" cy="20409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6FC09CB-0195-47AD-8802-D3BC017E7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5273"/>
            <a:stretch/>
          </p:blipFill>
          <p:spPr>
            <a:xfrm>
              <a:off x="4185373" y="745802"/>
              <a:ext cx="4474914" cy="20409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DB0FAFB-1944-4082-8A7E-3A49A25BB6E0}"/>
                    </a:ext>
                  </a:extLst>
                </p:cNvPr>
                <p:cNvSpPr txBox="1"/>
                <p:nvPr/>
              </p:nvSpPr>
              <p:spPr>
                <a:xfrm>
                  <a:off x="8000576" y="1681776"/>
                  <a:ext cx="73009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sz="1400" dirty="0">
                      <a:solidFill>
                        <a:schemeClr val="accent4"/>
                      </a:solidFill>
                    </a:rPr>
                    <a:t> 0.2%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DB0FAFB-1944-4082-8A7E-3A49A25BB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576" y="1681776"/>
                  <a:ext cx="730093" cy="307777"/>
                </a:xfrm>
                <a:prstGeom prst="rect">
                  <a:avLst/>
                </a:prstGeom>
                <a:blipFill>
                  <a:blip r:embed="rId4"/>
                  <a:stretch>
                    <a:fillRect t="-4762" r="-12150" b="-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4A970B5-1865-4330-BA48-61BD25FE98F6}"/>
                    </a:ext>
                  </a:extLst>
                </p:cNvPr>
                <p:cNvSpPr txBox="1"/>
                <p:nvPr/>
              </p:nvSpPr>
              <p:spPr>
                <a:xfrm>
                  <a:off x="7919308" y="1189682"/>
                  <a:ext cx="73009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sz="1400" dirty="0">
                      <a:solidFill>
                        <a:schemeClr val="accent5"/>
                      </a:solidFill>
                    </a:rPr>
                    <a:t> 0.4%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4A970B5-1865-4330-BA48-61BD25FE98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308" y="1189682"/>
                  <a:ext cx="730093" cy="307777"/>
                </a:xfrm>
                <a:prstGeom prst="rect">
                  <a:avLst/>
                </a:prstGeom>
                <a:blipFill>
                  <a:blip r:embed="rId5"/>
                  <a:stretch>
                    <a:fillRect t="-4651" r="-12150" b="-418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E3680E9D-9E68-476C-A0D9-B83FBFF8B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77" y="3283919"/>
            <a:ext cx="3758525" cy="30268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96E5D0-B3C3-43EF-A314-967911E64BDF}"/>
              </a:ext>
            </a:extLst>
          </p:cNvPr>
          <p:cNvSpPr/>
          <p:nvPr/>
        </p:nvSpPr>
        <p:spPr>
          <a:xfrm>
            <a:off x="345529" y="3385455"/>
            <a:ext cx="1546001" cy="3231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B050"/>
                </a:solidFill>
              </a:rPr>
              <a:t>Tube</a:t>
            </a:r>
            <a:r>
              <a:rPr lang="en-US" sz="1500" dirty="0">
                <a:solidFill>
                  <a:srgbClr val="00B050"/>
                </a:solidFill>
              </a:rPr>
              <a:t> Mod.=0.1%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207E07-9AA8-4C75-AD0F-384C5A61C581}"/>
              </a:ext>
            </a:extLst>
          </p:cNvPr>
          <p:cNvSpPr/>
          <p:nvPr/>
        </p:nvSpPr>
        <p:spPr>
          <a:xfrm>
            <a:off x="2238824" y="3385455"/>
            <a:ext cx="1174937" cy="3231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Marx</a:t>
            </a:r>
            <a:r>
              <a:rPr lang="en-US" sz="1500" dirty="0">
                <a:solidFill>
                  <a:srgbClr val="FF0000"/>
                </a:solidFill>
              </a:rPr>
              <a:t>=0.04%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E420A-3E97-46DF-92F3-1C74BCAC756E}"/>
              </a:ext>
            </a:extLst>
          </p:cNvPr>
          <p:cNvSpPr/>
          <p:nvPr/>
        </p:nvSpPr>
        <p:spPr>
          <a:xfrm>
            <a:off x="3794649" y="3252719"/>
            <a:ext cx="566057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accent6">
                    <a:lumMod val="50000"/>
                  </a:schemeClr>
                </a:solidFill>
              </a:rPr>
              <a:t>LRF2</a:t>
            </a: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269BF9-C91A-42A6-854E-5E5E95133FA7}"/>
              </a:ext>
            </a:extLst>
          </p:cNvPr>
          <p:cNvSpPr/>
          <p:nvPr/>
        </p:nvSpPr>
        <p:spPr>
          <a:xfrm>
            <a:off x="3794649" y="4782774"/>
            <a:ext cx="566057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accent6">
                    <a:lumMod val="50000"/>
                  </a:schemeClr>
                </a:solidFill>
              </a:rPr>
              <a:t>LRF3</a:t>
            </a: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A8E596-C035-4609-A42F-35DF253B789D}"/>
              </a:ext>
            </a:extLst>
          </p:cNvPr>
          <p:cNvSpPr/>
          <p:nvPr/>
        </p:nvSpPr>
        <p:spPr>
          <a:xfrm>
            <a:off x="336819" y="4903935"/>
            <a:ext cx="1546001" cy="3231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7030A0"/>
                </a:solidFill>
              </a:rPr>
              <a:t>Tube</a:t>
            </a:r>
            <a:r>
              <a:rPr lang="en-US" sz="1500" dirty="0">
                <a:solidFill>
                  <a:srgbClr val="7030A0"/>
                </a:solidFill>
              </a:rPr>
              <a:t> Mod.=0.1%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A434CB-CD80-4FEA-8907-8B035ECC9E15}"/>
              </a:ext>
            </a:extLst>
          </p:cNvPr>
          <p:cNvSpPr/>
          <p:nvPr/>
        </p:nvSpPr>
        <p:spPr>
          <a:xfrm>
            <a:off x="2228463" y="4903935"/>
            <a:ext cx="1174937" cy="3231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accent5"/>
                </a:solidFill>
              </a:rPr>
              <a:t>Marx</a:t>
            </a:r>
            <a:r>
              <a:rPr lang="en-US" sz="1500" dirty="0">
                <a:solidFill>
                  <a:schemeClr val="accent5"/>
                </a:solidFill>
              </a:rPr>
              <a:t>=0.03%</a:t>
            </a:r>
          </a:p>
        </p:txBody>
      </p:sp>
    </p:spTree>
    <p:extLst>
      <p:ext uri="{BB962C8B-B14F-4D97-AF65-F5344CB8AC3E}">
        <p14:creationId xmlns:p14="http://schemas.microsoft.com/office/powerpoint/2010/main" val="2198092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A9C184-FE23-4D49-A7B1-8B28C164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395" y="3817721"/>
            <a:ext cx="4264886" cy="246046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 – Linac 200 MHz RF system: Modulator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36950108-BBA8-48A5-98FB-D321FCD49A59}"/>
              </a:ext>
            </a:extLst>
          </p:cNvPr>
          <p:cNvSpPr txBox="1">
            <a:spLocks/>
          </p:cNvSpPr>
          <p:nvPr/>
        </p:nvSpPr>
        <p:spPr>
          <a:xfrm>
            <a:off x="74719" y="4176731"/>
            <a:ext cx="4729676" cy="210145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b="1" dirty="0"/>
              <a:t>Advantages of a Solid State Modulator</a:t>
            </a:r>
          </a:p>
          <a:p>
            <a:pPr indent="-231775"/>
            <a:r>
              <a:rPr lang="en-US" sz="1600" dirty="0"/>
              <a:t>Eliminate problem of discontinued switch tubes</a:t>
            </a:r>
          </a:p>
          <a:p>
            <a:pPr indent="-231775"/>
            <a:r>
              <a:rPr lang="en-US" sz="1600" dirty="0"/>
              <a:t>Lower power consumption of new design</a:t>
            </a:r>
          </a:p>
          <a:p>
            <a:pPr indent="-231775"/>
            <a:r>
              <a:rPr lang="en-US" sz="1600" dirty="0"/>
              <a:t>Elimination of HV rectifier, transformer, capacitor bank &amp; mercury crowbar circuit</a:t>
            </a:r>
          </a:p>
          <a:p>
            <a:pPr indent="-231775"/>
            <a:r>
              <a:rPr lang="en-US" sz="1600" dirty="0"/>
              <a:t>Increased uptime due to solid state design</a:t>
            </a:r>
          </a:p>
          <a:p>
            <a:pPr indent="-231775"/>
            <a:r>
              <a:rPr lang="en-US" sz="1600" dirty="0"/>
              <a:t>Lower cost to fix &amp; maintain modulators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147780-6B29-4048-918B-1C77B376B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261" y="826549"/>
            <a:ext cx="2198563" cy="2931417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70BAF9F-813C-4A3B-AC41-6CCC6762F86A}"/>
              </a:ext>
            </a:extLst>
          </p:cNvPr>
          <p:cNvSpPr txBox="1">
            <a:spLocks/>
          </p:cNvSpPr>
          <p:nvPr/>
        </p:nvSpPr>
        <p:spPr>
          <a:xfrm>
            <a:off x="1800302" y="679629"/>
            <a:ext cx="1720215" cy="2869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404040"/>
                </a:solidFill>
              </a:rPr>
              <a:t>Old Modulator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5866BE-54F3-454D-9C4D-76D7B3FE8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211" y="895148"/>
            <a:ext cx="3233113" cy="286281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A1896DE-DB2A-4F77-BEA7-C1A37DE46D5C}"/>
              </a:ext>
            </a:extLst>
          </p:cNvPr>
          <p:cNvSpPr txBox="1">
            <a:spLocks/>
          </p:cNvSpPr>
          <p:nvPr/>
        </p:nvSpPr>
        <p:spPr>
          <a:xfrm>
            <a:off x="4501150" y="702099"/>
            <a:ext cx="2471234" cy="2800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404040"/>
                </a:solidFill>
              </a:rPr>
              <a:t>New Marx Modulator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124" charset="0"/>
                <a:ea typeface="MS PGothic" pitchFamily="34" charset="-128"/>
                <a:cs typeface="+mn-cs"/>
              </a:rPr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F.G. Garcia | PIP - Overview of Linac Upgrades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0892" y="4570845"/>
            <a:ext cx="3773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Accelerator Physics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49" y="2087991"/>
            <a:ext cx="2846387" cy="37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85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 – Accelerator Physics: Linac Laser Notch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5256"/>
            <a:ext cx="6221413" cy="2925763"/>
          </a:xfrm>
        </p:spPr>
        <p:txBody>
          <a:bodyPr/>
          <a:lstStyle/>
          <a:p>
            <a:pPr marL="227013" indent="-227013"/>
            <a:r>
              <a:rPr lang="en-US" sz="2000" dirty="0"/>
              <a:t>Booster beam requires a notch to allow for the rise time of extraction kicker</a:t>
            </a:r>
          </a:p>
          <a:p>
            <a:pPr marL="574675" lvl="1" indent="-234950"/>
            <a:r>
              <a:rPr lang="en-US" sz="1800" dirty="0">
                <a:solidFill>
                  <a:schemeClr val="accent6"/>
                </a:solidFill>
              </a:rPr>
              <a:t>40-50 ns notch</a:t>
            </a:r>
          </a:p>
          <a:p>
            <a:pPr marL="227013" indent="-227013"/>
            <a:r>
              <a:rPr lang="en-US" sz="2000" dirty="0"/>
              <a:t>Notch is created by kicking the beam </a:t>
            </a:r>
          </a:p>
          <a:p>
            <a:pPr marL="0" indent="0">
              <a:buNone/>
            </a:pPr>
            <a:r>
              <a:rPr lang="en-US" sz="2000" dirty="0"/>
              <a:t>@ 2 different cycle times</a:t>
            </a:r>
          </a:p>
          <a:p>
            <a:pPr marL="574675" lvl="1" indent="-234950"/>
            <a:r>
              <a:rPr lang="en-US" sz="1800" dirty="0">
                <a:solidFill>
                  <a:schemeClr val="accent6"/>
                </a:solidFill>
              </a:rPr>
              <a:t>400 &amp; 700 MeV </a:t>
            </a:r>
          </a:p>
          <a:p>
            <a:pPr marL="227013" indent="-227013"/>
            <a:r>
              <a:rPr lang="en-US" sz="2000" dirty="0"/>
              <a:t>PIP phase approach</a:t>
            </a:r>
          </a:p>
          <a:p>
            <a:pPr marL="574675" lvl="1" indent="-234950"/>
            <a:r>
              <a:rPr lang="en-US" sz="1800" dirty="0">
                <a:solidFill>
                  <a:schemeClr val="accent6"/>
                </a:solidFill>
              </a:rPr>
              <a:t>Phase I: notch relocation &amp; new absorber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124" charset="0"/>
                <a:ea typeface="MS PGothic" pitchFamily="34" charset="-128"/>
                <a:cs typeface="+mn-cs"/>
              </a:rPr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F.G. Garcia | PIP - Overview of Linac Upgrades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6024" y="4062224"/>
            <a:ext cx="8565161" cy="206672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7410" y="3545268"/>
            <a:ext cx="8561900" cy="23166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75" marR="0" lvl="1" indent="-234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Phase II: kicker magnets &amp; power system replacement</a:t>
            </a:r>
          </a:p>
          <a:p>
            <a:pPr marL="574675" marR="0" lvl="1" indent="-234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Phase III: create notch in Linac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6620" y="1550466"/>
            <a:ext cx="91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Booster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699" y="1548185"/>
            <a:ext cx="13589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55560" y="3681014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Laser profile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86256" y="25866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see presentation by D. Johnson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619519-A4BA-4A21-A48B-08CF951E3E81}"/>
              </a:ext>
            </a:extLst>
          </p:cNvPr>
          <p:cNvGrpSpPr/>
          <p:nvPr/>
        </p:nvGrpSpPr>
        <p:grpSpPr>
          <a:xfrm>
            <a:off x="439038" y="4089004"/>
            <a:ext cx="3659475" cy="1153224"/>
            <a:chOff x="2472042" y="1668404"/>
            <a:chExt cx="4597793" cy="147963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71A7F1E-DE15-4CAB-B242-C66181CFA67F}"/>
                </a:ext>
              </a:extLst>
            </p:cNvPr>
            <p:cNvCxnSpPr>
              <a:endCxn id="57" idx="2"/>
            </p:cNvCxnSpPr>
            <p:nvPr/>
          </p:nvCxnSpPr>
          <p:spPr>
            <a:xfrm flipV="1">
              <a:off x="2503451" y="2469361"/>
              <a:ext cx="4544464" cy="16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84234E-B200-416D-9D81-F28C4BE4D7D5}"/>
                </a:ext>
              </a:extLst>
            </p:cNvPr>
            <p:cNvGrpSpPr/>
            <p:nvPr/>
          </p:nvGrpSpPr>
          <p:grpSpPr>
            <a:xfrm>
              <a:off x="5429725" y="2118165"/>
              <a:ext cx="774506" cy="365905"/>
              <a:chOff x="3614948" y="5767450"/>
              <a:chExt cx="807719" cy="39386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C8C2DFC-4BEB-40B2-9E39-EFB633C41C81}"/>
                  </a:ext>
                </a:extLst>
              </p:cNvPr>
              <p:cNvSpPr/>
              <p:nvPr/>
            </p:nvSpPr>
            <p:spPr>
              <a:xfrm flipH="1">
                <a:off x="36149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E5CF2E3-2B1B-4407-96BC-7DEBD4615462}"/>
                  </a:ext>
                </a:extLst>
              </p:cNvPr>
              <p:cNvSpPr/>
              <p:nvPr/>
            </p:nvSpPr>
            <p:spPr>
              <a:xfrm flipH="1">
                <a:off x="37673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45B9B69-3239-4020-96EF-5C993A2FBE35}"/>
                  </a:ext>
                </a:extLst>
              </p:cNvPr>
              <p:cNvSpPr/>
              <p:nvPr/>
            </p:nvSpPr>
            <p:spPr>
              <a:xfrm flipH="1">
                <a:off x="39197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0FE2FAA-06CD-4ED1-A02D-17B1ED481D4A}"/>
                  </a:ext>
                </a:extLst>
              </p:cNvPr>
              <p:cNvSpPr/>
              <p:nvPr/>
            </p:nvSpPr>
            <p:spPr>
              <a:xfrm flipH="1">
                <a:off x="40721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AC8676F-0382-4903-8C3E-303C02E11926}"/>
                  </a:ext>
                </a:extLst>
              </p:cNvPr>
              <p:cNvSpPr/>
              <p:nvPr/>
            </p:nvSpPr>
            <p:spPr>
              <a:xfrm flipH="1">
                <a:off x="42245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9DD02E7-FC2B-484B-864E-C97CDB8FF2DC}"/>
                  </a:ext>
                </a:extLst>
              </p:cNvPr>
              <p:cNvSpPr/>
              <p:nvPr/>
            </p:nvSpPr>
            <p:spPr>
              <a:xfrm flipH="1">
                <a:off x="4376948" y="5767450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3C06AB-D721-4A9E-96DA-B6340C48B9D6}"/>
                </a:ext>
              </a:extLst>
            </p:cNvPr>
            <p:cNvGrpSpPr/>
            <p:nvPr/>
          </p:nvGrpSpPr>
          <p:grpSpPr>
            <a:xfrm>
              <a:off x="6295329" y="2105295"/>
              <a:ext cx="774506" cy="365905"/>
              <a:chOff x="4572000" y="5753596"/>
              <a:chExt cx="807719" cy="393865"/>
            </a:xfrm>
            <a:solidFill>
              <a:srgbClr val="FF0000"/>
            </a:solidFill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B41CC89-ED3D-4FEA-9C3E-F33A0E86168B}"/>
                  </a:ext>
                </a:extLst>
              </p:cNvPr>
              <p:cNvSpPr/>
              <p:nvPr/>
            </p:nvSpPr>
            <p:spPr>
              <a:xfrm flipH="1">
                <a:off x="45720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D09EE11-7DA1-4F4E-B095-C13491989318}"/>
                  </a:ext>
                </a:extLst>
              </p:cNvPr>
              <p:cNvSpPr/>
              <p:nvPr/>
            </p:nvSpPr>
            <p:spPr>
              <a:xfrm flipH="1">
                <a:off x="47244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E2FB020-9466-49DD-BE7F-DB07E9F3C66D}"/>
                  </a:ext>
                </a:extLst>
              </p:cNvPr>
              <p:cNvSpPr/>
              <p:nvPr/>
            </p:nvSpPr>
            <p:spPr>
              <a:xfrm flipH="1">
                <a:off x="48768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4587A28-A660-4CC6-B8C1-3B0DFEDEF197}"/>
                  </a:ext>
                </a:extLst>
              </p:cNvPr>
              <p:cNvSpPr/>
              <p:nvPr/>
            </p:nvSpPr>
            <p:spPr>
              <a:xfrm flipH="1">
                <a:off x="50292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50A45A4-A7D2-4719-BD9D-F9CBA1F8B141}"/>
                  </a:ext>
                </a:extLst>
              </p:cNvPr>
              <p:cNvSpPr/>
              <p:nvPr/>
            </p:nvSpPr>
            <p:spPr>
              <a:xfrm flipH="1">
                <a:off x="5181600" y="5755574"/>
                <a:ext cx="45719" cy="391885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6E68732-6F75-4CFB-8A45-9BEF25890D1D}"/>
                  </a:ext>
                </a:extLst>
              </p:cNvPr>
              <p:cNvSpPr/>
              <p:nvPr/>
            </p:nvSpPr>
            <p:spPr>
              <a:xfrm flipH="1">
                <a:off x="5334000" y="575359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9B214BE-450F-45A4-8F2D-89DD5C516E3B}"/>
                </a:ext>
              </a:extLst>
            </p:cNvPr>
            <p:cNvGrpSpPr/>
            <p:nvPr/>
          </p:nvGrpSpPr>
          <p:grpSpPr>
            <a:xfrm>
              <a:off x="2472042" y="2127359"/>
              <a:ext cx="774506" cy="365905"/>
              <a:chOff x="1748543" y="5777346"/>
              <a:chExt cx="807719" cy="393865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75C450F-9CD6-440D-B3F4-5ED0A5A2FFCD}"/>
                  </a:ext>
                </a:extLst>
              </p:cNvPr>
              <p:cNvSpPr/>
              <p:nvPr/>
            </p:nvSpPr>
            <p:spPr>
              <a:xfrm flipH="1">
                <a:off x="17485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19640D0-24B9-41E1-8231-5B29DF136554}"/>
                  </a:ext>
                </a:extLst>
              </p:cNvPr>
              <p:cNvSpPr/>
              <p:nvPr/>
            </p:nvSpPr>
            <p:spPr>
              <a:xfrm flipH="1">
                <a:off x="19009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854C399-B979-4691-AC5A-322973909AF7}"/>
                  </a:ext>
                </a:extLst>
              </p:cNvPr>
              <p:cNvSpPr/>
              <p:nvPr/>
            </p:nvSpPr>
            <p:spPr>
              <a:xfrm flipH="1">
                <a:off x="20533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29734AE-A32D-448E-9997-C91138F8DD02}"/>
                  </a:ext>
                </a:extLst>
              </p:cNvPr>
              <p:cNvSpPr/>
              <p:nvPr/>
            </p:nvSpPr>
            <p:spPr>
              <a:xfrm flipH="1">
                <a:off x="22057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F172BD5-EA15-41A8-AE05-61AF4B18001C}"/>
                  </a:ext>
                </a:extLst>
              </p:cNvPr>
              <p:cNvSpPr/>
              <p:nvPr/>
            </p:nvSpPr>
            <p:spPr>
              <a:xfrm flipH="1">
                <a:off x="23581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F173B9B-0146-4AD5-BB7C-194434659A3B}"/>
                  </a:ext>
                </a:extLst>
              </p:cNvPr>
              <p:cNvSpPr/>
              <p:nvPr/>
            </p:nvSpPr>
            <p:spPr>
              <a:xfrm flipH="1">
                <a:off x="2510543" y="5777346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DC74447-EDC6-4220-AD48-A0C273ED2C9C}"/>
                </a:ext>
              </a:extLst>
            </p:cNvPr>
            <p:cNvGrpSpPr/>
            <p:nvPr/>
          </p:nvGrpSpPr>
          <p:grpSpPr>
            <a:xfrm>
              <a:off x="3346945" y="2136552"/>
              <a:ext cx="774506" cy="365905"/>
              <a:chOff x="2672839" y="5775367"/>
              <a:chExt cx="807719" cy="393865"/>
            </a:xfrm>
            <a:solidFill>
              <a:srgbClr val="FF0000"/>
            </a:solidFill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BF0110C-BEBD-41F2-BCA1-1CC06305691F}"/>
                  </a:ext>
                </a:extLst>
              </p:cNvPr>
              <p:cNvSpPr/>
              <p:nvPr/>
            </p:nvSpPr>
            <p:spPr>
              <a:xfrm flipH="1">
                <a:off x="26728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3033F33-B52D-4206-ADFD-6B04B14E8231}"/>
                  </a:ext>
                </a:extLst>
              </p:cNvPr>
              <p:cNvSpPr/>
              <p:nvPr/>
            </p:nvSpPr>
            <p:spPr>
              <a:xfrm flipH="1">
                <a:off x="28252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31CB0B4-2FC4-4236-B4E1-8CFFB6D6A71E}"/>
                  </a:ext>
                </a:extLst>
              </p:cNvPr>
              <p:cNvSpPr/>
              <p:nvPr/>
            </p:nvSpPr>
            <p:spPr>
              <a:xfrm flipH="1">
                <a:off x="29776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7856E9C-9D27-485C-913D-F6BC7C3A9299}"/>
                  </a:ext>
                </a:extLst>
              </p:cNvPr>
              <p:cNvSpPr/>
              <p:nvPr/>
            </p:nvSpPr>
            <p:spPr>
              <a:xfrm flipH="1">
                <a:off x="31300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631670C-F5F8-449A-AEB4-FAA5D02370A5}"/>
                  </a:ext>
                </a:extLst>
              </p:cNvPr>
              <p:cNvSpPr/>
              <p:nvPr/>
            </p:nvSpPr>
            <p:spPr>
              <a:xfrm flipH="1">
                <a:off x="32824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080620C-7116-43A6-9BD3-3B48880D397E}"/>
                  </a:ext>
                </a:extLst>
              </p:cNvPr>
              <p:cNvSpPr/>
              <p:nvPr/>
            </p:nvSpPr>
            <p:spPr>
              <a:xfrm flipH="1">
                <a:off x="3434839" y="5775367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7" name="TextBox 115">
              <a:extLst>
                <a:ext uri="{FF2B5EF4-FFF2-40B4-BE49-F238E27FC236}">
                  <a16:creationId xmlns:a16="http://schemas.microsoft.com/office/drawing/2014/main" id="{31D03A51-4969-4A6B-8240-2046189B4C81}"/>
                </a:ext>
              </a:extLst>
            </p:cNvPr>
            <p:cNvSpPr txBox="1"/>
            <p:nvPr/>
          </p:nvSpPr>
          <p:spPr>
            <a:xfrm>
              <a:off x="3725251" y="1668404"/>
              <a:ext cx="2078878" cy="434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accent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200 MHz pulses</a:t>
              </a:r>
            </a:p>
          </p:txBody>
        </p:sp>
        <p:sp>
          <p:nvSpPr>
            <p:cNvPr id="28" name="Freeform 292">
              <a:extLst>
                <a:ext uri="{FF2B5EF4-FFF2-40B4-BE49-F238E27FC236}">
                  <a16:creationId xmlns:a16="http://schemas.microsoft.com/office/drawing/2014/main" id="{DF484D0F-598C-408A-BDB4-F83319563DE2}"/>
                </a:ext>
              </a:extLst>
            </p:cNvPr>
            <p:cNvSpPr/>
            <p:nvPr/>
          </p:nvSpPr>
          <p:spPr>
            <a:xfrm>
              <a:off x="5065530" y="2011518"/>
              <a:ext cx="330223" cy="485421"/>
            </a:xfrm>
            <a:custGeom>
              <a:avLst/>
              <a:gdLst>
                <a:gd name="connsiteX0" fmla="*/ 0 w 332509"/>
                <a:gd name="connsiteY0" fmla="*/ 498764 h 522514"/>
                <a:gd name="connsiteX1" fmla="*/ 237507 w 332509"/>
                <a:gd name="connsiteY1" fmla="*/ 11875 h 522514"/>
                <a:gd name="connsiteX2" fmla="*/ 118753 w 332509"/>
                <a:gd name="connsiteY2" fmla="*/ 522514 h 522514"/>
                <a:gd name="connsiteX3" fmla="*/ 332509 w 332509"/>
                <a:gd name="connsiteY3" fmla="*/ 0 h 52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509" h="522514">
                  <a:moveTo>
                    <a:pt x="0" y="498764"/>
                  </a:moveTo>
                  <a:lnTo>
                    <a:pt x="237507" y="11875"/>
                  </a:lnTo>
                  <a:lnTo>
                    <a:pt x="118753" y="522514"/>
                  </a:lnTo>
                  <a:lnTo>
                    <a:pt x="332509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E3698AF-7358-45A5-9E12-23CA61A3045D}"/>
                </a:ext>
              </a:extLst>
            </p:cNvPr>
            <p:cNvCxnSpPr/>
            <p:nvPr/>
          </p:nvCxnSpPr>
          <p:spPr>
            <a:xfrm rot="16200000" flipH="1">
              <a:off x="3147330" y="2695345"/>
              <a:ext cx="386136" cy="11386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9F5D34-AE40-4131-8E71-EC232C0C6C82}"/>
                </a:ext>
              </a:extLst>
            </p:cNvPr>
            <p:cNvCxnSpPr/>
            <p:nvPr/>
          </p:nvCxnSpPr>
          <p:spPr>
            <a:xfrm rot="16200000" flipH="1">
              <a:off x="6094669" y="2693506"/>
              <a:ext cx="386136" cy="11386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205D82E-6F70-482B-81C4-507D102491C4}"/>
                </a:ext>
              </a:extLst>
            </p:cNvPr>
            <p:cNvCxnSpPr/>
            <p:nvPr/>
          </p:nvCxnSpPr>
          <p:spPr>
            <a:xfrm flipV="1">
              <a:off x="3346090" y="2750683"/>
              <a:ext cx="2949237" cy="22066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B86A0D1-E4EE-4A6E-B062-0B0010FCE604}"/>
                </a:ext>
              </a:extLst>
            </p:cNvPr>
            <p:cNvGrpSpPr/>
            <p:nvPr/>
          </p:nvGrpSpPr>
          <p:grpSpPr>
            <a:xfrm>
              <a:off x="4248417" y="2127359"/>
              <a:ext cx="774506" cy="365905"/>
              <a:chOff x="3614948" y="5767450"/>
              <a:chExt cx="807719" cy="39386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D03FF35-9A9B-4A2F-B253-6DDA4FEFB56A}"/>
                  </a:ext>
                </a:extLst>
              </p:cNvPr>
              <p:cNvSpPr/>
              <p:nvPr/>
            </p:nvSpPr>
            <p:spPr>
              <a:xfrm flipH="1">
                <a:off x="36149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BDC53BD-503F-4278-9ED8-3BE06B97A115}"/>
                  </a:ext>
                </a:extLst>
              </p:cNvPr>
              <p:cNvSpPr/>
              <p:nvPr/>
            </p:nvSpPr>
            <p:spPr>
              <a:xfrm flipH="1">
                <a:off x="37673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4872553-9BBD-4371-9B6F-FED565E7E41E}"/>
                  </a:ext>
                </a:extLst>
              </p:cNvPr>
              <p:cNvSpPr/>
              <p:nvPr/>
            </p:nvSpPr>
            <p:spPr>
              <a:xfrm flipH="1">
                <a:off x="39197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AE98B25-9B2A-4896-86B2-FCF1E6A8C69D}"/>
                  </a:ext>
                </a:extLst>
              </p:cNvPr>
              <p:cNvSpPr/>
              <p:nvPr/>
            </p:nvSpPr>
            <p:spPr>
              <a:xfrm flipH="1">
                <a:off x="40721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A771711-EA36-4099-ACBC-C40CD9E2148D}"/>
                  </a:ext>
                </a:extLst>
              </p:cNvPr>
              <p:cNvSpPr/>
              <p:nvPr/>
            </p:nvSpPr>
            <p:spPr>
              <a:xfrm flipH="1">
                <a:off x="42245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D082B7-76E1-419F-B9CF-D3C45914C79D}"/>
                  </a:ext>
                </a:extLst>
              </p:cNvPr>
              <p:cNvSpPr/>
              <p:nvPr/>
            </p:nvSpPr>
            <p:spPr>
              <a:xfrm flipH="1">
                <a:off x="4376948" y="5767450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33" name="TextBox 116">
              <a:extLst>
                <a:ext uri="{FF2B5EF4-FFF2-40B4-BE49-F238E27FC236}">
                  <a16:creationId xmlns:a16="http://schemas.microsoft.com/office/drawing/2014/main" id="{3329073D-C66B-4367-A50C-23BCCEA5C935}"/>
                </a:ext>
              </a:extLst>
            </p:cNvPr>
            <p:cNvSpPr txBox="1"/>
            <p:nvPr/>
          </p:nvSpPr>
          <p:spPr>
            <a:xfrm>
              <a:off x="3388961" y="2713663"/>
              <a:ext cx="3011371" cy="434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accent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450 kHz “notch” spacing</a:t>
              </a:r>
            </a:p>
          </p:txBody>
        </p:sp>
      </p:grpSp>
      <p:pic>
        <p:nvPicPr>
          <p:cNvPr id="64" name="Content Placeholder 8">
            <a:extLst>
              <a:ext uri="{FF2B5EF4-FFF2-40B4-BE49-F238E27FC236}">
                <a16:creationId xmlns:a16="http://schemas.microsoft.com/office/drawing/2014/main" id="{6F4ABC9A-F790-4C82-94EC-9839743EC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0166" y="1183062"/>
            <a:ext cx="3023482" cy="264953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F68C990-F3ED-4915-B481-D33C45011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699" y="4146484"/>
            <a:ext cx="4078603" cy="254663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A8F84FA-1130-4CD6-92AD-445C97A4D0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70" b="52995"/>
          <a:stretch/>
        </p:blipFill>
        <p:spPr>
          <a:xfrm>
            <a:off x="267928" y="5160036"/>
            <a:ext cx="4240432" cy="14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0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02" y="3918023"/>
            <a:ext cx="3209335" cy="23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428" y="4160521"/>
            <a:ext cx="4451282" cy="2162170"/>
            <a:chOff x="177868" y="4349899"/>
            <a:chExt cx="4451282" cy="1972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68" y="4349899"/>
              <a:ext cx="4451282" cy="197279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33989" y="5151815"/>
              <a:ext cx="526133" cy="23005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DLT1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98032" y="5147697"/>
              <a:ext cx="659301" cy="23005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DLT2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58396" y="5151879"/>
              <a:ext cx="905150" cy="23005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DLT3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36476" y="5156630"/>
              <a:ext cx="885370" cy="23005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DLT4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85903" y="5156629"/>
              <a:ext cx="843246" cy="23005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DLT5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 – Accelerator Physics: Linac Lattice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124" charset="0"/>
                <a:ea typeface="MS PGothic" pitchFamily="34" charset="-128"/>
                <a:cs typeface="+mn-cs"/>
              </a:rPr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F.G. Garcia | PIP - Overview of Linac Upgrades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6024" y="4062224"/>
            <a:ext cx="8565161" cy="206672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4" t="22478" r="18545" b="9660"/>
          <a:stretch/>
        </p:blipFill>
        <p:spPr>
          <a:xfrm>
            <a:off x="6383496" y="860167"/>
            <a:ext cx="2396879" cy="2031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5312" y="5738019"/>
            <a:ext cx="2864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Excitation currents near limits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1" t="33042" r="35146" b="33479"/>
          <a:stretch/>
        </p:blipFill>
        <p:spPr>
          <a:xfrm>
            <a:off x="6520594" y="2912258"/>
            <a:ext cx="2376771" cy="16254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5256"/>
            <a:ext cx="6291994" cy="2925763"/>
          </a:xfrm>
        </p:spPr>
        <p:txBody>
          <a:bodyPr/>
          <a:lstStyle/>
          <a:p>
            <a:pPr marL="457200" indent="-457200"/>
            <a:r>
              <a:rPr lang="en-US" sz="2000" dirty="0"/>
              <a:t>PIP goals was to develop for the first time a       start-to-end model of Linac lattice</a:t>
            </a:r>
          </a:p>
          <a:p>
            <a:pPr marL="0" indent="0">
              <a:buNone/>
            </a:pPr>
            <a:r>
              <a:rPr lang="en-US" sz="1600" dirty="0"/>
              <a:t>             LEBT+RFQ+MEBT+DTL+SCC+TL</a:t>
            </a:r>
          </a:p>
          <a:p>
            <a:pPr marL="854075" lvl="1" indent="-396875"/>
            <a:r>
              <a:rPr lang="en-US" sz="1800" dirty="0"/>
              <a:t>Revision of existing DTL lattice</a:t>
            </a:r>
          </a:p>
          <a:p>
            <a:pPr marL="1203325" lvl="2" indent="-349250"/>
            <a:r>
              <a:rPr lang="en-US" sz="1600" dirty="0"/>
              <a:t>Extensive literature research to document</a:t>
            </a:r>
          </a:p>
          <a:p>
            <a:pPr marL="1658938" lvl="3" indent="-347663"/>
            <a:r>
              <a:rPr lang="en-US" sz="1400" dirty="0"/>
              <a:t>Review publications for NAL-Linac creation</a:t>
            </a:r>
          </a:p>
          <a:p>
            <a:pPr marL="1660525" lvl="3" indent="-349250"/>
            <a:r>
              <a:rPr lang="en-US" sz="1400" dirty="0"/>
              <a:t>Linac instrumentation list and locations</a:t>
            </a:r>
          </a:p>
          <a:p>
            <a:pPr marL="1660525" lvl="3" indent="-349250"/>
            <a:r>
              <a:rPr lang="en-US" sz="1400" dirty="0"/>
              <a:t>DTL &amp; SCC specifications</a:t>
            </a:r>
            <a:endParaRPr lang="en-US" sz="1600" dirty="0"/>
          </a:p>
          <a:p>
            <a:pPr marL="854075" lvl="1" indent="-396875"/>
            <a:r>
              <a:rPr lang="en-US" sz="1800" dirty="0"/>
              <a:t>Codes used: TRACK, </a:t>
            </a:r>
            <a:r>
              <a:rPr lang="en-US" sz="1800" dirty="0" err="1"/>
              <a:t>Parmila</a:t>
            </a:r>
            <a:r>
              <a:rPr lang="en-US" sz="1800" dirty="0"/>
              <a:t>,  </a:t>
            </a:r>
            <a:r>
              <a:rPr lang="en-US" sz="1800" dirty="0" err="1"/>
              <a:t>TraceWin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0352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124" charset="0"/>
                <a:ea typeface="MS PGothic" pitchFamily="34" charset="-128"/>
                <a:cs typeface="+mn-cs"/>
              </a:rPr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F.G. Garcia | PIP - Overview of Linac Upgrades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3547" y="4546470"/>
            <a:ext cx="2750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utilities /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infrastructure</a:t>
            </a:r>
          </a:p>
        </p:txBody>
      </p:sp>
      <p:pic>
        <p:nvPicPr>
          <p:cNvPr id="1026" name="Picture 2" descr="P:\Projects\Linac\Utilities\PowerDistribution\TransformerPictures\Installation\L1Transform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030" y="3268524"/>
            <a:ext cx="353568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749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39D10E-6273-4671-BB45-E243F8C31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FNAL/LINAC</a:t>
            </a:r>
          </a:p>
          <a:p>
            <a:r>
              <a:rPr lang="en-US" dirty="0"/>
              <a:t>LINAC within PIP</a:t>
            </a:r>
          </a:p>
          <a:p>
            <a:r>
              <a:rPr lang="en-US" dirty="0"/>
              <a:t>Highlights of each LINAC tasks</a:t>
            </a:r>
          </a:p>
          <a:p>
            <a:r>
              <a:rPr lang="en-US" dirty="0"/>
              <a:t>LINAC performance after PIP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93D8B8-F3D3-4ED1-A7DF-23428C2C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3B98D-C9A3-436C-8DCC-F75906AE86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A1B18-6AEE-442E-AF02-BC7FB841A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4028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DFF02-E5BD-41B1-AF45-76D31175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5CB71-6950-459B-B8C9-DEE360E8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3260736-9BB5-407B-9B96-DDD29692EC13}"/>
              </a:ext>
            </a:extLst>
          </p:cNvPr>
          <p:cNvSpPr txBox="1">
            <a:spLocks/>
          </p:cNvSpPr>
          <p:nvPr/>
        </p:nvSpPr>
        <p:spPr>
          <a:xfrm>
            <a:off x="228600" y="229184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700" dirty="0"/>
              <a:t>PIP Linac Utilities: Power Distribution (FY12-FY14)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BBB934-EA57-4B4D-A7D5-A863E52E67A2}"/>
              </a:ext>
            </a:extLst>
          </p:cNvPr>
          <p:cNvSpPr txBox="1">
            <a:spLocks/>
          </p:cNvSpPr>
          <p:nvPr/>
        </p:nvSpPr>
        <p:spPr>
          <a:xfrm>
            <a:off x="0" y="956817"/>
            <a:ext cx="6587041" cy="525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None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615E504-6FFA-4EB8-8F93-F99882CEA076}"/>
              </a:ext>
            </a:extLst>
          </p:cNvPr>
          <p:cNvSpPr txBox="1">
            <a:spLocks/>
          </p:cNvSpPr>
          <p:nvPr/>
        </p:nvSpPr>
        <p:spPr>
          <a:xfrm>
            <a:off x="81280" y="936497"/>
            <a:ext cx="8701836" cy="5181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L1 transformer fully installed</a:t>
            </a:r>
          </a:p>
          <a:p>
            <a:pPr lvl="2" defTabSz="914400" fontAlgn="auto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13.8kV to 480Y/277V</a:t>
            </a:r>
          </a:p>
          <a:p>
            <a:pPr lvl="2" defTabSz="914400" fontAlgn="auto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Better heat loss (80C vs 115C)</a:t>
            </a:r>
          </a:p>
          <a:p>
            <a:pPr lvl="2" defTabSz="914400" fontAlgn="auto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Low voltage breakers, trip control and instr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endParaRPr lang="en-US" sz="2200" dirty="0">
              <a:solidFill>
                <a:srgbClr val="46465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6000"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defTabSz="91440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defTabSz="91440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What became of the removed equipment?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6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Transformer kept as spare for Linac </a:t>
            </a:r>
          </a:p>
          <a:p>
            <a:pPr marR="0" lvl="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additional 2 other old-style transformers in use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6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Breakers &amp; primary switch will be rebuilt and tested (spares)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02D4D103-0107-4E94-A3F3-A9323000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60" y="1068541"/>
            <a:ext cx="2834640" cy="161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357DBA6-939C-44E6-862B-FF3CD0B26B59}"/>
              </a:ext>
            </a:extLst>
          </p:cNvPr>
          <p:cNvSpPr txBox="1"/>
          <p:nvPr/>
        </p:nvSpPr>
        <p:spPr>
          <a:xfrm>
            <a:off x="6086698" y="699209"/>
            <a:ext cx="2828702" cy="369332"/>
          </a:xfrm>
          <a:prstGeom prst="rect">
            <a:avLst/>
          </a:prstGeom>
          <a:solidFill>
            <a:srgbClr val="727CA3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Original L1 sub-station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443B99F6-53B9-4CC7-821F-007C0C3D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59" y="4241927"/>
            <a:ext cx="1666082" cy="200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4D068E9-8C2C-4C74-80C8-359E69973673}"/>
              </a:ext>
            </a:extLst>
          </p:cNvPr>
          <p:cNvGrpSpPr/>
          <p:nvPr/>
        </p:nvGrpSpPr>
        <p:grpSpPr>
          <a:xfrm>
            <a:off x="767552" y="2865120"/>
            <a:ext cx="7476944" cy="1783080"/>
            <a:chOff x="767552" y="2484120"/>
            <a:chExt cx="7476944" cy="178308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1566C23-BECF-4E18-A77C-61378A78689B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022" y="2484120"/>
              <a:ext cx="2281474" cy="178308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A24BD82-F054-471A-8F3E-8D27DB113781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2506980"/>
              <a:ext cx="2281473" cy="1737360"/>
            </a:xfrm>
            <a:prstGeom prst="rect">
              <a:avLst/>
            </a:prstGeom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69EA81E0-3480-44AE-8B31-0029DFC87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06980"/>
              <a:ext cx="2281474" cy="1730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965F7D-AA8D-4CDE-A5F2-0F69D321B1CF}"/>
                </a:ext>
              </a:extLst>
            </p:cNvPr>
            <p:cNvSpPr txBox="1"/>
            <p:nvPr/>
          </p:nvSpPr>
          <p:spPr>
            <a:xfrm>
              <a:off x="767552" y="3827747"/>
              <a:ext cx="785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July’14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7CF6D3-A5C9-48A7-B0D5-1406BAA8E951}"/>
                </a:ext>
              </a:extLst>
            </p:cNvPr>
            <p:cNvSpPr txBox="1"/>
            <p:nvPr/>
          </p:nvSpPr>
          <p:spPr>
            <a:xfrm>
              <a:off x="3430979" y="3868006"/>
              <a:ext cx="1211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Sept 17 ‘14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A7EBE0-E055-4FC6-A1CB-4C5602E388D7}"/>
                </a:ext>
              </a:extLst>
            </p:cNvPr>
            <p:cNvSpPr txBox="1"/>
            <p:nvPr/>
          </p:nvSpPr>
          <p:spPr>
            <a:xfrm>
              <a:off x="5984793" y="3835740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Sept 24 ‘14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707BEC-5E18-44B4-B97A-2E31145DC693}"/>
              </a:ext>
            </a:extLst>
          </p:cNvPr>
          <p:cNvCxnSpPr/>
          <p:nvPr/>
        </p:nvCxnSpPr>
        <p:spPr>
          <a:xfrm flipH="1">
            <a:off x="6290632" y="2029098"/>
            <a:ext cx="554486" cy="14632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5F38F6-3E75-42C9-97F2-E8E5CF176E9D}"/>
              </a:ext>
            </a:extLst>
          </p:cNvPr>
          <p:cNvCxnSpPr/>
          <p:nvPr/>
        </p:nvCxnSpPr>
        <p:spPr>
          <a:xfrm>
            <a:off x="7965195" y="1740665"/>
            <a:ext cx="440675" cy="29855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032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DFF02-E5BD-41B1-AF45-76D31175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5CB71-6950-459B-B8C9-DEE360E8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3260736-9BB5-407B-9B96-DDD29692EC13}"/>
              </a:ext>
            </a:extLst>
          </p:cNvPr>
          <p:cNvSpPr txBox="1">
            <a:spLocks/>
          </p:cNvSpPr>
          <p:nvPr/>
        </p:nvSpPr>
        <p:spPr>
          <a:xfrm>
            <a:off x="228600" y="229184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PIP – Linac Utilities: Vacuum (FY12-FY14)</a:t>
            </a:r>
            <a:endParaRPr lang="en-US" sz="27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BBB934-EA57-4B4D-A7D5-A863E52E67A2}"/>
              </a:ext>
            </a:extLst>
          </p:cNvPr>
          <p:cNvSpPr txBox="1">
            <a:spLocks/>
          </p:cNvSpPr>
          <p:nvPr/>
        </p:nvSpPr>
        <p:spPr>
          <a:xfrm>
            <a:off x="0" y="956817"/>
            <a:ext cx="6587041" cy="525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None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C8A01F9-7815-4AB1-A581-A7AF5D8CC97B}"/>
              </a:ext>
            </a:extLst>
          </p:cNvPr>
          <p:cNvSpPr txBox="1">
            <a:spLocks/>
          </p:cNvSpPr>
          <p:nvPr/>
        </p:nvSpPr>
        <p:spPr>
          <a:xfrm>
            <a:off x="228600" y="858120"/>
            <a:ext cx="6221413" cy="5350401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marR="0" lvl="0" indent="-2270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Vacuum system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composed of roughing stations, ion pumps, turbo pumps evacuate the accelerator to an average pressure of  6x10</a:t>
            </a:r>
            <a:r>
              <a:rPr kumimoji="0" lang="en-US" sz="2200" b="0" i="0" u="none" strike="noStrike" kern="1200" cap="none" spc="0" normalizeH="0" baseline="3000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-8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 torr</a:t>
            </a:r>
          </a:p>
          <a:p>
            <a:pPr marL="574675" marR="0" lvl="1" indent="-234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DTL  ~ 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O(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10</a:t>
            </a:r>
            <a:r>
              <a:rPr kumimoji="0" lang="en-US" sz="1900" b="0" i="0" u="none" strike="noStrike" kern="1200" cap="none" spc="0" normalizeH="0" baseline="3000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-8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) torr</a:t>
            </a:r>
          </a:p>
          <a:p>
            <a:pPr marL="574675" marR="0" lvl="1" indent="-234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SCC ~ O(10</a:t>
            </a:r>
            <a:r>
              <a:rPr kumimoji="0" lang="en-US" sz="1900" b="0" i="0" u="none" strike="noStrike" kern="1200" cap="none" spc="0" normalizeH="0" baseline="3000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-9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) torr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  <a:p>
            <a:pPr marL="227013" marR="0" lvl="0" indent="-227013" algn="l" defTabSz="457200" rtl="0" eaLnBrk="1" fontAlgn="base" latinLnBrk="0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Upgrade DTL roughing station</a:t>
            </a:r>
          </a:p>
          <a:p>
            <a:pPr marL="574675" marR="0" lvl="1" indent="-2349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Modern instrumentation and controls</a:t>
            </a:r>
          </a:p>
          <a:p>
            <a:pPr marL="227013" marR="0" lvl="0" indent="-227013" algn="l" defTabSz="457200" rtl="0" eaLnBrk="1" fontAlgn="base" latinLnBrk="0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Upgrade original turbo pumps</a:t>
            </a:r>
          </a:p>
          <a:p>
            <a:pPr marL="574675" marR="0" lvl="2" indent="-2349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shade val="50000"/>
                </a:sysClr>
              </a:buClr>
              <a:buSzPct val="105000"/>
              <a:buFont typeface="Arial" pitchFamily="34" charset="0"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Original pumps in service since day-one</a:t>
            </a:r>
          </a:p>
          <a:p>
            <a:pPr marL="1031875" marR="0" lvl="5" indent="-2349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FB8CD">
                  <a:shade val="75000"/>
                </a:srgbClr>
              </a:buClr>
              <a:buSzPct val="105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Belt driven / oil reservoir</a:t>
            </a:r>
          </a:p>
          <a:p>
            <a:pPr marL="574675" marR="0" lvl="4" indent="-2349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FB8CD">
                  <a:shade val="75000"/>
                </a:srgbClr>
              </a:buClr>
              <a:buSzPct val="105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Heavy, big, replacement parts no longer available</a:t>
            </a:r>
          </a:p>
          <a:p>
            <a:pPr marL="1031875" marR="0" lvl="3" indent="-2349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shade val="50000"/>
                </a:sysClr>
              </a:buClr>
              <a:buSzPct val="105000"/>
              <a:buFont typeface="Arial" pitchFamily="34" charset="0"/>
              <a:buChar char="-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New pumps are sealed clean bearings, compact, high speed, freq. drive control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  <a:p>
            <a:pPr marL="27432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  <a:p>
            <a:pPr marL="27432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  <a:p>
            <a:pPr marL="27432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  <a:p>
            <a:pPr marL="27432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519A24">
                    <a:lumMod val="50000"/>
                  </a:srgbClr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                      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519A24">
                  <a:lumMod val="50000"/>
                </a:srgbClr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1CB2C82-ABC5-4DF7-971C-A775F52F1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15800" r="5092" b="21973"/>
          <a:stretch/>
        </p:blipFill>
        <p:spPr>
          <a:xfrm>
            <a:off x="5983036" y="4275114"/>
            <a:ext cx="2966292" cy="197394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7AA6770-1433-4F9D-BE50-478C7410ACDA}"/>
              </a:ext>
            </a:extLst>
          </p:cNvPr>
          <p:cNvGrpSpPr/>
          <p:nvPr/>
        </p:nvGrpSpPr>
        <p:grpSpPr>
          <a:xfrm>
            <a:off x="452437" y="4178510"/>
            <a:ext cx="4395885" cy="2119730"/>
            <a:chOff x="592156" y="3503361"/>
            <a:chExt cx="4395885" cy="211973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066634E-B986-4F94-B4DC-4A413BE23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999" y="3519971"/>
              <a:ext cx="1523042" cy="210312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122D537-0FE8-4138-94DB-A91302F32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02" t="45027" r="23714"/>
            <a:stretch/>
          </p:blipFill>
          <p:spPr>
            <a:xfrm>
              <a:off x="592156" y="3503361"/>
              <a:ext cx="2401906" cy="2103120"/>
            </a:xfrm>
            <a:prstGeom prst="rect">
              <a:avLst/>
            </a:prstGeom>
          </p:spPr>
        </p:pic>
        <p:sp>
          <p:nvSpPr>
            <p:cNvPr id="48" name="Right Arrow 20">
              <a:extLst>
                <a:ext uri="{FF2B5EF4-FFF2-40B4-BE49-F238E27FC236}">
                  <a16:creationId xmlns:a16="http://schemas.microsoft.com/office/drawing/2014/main" id="{5ADF07C3-0FAE-4E0D-81A1-564BDBAEEF73}"/>
                </a:ext>
              </a:extLst>
            </p:cNvPr>
            <p:cNvSpPr/>
            <p:nvPr/>
          </p:nvSpPr>
          <p:spPr>
            <a:xfrm>
              <a:off x="1958476" y="4281711"/>
              <a:ext cx="2071172" cy="293197"/>
            </a:xfrm>
            <a:prstGeom prst="rightArrow">
              <a:avLst/>
            </a:prstGeom>
            <a:solidFill>
              <a:srgbClr val="00B5E2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FFD0F6-70CC-4BFA-8539-03A69D3CDA5B}"/>
              </a:ext>
            </a:extLst>
          </p:cNvPr>
          <p:cNvGrpSpPr/>
          <p:nvPr/>
        </p:nvGrpSpPr>
        <p:grpSpPr>
          <a:xfrm>
            <a:off x="5504876" y="875678"/>
            <a:ext cx="3410524" cy="3273160"/>
            <a:chOff x="5504876" y="967118"/>
            <a:chExt cx="3410524" cy="327316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6DE0B02-6A7E-445F-8BD4-A5C461069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345" y="967118"/>
              <a:ext cx="2254055" cy="2103120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4C7A463-8F37-4D32-A0AE-C12646DA87E1}"/>
                </a:ext>
              </a:extLst>
            </p:cNvPr>
            <p:cNvGrpSpPr/>
            <p:nvPr/>
          </p:nvGrpSpPr>
          <p:grpSpPr>
            <a:xfrm>
              <a:off x="5504876" y="2137158"/>
              <a:ext cx="2254055" cy="2103120"/>
              <a:chOff x="5992924" y="3510917"/>
              <a:chExt cx="2962749" cy="2617987"/>
            </a:xfrm>
          </p:grpSpPr>
          <p:pic>
            <p:nvPicPr>
              <p:cNvPr id="53" name="Picture 2">
                <a:extLst>
                  <a:ext uri="{FF2B5EF4-FFF2-40B4-BE49-F238E27FC236}">
                    <a16:creationId xmlns:a16="http://schemas.microsoft.com/office/drawing/2014/main" id="{88F4B2EB-52AA-4AC8-BE17-323EFB788A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2924" y="3510917"/>
                <a:ext cx="2962749" cy="2617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E44AA20-5BC5-4413-B2E9-A55A4D219FF2}"/>
                  </a:ext>
                </a:extLst>
              </p:cNvPr>
              <p:cNvSpPr txBox="1"/>
              <p:nvPr/>
            </p:nvSpPr>
            <p:spPr>
              <a:xfrm>
                <a:off x="7791905" y="5719354"/>
                <a:ext cx="9316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85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Oct ‘12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28A6C43-E789-4F57-9300-731CACDAF229}"/>
                  </a:ext>
                </a:extLst>
              </p:cNvPr>
              <p:cNvSpPr txBox="1"/>
              <p:nvPr/>
            </p:nvSpPr>
            <p:spPr>
              <a:xfrm>
                <a:off x="6072410" y="3565773"/>
                <a:ext cx="2828703" cy="459749"/>
              </a:xfrm>
              <a:prstGeom prst="rect">
                <a:avLst/>
              </a:prstGeom>
              <a:solidFill>
                <a:srgbClr val="99D6EA">
                  <a:lumMod val="20000"/>
                  <a:lumOff val="80000"/>
                  <a:alpha val="5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  <a:cs typeface="+mn-cs"/>
                  </a:rPr>
                  <a:t>DTL roughing station</a:t>
                </a:r>
              </a:p>
            </p:txBody>
          </p:sp>
        </p:grpSp>
        <p:sp>
          <p:nvSpPr>
            <p:cNvPr id="52" name="Right Arrow 24">
              <a:extLst>
                <a:ext uri="{FF2B5EF4-FFF2-40B4-BE49-F238E27FC236}">
                  <a16:creationId xmlns:a16="http://schemas.microsoft.com/office/drawing/2014/main" id="{E880A442-7D05-4B9F-9CD9-C6FF9E585800}"/>
                </a:ext>
              </a:extLst>
            </p:cNvPr>
            <p:cNvSpPr/>
            <p:nvPr/>
          </p:nvSpPr>
          <p:spPr>
            <a:xfrm rot="8123698">
              <a:off x="7241280" y="2376252"/>
              <a:ext cx="1259799" cy="293197"/>
            </a:xfrm>
            <a:prstGeom prst="rightArrow">
              <a:avLst/>
            </a:prstGeom>
            <a:solidFill>
              <a:srgbClr val="00B5E2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5705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DFF02-E5BD-41B1-AF45-76D31175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5CB71-6950-459B-B8C9-DEE360E8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3260736-9BB5-407B-9B96-DDD29692EC13}"/>
              </a:ext>
            </a:extLst>
          </p:cNvPr>
          <p:cNvSpPr txBox="1">
            <a:spLocks/>
          </p:cNvSpPr>
          <p:nvPr/>
        </p:nvSpPr>
        <p:spPr>
          <a:xfrm>
            <a:off x="228600" y="229184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PIP – Linac Utilities: LCW (FY13-FY15)</a:t>
            </a:r>
            <a:endParaRPr lang="en-US" sz="27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BBB934-EA57-4B4D-A7D5-A863E52E67A2}"/>
              </a:ext>
            </a:extLst>
          </p:cNvPr>
          <p:cNvSpPr txBox="1">
            <a:spLocks/>
          </p:cNvSpPr>
          <p:nvPr/>
        </p:nvSpPr>
        <p:spPr>
          <a:xfrm>
            <a:off x="0" y="956817"/>
            <a:ext cx="6587041" cy="525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None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716A"/>
              </a:buClr>
              <a:buSzTx/>
              <a:buFont typeface="Georgia"/>
              <a:buChar char="•"/>
              <a:tabLst/>
              <a:defRPr/>
            </a:pPr>
            <a:endParaRPr lang="en-US" sz="22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15B540A-9C5F-4583-B6D9-AB71AA0CA614}"/>
              </a:ext>
            </a:extLst>
          </p:cNvPr>
          <p:cNvSpPr txBox="1">
            <a:spLocks/>
          </p:cNvSpPr>
          <p:nvPr/>
        </p:nvSpPr>
        <p:spPr>
          <a:xfrm>
            <a:off x="228600" y="900997"/>
            <a:ext cx="5105400" cy="17064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Dual Temp System</a:t>
            </a:r>
          </a:p>
          <a:p>
            <a:pPr marL="854075" marR="0" lvl="1" indent="-396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Problem: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 Aug’12 a major water leak developed in the klystron gallery</a:t>
            </a:r>
          </a:p>
          <a:p>
            <a:pPr marL="1203325" marR="0" lvl="2" indent="-3492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~ 2,000 gallons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O lost</a:t>
            </a:r>
          </a:p>
          <a:p>
            <a:pPr marL="1203325" marR="0" lvl="2" indent="-3492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measured capital loss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D0F0C7-352F-41F9-8732-F76790578221}"/>
              </a:ext>
            </a:extLst>
          </p:cNvPr>
          <p:cNvGrpSpPr/>
          <p:nvPr/>
        </p:nvGrpSpPr>
        <p:grpSpPr>
          <a:xfrm>
            <a:off x="5592931" y="768949"/>
            <a:ext cx="3322469" cy="2048041"/>
            <a:chOff x="5806334" y="4776681"/>
            <a:chExt cx="3054159" cy="1682607"/>
          </a:xfrm>
        </p:grpSpPr>
        <p:pic>
          <p:nvPicPr>
            <p:cNvPr id="30" name="LinacFlooD.wmv">
              <a:hlinkClick r:id="" action="ppaction://media"/>
              <a:extLst>
                <a:ext uri="{FF2B5EF4-FFF2-40B4-BE49-F238E27FC236}">
                  <a16:creationId xmlns:a16="http://schemas.microsoft.com/office/drawing/2014/main" id="{F1D37933-A17F-4A3C-A46F-0FDE96145453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6145.9336"/>
                    <p14:fade out="550"/>
                  </p14:media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5806334" y="4776681"/>
              <a:ext cx="3054159" cy="167978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14E440-7463-49FB-B64F-EB46637A3B5C}"/>
                </a:ext>
              </a:extLst>
            </p:cNvPr>
            <p:cNvSpPr txBox="1"/>
            <p:nvPr/>
          </p:nvSpPr>
          <p:spPr>
            <a:xfrm>
              <a:off x="5806334" y="6155856"/>
              <a:ext cx="3054159" cy="303432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itchFamily="34" charset="-128"/>
                  <a:cs typeface="Helvetica" panose="020B0604020202020204" pitchFamily="34" charset="0"/>
                </a:rPr>
                <a:t>Klystron Gallery - Aug’12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AE800E3-CB70-4E88-B0EA-818E7706E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38" y="3054706"/>
            <a:ext cx="2721015" cy="159627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86EDAB9-EA20-48B5-ACDA-4519A6B8701E}"/>
              </a:ext>
            </a:extLst>
          </p:cNvPr>
          <p:cNvSpPr/>
          <p:nvPr/>
        </p:nvSpPr>
        <p:spPr>
          <a:xfrm>
            <a:off x="137160" y="2516585"/>
            <a:ext cx="629998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4075" lvl="1" indent="-396875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800" b="1" dirty="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rPr>
              <a:t>Risk:</a:t>
            </a:r>
            <a:r>
              <a:rPr lang="en-US" sz="1800" dirty="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rPr>
              <a:t> Measurements of pipe wall thickness revealed several other similar spots to this eruption</a:t>
            </a:r>
          </a:p>
          <a:p>
            <a:pPr marL="854075" lvl="1" indent="-396875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800" b="1" dirty="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rPr>
              <a:t>Plan</a:t>
            </a:r>
            <a:r>
              <a:rPr lang="en-US" sz="1800" dirty="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rPr>
              <a:t>: replace cooling provided by EOL DTW piping and fan coil units to a rooftop AC unit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8E3E405-0FC0-415C-A126-929D770CD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0" y="3750279"/>
            <a:ext cx="2037799" cy="2551130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B84A044-6AAA-4141-82FC-F1E71864EC0E}"/>
              </a:ext>
            </a:extLst>
          </p:cNvPr>
          <p:cNvSpPr txBox="1">
            <a:spLocks/>
          </p:cNvSpPr>
          <p:nvPr/>
        </p:nvSpPr>
        <p:spPr>
          <a:xfrm>
            <a:off x="1932006" y="4625164"/>
            <a:ext cx="7211994" cy="1827169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55 LCW cooling system (CUB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)</a:t>
            </a:r>
          </a:p>
          <a:p>
            <a:pPr marL="685800" marR="0" lvl="1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Problem: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 inexistent backup system &amp; spare pump for the DTL cooling system</a:t>
            </a:r>
          </a:p>
          <a:p>
            <a:pPr marL="685800" marR="0" lvl="1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Risk: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potential to halt operation indefinitely if pump fails unexpected 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  <a:p>
            <a:pPr marL="685800" marR="0" lvl="1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Plan: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funding the repair of the spare pump and setup 2</a:t>
            </a:r>
            <a:r>
              <a:rPr kumimoji="0" lang="en-US" sz="1900" b="0" i="0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nd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 system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49780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remove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623687B2-C1D9-4F94-A275-8DF54B6E8263}"/>
              </a:ext>
            </a:extLst>
          </p:cNvPr>
          <p:cNvSpPr txBox="1">
            <a:spLocks/>
          </p:cNvSpPr>
          <p:nvPr/>
        </p:nvSpPr>
        <p:spPr>
          <a:xfrm>
            <a:off x="147320" y="241026"/>
            <a:ext cx="876808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Beam throughput &amp; </a:t>
            </a:r>
            <a:r>
              <a:rPr lang="en-US" sz="2400" dirty="0"/>
              <a:t>Downtime</a:t>
            </a:r>
            <a:r>
              <a:rPr lang="en-US" sz="2200" dirty="0"/>
              <a:t> - </a:t>
            </a:r>
            <a:r>
              <a:rPr lang="en-US" sz="2400" dirty="0"/>
              <a:t>First decade of 2000’s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C5F90B-C6C3-4ED6-833B-02E3BCB8C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061579"/>
              </p:ext>
            </p:extLst>
          </p:nvPr>
        </p:nvGraphicFramePr>
        <p:xfrm>
          <a:off x="5895354" y="3779121"/>
          <a:ext cx="3157206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5260">
                  <a:extLst>
                    <a:ext uri="{9D8B030D-6E8A-4147-A177-3AD203B41FA5}">
                      <a16:colId xmlns:a16="http://schemas.microsoft.com/office/drawing/2014/main" val="3300169164"/>
                    </a:ext>
                  </a:extLst>
                </a:gridCol>
                <a:gridCol w="1651946">
                  <a:extLst>
                    <a:ext uri="{9D8B030D-6E8A-4147-A177-3AD203B41FA5}">
                      <a16:colId xmlns:a16="http://schemas.microsoft.com/office/drawing/2014/main" val="1072139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Efficiency</a:t>
                      </a:r>
                      <a:endParaRPr lang="en-US" b="0" dirty="0">
                        <a:solidFill>
                          <a:srgbClr val="0F2D62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75%</a:t>
                      </a:r>
                      <a:endParaRPr lang="en-US" b="0" dirty="0">
                        <a:solidFill>
                          <a:srgbClr val="0F2D62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8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Linac Output</a:t>
                      </a:r>
                    </a:p>
                  </a:txBody>
                  <a:tcPr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36.5 mA</a:t>
                      </a:r>
                    </a:p>
                  </a:txBody>
                  <a:tcPr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037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 losses</a:t>
                      </a:r>
                    </a:p>
                  </a:txBody>
                  <a:tcPr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21.5 mV</a:t>
                      </a:r>
                    </a:p>
                  </a:txBody>
                  <a:tcPr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92815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026EEAF-5BE7-495C-BE26-53D33FBC2762}"/>
              </a:ext>
            </a:extLst>
          </p:cNvPr>
          <p:cNvSpPr txBox="1"/>
          <p:nvPr/>
        </p:nvSpPr>
        <p:spPr>
          <a:xfrm>
            <a:off x="5796891" y="4867054"/>
            <a:ext cx="32556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Improvements - Proton Plan:</a:t>
            </a:r>
          </a:p>
          <a:p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FY07 LE QPS control cards</a:t>
            </a:r>
          </a:p>
          <a:p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FY08 LE LLRF upgrade</a:t>
            </a:r>
            <a:endParaRPr lang="en-US"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BC58B-F3DF-40BD-9D4B-1A119340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C8504-23D2-4351-A9C2-27ED730F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B0B8D7-A616-4245-8380-59ECE97E56E2}"/>
              </a:ext>
            </a:extLst>
          </p:cNvPr>
          <p:cNvSpPr txBox="1"/>
          <p:nvPr/>
        </p:nvSpPr>
        <p:spPr>
          <a:xfrm>
            <a:off x="4686300" y="5515801"/>
            <a:ext cx="2639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F2D62"/>
                </a:solidFill>
              </a:rPr>
              <a:t>Downtime: </a:t>
            </a:r>
          </a:p>
          <a:p>
            <a:r>
              <a:rPr lang="en-US" sz="2000" dirty="0">
                <a:solidFill>
                  <a:srgbClr val="0F2D62"/>
                </a:solidFill>
              </a:rPr>
              <a:t>~ 60% 200 MHz system </a:t>
            </a:r>
          </a:p>
          <a:p>
            <a:r>
              <a:rPr lang="en-US" sz="2000" dirty="0">
                <a:solidFill>
                  <a:srgbClr val="0F2D62"/>
                </a:solidFill>
              </a:rPr>
              <a:t>~ 40% 805 MHz system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6D7A19-94EB-4B7A-BA80-AC08F0C670B1}"/>
              </a:ext>
            </a:extLst>
          </p:cNvPr>
          <p:cNvSpPr/>
          <p:nvPr/>
        </p:nvSpPr>
        <p:spPr>
          <a:xfrm>
            <a:off x="-142374" y="644323"/>
            <a:ext cx="56058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>
              <a:lnSpc>
                <a:spcPct val="150000"/>
              </a:lnSpc>
              <a:defRPr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Prior PIP</a:t>
            </a:r>
          </a:p>
          <a:p>
            <a:pPr marL="234950" indent="-176213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 750 keV C-W injectors </a:t>
            </a: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(I</a:t>
            </a:r>
            <a:r>
              <a:rPr lang="en-US" sz="20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/H</a:t>
            </a:r>
            <a:r>
              <a:rPr lang="en-US" sz="20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 msec beam pulse @ ~ 50 mA peak current</a:t>
            </a:r>
          </a:p>
          <a:p>
            <a:pPr marL="234950" indent="-1762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Accelerates beam upon request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Normal op.: 34 mA </a:t>
            </a:r>
            <a:r>
              <a:rPr lang="en-US" sz="1600" dirty="0" err="1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macropulse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average current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HEP:  400 MeV, ~7.0 Hz, 22 </a:t>
            </a:r>
            <a:r>
              <a:rPr lang="en-US" sz="1600" dirty="0">
                <a:solidFill>
                  <a:srgbClr val="0F2D62"/>
                </a:solidFill>
                <a:latin typeface="Symbol" panose="05050102010706020507" pitchFamily="18" charset="2"/>
                <a:cs typeface="Helvetica" panose="020B0604020202020204" pitchFamily="34" charset="0"/>
              </a:rPr>
              <a:t>m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 </a:t>
            </a:r>
            <a:r>
              <a:rPr lang="en-US" sz="1600" dirty="0" err="1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macropulse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length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NTF: 66 MeV, 15 Hz, 64.0 </a:t>
            </a:r>
            <a:r>
              <a:rPr lang="en-US" sz="1600" dirty="0">
                <a:solidFill>
                  <a:srgbClr val="0F2D62"/>
                </a:solidFill>
                <a:latin typeface="Symbol" panose="05050102010706020507" pitchFamily="18" charset="2"/>
                <a:cs typeface="Helvetica" panose="020B0604020202020204" pitchFamily="34" charset="0"/>
              </a:rPr>
              <a:t>m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 </a:t>
            </a:r>
            <a:r>
              <a:rPr lang="en-US" sz="1600" dirty="0" err="1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macropulse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length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 Studies:  400 MeV up to 15 Hz, 20 </a:t>
            </a:r>
            <a:r>
              <a:rPr lang="en-US" sz="1600" dirty="0">
                <a:solidFill>
                  <a:srgbClr val="0F2D62"/>
                </a:solidFill>
                <a:latin typeface="Symbol" panose="05050102010706020507" pitchFamily="18" charset="2"/>
                <a:cs typeface="Helvetica" panose="020B0604020202020204" pitchFamily="34" charset="0"/>
              </a:rPr>
              <a:t>m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 </a:t>
            </a:r>
            <a:r>
              <a:rPr lang="en-US" sz="1600" dirty="0" err="1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macropulse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length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MTA: variety of beam demands </a:t>
            </a:r>
            <a:endParaRPr lang="en-US" sz="1600" dirty="0">
              <a:solidFill>
                <a:srgbClr val="50505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CE6CA1-E1F3-4F83-9515-209CB1C84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3675020"/>
            <a:ext cx="4594860" cy="2588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B45492-128D-4FD0-9E8B-B8345C9D8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579" y="667512"/>
            <a:ext cx="3923981" cy="28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22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EED19D-1B69-4DE1-87A6-3F98ED667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23"/>
          <a:stretch/>
        </p:blipFill>
        <p:spPr>
          <a:xfrm>
            <a:off x="4354539" y="4173716"/>
            <a:ext cx="4657128" cy="2381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767BC6-5553-46FD-9F98-74F3E144E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154" y="669187"/>
            <a:ext cx="3923981" cy="2843784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623687B2-C1D9-4F94-A275-8DF54B6E8263}"/>
              </a:ext>
            </a:extLst>
          </p:cNvPr>
          <p:cNvSpPr txBox="1">
            <a:spLocks/>
          </p:cNvSpPr>
          <p:nvPr/>
        </p:nvSpPr>
        <p:spPr>
          <a:xfrm>
            <a:off x="147320" y="241026"/>
            <a:ext cx="876808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Beam throughput &amp; </a:t>
            </a:r>
            <a:r>
              <a:rPr lang="en-US" sz="2400" dirty="0"/>
              <a:t>Downtime</a:t>
            </a:r>
            <a:r>
              <a:rPr lang="en-US" sz="2200" dirty="0"/>
              <a:t> – </a:t>
            </a: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 decade of 2000’s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BC58B-F3DF-40BD-9D4B-1A119340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C8504-23D2-4351-A9C2-27ED730F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2" y="6551459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6D7A19-94EB-4B7A-BA80-AC08F0C670B1}"/>
              </a:ext>
            </a:extLst>
          </p:cNvPr>
          <p:cNvSpPr/>
          <p:nvPr/>
        </p:nvSpPr>
        <p:spPr>
          <a:xfrm>
            <a:off x="0" y="644323"/>
            <a:ext cx="569463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>
              <a:lnSpc>
                <a:spcPct val="150000"/>
              </a:lnSpc>
              <a:defRPr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PIP</a:t>
            </a:r>
          </a:p>
          <a:p>
            <a:pPr marL="234950" indent="-176213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RFQ Injector</a:t>
            </a:r>
            <a:endParaRPr lang="en-US" sz="20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180msec beam pulse @ ~ 65mA peak current</a:t>
            </a:r>
          </a:p>
          <a:p>
            <a:pPr marL="234950" indent="-1762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Accelerates beam upon request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Normal op.: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22mA </a:t>
            </a:r>
            <a:r>
              <a:rPr lang="en-US" sz="1600" dirty="0" err="1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macropulse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average current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HEP: 400MeV,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15Hz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38</a:t>
            </a:r>
            <a:r>
              <a:rPr lang="en-US" sz="1600" dirty="0">
                <a:solidFill>
                  <a:srgbClr val="0F2D62"/>
                </a:solidFill>
                <a:latin typeface="Symbol" panose="05050102010706020507" pitchFamily="18" charset="2"/>
                <a:cs typeface="Helvetica" panose="020B0604020202020204" pitchFamily="34" charset="0"/>
              </a:rPr>
              <a:t>m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 </a:t>
            </a:r>
            <a:r>
              <a:rPr lang="en-US" sz="1600" dirty="0" err="1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macropulse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length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Studies: 400MeV up to 15 Hz, 20</a:t>
            </a:r>
            <a:r>
              <a:rPr lang="en-US" sz="1600" dirty="0">
                <a:solidFill>
                  <a:srgbClr val="0F2D62"/>
                </a:solidFill>
                <a:latin typeface="Symbol" panose="05050102010706020507" pitchFamily="18" charset="2"/>
                <a:cs typeface="Helvetica" panose="020B0604020202020204" pitchFamily="34" charset="0"/>
              </a:rPr>
              <a:t>m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 </a:t>
            </a:r>
            <a:r>
              <a:rPr lang="en-US" sz="1600" dirty="0" err="1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macropulse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length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B0B8D7-A616-4245-8380-59ECE97E56E2}"/>
              </a:ext>
            </a:extLst>
          </p:cNvPr>
          <p:cNvSpPr txBox="1"/>
          <p:nvPr/>
        </p:nvSpPr>
        <p:spPr>
          <a:xfrm>
            <a:off x="33471" y="5787584"/>
            <a:ext cx="2639056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F2D62"/>
                </a:solidFill>
              </a:rPr>
              <a:t>Downtime: </a:t>
            </a:r>
          </a:p>
          <a:p>
            <a:r>
              <a:rPr lang="en-US" sz="2000" dirty="0">
                <a:solidFill>
                  <a:srgbClr val="0F2D62"/>
                </a:solidFill>
              </a:rPr>
              <a:t>~ 40% 200 MHz system </a:t>
            </a:r>
          </a:p>
          <a:p>
            <a:r>
              <a:rPr lang="en-US" sz="2000" dirty="0">
                <a:solidFill>
                  <a:srgbClr val="0F2D62"/>
                </a:solidFill>
              </a:rPr>
              <a:t>~ 60% 805 MHz system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AC69D-46DA-4993-8F34-6BD7392CFC46}"/>
              </a:ext>
            </a:extLst>
          </p:cNvPr>
          <p:cNvSpPr txBox="1"/>
          <p:nvPr/>
        </p:nvSpPr>
        <p:spPr>
          <a:xfrm>
            <a:off x="7880349" y="994567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6385FC-B1DF-4198-997F-70788982F8B0}"/>
              </a:ext>
            </a:extLst>
          </p:cNvPr>
          <p:cNvCxnSpPr>
            <a:cxnSpLocks/>
          </p:cNvCxnSpPr>
          <p:nvPr/>
        </p:nvCxnSpPr>
        <p:spPr>
          <a:xfrm>
            <a:off x="7848600" y="1365250"/>
            <a:ext cx="64250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474CA8C-1F44-4AE4-9B6A-FA3E2BEA9BE1}"/>
              </a:ext>
            </a:extLst>
          </p:cNvPr>
          <p:cNvSpPr txBox="1"/>
          <p:nvPr/>
        </p:nvSpPr>
        <p:spPr>
          <a:xfrm>
            <a:off x="1237340" y="3008207"/>
            <a:ext cx="362952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 30% more beam throughput </a:t>
            </a:r>
          </a:p>
          <a:p>
            <a:r>
              <a:rPr lang="en-US" sz="20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 35% reduction in downtime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D882D3-8108-4551-B904-7EDD45E07CD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777" y="3766160"/>
            <a:ext cx="4238074" cy="243901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07D0C9-DF93-4915-B000-CE99B92A2631}"/>
              </a:ext>
            </a:extLst>
          </p:cNvPr>
          <p:cNvCxnSpPr/>
          <p:nvPr/>
        </p:nvCxnSpPr>
        <p:spPr>
          <a:xfrm flipV="1">
            <a:off x="4789462" y="1727200"/>
            <a:ext cx="3332188" cy="1511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070180-63FC-43FA-A4D2-643EFE02BA6F}"/>
              </a:ext>
            </a:extLst>
          </p:cNvPr>
          <p:cNvCxnSpPr>
            <a:cxnSpLocks/>
          </p:cNvCxnSpPr>
          <p:nvPr/>
        </p:nvCxnSpPr>
        <p:spPr>
          <a:xfrm>
            <a:off x="4789462" y="3530158"/>
            <a:ext cx="2659471" cy="18959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C5F90B-C6C3-4ED6-833B-02E3BCB8C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537875"/>
              </p:ext>
            </p:extLst>
          </p:nvPr>
        </p:nvGraphicFramePr>
        <p:xfrm>
          <a:off x="5870330" y="3523809"/>
          <a:ext cx="3157206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5260">
                  <a:extLst>
                    <a:ext uri="{9D8B030D-6E8A-4147-A177-3AD203B41FA5}">
                      <a16:colId xmlns:a16="http://schemas.microsoft.com/office/drawing/2014/main" val="3300169164"/>
                    </a:ext>
                  </a:extLst>
                </a:gridCol>
                <a:gridCol w="1651946">
                  <a:extLst>
                    <a:ext uri="{9D8B030D-6E8A-4147-A177-3AD203B41FA5}">
                      <a16:colId xmlns:a16="http://schemas.microsoft.com/office/drawing/2014/main" val="1072139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Efficiency</a:t>
                      </a:r>
                      <a:endParaRPr lang="en-US" b="0" dirty="0">
                        <a:solidFill>
                          <a:srgbClr val="0F2D62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90%</a:t>
                      </a:r>
                      <a:endParaRPr lang="en-US" b="0" dirty="0">
                        <a:solidFill>
                          <a:srgbClr val="0F2D62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8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Linac Output</a:t>
                      </a:r>
                    </a:p>
                  </a:txBody>
                  <a:tcPr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22.5 mA</a:t>
                      </a:r>
                    </a:p>
                  </a:txBody>
                  <a:tcPr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037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 losses</a:t>
                      </a:r>
                    </a:p>
                  </a:txBody>
                  <a:tcPr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11.0 mV</a:t>
                      </a:r>
                    </a:p>
                  </a:txBody>
                  <a:tcPr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92815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F11A02C9-EF56-420E-8295-4BF033D885C1}"/>
              </a:ext>
            </a:extLst>
          </p:cNvPr>
          <p:cNvSpPr txBox="1"/>
          <p:nvPr/>
        </p:nvSpPr>
        <p:spPr>
          <a:xfrm>
            <a:off x="4303981" y="4200073"/>
            <a:ext cx="172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Linac downtime </a:t>
            </a:r>
          </a:p>
        </p:txBody>
      </p:sp>
    </p:spTree>
    <p:extLst>
      <p:ext uri="{BB962C8B-B14F-4D97-AF65-F5344CB8AC3E}">
        <p14:creationId xmlns:p14="http://schemas.microsoft.com/office/powerpoint/2010/main" val="143040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623687B2-C1D9-4F94-A275-8DF54B6E8263}"/>
              </a:ext>
            </a:extLst>
          </p:cNvPr>
          <p:cNvSpPr txBox="1">
            <a:spLocks/>
          </p:cNvSpPr>
          <p:nvPr/>
        </p:nvSpPr>
        <p:spPr>
          <a:xfrm>
            <a:off x="147320" y="241026"/>
            <a:ext cx="876808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Summary</a:t>
            </a:r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BC58B-F3DF-40BD-9D4B-1A119340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C8504-23D2-4351-A9C2-27ED730F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F.G. Garcia | PIP - Overview of Linac Upgrades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C98CB-BA62-47BC-BC91-066228F2AAF9}"/>
              </a:ext>
            </a:extLst>
          </p:cNvPr>
          <p:cNvSpPr txBox="1"/>
          <p:nvPr/>
        </p:nvSpPr>
        <p:spPr>
          <a:xfrm>
            <a:off x="0" y="84711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FNAL/Linac has been operating for 48 years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Worrying issue with many weak and original components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 Linac activities addressed many of these issues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200 MHz RF system was a major concern for the program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Modulator upgrade on LRF[1-3] had showed improvements in the reliability and uptime of the machine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Modulator upgrade to be complete in FY18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HLRF task should be considered as a strategic decision for the laboratory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Outdate infrastructure was upgraded to improve reliability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Post-PIP Linac operates at maximum beam cycle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region equipment approaching 30 years in operation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Signs of aging components are noticeable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24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41E26-50FD-4A72-8B1D-BA743A9A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2E8C8-9AF8-4504-88BF-42AC5D69B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A833D0-F992-491E-929E-790488EB04D6}"/>
              </a:ext>
            </a:extLst>
          </p:cNvPr>
          <p:cNvGrpSpPr/>
          <p:nvPr/>
        </p:nvGrpSpPr>
        <p:grpSpPr>
          <a:xfrm>
            <a:off x="201037" y="963827"/>
            <a:ext cx="8856466" cy="5074903"/>
            <a:chOff x="29308" y="1371600"/>
            <a:chExt cx="9024775" cy="4667130"/>
          </a:xfrm>
        </p:grpSpPr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9D37D762-0B7F-4796-83B8-F9CD4B17B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3800" y="1828800"/>
              <a:ext cx="1143000" cy="353943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DTL</a:t>
              </a:r>
            </a:p>
          </p:txBody>
        </p:sp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E176BE0C-CB28-40B1-86FD-D4361CFFA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8658" y="1828800"/>
              <a:ext cx="1854459" cy="353943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SCCL transition</a:t>
              </a:r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CC98180C-DFBA-4C0B-9934-0DEDB40AF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9317" y="1828800"/>
              <a:ext cx="1974636" cy="353943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SCCL</a:t>
              </a: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33AAC66A-2726-4E62-9327-55FCFFD4F5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649" y="1373372"/>
              <a:ext cx="10223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750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keV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4642364F-7D1B-45DE-B915-61C96ECD0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7169" y="1650649"/>
              <a:ext cx="0" cy="2397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8FA6C881-000D-48B3-88C9-5F324ADC6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448" y="1373372"/>
              <a:ext cx="103265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116 MeV</a:t>
              </a:r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AC042289-51D3-40B2-A721-58AED12EA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5413" y="1631950"/>
              <a:ext cx="0" cy="2397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F721D40F-6346-45B1-B4C8-D7D9D7829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1428" y="1371600"/>
              <a:ext cx="103265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400 MeV</a:t>
              </a:r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F6058C7B-A105-4677-A60A-FF26CB064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96377" y="1631950"/>
              <a:ext cx="0" cy="2397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6674BA62-1C77-4E3F-A18A-A4269DD600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0752" y="2377440"/>
              <a:ext cx="1188146" cy="20574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Drift Tube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Linac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201.25 MHz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73 m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 tanks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 triodes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 MW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200 EQM</a:t>
              </a:r>
            </a:p>
          </p:txBody>
        </p:sp>
        <p:sp>
          <p:nvSpPr>
            <p:cNvPr id="18" name="Text Box 15">
              <a:extLst>
                <a:ext uri="{FF2B5EF4-FFF2-40B4-BE49-F238E27FC236}">
                  <a16:creationId xmlns:a16="http://schemas.microsoft.com/office/drawing/2014/main" id="{F134A192-8631-4E55-AEFF-E3F5BA7E0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9316" y="2377440"/>
              <a:ext cx="1974637" cy="2122848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Side-Coupled Cavity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Linac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805 MHz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65 m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7 modules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7 klystrons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 MW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28 EMQ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6771EBB3-9DB0-4CD2-AE81-A82F62928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8658" y="2377440"/>
              <a:ext cx="1892559" cy="2122848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Side-Coupled Cavity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Linac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805 MHz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 m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 modules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 klystrons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200 kW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 EMQ</a:t>
              </a:r>
            </a:p>
          </p:txBody>
        </p:sp>
        <p:sp>
          <p:nvSpPr>
            <p:cNvPr id="20" name="Text Box 17">
              <a:extLst>
                <a:ext uri="{FF2B5EF4-FFF2-40B4-BE49-F238E27FC236}">
                  <a16:creationId xmlns:a16="http://schemas.microsoft.com/office/drawing/2014/main" id="{2B3D7077-4D92-48BF-87B2-16B1B120F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4572000"/>
              <a:ext cx="2209800" cy="8309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Duty cycle: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0.5% RF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0.04% beam </a:t>
              </a:r>
            </a:p>
          </p:txBody>
        </p: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D7E2EE09-547A-4E18-8990-379D43BF6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4572000"/>
              <a:ext cx="2667000" cy="838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3 different structures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 (RFQ, DTL, SCCL)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2 frequencies</a:t>
              </a:r>
            </a:p>
          </p:txBody>
        </p:sp>
        <p:sp>
          <p:nvSpPr>
            <p:cNvPr id="22" name="Text Box 19">
              <a:extLst>
                <a:ext uri="{FF2B5EF4-FFF2-40B4-BE49-F238E27FC236}">
                  <a16:creationId xmlns:a16="http://schemas.microsoft.com/office/drawing/2014/main" id="{C66575A7-D5B1-4342-8B08-41C4035C27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4724400"/>
              <a:ext cx="1981200" cy="830997"/>
            </a:xfrm>
            <a:prstGeom prst="rect">
              <a:avLst/>
            </a:prstGeom>
            <a:ln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Total Linac:  145 m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 triodes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 klystrons</a:t>
              </a:r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E9C31F35-33D2-4866-946A-D2CC14A63D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3238" y="2105025"/>
              <a:ext cx="3805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B18F59B2-561B-4496-A43F-85BBE19E4A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1" y="2109787"/>
              <a:ext cx="1018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3A52750D-8C64-4C55-A437-D80F15CE0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3117" y="2109787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6" name="Text Box 23">
              <a:extLst>
                <a:ext uri="{FF2B5EF4-FFF2-40B4-BE49-F238E27FC236}">
                  <a16:creationId xmlns:a16="http://schemas.microsoft.com/office/drawing/2014/main" id="{2514916F-D045-43C7-A46A-3145BF81C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0153" y="5453955"/>
              <a:ext cx="2667000" cy="5847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Beam current: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25 mA (avg. in pulse)</a:t>
              </a:r>
            </a:p>
          </p:txBody>
        </p:sp>
        <p:sp>
          <p:nvSpPr>
            <p:cNvPr id="27" name="Line 25">
              <a:extLst>
                <a:ext uri="{FF2B5EF4-FFF2-40B4-BE49-F238E27FC236}">
                  <a16:creationId xmlns:a16="http://schemas.microsoft.com/office/drawing/2014/main" id="{D393BA7D-C8B1-4C04-8FB2-DC57D11D90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2967" y="2105025"/>
              <a:ext cx="459489" cy="4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8A8E3ADF-3168-4989-B0C1-4AFDC1A87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6500" y="1828800"/>
              <a:ext cx="792162" cy="353943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RFQ</a:t>
              </a:r>
            </a:p>
          </p:txBody>
        </p:sp>
        <p:sp>
          <p:nvSpPr>
            <p:cNvPr id="29" name="Text Box 28">
              <a:extLst>
                <a:ext uri="{FF2B5EF4-FFF2-40B4-BE49-F238E27FC236}">
                  <a16:creationId xmlns:a16="http://schemas.microsoft.com/office/drawing/2014/main" id="{0EE4BF04-AFEF-4132-8E70-BC8BC2C48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4184" y="2377440"/>
              <a:ext cx="1228694" cy="166997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Radio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Frequency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Quadrupole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201.25 MHz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1.2 m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 </a:t>
              </a:r>
              <a:r>
                <a:rPr kumimoji="0" lang="en-US" alt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tetrode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185</a:t>
              </a: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kW</a:t>
              </a:r>
            </a:p>
          </p:txBody>
        </p:sp>
        <p:sp>
          <p:nvSpPr>
            <p:cNvPr id="30" name="Text Box 29">
              <a:extLst>
                <a:ext uri="{FF2B5EF4-FFF2-40B4-BE49-F238E27FC236}">
                  <a16:creationId xmlns:a16="http://schemas.microsoft.com/office/drawing/2014/main" id="{5E40A5C3-FBB4-4C9F-80FC-66623EA97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717" y="1828800"/>
              <a:ext cx="720725" cy="353943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H-</a:t>
              </a:r>
            </a:p>
          </p:txBody>
        </p:sp>
        <p:sp>
          <p:nvSpPr>
            <p:cNvPr id="31" name="Text Box 30">
              <a:extLst>
                <a:ext uri="{FF2B5EF4-FFF2-40B4-BE49-F238E27FC236}">
                  <a16:creationId xmlns:a16="http://schemas.microsoft.com/office/drawing/2014/main" id="{52727002-40D4-481D-A79F-CBD95FDDF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2425" y="1373372"/>
              <a:ext cx="93224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750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keV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2" name="Text Box 31">
              <a:extLst>
                <a:ext uri="{FF2B5EF4-FFF2-40B4-BE49-F238E27FC236}">
                  <a16:creationId xmlns:a16="http://schemas.microsoft.com/office/drawing/2014/main" id="{A0264B3A-E2D2-4C5D-AEB5-5AE60DBB5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1373372"/>
              <a:ext cx="81522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35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keV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CE9D3B29-1BBC-4EE7-906F-DC4EAC1FF7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7305" y="1631950"/>
              <a:ext cx="0" cy="2397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EBDE078F-0C1B-4D55-B648-8967CFFA11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8867" y="1631950"/>
              <a:ext cx="0" cy="2397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5" name="Text Box 34">
              <a:extLst>
                <a:ext uri="{FF2B5EF4-FFF2-40B4-BE49-F238E27FC236}">
                  <a16:creationId xmlns:a16="http://schemas.microsoft.com/office/drawing/2014/main" id="{FD9B5DCC-CCF4-40C0-8F17-559A7EBFE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08" y="2377439"/>
              <a:ext cx="1167984" cy="156966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Magnetron ion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source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35 kV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extractor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6" name="Text Box 26">
              <a:extLst>
                <a:ext uri="{FF2B5EF4-FFF2-40B4-BE49-F238E27FC236}">
                  <a16:creationId xmlns:a16="http://schemas.microsoft.com/office/drawing/2014/main" id="{76A21017-281C-4422-B926-F5FB8AA9C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2456" y="1828800"/>
              <a:ext cx="1066388" cy="353943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buncher</a:t>
              </a:r>
            </a:p>
          </p:txBody>
        </p:sp>
        <p:sp>
          <p:nvSpPr>
            <p:cNvPr id="37" name="Line 25">
              <a:extLst>
                <a:ext uri="{FF2B5EF4-FFF2-40B4-BE49-F238E27FC236}">
                  <a16:creationId xmlns:a16="http://schemas.microsoft.com/office/drawing/2014/main" id="{6692CC47-D7D7-4455-9C34-D91A2595E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8260" y="2058065"/>
              <a:ext cx="288240" cy="4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8" name="Text Box 28">
              <a:extLst>
                <a:ext uri="{FF2B5EF4-FFF2-40B4-BE49-F238E27FC236}">
                  <a16:creationId xmlns:a16="http://schemas.microsoft.com/office/drawing/2014/main" id="{D16465D2-3E21-4CBE-848E-4243EF028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7168" y="2377440"/>
              <a:ext cx="1210726" cy="166997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Buncher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dual-gap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cavity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201.25 MHz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0.2 m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 SSA 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7</a:t>
              </a: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kW</a:t>
              </a: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7B3FB99C-1EDC-4949-B57C-A2D127B63792}"/>
              </a:ext>
            </a:extLst>
          </p:cNvPr>
          <p:cNvSpPr txBox="1">
            <a:spLocks/>
          </p:cNvSpPr>
          <p:nvPr/>
        </p:nvSpPr>
        <p:spPr>
          <a:xfrm>
            <a:off x="228600" y="103664"/>
            <a:ext cx="8686800" cy="641739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FNAL Linac topology</a:t>
            </a:r>
          </a:p>
        </p:txBody>
      </p:sp>
    </p:spTree>
    <p:extLst>
      <p:ext uri="{BB962C8B-B14F-4D97-AF65-F5344CB8AC3E}">
        <p14:creationId xmlns:p14="http://schemas.microsoft.com/office/powerpoint/2010/main" val="61362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41E26-50FD-4A72-8B1D-BA743A9A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2E8C8-9AF8-4504-88BF-42AC5D69B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DE295-E236-4BCA-A342-6474285D4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68" y="2788592"/>
            <a:ext cx="7821846" cy="1780186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EFCB3A14-A34E-42AA-9405-243F08602B1F}"/>
              </a:ext>
            </a:extLst>
          </p:cNvPr>
          <p:cNvSpPr txBox="1"/>
          <p:nvPr/>
        </p:nvSpPr>
        <p:spPr>
          <a:xfrm>
            <a:off x="20367" y="420024"/>
            <a:ext cx="6136322" cy="2478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DTL Section 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 cylindrical, electrical resonant, OFHC cavities, </a:t>
            </a:r>
          </a:p>
          <a:p>
            <a:pPr marL="630238" lvl="1" indent="-173038" defTabSz="914400" fontAlgn="auto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~ two thirds of 200 DTs are located  at the low-b region,</a:t>
            </a:r>
          </a:p>
          <a:p>
            <a:pPr marL="173038" indent="-173038" defTabSz="914400" fontAlgn="auto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Each cavity is powered by a single 5MW PA @ 201.25 MHz  </a:t>
            </a:r>
          </a:p>
          <a:p>
            <a:pPr marL="742950" lvl="1" indent="-2857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~ 1.5 MV/m with an average 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ower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20 KW</a:t>
            </a:r>
          </a:p>
          <a:p>
            <a:pPr marL="173038" indent="-173038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Space between tanks are occupied either by beam valves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dipole trim packages or beam position monitors.</a:t>
            </a:r>
          </a:p>
        </p:txBody>
      </p:sp>
      <p:pic>
        <p:nvPicPr>
          <p:cNvPr id="77" name="Picture 22" descr="LRF3Synoptic.gif">
            <a:extLst>
              <a:ext uri="{FF2B5EF4-FFF2-40B4-BE49-F238E27FC236}">
                <a16:creationId xmlns:a16="http://schemas.microsoft.com/office/drawing/2014/main" id="{87384821-8CF5-4E08-B245-6F0B0AA172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605" t="15556" r="3635" b="8888"/>
          <a:stretch>
            <a:fillRect/>
          </a:stretch>
        </p:blipFill>
        <p:spPr bwMode="auto">
          <a:xfrm>
            <a:off x="5786762" y="837282"/>
            <a:ext cx="3172915" cy="237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406FB36B-D594-4C85-A2F1-DD8CD6FC2986}"/>
              </a:ext>
            </a:extLst>
          </p:cNvPr>
          <p:cNvSpPr txBox="1"/>
          <p:nvPr/>
        </p:nvSpPr>
        <p:spPr>
          <a:xfrm>
            <a:off x="79375" y="4549943"/>
            <a:ext cx="443842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SCC Section</a:t>
            </a:r>
          </a:p>
          <a:p>
            <a:pPr marL="111125" indent="-1111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7 805 MHz SCL modules, </a:t>
            </a:r>
          </a:p>
          <a:p>
            <a:pPr marL="111125" indent="-1111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 sections with 16 accelerating cells, </a:t>
            </a:r>
          </a:p>
          <a:p>
            <a:pPr marL="111125" indent="-1111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independent 12 MW Klystrons @ ~7.0 MV/m</a:t>
            </a:r>
          </a:p>
        </p:txBody>
      </p:sp>
      <p:pic>
        <p:nvPicPr>
          <p:cNvPr id="79" name="Picture 1">
            <a:extLst>
              <a:ext uri="{FF2B5EF4-FFF2-40B4-BE49-F238E27FC236}">
                <a16:creationId xmlns:a16="http://schemas.microsoft.com/office/drawing/2014/main" id="{8673800B-64F5-47B2-B90D-CB475E09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19057"/>
          <a:stretch>
            <a:fillRect/>
          </a:stretch>
        </p:blipFill>
        <p:spPr bwMode="auto">
          <a:xfrm>
            <a:off x="4448859" y="5099751"/>
            <a:ext cx="4510818" cy="109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35AB3F8-15C8-4DDD-9FF2-67C7A435AB0E}"/>
              </a:ext>
            </a:extLst>
          </p:cNvPr>
          <p:cNvCxnSpPr/>
          <p:nvPr/>
        </p:nvCxnSpPr>
        <p:spPr>
          <a:xfrm>
            <a:off x="297563" y="4635934"/>
            <a:ext cx="82444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1" name="Title 2">
            <a:extLst>
              <a:ext uri="{FF2B5EF4-FFF2-40B4-BE49-F238E27FC236}">
                <a16:creationId xmlns:a16="http://schemas.microsoft.com/office/drawing/2014/main" id="{1BBE9D17-8A07-4F9A-BEA6-34777E711971}"/>
              </a:ext>
            </a:extLst>
          </p:cNvPr>
          <p:cNvSpPr txBox="1">
            <a:spLocks/>
          </p:cNvSpPr>
          <p:nvPr/>
        </p:nvSpPr>
        <p:spPr>
          <a:xfrm>
            <a:off x="79375" y="99829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Introduction to Linac – DTL &amp; SCC</a:t>
            </a:r>
          </a:p>
        </p:txBody>
      </p:sp>
    </p:spTree>
    <p:extLst>
      <p:ext uri="{BB962C8B-B14F-4D97-AF65-F5344CB8AC3E}">
        <p14:creationId xmlns:p14="http://schemas.microsoft.com/office/powerpoint/2010/main" val="3108884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623687B2-C1D9-4F94-A275-8DF54B6E8263}"/>
              </a:ext>
            </a:extLst>
          </p:cNvPr>
          <p:cNvSpPr txBox="1">
            <a:spLocks/>
          </p:cNvSpPr>
          <p:nvPr/>
        </p:nvSpPr>
        <p:spPr>
          <a:xfrm>
            <a:off x="147320" y="241026"/>
            <a:ext cx="876808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Beam throughput &amp; </a:t>
            </a:r>
            <a:r>
              <a:rPr lang="en-US" sz="2400" dirty="0"/>
              <a:t>Downtime</a:t>
            </a:r>
            <a:r>
              <a:rPr lang="en-US" sz="2200" dirty="0"/>
              <a:t> - </a:t>
            </a:r>
            <a:r>
              <a:rPr lang="en-US" sz="2400" dirty="0"/>
              <a:t>First decade of 2000’s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C5F90B-C6C3-4ED6-833B-02E3BCB8C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594840"/>
              </p:ext>
            </p:extLst>
          </p:nvPr>
        </p:nvGraphicFramePr>
        <p:xfrm>
          <a:off x="5895354" y="3778751"/>
          <a:ext cx="3157206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5260">
                  <a:extLst>
                    <a:ext uri="{9D8B030D-6E8A-4147-A177-3AD203B41FA5}">
                      <a16:colId xmlns:a16="http://schemas.microsoft.com/office/drawing/2014/main" val="3300169164"/>
                    </a:ext>
                  </a:extLst>
                </a:gridCol>
                <a:gridCol w="1651946">
                  <a:extLst>
                    <a:ext uri="{9D8B030D-6E8A-4147-A177-3AD203B41FA5}">
                      <a16:colId xmlns:a16="http://schemas.microsoft.com/office/drawing/2014/main" val="1072139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Efficiency</a:t>
                      </a:r>
                      <a:endParaRPr lang="en-US" b="0" dirty="0">
                        <a:solidFill>
                          <a:srgbClr val="0F2D62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75%</a:t>
                      </a:r>
                      <a:endParaRPr lang="en-US" b="0" dirty="0">
                        <a:solidFill>
                          <a:srgbClr val="0F2D62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8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Linac Output</a:t>
                      </a:r>
                    </a:p>
                  </a:txBody>
                  <a:tcPr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36.5 mA</a:t>
                      </a:r>
                    </a:p>
                  </a:txBody>
                  <a:tcPr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037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 losses</a:t>
                      </a:r>
                    </a:p>
                  </a:txBody>
                  <a:tcPr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F2D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21.5 mV</a:t>
                      </a:r>
                    </a:p>
                  </a:txBody>
                  <a:tcPr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92815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026EEAF-5BE7-495C-BE26-53D33FBC2762}"/>
              </a:ext>
            </a:extLst>
          </p:cNvPr>
          <p:cNvSpPr txBox="1"/>
          <p:nvPr/>
        </p:nvSpPr>
        <p:spPr>
          <a:xfrm>
            <a:off x="5845111" y="4856461"/>
            <a:ext cx="32556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Improvements - Proton Plan:</a:t>
            </a:r>
          </a:p>
          <a:p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FY07 LE QPS control cards</a:t>
            </a:r>
          </a:p>
          <a:p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FY08 LE LLRF upgrade</a:t>
            </a:r>
            <a:endParaRPr lang="en-US"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BC58B-F3DF-40BD-9D4B-1A119340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C8504-23D2-4351-A9C2-27ED730F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B0B8D7-A616-4245-8380-59ECE97E56E2}"/>
              </a:ext>
            </a:extLst>
          </p:cNvPr>
          <p:cNvSpPr txBox="1"/>
          <p:nvPr/>
        </p:nvSpPr>
        <p:spPr>
          <a:xfrm>
            <a:off x="4499733" y="5461204"/>
            <a:ext cx="2639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F2D62"/>
                </a:solidFill>
              </a:rPr>
              <a:t>Downtime: </a:t>
            </a:r>
          </a:p>
          <a:p>
            <a:r>
              <a:rPr lang="en-US" sz="2000" dirty="0">
                <a:solidFill>
                  <a:srgbClr val="0F2D62"/>
                </a:solidFill>
              </a:rPr>
              <a:t>~ 60% 200 MHz system </a:t>
            </a:r>
          </a:p>
          <a:p>
            <a:r>
              <a:rPr lang="en-US" sz="2000" dirty="0">
                <a:solidFill>
                  <a:srgbClr val="0F2D62"/>
                </a:solidFill>
              </a:rPr>
              <a:t>~ 40% 805 MHz system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6D7A19-94EB-4B7A-BA80-AC08F0C670B1}"/>
              </a:ext>
            </a:extLst>
          </p:cNvPr>
          <p:cNvSpPr/>
          <p:nvPr/>
        </p:nvSpPr>
        <p:spPr>
          <a:xfrm>
            <a:off x="-142374" y="644323"/>
            <a:ext cx="56058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>
              <a:lnSpc>
                <a:spcPct val="150000"/>
              </a:lnSpc>
              <a:defRPr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Prior PIP</a:t>
            </a:r>
          </a:p>
          <a:p>
            <a:pPr marL="234950" indent="-176213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 750 keV C-W injectors </a:t>
            </a: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(I</a:t>
            </a:r>
            <a:r>
              <a:rPr lang="en-US" sz="20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/H</a:t>
            </a:r>
            <a:r>
              <a:rPr lang="en-US" sz="20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 msec beam pulse @ ~ 50 mA peak current</a:t>
            </a:r>
          </a:p>
          <a:p>
            <a:pPr marL="234950" indent="-1762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Accelerates beam upon request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Normal op.: 34 mA </a:t>
            </a:r>
            <a:r>
              <a:rPr lang="en-US" sz="1600" dirty="0" err="1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macropulse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average current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HEP:  400 MeV, ~7.0 Hz, 22 </a:t>
            </a:r>
            <a:r>
              <a:rPr lang="en-US" sz="1600" dirty="0">
                <a:solidFill>
                  <a:srgbClr val="0F2D62"/>
                </a:solidFill>
                <a:latin typeface="Symbol" panose="05050102010706020507" pitchFamily="18" charset="2"/>
                <a:cs typeface="Helvetica" panose="020B0604020202020204" pitchFamily="34" charset="0"/>
              </a:rPr>
              <a:t>m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 </a:t>
            </a:r>
            <a:r>
              <a:rPr lang="en-US" sz="1600" dirty="0" err="1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macropulse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length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NTF: 66 MeV, 15 Hz, 64.0 </a:t>
            </a:r>
            <a:r>
              <a:rPr lang="en-US" sz="1600" dirty="0">
                <a:solidFill>
                  <a:srgbClr val="0F2D62"/>
                </a:solidFill>
                <a:latin typeface="Symbol" panose="05050102010706020507" pitchFamily="18" charset="2"/>
                <a:cs typeface="Helvetica" panose="020B0604020202020204" pitchFamily="34" charset="0"/>
              </a:rPr>
              <a:t>m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 </a:t>
            </a:r>
            <a:r>
              <a:rPr lang="en-US" sz="1600" dirty="0" err="1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macropulse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length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 Studies:  400 MeV up to 15 Hz, 20 </a:t>
            </a:r>
            <a:r>
              <a:rPr lang="en-US" sz="1600" dirty="0">
                <a:solidFill>
                  <a:srgbClr val="0F2D62"/>
                </a:solidFill>
                <a:latin typeface="Symbol" panose="05050102010706020507" pitchFamily="18" charset="2"/>
                <a:cs typeface="Helvetica" panose="020B0604020202020204" pitchFamily="34" charset="0"/>
              </a:rPr>
              <a:t>m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 </a:t>
            </a:r>
            <a:r>
              <a:rPr lang="en-US" sz="1600" dirty="0" err="1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macropulse</a:t>
            </a:r>
            <a:r>
              <a:rPr lang="en-US" sz="1600" dirty="0">
                <a:solidFill>
                  <a:srgbClr val="0F2D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length</a:t>
            </a:r>
          </a:p>
          <a:p>
            <a:pPr marL="457200" lvl="3" indent="-1762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MTA: variety of beam demands </a:t>
            </a:r>
            <a:endParaRPr lang="en-US" sz="1600" dirty="0">
              <a:solidFill>
                <a:srgbClr val="50505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CE6CA1-E1F3-4F83-9515-209CB1C84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3739414"/>
            <a:ext cx="4480560" cy="2524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9A4AD9-B060-48A1-9DA4-9D975969D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99" y="789190"/>
            <a:ext cx="3923981" cy="28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64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63477"/>
            <a:ext cx="91440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04040"/>
                </a:solidFill>
                <a:latin typeface="Helvetica" panose="020B0604020202020204" pitchFamily="34" charset="0"/>
                <a:ea typeface="Arial Unicode MS" pitchFamily="34" charset="-128"/>
                <a:cs typeface="Helvetica" panose="020B0604020202020204" pitchFamily="34" charset="0"/>
              </a:rPr>
              <a:t>Within PIP, the main concern for Linac is to </a:t>
            </a:r>
            <a:r>
              <a:rPr lang="en-US" sz="1900" b="1" dirty="0">
                <a:solidFill>
                  <a:srgbClr val="404040"/>
                </a:solidFill>
                <a:latin typeface="Helvetica" panose="020B0604020202020204" pitchFamily="34" charset="0"/>
                <a:ea typeface="Arial Unicode MS" pitchFamily="34" charset="-128"/>
                <a:cs typeface="Helvetica" panose="020B0604020202020204" pitchFamily="34" charset="0"/>
              </a:rPr>
              <a:t>preserve dependable operation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40+ years old 750-keV </a:t>
            </a:r>
            <a:r>
              <a:rPr lang="en-US" sz="19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Cockroft</a:t>
            </a:r>
            <a:r>
              <a:rPr lang="en-US" sz="19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-Walton generator and an ion source.</a:t>
            </a:r>
            <a:endParaRPr lang="en-US" sz="1900" dirty="0">
              <a:solidFill>
                <a:srgbClr val="404040"/>
              </a:solidFill>
              <a:latin typeface="Helvetica" panose="020B0604020202020204" pitchFamily="34" charset="0"/>
              <a:ea typeface="Arial Unicode MS" pitchFamily="34" charset="-128"/>
              <a:cs typeface="Helvetica" panose="020B0604020202020204" pitchFamily="34" charset="0"/>
            </a:endParaRPr>
          </a:p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F2D62"/>
                </a:solidFill>
                <a:latin typeface="Helvetica" panose="020B0604020202020204" pitchFamily="34" charset="0"/>
                <a:ea typeface="Arial Unicode MS" pitchFamily="34" charset="-128"/>
                <a:cs typeface="Helvetica" panose="020B0604020202020204" pitchFamily="34" charset="0"/>
              </a:rPr>
              <a:t>Original 200MHz RF power plant system </a:t>
            </a:r>
          </a:p>
          <a:p>
            <a:pPr marL="1200150" lvl="2" indent="-285750">
              <a:buClr>
                <a:srgbClr val="00308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Arial Unicode MS" pitchFamily="34" charset="-128"/>
                <a:cs typeface="Helvetica" panose="020B0604020202020204" pitchFamily="34" charset="0"/>
              </a:rPr>
              <a:t>Modulator was a major source of downtime</a:t>
            </a:r>
          </a:p>
          <a:p>
            <a:pPr marL="1657350" lvl="3" indent="-285750">
              <a:buClr>
                <a:srgbClr val="00308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ea typeface="Arial Unicode MS" pitchFamily="34" charset="-128"/>
                <a:cs typeface="Helvetica" panose="020B0604020202020204" pitchFamily="34" charset="0"/>
              </a:rPr>
              <a:t>Original power supplies and various electrical components.</a:t>
            </a:r>
          </a:p>
          <a:p>
            <a:pPr marL="1657350" lvl="3" indent="-285750">
              <a:buClr>
                <a:srgbClr val="00308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ea typeface="Arial Unicode MS" pitchFamily="34" charset="-128"/>
                <a:cs typeface="Helvetica" panose="020B0604020202020204" pitchFamily="34" charset="0"/>
              </a:rPr>
              <a:t>Vacuum tube base technology, hard to maintain (point-to-point connections) </a:t>
            </a:r>
          </a:p>
          <a:p>
            <a:pPr marL="1657350" lvl="3" indent="-285750">
              <a:buClr>
                <a:srgbClr val="00308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ea typeface="Arial Unicode MS" pitchFamily="34" charset="-128"/>
                <a:cs typeface="Helvetica" panose="020B0604020202020204" pitchFamily="34" charset="0"/>
              </a:rPr>
              <a:t>Production of new SWTB (3/modulator) ceased  ~10+ years ago</a:t>
            </a:r>
          </a:p>
          <a:p>
            <a:pPr marL="1200150" lvl="2" indent="-285750">
              <a:buClr>
                <a:srgbClr val="00308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Arial Unicode MS" pitchFamily="34" charset="-128"/>
                <a:cs typeface="Helvetica" panose="020B0604020202020204" pitchFamily="34" charset="0"/>
              </a:rPr>
              <a:t>Final Power Amplifier (FPA) supplied by a single vendor with limit market</a:t>
            </a:r>
          </a:p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Arial Unicode MS" pitchFamily="34" charset="-128"/>
                <a:cs typeface="Helvetica" panose="020B0604020202020204" pitchFamily="34" charset="0"/>
              </a:rPr>
              <a:t>Original machine infrastructure (power distribution and vacuum components)</a:t>
            </a:r>
          </a:p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Arial Unicode MS" pitchFamily="34" charset="-128"/>
                <a:cs typeface="Helvetica" panose="020B0604020202020204" pitchFamily="34" charset="0"/>
              </a:rPr>
              <a:t>Outdated and inadequate instrumentation along the machine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3F0BCE01-6FD4-40CA-80B9-F3324E0012A9}"/>
              </a:ext>
            </a:extLst>
          </p:cNvPr>
          <p:cNvSpPr txBox="1">
            <a:spLocks/>
          </p:cNvSpPr>
          <p:nvPr/>
        </p:nvSpPr>
        <p:spPr>
          <a:xfrm>
            <a:off x="147320" y="241026"/>
            <a:ext cx="876808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Significant Elements of the Linac Plan </a:t>
            </a:r>
            <a:endParaRPr lang="en-US" sz="240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1EC5B29-2A96-4EF2-9170-3A14FB201843}"/>
              </a:ext>
            </a:extLst>
          </p:cNvPr>
          <p:cNvGrpSpPr/>
          <p:nvPr/>
        </p:nvGrpSpPr>
        <p:grpSpPr>
          <a:xfrm>
            <a:off x="-44344" y="4200643"/>
            <a:ext cx="9138098" cy="2410016"/>
            <a:chOff x="-44344" y="4221691"/>
            <a:chExt cx="9138098" cy="241001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E47774A-B55B-429F-B4AD-59D9B4E6A94C}"/>
                </a:ext>
              </a:extLst>
            </p:cNvPr>
            <p:cNvGrpSpPr/>
            <p:nvPr/>
          </p:nvGrpSpPr>
          <p:grpSpPr>
            <a:xfrm>
              <a:off x="1444674" y="5802642"/>
              <a:ext cx="2772169" cy="829065"/>
              <a:chOff x="792950" y="5377853"/>
              <a:chExt cx="2772169" cy="829065"/>
            </a:xfrm>
            <a:solidFill>
              <a:schemeClr val="bg1"/>
            </a:solidFill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20E8608-9D45-4C99-AE52-21A623B341F9}"/>
                  </a:ext>
                </a:extLst>
              </p:cNvPr>
              <p:cNvSpPr txBox="1"/>
              <p:nvPr/>
            </p:nvSpPr>
            <p:spPr>
              <a:xfrm>
                <a:off x="792950" y="5529810"/>
                <a:ext cx="2772169" cy="6771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buClr>
                    <a:schemeClr val="bg2"/>
                  </a:buClr>
                </a:pPr>
                <a:r>
                  <a:rPr lang="en-US" sz="2000" b="1" dirty="0">
                    <a:solidFill>
                      <a:schemeClr val="accent5">
                        <a:lumMod val="75000"/>
                      </a:schemeClr>
                    </a:solidFill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 WBS 1.1.1</a:t>
                </a:r>
              </a:p>
              <a:p>
                <a:pPr>
                  <a:buClr>
                    <a:schemeClr val="bg2"/>
                  </a:buClr>
                </a:pPr>
                <a:r>
                  <a:rPr lang="en-US" sz="1800" b="1" dirty="0">
                    <a:solidFill>
                      <a:schemeClr val="accent5">
                        <a:lumMod val="75000"/>
                      </a:schemeClr>
                    </a:solidFill>
                    <a:ea typeface="Arial Unicode MS" pitchFamily="34" charset="-128"/>
                    <a:cs typeface="Calibri" pitchFamily="34" charset="0"/>
                  </a:rPr>
                  <a:t>200 MHZ RF power system </a:t>
                </a:r>
              </a:p>
            </p:txBody>
          </p:sp>
          <p:sp>
            <p:nvSpPr>
              <p:cNvPr id="101" name="Right Brace 100">
                <a:extLst>
                  <a:ext uri="{FF2B5EF4-FFF2-40B4-BE49-F238E27FC236}">
                    <a16:creationId xmlns:a16="http://schemas.microsoft.com/office/drawing/2014/main" id="{13F55415-00ED-4D6B-A8F3-32F07591B843}"/>
                  </a:ext>
                </a:extLst>
              </p:cNvPr>
              <p:cNvSpPr/>
              <p:nvPr/>
            </p:nvSpPr>
            <p:spPr>
              <a:xfrm rot="5400000">
                <a:off x="1815354" y="4505953"/>
                <a:ext cx="356646" cy="2100445"/>
              </a:xfrm>
              <a:prstGeom prst="rightBrace">
                <a:avLst>
                  <a:gd name="adj1" fmla="val 8333"/>
                  <a:gd name="adj2" fmla="val 49266"/>
                </a:avLst>
              </a:prstGeom>
              <a:grpFill/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DA5300C-0395-482C-AF5D-CC40DE9C76B1}"/>
                </a:ext>
              </a:extLst>
            </p:cNvPr>
            <p:cNvSpPr txBox="1"/>
            <p:nvPr/>
          </p:nvSpPr>
          <p:spPr>
            <a:xfrm>
              <a:off x="-44344" y="5657786"/>
              <a:ext cx="891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</a:rPr>
                <a:t>E</a:t>
              </a:r>
              <a:r>
                <a:rPr lang="en-US" sz="1800" baseline="-25000" dirty="0">
                  <a:latin typeface="Calibri" panose="020F0502020204030204" pitchFamily="34" charset="0"/>
                </a:rPr>
                <a:t>out</a:t>
              </a:r>
              <a:r>
                <a:rPr lang="en-US" dirty="0">
                  <a:latin typeface="Calibri" panose="020F0502020204030204" pitchFamily="34" charset="0"/>
                </a:rPr>
                <a:t> </a:t>
              </a:r>
              <a:r>
                <a:rPr lang="en-US" sz="1800" dirty="0">
                  <a:latin typeface="Calibri" panose="020F0502020204030204" pitchFamily="34" charset="0"/>
                </a:rPr>
                <a:t>(MeV)  </a:t>
              </a:r>
              <a:r>
                <a:rPr lang="en-US" sz="1800" dirty="0"/>
                <a:t>0.75                                            116                                                     400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8D7206B-797B-49A4-B3CD-B350C5435208}"/>
                </a:ext>
              </a:extLst>
            </p:cNvPr>
            <p:cNvGrpSpPr/>
            <p:nvPr/>
          </p:nvGrpSpPr>
          <p:grpSpPr>
            <a:xfrm>
              <a:off x="483798" y="4683192"/>
              <a:ext cx="8609956" cy="1448090"/>
              <a:chOff x="483798" y="4624577"/>
              <a:chExt cx="8609956" cy="1448090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5C6BEB3-2A12-4982-B863-EED7032AF98A}"/>
                  </a:ext>
                </a:extLst>
              </p:cNvPr>
              <p:cNvSpPr txBox="1"/>
              <p:nvPr/>
            </p:nvSpPr>
            <p:spPr>
              <a:xfrm>
                <a:off x="8169077" y="5554329"/>
                <a:ext cx="924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>
                        <a:lumMod val="50000"/>
                      </a:schemeClr>
                    </a:solidFill>
                  </a:rPr>
                  <a:t>Booster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2DDFA19-CF93-4DDC-B822-1A1884A0F702}"/>
                  </a:ext>
                </a:extLst>
              </p:cNvPr>
              <p:cNvSpPr txBox="1"/>
              <p:nvPr/>
            </p:nvSpPr>
            <p:spPr>
              <a:xfrm>
                <a:off x="2611164" y="4624577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>
                        <a:lumMod val="50000"/>
                      </a:schemeClr>
                    </a:solidFill>
                  </a:rPr>
                  <a:t>NTF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9AEAD23-A7AD-4556-9B49-82B72520CDF8}"/>
                  </a:ext>
                </a:extLst>
              </p:cNvPr>
              <p:cNvCxnSpPr/>
              <p:nvPr/>
            </p:nvCxnSpPr>
            <p:spPr>
              <a:xfrm>
                <a:off x="7336016" y="5465518"/>
                <a:ext cx="990600" cy="409017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9560093-4388-4CAF-9ABE-87B57F3A51B4}"/>
                  </a:ext>
                </a:extLst>
              </p:cNvPr>
              <p:cNvCxnSpPr/>
              <p:nvPr/>
            </p:nvCxnSpPr>
            <p:spPr>
              <a:xfrm>
                <a:off x="7945616" y="5465518"/>
                <a:ext cx="990600" cy="237817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ABA8825-BCCB-47C8-8F0E-B8B218F2996E}"/>
                  </a:ext>
                </a:extLst>
              </p:cNvPr>
              <p:cNvCxnSpPr/>
              <p:nvPr/>
            </p:nvCxnSpPr>
            <p:spPr>
              <a:xfrm>
                <a:off x="803838" y="5465518"/>
                <a:ext cx="782757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9D6E3B2-9955-4BA9-8D17-10C7C1377563}"/>
                  </a:ext>
                </a:extLst>
              </p:cNvPr>
              <p:cNvGrpSpPr/>
              <p:nvPr/>
            </p:nvGrpSpPr>
            <p:grpSpPr>
              <a:xfrm>
                <a:off x="1302045" y="5278035"/>
                <a:ext cx="2590800" cy="370363"/>
                <a:chOff x="762000" y="5118500"/>
                <a:chExt cx="2590800" cy="370363"/>
              </a:xfrm>
            </p:grpSpPr>
            <p:sp>
              <p:nvSpPr>
                <p:cNvPr id="95" name="Flowchart: Process 94">
                  <a:extLst>
                    <a:ext uri="{FF2B5EF4-FFF2-40B4-BE49-F238E27FC236}">
                      <a16:creationId xmlns:a16="http://schemas.microsoft.com/office/drawing/2014/main" id="{BA6387D4-8F62-4958-A034-325DE47B5638}"/>
                    </a:ext>
                  </a:extLst>
                </p:cNvPr>
                <p:cNvSpPr/>
                <p:nvPr/>
              </p:nvSpPr>
              <p:spPr>
                <a:xfrm>
                  <a:off x="762000" y="5123103"/>
                  <a:ext cx="457200" cy="365760"/>
                </a:xfrm>
                <a:prstGeom prst="flowChartProcess">
                  <a:avLst/>
                </a:pr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Flowchart: Process 95">
                  <a:extLst>
                    <a:ext uri="{FF2B5EF4-FFF2-40B4-BE49-F238E27FC236}">
                      <a16:creationId xmlns:a16="http://schemas.microsoft.com/office/drawing/2014/main" id="{48295F5C-92FB-4251-A952-E2A2F465D0BC}"/>
                    </a:ext>
                  </a:extLst>
                </p:cNvPr>
                <p:cNvSpPr/>
                <p:nvPr/>
              </p:nvSpPr>
              <p:spPr>
                <a:xfrm>
                  <a:off x="1295400" y="5123103"/>
                  <a:ext cx="457200" cy="365760"/>
                </a:xfrm>
                <a:prstGeom prst="flowChartProcess">
                  <a:avLst/>
                </a:pr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Flowchart: Process 96">
                  <a:extLst>
                    <a:ext uri="{FF2B5EF4-FFF2-40B4-BE49-F238E27FC236}">
                      <a16:creationId xmlns:a16="http://schemas.microsoft.com/office/drawing/2014/main" id="{5BB4A177-037C-4D5C-957D-284A730AB6AA}"/>
                    </a:ext>
                  </a:extLst>
                </p:cNvPr>
                <p:cNvSpPr/>
                <p:nvPr/>
              </p:nvSpPr>
              <p:spPr>
                <a:xfrm>
                  <a:off x="1828800" y="5120640"/>
                  <a:ext cx="457200" cy="365760"/>
                </a:xfrm>
                <a:prstGeom prst="flowChartProcess">
                  <a:avLst/>
                </a:pr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lowchart: Process 97">
                  <a:extLst>
                    <a:ext uri="{FF2B5EF4-FFF2-40B4-BE49-F238E27FC236}">
                      <a16:creationId xmlns:a16="http://schemas.microsoft.com/office/drawing/2014/main" id="{FDE5FF2D-F021-4B86-BDD2-151BE360B870}"/>
                    </a:ext>
                  </a:extLst>
                </p:cNvPr>
                <p:cNvSpPr/>
                <p:nvPr/>
              </p:nvSpPr>
              <p:spPr>
                <a:xfrm>
                  <a:off x="2362200" y="5118500"/>
                  <a:ext cx="457200" cy="365760"/>
                </a:xfrm>
                <a:prstGeom prst="flowChartProcess">
                  <a:avLst/>
                </a:pr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Flowchart: Process 98">
                  <a:extLst>
                    <a:ext uri="{FF2B5EF4-FFF2-40B4-BE49-F238E27FC236}">
                      <a16:creationId xmlns:a16="http://schemas.microsoft.com/office/drawing/2014/main" id="{2BA7F0CC-00DC-4756-A1D5-13966E346306}"/>
                    </a:ext>
                  </a:extLst>
                </p:cNvPr>
                <p:cNvSpPr/>
                <p:nvPr/>
              </p:nvSpPr>
              <p:spPr>
                <a:xfrm>
                  <a:off x="2895600" y="5120640"/>
                  <a:ext cx="457200" cy="365760"/>
                </a:xfrm>
                <a:prstGeom prst="flowChartProcess">
                  <a:avLst/>
                </a:pr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DB190C8-4543-4B84-BB98-C4232B1AD677}"/>
                  </a:ext>
                </a:extLst>
              </p:cNvPr>
              <p:cNvGrpSpPr/>
              <p:nvPr/>
            </p:nvGrpSpPr>
            <p:grpSpPr>
              <a:xfrm>
                <a:off x="483798" y="5241670"/>
                <a:ext cx="640080" cy="461665"/>
                <a:chOff x="1994338" y="4262735"/>
                <a:chExt cx="640080" cy="461665"/>
              </a:xfrm>
            </p:grpSpPr>
            <p:sp>
              <p:nvSpPr>
                <p:cNvPr id="93" name="Flowchart: Process 92">
                  <a:extLst>
                    <a:ext uri="{FF2B5EF4-FFF2-40B4-BE49-F238E27FC236}">
                      <a16:creationId xmlns:a16="http://schemas.microsoft.com/office/drawing/2014/main" id="{99A781B9-716D-41F5-9B6F-DC726564C0BD}"/>
                    </a:ext>
                  </a:extLst>
                </p:cNvPr>
                <p:cNvSpPr/>
                <p:nvPr/>
              </p:nvSpPr>
              <p:spPr>
                <a:xfrm>
                  <a:off x="1994338" y="4267200"/>
                  <a:ext cx="640080" cy="457200"/>
                </a:xfrm>
                <a:prstGeom prst="flowChartProcess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BE52E6FF-F2AC-42DE-BAD7-ECA13B8EB9BA}"/>
                    </a:ext>
                  </a:extLst>
                </p:cNvPr>
                <p:cNvSpPr/>
                <p:nvPr/>
              </p:nvSpPr>
              <p:spPr>
                <a:xfrm>
                  <a:off x="2021413" y="4262735"/>
                  <a:ext cx="569387" cy="461665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400" b="1" cap="none" spc="0" dirty="0">
                      <a:ln w="19050">
                        <a:solidFill>
                          <a:schemeClr val="tx2">
                            <a:tint val="1000"/>
                          </a:schemeClr>
                        </a:solidFill>
                        <a:prstDash val="solid"/>
                      </a:ln>
                      <a:solidFill>
                        <a:schemeClr val="accent3"/>
                      </a:solidFill>
                      <a:effectLst>
                        <a:outerShdw blurRad="50000" dist="50800" dir="7500000" algn="tl">
                          <a:srgbClr val="000000">
                            <a:shade val="5000"/>
                            <a:alpha val="35000"/>
                          </a:srgbClr>
                        </a:outerShdw>
                      </a:effectLst>
                    </a:rPr>
                    <a:t>RIL</a:t>
                  </a:r>
                </a:p>
              </p:txBody>
            </p:sp>
          </p:grpSp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23F4CEAE-14E2-4D4D-B0EC-8F181DE242A5}"/>
                  </a:ext>
                </a:extLst>
              </p:cNvPr>
              <p:cNvSpPr/>
              <p:nvPr/>
            </p:nvSpPr>
            <p:spPr>
              <a:xfrm>
                <a:off x="4121445" y="5278035"/>
                <a:ext cx="3062171" cy="391991"/>
              </a:xfrm>
              <a:prstGeom prst="flowChartProcess">
                <a:avLst/>
              </a:prstGeom>
              <a:gradFill>
                <a:gsLst>
                  <a:gs pos="7000">
                    <a:schemeClr val="accent6">
                      <a:lumMod val="50000"/>
                    </a:schemeClr>
                  </a:gs>
                  <a:gs pos="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989BD3F-DD7A-464D-B3E2-B6CE6C58BF98}"/>
                  </a:ext>
                </a:extLst>
              </p:cNvPr>
              <p:cNvSpPr txBox="1"/>
              <p:nvPr/>
            </p:nvSpPr>
            <p:spPr>
              <a:xfrm>
                <a:off x="2049385" y="4923809"/>
                <a:ext cx="1424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201 MHz DTL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BB7078B0-D638-4D4B-A997-5AE61123E8DE}"/>
                  </a:ext>
                </a:extLst>
              </p:cNvPr>
              <p:cNvSpPr txBox="1"/>
              <p:nvPr/>
            </p:nvSpPr>
            <p:spPr>
              <a:xfrm>
                <a:off x="5055877" y="4919047"/>
                <a:ext cx="14269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800 MHz SCC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865F465-3A50-4FF3-AD9D-4379A4BEF7FE}"/>
                  </a:ext>
                </a:extLst>
              </p:cNvPr>
              <p:cNvSpPr txBox="1"/>
              <p:nvPr/>
            </p:nvSpPr>
            <p:spPr>
              <a:xfrm>
                <a:off x="7513745" y="5703335"/>
                <a:ext cx="6217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>
                        <a:lumMod val="50000"/>
                      </a:schemeClr>
                    </a:solidFill>
                  </a:rPr>
                  <a:t>MTA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5373FC9-D4F7-4162-A94B-AD4FB24F6949}"/>
                  </a:ext>
                </a:extLst>
              </p:cNvPr>
              <p:cNvCxnSpPr/>
              <p:nvPr/>
            </p:nvCxnSpPr>
            <p:spPr>
              <a:xfrm flipH="1">
                <a:off x="2847430" y="4919047"/>
                <a:ext cx="68943" cy="47468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8423E06-D85D-4416-AE55-DF26CFAB4925}"/>
                </a:ext>
              </a:extLst>
            </p:cNvPr>
            <p:cNvSpPr txBox="1"/>
            <p:nvPr/>
          </p:nvSpPr>
          <p:spPr>
            <a:xfrm>
              <a:off x="60996" y="4530704"/>
              <a:ext cx="2019720" cy="64633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buClr>
                  <a:schemeClr val="bg2"/>
                </a:buClr>
              </a:pP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WBS 1.1.2 </a:t>
              </a:r>
            </a:p>
            <a:p>
              <a:pPr>
                <a:buClr>
                  <a:schemeClr val="bg2"/>
                </a:buClr>
              </a:pPr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  <a:ea typeface="Arial Unicode MS" pitchFamily="34" charset="-128"/>
                  <a:cs typeface="Calibri" pitchFamily="34" charset="0"/>
                </a:rPr>
                <a:t>Accelerator &amp; Studies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2B58E04-2AF8-427E-9A08-0997DB7BBAD1}"/>
                </a:ext>
              </a:extLst>
            </p:cNvPr>
            <p:cNvGrpSpPr/>
            <p:nvPr/>
          </p:nvGrpSpPr>
          <p:grpSpPr>
            <a:xfrm>
              <a:off x="2020246" y="4221691"/>
              <a:ext cx="6305641" cy="1183960"/>
              <a:chOff x="2009059" y="3819544"/>
              <a:chExt cx="6305641" cy="1183960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72CEF85-7676-4CD6-B42E-0799160EF00D}"/>
                  </a:ext>
                </a:extLst>
              </p:cNvPr>
              <p:cNvSpPr txBox="1"/>
              <p:nvPr/>
            </p:nvSpPr>
            <p:spPr>
              <a:xfrm>
                <a:off x="5935526" y="3819544"/>
                <a:ext cx="1740156" cy="67710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buClr>
                    <a:schemeClr val="bg2"/>
                  </a:buClr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WBS 1.1.3 </a:t>
                </a:r>
              </a:p>
              <a:p>
                <a:pPr>
                  <a:buClr>
                    <a:schemeClr val="bg2"/>
                  </a:buClr>
                </a:pPr>
                <a:r>
                  <a:rPr lang="en-US" sz="1800" b="1" dirty="0">
                    <a:solidFill>
                      <a:schemeClr val="accent2">
                        <a:lumMod val="75000"/>
                      </a:schemeClr>
                    </a:solidFill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Instrumentation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36DBA722-914F-4961-8651-7A04935F88FC}"/>
                  </a:ext>
                </a:extLst>
              </p:cNvPr>
              <p:cNvCxnSpPr/>
              <p:nvPr/>
            </p:nvCxnSpPr>
            <p:spPr>
              <a:xfrm>
                <a:off x="2022236" y="4562476"/>
                <a:ext cx="0" cy="304800"/>
              </a:xfrm>
              <a:prstGeom prst="straightConnector1">
                <a:avLst/>
              </a:prstGeom>
              <a:ln w="28575">
                <a:solidFill>
                  <a:schemeClr val="accent4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DCA3543-1339-4FED-863A-48FE446F52C9}"/>
                  </a:ext>
                </a:extLst>
              </p:cNvPr>
              <p:cNvCxnSpPr/>
              <p:nvPr/>
            </p:nvCxnSpPr>
            <p:spPr>
              <a:xfrm>
                <a:off x="4629597" y="4571396"/>
                <a:ext cx="3380303" cy="8881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0F11B2C4-25D6-4193-9C13-5D19548DCE30}"/>
                  </a:ext>
                </a:extLst>
              </p:cNvPr>
              <p:cNvCxnSpPr/>
              <p:nvPr/>
            </p:nvCxnSpPr>
            <p:spPr>
              <a:xfrm>
                <a:off x="8009900" y="4572000"/>
                <a:ext cx="304800" cy="431504"/>
              </a:xfrm>
              <a:prstGeom prst="straightConnector1">
                <a:avLst/>
              </a:prstGeom>
              <a:ln w="28575">
                <a:solidFill>
                  <a:schemeClr val="accent4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88991A6-D265-402C-AC32-5DA7D27ED32A}"/>
                  </a:ext>
                </a:extLst>
              </p:cNvPr>
              <p:cNvCxnSpPr/>
              <p:nvPr/>
            </p:nvCxnSpPr>
            <p:spPr>
              <a:xfrm flipH="1">
                <a:off x="2009059" y="4572000"/>
                <a:ext cx="2858038" cy="0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124FB9-EBCA-474E-9A55-F2BF0B4C0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029A6-22B7-4D3D-BF36-6DC9B1E84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F.G. Garcia | PIP - Overview of Linac Upgrades</a:t>
            </a:r>
          </a:p>
        </p:txBody>
      </p:sp>
    </p:spTree>
    <p:extLst>
      <p:ext uri="{BB962C8B-B14F-4D97-AF65-F5344CB8AC3E}">
        <p14:creationId xmlns:p14="http://schemas.microsoft.com/office/powerpoint/2010/main" val="3585134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623687B2-C1D9-4F94-A275-8DF54B6E8263}"/>
              </a:ext>
            </a:extLst>
          </p:cNvPr>
          <p:cNvSpPr txBox="1">
            <a:spLocks/>
          </p:cNvSpPr>
          <p:nvPr/>
        </p:nvSpPr>
        <p:spPr>
          <a:xfrm>
            <a:off x="228600" y="229184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PIP Organization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2D837-6C43-4054-800F-9670C2149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11" y="188373"/>
            <a:ext cx="7847239" cy="596922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C9405-7426-4E10-AFED-45D41316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2F905F5-5E3D-480E-B1B7-DDA57FCC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212A3C-1645-449B-ABAF-45A4F9939F57}"/>
              </a:ext>
            </a:extLst>
          </p:cNvPr>
          <p:cNvGrpSpPr/>
          <p:nvPr/>
        </p:nvGrpSpPr>
        <p:grpSpPr>
          <a:xfrm>
            <a:off x="471328" y="4320290"/>
            <a:ext cx="3144603" cy="1223381"/>
            <a:chOff x="886143" y="5051810"/>
            <a:chExt cx="3144603" cy="12233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B57871-938A-4575-B520-85298907E698}"/>
                </a:ext>
              </a:extLst>
            </p:cNvPr>
            <p:cNvSpPr txBox="1"/>
            <p:nvPr/>
          </p:nvSpPr>
          <p:spPr>
            <a:xfrm>
              <a:off x="886143" y="5051810"/>
              <a:ext cx="156728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>
                  <a:solidFill>
                    <a:srgbClr val="404040"/>
                  </a:solidFill>
                </a:rPr>
                <a:t>3 L2 tasks</a:t>
              </a:r>
            </a:p>
            <a:p>
              <a:r>
                <a:rPr lang="en-US" dirty="0">
                  <a:solidFill>
                    <a:srgbClr val="404040"/>
                  </a:solidFill>
                </a:rPr>
                <a:t>  9 L3 tasks</a:t>
              </a:r>
            </a:p>
            <a:p>
              <a:r>
                <a:rPr lang="en-US" dirty="0">
                  <a:solidFill>
                    <a:srgbClr val="404040"/>
                  </a:solidFill>
                </a:rPr>
                <a:t>35 L4 tasks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5B68D581-AA40-4BA9-AFBF-3FD79C998D41}"/>
                </a:ext>
              </a:extLst>
            </p:cNvPr>
            <p:cNvSpPr/>
            <p:nvPr/>
          </p:nvSpPr>
          <p:spPr>
            <a:xfrm>
              <a:off x="2373982" y="5779891"/>
              <a:ext cx="282942" cy="495300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42AE4B-5683-4EB5-B48D-23F1FE2408B2}"/>
                </a:ext>
              </a:extLst>
            </p:cNvPr>
            <p:cNvSpPr txBox="1"/>
            <p:nvPr/>
          </p:nvSpPr>
          <p:spPr>
            <a:xfrm>
              <a:off x="2645430" y="5618314"/>
              <a:ext cx="1385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30% Linac </a:t>
              </a:r>
            </a:p>
            <a:p>
              <a:r>
                <a:rPr lang="en-US" dirty="0"/>
                <a:t>70% Booster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950DD7-B155-4D70-A876-279048F6B5FB}"/>
              </a:ext>
            </a:extLst>
          </p:cNvPr>
          <p:cNvGrpSpPr/>
          <p:nvPr/>
        </p:nvGrpSpPr>
        <p:grpSpPr>
          <a:xfrm>
            <a:off x="7010400" y="5525869"/>
            <a:ext cx="1653740" cy="646331"/>
            <a:chOff x="1524000" y="5525869"/>
            <a:chExt cx="1653740" cy="64633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77C527-1378-465A-99AF-97E1BCD14138}"/>
                </a:ext>
              </a:extLst>
            </p:cNvPr>
            <p:cNvSpPr/>
            <p:nvPr/>
          </p:nvSpPr>
          <p:spPr>
            <a:xfrm>
              <a:off x="1524000" y="5562600"/>
              <a:ext cx="457200" cy="228600"/>
            </a:xfrm>
            <a:prstGeom prst="rect">
              <a:avLst/>
            </a:prstGeom>
            <a:solidFill>
              <a:srgbClr val="727CA3">
                <a:lumMod val="60000"/>
                <a:lumOff val="4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D91A41-3BA7-4CB5-8E37-536D507507A7}"/>
                </a:ext>
              </a:extLst>
            </p:cNvPr>
            <p:cNvSpPr/>
            <p:nvPr/>
          </p:nvSpPr>
          <p:spPr>
            <a:xfrm>
              <a:off x="1524000" y="5867400"/>
              <a:ext cx="457200" cy="228600"/>
            </a:xfrm>
            <a:prstGeom prst="rect">
              <a:avLst/>
            </a:prstGeom>
            <a:solidFill>
              <a:srgbClr val="FADA7A">
                <a:lumMod val="75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19FEFA-07D0-4BB9-ABC9-A3BF0EA21F89}"/>
                </a:ext>
              </a:extLst>
            </p:cNvPr>
            <p:cNvSpPr txBox="1"/>
            <p:nvPr/>
          </p:nvSpPr>
          <p:spPr>
            <a:xfrm>
              <a:off x="2005624" y="5525869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Ongoing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Complete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790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623687B2-C1D9-4F94-A275-8DF54B6E8263}"/>
              </a:ext>
            </a:extLst>
          </p:cNvPr>
          <p:cNvSpPr txBox="1">
            <a:spLocks/>
          </p:cNvSpPr>
          <p:nvPr/>
        </p:nvSpPr>
        <p:spPr>
          <a:xfrm>
            <a:off x="228600" y="229184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PIP – Linac tasks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C9405-7426-4E10-AFED-45D41316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2F905F5-5E3D-480E-B1B7-DDA57FCC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F.G. Garcia | PIP - Overview of Linac Upgrades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D07CA3-B583-4605-810E-900155AE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04" y="1743959"/>
            <a:ext cx="8756427" cy="40722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3F188B-05E4-4DCA-8367-B762DEBCC7EB}"/>
              </a:ext>
            </a:extLst>
          </p:cNvPr>
          <p:cNvSpPr txBox="1"/>
          <p:nvPr/>
        </p:nvSpPr>
        <p:spPr>
          <a:xfrm>
            <a:off x="228600" y="1151261"/>
            <a:ext cx="1516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Linac tasks</a:t>
            </a:r>
          </a:p>
        </p:txBody>
      </p:sp>
    </p:spTree>
    <p:extLst>
      <p:ext uri="{BB962C8B-B14F-4D97-AF65-F5344CB8AC3E}">
        <p14:creationId xmlns:p14="http://schemas.microsoft.com/office/powerpoint/2010/main" val="313367459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 (2)</Template>
  <TotalTime>2303</TotalTime>
  <Words>3182</Words>
  <Application>Microsoft Office PowerPoint</Application>
  <PresentationFormat>On-screen Show (4:3)</PresentationFormat>
  <Paragraphs>661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MS PGothic</vt:lpstr>
      <vt:lpstr>MS PGothic</vt:lpstr>
      <vt:lpstr>Arial</vt:lpstr>
      <vt:lpstr>Arial Unicode MS</vt:lpstr>
      <vt:lpstr>Calibri</vt:lpstr>
      <vt:lpstr>Cambria Math</vt:lpstr>
      <vt:lpstr>Comic Sans MS</vt:lpstr>
      <vt:lpstr>Geneva</vt:lpstr>
      <vt:lpstr>Georgia</vt:lpstr>
      <vt:lpstr>Gill Sans MT</vt:lpstr>
      <vt:lpstr>Helvetica</vt:lpstr>
      <vt:lpstr>Symbol</vt:lpstr>
      <vt:lpstr>Vijaya</vt:lpstr>
      <vt:lpstr>Wingdings 3</vt:lpstr>
      <vt:lpstr>Fermilab_PPT_090815</vt:lpstr>
      <vt:lpstr>FNAL_TemplatePC_060514</vt:lpstr>
      <vt:lpstr>PowerPoint Presentation</vt:lpstr>
      <vt:lpstr>FNAL Linac Timeline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PIP – 200 MHz RF Power System</vt:lpstr>
      <vt:lpstr>PIP – Linac 200 MHz RF system: issues &amp; risks</vt:lpstr>
      <vt:lpstr>PIP – Linac 200 MHz RF system: FPA</vt:lpstr>
      <vt:lpstr>PowerPoint Presentation</vt:lpstr>
      <vt:lpstr>PowerPoint Presentation</vt:lpstr>
      <vt:lpstr>PowerPoint Presentation</vt:lpstr>
      <vt:lpstr>PIP – Linac 200 MHz RF system: Modulator</vt:lpstr>
      <vt:lpstr>PowerPoint Presentation</vt:lpstr>
      <vt:lpstr>PowerPoint Presentation</vt:lpstr>
      <vt:lpstr>PIP – Linac 200 MHz RF system: Modulator Design</vt:lpstr>
      <vt:lpstr>PIP – Linac 200 MHz RF system: Modulator Results</vt:lpstr>
      <vt:lpstr>PIP – Linac 200 MHz RF system: Modulator</vt:lpstr>
      <vt:lpstr>PowerPoint Presentation</vt:lpstr>
      <vt:lpstr>PIP – Accelerator Physics: Linac Laser Notch</vt:lpstr>
      <vt:lpstr>PIP – Accelerator Physics: Linac Lattice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A Butler</dc:creator>
  <cp:lastModifiedBy>Fernanda G Garcia</cp:lastModifiedBy>
  <cp:revision>157</cp:revision>
  <cp:lastPrinted>2014-01-20T19:40:21Z</cp:lastPrinted>
  <dcterms:created xsi:type="dcterms:W3CDTF">2018-04-13T19:00:14Z</dcterms:created>
  <dcterms:modified xsi:type="dcterms:W3CDTF">2018-05-07T12:58:57Z</dcterms:modified>
</cp:coreProperties>
</file>