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19"/>
  </p:notesMasterIdLst>
  <p:handoutMasterIdLst>
    <p:handoutMasterId r:id="rId20"/>
  </p:handoutMasterIdLst>
  <p:sldIdLst>
    <p:sldId id="294" r:id="rId2"/>
    <p:sldId id="608" r:id="rId3"/>
    <p:sldId id="579" r:id="rId4"/>
    <p:sldId id="621" r:id="rId5"/>
    <p:sldId id="622" r:id="rId6"/>
    <p:sldId id="603" r:id="rId7"/>
    <p:sldId id="611" r:id="rId8"/>
    <p:sldId id="612" r:id="rId9"/>
    <p:sldId id="609" r:id="rId10"/>
    <p:sldId id="619" r:id="rId11"/>
    <p:sldId id="620" r:id="rId12"/>
    <p:sldId id="617" r:id="rId13"/>
    <p:sldId id="613" r:id="rId14"/>
    <p:sldId id="614" r:id="rId15"/>
    <p:sldId id="615" r:id="rId16"/>
    <p:sldId id="616" r:id="rId17"/>
    <p:sldId id="618" r:id="rId1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DF8"/>
    <a:srgbClr val="4E4E4E"/>
    <a:srgbClr val="3ED045"/>
    <a:srgbClr val="000000"/>
    <a:srgbClr val="00133A"/>
    <a:srgbClr val="004C97"/>
    <a:srgbClr val="404040"/>
    <a:srgbClr val="FF00FF"/>
    <a:srgbClr val="50504E"/>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23" autoAdjust="0"/>
    <p:restoredTop sz="94660"/>
  </p:normalViewPr>
  <p:slideViewPr>
    <p:cSldViewPr snapToGrid="0" snapToObjects="1" showGuides="1">
      <p:cViewPr varScale="1">
        <p:scale>
          <a:sx n="65" d="100"/>
          <a:sy n="65" d="100"/>
        </p:scale>
        <p:origin x="756" y="39"/>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uanjh\Documents\My%20Work\downtim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701-49E6-924A-D382C79971F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701-49E6-924A-D382C79971F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701-49E6-924A-D382C79971F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701-49E6-924A-D382C79971F9}"/>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701-49E6-924A-D382C79971F9}"/>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E701-49E6-924A-D382C79971F9}"/>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E701-49E6-924A-D382C79971F9}"/>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E701-49E6-924A-D382C79971F9}"/>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E701-49E6-924A-D382C79971F9}"/>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E701-49E6-924A-D382C79971F9}"/>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E701-49E6-924A-D382C79971F9}"/>
                </c:ext>
              </c:extLst>
            </c:dLbl>
            <c:dLbl>
              <c:idx val="1"/>
              <c:tx>
                <c:rich>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r>
                      <a:rPr lang="en-US" dirty="0"/>
                      <a:t>HE Beam</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01-49E6-924A-D382C79971F9}"/>
                </c:ext>
              </c:extLst>
            </c:dLbl>
            <c:dLbl>
              <c:idx val="2"/>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E701-49E6-924A-D382C79971F9}"/>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E701-49E6-924A-D382C79971F9}"/>
                </c:ext>
              </c:extLst>
            </c:dLbl>
            <c:dLbl>
              <c:idx val="4"/>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9-E701-49E6-924A-D382C79971F9}"/>
                </c:ext>
              </c:extLst>
            </c:dLbl>
            <c:dLbl>
              <c:idx val="5"/>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B-E701-49E6-924A-D382C79971F9}"/>
                </c:ext>
              </c:extLst>
            </c:dLbl>
            <c:dLbl>
              <c:idx val="6"/>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D-E701-49E6-924A-D382C79971F9}"/>
                </c:ext>
              </c:extLst>
            </c:dLbl>
            <c:dLbl>
              <c:idx val="7"/>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F-E701-49E6-924A-D382C79971F9}"/>
                </c:ext>
              </c:extLst>
            </c:dLbl>
            <c:dLbl>
              <c:idx val="8"/>
              <c:tx>
                <c:rich>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r>
                      <a:rPr lang="en-US"/>
                      <a:t>FLATBeam</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701-49E6-924A-D382C79971F9}"/>
                </c:ext>
              </c:extLst>
            </c:dLbl>
            <c:dLbl>
              <c:idx val="9"/>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3-E701-49E6-924A-D382C79971F9}"/>
                </c:ext>
              </c:extLst>
            </c:dLbl>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Sheet1!$A$30:$A$39</c:f>
              <c:strCache>
                <c:ptCount val="10"/>
                <c:pt idx="0">
                  <c:v>LE beam</c:v>
                </c:pt>
                <c:pt idx="1">
                  <c:v>He Beam</c:v>
                </c:pt>
                <c:pt idx="2">
                  <c:v>HOM Wake field </c:v>
                </c:pt>
                <c:pt idx="3">
                  <c:v>6D Phase space</c:v>
                </c:pt>
                <c:pt idx="4">
                  <c:v>BLM</c:v>
                </c:pt>
                <c:pt idx="5">
                  <c:v>D600</c:v>
                </c:pt>
                <c:pt idx="6">
                  <c:v>Z-slicer</c:v>
                </c:pt>
                <c:pt idx="7">
                  <c:v>Machine learning</c:v>
                </c:pt>
                <c:pt idx="8">
                  <c:v>FB</c:v>
                </c:pt>
                <c:pt idx="9">
                  <c:v>others</c:v>
                </c:pt>
              </c:strCache>
            </c:strRef>
          </c:cat>
          <c:val>
            <c:numRef>
              <c:f>Sheet1!$B$30:$B$39</c:f>
              <c:numCache>
                <c:formatCode>General</c:formatCode>
                <c:ptCount val="10"/>
                <c:pt idx="0">
                  <c:v>1</c:v>
                </c:pt>
                <c:pt idx="1">
                  <c:v>14</c:v>
                </c:pt>
                <c:pt idx="2">
                  <c:v>16</c:v>
                </c:pt>
                <c:pt idx="3">
                  <c:v>5</c:v>
                </c:pt>
                <c:pt idx="4">
                  <c:v>5</c:v>
                </c:pt>
                <c:pt idx="5">
                  <c:v>5</c:v>
                </c:pt>
                <c:pt idx="6">
                  <c:v>9</c:v>
                </c:pt>
                <c:pt idx="7">
                  <c:v>3</c:v>
                </c:pt>
                <c:pt idx="8">
                  <c:v>14</c:v>
                </c:pt>
                <c:pt idx="9">
                  <c:v>3</c:v>
                </c:pt>
              </c:numCache>
            </c:numRef>
          </c:val>
          <c:extLst>
            <c:ext xmlns:c16="http://schemas.microsoft.com/office/drawing/2014/chart" uri="{C3380CC4-5D6E-409C-BE32-E72D297353CC}">
              <c16:uniqueId val="{00000014-E701-49E6-924A-D382C79971F9}"/>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Down time Distribution 2017</a:t>
            </a:r>
          </a:p>
        </c:rich>
      </c:tx>
      <c:layout>
        <c:manualLayout>
          <c:xMode val="edge"/>
          <c:yMode val="edge"/>
          <c:x val="0.19922273788624101"/>
          <c:y val="3.08900217932752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65785253408598E-2"/>
          <c:y val="0.15400742279174681"/>
          <c:w val="0.52676407150589366"/>
          <c:h val="0.8112409962849557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9D-46CD-AF72-24A66778E0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E9D-46CD-AF72-24A66778E0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E9D-46CD-AF72-24A66778E0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E9D-46CD-AF72-24A66778E0A8}"/>
              </c:ext>
            </c:extLst>
          </c:dPt>
          <c:dPt>
            <c:idx val="4"/>
            <c:bubble3D val="0"/>
            <c:spPr>
              <a:solidFill>
                <a:srgbClr val="FF0000"/>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9-4E9D-46CD-AF72-24A66778E0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E9D-46CD-AF72-24A66778E0A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9D-46CD-AF72-24A66778E0A8}"/>
              </c:ext>
            </c:extLst>
          </c:dPt>
          <c:cat>
            <c:strRef>
              <c:f>Sheet1!$A$1:$A$7</c:f>
              <c:strCache>
                <c:ptCount val="7"/>
                <c:pt idx="0">
                  <c:v>water</c:v>
                </c:pt>
                <c:pt idx="1">
                  <c:v>power supply</c:v>
                </c:pt>
                <c:pt idx="2">
                  <c:v>magnet</c:v>
                </c:pt>
                <c:pt idx="3">
                  <c:v>Vacuum </c:v>
                </c:pt>
                <c:pt idx="4">
                  <c:v>RF</c:v>
                </c:pt>
                <c:pt idx="5">
                  <c:v>diag/Inst</c:v>
                </c:pt>
                <c:pt idx="6">
                  <c:v>Cryo</c:v>
                </c:pt>
              </c:strCache>
            </c:strRef>
          </c:cat>
          <c:val>
            <c:numRef>
              <c:f>Sheet1!$B$1:$B$7</c:f>
              <c:numCache>
                <c:formatCode>General</c:formatCode>
                <c:ptCount val="7"/>
                <c:pt idx="0">
                  <c:v>24.917000000000002</c:v>
                </c:pt>
                <c:pt idx="1">
                  <c:v>5.4</c:v>
                </c:pt>
                <c:pt idx="2">
                  <c:v>0.2</c:v>
                </c:pt>
                <c:pt idx="3">
                  <c:v>2.2330000000000001</c:v>
                </c:pt>
                <c:pt idx="4">
                  <c:v>31.478300000000001</c:v>
                </c:pt>
                <c:pt idx="5">
                  <c:v>2.7</c:v>
                </c:pt>
                <c:pt idx="6">
                  <c:v>19.132999999999999</c:v>
                </c:pt>
              </c:numCache>
            </c:numRef>
          </c:val>
          <c:extLst>
            <c:ext xmlns:c16="http://schemas.microsoft.com/office/drawing/2014/chart" uri="{C3380CC4-5D6E-409C-BE32-E72D297353CC}">
              <c16:uniqueId val="{0000000E-4E9D-46CD-AF72-24A66778E0A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0254301942196362"/>
          <c:y val="0.19060711491401841"/>
          <c:w val="0.2974569223356705"/>
          <c:h val="0.8093929387956313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2" tIns="45716" rIns="91432" bIns="45716"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32" tIns="45716" rIns="91432" bIns="45716"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5/7/2018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2" tIns="45716" rIns="91432" bIns="45716"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32" tIns="45716" rIns="91432" bIns="45716"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2" tIns="45716" rIns="91432" bIns="45716"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32" tIns="45716" rIns="91432" bIns="45716"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5/7/2018</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32" tIns="45716" rIns="91432" bIns="45716"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2" tIns="45716" rIns="91432" bIns="45716"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2" tIns="45716" rIns="91432" bIns="45716"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32" tIns="45716" rIns="91432" bIns="45716"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6015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332544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months of operations</a:t>
            </a:r>
          </a:p>
        </p:txBody>
      </p:sp>
      <p:sp>
        <p:nvSpPr>
          <p:cNvPr id="4" name="Slide Number Placeholder 3"/>
          <p:cNvSpPr>
            <a:spLocks noGrp="1"/>
          </p:cNvSpPr>
          <p:nvPr>
            <p:ph type="sldNum" sz="quarter" idx="10"/>
          </p:nvPr>
        </p:nvSpPr>
        <p:spPr/>
        <p:txBody>
          <a:bodyPr/>
          <a:lstStyle/>
          <a:p>
            <a:fld id="{1B4E76A7-28E5-4F1E-8CA1-DF481970BA05}" type="slidenum">
              <a:rPr lang="en-US" altLang="en-US" smtClean="0"/>
              <a:pPr/>
              <a:t>3</a:t>
            </a:fld>
            <a:endParaRPr lang="en-US" altLang="en-US"/>
          </a:p>
        </p:txBody>
      </p:sp>
    </p:spTree>
    <p:extLst>
      <p:ext uri="{BB962C8B-B14F-4D97-AF65-F5344CB8AC3E}">
        <p14:creationId xmlns:p14="http://schemas.microsoft.com/office/powerpoint/2010/main" val="1319685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5/10/2018</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Jinhao | IOTA-FAST workshop  2018</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5/10/2018</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Jinhao | IOTA-FAST workshop  2018</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5/10/2018</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Jinhao | IOTA-FAST workshop  2018</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5/10/2018</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Jinhao | IOTA-FAST workshop  2018</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5/10/2018</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Jinhao | IOTA-FAST workshop  2018</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5/10/2018</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Jinhao | IOTA-FAST workshop  2018</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a:t>5/10/2018</a:t>
            </a:r>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Jinhao | IOTA-FAST workshop  2018</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38511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5/10/2018</a:t>
            </a:r>
            <a:endParaRPr lang="en-US" dirty="0"/>
          </a:p>
        </p:txBody>
      </p:sp>
      <p:sp>
        <p:nvSpPr>
          <p:cNvPr id="15" name="Footer Placeholder 4"/>
          <p:cNvSpPr>
            <a:spLocks noGrp="1"/>
          </p:cNvSpPr>
          <p:nvPr>
            <p:ph type="ftr" sz="quarter" idx="3"/>
          </p:nvPr>
        </p:nvSpPr>
        <p:spPr>
          <a:xfrm>
            <a:off x="1530602" y="6504213"/>
            <a:ext cx="6994420"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Jinhao | IOTA-FAST workshop  2018</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5"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9087" y="4956149"/>
            <a:ext cx="8499231" cy="1390219"/>
          </a:xfrm>
        </p:spPr>
        <p:txBody>
          <a:bodyPr/>
          <a:lstStyle/>
          <a:p>
            <a:endParaRPr lang="en-US" dirty="0"/>
          </a:p>
          <a:p>
            <a:r>
              <a:rPr lang="en-US" dirty="0"/>
              <a:t>Jinhao Ruan (On behalf the FAST operation team)</a:t>
            </a:r>
          </a:p>
          <a:p>
            <a:endParaRPr lang="en-US" dirty="0"/>
          </a:p>
          <a:p>
            <a:r>
              <a:rPr lang="en-US" dirty="0"/>
              <a:t>May 10, 2018</a:t>
            </a:r>
          </a:p>
          <a:p>
            <a:endParaRPr lang="en-US" dirty="0"/>
          </a:p>
        </p:txBody>
      </p:sp>
      <p:sp>
        <p:nvSpPr>
          <p:cNvPr id="3" name="Text Placeholder 2"/>
          <p:cNvSpPr>
            <a:spLocks noGrp="1"/>
          </p:cNvSpPr>
          <p:nvPr>
            <p:ph type="body" sz="quarter" idx="11"/>
          </p:nvPr>
        </p:nvSpPr>
        <p:spPr>
          <a:xfrm>
            <a:off x="149087" y="3951841"/>
            <a:ext cx="8906423" cy="1003049"/>
          </a:xfrm>
        </p:spPr>
        <p:txBody>
          <a:bodyPr>
            <a:noAutofit/>
          </a:bodyPr>
          <a:lstStyle/>
          <a:p>
            <a:r>
              <a:rPr lang="en-US" sz="3600" dirty="0"/>
              <a:t>FAST </a:t>
            </a:r>
            <a:r>
              <a:rPr lang="en-US" sz="3600" dirty="0" err="1"/>
              <a:t>Linac</a:t>
            </a:r>
            <a:r>
              <a:rPr lang="en-US" sz="3600" dirty="0"/>
              <a:t> Capabilities and 2017 Operations</a:t>
            </a:r>
            <a:endParaRPr lang="en-US" i="1" dirty="0"/>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6D8A24-B57A-48B9-8BD6-67F61CB278FF}"/>
              </a:ext>
            </a:extLst>
          </p:cNvPr>
          <p:cNvSpPr>
            <a:spLocks noGrp="1"/>
          </p:cNvSpPr>
          <p:nvPr>
            <p:ph idx="1"/>
          </p:nvPr>
        </p:nvSpPr>
        <p:spPr/>
        <p:txBody>
          <a:bodyPr/>
          <a:lstStyle/>
          <a:p>
            <a:r>
              <a:rPr lang="en-US" dirty="0"/>
              <a:t>BPM</a:t>
            </a:r>
          </a:p>
          <a:p>
            <a:pPr lvl="1"/>
            <a:r>
              <a:rPr lang="en-US" dirty="0"/>
              <a:t>Capable of doing bunch by bunch monitoring at 3MHz </a:t>
            </a:r>
          </a:p>
          <a:p>
            <a:pPr lvl="1"/>
            <a:r>
              <a:rPr lang="en-US" dirty="0"/>
              <a:t>Can handle charge from 50pC to 3.2nC with different gain setting</a:t>
            </a:r>
          </a:p>
          <a:p>
            <a:r>
              <a:rPr lang="en-US" dirty="0"/>
              <a:t>Transverse profile monitor</a:t>
            </a:r>
          </a:p>
          <a:p>
            <a:pPr lvl="1"/>
            <a:r>
              <a:rPr lang="en-US" dirty="0"/>
              <a:t>Live display </a:t>
            </a:r>
          </a:p>
          <a:p>
            <a:r>
              <a:rPr lang="en-US" dirty="0"/>
              <a:t>Longitudinal profile measurement</a:t>
            </a:r>
          </a:p>
          <a:p>
            <a:pPr lvl="1"/>
            <a:r>
              <a:rPr lang="en-US" dirty="0"/>
              <a:t>Streak camera </a:t>
            </a:r>
          </a:p>
          <a:p>
            <a:pPr lvl="1"/>
            <a:r>
              <a:rPr lang="en-US" dirty="0"/>
              <a:t>Ceramic gap (non-interruptive)</a:t>
            </a:r>
          </a:p>
          <a:p>
            <a:r>
              <a:rPr lang="en-US" dirty="0"/>
              <a:t>Charge measurement</a:t>
            </a:r>
          </a:p>
          <a:p>
            <a:pPr lvl="1"/>
            <a:r>
              <a:rPr lang="en-US" dirty="0"/>
              <a:t>Faraday cup, Wall current monitor</a:t>
            </a:r>
          </a:p>
          <a:p>
            <a:r>
              <a:rPr lang="en-US" dirty="0"/>
              <a:t>HOM detector with </a:t>
            </a:r>
            <a:r>
              <a:rPr lang="en-US"/>
              <a:t>Capture cavity and CM</a:t>
            </a:r>
            <a:endParaRPr lang="en-US" dirty="0"/>
          </a:p>
        </p:txBody>
      </p:sp>
      <p:sp>
        <p:nvSpPr>
          <p:cNvPr id="3" name="Title 2">
            <a:extLst>
              <a:ext uri="{FF2B5EF4-FFF2-40B4-BE49-F238E27FC236}">
                <a16:creationId xmlns:a16="http://schemas.microsoft.com/office/drawing/2014/main" id="{C69942A1-08B6-47F0-962D-F132DE7105CD}"/>
              </a:ext>
            </a:extLst>
          </p:cNvPr>
          <p:cNvSpPr>
            <a:spLocks noGrp="1"/>
          </p:cNvSpPr>
          <p:nvPr>
            <p:ph type="title"/>
          </p:nvPr>
        </p:nvSpPr>
        <p:spPr/>
        <p:txBody>
          <a:bodyPr/>
          <a:lstStyle/>
          <a:p>
            <a:r>
              <a:rPr lang="en-US" dirty="0"/>
              <a:t>Available instrumentation in FAST </a:t>
            </a:r>
            <a:r>
              <a:rPr lang="en-US" dirty="0" err="1"/>
              <a:t>Linac</a:t>
            </a:r>
            <a:endParaRPr lang="en-US" dirty="0"/>
          </a:p>
        </p:txBody>
      </p:sp>
      <p:sp>
        <p:nvSpPr>
          <p:cNvPr id="4" name="Date Placeholder 3">
            <a:extLst>
              <a:ext uri="{FF2B5EF4-FFF2-40B4-BE49-F238E27FC236}">
                <a16:creationId xmlns:a16="http://schemas.microsoft.com/office/drawing/2014/main" id="{AF4235FD-7B56-4493-BE45-EB90ED24D032}"/>
              </a:ext>
            </a:extLst>
          </p:cNvPr>
          <p:cNvSpPr>
            <a:spLocks noGrp="1"/>
          </p:cNvSpPr>
          <p:nvPr>
            <p:ph type="dt" sz="half" idx="2"/>
          </p:nvPr>
        </p:nvSpPr>
        <p:spPr/>
        <p:txBody>
          <a:bodyPr/>
          <a:lstStyle/>
          <a:p>
            <a:pPr>
              <a:defRPr/>
            </a:pPr>
            <a:r>
              <a:rPr lang="en-US"/>
              <a:t>5/10/2018</a:t>
            </a:r>
            <a:endParaRPr lang="en-US" dirty="0"/>
          </a:p>
        </p:txBody>
      </p:sp>
      <p:sp>
        <p:nvSpPr>
          <p:cNvPr id="5" name="Footer Placeholder 4">
            <a:extLst>
              <a:ext uri="{FF2B5EF4-FFF2-40B4-BE49-F238E27FC236}">
                <a16:creationId xmlns:a16="http://schemas.microsoft.com/office/drawing/2014/main" id="{F931571C-09AC-4AA4-8637-EA115FA595AE}"/>
              </a:ext>
            </a:extLst>
          </p:cNvPr>
          <p:cNvSpPr>
            <a:spLocks noGrp="1"/>
          </p:cNvSpPr>
          <p:nvPr>
            <p:ph type="ftr" sz="quarter" idx="3"/>
          </p:nvPr>
        </p:nvSpPr>
        <p:spPr/>
        <p:txBody>
          <a:bodyPr/>
          <a:lstStyle/>
          <a:p>
            <a:pPr>
              <a:defRPr/>
            </a:pPr>
            <a:r>
              <a:rPr lang="en-US"/>
              <a:t>Jinhao | IOTA-FAST workshop  2018</a:t>
            </a:r>
            <a:endParaRPr lang="en-US" b="1" dirty="0"/>
          </a:p>
        </p:txBody>
      </p:sp>
      <p:sp>
        <p:nvSpPr>
          <p:cNvPr id="6" name="Slide Number Placeholder 5">
            <a:extLst>
              <a:ext uri="{FF2B5EF4-FFF2-40B4-BE49-F238E27FC236}">
                <a16:creationId xmlns:a16="http://schemas.microsoft.com/office/drawing/2014/main" id="{66D60C71-B367-414D-8DD6-BC6BEA60B9EA}"/>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283946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D8BFFE-1AAA-48FD-962F-91AD41F061F5}"/>
              </a:ext>
            </a:extLst>
          </p:cNvPr>
          <p:cNvSpPr>
            <a:spLocks noGrp="1"/>
          </p:cNvSpPr>
          <p:nvPr>
            <p:ph sz="half" idx="13"/>
          </p:nvPr>
        </p:nvSpPr>
        <p:spPr>
          <a:xfrm>
            <a:off x="228601" y="971550"/>
            <a:ext cx="5464276" cy="545700"/>
          </a:xfrm>
        </p:spPr>
        <p:txBody>
          <a:bodyPr/>
          <a:lstStyle/>
          <a:p>
            <a:r>
              <a:rPr lang="en-US" dirty="0"/>
              <a:t>Slit based emittance measurement</a:t>
            </a:r>
          </a:p>
        </p:txBody>
      </p:sp>
      <p:sp>
        <p:nvSpPr>
          <p:cNvPr id="8" name="Content Placeholder 7">
            <a:extLst>
              <a:ext uri="{FF2B5EF4-FFF2-40B4-BE49-F238E27FC236}">
                <a16:creationId xmlns:a16="http://schemas.microsoft.com/office/drawing/2014/main" id="{22AC396E-B85A-46FC-89F1-FAEB8B09743A}"/>
              </a:ext>
            </a:extLst>
          </p:cNvPr>
          <p:cNvSpPr>
            <a:spLocks noGrp="1"/>
          </p:cNvSpPr>
          <p:nvPr>
            <p:ph sz="half" idx="15"/>
          </p:nvPr>
        </p:nvSpPr>
        <p:spPr>
          <a:xfrm>
            <a:off x="6717890" y="1983657"/>
            <a:ext cx="2189945" cy="3432841"/>
          </a:xfrm>
        </p:spPr>
        <p:txBody>
          <a:bodyPr/>
          <a:lstStyle/>
          <a:p>
            <a:r>
              <a:rPr lang="en-US" sz="1800" dirty="0"/>
              <a:t>Live display on web, including emittance value, calculated </a:t>
            </a:r>
            <a:r>
              <a:rPr lang="en-US" sz="1800" dirty="0" err="1"/>
              <a:t>twiss</a:t>
            </a:r>
            <a:r>
              <a:rPr lang="en-US" sz="1800" dirty="0"/>
              <a:t> parameter</a:t>
            </a:r>
          </a:p>
          <a:p>
            <a:r>
              <a:rPr lang="en-US" sz="1800" dirty="0"/>
              <a:t>Emittance available on ACNET </a:t>
            </a:r>
          </a:p>
          <a:p>
            <a:r>
              <a:rPr lang="en-US" sz="1800" dirty="0"/>
              <a:t>All data saved for further analysis</a:t>
            </a:r>
          </a:p>
          <a:p>
            <a:endParaRPr lang="en-US" dirty="0"/>
          </a:p>
        </p:txBody>
      </p:sp>
      <p:sp>
        <p:nvSpPr>
          <p:cNvPr id="4" name="Date Placeholder 3">
            <a:extLst>
              <a:ext uri="{FF2B5EF4-FFF2-40B4-BE49-F238E27FC236}">
                <a16:creationId xmlns:a16="http://schemas.microsoft.com/office/drawing/2014/main" id="{EB29B664-1DAB-44A7-9699-31B9ECB57CAA}"/>
              </a:ext>
            </a:extLst>
          </p:cNvPr>
          <p:cNvSpPr>
            <a:spLocks noGrp="1"/>
          </p:cNvSpPr>
          <p:nvPr>
            <p:ph type="dt" sz="half" idx="2"/>
          </p:nvPr>
        </p:nvSpPr>
        <p:spPr/>
        <p:txBody>
          <a:bodyPr/>
          <a:lstStyle/>
          <a:p>
            <a:pPr>
              <a:defRPr/>
            </a:pPr>
            <a:r>
              <a:rPr lang="en-US"/>
              <a:t>5/10/2018</a:t>
            </a:r>
            <a:endParaRPr lang="en-US" dirty="0"/>
          </a:p>
        </p:txBody>
      </p:sp>
      <p:sp>
        <p:nvSpPr>
          <p:cNvPr id="5" name="Footer Placeholder 4">
            <a:extLst>
              <a:ext uri="{FF2B5EF4-FFF2-40B4-BE49-F238E27FC236}">
                <a16:creationId xmlns:a16="http://schemas.microsoft.com/office/drawing/2014/main" id="{08F6A0E4-723B-483E-9076-4259A43BA280}"/>
              </a:ext>
            </a:extLst>
          </p:cNvPr>
          <p:cNvSpPr>
            <a:spLocks noGrp="1"/>
          </p:cNvSpPr>
          <p:nvPr>
            <p:ph type="ftr" sz="quarter" idx="3"/>
          </p:nvPr>
        </p:nvSpPr>
        <p:spPr/>
        <p:txBody>
          <a:bodyPr/>
          <a:lstStyle/>
          <a:p>
            <a:pPr>
              <a:defRPr/>
            </a:pPr>
            <a:r>
              <a:rPr lang="en-US"/>
              <a:t>Jinhao | IOTA-FAST workshop  2018</a:t>
            </a:r>
            <a:endParaRPr lang="en-US" b="1" dirty="0"/>
          </a:p>
        </p:txBody>
      </p:sp>
      <p:sp>
        <p:nvSpPr>
          <p:cNvPr id="6" name="Slide Number Placeholder 5">
            <a:extLst>
              <a:ext uri="{FF2B5EF4-FFF2-40B4-BE49-F238E27FC236}">
                <a16:creationId xmlns:a16="http://schemas.microsoft.com/office/drawing/2014/main" id="{DAE810F0-D99A-40B3-A007-05D17148AF08}"/>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3" name="Title 2">
            <a:extLst>
              <a:ext uri="{FF2B5EF4-FFF2-40B4-BE49-F238E27FC236}">
                <a16:creationId xmlns:a16="http://schemas.microsoft.com/office/drawing/2014/main" id="{8DC2DF97-5F04-49E5-9C84-D766888A33E3}"/>
              </a:ext>
            </a:extLst>
          </p:cNvPr>
          <p:cNvSpPr>
            <a:spLocks noGrp="1"/>
          </p:cNvSpPr>
          <p:nvPr>
            <p:ph type="title"/>
          </p:nvPr>
        </p:nvSpPr>
        <p:spPr/>
        <p:txBody>
          <a:bodyPr/>
          <a:lstStyle/>
          <a:p>
            <a:r>
              <a:rPr lang="en-US" dirty="0"/>
              <a:t>Available Instrumentation in LINAC</a:t>
            </a:r>
          </a:p>
        </p:txBody>
      </p:sp>
      <p:pic>
        <p:nvPicPr>
          <p:cNvPr id="7" name="Picture 6" descr="https://www-bd.fnal.gov/Elog/api/get/file/binary?fileId=131845">
            <a:extLst>
              <a:ext uri="{FF2B5EF4-FFF2-40B4-BE49-F238E27FC236}">
                <a16:creationId xmlns:a16="http://schemas.microsoft.com/office/drawing/2014/main" id="{D0D76CF7-F8BC-41BF-A37E-DB53E3185EBC}"/>
              </a:ext>
            </a:extLst>
          </p:cNvPr>
          <p:cNvPicPr/>
          <p:nvPr/>
        </p:nvPicPr>
        <p:blipFill rotWithShape="1">
          <a:blip r:embed="rId2">
            <a:extLst>
              <a:ext uri="{28A0092B-C50C-407E-A947-70E740481C1C}">
                <a14:useLocalDpi xmlns:a14="http://schemas.microsoft.com/office/drawing/2010/main" val="0"/>
              </a:ext>
            </a:extLst>
          </a:blip>
          <a:srcRect l="-428" t="10012" r="-578"/>
          <a:stretch/>
        </p:blipFill>
        <p:spPr bwMode="auto">
          <a:xfrm>
            <a:off x="503698" y="1517250"/>
            <a:ext cx="5880100" cy="4590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9694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678B9B-5D95-452A-9D63-F141B48B6B6B}"/>
              </a:ext>
            </a:extLst>
          </p:cNvPr>
          <p:cNvSpPr>
            <a:spLocks noGrp="1"/>
          </p:cNvSpPr>
          <p:nvPr>
            <p:ph idx="1"/>
          </p:nvPr>
        </p:nvSpPr>
        <p:spPr/>
        <p:txBody>
          <a:bodyPr/>
          <a:lstStyle/>
          <a:p>
            <a:r>
              <a:rPr lang="en-US" dirty="0"/>
              <a:t>The main purpose is to serve as injector for IOTA based research</a:t>
            </a:r>
          </a:p>
          <a:p>
            <a:r>
              <a:rPr lang="en-US" dirty="0"/>
              <a:t>Depending on the IOTA operation mode, the injection may be needed as seldom as every 20~30 minutes.</a:t>
            </a:r>
          </a:p>
          <a:p>
            <a:pPr lvl="0"/>
            <a:r>
              <a:rPr lang="en-US" dirty="0"/>
              <a:t>During the incoming commissioning run we will begin implementing fast switching from given running mode to IOTA injection and back</a:t>
            </a:r>
          </a:p>
          <a:p>
            <a:pPr lvl="0"/>
            <a:r>
              <a:rPr lang="en-US" dirty="0"/>
              <a:t>The goal is to allow plenty of LINAC running time as long as IOTA is operating with stable beam.</a:t>
            </a:r>
          </a:p>
          <a:p>
            <a:r>
              <a:rPr lang="en-US" dirty="0"/>
              <a:t>Huge opportunity for beam experiment.</a:t>
            </a:r>
          </a:p>
          <a:p>
            <a:endParaRPr lang="en-US" dirty="0"/>
          </a:p>
        </p:txBody>
      </p:sp>
      <p:sp>
        <p:nvSpPr>
          <p:cNvPr id="3" name="Title 2">
            <a:extLst>
              <a:ext uri="{FF2B5EF4-FFF2-40B4-BE49-F238E27FC236}">
                <a16:creationId xmlns:a16="http://schemas.microsoft.com/office/drawing/2014/main" id="{21F63ED5-2F05-4557-8B37-E58B8DD0681B}"/>
              </a:ext>
            </a:extLst>
          </p:cNvPr>
          <p:cNvSpPr>
            <a:spLocks noGrp="1"/>
          </p:cNvSpPr>
          <p:nvPr>
            <p:ph type="title"/>
          </p:nvPr>
        </p:nvSpPr>
        <p:spPr/>
        <p:txBody>
          <a:bodyPr/>
          <a:lstStyle/>
          <a:p>
            <a:r>
              <a:rPr lang="en-US" dirty="0"/>
              <a:t>After IOTA commissioning</a:t>
            </a:r>
          </a:p>
        </p:txBody>
      </p:sp>
      <p:sp>
        <p:nvSpPr>
          <p:cNvPr id="4" name="Date Placeholder 3">
            <a:extLst>
              <a:ext uri="{FF2B5EF4-FFF2-40B4-BE49-F238E27FC236}">
                <a16:creationId xmlns:a16="http://schemas.microsoft.com/office/drawing/2014/main" id="{F8A4BE92-6906-430D-97B7-F8802F1DAF88}"/>
              </a:ext>
            </a:extLst>
          </p:cNvPr>
          <p:cNvSpPr>
            <a:spLocks noGrp="1"/>
          </p:cNvSpPr>
          <p:nvPr>
            <p:ph type="dt" sz="half" idx="2"/>
          </p:nvPr>
        </p:nvSpPr>
        <p:spPr/>
        <p:txBody>
          <a:bodyPr/>
          <a:lstStyle/>
          <a:p>
            <a:pPr>
              <a:defRPr/>
            </a:pPr>
            <a:r>
              <a:rPr lang="en-US"/>
              <a:t>5/10/2018</a:t>
            </a:r>
            <a:endParaRPr lang="en-US" dirty="0"/>
          </a:p>
        </p:txBody>
      </p:sp>
      <p:sp>
        <p:nvSpPr>
          <p:cNvPr id="5" name="Footer Placeholder 4">
            <a:extLst>
              <a:ext uri="{FF2B5EF4-FFF2-40B4-BE49-F238E27FC236}">
                <a16:creationId xmlns:a16="http://schemas.microsoft.com/office/drawing/2014/main" id="{0C9C392D-6252-4B44-9960-F32721F65FA8}"/>
              </a:ext>
            </a:extLst>
          </p:cNvPr>
          <p:cNvSpPr>
            <a:spLocks noGrp="1"/>
          </p:cNvSpPr>
          <p:nvPr>
            <p:ph type="ftr" sz="quarter" idx="3"/>
          </p:nvPr>
        </p:nvSpPr>
        <p:spPr/>
        <p:txBody>
          <a:bodyPr/>
          <a:lstStyle/>
          <a:p>
            <a:pPr>
              <a:defRPr/>
            </a:pPr>
            <a:r>
              <a:rPr lang="en-US"/>
              <a:t>Jinhao | IOTA-FAST workshop  2018</a:t>
            </a:r>
            <a:endParaRPr lang="en-US" b="1" dirty="0"/>
          </a:p>
        </p:txBody>
      </p:sp>
      <p:sp>
        <p:nvSpPr>
          <p:cNvPr id="6" name="Slide Number Placeholder 5">
            <a:extLst>
              <a:ext uri="{FF2B5EF4-FFF2-40B4-BE49-F238E27FC236}">
                <a16:creationId xmlns:a16="http://schemas.microsoft.com/office/drawing/2014/main" id="{D149E4ED-265D-4754-B504-2FF7F90ABDC3}"/>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158571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513E-5C47-4467-85AD-B82B557EFC51}"/>
              </a:ext>
            </a:extLst>
          </p:cNvPr>
          <p:cNvSpPr>
            <a:spLocks noGrp="1"/>
          </p:cNvSpPr>
          <p:nvPr>
            <p:ph type="title"/>
          </p:nvPr>
        </p:nvSpPr>
        <p:spPr/>
        <p:txBody>
          <a:bodyPr/>
          <a:lstStyle/>
          <a:p>
            <a:r>
              <a:rPr lang="en-US" dirty="0"/>
              <a:t>Laser layout</a:t>
            </a:r>
          </a:p>
        </p:txBody>
      </p:sp>
      <p:sp>
        <p:nvSpPr>
          <p:cNvPr id="4" name="Date Placeholder 3">
            <a:extLst>
              <a:ext uri="{FF2B5EF4-FFF2-40B4-BE49-F238E27FC236}">
                <a16:creationId xmlns:a16="http://schemas.microsoft.com/office/drawing/2014/main" id="{DE9E243B-4BEC-430D-B84F-B9CC4D7C27E7}"/>
              </a:ext>
            </a:extLst>
          </p:cNvPr>
          <p:cNvSpPr>
            <a:spLocks noGrp="1"/>
          </p:cNvSpPr>
          <p:nvPr>
            <p:ph type="dt" sz="half" idx="10"/>
          </p:nvPr>
        </p:nvSpPr>
        <p:spPr/>
        <p:txBody>
          <a:bodyPr/>
          <a:lstStyle/>
          <a:p>
            <a:r>
              <a:rPr lang="en-US" altLang="en-US"/>
              <a:t>5/10/2018</a:t>
            </a:r>
          </a:p>
        </p:txBody>
      </p:sp>
      <p:sp>
        <p:nvSpPr>
          <p:cNvPr id="5" name="Footer Placeholder 4">
            <a:extLst>
              <a:ext uri="{FF2B5EF4-FFF2-40B4-BE49-F238E27FC236}">
                <a16:creationId xmlns:a16="http://schemas.microsoft.com/office/drawing/2014/main" id="{256B16D4-D348-481C-9123-55C6FE1C0463}"/>
              </a:ext>
            </a:extLst>
          </p:cNvPr>
          <p:cNvSpPr>
            <a:spLocks noGrp="1"/>
          </p:cNvSpPr>
          <p:nvPr>
            <p:ph type="ftr" sz="quarter" idx="11"/>
          </p:nvPr>
        </p:nvSpPr>
        <p:spPr/>
        <p:txBody>
          <a:bodyPr/>
          <a:lstStyle/>
          <a:p>
            <a:pPr>
              <a:defRPr/>
            </a:pPr>
            <a:r>
              <a:rPr lang="en-US"/>
              <a:t>Jinhao | IOTA-FAST workshop  2018</a:t>
            </a:r>
            <a:endParaRPr lang="en-US" b="1"/>
          </a:p>
        </p:txBody>
      </p:sp>
      <p:sp>
        <p:nvSpPr>
          <p:cNvPr id="6" name="Slide Number Placeholder 5">
            <a:extLst>
              <a:ext uri="{FF2B5EF4-FFF2-40B4-BE49-F238E27FC236}">
                <a16:creationId xmlns:a16="http://schemas.microsoft.com/office/drawing/2014/main" id="{31B97964-2EDC-42C5-A5AD-F836B77814A3}"/>
              </a:ext>
            </a:extLst>
          </p:cNvPr>
          <p:cNvSpPr>
            <a:spLocks noGrp="1"/>
          </p:cNvSpPr>
          <p:nvPr>
            <p:ph type="sldNum" sz="quarter" idx="12"/>
          </p:nvPr>
        </p:nvSpPr>
        <p:spPr/>
        <p:txBody>
          <a:bodyPr/>
          <a:lstStyle/>
          <a:p>
            <a:fld id="{52E9C158-AEF1-41A2-A6CE-6F0BAB305EFD}" type="slidenum">
              <a:rPr lang="en-US" altLang="en-US" smtClean="0"/>
              <a:pPr/>
              <a:t>13</a:t>
            </a:fld>
            <a:endParaRPr lang="en-US" altLang="en-US"/>
          </a:p>
        </p:txBody>
      </p:sp>
      <p:pic>
        <p:nvPicPr>
          <p:cNvPr id="48" name="Picture 47">
            <a:extLst>
              <a:ext uri="{FF2B5EF4-FFF2-40B4-BE49-F238E27FC236}">
                <a16:creationId xmlns:a16="http://schemas.microsoft.com/office/drawing/2014/main" id="{7DBC5148-72C6-4E64-84A6-C1B3EF35655F}"/>
              </a:ext>
            </a:extLst>
          </p:cNvPr>
          <p:cNvPicPr>
            <a:picLocks noChangeAspect="1"/>
          </p:cNvPicPr>
          <p:nvPr/>
        </p:nvPicPr>
        <p:blipFill>
          <a:blip r:embed="rId2"/>
          <a:stretch>
            <a:fillRect/>
          </a:stretch>
        </p:blipFill>
        <p:spPr>
          <a:xfrm>
            <a:off x="636587" y="827479"/>
            <a:ext cx="8099341" cy="5354103"/>
          </a:xfrm>
          <a:prstGeom prst="rect">
            <a:avLst/>
          </a:prstGeom>
        </p:spPr>
      </p:pic>
    </p:spTree>
    <p:extLst>
      <p:ext uri="{BB962C8B-B14F-4D97-AF65-F5344CB8AC3E}">
        <p14:creationId xmlns:p14="http://schemas.microsoft.com/office/powerpoint/2010/main" val="3042898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3471D-3170-49E5-BDBB-42BCB923FE5B}"/>
              </a:ext>
            </a:extLst>
          </p:cNvPr>
          <p:cNvSpPr>
            <a:spLocks noGrp="1"/>
          </p:cNvSpPr>
          <p:nvPr>
            <p:ph type="title"/>
          </p:nvPr>
        </p:nvSpPr>
        <p:spPr/>
        <p:txBody>
          <a:bodyPr/>
          <a:lstStyle/>
          <a:p>
            <a:r>
              <a:rPr lang="en-US" dirty="0"/>
              <a:t>Laser related upgrade and capability</a:t>
            </a:r>
          </a:p>
        </p:txBody>
      </p:sp>
      <p:sp>
        <p:nvSpPr>
          <p:cNvPr id="3" name="Content Placeholder 2">
            <a:extLst>
              <a:ext uri="{FF2B5EF4-FFF2-40B4-BE49-F238E27FC236}">
                <a16:creationId xmlns:a16="http://schemas.microsoft.com/office/drawing/2014/main" id="{23D0862A-5BFB-41A0-A957-B69887934E17}"/>
              </a:ext>
            </a:extLst>
          </p:cNvPr>
          <p:cNvSpPr>
            <a:spLocks noGrp="1"/>
          </p:cNvSpPr>
          <p:nvPr>
            <p:ph idx="1"/>
          </p:nvPr>
        </p:nvSpPr>
        <p:spPr/>
        <p:txBody>
          <a:bodyPr/>
          <a:lstStyle/>
          <a:p>
            <a:r>
              <a:rPr lang="en-US" dirty="0"/>
              <a:t>IR transport from gun to D600. Laser will be available basically anywhere.</a:t>
            </a:r>
          </a:p>
          <a:p>
            <a:r>
              <a:rPr lang="en-US" dirty="0"/>
              <a:t>Nominal laser bunch train is at 3MHz. 9MHz is tested inside laser room. Higher frequency is also possible with the current laser configuration.  However the pulse energy is expected to drop linearly with the frequency change.</a:t>
            </a:r>
          </a:p>
          <a:p>
            <a:r>
              <a:rPr lang="en-US" dirty="0"/>
              <a:t>Current laser is operated at 1Hz. 5Hz operation is tested for the system as well.</a:t>
            </a:r>
          </a:p>
          <a:p>
            <a:r>
              <a:rPr lang="en-US" dirty="0"/>
              <a:t>Seed laser is at 1.3GHz. In principle it is possible to pick 2 bunches separated at integer number of spacing(~720ps) to do pump probe measurement. </a:t>
            </a:r>
          </a:p>
        </p:txBody>
      </p:sp>
      <p:sp>
        <p:nvSpPr>
          <p:cNvPr id="4" name="Date Placeholder 3">
            <a:extLst>
              <a:ext uri="{FF2B5EF4-FFF2-40B4-BE49-F238E27FC236}">
                <a16:creationId xmlns:a16="http://schemas.microsoft.com/office/drawing/2014/main" id="{79226AFA-0FF2-42CA-8CC5-5AF7D557BBBE}"/>
              </a:ext>
            </a:extLst>
          </p:cNvPr>
          <p:cNvSpPr>
            <a:spLocks noGrp="1"/>
          </p:cNvSpPr>
          <p:nvPr>
            <p:ph type="dt" sz="half" idx="10"/>
          </p:nvPr>
        </p:nvSpPr>
        <p:spPr/>
        <p:txBody>
          <a:bodyPr/>
          <a:lstStyle/>
          <a:p>
            <a:r>
              <a:rPr lang="en-US" altLang="en-US"/>
              <a:t>5/10/2018</a:t>
            </a:r>
          </a:p>
        </p:txBody>
      </p:sp>
      <p:sp>
        <p:nvSpPr>
          <p:cNvPr id="5" name="Footer Placeholder 4">
            <a:extLst>
              <a:ext uri="{FF2B5EF4-FFF2-40B4-BE49-F238E27FC236}">
                <a16:creationId xmlns:a16="http://schemas.microsoft.com/office/drawing/2014/main" id="{1881374C-16E2-4CE7-B1BC-EF6D915DEB98}"/>
              </a:ext>
            </a:extLst>
          </p:cNvPr>
          <p:cNvSpPr>
            <a:spLocks noGrp="1"/>
          </p:cNvSpPr>
          <p:nvPr>
            <p:ph type="ftr" sz="quarter" idx="11"/>
          </p:nvPr>
        </p:nvSpPr>
        <p:spPr/>
        <p:txBody>
          <a:bodyPr/>
          <a:lstStyle/>
          <a:p>
            <a:pPr>
              <a:defRPr/>
            </a:pPr>
            <a:r>
              <a:rPr lang="en-US"/>
              <a:t>Jinhao | IOTA-FAST workshop  2018</a:t>
            </a:r>
            <a:endParaRPr lang="en-US" b="1"/>
          </a:p>
        </p:txBody>
      </p:sp>
      <p:sp>
        <p:nvSpPr>
          <p:cNvPr id="6" name="Slide Number Placeholder 5">
            <a:extLst>
              <a:ext uri="{FF2B5EF4-FFF2-40B4-BE49-F238E27FC236}">
                <a16:creationId xmlns:a16="http://schemas.microsoft.com/office/drawing/2014/main" id="{965F23E5-9DFD-48E0-AF48-5FAAD67B138D}"/>
              </a:ext>
            </a:extLst>
          </p:cNvPr>
          <p:cNvSpPr>
            <a:spLocks noGrp="1"/>
          </p:cNvSpPr>
          <p:nvPr>
            <p:ph type="sldNum" sz="quarter" idx="12"/>
          </p:nvPr>
        </p:nvSpPr>
        <p:spPr/>
        <p:txBody>
          <a:bodyPr/>
          <a:lstStyle/>
          <a:p>
            <a:fld id="{52E9C158-AEF1-41A2-A6CE-6F0BAB305EFD}" type="slidenum">
              <a:rPr lang="en-US" altLang="en-US" smtClean="0"/>
              <a:pPr/>
              <a:t>14</a:t>
            </a:fld>
            <a:endParaRPr lang="en-US" altLang="en-US"/>
          </a:p>
        </p:txBody>
      </p:sp>
    </p:spTree>
    <p:extLst>
      <p:ext uri="{BB962C8B-B14F-4D97-AF65-F5344CB8AC3E}">
        <p14:creationId xmlns:p14="http://schemas.microsoft.com/office/powerpoint/2010/main" val="3374418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72DA0-5D61-4181-9DCC-961B1A0DDA7D}"/>
              </a:ext>
            </a:extLst>
          </p:cNvPr>
          <p:cNvSpPr>
            <a:spLocks noGrp="1"/>
          </p:cNvSpPr>
          <p:nvPr>
            <p:ph type="title"/>
          </p:nvPr>
        </p:nvSpPr>
        <p:spPr/>
        <p:txBody>
          <a:bodyPr/>
          <a:lstStyle/>
          <a:p>
            <a:r>
              <a:rPr lang="en-US" dirty="0"/>
              <a:t>Gun system capability</a:t>
            </a:r>
          </a:p>
        </p:txBody>
      </p:sp>
      <p:sp>
        <p:nvSpPr>
          <p:cNvPr id="3" name="Content Placeholder 2">
            <a:extLst>
              <a:ext uri="{FF2B5EF4-FFF2-40B4-BE49-F238E27FC236}">
                <a16:creationId xmlns:a16="http://schemas.microsoft.com/office/drawing/2014/main" id="{E6CFC94E-0F92-4D58-A780-03C9454BF530}"/>
              </a:ext>
            </a:extLst>
          </p:cNvPr>
          <p:cNvSpPr>
            <a:spLocks noGrp="1"/>
          </p:cNvSpPr>
          <p:nvPr>
            <p:ph idx="1"/>
          </p:nvPr>
        </p:nvSpPr>
        <p:spPr/>
        <p:txBody>
          <a:bodyPr/>
          <a:lstStyle/>
          <a:p>
            <a:r>
              <a:rPr lang="en-US" dirty="0"/>
              <a:t>Current working at 1Hz. 5Hz is possible with some conditioning work. </a:t>
            </a:r>
          </a:p>
          <a:p>
            <a:r>
              <a:rPr lang="en-US" dirty="0"/>
              <a:t>Both solenoid are supposed to be operated at large range which will enable magnetized beam. We do found some limitation for buck solenoid due to water flow problem during 2017 run. It’s being investigated right now and will be fixed for the future run.</a:t>
            </a:r>
          </a:p>
          <a:p>
            <a:r>
              <a:rPr lang="en-US" dirty="0"/>
              <a:t>Cathode preparation system available for switching different cathode. </a:t>
            </a:r>
          </a:p>
        </p:txBody>
      </p:sp>
      <p:sp>
        <p:nvSpPr>
          <p:cNvPr id="4" name="Date Placeholder 3">
            <a:extLst>
              <a:ext uri="{FF2B5EF4-FFF2-40B4-BE49-F238E27FC236}">
                <a16:creationId xmlns:a16="http://schemas.microsoft.com/office/drawing/2014/main" id="{F847A42B-C9D3-4E83-A255-D46F70658AFB}"/>
              </a:ext>
            </a:extLst>
          </p:cNvPr>
          <p:cNvSpPr>
            <a:spLocks noGrp="1"/>
          </p:cNvSpPr>
          <p:nvPr>
            <p:ph type="dt" sz="half" idx="10"/>
          </p:nvPr>
        </p:nvSpPr>
        <p:spPr/>
        <p:txBody>
          <a:bodyPr/>
          <a:lstStyle/>
          <a:p>
            <a:r>
              <a:rPr lang="en-US" altLang="en-US"/>
              <a:t>5/10/2018</a:t>
            </a:r>
          </a:p>
        </p:txBody>
      </p:sp>
      <p:sp>
        <p:nvSpPr>
          <p:cNvPr id="5" name="Footer Placeholder 4">
            <a:extLst>
              <a:ext uri="{FF2B5EF4-FFF2-40B4-BE49-F238E27FC236}">
                <a16:creationId xmlns:a16="http://schemas.microsoft.com/office/drawing/2014/main" id="{59DB5B8E-4DD6-44D8-A504-C5128688344D}"/>
              </a:ext>
            </a:extLst>
          </p:cNvPr>
          <p:cNvSpPr>
            <a:spLocks noGrp="1"/>
          </p:cNvSpPr>
          <p:nvPr>
            <p:ph type="ftr" sz="quarter" idx="11"/>
          </p:nvPr>
        </p:nvSpPr>
        <p:spPr/>
        <p:txBody>
          <a:bodyPr/>
          <a:lstStyle/>
          <a:p>
            <a:pPr>
              <a:defRPr/>
            </a:pPr>
            <a:r>
              <a:rPr lang="en-US"/>
              <a:t>Jinhao | IOTA-FAST workshop  2018</a:t>
            </a:r>
            <a:endParaRPr lang="en-US" b="1"/>
          </a:p>
        </p:txBody>
      </p:sp>
      <p:sp>
        <p:nvSpPr>
          <p:cNvPr id="6" name="Slide Number Placeholder 5">
            <a:extLst>
              <a:ext uri="{FF2B5EF4-FFF2-40B4-BE49-F238E27FC236}">
                <a16:creationId xmlns:a16="http://schemas.microsoft.com/office/drawing/2014/main" id="{EEAFEE87-62FC-4BAF-8103-A69AA3085952}"/>
              </a:ext>
            </a:extLst>
          </p:cNvPr>
          <p:cNvSpPr>
            <a:spLocks noGrp="1"/>
          </p:cNvSpPr>
          <p:nvPr>
            <p:ph type="sldNum" sz="quarter" idx="12"/>
          </p:nvPr>
        </p:nvSpPr>
        <p:spPr/>
        <p:txBody>
          <a:bodyPr/>
          <a:lstStyle/>
          <a:p>
            <a:fld id="{52E9C158-AEF1-41A2-A6CE-6F0BAB305EFD}" type="slidenum">
              <a:rPr lang="en-US" altLang="en-US" smtClean="0"/>
              <a:pPr/>
              <a:t>15</a:t>
            </a:fld>
            <a:endParaRPr lang="en-US" altLang="en-US"/>
          </a:p>
        </p:txBody>
      </p:sp>
    </p:spTree>
    <p:extLst>
      <p:ext uri="{BB962C8B-B14F-4D97-AF65-F5344CB8AC3E}">
        <p14:creationId xmlns:p14="http://schemas.microsoft.com/office/powerpoint/2010/main" val="3034838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7BDA3-3ABF-499F-82BD-3E7CBA6760A9}"/>
              </a:ext>
            </a:extLst>
          </p:cNvPr>
          <p:cNvSpPr>
            <a:spLocks noGrp="1"/>
          </p:cNvSpPr>
          <p:nvPr>
            <p:ph type="title"/>
          </p:nvPr>
        </p:nvSpPr>
        <p:spPr/>
        <p:txBody>
          <a:bodyPr/>
          <a:lstStyle/>
          <a:p>
            <a:r>
              <a:rPr lang="en-US" dirty="0"/>
              <a:t>Low energy section capability</a:t>
            </a:r>
          </a:p>
        </p:txBody>
      </p:sp>
      <p:sp>
        <p:nvSpPr>
          <p:cNvPr id="3" name="Content Placeholder 2">
            <a:extLst>
              <a:ext uri="{FF2B5EF4-FFF2-40B4-BE49-F238E27FC236}">
                <a16:creationId xmlns:a16="http://schemas.microsoft.com/office/drawing/2014/main" id="{F433FC12-334D-4BBC-B9B7-A1694B73D6AF}"/>
              </a:ext>
            </a:extLst>
          </p:cNvPr>
          <p:cNvSpPr>
            <a:spLocks noGrp="1"/>
          </p:cNvSpPr>
          <p:nvPr>
            <p:ph idx="1"/>
          </p:nvPr>
        </p:nvSpPr>
        <p:spPr/>
        <p:txBody>
          <a:bodyPr/>
          <a:lstStyle/>
          <a:p>
            <a:r>
              <a:rPr lang="en-US" dirty="0"/>
              <a:t>2 capture cavity can boost energy up to 55MeV.</a:t>
            </a:r>
          </a:p>
          <a:p>
            <a:pPr lvl="1"/>
            <a:r>
              <a:rPr lang="en-US" dirty="0"/>
              <a:t>Need further high power condition of both capture cavity in order to get the energy up. Current maximum is about 46~47MeV</a:t>
            </a:r>
          </a:p>
          <a:p>
            <a:r>
              <a:rPr lang="en-US" dirty="0"/>
              <a:t>Chicane line available for bunch compression</a:t>
            </a:r>
          </a:p>
          <a:p>
            <a:r>
              <a:rPr lang="en-US" dirty="0"/>
              <a:t>Beam line before CM equipped with various beam diagnostic tool, including both transverse and longitudinal.</a:t>
            </a:r>
          </a:p>
          <a:p>
            <a:r>
              <a:rPr lang="en-US" dirty="0"/>
              <a:t>A set of flat beam quads is available to make flat beam at 50MeV</a:t>
            </a:r>
          </a:p>
          <a:p>
            <a:endParaRPr lang="en-US" dirty="0"/>
          </a:p>
        </p:txBody>
      </p:sp>
      <p:sp>
        <p:nvSpPr>
          <p:cNvPr id="4" name="Date Placeholder 3">
            <a:extLst>
              <a:ext uri="{FF2B5EF4-FFF2-40B4-BE49-F238E27FC236}">
                <a16:creationId xmlns:a16="http://schemas.microsoft.com/office/drawing/2014/main" id="{9C94B31D-7E44-4E9D-9A04-ECA9661E2310}"/>
              </a:ext>
            </a:extLst>
          </p:cNvPr>
          <p:cNvSpPr>
            <a:spLocks noGrp="1"/>
          </p:cNvSpPr>
          <p:nvPr>
            <p:ph type="dt" sz="half" idx="10"/>
          </p:nvPr>
        </p:nvSpPr>
        <p:spPr/>
        <p:txBody>
          <a:bodyPr/>
          <a:lstStyle/>
          <a:p>
            <a:r>
              <a:rPr lang="en-US" altLang="en-US"/>
              <a:t>5/10/2018</a:t>
            </a:r>
          </a:p>
        </p:txBody>
      </p:sp>
      <p:sp>
        <p:nvSpPr>
          <p:cNvPr id="5" name="Footer Placeholder 4">
            <a:extLst>
              <a:ext uri="{FF2B5EF4-FFF2-40B4-BE49-F238E27FC236}">
                <a16:creationId xmlns:a16="http://schemas.microsoft.com/office/drawing/2014/main" id="{3C29EE7D-8BFD-4252-AF8C-642660A31B92}"/>
              </a:ext>
            </a:extLst>
          </p:cNvPr>
          <p:cNvSpPr>
            <a:spLocks noGrp="1"/>
          </p:cNvSpPr>
          <p:nvPr>
            <p:ph type="ftr" sz="quarter" idx="11"/>
          </p:nvPr>
        </p:nvSpPr>
        <p:spPr/>
        <p:txBody>
          <a:bodyPr/>
          <a:lstStyle/>
          <a:p>
            <a:pPr>
              <a:defRPr/>
            </a:pPr>
            <a:r>
              <a:rPr lang="en-US"/>
              <a:t>Jinhao | IOTA-FAST workshop  2018</a:t>
            </a:r>
            <a:endParaRPr lang="en-US" b="1"/>
          </a:p>
        </p:txBody>
      </p:sp>
      <p:sp>
        <p:nvSpPr>
          <p:cNvPr id="6" name="Slide Number Placeholder 5">
            <a:extLst>
              <a:ext uri="{FF2B5EF4-FFF2-40B4-BE49-F238E27FC236}">
                <a16:creationId xmlns:a16="http://schemas.microsoft.com/office/drawing/2014/main" id="{1B7A3D0E-2617-4CBD-8AE2-CC1AE3AFC5CD}"/>
              </a:ext>
            </a:extLst>
          </p:cNvPr>
          <p:cNvSpPr>
            <a:spLocks noGrp="1"/>
          </p:cNvSpPr>
          <p:nvPr>
            <p:ph type="sldNum" sz="quarter" idx="12"/>
          </p:nvPr>
        </p:nvSpPr>
        <p:spPr/>
        <p:txBody>
          <a:bodyPr/>
          <a:lstStyle/>
          <a:p>
            <a:fld id="{52E9C158-AEF1-41A2-A6CE-6F0BAB305EFD}" type="slidenum">
              <a:rPr lang="en-US" altLang="en-US" smtClean="0"/>
              <a:pPr/>
              <a:t>16</a:t>
            </a:fld>
            <a:endParaRPr lang="en-US" altLang="en-US"/>
          </a:p>
        </p:txBody>
      </p:sp>
    </p:spTree>
    <p:extLst>
      <p:ext uri="{BB962C8B-B14F-4D97-AF65-F5344CB8AC3E}">
        <p14:creationId xmlns:p14="http://schemas.microsoft.com/office/powerpoint/2010/main" val="1498340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290C4-31BC-4961-99B2-A37AC2C0FE1C}"/>
              </a:ext>
            </a:extLst>
          </p:cNvPr>
          <p:cNvSpPr>
            <a:spLocks noGrp="1"/>
          </p:cNvSpPr>
          <p:nvPr>
            <p:ph type="title"/>
          </p:nvPr>
        </p:nvSpPr>
        <p:spPr/>
        <p:txBody>
          <a:bodyPr/>
          <a:lstStyle/>
          <a:p>
            <a:r>
              <a:rPr lang="en-US" dirty="0"/>
              <a:t>High energy beam line</a:t>
            </a:r>
          </a:p>
        </p:txBody>
      </p:sp>
      <p:sp>
        <p:nvSpPr>
          <p:cNvPr id="3" name="Content Placeholder 2">
            <a:extLst>
              <a:ext uri="{FF2B5EF4-FFF2-40B4-BE49-F238E27FC236}">
                <a16:creationId xmlns:a16="http://schemas.microsoft.com/office/drawing/2014/main" id="{C1BFF83B-C215-49F7-B7C7-FECDDB3C8A2B}"/>
              </a:ext>
            </a:extLst>
          </p:cNvPr>
          <p:cNvSpPr>
            <a:spLocks noGrp="1"/>
          </p:cNvSpPr>
          <p:nvPr>
            <p:ph idx="1"/>
          </p:nvPr>
        </p:nvSpPr>
        <p:spPr/>
        <p:txBody>
          <a:bodyPr/>
          <a:lstStyle/>
          <a:p>
            <a:r>
              <a:rPr lang="en-US" dirty="0"/>
              <a:t>CM commissioned. ILC goal reached. 250 plus MeV for beam.</a:t>
            </a:r>
          </a:p>
          <a:p>
            <a:r>
              <a:rPr lang="en-US" dirty="0"/>
              <a:t>Some conditioning will be done in the upcoming run for long bunch train. Currently we did 500 bunches at 3MHz maximum.</a:t>
            </a:r>
          </a:p>
          <a:p>
            <a:r>
              <a:rPr lang="en-US" dirty="0"/>
              <a:t>Several beam line is available for R&amp;D. Inverse Compton scattering is using one. </a:t>
            </a:r>
          </a:p>
          <a:p>
            <a:r>
              <a:rPr lang="en-US" dirty="0"/>
              <a:t>Possible space for more R&amp;D chance. Need the hardware</a:t>
            </a:r>
          </a:p>
          <a:p>
            <a:pPr lvl="1"/>
            <a:r>
              <a:rPr lang="en-US" dirty="0"/>
              <a:t>Undulator</a:t>
            </a:r>
          </a:p>
          <a:p>
            <a:pPr lvl="1"/>
            <a:r>
              <a:rPr lang="en-US" dirty="0"/>
              <a:t>High energy chicane</a:t>
            </a:r>
          </a:p>
        </p:txBody>
      </p:sp>
      <p:sp>
        <p:nvSpPr>
          <p:cNvPr id="4" name="Date Placeholder 3">
            <a:extLst>
              <a:ext uri="{FF2B5EF4-FFF2-40B4-BE49-F238E27FC236}">
                <a16:creationId xmlns:a16="http://schemas.microsoft.com/office/drawing/2014/main" id="{9CFA8928-BDFF-4961-94CF-775E87617BBD}"/>
              </a:ext>
            </a:extLst>
          </p:cNvPr>
          <p:cNvSpPr>
            <a:spLocks noGrp="1"/>
          </p:cNvSpPr>
          <p:nvPr>
            <p:ph type="dt" sz="half" idx="10"/>
          </p:nvPr>
        </p:nvSpPr>
        <p:spPr/>
        <p:txBody>
          <a:bodyPr/>
          <a:lstStyle/>
          <a:p>
            <a:r>
              <a:rPr lang="en-US" altLang="en-US"/>
              <a:t>5/10/2018</a:t>
            </a:r>
          </a:p>
        </p:txBody>
      </p:sp>
      <p:sp>
        <p:nvSpPr>
          <p:cNvPr id="5" name="Footer Placeholder 4">
            <a:extLst>
              <a:ext uri="{FF2B5EF4-FFF2-40B4-BE49-F238E27FC236}">
                <a16:creationId xmlns:a16="http://schemas.microsoft.com/office/drawing/2014/main" id="{52B7AC52-92FB-4E88-86A1-2C53F35844FE}"/>
              </a:ext>
            </a:extLst>
          </p:cNvPr>
          <p:cNvSpPr>
            <a:spLocks noGrp="1"/>
          </p:cNvSpPr>
          <p:nvPr>
            <p:ph type="ftr" sz="quarter" idx="11"/>
          </p:nvPr>
        </p:nvSpPr>
        <p:spPr/>
        <p:txBody>
          <a:bodyPr/>
          <a:lstStyle/>
          <a:p>
            <a:pPr>
              <a:defRPr/>
            </a:pPr>
            <a:r>
              <a:rPr lang="en-US"/>
              <a:t>Jinhao | IOTA-FAST workshop  2018</a:t>
            </a:r>
            <a:endParaRPr lang="en-US" b="1"/>
          </a:p>
        </p:txBody>
      </p:sp>
      <p:sp>
        <p:nvSpPr>
          <p:cNvPr id="6" name="Slide Number Placeholder 5">
            <a:extLst>
              <a:ext uri="{FF2B5EF4-FFF2-40B4-BE49-F238E27FC236}">
                <a16:creationId xmlns:a16="http://schemas.microsoft.com/office/drawing/2014/main" id="{2E28FF30-E5D5-4D0E-B1BD-69BC3FE328BD}"/>
              </a:ext>
            </a:extLst>
          </p:cNvPr>
          <p:cNvSpPr>
            <a:spLocks noGrp="1"/>
          </p:cNvSpPr>
          <p:nvPr>
            <p:ph type="sldNum" sz="quarter" idx="12"/>
          </p:nvPr>
        </p:nvSpPr>
        <p:spPr/>
        <p:txBody>
          <a:bodyPr/>
          <a:lstStyle/>
          <a:p>
            <a:fld id="{52E9C158-AEF1-41A2-A6CE-6F0BAB305EFD}" type="slidenum">
              <a:rPr lang="en-US" altLang="en-US" smtClean="0"/>
              <a:pPr/>
              <a:t>17</a:t>
            </a:fld>
            <a:endParaRPr lang="en-US" altLang="en-US"/>
          </a:p>
        </p:txBody>
      </p:sp>
    </p:spTree>
    <p:extLst>
      <p:ext uri="{BB962C8B-B14F-4D97-AF65-F5344CB8AC3E}">
        <p14:creationId xmlns:p14="http://schemas.microsoft.com/office/powerpoint/2010/main" val="223781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5582" y="3808674"/>
            <a:ext cx="8243757" cy="2389216"/>
          </a:xfrm>
        </p:spPr>
        <p:txBody>
          <a:bodyPr/>
          <a:lstStyle/>
          <a:p>
            <a:pPr>
              <a:spcBef>
                <a:spcPts val="400"/>
              </a:spcBef>
            </a:pPr>
            <a:r>
              <a:rPr lang="en-US" sz="2000" dirty="0"/>
              <a:t>100m of High Energy FAST beam line constructed</a:t>
            </a:r>
          </a:p>
          <a:p>
            <a:pPr>
              <a:spcBef>
                <a:spcPts val="400"/>
              </a:spcBef>
            </a:pPr>
            <a:r>
              <a:rPr lang="en-US" sz="2000" dirty="0">
                <a:solidFill>
                  <a:srgbClr val="282DF8"/>
                </a:solidFill>
              </a:rPr>
              <a:t>19 October </a:t>
            </a:r>
            <a:r>
              <a:rPr lang="en-US" sz="2000" dirty="0"/>
              <a:t>– for the first time, beam accelerated through ILC-type </a:t>
            </a:r>
            <a:r>
              <a:rPr lang="en-US" sz="2000" dirty="0" err="1"/>
              <a:t>cryomodule</a:t>
            </a:r>
            <a:r>
              <a:rPr lang="en-US" sz="2000" dirty="0"/>
              <a:t> to energy 150 MeV </a:t>
            </a:r>
          </a:p>
          <a:p>
            <a:pPr lvl="1">
              <a:spcBef>
                <a:spcPts val="400"/>
              </a:spcBef>
            </a:pPr>
            <a:r>
              <a:rPr lang="en-US" sz="1800" dirty="0"/>
              <a:t>Propagated to point of injection to IOTA</a:t>
            </a:r>
          </a:p>
          <a:p>
            <a:pPr>
              <a:spcBef>
                <a:spcPts val="400"/>
              </a:spcBef>
            </a:pPr>
            <a:r>
              <a:rPr lang="en-US" sz="2000" dirty="0">
                <a:solidFill>
                  <a:srgbClr val="282DF8"/>
                </a:solidFill>
              </a:rPr>
              <a:t>15 November </a:t>
            </a:r>
            <a:r>
              <a:rPr lang="mr-IN" sz="2000" dirty="0"/>
              <a:t>–</a:t>
            </a:r>
            <a:r>
              <a:rPr lang="en-US" sz="2000" dirty="0"/>
              <a:t> beam accelerated to 301 MeV</a:t>
            </a:r>
          </a:p>
          <a:p>
            <a:pPr lvl="1">
              <a:spcBef>
                <a:spcPts val="400"/>
              </a:spcBef>
            </a:pPr>
            <a:r>
              <a:rPr lang="en-US" sz="1800" dirty="0"/>
              <a:t>Record ILC-type </a:t>
            </a:r>
            <a:r>
              <a:rPr lang="en-US" sz="1800" dirty="0" err="1"/>
              <a:t>cryomodule</a:t>
            </a:r>
            <a:r>
              <a:rPr lang="en-US" sz="1800" dirty="0"/>
              <a:t> acceleration of 255 MeV</a:t>
            </a:r>
          </a:p>
          <a:p>
            <a:pPr lvl="1">
              <a:spcBef>
                <a:spcPts val="400"/>
              </a:spcBef>
            </a:pPr>
            <a:r>
              <a:rPr lang="en-US" sz="1800" dirty="0"/>
              <a:t>Over 31.5 MV/m</a:t>
            </a:r>
          </a:p>
          <a:p>
            <a:pPr>
              <a:spcBef>
                <a:spcPts val="400"/>
              </a:spcBef>
            </a:pPr>
            <a:endParaRPr lang="en-US" sz="2000" dirty="0"/>
          </a:p>
          <a:p>
            <a:pPr>
              <a:spcBef>
                <a:spcPts val="400"/>
              </a:spcBef>
            </a:pPr>
            <a:endParaRPr lang="en-US" sz="2000" dirty="0"/>
          </a:p>
        </p:txBody>
      </p:sp>
      <p:sp>
        <p:nvSpPr>
          <p:cNvPr id="3" name="Title 2"/>
          <p:cNvSpPr>
            <a:spLocks noGrp="1"/>
          </p:cNvSpPr>
          <p:nvPr>
            <p:ph type="title"/>
          </p:nvPr>
        </p:nvSpPr>
        <p:spPr/>
        <p:txBody>
          <a:bodyPr/>
          <a:lstStyle/>
          <a:p>
            <a:r>
              <a:rPr lang="en-US" sz="2400" dirty="0"/>
              <a:t>FAST: </a:t>
            </a:r>
            <a:r>
              <a:rPr lang="en-US" sz="2400" u="sng" dirty="0" err="1"/>
              <a:t>F</a:t>
            </a:r>
            <a:r>
              <a:rPr lang="en-US" sz="2400" dirty="0" err="1"/>
              <a:t>ermilab</a:t>
            </a:r>
            <a:r>
              <a:rPr lang="en-US" sz="2400" dirty="0"/>
              <a:t> </a:t>
            </a:r>
            <a:r>
              <a:rPr lang="en-US" sz="2400" u="sng" dirty="0" err="1"/>
              <a:t>A</a:t>
            </a:r>
            <a:r>
              <a:rPr lang="en-US" sz="2400" dirty="0" err="1"/>
              <a:t>cclerator</a:t>
            </a:r>
            <a:r>
              <a:rPr lang="en-US" sz="2400" dirty="0"/>
              <a:t> </a:t>
            </a:r>
            <a:r>
              <a:rPr lang="en-US" sz="2400" u="sng" dirty="0"/>
              <a:t>S</a:t>
            </a:r>
            <a:r>
              <a:rPr lang="en-US" sz="2400" dirty="0"/>
              <a:t>cience and </a:t>
            </a:r>
            <a:r>
              <a:rPr lang="en-US" sz="2400" u="sng" dirty="0"/>
              <a:t>T</a:t>
            </a:r>
            <a:r>
              <a:rPr lang="en-US" sz="2400" dirty="0"/>
              <a:t>echnology</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511" y="781406"/>
            <a:ext cx="7360913" cy="2925491"/>
          </a:xfrm>
          <a:prstGeom prst="rect">
            <a:avLst/>
          </a:prstGeom>
        </p:spPr>
      </p:pic>
      <p:cxnSp>
        <p:nvCxnSpPr>
          <p:cNvPr id="12" name="Straight Arrow Connector 11"/>
          <p:cNvCxnSpPr/>
          <p:nvPr/>
        </p:nvCxnSpPr>
        <p:spPr>
          <a:xfrm flipV="1">
            <a:off x="6000791" y="1784841"/>
            <a:ext cx="1784195" cy="105564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rot="19554740">
            <a:off x="6582710" y="2240176"/>
            <a:ext cx="837089" cy="400110"/>
          </a:xfrm>
          <a:prstGeom prst="rect">
            <a:avLst/>
          </a:prstGeom>
          <a:noFill/>
        </p:spPr>
        <p:txBody>
          <a:bodyPr wrap="none" rtlCol="0">
            <a:spAutoFit/>
          </a:bodyPr>
          <a:lstStyle/>
          <a:p>
            <a:r>
              <a:rPr lang="en-US" sz="2000" dirty="0">
                <a:solidFill>
                  <a:schemeClr val="accent5">
                    <a:lumMod val="20000"/>
                    <a:lumOff val="80000"/>
                  </a:schemeClr>
                </a:solidFill>
              </a:rPr>
              <a:t>100 m</a:t>
            </a:r>
          </a:p>
        </p:txBody>
      </p:sp>
      <p:sp>
        <p:nvSpPr>
          <p:cNvPr id="7" name="Date Placeholder 6">
            <a:extLst>
              <a:ext uri="{FF2B5EF4-FFF2-40B4-BE49-F238E27FC236}">
                <a16:creationId xmlns:a16="http://schemas.microsoft.com/office/drawing/2014/main" id="{E8793B42-E24D-47D0-978B-F4DFB97E0560}"/>
              </a:ext>
            </a:extLst>
          </p:cNvPr>
          <p:cNvSpPr>
            <a:spLocks noGrp="1"/>
          </p:cNvSpPr>
          <p:nvPr>
            <p:ph type="dt" sz="half" idx="2"/>
          </p:nvPr>
        </p:nvSpPr>
        <p:spPr/>
        <p:txBody>
          <a:bodyPr/>
          <a:lstStyle/>
          <a:p>
            <a:pPr>
              <a:defRPr/>
            </a:pPr>
            <a:r>
              <a:rPr lang="en-US"/>
              <a:t>5/10/2018</a:t>
            </a:r>
            <a:endParaRPr lang="en-US" dirty="0"/>
          </a:p>
        </p:txBody>
      </p:sp>
      <p:sp>
        <p:nvSpPr>
          <p:cNvPr id="9" name="Footer Placeholder 8">
            <a:extLst>
              <a:ext uri="{FF2B5EF4-FFF2-40B4-BE49-F238E27FC236}">
                <a16:creationId xmlns:a16="http://schemas.microsoft.com/office/drawing/2014/main" id="{3FEC7546-5699-4A80-A7DF-96A48224E057}"/>
              </a:ext>
            </a:extLst>
          </p:cNvPr>
          <p:cNvSpPr>
            <a:spLocks noGrp="1"/>
          </p:cNvSpPr>
          <p:nvPr>
            <p:ph type="ftr" sz="quarter" idx="3"/>
          </p:nvPr>
        </p:nvSpPr>
        <p:spPr/>
        <p:txBody>
          <a:bodyPr/>
          <a:lstStyle/>
          <a:p>
            <a:pPr>
              <a:defRPr/>
            </a:pPr>
            <a:r>
              <a:rPr lang="en-US"/>
              <a:t>Jinhao | IOTA-FAST workshop  2018</a:t>
            </a:r>
            <a:endParaRPr lang="en-US" b="1" dirty="0"/>
          </a:p>
        </p:txBody>
      </p:sp>
    </p:spTree>
    <p:extLst>
      <p:ext uri="{BB962C8B-B14F-4D97-AF65-F5344CB8AC3E}">
        <p14:creationId xmlns:p14="http://schemas.microsoft.com/office/powerpoint/2010/main" val="4036227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FAST Operations – 2 Months (Oct-Nov)</a:t>
            </a:r>
          </a:p>
        </p:txBody>
      </p:sp>
      <p:sp>
        <p:nvSpPr>
          <p:cNvPr id="3" name="Content Placeholder 2"/>
          <p:cNvSpPr>
            <a:spLocks noGrp="1"/>
          </p:cNvSpPr>
          <p:nvPr>
            <p:ph idx="1"/>
          </p:nvPr>
        </p:nvSpPr>
        <p:spPr>
          <a:xfrm>
            <a:off x="80682" y="958992"/>
            <a:ext cx="8765952" cy="4987867"/>
          </a:xfrm>
        </p:spPr>
        <p:txBody>
          <a:bodyPr/>
          <a:lstStyle/>
          <a:p>
            <a:r>
              <a:rPr lang="en-US" b="1" dirty="0"/>
              <a:t>Primary goal – IOTA injector(FAST LINAC) commissioning</a:t>
            </a:r>
          </a:p>
          <a:p>
            <a:pPr lvl="1"/>
            <a:r>
              <a:rPr lang="en-US" dirty="0"/>
              <a:t>Acceleration in CM-2 to 150MeV</a:t>
            </a:r>
          </a:p>
          <a:p>
            <a:pPr lvl="1"/>
            <a:r>
              <a:rPr lang="en-US" dirty="0"/>
              <a:t>Instrumentation</a:t>
            </a:r>
          </a:p>
          <a:p>
            <a:pPr lvl="1"/>
            <a:r>
              <a:rPr lang="en-US" dirty="0"/>
              <a:t>Machine Protection System</a:t>
            </a:r>
          </a:p>
          <a:p>
            <a:pPr lvl="1"/>
            <a:r>
              <a:rPr lang="en-US" dirty="0"/>
              <a:t>Machine stability and reproducibility</a:t>
            </a:r>
          </a:p>
          <a:p>
            <a:pPr lvl="1"/>
            <a:r>
              <a:rPr lang="en-US" dirty="0"/>
              <a:t>Beam line tuning for injection to IOTA</a:t>
            </a:r>
          </a:p>
          <a:p>
            <a:r>
              <a:rPr lang="en-US" b="1" dirty="0"/>
              <a:t>Achievement of 300 MeV beam in SRF linac</a:t>
            </a:r>
          </a:p>
          <a:p>
            <a:pPr lvl="1"/>
            <a:r>
              <a:rPr lang="en-US" dirty="0"/>
              <a:t>Conditioning and phasing of cavities</a:t>
            </a:r>
          </a:p>
          <a:p>
            <a:pPr lvl="1"/>
            <a:r>
              <a:rPr lang="en-US" dirty="0"/>
              <a:t>Low-Level RF tuning</a:t>
            </a:r>
          </a:p>
          <a:p>
            <a:r>
              <a:rPr lang="en-US" b="1" dirty="0"/>
              <a:t>Collaboration-driven experimental program</a:t>
            </a:r>
          </a:p>
          <a:p>
            <a:endParaRPr lang="en-US" dirty="0"/>
          </a:p>
        </p:txBody>
      </p:sp>
      <p:sp>
        <p:nvSpPr>
          <p:cNvPr id="6" name="Slide Number Placeholder 5"/>
          <p:cNvSpPr>
            <a:spLocks noGrp="1"/>
          </p:cNvSpPr>
          <p:nvPr>
            <p:ph type="sldNum" sz="quarter" idx="12"/>
          </p:nvPr>
        </p:nvSpPr>
        <p:spPr/>
        <p:txBody>
          <a:bodyPr/>
          <a:lstStyle/>
          <a:p>
            <a:fld id="{96DE8E0A-41B4-4DFA-BBC4-FA1CCB2135F4}" type="slidenum">
              <a:rPr lang="en-US" altLang="en-US" smtClean="0"/>
              <a:pPr/>
              <a:t>3</a:t>
            </a:fld>
            <a:endParaRPr lang="en-US" altLang="en-US"/>
          </a:p>
        </p:txBody>
      </p:sp>
      <p:sp>
        <p:nvSpPr>
          <p:cNvPr id="9" name="Date Placeholder 8">
            <a:extLst>
              <a:ext uri="{FF2B5EF4-FFF2-40B4-BE49-F238E27FC236}">
                <a16:creationId xmlns:a16="http://schemas.microsoft.com/office/drawing/2014/main" id="{4A032839-F237-4181-863E-3E3FDDBCD6E5}"/>
              </a:ext>
            </a:extLst>
          </p:cNvPr>
          <p:cNvSpPr>
            <a:spLocks noGrp="1"/>
          </p:cNvSpPr>
          <p:nvPr>
            <p:ph type="dt" sz="half" idx="10"/>
          </p:nvPr>
        </p:nvSpPr>
        <p:spPr/>
        <p:txBody>
          <a:bodyPr/>
          <a:lstStyle/>
          <a:p>
            <a:r>
              <a:rPr lang="en-US" altLang="en-US"/>
              <a:t>5/10/2018</a:t>
            </a:r>
          </a:p>
        </p:txBody>
      </p:sp>
      <p:sp>
        <p:nvSpPr>
          <p:cNvPr id="10" name="Footer Placeholder 9">
            <a:extLst>
              <a:ext uri="{FF2B5EF4-FFF2-40B4-BE49-F238E27FC236}">
                <a16:creationId xmlns:a16="http://schemas.microsoft.com/office/drawing/2014/main" id="{4AA53CA0-8576-4586-B282-81CE337C158A}"/>
              </a:ext>
            </a:extLst>
          </p:cNvPr>
          <p:cNvSpPr>
            <a:spLocks noGrp="1"/>
          </p:cNvSpPr>
          <p:nvPr>
            <p:ph type="ftr" sz="quarter" idx="11"/>
          </p:nvPr>
        </p:nvSpPr>
        <p:spPr/>
        <p:txBody>
          <a:bodyPr/>
          <a:lstStyle/>
          <a:p>
            <a:pPr>
              <a:defRPr/>
            </a:pPr>
            <a:r>
              <a:rPr lang="en-US"/>
              <a:t>Jinhao | IOTA-FAST workshop  2018</a:t>
            </a:r>
            <a:endParaRPr lang="en-US" b="1"/>
          </a:p>
        </p:txBody>
      </p:sp>
    </p:spTree>
    <p:extLst>
      <p:ext uri="{BB962C8B-B14F-4D97-AF65-F5344CB8AC3E}">
        <p14:creationId xmlns:p14="http://schemas.microsoft.com/office/powerpoint/2010/main" val="1543322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A54C5-FCB9-4686-A991-3E67A022995E}"/>
              </a:ext>
            </a:extLst>
          </p:cNvPr>
          <p:cNvSpPr>
            <a:spLocks noGrp="1"/>
          </p:cNvSpPr>
          <p:nvPr>
            <p:ph type="title"/>
          </p:nvPr>
        </p:nvSpPr>
        <p:spPr/>
        <p:txBody>
          <a:bodyPr/>
          <a:lstStyle/>
          <a:p>
            <a:r>
              <a:rPr lang="en-US" dirty="0"/>
              <a:t>Experiment Scheduling and planning</a:t>
            </a:r>
          </a:p>
        </p:txBody>
      </p:sp>
      <p:sp>
        <p:nvSpPr>
          <p:cNvPr id="3" name="Content Placeholder 2">
            <a:extLst>
              <a:ext uri="{FF2B5EF4-FFF2-40B4-BE49-F238E27FC236}">
                <a16:creationId xmlns:a16="http://schemas.microsoft.com/office/drawing/2014/main" id="{DE67BFF8-6CD7-45D6-9563-1CBD1C3CDEEC}"/>
              </a:ext>
            </a:extLst>
          </p:cNvPr>
          <p:cNvSpPr>
            <a:spLocks noGrp="1"/>
          </p:cNvSpPr>
          <p:nvPr>
            <p:ph idx="1"/>
          </p:nvPr>
        </p:nvSpPr>
        <p:spPr>
          <a:xfrm>
            <a:off x="228600" y="1043047"/>
            <a:ext cx="8554065" cy="4244250"/>
          </a:xfrm>
        </p:spPr>
        <p:txBody>
          <a:bodyPr/>
          <a:lstStyle/>
          <a:p>
            <a:r>
              <a:rPr lang="en-US" dirty="0"/>
              <a:t>Proposed by user and discussed in committee for priority setting before run</a:t>
            </a:r>
          </a:p>
          <a:p>
            <a:r>
              <a:rPr lang="en-US" dirty="0"/>
              <a:t>Scheduled weekly according to the specified progress, beam status and user availability.</a:t>
            </a:r>
          </a:p>
          <a:p>
            <a:r>
              <a:rPr lang="en-US" dirty="0"/>
              <a:t>Available through website</a:t>
            </a:r>
          </a:p>
          <a:p>
            <a:pPr lvl="1"/>
            <a:r>
              <a:rPr lang="en-US" dirty="0"/>
              <a:t>https://www-bd.fnal.gov/fast/schedule.shtml</a:t>
            </a:r>
          </a:p>
        </p:txBody>
      </p:sp>
      <p:sp>
        <p:nvSpPr>
          <p:cNvPr id="4" name="Date Placeholder 3">
            <a:extLst>
              <a:ext uri="{FF2B5EF4-FFF2-40B4-BE49-F238E27FC236}">
                <a16:creationId xmlns:a16="http://schemas.microsoft.com/office/drawing/2014/main" id="{44E1CCB2-D704-4323-8D21-5E7918B8856B}"/>
              </a:ext>
            </a:extLst>
          </p:cNvPr>
          <p:cNvSpPr>
            <a:spLocks noGrp="1"/>
          </p:cNvSpPr>
          <p:nvPr>
            <p:ph type="dt" sz="half" idx="10"/>
          </p:nvPr>
        </p:nvSpPr>
        <p:spPr/>
        <p:txBody>
          <a:bodyPr/>
          <a:lstStyle/>
          <a:p>
            <a:r>
              <a:rPr lang="en-US" altLang="en-US"/>
              <a:t>5/10/2018</a:t>
            </a:r>
          </a:p>
        </p:txBody>
      </p:sp>
      <p:sp>
        <p:nvSpPr>
          <p:cNvPr id="5" name="Footer Placeholder 4">
            <a:extLst>
              <a:ext uri="{FF2B5EF4-FFF2-40B4-BE49-F238E27FC236}">
                <a16:creationId xmlns:a16="http://schemas.microsoft.com/office/drawing/2014/main" id="{4294B6E7-E5D5-4C60-8AB4-4FBC9D37B4D5}"/>
              </a:ext>
            </a:extLst>
          </p:cNvPr>
          <p:cNvSpPr>
            <a:spLocks noGrp="1"/>
          </p:cNvSpPr>
          <p:nvPr>
            <p:ph type="ftr" sz="quarter" idx="11"/>
          </p:nvPr>
        </p:nvSpPr>
        <p:spPr/>
        <p:txBody>
          <a:bodyPr/>
          <a:lstStyle/>
          <a:p>
            <a:pPr>
              <a:defRPr/>
            </a:pPr>
            <a:r>
              <a:rPr lang="en-US"/>
              <a:t>Jinhao | IOTA-FAST workshop  2018</a:t>
            </a:r>
            <a:endParaRPr lang="en-US" b="1"/>
          </a:p>
        </p:txBody>
      </p:sp>
      <p:sp>
        <p:nvSpPr>
          <p:cNvPr id="6" name="Slide Number Placeholder 5">
            <a:extLst>
              <a:ext uri="{FF2B5EF4-FFF2-40B4-BE49-F238E27FC236}">
                <a16:creationId xmlns:a16="http://schemas.microsoft.com/office/drawing/2014/main" id="{B883464F-8B4C-4AA3-B6CD-DDCE290BC6B9}"/>
              </a:ext>
            </a:extLst>
          </p:cNvPr>
          <p:cNvSpPr>
            <a:spLocks noGrp="1"/>
          </p:cNvSpPr>
          <p:nvPr>
            <p:ph type="sldNum" sz="quarter" idx="12"/>
          </p:nvPr>
        </p:nvSpPr>
        <p:spPr/>
        <p:txBody>
          <a:bodyPr/>
          <a:lstStyle/>
          <a:p>
            <a:fld id="{52E9C158-AEF1-41A2-A6CE-6F0BAB305EFD}" type="slidenum">
              <a:rPr lang="en-US" altLang="en-US" smtClean="0"/>
              <a:pPr/>
              <a:t>4</a:t>
            </a:fld>
            <a:endParaRPr lang="en-US" altLang="en-US"/>
          </a:p>
        </p:txBody>
      </p:sp>
    </p:spTree>
    <p:extLst>
      <p:ext uri="{BB962C8B-B14F-4D97-AF65-F5344CB8AC3E}">
        <p14:creationId xmlns:p14="http://schemas.microsoft.com/office/powerpoint/2010/main" val="308918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A54C5-FCB9-4686-A991-3E67A022995E}"/>
              </a:ext>
            </a:extLst>
          </p:cNvPr>
          <p:cNvSpPr>
            <a:spLocks noGrp="1"/>
          </p:cNvSpPr>
          <p:nvPr>
            <p:ph type="title"/>
          </p:nvPr>
        </p:nvSpPr>
        <p:spPr/>
        <p:txBody>
          <a:bodyPr/>
          <a:lstStyle/>
          <a:p>
            <a:r>
              <a:rPr lang="en-US" dirty="0"/>
              <a:t>Experiment Scheduling and planning-Example</a:t>
            </a:r>
          </a:p>
        </p:txBody>
      </p:sp>
      <p:sp>
        <p:nvSpPr>
          <p:cNvPr id="4" name="Date Placeholder 3">
            <a:extLst>
              <a:ext uri="{FF2B5EF4-FFF2-40B4-BE49-F238E27FC236}">
                <a16:creationId xmlns:a16="http://schemas.microsoft.com/office/drawing/2014/main" id="{44E1CCB2-D704-4323-8D21-5E7918B8856B}"/>
              </a:ext>
            </a:extLst>
          </p:cNvPr>
          <p:cNvSpPr>
            <a:spLocks noGrp="1"/>
          </p:cNvSpPr>
          <p:nvPr>
            <p:ph type="dt" sz="half" idx="10"/>
          </p:nvPr>
        </p:nvSpPr>
        <p:spPr/>
        <p:txBody>
          <a:bodyPr/>
          <a:lstStyle/>
          <a:p>
            <a:r>
              <a:rPr lang="en-US" altLang="en-US"/>
              <a:t>5/10/2018</a:t>
            </a:r>
          </a:p>
        </p:txBody>
      </p:sp>
      <p:sp>
        <p:nvSpPr>
          <p:cNvPr id="5" name="Footer Placeholder 4">
            <a:extLst>
              <a:ext uri="{FF2B5EF4-FFF2-40B4-BE49-F238E27FC236}">
                <a16:creationId xmlns:a16="http://schemas.microsoft.com/office/drawing/2014/main" id="{4294B6E7-E5D5-4C60-8AB4-4FBC9D37B4D5}"/>
              </a:ext>
            </a:extLst>
          </p:cNvPr>
          <p:cNvSpPr>
            <a:spLocks noGrp="1"/>
          </p:cNvSpPr>
          <p:nvPr>
            <p:ph type="ftr" sz="quarter" idx="11"/>
          </p:nvPr>
        </p:nvSpPr>
        <p:spPr/>
        <p:txBody>
          <a:bodyPr/>
          <a:lstStyle/>
          <a:p>
            <a:pPr>
              <a:defRPr/>
            </a:pPr>
            <a:r>
              <a:rPr lang="en-US"/>
              <a:t>Jinhao | IOTA-FAST workshop  2018</a:t>
            </a:r>
            <a:endParaRPr lang="en-US" b="1"/>
          </a:p>
        </p:txBody>
      </p:sp>
      <p:sp>
        <p:nvSpPr>
          <p:cNvPr id="6" name="Slide Number Placeholder 5">
            <a:extLst>
              <a:ext uri="{FF2B5EF4-FFF2-40B4-BE49-F238E27FC236}">
                <a16:creationId xmlns:a16="http://schemas.microsoft.com/office/drawing/2014/main" id="{B883464F-8B4C-4AA3-B6CD-DDCE290BC6B9}"/>
              </a:ext>
            </a:extLst>
          </p:cNvPr>
          <p:cNvSpPr>
            <a:spLocks noGrp="1"/>
          </p:cNvSpPr>
          <p:nvPr>
            <p:ph type="sldNum" sz="quarter" idx="12"/>
          </p:nvPr>
        </p:nvSpPr>
        <p:spPr/>
        <p:txBody>
          <a:bodyPr/>
          <a:lstStyle/>
          <a:p>
            <a:fld id="{52E9C158-AEF1-41A2-A6CE-6F0BAB305EFD}" type="slidenum">
              <a:rPr lang="en-US" altLang="en-US" smtClean="0"/>
              <a:pPr/>
              <a:t>5</a:t>
            </a:fld>
            <a:endParaRPr lang="en-US" altLang="en-US"/>
          </a:p>
        </p:txBody>
      </p:sp>
      <p:pic>
        <p:nvPicPr>
          <p:cNvPr id="8" name="Picture 7">
            <a:extLst>
              <a:ext uri="{FF2B5EF4-FFF2-40B4-BE49-F238E27FC236}">
                <a16:creationId xmlns:a16="http://schemas.microsoft.com/office/drawing/2014/main" id="{AF2E6AAD-3B38-4CCD-84BC-2C1AEB84124C}"/>
              </a:ext>
            </a:extLst>
          </p:cNvPr>
          <p:cNvPicPr>
            <a:picLocks noChangeAspect="1"/>
          </p:cNvPicPr>
          <p:nvPr/>
        </p:nvPicPr>
        <p:blipFill>
          <a:blip r:embed="rId2"/>
          <a:stretch>
            <a:fillRect/>
          </a:stretch>
        </p:blipFill>
        <p:spPr>
          <a:xfrm>
            <a:off x="451542" y="933620"/>
            <a:ext cx="7851800" cy="5266887"/>
          </a:xfrm>
          <a:prstGeom prst="rect">
            <a:avLst/>
          </a:prstGeom>
        </p:spPr>
      </p:pic>
    </p:spTree>
    <p:extLst>
      <p:ext uri="{BB962C8B-B14F-4D97-AF65-F5344CB8AC3E}">
        <p14:creationId xmlns:p14="http://schemas.microsoft.com/office/powerpoint/2010/main" val="851205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distribution total 75 shifts: scheduled</a:t>
            </a:r>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6</a:t>
            </a:fld>
            <a:endParaRPr lang="en-US" altLang="en-US"/>
          </a:p>
        </p:txBody>
      </p:sp>
      <p:graphicFrame>
        <p:nvGraphicFramePr>
          <p:cNvPr id="10" name="Chart 9">
            <a:extLst>
              <a:ext uri="{FF2B5EF4-FFF2-40B4-BE49-F238E27FC236}">
                <a16:creationId xmlns:a16="http://schemas.microsoft.com/office/drawing/2014/main" id="{BCB79A72-6ED8-4752-AB2B-840578BA9BC6}"/>
              </a:ext>
            </a:extLst>
          </p:cNvPr>
          <p:cNvGraphicFramePr>
            <a:graphicFrameLocks/>
          </p:cNvGraphicFramePr>
          <p:nvPr>
            <p:extLst>
              <p:ext uri="{D42A27DB-BD31-4B8C-83A1-F6EECF244321}">
                <p14:modId xmlns:p14="http://schemas.microsoft.com/office/powerpoint/2010/main" val="2410587207"/>
              </p:ext>
            </p:extLst>
          </p:nvPr>
        </p:nvGraphicFramePr>
        <p:xfrm>
          <a:off x="528637" y="1044575"/>
          <a:ext cx="8086726" cy="4768850"/>
        </p:xfrm>
        <a:graphic>
          <a:graphicData uri="http://schemas.openxmlformats.org/drawingml/2006/chart">
            <c:chart xmlns:c="http://schemas.openxmlformats.org/drawingml/2006/chart" xmlns:r="http://schemas.openxmlformats.org/officeDocument/2006/relationships" r:id="rId2"/>
          </a:graphicData>
        </a:graphic>
      </p:graphicFrame>
      <p:sp>
        <p:nvSpPr>
          <p:cNvPr id="11" name="Date Placeholder 10">
            <a:extLst>
              <a:ext uri="{FF2B5EF4-FFF2-40B4-BE49-F238E27FC236}">
                <a16:creationId xmlns:a16="http://schemas.microsoft.com/office/drawing/2014/main" id="{19A630C3-108D-4615-B3DD-F3C198B24F9C}"/>
              </a:ext>
            </a:extLst>
          </p:cNvPr>
          <p:cNvSpPr>
            <a:spLocks noGrp="1"/>
          </p:cNvSpPr>
          <p:nvPr>
            <p:ph type="dt" sz="half" idx="10"/>
          </p:nvPr>
        </p:nvSpPr>
        <p:spPr/>
        <p:txBody>
          <a:bodyPr/>
          <a:lstStyle/>
          <a:p>
            <a:r>
              <a:rPr lang="en-US" altLang="en-US"/>
              <a:t>5/10/2018</a:t>
            </a:r>
          </a:p>
        </p:txBody>
      </p:sp>
      <p:sp>
        <p:nvSpPr>
          <p:cNvPr id="12" name="Footer Placeholder 11">
            <a:extLst>
              <a:ext uri="{FF2B5EF4-FFF2-40B4-BE49-F238E27FC236}">
                <a16:creationId xmlns:a16="http://schemas.microsoft.com/office/drawing/2014/main" id="{D9AC89E6-2806-43CB-9354-C4023C0F8224}"/>
              </a:ext>
            </a:extLst>
          </p:cNvPr>
          <p:cNvSpPr>
            <a:spLocks noGrp="1"/>
          </p:cNvSpPr>
          <p:nvPr>
            <p:ph type="ftr" sz="quarter" idx="11"/>
          </p:nvPr>
        </p:nvSpPr>
        <p:spPr/>
        <p:txBody>
          <a:bodyPr/>
          <a:lstStyle/>
          <a:p>
            <a:pPr>
              <a:defRPr/>
            </a:pPr>
            <a:r>
              <a:rPr lang="en-US"/>
              <a:t>Jinhao | IOTA-FAST workshop  2018</a:t>
            </a:r>
            <a:endParaRPr lang="en-US" b="1"/>
          </a:p>
        </p:txBody>
      </p:sp>
    </p:spTree>
    <p:extLst>
      <p:ext uri="{BB962C8B-B14F-4D97-AF65-F5344CB8AC3E}">
        <p14:creationId xmlns:p14="http://schemas.microsoft.com/office/powerpoint/2010/main" val="1735072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C422-94F5-4DDC-AE7A-51821890F564}"/>
              </a:ext>
            </a:extLst>
          </p:cNvPr>
          <p:cNvSpPr>
            <a:spLocks noGrp="1"/>
          </p:cNvSpPr>
          <p:nvPr>
            <p:ph type="title"/>
          </p:nvPr>
        </p:nvSpPr>
        <p:spPr/>
        <p:txBody>
          <a:bodyPr/>
          <a:lstStyle/>
          <a:p>
            <a:r>
              <a:rPr lang="en-US" dirty="0"/>
              <a:t>Results based on 2017 run (2 month)</a:t>
            </a:r>
          </a:p>
        </p:txBody>
      </p:sp>
      <p:sp>
        <p:nvSpPr>
          <p:cNvPr id="3" name="Content Placeholder 2">
            <a:extLst>
              <a:ext uri="{FF2B5EF4-FFF2-40B4-BE49-F238E27FC236}">
                <a16:creationId xmlns:a16="http://schemas.microsoft.com/office/drawing/2014/main" id="{D6F61566-ADB7-48E6-B205-6AEDB85BBEF4}"/>
              </a:ext>
            </a:extLst>
          </p:cNvPr>
          <p:cNvSpPr>
            <a:spLocks noGrp="1"/>
          </p:cNvSpPr>
          <p:nvPr>
            <p:ph idx="1"/>
          </p:nvPr>
        </p:nvSpPr>
        <p:spPr/>
        <p:txBody>
          <a:bodyPr/>
          <a:lstStyle/>
          <a:p>
            <a:r>
              <a:rPr lang="en-US" dirty="0"/>
              <a:t>IPAC 18</a:t>
            </a:r>
          </a:p>
          <a:p>
            <a:pPr lvl="1"/>
            <a:r>
              <a:rPr lang="en-US" dirty="0"/>
              <a:t>2 contributed Oral (Machine learning, HOM </a:t>
            </a:r>
            <a:r>
              <a:rPr lang="en-US" dirty="0" err="1"/>
              <a:t>wakefield</a:t>
            </a:r>
            <a:r>
              <a:rPr lang="en-US" dirty="0"/>
              <a:t>)</a:t>
            </a:r>
          </a:p>
          <a:p>
            <a:pPr lvl="1"/>
            <a:r>
              <a:rPr lang="en-US" dirty="0"/>
              <a:t>7 posters</a:t>
            </a:r>
          </a:p>
          <a:p>
            <a:r>
              <a:rPr lang="en-US" dirty="0"/>
              <a:t>Journal article</a:t>
            </a:r>
          </a:p>
          <a:p>
            <a:pPr lvl="1"/>
            <a:r>
              <a:rPr lang="en-US" dirty="0"/>
              <a:t>1 accepted in PRSTAB  (HOM </a:t>
            </a:r>
            <a:r>
              <a:rPr lang="en-US" dirty="0" err="1"/>
              <a:t>wakefield</a:t>
            </a:r>
            <a:r>
              <a:rPr lang="en-US" dirty="0"/>
              <a:t>  )</a:t>
            </a:r>
          </a:p>
          <a:p>
            <a:pPr lvl="1"/>
            <a:r>
              <a:rPr lang="en-US" dirty="0"/>
              <a:t>Several more in preparation</a:t>
            </a:r>
          </a:p>
          <a:p>
            <a:r>
              <a:rPr lang="en-US" dirty="0"/>
              <a:t>Funded activity(through </a:t>
            </a:r>
            <a:r>
              <a:rPr lang="en-US" dirty="0" err="1"/>
              <a:t>Fermilab</a:t>
            </a:r>
            <a:r>
              <a:rPr lang="en-US" dirty="0"/>
              <a:t>) besides IOTA experiment</a:t>
            </a:r>
          </a:p>
          <a:p>
            <a:pPr lvl="1"/>
            <a:r>
              <a:rPr lang="en-US" dirty="0"/>
              <a:t>Inverse Compton scattering (Talk by Dr. Alex </a:t>
            </a:r>
            <a:r>
              <a:rPr lang="en-US" dirty="0" err="1"/>
              <a:t>Murokh</a:t>
            </a:r>
            <a:r>
              <a:rPr lang="en-US" dirty="0"/>
              <a:t> 11:15 AM ) </a:t>
            </a:r>
          </a:p>
          <a:p>
            <a:pPr lvl="1"/>
            <a:r>
              <a:rPr lang="en-US" dirty="0"/>
              <a:t>Magnetized Beam (Talk by Dr. Steve Benson at 11:35 AM)</a:t>
            </a:r>
          </a:p>
          <a:p>
            <a:pPr lvl="1"/>
            <a:r>
              <a:rPr lang="en-US" dirty="0"/>
              <a:t>Broadband HOM based diagnostics (Talk by Dr. Olivier NAPOLY at 10:40 AM)</a:t>
            </a:r>
          </a:p>
        </p:txBody>
      </p:sp>
      <p:sp>
        <p:nvSpPr>
          <p:cNvPr id="4" name="Date Placeholder 3">
            <a:extLst>
              <a:ext uri="{FF2B5EF4-FFF2-40B4-BE49-F238E27FC236}">
                <a16:creationId xmlns:a16="http://schemas.microsoft.com/office/drawing/2014/main" id="{2404EE1D-35DA-487E-BB4B-BF2E824A6195}"/>
              </a:ext>
            </a:extLst>
          </p:cNvPr>
          <p:cNvSpPr>
            <a:spLocks noGrp="1"/>
          </p:cNvSpPr>
          <p:nvPr>
            <p:ph type="dt" sz="half" idx="10"/>
          </p:nvPr>
        </p:nvSpPr>
        <p:spPr/>
        <p:txBody>
          <a:bodyPr/>
          <a:lstStyle/>
          <a:p>
            <a:r>
              <a:rPr lang="en-US" altLang="en-US"/>
              <a:t>5/10/2018</a:t>
            </a:r>
          </a:p>
        </p:txBody>
      </p:sp>
      <p:sp>
        <p:nvSpPr>
          <p:cNvPr id="5" name="Footer Placeholder 4">
            <a:extLst>
              <a:ext uri="{FF2B5EF4-FFF2-40B4-BE49-F238E27FC236}">
                <a16:creationId xmlns:a16="http://schemas.microsoft.com/office/drawing/2014/main" id="{020F3D2C-3728-4FEA-95DB-7E746B63D4F9}"/>
              </a:ext>
            </a:extLst>
          </p:cNvPr>
          <p:cNvSpPr>
            <a:spLocks noGrp="1"/>
          </p:cNvSpPr>
          <p:nvPr>
            <p:ph type="ftr" sz="quarter" idx="11"/>
          </p:nvPr>
        </p:nvSpPr>
        <p:spPr/>
        <p:txBody>
          <a:bodyPr/>
          <a:lstStyle/>
          <a:p>
            <a:pPr>
              <a:defRPr/>
            </a:pPr>
            <a:r>
              <a:rPr lang="en-US"/>
              <a:t>Jinhao | IOTA-FAST workshop  2018</a:t>
            </a:r>
            <a:endParaRPr lang="en-US" b="1" dirty="0"/>
          </a:p>
        </p:txBody>
      </p:sp>
      <p:sp>
        <p:nvSpPr>
          <p:cNvPr id="6" name="Slide Number Placeholder 5">
            <a:extLst>
              <a:ext uri="{FF2B5EF4-FFF2-40B4-BE49-F238E27FC236}">
                <a16:creationId xmlns:a16="http://schemas.microsoft.com/office/drawing/2014/main" id="{538FA724-217F-4579-94B9-E3D063436AC0}"/>
              </a:ext>
            </a:extLst>
          </p:cNvPr>
          <p:cNvSpPr>
            <a:spLocks noGrp="1"/>
          </p:cNvSpPr>
          <p:nvPr>
            <p:ph type="sldNum" sz="quarter" idx="12"/>
          </p:nvPr>
        </p:nvSpPr>
        <p:spPr/>
        <p:txBody>
          <a:bodyPr/>
          <a:lstStyle/>
          <a:p>
            <a:fld id="{52E9C158-AEF1-41A2-A6CE-6F0BAB305EFD}" type="slidenum">
              <a:rPr lang="en-US" altLang="en-US" smtClean="0"/>
              <a:pPr/>
              <a:t>7</a:t>
            </a:fld>
            <a:endParaRPr lang="en-US" altLang="en-US"/>
          </a:p>
        </p:txBody>
      </p:sp>
    </p:spTree>
    <p:extLst>
      <p:ext uri="{BB962C8B-B14F-4D97-AF65-F5344CB8AC3E}">
        <p14:creationId xmlns:p14="http://schemas.microsoft.com/office/powerpoint/2010/main" val="120857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F96ED-3FD7-4440-8066-0CF439CEC8A6}"/>
              </a:ext>
            </a:extLst>
          </p:cNvPr>
          <p:cNvSpPr>
            <a:spLocks noGrp="1"/>
          </p:cNvSpPr>
          <p:nvPr>
            <p:ph type="title"/>
          </p:nvPr>
        </p:nvSpPr>
        <p:spPr/>
        <p:txBody>
          <a:bodyPr/>
          <a:lstStyle/>
          <a:p>
            <a:r>
              <a:rPr lang="en-US" dirty="0" err="1"/>
              <a:t>Facilily</a:t>
            </a:r>
            <a:r>
              <a:rPr lang="en-US" dirty="0"/>
              <a:t> layout</a:t>
            </a:r>
          </a:p>
        </p:txBody>
      </p:sp>
      <p:sp>
        <p:nvSpPr>
          <p:cNvPr id="4" name="Date Placeholder 3">
            <a:extLst>
              <a:ext uri="{FF2B5EF4-FFF2-40B4-BE49-F238E27FC236}">
                <a16:creationId xmlns:a16="http://schemas.microsoft.com/office/drawing/2014/main" id="{34E0C2E8-1C39-4802-A575-AFA2DA0AEE6E}"/>
              </a:ext>
            </a:extLst>
          </p:cNvPr>
          <p:cNvSpPr>
            <a:spLocks noGrp="1"/>
          </p:cNvSpPr>
          <p:nvPr>
            <p:ph type="dt" sz="half" idx="10"/>
          </p:nvPr>
        </p:nvSpPr>
        <p:spPr/>
        <p:txBody>
          <a:bodyPr/>
          <a:lstStyle/>
          <a:p>
            <a:r>
              <a:rPr lang="en-US" altLang="en-US"/>
              <a:t>5/10/2018</a:t>
            </a:r>
          </a:p>
        </p:txBody>
      </p:sp>
      <p:sp>
        <p:nvSpPr>
          <p:cNvPr id="5" name="Footer Placeholder 4">
            <a:extLst>
              <a:ext uri="{FF2B5EF4-FFF2-40B4-BE49-F238E27FC236}">
                <a16:creationId xmlns:a16="http://schemas.microsoft.com/office/drawing/2014/main" id="{F2FD6571-F895-4F72-A4F4-7EE850F0B091}"/>
              </a:ext>
            </a:extLst>
          </p:cNvPr>
          <p:cNvSpPr>
            <a:spLocks noGrp="1"/>
          </p:cNvSpPr>
          <p:nvPr>
            <p:ph type="ftr" sz="quarter" idx="11"/>
          </p:nvPr>
        </p:nvSpPr>
        <p:spPr/>
        <p:txBody>
          <a:bodyPr/>
          <a:lstStyle/>
          <a:p>
            <a:pPr>
              <a:defRPr/>
            </a:pPr>
            <a:r>
              <a:rPr lang="en-US"/>
              <a:t>Jinhao | IOTA-FAST workshop  2018</a:t>
            </a:r>
            <a:endParaRPr lang="en-US" b="1"/>
          </a:p>
        </p:txBody>
      </p:sp>
      <p:sp>
        <p:nvSpPr>
          <p:cNvPr id="6" name="Slide Number Placeholder 5">
            <a:extLst>
              <a:ext uri="{FF2B5EF4-FFF2-40B4-BE49-F238E27FC236}">
                <a16:creationId xmlns:a16="http://schemas.microsoft.com/office/drawing/2014/main" id="{47D5D5ED-F676-4601-8F37-C59DAD362BF0}"/>
              </a:ext>
            </a:extLst>
          </p:cNvPr>
          <p:cNvSpPr>
            <a:spLocks noGrp="1"/>
          </p:cNvSpPr>
          <p:nvPr>
            <p:ph type="sldNum" sz="quarter" idx="12"/>
          </p:nvPr>
        </p:nvSpPr>
        <p:spPr/>
        <p:txBody>
          <a:bodyPr/>
          <a:lstStyle/>
          <a:p>
            <a:fld id="{52E9C158-AEF1-41A2-A6CE-6F0BAB305EFD}" type="slidenum">
              <a:rPr lang="en-US" altLang="en-US" smtClean="0"/>
              <a:pPr/>
              <a:t>8</a:t>
            </a:fld>
            <a:endParaRPr lang="en-US" altLang="en-US"/>
          </a:p>
        </p:txBody>
      </p:sp>
      <p:pic>
        <p:nvPicPr>
          <p:cNvPr id="8" name="Picture 7">
            <a:extLst>
              <a:ext uri="{FF2B5EF4-FFF2-40B4-BE49-F238E27FC236}">
                <a16:creationId xmlns:a16="http://schemas.microsoft.com/office/drawing/2014/main" id="{53216E0E-8433-40AC-8A94-FCFD3A9C1B5A}"/>
              </a:ext>
            </a:extLst>
          </p:cNvPr>
          <p:cNvPicPr>
            <a:picLocks noChangeAspect="1"/>
          </p:cNvPicPr>
          <p:nvPr/>
        </p:nvPicPr>
        <p:blipFill>
          <a:blip r:embed="rId2"/>
          <a:stretch>
            <a:fillRect/>
          </a:stretch>
        </p:blipFill>
        <p:spPr>
          <a:xfrm>
            <a:off x="0" y="1111835"/>
            <a:ext cx="9144000" cy="1743645"/>
          </a:xfrm>
          <a:prstGeom prst="rect">
            <a:avLst/>
          </a:prstGeom>
        </p:spPr>
      </p:pic>
      <p:graphicFrame>
        <p:nvGraphicFramePr>
          <p:cNvPr id="9" name="Table 8">
            <a:extLst>
              <a:ext uri="{FF2B5EF4-FFF2-40B4-BE49-F238E27FC236}">
                <a16:creationId xmlns:a16="http://schemas.microsoft.com/office/drawing/2014/main" id="{EF6EF168-0F2E-4FEA-BACC-44178877A3D0}"/>
              </a:ext>
            </a:extLst>
          </p:cNvPr>
          <p:cNvGraphicFramePr>
            <a:graphicFrameLocks noGrp="1" noChangeAspect="1"/>
          </p:cNvGraphicFramePr>
          <p:nvPr>
            <p:extLst>
              <p:ext uri="{D42A27DB-BD31-4B8C-83A1-F6EECF244321}">
                <p14:modId xmlns:p14="http://schemas.microsoft.com/office/powerpoint/2010/main" val="2684860581"/>
              </p:ext>
            </p:extLst>
          </p:nvPr>
        </p:nvGraphicFramePr>
        <p:xfrm>
          <a:off x="222250" y="2948205"/>
          <a:ext cx="7484807" cy="329184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812027">
                  <a:extLst>
                    <a:ext uri="{9D8B030D-6E8A-4147-A177-3AD203B41FA5}">
                      <a16:colId xmlns:a16="http://schemas.microsoft.com/office/drawing/2014/main" val="20000"/>
                    </a:ext>
                  </a:extLst>
                </a:gridCol>
                <a:gridCol w="4672780">
                  <a:extLst>
                    <a:ext uri="{9D8B030D-6E8A-4147-A177-3AD203B41FA5}">
                      <a16:colId xmlns:a16="http://schemas.microsoft.com/office/drawing/2014/main" val="20001"/>
                    </a:ext>
                  </a:extLst>
                </a:gridCol>
              </a:tblGrid>
              <a:tr h="332069">
                <a:tc>
                  <a:txBody>
                    <a:bodyPr/>
                    <a:lstStyle/>
                    <a:p>
                      <a:pPr marL="0" marR="0" indent="42545" algn="ctr">
                        <a:spcBef>
                          <a:spcPts val="0"/>
                        </a:spcBef>
                        <a:spcAft>
                          <a:spcPts val="0"/>
                        </a:spcAft>
                      </a:pPr>
                      <a:r>
                        <a:rPr lang="en-GB" sz="2400" b="1" dirty="0">
                          <a:solidFill>
                            <a:srgbClr val="FFFFFF"/>
                          </a:solidFill>
                          <a:effectLst/>
                          <a:latin typeface="Times New Roman" panose="02020603050405020304" pitchFamily="18" charset="0"/>
                          <a:ea typeface="Times New Roman" panose="02020603050405020304" pitchFamily="18" charset="0"/>
                        </a:rPr>
                        <a:t>Parameter</a:t>
                      </a:r>
                      <a:endParaRPr lang="en-US"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indent="60325" algn="ctr">
                        <a:spcBef>
                          <a:spcPts val="0"/>
                        </a:spcBef>
                        <a:spcAft>
                          <a:spcPts val="0"/>
                        </a:spcAft>
                      </a:pPr>
                      <a:r>
                        <a:rPr lang="en-GB" sz="2400" b="1" dirty="0">
                          <a:solidFill>
                            <a:srgbClr val="FFFFFF"/>
                          </a:solidFill>
                          <a:effectLst/>
                          <a:latin typeface="Times New Roman" panose="02020603050405020304" pitchFamily="18" charset="0"/>
                          <a:ea typeface="Times New Roman" panose="02020603050405020304" pitchFamily="18" charset="0"/>
                        </a:rPr>
                        <a:t>FAST Value</a:t>
                      </a:r>
                      <a:endParaRPr lang="en-US" sz="24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00"/>
                  </a:ext>
                </a:extLst>
              </a:tr>
              <a:tr h="332069">
                <a:tc>
                  <a:txBody>
                    <a:bodyPr/>
                    <a:lstStyle/>
                    <a:p>
                      <a:pPr marL="0" marR="0" indent="42545" algn="ctr">
                        <a:spcBef>
                          <a:spcPts val="0"/>
                        </a:spcBef>
                        <a:spcAft>
                          <a:spcPts val="0"/>
                        </a:spcAft>
                      </a:pPr>
                      <a:r>
                        <a:rPr lang="en-GB" sz="2400" dirty="0">
                          <a:effectLst/>
                          <a:latin typeface="Times New Roman" panose="02020603050405020304" pitchFamily="18" charset="0"/>
                          <a:ea typeface="Times New Roman" panose="02020603050405020304" pitchFamily="18" charset="0"/>
                        </a:rPr>
                        <a:t>Beam Energy</a:t>
                      </a:r>
                      <a:endParaRPr lang="en-US" sz="2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indent="60325" algn="ctr">
                        <a:spcBef>
                          <a:spcPts val="0"/>
                        </a:spcBef>
                        <a:spcAft>
                          <a:spcPts val="0"/>
                        </a:spcAft>
                      </a:pPr>
                      <a:r>
                        <a:rPr lang="en-GB" sz="2400" dirty="0">
                          <a:effectLst/>
                          <a:latin typeface="Times New Roman" panose="02020603050405020304" pitchFamily="18" charset="0"/>
                          <a:ea typeface="Times New Roman" panose="02020603050405020304" pitchFamily="18" charset="0"/>
                        </a:rPr>
                        <a:t>20 MeV – 300 MeV</a:t>
                      </a:r>
                      <a:endParaRPr lang="en-US" sz="24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332069">
                <a:tc>
                  <a:txBody>
                    <a:bodyPr/>
                    <a:lstStyle/>
                    <a:p>
                      <a:pPr marL="0" marR="0" indent="42545" algn="ctr">
                        <a:spcBef>
                          <a:spcPts val="0"/>
                        </a:spcBef>
                        <a:spcAft>
                          <a:spcPts val="0"/>
                        </a:spcAft>
                      </a:pPr>
                      <a:r>
                        <a:rPr lang="en-GB" sz="2400" dirty="0">
                          <a:effectLst/>
                          <a:latin typeface="Times New Roman" panose="02020603050405020304" pitchFamily="18" charset="0"/>
                          <a:ea typeface="Times New Roman" panose="02020603050405020304" pitchFamily="18" charset="0"/>
                        </a:rPr>
                        <a:t>Bunch Charge</a:t>
                      </a:r>
                      <a:endParaRPr lang="en-US" sz="2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indent="60325" algn="ctr">
                        <a:spcBef>
                          <a:spcPts val="0"/>
                        </a:spcBef>
                        <a:spcAft>
                          <a:spcPts val="0"/>
                        </a:spcAft>
                      </a:pPr>
                      <a:r>
                        <a:rPr lang="en-GB" sz="2400" dirty="0">
                          <a:effectLst/>
                          <a:latin typeface="Times New Roman" panose="02020603050405020304" pitchFamily="18" charset="0"/>
                          <a:ea typeface="Times New Roman" panose="02020603050405020304" pitchFamily="18" charset="0"/>
                        </a:rPr>
                        <a:t>&lt; 10 fC – 3.2 nC per pulse</a:t>
                      </a:r>
                      <a:endParaRPr lang="en-US" sz="24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664136">
                <a:tc>
                  <a:txBody>
                    <a:bodyPr/>
                    <a:lstStyle/>
                    <a:p>
                      <a:pPr marL="0" marR="0" indent="42545" algn="ctr">
                        <a:spcBef>
                          <a:spcPts val="0"/>
                        </a:spcBef>
                        <a:spcAft>
                          <a:spcPts val="0"/>
                        </a:spcAft>
                      </a:pPr>
                      <a:r>
                        <a:rPr lang="en-GB" sz="2400" dirty="0">
                          <a:effectLst/>
                          <a:latin typeface="Times New Roman" panose="02020603050405020304" pitchFamily="18" charset="0"/>
                          <a:ea typeface="Times New Roman" panose="02020603050405020304" pitchFamily="18" charset="0"/>
                        </a:rPr>
                        <a:t>Bunch Train  </a:t>
                      </a:r>
                      <a:endParaRPr lang="en-US" sz="2400" dirty="0">
                        <a:effectLst/>
                        <a:latin typeface="Times New Roman" panose="02020603050405020304" pitchFamily="18" charset="0"/>
                        <a:ea typeface="Times New Roman" panose="02020603050405020304" pitchFamily="18" charset="0"/>
                      </a:endParaRPr>
                    </a:p>
                    <a:p>
                      <a:pPr marL="0" marR="0" indent="42545" algn="ctr">
                        <a:spcBef>
                          <a:spcPts val="0"/>
                        </a:spcBef>
                        <a:spcAft>
                          <a:spcPts val="0"/>
                        </a:spcAft>
                      </a:pPr>
                      <a:r>
                        <a:rPr lang="en-GB" sz="2400" dirty="0">
                          <a:effectLst/>
                          <a:latin typeface="Times New Roman" panose="02020603050405020304" pitchFamily="18" charset="0"/>
                          <a:ea typeface="Times New Roman" panose="02020603050405020304" pitchFamily="18" charset="0"/>
                        </a:rPr>
                        <a:t>(</a:t>
                      </a:r>
                      <a:r>
                        <a:rPr lang="en-GB" sz="2400" dirty="0" err="1">
                          <a:effectLst/>
                          <a:latin typeface="Times New Roman" panose="02020603050405020304" pitchFamily="18" charset="0"/>
                          <a:ea typeface="Times New Roman" panose="02020603050405020304" pitchFamily="18" charset="0"/>
                        </a:rPr>
                        <a:t>Macropulse</a:t>
                      </a:r>
                      <a:r>
                        <a:rPr lang="en-GB"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indent="60325" algn="ctr">
                        <a:spcBef>
                          <a:spcPts val="0"/>
                        </a:spcBef>
                        <a:spcAft>
                          <a:spcPts val="0"/>
                        </a:spcAft>
                      </a:pPr>
                      <a:r>
                        <a:rPr lang="en-GB" sz="2400" dirty="0">
                          <a:effectLst/>
                          <a:latin typeface="Times New Roman" panose="02020603050405020304" pitchFamily="18" charset="0"/>
                          <a:ea typeface="Times New Roman" panose="02020603050405020304" pitchFamily="18" charset="0"/>
                        </a:rPr>
                        <a:t>3 MHz nominal up to 3000 bunch</a:t>
                      </a:r>
                      <a:endParaRPr lang="en-US" sz="24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332069">
                <a:tc>
                  <a:txBody>
                    <a:bodyPr/>
                    <a:lstStyle/>
                    <a:p>
                      <a:pPr marL="0" marR="0" indent="42545" algn="ctr">
                        <a:spcBef>
                          <a:spcPts val="0"/>
                        </a:spcBef>
                        <a:spcAft>
                          <a:spcPts val="0"/>
                        </a:spcAft>
                      </a:pPr>
                      <a:r>
                        <a:rPr lang="en-GB" sz="2400">
                          <a:effectLst/>
                          <a:latin typeface="Times New Roman" panose="02020603050405020304" pitchFamily="18" charset="0"/>
                          <a:ea typeface="Times New Roman" panose="02020603050405020304" pitchFamily="18" charset="0"/>
                        </a:rPr>
                        <a:t>Train Frequency</a:t>
                      </a:r>
                      <a:endParaRPr lang="en-US" sz="24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indent="60325" algn="ctr">
                        <a:spcBef>
                          <a:spcPts val="0"/>
                        </a:spcBef>
                        <a:spcAft>
                          <a:spcPts val="0"/>
                        </a:spcAft>
                      </a:pPr>
                      <a:r>
                        <a:rPr lang="en-GB" sz="2400" dirty="0">
                          <a:effectLst/>
                          <a:latin typeface="Times New Roman" panose="02020603050405020304" pitchFamily="18" charset="0"/>
                          <a:ea typeface="Times New Roman" panose="02020603050405020304" pitchFamily="18" charset="0"/>
                        </a:rPr>
                        <a:t>1 – 5 Hz</a:t>
                      </a:r>
                      <a:endParaRPr lang="en-US" sz="24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332069">
                <a:tc>
                  <a:txBody>
                    <a:bodyPr/>
                    <a:lstStyle/>
                    <a:p>
                      <a:pPr marL="0" marR="0" indent="42545" algn="ctr">
                        <a:spcBef>
                          <a:spcPts val="0"/>
                        </a:spcBef>
                        <a:spcAft>
                          <a:spcPts val="0"/>
                        </a:spcAft>
                      </a:pPr>
                      <a:r>
                        <a:rPr lang="en-GB" sz="2400" dirty="0">
                          <a:effectLst/>
                          <a:latin typeface="Times New Roman" panose="02020603050405020304" pitchFamily="18" charset="0"/>
                          <a:ea typeface="Times New Roman" panose="02020603050405020304" pitchFamily="18" charset="0"/>
                        </a:rPr>
                        <a:t>Bunch Length</a:t>
                      </a:r>
                      <a:endParaRPr lang="en-US" sz="2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indent="60325" algn="ctr">
                        <a:spcBef>
                          <a:spcPts val="0"/>
                        </a:spcBef>
                        <a:spcAft>
                          <a:spcPts val="0"/>
                        </a:spcAft>
                      </a:pPr>
                      <a:r>
                        <a:rPr lang="en-GB" sz="2400" dirty="0">
                          <a:effectLst/>
                          <a:latin typeface="Times New Roman" panose="02020603050405020304" pitchFamily="18" charset="0"/>
                          <a:ea typeface="Times New Roman" panose="02020603050405020304" pitchFamily="18" charset="0"/>
                        </a:rPr>
                        <a:t>Range: 0.9 – 70 ps (Nom: 5 ps)</a:t>
                      </a:r>
                      <a:endParaRPr lang="en-US" sz="24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493940">
                <a:tc>
                  <a:txBody>
                    <a:bodyPr/>
                    <a:lstStyle/>
                    <a:p>
                      <a:pPr marL="0" marR="0" indent="42545" algn="ctr">
                        <a:spcBef>
                          <a:spcPts val="0"/>
                        </a:spcBef>
                        <a:spcAft>
                          <a:spcPts val="0"/>
                        </a:spcAft>
                      </a:pPr>
                      <a:r>
                        <a:rPr lang="en-US" sz="2400" dirty="0">
                          <a:effectLst/>
                          <a:latin typeface="Times New Roman" panose="02020603050405020304" pitchFamily="18" charset="0"/>
                          <a:ea typeface="Times New Roman" panose="02020603050405020304" pitchFamily="18" charset="0"/>
                        </a:rPr>
                        <a:t>RMS emittance (typical)</a:t>
                      </a:r>
                    </a:p>
                  </a:txBody>
                  <a:tcPr marL="0" marR="0" marT="0" marB="0" anchor="ctr"/>
                </a:tc>
                <a:tc>
                  <a:txBody>
                    <a:bodyPr/>
                    <a:lstStyle/>
                    <a:p>
                      <a:pPr marL="0" marR="0" indent="60325" algn="ctr">
                        <a:spcBef>
                          <a:spcPts val="0"/>
                        </a:spcBef>
                        <a:spcAft>
                          <a:spcPts val="0"/>
                        </a:spcAft>
                      </a:pPr>
                      <a:r>
                        <a:rPr lang="en-US" sz="2400" dirty="0">
                          <a:effectLst/>
                          <a:latin typeface="Times New Roman" panose="02020603050405020304" pitchFamily="18" charset="0"/>
                          <a:ea typeface="Times New Roman" panose="02020603050405020304" pitchFamily="18" charset="0"/>
                        </a:rPr>
                        <a:t>1 µm at 100pC</a:t>
                      </a:r>
                    </a:p>
                  </a:txBody>
                  <a:tcPr marL="0" marR="0" marT="0" marB="0" anchor="ctr"/>
                </a:tc>
                <a:extLst>
                  <a:ext uri="{0D108BD9-81ED-4DB2-BD59-A6C34878D82A}">
                    <a16:rowId xmlns:a16="http://schemas.microsoft.com/office/drawing/2014/main" val="537729631"/>
                  </a:ext>
                </a:extLst>
              </a:tr>
            </a:tbl>
          </a:graphicData>
        </a:graphic>
      </p:graphicFrame>
    </p:spTree>
    <p:extLst>
      <p:ext uri="{BB962C8B-B14F-4D97-AF65-F5344CB8AC3E}">
        <p14:creationId xmlns:p14="http://schemas.microsoft.com/office/powerpoint/2010/main" val="290012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ACCE67-265F-4CA2-92C1-E95ECCEC1B50}"/>
              </a:ext>
            </a:extLst>
          </p:cNvPr>
          <p:cNvSpPr>
            <a:spLocks noGrp="1"/>
          </p:cNvSpPr>
          <p:nvPr>
            <p:ph type="title"/>
          </p:nvPr>
        </p:nvSpPr>
        <p:spPr>
          <a:xfrm>
            <a:off x="104410" y="260156"/>
            <a:ext cx="9114503" cy="427877"/>
          </a:xfrm>
        </p:spPr>
        <p:txBody>
          <a:bodyPr/>
          <a:lstStyle/>
          <a:p>
            <a:r>
              <a:rPr lang="en-US" dirty="0"/>
              <a:t>Downtime: Beam is up for more than 85% of the time</a:t>
            </a:r>
          </a:p>
        </p:txBody>
      </p:sp>
      <p:sp>
        <p:nvSpPr>
          <p:cNvPr id="6" name="Slide Number Placeholder 5">
            <a:extLst>
              <a:ext uri="{FF2B5EF4-FFF2-40B4-BE49-F238E27FC236}">
                <a16:creationId xmlns:a16="http://schemas.microsoft.com/office/drawing/2014/main" id="{F0937462-7E23-42A2-B207-4B5A9E98C4EA}"/>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graphicFrame>
        <p:nvGraphicFramePr>
          <p:cNvPr id="7" name="Chart 6">
            <a:extLst>
              <a:ext uri="{FF2B5EF4-FFF2-40B4-BE49-F238E27FC236}">
                <a16:creationId xmlns:a16="http://schemas.microsoft.com/office/drawing/2014/main" id="{F5D072EB-AD25-4DF9-9DD3-5BD9BF34C531}"/>
              </a:ext>
            </a:extLst>
          </p:cNvPr>
          <p:cNvGraphicFramePr>
            <a:graphicFrameLocks/>
          </p:cNvGraphicFramePr>
          <p:nvPr>
            <p:extLst>
              <p:ext uri="{D42A27DB-BD31-4B8C-83A1-F6EECF244321}">
                <p14:modId xmlns:p14="http://schemas.microsoft.com/office/powerpoint/2010/main" val="690876513"/>
              </p:ext>
            </p:extLst>
          </p:nvPr>
        </p:nvGraphicFramePr>
        <p:xfrm>
          <a:off x="736827" y="688033"/>
          <a:ext cx="6753737" cy="4385412"/>
        </p:xfrm>
        <a:graphic>
          <a:graphicData uri="http://schemas.openxmlformats.org/drawingml/2006/chart">
            <c:chart xmlns:c="http://schemas.openxmlformats.org/drawingml/2006/chart" xmlns:r="http://schemas.openxmlformats.org/officeDocument/2006/relationships" r:id="rId2"/>
          </a:graphicData>
        </a:graphic>
      </p:graphicFrame>
      <p:sp>
        <p:nvSpPr>
          <p:cNvPr id="8" name="Date Placeholder 7">
            <a:extLst>
              <a:ext uri="{FF2B5EF4-FFF2-40B4-BE49-F238E27FC236}">
                <a16:creationId xmlns:a16="http://schemas.microsoft.com/office/drawing/2014/main" id="{DBA7B191-F0E3-417F-B860-EAD8EFBC112D}"/>
              </a:ext>
            </a:extLst>
          </p:cNvPr>
          <p:cNvSpPr>
            <a:spLocks noGrp="1"/>
          </p:cNvSpPr>
          <p:nvPr>
            <p:ph type="dt" sz="half" idx="2"/>
          </p:nvPr>
        </p:nvSpPr>
        <p:spPr/>
        <p:txBody>
          <a:bodyPr/>
          <a:lstStyle/>
          <a:p>
            <a:pPr>
              <a:defRPr/>
            </a:pPr>
            <a:r>
              <a:rPr lang="en-US"/>
              <a:t>5/10/2018</a:t>
            </a:r>
            <a:endParaRPr lang="en-US" dirty="0"/>
          </a:p>
        </p:txBody>
      </p:sp>
      <p:sp>
        <p:nvSpPr>
          <p:cNvPr id="9" name="Footer Placeholder 8">
            <a:extLst>
              <a:ext uri="{FF2B5EF4-FFF2-40B4-BE49-F238E27FC236}">
                <a16:creationId xmlns:a16="http://schemas.microsoft.com/office/drawing/2014/main" id="{B36C311B-DD77-4161-8E01-348C9329BBC1}"/>
              </a:ext>
            </a:extLst>
          </p:cNvPr>
          <p:cNvSpPr>
            <a:spLocks noGrp="1"/>
          </p:cNvSpPr>
          <p:nvPr>
            <p:ph type="ftr" sz="quarter" idx="3"/>
          </p:nvPr>
        </p:nvSpPr>
        <p:spPr/>
        <p:txBody>
          <a:bodyPr/>
          <a:lstStyle/>
          <a:p>
            <a:pPr>
              <a:defRPr/>
            </a:pPr>
            <a:r>
              <a:rPr lang="en-US"/>
              <a:t>Jinhao | IOTA-FAST workshop  2018</a:t>
            </a:r>
            <a:endParaRPr lang="en-US" b="1" dirty="0"/>
          </a:p>
        </p:txBody>
      </p:sp>
    </p:spTree>
    <p:extLst>
      <p:ext uri="{BB962C8B-B14F-4D97-AF65-F5344CB8AC3E}">
        <p14:creationId xmlns:p14="http://schemas.microsoft.com/office/powerpoint/2010/main" val="427880715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Fermilab_PPT_090915</Template>
  <TotalTime>72516</TotalTime>
  <Words>977</Words>
  <Application>Microsoft Office PowerPoint</Application>
  <PresentationFormat>On-screen Show (4:3)</PresentationFormat>
  <Paragraphs>160</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Geneva</vt:lpstr>
      <vt:lpstr>Helvetica</vt:lpstr>
      <vt:lpstr>Times New Roman</vt:lpstr>
      <vt:lpstr>Fermilab_PPT_090815</vt:lpstr>
      <vt:lpstr>PowerPoint Presentation</vt:lpstr>
      <vt:lpstr>FAST: Fermilab Acclerator Science and Technology</vt:lpstr>
      <vt:lpstr>2017 FAST Operations – 2 Months (Oct-Nov)</vt:lpstr>
      <vt:lpstr>Experiment Scheduling and planning</vt:lpstr>
      <vt:lpstr>Experiment Scheduling and planning-Example</vt:lpstr>
      <vt:lpstr>Study distribution total 75 shifts: scheduled</vt:lpstr>
      <vt:lpstr>Results based on 2017 run (2 month)</vt:lpstr>
      <vt:lpstr>Facilily layout</vt:lpstr>
      <vt:lpstr>Downtime: Beam is up for more than 85% of the time</vt:lpstr>
      <vt:lpstr>Available instrumentation in FAST Linac</vt:lpstr>
      <vt:lpstr>Available Instrumentation in LINAC</vt:lpstr>
      <vt:lpstr>After IOTA commissioning</vt:lpstr>
      <vt:lpstr>Laser layout</vt:lpstr>
      <vt:lpstr>Laser related upgrade and capability</vt:lpstr>
      <vt:lpstr>Gun system capability</vt:lpstr>
      <vt:lpstr>Low energy section capability</vt:lpstr>
      <vt:lpstr>High energy beam line</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E. Convery x4390 14804N</dc:creator>
  <cp:lastModifiedBy>Jinhao Ruan</cp:lastModifiedBy>
  <cp:revision>782</cp:revision>
  <cp:lastPrinted>2017-12-01T03:52:01Z</cp:lastPrinted>
  <dcterms:created xsi:type="dcterms:W3CDTF">2016-02-24T19:03:22Z</dcterms:created>
  <dcterms:modified xsi:type="dcterms:W3CDTF">2018-05-09T20:37:20Z</dcterms:modified>
</cp:coreProperties>
</file>