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53"/>
  </p:notesMasterIdLst>
  <p:handoutMasterIdLst>
    <p:handoutMasterId r:id="rId54"/>
  </p:handoutMasterIdLst>
  <p:sldIdLst>
    <p:sldId id="294" r:id="rId2"/>
    <p:sldId id="625" r:id="rId3"/>
    <p:sldId id="626" r:id="rId4"/>
    <p:sldId id="296" r:id="rId5"/>
    <p:sldId id="440" r:id="rId6"/>
    <p:sldId id="594" r:id="rId7"/>
    <p:sldId id="442" r:id="rId8"/>
    <p:sldId id="443" r:id="rId9"/>
    <p:sldId id="632" r:id="rId10"/>
    <p:sldId id="627" r:id="rId11"/>
    <p:sldId id="445" r:id="rId12"/>
    <p:sldId id="446" r:id="rId13"/>
    <p:sldId id="447" r:id="rId14"/>
    <p:sldId id="448" r:id="rId15"/>
    <p:sldId id="596" r:id="rId16"/>
    <p:sldId id="597" r:id="rId17"/>
    <p:sldId id="595" r:id="rId18"/>
    <p:sldId id="599" r:id="rId19"/>
    <p:sldId id="633" r:id="rId20"/>
    <p:sldId id="598" r:id="rId21"/>
    <p:sldId id="600" r:id="rId22"/>
    <p:sldId id="601" r:id="rId23"/>
    <p:sldId id="602" r:id="rId24"/>
    <p:sldId id="603" r:id="rId25"/>
    <p:sldId id="604" r:id="rId26"/>
    <p:sldId id="605" r:id="rId27"/>
    <p:sldId id="628" r:id="rId28"/>
    <p:sldId id="444" r:id="rId29"/>
    <p:sldId id="606" r:id="rId30"/>
    <p:sldId id="607" r:id="rId31"/>
    <p:sldId id="608" r:id="rId32"/>
    <p:sldId id="609" r:id="rId33"/>
    <p:sldId id="610" r:id="rId34"/>
    <p:sldId id="611" r:id="rId35"/>
    <p:sldId id="612" r:id="rId36"/>
    <p:sldId id="629" r:id="rId37"/>
    <p:sldId id="613" r:id="rId38"/>
    <p:sldId id="614" r:id="rId39"/>
    <p:sldId id="630" r:id="rId40"/>
    <p:sldId id="619" r:id="rId41"/>
    <p:sldId id="615" r:id="rId42"/>
    <p:sldId id="616" r:id="rId43"/>
    <p:sldId id="617" r:id="rId44"/>
    <p:sldId id="618" r:id="rId45"/>
    <p:sldId id="631" r:id="rId46"/>
    <p:sldId id="295" r:id="rId47"/>
    <p:sldId id="620" r:id="rId48"/>
    <p:sldId id="621" r:id="rId49"/>
    <p:sldId id="622" r:id="rId50"/>
    <p:sldId id="623" r:id="rId51"/>
    <p:sldId id="624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B00"/>
    <a:srgbClr val="F68C64"/>
    <a:srgbClr val="F66C49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5" autoAdjust="0"/>
    <p:restoredTop sz="94551"/>
  </p:normalViewPr>
  <p:slideViewPr>
    <p:cSldViewPr snapToGrid="0" snapToObjects="1" showGuides="1">
      <p:cViewPr varScale="1">
        <p:scale>
          <a:sx n="105" d="100"/>
          <a:sy n="105" d="100"/>
        </p:scale>
        <p:origin x="192" y="2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5/9/18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28247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Alexander Valishev</a:t>
            </a:r>
          </a:p>
          <a:p>
            <a:r>
              <a:rPr lang="en-US" dirty="0"/>
              <a:t>IOTA/FAST Collaboration Meeting</a:t>
            </a:r>
          </a:p>
          <a:p>
            <a:r>
              <a:rPr lang="en-US" dirty="0"/>
              <a:t>9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3951841"/>
            <a:ext cx="8600195" cy="1003049"/>
          </a:xfrm>
        </p:spPr>
        <p:txBody>
          <a:bodyPr>
            <a:noAutofit/>
          </a:bodyPr>
          <a:lstStyle/>
          <a:p>
            <a:r>
              <a:rPr lang="en-US" dirty="0"/>
              <a:t>Status of Integrable Optics Test Accelerator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IOTA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13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5CF996-D362-BB43-8C44-895C73DFB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Conventional C-shape, 0.7T, 520A, water-cooled magnet</a:t>
            </a:r>
          </a:p>
          <a:p>
            <a:pPr lvl="1"/>
            <a:r>
              <a:rPr lang="en-US" sz="1800" dirty="0"/>
              <a:t>Simple to design and fabricate</a:t>
            </a:r>
            <a:endParaRPr lang="en-US" sz="2000" dirty="0"/>
          </a:p>
          <a:p>
            <a:r>
              <a:rPr lang="en-US" sz="2000" dirty="0"/>
              <a:t>Comprehensive 3D field optimization</a:t>
            </a:r>
          </a:p>
          <a:p>
            <a:pPr lvl="1"/>
            <a:r>
              <a:rPr lang="en-US" sz="1800" dirty="0"/>
              <a:t>Large pole gap (59+mm) to pole width (200 mm) ratio</a:t>
            </a:r>
          </a:p>
          <a:p>
            <a:pPr lvl="1"/>
            <a:r>
              <a:rPr lang="en-US" sz="1800" dirty="0"/>
              <a:t>10</a:t>
            </a:r>
            <a:r>
              <a:rPr lang="en-US" sz="1800" baseline="30000" dirty="0"/>
              <a:t>-3</a:t>
            </a:r>
            <a:r>
              <a:rPr lang="en-US" sz="1800" dirty="0"/>
              <a:t> field integral uniformity within the 48mm beam pipe aperture</a:t>
            </a:r>
          </a:p>
          <a:p>
            <a:pPr lvl="1"/>
            <a:r>
              <a:rPr lang="en-US" sz="1800" dirty="0"/>
              <a:t>Designed by subcontractor (BINP, Novosibirsk), verified at FNAL</a:t>
            </a:r>
          </a:p>
          <a:p>
            <a:r>
              <a:rPr lang="en-US" sz="2000" dirty="0"/>
              <a:t>10 magnets (8+2 spares) built at IHEP Beijing</a:t>
            </a:r>
          </a:p>
          <a:p>
            <a:pPr lvl="1"/>
            <a:r>
              <a:rPr lang="en-US" sz="1800" dirty="0"/>
              <a:t>Required minor corrections to pole geometry</a:t>
            </a:r>
          </a:p>
          <a:p>
            <a:pPr lvl="1"/>
            <a:r>
              <a:rPr lang="en-US" sz="1800" dirty="0"/>
              <a:t>Tested/measured at Fermilab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B380B5-18C1-7A4A-8F1D-6B7028A1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Dipole Magnets – 30-deg and 60-deg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1BE34-22C5-BB4C-9DAB-497404B428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602D9-C305-AA40-8801-EB8876ED3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4A25-DBBD-9047-8CF4-9DAEB224B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 descr="Screen Shot 2015-12-03 at 2.54.29 PM.png">
            <a:extLst>
              <a:ext uri="{FF2B5EF4-FFF2-40B4-BE49-F238E27FC236}">
                <a16:creationId xmlns:a16="http://schemas.microsoft.com/office/drawing/2014/main" id="{6FC62F9A-ADA8-CB45-A9B0-86764095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60" y="3888925"/>
            <a:ext cx="4626140" cy="296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27C59-0876-E648-AF86-D310C45C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0" y="3999496"/>
            <a:ext cx="3451121" cy="28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FEDAE6-43AB-544F-9439-A3E35DA82B4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769670"/>
            <a:ext cx="4206240" cy="36337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30 old ASQA type</a:t>
            </a:r>
          </a:p>
          <a:p>
            <a:r>
              <a:rPr lang="en-US" sz="2000" dirty="0"/>
              <a:t>Built in 1990s for </a:t>
            </a:r>
            <a:r>
              <a:rPr lang="en-US" sz="2000" dirty="0" err="1"/>
              <a:t>AmPS</a:t>
            </a:r>
            <a:endParaRPr lang="en-US" sz="2000" dirty="0"/>
          </a:p>
          <a:p>
            <a:r>
              <a:rPr lang="en-US" sz="2000" dirty="0"/>
              <a:t>Refurbished and tested at Fermilab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F1B18D1-DAF6-1D47-98E2-7BD15DB22B3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34840" y="769670"/>
            <a:ext cx="4709160" cy="36337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9 new FNM type</a:t>
            </a:r>
          </a:p>
          <a:p>
            <a:r>
              <a:rPr lang="en-US" sz="2000" dirty="0"/>
              <a:t>Designed, built and tested by </a:t>
            </a:r>
            <a:r>
              <a:rPr lang="en-US" sz="2000" dirty="0" err="1"/>
              <a:t>RadiaBeam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CD577-C0FA-EC47-892E-35D9F2AB91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47A1-7A37-B541-8502-9563B16A9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63BB4-88EC-D84E-B442-992B4B63D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59EF7-83B0-9541-8FEC-FD970141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Quadrupoles – 39 magnets in initial lattice</a:t>
            </a:r>
          </a:p>
        </p:txBody>
      </p:sp>
      <p:pic>
        <p:nvPicPr>
          <p:cNvPr id="7" name="Picture 6" descr="IMG_0882.JPG">
            <a:extLst>
              <a:ext uri="{FF2B5EF4-FFF2-40B4-BE49-F238E27FC236}">
                <a16:creationId xmlns:a16="http://schemas.microsoft.com/office/drawing/2014/main" id="{70608E92-5898-5142-8097-17999D62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35" y="2001539"/>
            <a:ext cx="2857265" cy="2142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A2AF5-DD92-4445-BB4E-ADC82752E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50" y="4403458"/>
            <a:ext cx="4648498" cy="245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6DEFF-34E5-794B-9754-9C482193F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523" y="2001539"/>
            <a:ext cx="2885470" cy="2806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87B538-999D-A848-A757-392ECDCA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3659"/>
            <a:ext cx="4469350" cy="30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EA519C-797C-FB4A-B98A-897A4578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high flexibility of the lattice needed 18 correctors</a:t>
            </a:r>
          </a:p>
          <a:p>
            <a:pPr lvl="1"/>
            <a:r>
              <a:rPr lang="en-US" dirty="0"/>
              <a:t>H steering</a:t>
            </a:r>
          </a:p>
          <a:p>
            <a:pPr lvl="1"/>
            <a:r>
              <a:rPr lang="en-US" dirty="0"/>
              <a:t>V steering</a:t>
            </a:r>
          </a:p>
          <a:p>
            <a:pPr lvl="1"/>
            <a:r>
              <a:rPr lang="en-US" dirty="0"/>
              <a:t>Skew-quadrupole</a:t>
            </a:r>
          </a:p>
          <a:p>
            <a:r>
              <a:rPr lang="en-US" dirty="0"/>
              <a:t>Due to lack of real estate combined 3 functions in one device</a:t>
            </a:r>
          </a:p>
          <a:p>
            <a:pPr lvl="1"/>
            <a:r>
              <a:rPr lang="en-US" dirty="0"/>
              <a:t>Simple frame magnet with carefully optimized coil shape</a:t>
            </a:r>
          </a:p>
          <a:p>
            <a:pPr lvl="1"/>
            <a:r>
              <a:rPr lang="en-US" dirty="0"/>
              <a:t>4 individually powered coils</a:t>
            </a:r>
          </a:p>
          <a:p>
            <a:pPr lvl="2"/>
            <a:r>
              <a:rPr lang="en-US" dirty="0"/>
              <a:t>Corresponding number of power supplies inherited from </a:t>
            </a:r>
            <a:r>
              <a:rPr lang="en-US" dirty="0" err="1"/>
              <a:t>ECool</a:t>
            </a:r>
            <a:endParaRPr lang="en-US" dirty="0"/>
          </a:p>
          <a:p>
            <a:pPr lvl="1"/>
            <a:r>
              <a:rPr lang="en-US" dirty="0"/>
              <a:t>Fermilab 2D concept</a:t>
            </a:r>
          </a:p>
          <a:p>
            <a:pPr lvl="1"/>
            <a:r>
              <a:rPr lang="en-US" dirty="0"/>
              <a:t>3D design, fabrication and testing by </a:t>
            </a:r>
            <a:r>
              <a:rPr lang="en-US" dirty="0" err="1"/>
              <a:t>RadiaBeam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E9E88A7-6423-6149-AB91-4DC5C34D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H/V and Skew-Quadrupole Correctors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811E6C-1A9F-EF42-A8B9-3F5EA4F074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CC9448-A986-0148-8F22-EB0DF401D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3D171C-B335-894D-8897-5AFC2E128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8EADD5-340D-664D-B36D-787611E7D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25" y="715409"/>
            <a:ext cx="3640384" cy="32015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1F227-68A2-7341-8407-2751EFE0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H/V and Skew-Quadrupole Correctors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5279A-F049-714C-AD70-2AED56AD84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EFE6A-4A84-2A4D-8095-B6694A99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F308B-3D0A-5346-98E0-4E9F6AC80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A76ED-EA0B-664F-B2D2-E720D6FB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" y="3916952"/>
            <a:ext cx="2636545" cy="294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49E802-6750-5340-AC17-9F1A09C34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117" y="586876"/>
            <a:ext cx="5257800" cy="3118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4772F-F6B9-0A4E-9378-897EF06DB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567" y="3515095"/>
            <a:ext cx="5168900" cy="32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20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7B0B5-C7BE-6846-8366-FA477E013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Lambertson</a:t>
            </a:r>
            <a:r>
              <a:rPr lang="en-US" dirty="0"/>
              <a:t> septum magnet</a:t>
            </a:r>
          </a:p>
          <a:p>
            <a:pPr lvl="1"/>
            <a:r>
              <a:rPr lang="en-US" dirty="0"/>
              <a:t>30-degree horizontal bend and 1.2-degree vertical angle</a:t>
            </a:r>
          </a:p>
          <a:p>
            <a:pPr lvl="1"/>
            <a:r>
              <a:rPr lang="en-US" dirty="0"/>
              <a:t>DC, powered in series with main bending magnets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Designed and fabricated at Fermilab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32A3D-5B58-2645-B314-4DA0516F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Devices – </a:t>
            </a:r>
            <a:r>
              <a:rPr lang="en-US" dirty="0" err="1"/>
              <a:t>Lambertson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543FD-6ED7-3542-9DF5-50D47352D2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6E2AB-FBE5-0D4C-8EFF-24C5347C3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D1B-53B2-D04E-9C33-FE948FDFE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FA66A-78BF-2C49-B69C-26880C077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936" y="2240137"/>
            <a:ext cx="5029777" cy="1669763"/>
          </a:xfrm>
          <a:prstGeom prst="rect">
            <a:avLst/>
          </a:prstGeom>
        </p:spPr>
      </p:pic>
      <p:pic>
        <p:nvPicPr>
          <p:cNvPr id="9" name="Picture 8" descr="IOTA_INJECTION_1.jpg">
            <a:extLst>
              <a:ext uri="{FF2B5EF4-FFF2-40B4-BE49-F238E27FC236}">
                <a16:creationId xmlns:a16="http://schemas.microsoft.com/office/drawing/2014/main" id="{63B0B35F-C1E9-EE49-8309-9C53D979C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137"/>
            <a:ext cx="3942608" cy="268495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D8038A-4E4D-8045-945B-2E225C157016}"/>
              </a:ext>
            </a:extLst>
          </p:cNvPr>
          <p:cNvCxnSpPr/>
          <p:nvPr/>
        </p:nvCxnSpPr>
        <p:spPr>
          <a:xfrm flipH="1">
            <a:off x="1074511" y="3075018"/>
            <a:ext cx="2250580" cy="7369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5704A3-1BDB-1A4F-B1EB-5B65088EAB3C}"/>
              </a:ext>
            </a:extLst>
          </p:cNvPr>
          <p:cNvSpPr txBox="1"/>
          <p:nvPr/>
        </p:nvSpPr>
        <p:spPr>
          <a:xfrm rot="20522096">
            <a:off x="1843398" y="2905741"/>
            <a:ext cx="15823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Circulating 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D25C70-7A9D-C04E-AEAB-CDFFF3F82199}"/>
              </a:ext>
            </a:extLst>
          </p:cNvPr>
          <p:cNvCxnSpPr>
            <a:cxnSpLocks/>
          </p:cNvCxnSpPr>
          <p:nvPr/>
        </p:nvCxnSpPr>
        <p:spPr>
          <a:xfrm flipH="1" flipV="1">
            <a:off x="1530604" y="3933407"/>
            <a:ext cx="2569332" cy="26190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73C652-74FD-E94D-A4C9-7E5A408C7983}"/>
              </a:ext>
            </a:extLst>
          </p:cNvPr>
          <p:cNvSpPr txBox="1"/>
          <p:nvPr/>
        </p:nvSpPr>
        <p:spPr>
          <a:xfrm rot="321004">
            <a:off x="3000895" y="4413045"/>
            <a:ext cx="13767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Injected beam</a:t>
            </a:r>
          </a:p>
        </p:txBody>
      </p:sp>
    </p:spTree>
    <p:extLst>
      <p:ext uri="{BB962C8B-B14F-4D97-AF65-F5344CB8AC3E}">
        <p14:creationId xmlns:p14="http://schemas.microsoft.com/office/powerpoint/2010/main" val="65810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98FD2C-56BD-C849-9353-EB1AE4898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16279"/>
            <a:ext cx="8672513" cy="5059363"/>
          </a:xfrm>
        </p:spPr>
        <p:txBody>
          <a:bodyPr/>
          <a:lstStyle/>
          <a:p>
            <a:r>
              <a:rPr lang="en-US" dirty="0"/>
              <a:t>Vertical kicker for injection – 1m long, 50kV plate-to-plate</a:t>
            </a:r>
          </a:p>
          <a:p>
            <a:r>
              <a:rPr lang="en-US" dirty="0"/>
              <a:t>Horizontal kicker for experiments – 55cm long, 50kV</a:t>
            </a:r>
          </a:p>
          <a:p>
            <a:r>
              <a:rPr lang="en-US" dirty="0"/>
              <a:t>40 mm gap</a:t>
            </a:r>
          </a:p>
          <a:p>
            <a:r>
              <a:rPr lang="en-US" dirty="0"/>
              <a:t>50𝛀 impedance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Designed and fabricated at Fermilab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03AE5-170C-EE4A-B4B4-2DACFBB2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Devices – </a:t>
            </a:r>
            <a:r>
              <a:rPr lang="en-US" dirty="0" err="1"/>
              <a:t>Stripline</a:t>
            </a:r>
            <a:r>
              <a:rPr lang="en-US" dirty="0"/>
              <a:t> Kicker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EB7CE-68FA-F444-9077-FE7131562A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69F2-87B1-1748-A77F-E540030EF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8D9A-0364-5043-8650-9613F1AE2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2461F-0B62-9D4E-AEBA-1A890340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776943"/>
            <a:ext cx="4522609" cy="2832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FE987F-4497-2B47-B172-5A68F3A8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80" y="2776943"/>
            <a:ext cx="4013899" cy="2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74763-CCD3-194C-8D44-614806685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1009"/>
            <a:ext cx="8672513" cy="5059363"/>
          </a:xfrm>
        </p:spPr>
        <p:txBody>
          <a:bodyPr/>
          <a:lstStyle/>
          <a:p>
            <a:r>
              <a:rPr lang="en-US" dirty="0"/>
              <a:t>Vacuum pipe is 2” diameter stainless steel tube (35 m)</a:t>
            </a:r>
          </a:p>
          <a:p>
            <a:r>
              <a:rPr lang="en-US" dirty="0"/>
              <a:t>Aluminum chambers in dipole magnets (5 m)</a:t>
            </a:r>
          </a:p>
          <a:p>
            <a:pPr lvl="1"/>
            <a:r>
              <a:rPr lang="en-US" dirty="0"/>
              <a:t>Silver-plated to avoid ion accumulation</a:t>
            </a:r>
          </a:p>
          <a:p>
            <a:r>
              <a:rPr lang="en-US" dirty="0"/>
              <a:t>Baking system up to 100÷150C</a:t>
            </a:r>
          </a:p>
          <a:p>
            <a:r>
              <a:rPr lang="en-US" dirty="0"/>
              <a:t>45 L/s NEG combination pumps every 2 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C6258-EDEE-0645-83A3-0BD5F88E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System Designed for 10</a:t>
            </a:r>
            <a:r>
              <a:rPr lang="en-US" baseline="30000" dirty="0"/>
              <a:t>-10</a:t>
            </a:r>
            <a:r>
              <a:rPr lang="en-US" dirty="0"/>
              <a:t> Torr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29AF6-4232-7C4C-8B16-E75EB1D95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FD79C-4B0A-544B-A96F-DB3D5D215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6D1C-E2EB-4C4E-9971-F4EBF1EA8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1FD83-E03D-9D4E-A940-0753D131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9" y="3107671"/>
            <a:ext cx="5258621" cy="3104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2047C-3FA0-CE47-A6A1-0D4AF1BE5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250" y="3390690"/>
            <a:ext cx="3850750" cy="21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9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86960B-543C-4C41-A8CC-440E1EB15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dipoles – powered in series with </a:t>
            </a:r>
            <a:r>
              <a:rPr lang="en-US" dirty="0" err="1"/>
              <a:t>Lambertson</a:t>
            </a:r>
            <a:endParaRPr lang="en-US" dirty="0"/>
          </a:p>
          <a:p>
            <a:pPr lvl="1"/>
            <a:r>
              <a:rPr lang="en-US" dirty="0"/>
              <a:t>PS reused from Tevatron</a:t>
            </a:r>
          </a:p>
          <a:p>
            <a:pPr lvl="1"/>
            <a:r>
              <a:rPr lang="en-US" dirty="0"/>
              <a:t>Unipolar, 10</a:t>
            </a:r>
            <a:r>
              <a:rPr lang="en-US" baseline="30000" dirty="0"/>
              <a:t>-4</a:t>
            </a:r>
            <a:r>
              <a:rPr lang="en-US" dirty="0"/>
              <a:t> stability, 600A, 240kW</a:t>
            </a:r>
          </a:p>
          <a:p>
            <a:r>
              <a:rPr lang="en-US" dirty="0"/>
              <a:t>Quadrupoles – each magnet individually powered</a:t>
            </a:r>
          </a:p>
          <a:p>
            <a:pPr lvl="1"/>
            <a:r>
              <a:rPr lang="en-US" dirty="0"/>
              <a:t>New acquisition</a:t>
            </a:r>
          </a:p>
          <a:p>
            <a:pPr lvl="1"/>
            <a:r>
              <a:rPr lang="en-US" dirty="0"/>
              <a:t>Unipolar, 10</a:t>
            </a:r>
            <a:r>
              <a:rPr lang="en-US" baseline="30000" dirty="0"/>
              <a:t>-4</a:t>
            </a:r>
            <a:r>
              <a:rPr lang="en-US" dirty="0"/>
              <a:t> stability, 3 types</a:t>
            </a:r>
          </a:p>
          <a:p>
            <a:pPr lvl="2"/>
            <a:r>
              <a:rPr lang="en-US" dirty="0"/>
              <a:t>400A/10V, 4kW</a:t>
            </a:r>
          </a:p>
          <a:p>
            <a:pPr lvl="2"/>
            <a:r>
              <a:rPr lang="en-US" dirty="0"/>
              <a:t>120A/12.5V, 1.5kW</a:t>
            </a:r>
          </a:p>
          <a:p>
            <a:pPr lvl="2"/>
            <a:r>
              <a:rPr lang="en-US" dirty="0"/>
              <a:t>70A/12V, 850W</a:t>
            </a:r>
          </a:p>
          <a:p>
            <a:r>
              <a:rPr lang="en-US" dirty="0"/>
              <a:t>Correctors/special magnets</a:t>
            </a:r>
          </a:p>
          <a:p>
            <a:pPr lvl="1"/>
            <a:r>
              <a:rPr lang="en-US" dirty="0"/>
              <a:t>Reused from Tevatron </a:t>
            </a:r>
            <a:r>
              <a:rPr lang="en-US" dirty="0" err="1"/>
              <a:t>ECool</a:t>
            </a:r>
            <a:endParaRPr lang="en-US" dirty="0"/>
          </a:p>
          <a:p>
            <a:pPr lvl="1"/>
            <a:r>
              <a:rPr lang="en-US" dirty="0"/>
              <a:t>Bipolar, 2A, 15V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D23E87-77AE-C646-BED6-67F96DA3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Power Supplies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85257-7D6A-5E43-8716-438A44C5CF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B1B8E-73F1-624C-9DB5-F17F642E2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08A2F-58A7-9746-B383-345BC1F5E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26EA3-0801-5841-9C71-1D7B93B3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682" y="2580275"/>
            <a:ext cx="2074976" cy="36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5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823CC-07C9-B840-8B46-C7378C1A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29046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Reused Tevatron pulse generators</a:t>
            </a:r>
          </a:p>
          <a:p>
            <a:r>
              <a:rPr lang="en-US" sz="2000" dirty="0"/>
              <a:t>Modified for short pulse (&lt;100 ns) operation</a:t>
            </a:r>
          </a:p>
          <a:p>
            <a:r>
              <a:rPr lang="en-US" sz="2000" dirty="0"/>
              <a:t>Two systems each with one controls rack, resonant charger, and positive and negative </a:t>
            </a:r>
            <a:r>
              <a:rPr lang="en-US" sz="2000" dirty="0" err="1"/>
              <a:t>pulsers</a:t>
            </a:r>
            <a:endParaRPr lang="en-US" sz="2000" dirty="0"/>
          </a:p>
          <a:p>
            <a:r>
              <a:rPr lang="en-US" sz="2000" dirty="0"/>
              <a:t>Tested successfully to just over 50 kV (25 kV load voltage) into resistive load</a:t>
            </a:r>
          </a:p>
          <a:p>
            <a:r>
              <a:rPr lang="en-US" sz="2000" dirty="0"/>
              <a:t>Regulate well at 18-50 kV (0.3% </a:t>
            </a:r>
            <a:r>
              <a:rPr lang="en-US" sz="2000" dirty="0" err="1"/>
              <a:t>rms</a:t>
            </a:r>
            <a:r>
              <a:rPr lang="en-US" sz="2000" dirty="0"/>
              <a:t> pulse stability)</a:t>
            </a:r>
          </a:p>
          <a:p>
            <a:r>
              <a:rPr lang="en-US" sz="2000" dirty="0"/>
              <a:t>Jitter &lt; 0.5 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3612CA-31C4-C748-A67B-23259C22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Power Supplies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64377-B223-3E4B-BD2F-00FD97BA4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FB295-C522-8C4F-9C4D-00096DBA2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48B9C-9E44-E543-A383-574CFB37F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E36DD8-5D34-CF42-B093-B2EA0C6A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12" y="2847661"/>
            <a:ext cx="2191209" cy="3893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5220A9-E898-F946-91A0-8C6DFEB2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850"/>
            <a:ext cx="6703554" cy="30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D191E7-A278-914D-84D7-A6402F88B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R.Andrews</a:t>
            </a:r>
            <a:r>
              <a:rPr lang="en-US" sz="2000" dirty="0"/>
              <a:t>, </a:t>
            </a:r>
            <a:r>
              <a:rPr lang="en-US" sz="2000" dirty="0" err="1"/>
              <a:t>D.Barak</a:t>
            </a:r>
            <a:r>
              <a:rPr lang="en-US" sz="2000" dirty="0"/>
              <a:t>, </a:t>
            </a:r>
            <a:r>
              <a:rPr lang="en-US" sz="2000" dirty="0" err="1"/>
              <a:t>V.Bocean</a:t>
            </a:r>
            <a:r>
              <a:rPr lang="en-US" sz="2000" dirty="0"/>
              <a:t>, </a:t>
            </a:r>
            <a:r>
              <a:rPr lang="en-US" sz="2000" dirty="0" err="1"/>
              <a:t>D.Broemmelsiek</a:t>
            </a:r>
            <a:r>
              <a:rPr lang="en-US" sz="2000" dirty="0"/>
              <a:t>, </a:t>
            </a:r>
            <a:r>
              <a:rPr lang="en-US" sz="2000" dirty="0" err="1"/>
              <a:t>A.Burov</a:t>
            </a:r>
            <a:r>
              <a:rPr lang="en-US" sz="2000" dirty="0"/>
              <a:t>, </a:t>
            </a:r>
            <a:r>
              <a:rPr lang="en-US" sz="2000" dirty="0" err="1"/>
              <a:t>K.Carlson</a:t>
            </a:r>
            <a:r>
              <a:rPr lang="en-US" sz="2000" dirty="0"/>
              <a:t>, </a:t>
            </a:r>
            <a:r>
              <a:rPr lang="en-US" sz="2000" dirty="0" err="1"/>
              <a:t>D.Crawford</a:t>
            </a:r>
            <a:r>
              <a:rPr lang="en-US" sz="2000" dirty="0"/>
              <a:t>, </a:t>
            </a:r>
            <a:r>
              <a:rPr lang="en-US" sz="2000" dirty="0" err="1"/>
              <a:t>A.Didenko</a:t>
            </a:r>
            <a:r>
              <a:rPr lang="en-US" sz="2000" dirty="0"/>
              <a:t>, </a:t>
            </a:r>
            <a:r>
              <a:rPr lang="en-US" sz="2000" dirty="0" err="1"/>
              <a:t>N.Eddy</a:t>
            </a:r>
            <a:r>
              <a:rPr lang="en-US" sz="2000" dirty="0"/>
              <a:t>, </a:t>
            </a:r>
            <a:r>
              <a:rPr lang="en-US" sz="2000" dirty="0" err="1"/>
              <a:t>D.Edstrom</a:t>
            </a:r>
            <a:r>
              <a:rPr lang="en-US" sz="2000" dirty="0"/>
              <a:t>, </a:t>
            </a:r>
            <a:r>
              <a:rPr lang="en-US" sz="2000" dirty="0" err="1"/>
              <a:t>J.Eldred</a:t>
            </a:r>
            <a:r>
              <a:rPr lang="en-US" sz="2000" dirty="0"/>
              <a:t>, </a:t>
            </a:r>
            <a:r>
              <a:rPr lang="en-US" sz="2000" dirty="0" err="1"/>
              <a:t>R.Espinoza</a:t>
            </a:r>
            <a:r>
              <a:rPr lang="en-US" sz="2000" dirty="0"/>
              <a:t>, </a:t>
            </a:r>
            <a:r>
              <a:rPr lang="en-US" sz="2000" dirty="0" err="1"/>
              <a:t>D.Franck</a:t>
            </a:r>
            <a:r>
              <a:rPr lang="en-US" sz="2000" dirty="0"/>
              <a:t>, </a:t>
            </a:r>
            <a:r>
              <a:rPr lang="en-US" sz="2000" dirty="0" err="1"/>
              <a:t>J.Jarvis</a:t>
            </a:r>
            <a:r>
              <a:rPr lang="en-US" sz="2000" dirty="0"/>
              <a:t>, </a:t>
            </a:r>
            <a:r>
              <a:rPr lang="en-US" sz="2000" dirty="0" err="1"/>
              <a:t>V.Kashikhin</a:t>
            </a:r>
            <a:r>
              <a:rPr lang="en-US" sz="2000" dirty="0"/>
              <a:t>, </a:t>
            </a:r>
            <a:r>
              <a:rPr lang="en-US" sz="2000" dirty="0" err="1"/>
              <a:t>R.Kellett</a:t>
            </a:r>
            <a:r>
              <a:rPr lang="en-US" sz="2000" dirty="0"/>
              <a:t>, </a:t>
            </a:r>
            <a:r>
              <a:rPr lang="en-US" sz="2000" dirty="0" err="1"/>
              <a:t>M.Kucera</a:t>
            </a:r>
            <a:r>
              <a:rPr lang="en-US" sz="2000" dirty="0"/>
              <a:t>, </a:t>
            </a:r>
            <a:r>
              <a:rPr lang="en-US" sz="2000" dirty="0" err="1"/>
              <a:t>V.Lebedev</a:t>
            </a:r>
            <a:r>
              <a:rPr lang="en-US" sz="2000" dirty="0"/>
              <a:t>, </a:t>
            </a:r>
            <a:r>
              <a:rPr lang="en-US" sz="2000" dirty="0" err="1"/>
              <a:t>J.Leibfritz</a:t>
            </a:r>
            <a:r>
              <a:rPr lang="en-US" sz="2000" dirty="0"/>
              <a:t>, </a:t>
            </a:r>
            <a:r>
              <a:rPr lang="en-US" sz="2000" dirty="0" err="1"/>
              <a:t>C.Jensen</a:t>
            </a:r>
            <a:r>
              <a:rPr lang="en-US" sz="2000" dirty="0"/>
              <a:t>, </a:t>
            </a:r>
            <a:r>
              <a:rPr lang="en-US" sz="2000" dirty="0" err="1"/>
              <a:t>W.Johnson</a:t>
            </a:r>
            <a:r>
              <a:rPr lang="en-US" sz="2000" dirty="0"/>
              <a:t>, </a:t>
            </a:r>
            <a:r>
              <a:rPr lang="en-US" sz="2000" dirty="0" err="1"/>
              <a:t>P.Li</a:t>
            </a:r>
            <a:r>
              <a:rPr lang="en-US" sz="2000" dirty="0"/>
              <a:t>, </a:t>
            </a:r>
            <a:r>
              <a:rPr lang="en-US" sz="2000" dirty="0" err="1"/>
              <a:t>M.McGee</a:t>
            </a:r>
            <a:r>
              <a:rPr lang="en-US" sz="2000" dirty="0"/>
              <a:t>, </a:t>
            </a:r>
            <a:r>
              <a:rPr lang="en-US" sz="2000" dirty="0" err="1"/>
              <a:t>S.Nagaitsev</a:t>
            </a:r>
            <a:r>
              <a:rPr lang="en-US" sz="2000" dirty="0"/>
              <a:t>, </a:t>
            </a:r>
            <a:r>
              <a:rPr lang="en-US" sz="2000" dirty="0" err="1"/>
              <a:t>L.Nobrega</a:t>
            </a:r>
            <a:r>
              <a:rPr lang="en-US" sz="2000" dirty="0"/>
              <a:t>, </a:t>
            </a:r>
            <a:r>
              <a:rPr lang="en-US" sz="2000" dirty="0" err="1"/>
              <a:t>M.Obrycki</a:t>
            </a:r>
            <a:r>
              <a:rPr lang="en-US" sz="2000" dirty="0"/>
              <a:t>, </a:t>
            </a:r>
            <a:r>
              <a:rPr lang="en-US" sz="2000" dirty="0" err="1"/>
              <a:t>H.Piekarz</a:t>
            </a:r>
            <a:r>
              <a:rPr lang="en-US" sz="2000" dirty="0"/>
              <a:t>, </a:t>
            </a:r>
            <a:r>
              <a:rPr lang="en-US" sz="2000" dirty="0" err="1"/>
              <a:t>E.Prebys</a:t>
            </a:r>
            <a:r>
              <a:rPr lang="en-US" sz="2000" dirty="0"/>
              <a:t>, </a:t>
            </a:r>
            <a:r>
              <a:rPr lang="en-US" sz="2000" dirty="0" err="1"/>
              <a:t>I.Rakhno</a:t>
            </a:r>
            <a:r>
              <a:rPr lang="en-US" sz="2000" dirty="0"/>
              <a:t>, </a:t>
            </a:r>
            <a:r>
              <a:rPr lang="en-US" sz="2000" dirty="0" err="1"/>
              <a:t>A.Romanov</a:t>
            </a:r>
            <a:r>
              <a:rPr lang="en-US" sz="2000" dirty="0"/>
              <a:t>, </a:t>
            </a:r>
            <a:r>
              <a:rPr lang="en-US" sz="2000" dirty="0" err="1"/>
              <a:t>J.Ruan</a:t>
            </a:r>
            <a:r>
              <a:rPr lang="en-US" sz="2000" dirty="0"/>
              <a:t>, </a:t>
            </a:r>
            <a:r>
              <a:rPr lang="en-US" sz="2000" dirty="0" err="1"/>
              <a:t>J.Santucci</a:t>
            </a:r>
            <a:r>
              <a:rPr lang="en-US" sz="2000" dirty="0"/>
              <a:t>, </a:t>
            </a:r>
            <a:r>
              <a:rPr lang="en-US" sz="2000" dirty="0" err="1"/>
              <a:t>V.Shiltsev</a:t>
            </a:r>
            <a:r>
              <a:rPr lang="en-US" sz="2000" dirty="0"/>
              <a:t>, </a:t>
            </a:r>
            <a:r>
              <a:rPr lang="en-US" sz="2000" dirty="0" err="1"/>
              <a:t>G.Stancari</a:t>
            </a:r>
            <a:r>
              <a:rPr lang="en-US" sz="2000" dirty="0"/>
              <a:t>, </a:t>
            </a:r>
            <a:r>
              <a:rPr lang="en-US" sz="2000" dirty="0" err="1"/>
              <a:t>A.Valishev</a:t>
            </a:r>
            <a:r>
              <a:rPr lang="en-US" sz="2000" dirty="0"/>
              <a:t>, </a:t>
            </a:r>
            <a:r>
              <a:rPr lang="en-US" sz="2000" dirty="0" err="1"/>
              <a:t>J.VanBogaert</a:t>
            </a:r>
            <a:r>
              <a:rPr lang="en-US" sz="2000" dirty="0"/>
              <a:t>, </a:t>
            </a:r>
            <a:r>
              <a:rPr lang="en-US" sz="2000" dirty="0" err="1"/>
              <a:t>A.Warner</a:t>
            </a:r>
            <a:r>
              <a:rPr lang="en-US" sz="2000" dirty="0"/>
              <a:t>, </a:t>
            </a:r>
            <a:r>
              <a:rPr lang="en-US" sz="2000" dirty="0" err="1"/>
              <a:t>S.Wesseln</a:t>
            </a:r>
            <a:r>
              <a:rPr lang="en-US" sz="2000" dirty="0"/>
              <a:t>(FNAL)</a:t>
            </a:r>
          </a:p>
          <a:p>
            <a:r>
              <a:rPr lang="en-US" sz="2000" dirty="0" err="1"/>
              <a:t>M.Andorff</a:t>
            </a:r>
            <a:r>
              <a:rPr lang="en-US" sz="2000" dirty="0"/>
              <a:t>, </a:t>
            </a:r>
            <a:r>
              <a:rPr lang="en-US" sz="2000" dirty="0" err="1"/>
              <a:t>S.Chattopadhyay</a:t>
            </a:r>
            <a:r>
              <a:rPr lang="en-US" sz="2000" dirty="0"/>
              <a:t>, </a:t>
            </a:r>
            <a:r>
              <a:rPr lang="en-US" sz="2000" dirty="0" err="1"/>
              <a:t>P.Piot</a:t>
            </a:r>
            <a:r>
              <a:rPr lang="en-US" sz="2000" dirty="0"/>
              <a:t>, </a:t>
            </a:r>
            <a:r>
              <a:rPr lang="en-US" sz="2000" dirty="0" err="1"/>
              <a:t>S.Szustkowski</a:t>
            </a:r>
            <a:r>
              <a:rPr lang="en-US" sz="2000" dirty="0"/>
              <a:t> (NIU)</a:t>
            </a:r>
          </a:p>
          <a:p>
            <a:r>
              <a:rPr lang="en-US" sz="2000" dirty="0" err="1"/>
              <a:t>D.Shatilov</a:t>
            </a:r>
            <a:r>
              <a:rPr lang="en-US" sz="2000" dirty="0"/>
              <a:t> (BINP)</a:t>
            </a:r>
          </a:p>
          <a:p>
            <a:r>
              <a:rPr lang="en-US" sz="2000" dirty="0" err="1"/>
              <a:t>S.Antipov</a:t>
            </a:r>
            <a:r>
              <a:rPr lang="en-US" sz="2000" dirty="0"/>
              <a:t>, </a:t>
            </a:r>
            <a:r>
              <a:rPr lang="en-US" sz="2000" dirty="0" err="1"/>
              <a:t>N.Kuklev</a:t>
            </a:r>
            <a:r>
              <a:rPr lang="en-US" sz="2000" dirty="0"/>
              <a:t> (U of Chicago)</a:t>
            </a:r>
          </a:p>
          <a:p>
            <a:r>
              <a:rPr lang="en-US" sz="2000" dirty="0" err="1"/>
              <a:t>D.Abell</a:t>
            </a:r>
            <a:r>
              <a:rPr lang="en-US" sz="2000" dirty="0"/>
              <a:t>, </a:t>
            </a:r>
            <a:r>
              <a:rPr lang="en-US" sz="2000" dirty="0" err="1"/>
              <a:t>D.Bruhwiler</a:t>
            </a:r>
            <a:r>
              <a:rPr lang="en-US" sz="2000" dirty="0"/>
              <a:t>, </a:t>
            </a:r>
            <a:r>
              <a:rPr lang="en-US" sz="2000" dirty="0" err="1"/>
              <a:t>N.Cook</a:t>
            </a:r>
            <a:r>
              <a:rPr lang="en-US" sz="2000" dirty="0"/>
              <a:t>, </a:t>
            </a:r>
            <a:r>
              <a:rPr lang="en-US" sz="2000" dirty="0" err="1"/>
              <a:t>C.Hall</a:t>
            </a:r>
            <a:r>
              <a:rPr lang="en-US" sz="2000" dirty="0"/>
              <a:t>, </a:t>
            </a:r>
            <a:r>
              <a:rPr lang="en-US" sz="2000" dirty="0" err="1"/>
              <a:t>S.Webb</a:t>
            </a:r>
            <a:r>
              <a:rPr lang="en-US" sz="2000" dirty="0"/>
              <a:t> (</a:t>
            </a:r>
            <a:r>
              <a:rPr lang="en-US" sz="2000" dirty="0" err="1"/>
              <a:t>RadiaSoft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C.Mitchell</a:t>
            </a:r>
            <a:r>
              <a:rPr lang="en-US" sz="2000" dirty="0"/>
              <a:t> (LBNL)</a:t>
            </a:r>
          </a:p>
          <a:p>
            <a:r>
              <a:rPr lang="en-US" sz="2000" dirty="0" err="1"/>
              <a:t>R.Agustsson</a:t>
            </a:r>
            <a:r>
              <a:rPr lang="en-US" sz="2000" dirty="0"/>
              <a:t>, </a:t>
            </a:r>
            <a:r>
              <a:rPr lang="en-US" sz="2000" dirty="0" err="1"/>
              <a:t>A.Murokh</a:t>
            </a:r>
            <a:r>
              <a:rPr lang="en-US" sz="2000" dirty="0"/>
              <a:t>, </a:t>
            </a:r>
            <a:r>
              <a:rPr lang="en-US" sz="2000" dirty="0" err="1"/>
              <a:t>F.O’Shea</a:t>
            </a:r>
            <a:r>
              <a:rPr lang="en-US" sz="2000" dirty="0"/>
              <a:t> (</a:t>
            </a:r>
            <a:r>
              <a:rPr lang="en-US" sz="2000" dirty="0" err="1"/>
              <a:t>RadiaBeam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H.Baumgartner</a:t>
            </a:r>
            <a:r>
              <a:rPr lang="en-US" sz="2000" dirty="0"/>
              <a:t>, </a:t>
            </a:r>
            <a:r>
              <a:rPr lang="en-US" sz="2000" dirty="0" err="1"/>
              <a:t>R.Kishek</a:t>
            </a:r>
            <a:r>
              <a:rPr lang="en-US" sz="2000" dirty="0"/>
              <a:t>, </a:t>
            </a:r>
            <a:r>
              <a:rPr lang="en-US" sz="2000" dirty="0" err="1"/>
              <a:t>K.Ruisard</a:t>
            </a:r>
            <a:r>
              <a:rPr lang="en-US" sz="2000" dirty="0"/>
              <a:t> (UMD)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B7CF33-BD25-E148-A2C2-77380611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6C5D-FFA2-144A-BC99-C5FEE905C4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1B7B-D44A-7546-BA35-02EE827B4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D3658-A5B1-F64E-ADE0-C171DA806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6D46F5-136A-5848-A54F-1FF0C5C50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783525"/>
          </a:xfrm>
        </p:spPr>
        <p:txBody>
          <a:bodyPr/>
          <a:lstStyle/>
          <a:p>
            <a:r>
              <a:rPr lang="en-US" dirty="0"/>
              <a:t>Low particle energy and low frequency → very simple requirements</a:t>
            </a:r>
          </a:p>
          <a:p>
            <a:pPr lvl="1"/>
            <a:r>
              <a:rPr lang="en-US" dirty="0"/>
              <a:t>Electrons: 1 kV, 30.02 MHz (4 × 7.506 MHz)</a:t>
            </a:r>
          </a:p>
          <a:p>
            <a:pPr lvl="1"/>
            <a:r>
              <a:rPr lang="en-US" dirty="0"/>
              <a:t>Protons: 0.4 kV, 2.184 MHz (4 × 0.546 MHz)</a:t>
            </a:r>
          </a:p>
          <a:p>
            <a:r>
              <a:rPr lang="en-US" dirty="0"/>
              <a:t>Both gaps implemented in a single device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6DC3F4-DB4F-3148-AC7F-9187E96C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391A-5EFE-6E44-91B6-F417F9E5A2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69214-199D-DB4F-8E2A-CB81FB4AA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E026-3F95-D24F-AC4F-4E4A2AACE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02AE8-B66C-D445-B5C2-1CE331F8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59" y="3075708"/>
            <a:ext cx="5515441" cy="37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74A5EEC-4D45-CA4C-9573-0F1A0107AD25}"/>
              </a:ext>
            </a:extLst>
          </p:cNvPr>
          <p:cNvSpPr txBox="1">
            <a:spLocks/>
          </p:cNvSpPr>
          <p:nvPr/>
        </p:nvSpPr>
        <p:spPr>
          <a:xfrm>
            <a:off x="228600" y="3075708"/>
            <a:ext cx="3678382" cy="323008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Cavity shell and ferrite rings reused from pbar source</a:t>
            </a:r>
          </a:p>
          <a:p>
            <a:r>
              <a:rPr lang="en-US" sz="2000" dirty="0"/>
              <a:t>Off-the-shelf solid-state amplifier</a:t>
            </a:r>
          </a:p>
          <a:p>
            <a:r>
              <a:rPr lang="en-US" sz="2000" dirty="0"/>
              <a:t>Frequency/Resonance control with capacitor/stepper motor</a:t>
            </a:r>
          </a:p>
        </p:txBody>
      </p:sp>
    </p:spTree>
    <p:extLst>
      <p:ext uri="{BB962C8B-B14F-4D97-AF65-F5344CB8AC3E}">
        <p14:creationId xmlns:p14="http://schemas.microsoft.com/office/powerpoint/2010/main" val="88745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77D13B7-2561-BF40-87BC-6C52C144E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16862"/>
            <a:ext cx="3087584" cy="29411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73BE3C-D2BB-B644-9F70-91DB828D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F59CC-148C-5E4F-AEB1-4D163AC80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575EC-336C-964B-B269-BC832185B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1956-5253-FE4C-A1C2-248452187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40C39-D4E2-AF44-B808-93771DD77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101"/>
            <a:ext cx="4093174" cy="306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BFE13-9FCA-464B-9B8E-F67797A6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23" y="814079"/>
            <a:ext cx="4123872" cy="3092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D1D2B7-FA21-0D4F-AB7B-0BA1B7F59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566" y="3916862"/>
            <a:ext cx="3277905" cy="29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4790B4-3E10-4443-8D2E-ABFFB00D5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21 Capacitive button-type H/V pickups (4+ /betatron period)</a:t>
            </a:r>
          </a:p>
          <a:p>
            <a:pPr lvl="1"/>
            <a:r>
              <a:rPr lang="en-US" dirty="0"/>
              <a:t>50 mm diameter</a:t>
            </a:r>
          </a:p>
          <a:p>
            <a:pPr lvl="1"/>
            <a:r>
              <a:rPr lang="en-US" dirty="0"/>
              <a:t>already used in FAST linac</a:t>
            </a:r>
          </a:p>
          <a:p>
            <a:r>
              <a:rPr lang="en-US" dirty="0"/>
              <a:t>Fermilab-designed BPM electronics</a:t>
            </a:r>
          </a:p>
          <a:p>
            <a:pPr lvl="1"/>
            <a:r>
              <a:rPr lang="en-US" dirty="0"/>
              <a:t>Turn-by-turn capability all BPMs (100 um resolution, 32k turns)</a:t>
            </a:r>
          </a:p>
          <a:p>
            <a:pPr lvl="1"/>
            <a:r>
              <a:rPr lang="en-US" dirty="0"/>
              <a:t>Closed orbit mode (1 um resolution)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9DD38-217E-F34B-B79C-A1F66CDB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– BPM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87E10-9EC2-2B46-AC23-6E59115ECE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77A56-1131-D549-A33F-BD6922872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E6C7-3D7F-0241-8549-EC27F39FF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224209-7F57-D447-A421-8DFE5CC60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418" y="3060782"/>
            <a:ext cx="2590800" cy="311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ED1EB-FC90-9D4C-80E9-3138B305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466" y="3427236"/>
            <a:ext cx="3158279" cy="27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0B9897-CC00-334D-ADDE-D1E2BC8A7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8" y="971550"/>
            <a:ext cx="3740727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SR from IOTA bending magnet</a:t>
            </a:r>
          </a:p>
          <a:p>
            <a:r>
              <a:rPr lang="en-US" sz="2000" dirty="0"/>
              <a:t>Beam: E=150 MeV, I=1.2 mA (10</a:t>
            </a:r>
            <a:r>
              <a:rPr lang="en-US" sz="2000" baseline="30000" dirty="0"/>
              <a:t>9 </a:t>
            </a:r>
            <a:r>
              <a:rPr lang="en-US" sz="2000" dirty="0"/>
              <a:t>e-)</a:t>
            </a:r>
          </a:p>
          <a:p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=550±20 nm</a:t>
            </a:r>
          </a:p>
          <a:p>
            <a:r>
              <a:rPr lang="en-US" sz="2000" dirty="0"/>
              <a:t>photons / turn = 2.6×10</a:t>
            </a:r>
            <a:r>
              <a:rPr lang="en-US" sz="2000" baseline="30000" dirty="0"/>
              <a:t>5</a:t>
            </a:r>
          </a:p>
          <a:p>
            <a:r>
              <a:rPr lang="en-US" sz="2000" dirty="0"/>
              <a:t>photons / s = 1.97×10</a:t>
            </a:r>
            <a:r>
              <a:rPr lang="en-US" sz="2000" baseline="30000" dirty="0"/>
              <a:t>12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Monitor</a:t>
            </a:r>
          </a:p>
          <a:p>
            <a:r>
              <a:rPr lang="en-US" sz="2000" dirty="0" err="1"/>
              <a:t>BlackFly</a:t>
            </a:r>
            <a:r>
              <a:rPr lang="en-US" sz="2000" dirty="0"/>
              <a:t> 23S6M monochromatic camera: 2.3 MP, 5.86 </a:t>
            </a:r>
            <a:r>
              <a:rPr lang="el-GR" sz="2000" dirty="0"/>
              <a:t>μ</a:t>
            </a:r>
            <a:r>
              <a:rPr lang="en-US" sz="2000" dirty="0"/>
              <a:t>m pixel size, 41FPS, 71 dB dynamic range</a:t>
            </a:r>
          </a:p>
          <a:p>
            <a:r>
              <a:rPr lang="en-US" sz="2000" dirty="0"/>
              <a:t>7 um resolution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0154B4-F133-6B4D-BB1F-37C94755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– Synchrotron Light Monitors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23F5-B98F-E44A-9837-A4347CDC89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E7C0-01F5-2240-93A4-6283C045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B4E7C-3FCB-9E43-98AF-190146A54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8F567-A9A1-AA41-923C-C16788EC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823" y="971550"/>
            <a:ext cx="5305580" cy="51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4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96CDE3-9AFF-E142-8153-8B590F77D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561" y="3897125"/>
            <a:ext cx="3176211" cy="29608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C8E8D1-36F8-5844-979B-D29DF9E0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– Synchrotron Light Monitors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6E41A-D5D5-504F-9CA8-15C765C2D2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25F50-A98F-4B44-BCF8-C0BA339DA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24B44-7116-3243-A82B-539DE2DC7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BA6BA-9AE1-034A-A37B-D6593F2F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0922"/>
            <a:ext cx="5045027" cy="3388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CE176E-BDBD-C349-BED0-FBA340694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787" y="730008"/>
            <a:ext cx="4234213" cy="31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5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6C53C2-57DB-1C49-BC2F-3682B2DD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4D986-1807-FC4C-AF7B-E6F15DF278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29E1-7A00-1C4F-BB3D-B5C3697C2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A1794-9401-2047-9400-18871D2F2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01219F9-262C-4C49-A803-E09DC37C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738"/>
            <a:ext cx="9144000" cy="48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1D7ED4-B616-A148-8734-20100CD82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current measurement</a:t>
            </a:r>
          </a:p>
          <a:p>
            <a:pPr lvl="1"/>
            <a:r>
              <a:rPr lang="en-US" dirty="0"/>
              <a:t>Wall current monitor</a:t>
            </a:r>
          </a:p>
          <a:p>
            <a:pPr lvl="1"/>
            <a:r>
              <a:rPr lang="en-US" dirty="0"/>
              <a:t>DCCT</a:t>
            </a:r>
          </a:p>
          <a:p>
            <a:pPr lvl="1"/>
            <a:r>
              <a:rPr lang="en-US" dirty="0"/>
              <a:t>SR/PMT</a:t>
            </a:r>
          </a:p>
          <a:p>
            <a:r>
              <a:rPr lang="en-US" dirty="0"/>
              <a:t>Machine Protection System</a:t>
            </a:r>
          </a:p>
          <a:p>
            <a:r>
              <a:rPr lang="en-US" dirty="0" err="1"/>
              <a:t>Stripline</a:t>
            </a:r>
            <a:r>
              <a:rPr lang="en-US" dirty="0"/>
              <a:t> kickers </a:t>
            </a:r>
          </a:p>
          <a:p>
            <a:pPr lvl="1"/>
            <a:r>
              <a:rPr lang="en-US" dirty="0"/>
              <a:t>Switch</a:t>
            </a:r>
          </a:p>
          <a:p>
            <a:pPr lvl="1"/>
            <a:r>
              <a:rPr lang="en-US" dirty="0"/>
              <a:t>Low-amplitude kicker pulse generators</a:t>
            </a:r>
          </a:p>
          <a:p>
            <a:pPr lvl="1"/>
            <a:r>
              <a:rPr lang="en-US" dirty="0"/>
              <a:t>Damper (anti-damper)</a:t>
            </a:r>
          </a:p>
          <a:p>
            <a:r>
              <a:rPr lang="en-US" dirty="0"/>
              <a:t>Sextupole magnets</a:t>
            </a:r>
          </a:p>
          <a:p>
            <a:r>
              <a:rPr lang="en-US" dirty="0"/>
              <a:t>Water cooling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F5422D-2DA7-8443-A534-92E35C04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2FEEB-DC06-D149-8A27-54B8661FFB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4CFF-41E1-4042-AD45-61C09EA3F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125EF-1205-114E-8642-56CC3CF15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96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IOTA Construction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31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BC6A1-3F72-4E47-9653-6221DA90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Last Year – June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A8BA-B5D5-D14E-9680-EB65909A10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93592-054A-1F4A-BAED-01482659B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0473-ED10-2A42-93BA-487B3FD4F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917F36-BAB8-3B4B-A4B3-A1FCFF8A1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2087"/>
            <a:ext cx="8672513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7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C5D3D6-468C-3F43-8EAC-1339F7A52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6588" y="783640"/>
            <a:ext cx="7482568" cy="25161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32C700-2E65-114D-9EF5-8A077BC4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Today – May 4, 2018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264AA-1047-134C-8CE8-F69A1A5B44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5E14-8B4D-D04F-8E61-374D0486A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2B20-18D7-7B4C-99A0-BB7F14EAA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iota2.short">
            <a:hlinkClick r:id="" action="ppaction://media"/>
            <a:extLst>
              <a:ext uri="{FF2B5EF4-FFF2-40B4-BE49-F238E27FC236}">
                <a16:creationId xmlns:a16="http://schemas.microsoft.com/office/drawing/2014/main" id="{BE848E9C-2B81-EC4F-8C11-3524481FB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808" y="3403850"/>
            <a:ext cx="5933597" cy="3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IOTA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51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4FDD3E-D466-1D4E-B180-A4123D1A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Major engineering project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Mechanical construction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Vacuum component cleaning/certification UHV, particle free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Installation/commissioning of power supplies and instrumentation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Shielding Assessment: modeling and simulations, review</a:t>
            </a:r>
          </a:p>
          <a:p>
            <a:pPr>
              <a:spcBef>
                <a:spcPts val="400"/>
              </a:spcBef>
            </a:pPr>
            <a:r>
              <a:rPr lang="en-US" dirty="0"/>
              <a:t>Took longer than originally projected (2017 </a:t>
            </a:r>
            <a:r>
              <a:rPr lang="en-US" dirty="0" err="1"/>
              <a:t>June⟹Sept</a:t>
            </a:r>
            <a:r>
              <a:rPr lang="en-US" dirty="0"/>
              <a:t>.)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Longest delay – Shielding Assessment review</a:t>
            </a:r>
          </a:p>
          <a:p>
            <a:pPr lvl="2">
              <a:spcBef>
                <a:spcPts val="400"/>
              </a:spcBef>
            </a:pPr>
            <a:r>
              <a:rPr lang="en-US" sz="1800" dirty="0"/>
              <a:t>Lesson learned, IOTA SA done early!!!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Failures of the aging cryogenic system before/during startup</a:t>
            </a:r>
          </a:p>
          <a:p>
            <a:pPr lvl="2">
              <a:spcBef>
                <a:spcPts val="400"/>
              </a:spcBef>
            </a:pPr>
            <a:r>
              <a:rPr lang="en-US" sz="1800" dirty="0"/>
              <a:t>Installed new booster pump</a:t>
            </a:r>
          </a:p>
          <a:p>
            <a:pPr lvl="2">
              <a:spcBef>
                <a:spcPts val="400"/>
              </a:spcBef>
            </a:pPr>
            <a:r>
              <a:rPr lang="en-US" sz="1800" dirty="0"/>
              <a:t>Excellent support by Technical Division </a:t>
            </a:r>
            <a:r>
              <a:rPr lang="en-US" sz="1800" dirty="0" err="1"/>
              <a:t>Cryo</a:t>
            </a:r>
            <a:r>
              <a:rPr lang="en-US" sz="1800" dirty="0"/>
              <a:t>, but system needs investments in the long term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Failure of the gun laser</a:t>
            </a:r>
          </a:p>
          <a:p>
            <a:pPr lvl="2">
              <a:spcBef>
                <a:spcPts val="400"/>
              </a:spcBef>
            </a:pPr>
            <a:r>
              <a:rPr lang="en-US" sz="1800" dirty="0"/>
              <a:t>New amplifier, different vendor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A72ACF-61E9-3D49-8504-D329311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FAST 300MeV Construction/Startup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7684-B43D-7742-B00C-1693D6BC88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C33C-0965-5C40-92F8-15B03B8A5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715F9-F083-8146-902A-E6866ABE5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82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FAST 300 MeV Line Construction –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" y="679628"/>
            <a:ext cx="9137119" cy="61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1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A310E6-CC86-7548-BE3A-8CF0D8B40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92953"/>
            <a:ext cx="8672513" cy="441655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5963AE-AF9C-7A43-BFF8-AFF70D0D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Construction – </a:t>
            </a:r>
            <a:r>
              <a:rPr lang="en-US" dirty="0" err="1"/>
              <a:t>Shedule</a:t>
            </a:r>
            <a:r>
              <a:rPr lang="en-US" dirty="0"/>
              <a:t>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9192-EF6E-6443-BC79-8E81CF8A2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B16E-3D7C-D949-90ED-8E5771A8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7EF58-F9CA-9B4F-91F9-7BEBB145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86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963AE-AF9C-7A43-BFF8-AFF70D0D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Construction – </a:t>
            </a:r>
            <a:r>
              <a:rPr lang="en-US" dirty="0" err="1"/>
              <a:t>Shedule</a:t>
            </a:r>
            <a:r>
              <a:rPr lang="en-US" dirty="0"/>
              <a:t>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9192-EF6E-6443-BC79-8E81CF8A2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B16E-3D7C-D949-90ED-8E5771A8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7EF58-F9CA-9B4F-91F9-7BEBB145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41899C-78C1-FA4B-BD85-8CCD2381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30247"/>
            <a:ext cx="8672513" cy="4941968"/>
          </a:xfrm>
        </p:spPr>
      </p:pic>
    </p:spTree>
    <p:extLst>
      <p:ext uri="{BB962C8B-B14F-4D97-AF65-F5344CB8AC3E}">
        <p14:creationId xmlns:p14="http://schemas.microsoft.com/office/powerpoint/2010/main" val="280491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963AE-AF9C-7A43-BFF8-AFF70D0D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Construction – </a:t>
            </a:r>
            <a:r>
              <a:rPr lang="en-US" dirty="0" err="1"/>
              <a:t>Shedule</a:t>
            </a:r>
            <a:r>
              <a:rPr lang="en-US" dirty="0"/>
              <a:t> (3)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9192-EF6E-6443-BC79-8E81CF8A2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B16E-3D7C-D949-90ED-8E5771A8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7EF58-F9CA-9B4F-91F9-7BEBB145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55868A-C7A1-F84F-B10B-00133BF3B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93124"/>
            <a:ext cx="8672513" cy="5016214"/>
          </a:xfrm>
        </p:spPr>
      </p:pic>
    </p:spTree>
    <p:extLst>
      <p:ext uri="{BB962C8B-B14F-4D97-AF65-F5344CB8AC3E}">
        <p14:creationId xmlns:p14="http://schemas.microsoft.com/office/powerpoint/2010/main" val="306109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963AE-AF9C-7A43-BFF8-AFF70D0D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Construction – </a:t>
            </a:r>
            <a:r>
              <a:rPr lang="en-US" dirty="0" err="1"/>
              <a:t>Shedule</a:t>
            </a:r>
            <a:r>
              <a:rPr lang="en-US" dirty="0"/>
              <a:t> (4)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9192-EF6E-6443-BC79-8E81CF8A2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B16E-3D7C-D949-90ED-8E5771A8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7EF58-F9CA-9B4F-91F9-7BEBB145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07C5A8-938D-4C4B-99D5-0EBCAAF9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1127482"/>
            <a:ext cx="8672513" cy="3622648"/>
          </a:xfrm>
        </p:spPr>
      </p:pic>
    </p:spTree>
    <p:extLst>
      <p:ext uri="{BB962C8B-B14F-4D97-AF65-F5344CB8AC3E}">
        <p14:creationId xmlns:p14="http://schemas.microsoft.com/office/powerpoint/2010/main" val="755894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IOTA Commissioning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22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8EC71-08A8-0347-BA2B-7F3B5F96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64672"/>
            <a:ext cx="8672513" cy="5059363"/>
          </a:xfrm>
        </p:spPr>
        <p:txBody>
          <a:bodyPr/>
          <a:lstStyle/>
          <a:p>
            <a:pPr lvl="0"/>
            <a:r>
              <a:rPr lang="en-US" dirty="0"/>
              <a:t>Injection device tuning (1 week).</a:t>
            </a:r>
          </a:p>
          <a:p>
            <a:pPr lvl="1"/>
            <a:r>
              <a:rPr lang="en-US" sz="2000" dirty="0" err="1"/>
              <a:t>Lambertson</a:t>
            </a:r>
            <a:r>
              <a:rPr lang="en-US" sz="2000" dirty="0"/>
              <a:t> septum tuning to observe beam on first BPM.</a:t>
            </a:r>
          </a:p>
          <a:p>
            <a:pPr lvl="1"/>
            <a:r>
              <a:rPr lang="en-US" sz="2000" dirty="0"/>
              <a:t>Kicker timing to send beam directly though injection straight (using synchrotron radiation diagnostics in the first dipole magnet).</a:t>
            </a:r>
          </a:p>
          <a:p>
            <a:pPr lvl="0"/>
            <a:r>
              <a:rPr lang="en-US" dirty="0"/>
              <a:t>First turn (1 week).</a:t>
            </a:r>
          </a:p>
          <a:p>
            <a:pPr lvl="1"/>
            <a:r>
              <a:rPr lang="en-US" sz="2000" dirty="0"/>
              <a:t>Match main bus current to beam energy (using synchrotron radiation diagnostics).</a:t>
            </a:r>
          </a:p>
          <a:p>
            <a:pPr lvl="1"/>
            <a:r>
              <a:rPr lang="en-US" sz="2000" dirty="0"/>
              <a:t>Synchronize BPM electronics with beam signal.</a:t>
            </a:r>
          </a:p>
          <a:p>
            <a:pPr lvl="0"/>
            <a:r>
              <a:rPr lang="en-US" dirty="0"/>
              <a:t>Beam Circulation (1 week).</a:t>
            </a:r>
          </a:p>
          <a:p>
            <a:pPr lvl="1"/>
            <a:r>
              <a:rPr lang="en-US" sz="2000" dirty="0"/>
              <a:t>Starting with ‘soft’ betatron lattice away from major resonances.</a:t>
            </a:r>
            <a:endParaRPr lang="en-US" sz="1600" dirty="0"/>
          </a:p>
          <a:p>
            <a:pPr lvl="2"/>
            <a:r>
              <a:rPr lang="en-US" sz="1600" dirty="0"/>
              <a:t>Start with uncompensated chromaticity.</a:t>
            </a:r>
          </a:p>
          <a:p>
            <a:pPr lvl="2"/>
            <a:r>
              <a:rPr lang="en-US" sz="1600" dirty="0"/>
              <a:t>Gradually increase number of turns.</a:t>
            </a:r>
          </a:p>
          <a:p>
            <a:pPr lvl="2"/>
            <a:r>
              <a:rPr lang="en-US" sz="1600" dirty="0"/>
              <a:t>Main goal to establish closed orbit and stable betatron tunes. Expect fast convergence due to well-characterized magnets.</a:t>
            </a:r>
            <a:endParaRPr lang="en-US" dirty="0"/>
          </a:p>
          <a:p>
            <a:pPr lvl="1"/>
            <a:r>
              <a:rPr lang="en-US" sz="2000" dirty="0"/>
              <a:t>Turn on RF and scan cavity phase to synchronize injected beam with bucket.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C788B0-D616-684B-A3FD-3277788B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Commissioning Plan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66194-26F5-1746-9DB5-D935CC9171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7D282-0DA0-E648-88A5-DC5C78C2B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9EFBF-01D9-B344-BBD7-8E2B890E6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29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4F149-6A3E-664E-B33A-D8EEF9E8C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Machine Tuning (2 weeks).</a:t>
            </a:r>
          </a:p>
          <a:p>
            <a:pPr lvl="1"/>
            <a:r>
              <a:rPr lang="en-US" sz="2000" dirty="0"/>
              <a:t>Tune-up of </a:t>
            </a:r>
            <a:r>
              <a:rPr lang="en-US" sz="2000" dirty="0" err="1"/>
              <a:t>synchroton</a:t>
            </a:r>
            <a:r>
              <a:rPr lang="en-US" sz="2000" dirty="0"/>
              <a:t> light diagnostics system (CCD cameras).</a:t>
            </a:r>
          </a:p>
          <a:p>
            <a:pPr lvl="1"/>
            <a:r>
              <a:rPr lang="en-US" sz="2000" dirty="0"/>
              <a:t>Stable lattice with LOCO.</a:t>
            </a:r>
          </a:p>
          <a:p>
            <a:pPr lvl="1"/>
            <a:r>
              <a:rPr lang="en-US" sz="2000" dirty="0"/>
              <a:t>Aperture scans with local orbit bumps to establish ‘golden’ orbit.</a:t>
            </a:r>
          </a:p>
          <a:p>
            <a:pPr lvl="1"/>
            <a:r>
              <a:rPr lang="en-US" sz="2000" dirty="0"/>
              <a:t>Scrubbing run at maximum current to achieve maximum beam life time.</a:t>
            </a:r>
          </a:p>
          <a:p>
            <a:pPr lvl="0"/>
            <a:r>
              <a:rPr lang="en-US" dirty="0"/>
              <a:t>Transition to Experimental Operation (1 week).</a:t>
            </a:r>
          </a:p>
          <a:p>
            <a:pPr lvl="1"/>
            <a:r>
              <a:rPr lang="en-US" sz="2000" dirty="0"/>
              <a:t>Commissioning of synchronized turn-by-turn BPM operation, data collection.</a:t>
            </a:r>
          </a:p>
          <a:p>
            <a:pPr lvl="1"/>
            <a:r>
              <a:rPr lang="en-US" sz="2000" dirty="0"/>
              <a:t>Calibration of small-amplitude kicks on circulating beam.</a:t>
            </a:r>
          </a:p>
          <a:p>
            <a:pPr lvl="1"/>
            <a:endParaRPr lang="en-US" sz="2000" dirty="0"/>
          </a:p>
          <a:p>
            <a:r>
              <a:rPr lang="en-US" dirty="0"/>
              <a:t>Total: 6 weeks</a:t>
            </a:r>
          </a:p>
          <a:p>
            <a:pPr lvl="1"/>
            <a:r>
              <a:rPr lang="en-US" dirty="0"/>
              <a:t>Anticipate the schedule may stretch by up to 2 weeks due to tunnel access and downtime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876AFB-52D6-044F-89AE-F74D09F5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Commissioning Plan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409B6-7695-F746-AF54-83CD123635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56F1-53C2-724E-94BB-489AEEF14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D31BE-22AD-5C4E-9AD4-FEBD0ED6C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96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A few words about injectors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6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36F4FF-4790-5846-9109-520F7FF8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6547"/>
            <a:ext cx="8672513" cy="5059363"/>
          </a:xfrm>
        </p:spPr>
        <p:txBody>
          <a:bodyPr/>
          <a:lstStyle/>
          <a:p>
            <a:r>
              <a:rPr lang="en-US" b="1" dirty="0"/>
              <a:t>Adaptable</a:t>
            </a:r>
          </a:p>
          <a:p>
            <a:pPr lvl="1"/>
            <a:r>
              <a:rPr lang="en-US" dirty="0"/>
              <a:t>Can operate with either electrons or protons</a:t>
            </a:r>
          </a:p>
          <a:p>
            <a:pPr lvl="1"/>
            <a:r>
              <a:rPr lang="en-US" dirty="0"/>
              <a:t>Large aperture</a:t>
            </a:r>
          </a:p>
          <a:p>
            <a:pPr lvl="1"/>
            <a:r>
              <a:rPr lang="en-US" dirty="0"/>
              <a:t>Easily reconfigurable – quick-change experimental equipment</a:t>
            </a:r>
          </a:p>
          <a:p>
            <a:pPr lvl="1"/>
            <a:r>
              <a:rPr lang="en-US" dirty="0"/>
              <a:t>Significant flexibility of the lattice</a:t>
            </a:r>
          </a:p>
          <a:p>
            <a:r>
              <a:rPr lang="en-US" b="1" dirty="0"/>
              <a:t>Accurate</a:t>
            </a:r>
          </a:p>
          <a:p>
            <a:pPr lvl="1"/>
            <a:r>
              <a:rPr lang="en-US" dirty="0"/>
              <a:t>Precise control of the optics quality and stability</a:t>
            </a:r>
          </a:p>
          <a:p>
            <a:pPr lvl="1"/>
            <a:r>
              <a:rPr lang="en-US" dirty="0"/>
              <a:t>Comprehensive set of precision instrumentation</a:t>
            </a:r>
          </a:p>
          <a:p>
            <a:pPr lvl="1"/>
            <a:r>
              <a:rPr lang="en-US" dirty="0"/>
              <a:t>Set up for very high intensity operation (with protons)</a:t>
            </a:r>
          </a:p>
          <a:p>
            <a:r>
              <a:rPr lang="en-US" b="1" dirty="0"/>
              <a:t>Affordable</a:t>
            </a:r>
          </a:p>
          <a:p>
            <a:pPr lvl="1"/>
            <a:r>
              <a:rPr lang="en-US" dirty="0"/>
              <a:t>Cost-effective solution, re-use existing parts whenever possible</a:t>
            </a:r>
          </a:p>
          <a:p>
            <a:pPr lvl="1"/>
            <a:r>
              <a:rPr lang="en-US" dirty="0"/>
              <a:t>Mostly based on conventional technology (magnets, RF)</a:t>
            </a:r>
          </a:p>
          <a:p>
            <a:pPr lvl="1"/>
            <a:r>
              <a:rPr lang="en-US" dirty="0"/>
              <a:t>Balance between low energy (low cost) and research potential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F2362-C282-8849-8652-1C615804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Design Criteria – AAA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24A61-F3E4-B643-9210-FA40FAE39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63F20-A8C7-FB41-B98D-5C90CF447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E0FD-1C5E-BE40-A639-8A098F914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79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1661F-69FD-3844-95F4-C749B17A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Electron Linac = IOTA e- Injector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31F85-25EA-074E-A775-0CCBE15B2A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99BA3-FF4E-AF4D-BFC5-6B8A6A254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B5EAA-C621-4E45-9BE1-7897BC071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B931D-1CE5-BB46-BA19-60D0E1801D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" y="1275440"/>
            <a:ext cx="9003340" cy="15524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35CC8D-BF91-3A44-8F03-E290DFE7163C}"/>
              </a:ext>
            </a:extLst>
          </p:cNvPr>
          <p:cNvCxnSpPr/>
          <p:nvPr/>
        </p:nvCxnSpPr>
        <p:spPr>
          <a:xfrm flipV="1">
            <a:off x="70330" y="1174045"/>
            <a:ext cx="6917845" cy="564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B57BF8-74B8-DD4C-AD30-9ABDDB4D07EC}"/>
              </a:ext>
            </a:extLst>
          </p:cNvPr>
          <p:cNvCxnSpPr/>
          <p:nvPr/>
        </p:nvCxnSpPr>
        <p:spPr>
          <a:xfrm>
            <a:off x="228600" y="3015040"/>
            <a:ext cx="8686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47253A-DB46-5545-9DD1-013863B070AC}"/>
              </a:ext>
            </a:extLst>
          </p:cNvPr>
          <p:cNvSpPr txBox="1"/>
          <p:nvPr/>
        </p:nvSpPr>
        <p:spPr>
          <a:xfrm>
            <a:off x="2206978" y="817592"/>
            <a:ext cx="320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 Energy (</a:t>
            </a:r>
            <a:r>
              <a:rPr lang="en-US" sz="1600" dirty="0" err="1"/>
              <a:t>preinjector</a:t>
            </a:r>
            <a:r>
              <a:rPr lang="en-US" sz="1600" dirty="0"/>
              <a:t>) part - 20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9D22E4-9876-F941-B7B0-DCB18ACD3728}"/>
              </a:ext>
            </a:extLst>
          </p:cNvPr>
          <p:cNvSpPr txBox="1"/>
          <p:nvPr/>
        </p:nvSpPr>
        <p:spPr>
          <a:xfrm>
            <a:off x="3289466" y="2676486"/>
            <a:ext cx="2249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</a:rPr>
              <a:t>High Energy part - 100 </a:t>
            </a:r>
            <a:r>
              <a:rPr lang="en-US" sz="1600" dirty="0">
                <a:solidFill>
                  <a:srgbClr val="C00000"/>
                </a:solidFill>
              </a:rPr>
              <a:t>m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1B0145-1262-5B43-8E77-5CF21A9A5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479116"/>
              </p:ext>
            </p:extLst>
          </p:nvPr>
        </p:nvGraphicFramePr>
        <p:xfrm>
          <a:off x="401650" y="3202213"/>
          <a:ext cx="4500735" cy="304464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249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Bunch charge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 to 2 </a:t>
                      </a:r>
                      <a:r>
                        <a:rPr lang="en-US" sz="1800" dirty="0" err="1">
                          <a:effectLst/>
                        </a:rPr>
                        <a:t>nC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Gun gradient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 MV/m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CC1 gradient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26 MV/m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CC2 gradient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 MV/m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CM2 gradient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up to 31.5 MV/m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Beam energy</a:t>
                      </a:r>
                      <a:endParaRPr lang="en-US" sz="180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 (up to 300) MeV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Bunch length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6-8 </a:t>
                      </a:r>
                      <a:r>
                        <a:rPr lang="en-US" sz="1800" dirty="0" err="1">
                          <a:effectLst/>
                        </a:rPr>
                        <a:t>ps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rms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Pulse length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Bunch freq.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MHz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4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Rep. rate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1 Hz (5 Hz)</a:t>
                      </a:r>
                      <a:endParaRPr lang="en-US" sz="1800" dirty="0">
                        <a:effectLst/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B1A3F425-950D-AD42-BDD3-5E1D20490274}"/>
              </a:ext>
            </a:extLst>
          </p:cNvPr>
          <p:cNvSpPr/>
          <p:nvPr/>
        </p:nvSpPr>
        <p:spPr>
          <a:xfrm rot="5400000">
            <a:off x="6825793" y="1356855"/>
            <a:ext cx="563918" cy="837171"/>
          </a:xfrm>
          <a:prstGeom prst="circular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E3DE5EC7-B9B3-114A-9CBD-96EAD301DFCE}"/>
              </a:ext>
            </a:extLst>
          </p:cNvPr>
          <p:cNvSpPr/>
          <p:nvPr/>
        </p:nvSpPr>
        <p:spPr>
          <a:xfrm rot="5400000" flipV="1">
            <a:off x="468524" y="1661053"/>
            <a:ext cx="347776" cy="877608"/>
          </a:xfrm>
          <a:prstGeom prst="circular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7124C3-FE34-7541-A674-6A5690C42ABE}"/>
              </a:ext>
            </a:extLst>
          </p:cNvPr>
          <p:cNvCxnSpPr/>
          <p:nvPr/>
        </p:nvCxnSpPr>
        <p:spPr>
          <a:xfrm>
            <a:off x="710514" y="1970903"/>
            <a:ext cx="6339016" cy="12356"/>
          </a:xfrm>
          <a:prstGeom prst="line">
            <a:avLst/>
          </a:prstGeom>
          <a:ln w="50800" cmpd="dbl">
            <a:solidFill>
              <a:schemeClr val="accent5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662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797EE-D68A-894B-98BB-DADBC388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Months of FAST Linac Operations in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53F33-FDAA-C443-BC33-E93DFFBF1F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6559D-302F-CB42-B7BD-879BCAF0B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99A94-B145-C742-8E55-D82872521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67C431-0673-A845-BFF9-26EB717B2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" y="958992"/>
            <a:ext cx="5720816" cy="4987867"/>
          </a:xfrm>
        </p:spPr>
        <p:txBody>
          <a:bodyPr/>
          <a:lstStyle/>
          <a:p>
            <a:r>
              <a:rPr lang="en-US" b="1" dirty="0"/>
              <a:t>Primary goal – IOTA injector commissioning</a:t>
            </a:r>
          </a:p>
          <a:p>
            <a:pPr lvl="1"/>
            <a:r>
              <a:rPr lang="en-US" dirty="0"/>
              <a:t>Acceleration in CM-2 to 150MeV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Machine Protection System</a:t>
            </a:r>
          </a:p>
          <a:p>
            <a:pPr lvl="1"/>
            <a:r>
              <a:rPr lang="en-US" dirty="0"/>
              <a:t>Machine stability and reproducibility</a:t>
            </a:r>
          </a:p>
          <a:p>
            <a:pPr lvl="1"/>
            <a:r>
              <a:rPr lang="en-US" dirty="0"/>
              <a:t>Beam line tuning for injection to IOTA</a:t>
            </a:r>
          </a:p>
          <a:p>
            <a:r>
              <a:rPr lang="en-US" b="1" dirty="0"/>
              <a:t>Achievement of 300 MeV beam in SRF linac</a:t>
            </a:r>
          </a:p>
          <a:p>
            <a:pPr lvl="1"/>
            <a:r>
              <a:rPr lang="en-US" dirty="0"/>
              <a:t>Conditioning and phasing of cavities</a:t>
            </a:r>
          </a:p>
          <a:p>
            <a:pPr lvl="1"/>
            <a:r>
              <a:rPr lang="en-US" dirty="0"/>
              <a:t>Low-Level RF tuning</a:t>
            </a:r>
          </a:p>
          <a:p>
            <a:r>
              <a:rPr lang="en-US" b="1" dirty="0"/>
              <a:t>Parasitically – collaboration-driven experimental program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5E291-7ACC-7549-840B-71BDF1C1D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98" y="2599444"/>
            <a:ext cx="3287469" cy="3626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0BAE0-B392-124B-8EF0-E344E9A106B9}"/>
              </a:ext>
            </a:extLst>
          </p:cNvPr>
          <p:cNvSpPr txBox="1"/>
          <p:nvPr/>
        </p:nvSpPr>
        <p:spPr>
          <a:xfrm>
            <a:off x="5078627" y="887258"/>
            <a:ext cx="392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Overal</a:t>
            </a:r>
            <a:r>
              <a:rPr lang="en-US" dirty="0"/>
              <a:t> uptime 85.6%</a:t>
            </a:r>
          </a:p>
          <a:p>
            <a:r>
              <a:rPr lang="en-US" dirty="0"/>
              <a:t>normalized to planned hours</a:t>
            </a:r>
          </a:p>
          <a:p>
            <a:r>
              <a:rPr lang="en-US" dirty="0"/>
              <a:t>of operation (2 shifts/day)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2FABF-7B7F-1849-BF37-A584ED2FC063}"/>
              </a:ext>
            </a:extLst>
          </p:cNvPr>
          <p:cNvSpPr txBox="1"/>
          <p:nvPr/>
        </p:nvSpPr>
        <p:spPr>
          <a:xfrm>
            <a:off x="5801498" y="2213373"/>
            <a:ext cx="3287469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Downtime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798128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C959A6-C533-AF49-8387-36DFD17C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Linac Tuning for IOTA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D79F2-5CE9-6446-8C01-4744BB7EA8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CA3E5-4183-B54A-AB2B-EACF5BF47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13423-C22B-654A-AA37-F8A4D8062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35E016-2B58-5848-B27B-56FC4DF299FF}"/>
              </a:ext>
            </a:extLst>
          </p:cNvPr>
          <p:cNvSpPr txBox="1">
            <a:spLocks/>
          </p:cNvSpPr>
          <p:nvPr/>
        </p:nvSpPr>
        <p:spPr>
          <a:xfrm>
            <a:off x="222250" y="1062239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5867CD-7893-C54D-9A20-6241C3483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4" y="838931"/>
            <a:ext cx="3877734" cy="533182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Use quadrupole scan to measure initial conditions</a:t>
            </a:r>
            <a:endParaRPr lang="en-US" sz="6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Setup lattice for actual initial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Find actual focusing fields of the machine by measuring trajectory responses to dipole correctors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 lattice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Repeat correction several times</a:t>
            </a:r>
          </a:p>
          <a:p>
            <a:pPr marL="0" indent="0">
              <a:buNone/>
            </a:pPr>
            <a:r>
              <a:rPr lang="en-US" dirty="0"/>
              <a:t>Demonstrated stable beam with phase space suitable for injection to IOTA – </a:t>
            </a:r>
            <a:r>
              <a:rPr lang="en-US" b="1" dirty="0"/>
              <a:t>injector commissioned!</a:t>
            </a:r>
          </a:p>
        </p:txBody>
      </p:sp>
      <p:pic>
        <p:nvPicPr>
          <p:cNvPr id="9" name="Picture 2" descr="H:\Dropbox\Screenshots\Screenshot 2017-12-04 18.34.08.png">
            <a:extLst>
              <a:ext uri="{FF2B5EF4-FFF2-40B4-BE49-F238E27FC236}">
                <a16:creationId xmlns:a16="http://schemas.microsoft.com/office/drawing/2014/main" id="{244195C8-7458-4D44-8AF7-936C4710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1842" y="1734648"/>
            <a:ext cx="2391575" cy="1385082"/>
          </a:xfrm>
          <a:prstGeom prst="rect">
            <a:avLst/>
          </a:prstGeom>
          <a:noFill/>
        </p:spPr>
      </p:pic>
      <p:pic>
        <p:nvPicPr>
          <p:cNvPr id="10" name="Picture 3" descr="H:\Dropbox\Screenshots\Screenshot 2017-12-04 18.34.13.png">
            <a:extLst>
              <a:ext uri="{FF2B5EF4-FFF2-40B4-BE49-F238E27FC236}">
                <a16:creationId xmlns:a16="http://schemas.microsoft.com/office/drawing/2014/main" id="{B80C9578-03CB-874E-AF86-6ECBCAE0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4149" y="1734648"/>
            <a:ext cx="2414388" cy="1375305"/>
          </a:xfrm>
          <a:prstGeom prst="rect">
            <a:avLst/>
          </a:prstGeom>
          <a:noFill/>
        </p:spPr>
      </p:pic>
      <p:pic>
        <p:nvPicPr>
          <p:cNvPr id="11" name="Picture 5" descr="H:\Dropbox\Al6ka\writing\2017 meetings\20171205_AAC_slide\FastFit_it5.png">
            <a:extLst>
              <a:ext uri="{FF2B5EF4-FFF2-40B4-BE49-F238E27FC236}">
                <a16:creationId xmlns:a16="http://schemas.microsoft.com/office/drawing/2014/main" id="{1D2A7547-2E4F-CA42-A556-9ACCDD9B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1842" y="3559985"/>
            <a:ext cx="2459832" cy="1919779"/>
          </a:xfrm>
          <a:prstGeom prst="rect">
            <a:avLst/>
          </a:prstGeom>
          <a:noFill/>
        </p:spPr>
      </p:pic>
      <p:pic>
        <p:nvPicPr>
          <p:cNvPr id="12" name="Picture 7" descr="H:\Dropbox\Al6ka\writing\2017 meetings\20171205_AAC_slide\FastFit_it1.png">
            <a:extLst>
              <a:ext uri="{FF2B5EF4-FFF2-40B4-BE49-F238E27FC236}">
                <a16:creationId xmlns:a16="http://schemas.microsoft.com/office/drawing/2014/main" id="{F66AC6A2-B96F-7C45-AAE2-1A743ACC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4149" y="3559985"/>
            <a:ext cx="2459832" cy="1919779"/>
          </a:xfrm>
          <a:prstGeom prst="rect">
            <a:avLst/>
          </a:prstGeom>
          <a:noFill/>
        </p:spPr>
      </p:pic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ABFCF33D-4508-A04A-B3F7-6652772C75EB}"/>
              </a:ext>
            </a:extLst>
          </p:cNvPr>
          <p:cNvSpPr/>
          <p:nvPr/>
        </p:nvSpPr>
        <p:spPr>
          <a:xfrm>
            <a:off x="5325541" y="1371617"/>
            <a:ext cx="2531533" cy="363031"/>
          </a:xfrm>
          <a:prstGeom prst="curvedDownArrow">
            <a:avLst>
              <a:gd name="adj1" fmla="val 140720"/>
              <a:gd name="adj2" fmla="val 285941"/>
              <a:gd name="adj3" fmla="val 4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7FBBB8EB-35F9-E94B-9BAE-890D2E94A3B0}"/>
              </a:ext>
            </a:extLst>
          </p:cNvPr>
          <p:cNvSpPr/>
          <p:nvPr/>
        </p:nvSpPr>
        <p:spPr>
          <a:xfrm>
            <a:off x="4732884" y="3109953"/>
            <a:ext cx="1329267" cy="427313"/>
          </a:xfrm>
          <a:prstGeom prst="upDownArrow">
            <a:avLst>
              <a:gd name="adj1" fmla="val 50000"/>
              <a:gd name="adj2" fmla="val 22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EC118067-3275-684E-969E-E48986E0DDBF}"/>
              </a:ext>
            </a:extLst>
          </p:cNvPr>
          <p:cNvSpPr/>
          <p:nvPr/>
        </p:nvSpPr>
        <p:spPr>
          <a:xfrm>
            <a:off x="7205137" y="3109953"/>
            <a:ext cx="1329267" cy="427313"/>
          </a:xfrm>
          <a:prstGeom prst="upDownArrow">
            <a:avLst>
              <a:gd name="adj1" fmla="val 50000"/>
              <a:gd name="adj2" fmla="val 22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67A13-A435-BB46-8C14-E45914F1325D}"/>
              </a:ext>
            </a:extLst>
          </p:cNvPr>
          <p:cNvSpPr txBox="1"/>
          <p:nvPr/>
        </p:nvSpPr>
        <p:spPr>
          <a:xfrm>
            <a:off x="4707474" y="939800"/>
            <a:ext cx="364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 model to measurements</a:t>
            </a:r>
            <a:endParaRPr lang="ru-RU" dirty="0"/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816DE413-1CDA-B543-AB28-5FD19225B1E4}"/>
              </a:ext>
            </a:extLst>
          </p:cNvPr>
          <p:cNvSpPr/>
          <p:nvPr/>
        </p:nvSpPr>
        <p:spPr>
          <a:xfrm rot="10800000">
            <a:off x="5181079" y="5479764"/>
            <a:ext cx="2531533" cy="363031"/>
          </a:xfrm>
          <a:prstGeom prst="curvedDownArrow">
            <a:avLst>
              <a:gd name="adj1" fmla="val 140720"/>
              <a:gd name="adj2" fmla="val 285941"/>
              <a:gd name="adj3" fmla="val 4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B506AE-476C-6446-B259-F2602EC983AE}"/>
              </a:ext>
            </a:extLst>
          </p:cNvPr>
          <p:cNvSpPr txBox="1"/>
          <p:nvPr/>
        </p:nvSpPr>
        <p:spPr>
          <a:xfrm>
            <a:off x="5181078" y="5780109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 correction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803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B847BE-CB6E-594D-97D4-86E89929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Proton Injector – Status of Ion Source/LEBT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56AB4-A5EA-1840-8755-8270BFE23C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E7CB-6FBD-FF4E-9863-8FCA2B284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F13FD-B6A2-7B49-BF06-ECE9B2C4B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73A7AB-A99E-2C44-AA65-E753716F63B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28600" y="2931459"/>
            <a:ext cx="8672513" cy="30994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Ion source (formerly HINS) recommissioned in situ at MDB.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HV Cabinet Rebuilt in 2017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Source Parameters: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Max Energy: 50 kV (design)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Max Current: 10 mA (nominal*)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LEBT Optimized for 20 kV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Fabricated/Swapped Filament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With Bell-Jar station at ESB</a:t>
            </a:r>
          </a:p>
          <a:p>
            <a:endParaRPr lang="en-US" altLang="en-US" dirty="0"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AFF5B2-617E-E64F-9D4D-91FA3C19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8541"/>
            <a:ext cx="3079376" cy="2052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03FDB-2D28-F94E-9D0E-15C992AD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878541"/>
            <a:ext cx="4786313" cy="2051277"/>
          </a:xfrm>
          <a:prstGeom prst="rect">
            <a:avLst/>
          </a:prstGeom>
        </p:spPr>
      </p:pic>
      <p:sp>
        <p:nvSpPr>
          <p:cNvPr id="10" name="Callout: Right Arrow 7">
            <a:extLst>
              <a:ext uri="{FF2B5EF4-FFF2-40B4-BE49-F238E27FC236}">
                <a16:creationId xmlns:a16="http://schemas.microsoft.com/office/drawing/2014/main" id="{892FC2EC-8EFE-A745-876E-F5CC5C264431}"/>
              </a:ext>
            </a:extLst>
          </p:cNvPr>
          <p:cNvSpPr/>
          <p:nvPr/>
        </p:nvSpPr>
        <p:spPr>
          <a:xfrm>
            <a:off x="580768" y="1230312"/>
            <a:ext cx="3534032" cy="1216960"/>
          </a:xfrm>
          <a:prstGeom prst="rightArrowCallout">
            <a:avLst>
              <a:gd name="adj1" fmla="val 16177"/>
              <a:gd name="adj2" fmla="val 26015"/>
              <a:gd name="adj3" fmla="val 33123"/>
              <a:gd name="adj4" fmla="val 41677"/>
            </a:avLst>
          </a:prstGeom>
          <a:noFill/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706259-03FC-4545-B654-2D36593C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87007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6EA335-9CB8-954C-83A6-F35B3F2DA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685" y="3304090"/>
            <a:ext cx="2695395" cy="2021546"/>
          </a:xfrm>
          <a:prstGeom prst="rect">
            <a:avLst/>
          </a:prstGeom>
        </p:spPr>
      </p:pic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A1815CD6-2D1D-864E-9A1B-7C1F07495A0A}"/>
              </a:ext>
            </a:extLst>
          </p:cNvPr>
          <p:cNvSpPr/>
          <p:nvPr/>
        </p:nvSpPr>
        <p:spPr>
          <a:xfrm>
            <a:off x="4876800" y="3304090"/>
            <a:ext cx="1793725" cy="62020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87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Faraday Cup Response</a:t>
            </a:r>
          </a:p>
        </p:txBody>
      </p:sp>
      <p:sp>
        <p:nvSpPr>
          <p:cNvPr id="14" name="Callout: Right Arrow 18">
            <a:extLst>
              <a:ext uri="{FF2B5EF4-FFF2-40B4-BE49-F238E27FC236}">
                <a16:creationId xmlns:a16="http://schemas.microsoft.com/office/drawing/2014/main" id="{6476C08C-3645-C341-9511-44DEAD0FB1FE}"/>
              </a:ext>
            </a:extLst>
          </p:cNvPr>
          <p:cNvSpPr/>
          <p:nvPr/>
        </p:nvSpPr>
        <p:spPr>
          <a:xfrm flipH="1">
            <a:off x="7249519" y="5520618"/>
            <a:ext cx="1651594" cy="6820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87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Filament Activation</a:t>
            </a:r>
          </a:p>
        </p:txBody>
      </p:sp>
    </p:spTree>
    <p:extLst>
      <p:ext uri="{BB962C8B-B14F-4D97-AF65-F5344CB8AC3E}">
        <p14:creationId xmlns:p14="http://schemas.microsoft.com/office/powerpoint/2010/main" val="1263220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B0DB8-8835-384B-BB12-4C75D9B9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Proton Injector – Further Steps*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1BEB-2648-DB4C-9757-D2CF3A72A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CE081-881C-A043-A67E-16CF0B424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0E362-5693-6048-9411-5BECCBF16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BC6DFE-027B-5F41-916D-63D1442089B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28600" y="895350"/>
            <a:ext cx="8672513" cy="513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>
                <a:latin typeface="Helvetica" panose="020B0604020202020204" pitchFamily="34" charset="0"/>
              </a:rPr>
              <a:t>Initial 50 kV commissioning resulted in an event, requiring cleaning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Funding is expected to return shortly to pursue this</a:t>
            </a:r>
          </a:p>
          <a:p>
            <a:r>
              <a:rPr lang="en-US" altLang="en-US" sz="2000" dirty="0">
                <a:latin typeface="Helvetica" panose="020B0604020202020204" pitchFamily="34" charset="0"/>
              </a:rPr>
              <a:t>Immediate steps: 50 kV Commissioning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Clean the source and update drawings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Refine filament production procedure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Optimize source output for 50 kV </a:t>
            </a:r>
          </a:p>
          <a:p>
            <a:r>
              <a:rPr lang="en-US" altLang="en-US" sz="2000" dirty="0">
                <a:latin typeface="Helvetica" panose="020B0604020202020204" pitchFamily="34" charset="0"/>
              </a:rPr>
              <a:t>Short Term: LEBT Build-out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Spectrometer Magnet → Species separation/optimization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Allison Scanner → Emittance measurements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Wire Scanner → Species identification and beam profiles</a:t>
            </a:r>
          </a:p>
          <a:p>
            <a:r>
              <a:rPr lang="en-US" altLang="en-US" sz="2000" dirty="0">
                <a:latin typeface="Helvetica" panose="020B0604020202020204" pitchFamily="34" charset="0"/>
              </a:rPr>
              <a:t>Longer Term: 325 MHz HLRF system development at FAST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The RFQ will accelerate H+ beam to 2.5 MeV from LEBT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</a:rPr>
              <a:t>A </a:t>
            </a:r>
            <a:r>
              <a:rPr lang="en-US" altLang="en-US" sz="2000" dirty="0" err="1">
                <a:latin typeface="Helvetica" panose="020B0604020202020204" pitchFamily="34" charset="0"/>
              </a:rPr>
              <a:t>buncher</a:t>
            </a:r>
            <a:r>
              <a:rPr lang="en-US" altLang="en-US" sz="2000" dirty="0">
                <a:latin typeface="Helvetica" panose="020B0604020202020204" pitchFamily="34" charset="0"/>
              </a:rPr>
              <a:t> cavity requires characterization/integration w/ IOTA RF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E0D40-FFD8-3E4F-9B3B-5CFD343D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0" y="1611313"/>
            <a:ext cx="3395663" cy="1773492"/>
          </a:xfrm>
          <a:prstGeom prst="rect">
            <a:avLst/>
          </a:prstGeom>
        </p:spPr>
      </p:pic>
      <p:sp>
        <p:nvSpPr>
          <p:cNvPr id="9" name="Callout: Up Arrow 3">
            <a:extLst>
              <a:ext uri="{FF2B5EF4-FFF2-40B4-BE49-F238E27FC236}">
                <a16:creationId xmlns:a16="http://schemas.microsoft.com/office/drawing/2014/main" id="{463CDFF0-88F0-BB47-A790-F2DDA2110567}"/>
              </a:ext>
            </a:extLst>
          </p:cNvPr>
          <p:cNvSpPr/>
          <p:nvPr/>
        </p:nvSpPr>
        <p:spPr>
          <a:xfrm>
            <a:off x="7452360" y="3451860"/>
            <a:ext cx="1577340" cy="1508760"/>
          </a:xfrm>
          <a:prstGeom prst="upArrow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Filament Activation in ESB Bell-Jar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ABB9B-FE81-DE4D-88B1-88D4FA7914F8}"/>
              </a:ext>
            </a:extLst>
          </p:cNvPr>
          <p:cNvSpPr txBox="1"/>
          <p:nvPr/>
        </p:nvSpPr>
        <p:spPr>
          <a:xfrm>
            <a:off x="6158832" y="5710482"/>
            <a:ext cx="25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Currently on hold</a:t>
            </a:r>
          </a:p>
        </p:txBody>
      </p:sp>
    </p:spTree>
    <p:extLst>
      <p:ext uri="{BB962C8B-B14F-4D97-AF65-F5344CB8AC3E}">
        <p14:creationId xmlns:p14="http://schemas.microsoft.com/office/powerpoint/2010/main" val="2662781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4BBFD-E159-8041-B1B7-A3FAC39D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3823"/>
            <a:ext cx="8672513" cy="334709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IOTA Research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8696BF-5127-E24D-B1C8-03BA0CA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2509-713C-984F-B8FC-2A8262032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402C6-BB6C-204E-B32B-675D8B69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F85-FA80-BC4F-BAC8-ADEA5586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31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Research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853630-63A7-FF4E-95D0-3210D4D6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8892"/>
            <a:ext cx="8672513" cy="49878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accent4"/>
                </a:solidFill>
              </a:rPr>
              <a:t>Nonlinear </a:t>
            </a:r>
            <a:r>
              <a:rPr lang="en-US" sz="2800" b="1" dirty="0" err="1">
                <a:solidFill>
                  <a:schemeClr val="accent4"/>
                </a:solidFill>
              </a:rPr>
              <a:t>Integrable</a:t>
            </a:r>
            <a:r>
              <a:rPr lang="en-US" sz="2800" b="1" dirty="0">
                <a:solidFill>
                  <a:schemeClr val="accent4"/>
                </a:solidFill>
              </a:rPr>
              <a:t> Optics </a:t>
            </a:r>
            <a:r>
              <a:rPr lang="en-US" sz="2800" b="1" dirty="0"/>
              <a:t>– </a:t>
            </a:r>
            <a:r>
              <a:rPr lang="en-US" sz="2800" dirty="0"/>
              <a:t>Experimental demonstration of NIO lattice in a practical accelerator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AF272F"/>
                </a:solidFill>
              </a:rPr>
              <a:t>Space Charge Compensation </a:t>
            </a:r>
            <a:r>
              <a:rPr lang="en-US" sz="2800" b="1" dirty="0"/>
              <a:t>– </a:t>
            </a:r>
            <a:r>
              <a:rPr lang="en-US" sz="2800" dirty="0"/>
              <a:t>Suppression of SC-related effects in high intensity circular accelerators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800" dirty="0"/>
              <a:t>Nonlinear </a:t>
            </a:r>
            <a:r>
              <a:rPr lang="en-US" sz="2800" dirty="0" err="1"/>
              <a:t>Integrable</a:t>
            </a:r>
            <a:r>
              <a:rPr lang="en-US" sz="2800" dirty="0"/>
              <a:t> Optics</a:t>
            </a:r>
            <a:endParaRPr lang="en-US" sz="2800" dirty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800" dirty="0"/>
              <a:t>Electron lenses</a:t>
            </a:r>
            <a:endParaRPr lang="en-US" sz="2800" dirty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800" dirty="0"/>
              <a:t>Electron columns</a:t>
            </a:r>
            <a:endParaRPr lang="en-US" sz="2800" dirty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800" dirty="0"/>
              <a:t>Circular </a:t>
            </a:r>
            <a:r>
              <a:rPr lang="en-US" sz="2800" dirty="0" err="1"/>
              <a:t>betatron</a:t>
            </a:r>
            <a:r>
              <a:rPr lang="en-US" sz="2800" dirty="0"/>
              <a:t>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Optical Stochastic Cooling</a:t>
            </a:r>
            <a:r>
              <a:rPr lang="en-US" sz="2800" dirty="0"/>
              <a:t> – Proof-of-principle</a:t>
            </a:r>
            <a:endParaRPr lang="en-US" sz="28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Electron Cooling – </a:t>
            </a:r>
            <a:r>
              <a:rPr lang="en-US" sz="2800" dirty="0"/>
              <a:t>Advanced techniques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3980A02-52EC-6649-86EB-00D109ACE3CB}"/>
              </a:ext>
            </a:extLst>
          </p:cNvPr>
          <p:cNvSpPr/>
          <p:nvPr/>
        </p:nvSpPr>
        <p:spPr>
          <a:xfrm>
            <a:off x="118946" y="888892"/>
            <a:ext cx="8796454" cy="138595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23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971840-858A-864D-B184-6B6C5685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Staging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6619-3A15-FB4C-9F66-6B95C17675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33299-9D7A-8F4A-B32E-3094DA81F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482-55BC-2644-97B1-D92FBD84D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E5F207-FC11-3347-9BB9-B2DF1E18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r>
              <a:rPr lang="en-US" sz="3200" u="sng" dirty="0">
                <a:solidFill>
                  <a:srgbClr val="282DF8"/>
                </a:solidFill>
              </a:rPr>
              <a:t>Phase I</a:t>
            </a:r>
            <a:r>
              <a:rPr lang="en-US" sz="3200" dirty="0">
                <a:solidFill>
                  <a:srgbClr val="282DF8"/>
                </a:solidFill>
              </a:rPr>
              <a:t> with electron beam will concentrate on the academic aspect of single-particle motion stability using e- beams</a:t>
            </a:r>
          </a:p>
          <a:p>
            <a:pPr lvl="1"/>
            <a:r>
              <a:rPr lang="en-US" sz="2400" dirty="0"/>
              <a:t>Demonstrate large amplitude-dependent detuning</a:t>
            </a:r>
          </a:p>
          <a:p>
            <a:pPr lvl="1"/>
            <a:r>
              <a:rPr lang="en-US" sz="2400" dirty="0"/>
              <a:t>Machine tuning must be at the state of the art level to satisfy </a:t>
            </a:r>
            <a:r>
              <a:rPr lang="en-US" sz="2400" dirty="0" err="1"/>
              <a:t>integrable</a:t>
            </a:r>
            <a:r>
              <a:rPr lang="en-US" sz="2400" dirty="0"/>
              <a:t> optics requirements</a:t>
            </a:r>
          </a:p>
          <a:p>
            <a:pPr lvl="1"/>
            <a:r>
              <a:rPr lang="en-US" sz="2400" dirty="0"/>
              <a:t>e- beams best for the purpose</a:t>
            </a:r>
          </a:p>
          <a:p>
            <a:r>
              <a:rPr lang="en-US" sz="3200" u="sng" dirty="0"/>
              <a:t>Phase II</a:t>
            </a:r>
            <a:r>
              <a:rPr lang="en-US" sz="3200" dirty="0"/>
              <a:t> – After commissioning with e-, we will move the existing 2.5 MeV proton/H- RFQ to FAST to inject protons into the IOTA ring</a:t>
            </a:r>
          </a:p>
          <a:p>
            <a:pPr lvl="1"/>
            <a:r>
              <a:rPr lang="en-US" sz="2400" dirty="0"/>
              <a:t>Opens the way for intense-beam studies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E4D4DA-6398-8840-A6F9-D029923814EB}"/>
              </a:ext>
            </a:extLst>
          </p:cNvPr>
          <p:cNvSpPr/>
          <p:nvPr/>
        </p:nvSpPr>
        <p:spPr>
          <a:xfrm>
            <a:off x="118946" y="836668"/>
            <a:ext cx="8796454" cy="318520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2CBBAB-4378-884B-A6FC-7FD67EE2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Procedure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2F4AE-DD72-5E41-B455-936172DC52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F62D6-A96B-0A49-A252-9CA163165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55006-03A7-7343-99B1-8441203FA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337C08-2DCF-E946-AFAD-EEB8AF9CE50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874889"/>
            <a:ext cx="5079119" cy="543443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Two kickers, horizontal and vertical, place particles at arbitrary points in phase space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Measure beam position on every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 turn</a:t>
            </a:r>
            <a:r>
              <a:rPr lang="en-US" dirty="0"/>
              <a:t> </a:t>
            </a:r>
            <a:r>
              <a:rPr lang="en-US" sz="2400" dirty="0"/>
              <a:t>to create a Poincare map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As electrons lose energy due to</a:t>
            </a:r>
            <a:br>
              <a:rPr lang="en-US" sz="2400" dirty="0"/>
            </a:br>
            <a:r>
              <a:rPr lang="en-US" sz="2400" dirty="0"/>
              <a:t>synchrotron radiation, </a:t>
            </a:r>
            <a:br>
              <a:rPr lang="en-US" sz="2400" dirty="0"/>
            </a:br>
            <a:r>
              <a:rPr lang="en-US" sz="2400" dirty="0"/>
              <a:t>they will cover all available phase space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Can control the strength on the nonlinearity</a:t>
            </a:r>
          </a:p>
          <a:p>
            <a:endParaRPr lang="en-US" sz="2400" dirty="0"/>
          </a:p>
          <a:p>
            <a:r>
              <a:rPr lang="en-US" sz="2400" dirty="0"/>
              <a:t>Final goal – measure dependence of betatron frequency on amplitude</a:t>
            </a:r>
          </a:p>
          <a:p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903EEE-BF0A-EF49-9F09-F1871AD1518B}"/>
              </a:ext>
            </a:extLst>
          </p:cNvPr>
          <p:cNvGrpSpPr/>
          <p:nvPr/>
        </p:nvGrpSpPr>
        <p:grpSpPr>
          <a:xfrm>
            <a:off x="5653758" y="3431095"/>
            <a:ext cx="3406741" cy="3426905"/>
            <a:chOff x="3569017" y="2461419"/>
            <a:chExt cx="3725863" cy="34192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513E7A-5173-B94E-842C-6FEE92DAE57A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69017" y="2461419"/>
              <a:ext cx="3725863" cy="307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4A922A-8B9B-7649-A813-812BB233027D}"/>
                </a:ext>
              </a:extLst>
            </p:cNvPr>
            <p:cNvSpPr txBox="1"/>
            <p:nvPr/>
          </p:nvSpPr>
          <p:spPr>
            <a:xfrm rot="3487364">
              <a:off x="4392240" y="3524250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Ideal system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B447DF-D6C6-E540-8A24-030F1E7AA879}"/>
                </a:ext>
              </a:extLst>
            </p:cNvPr>
            <p:cNvSpPr txBox="1"/>
            <p:nvPr/>
          </p:nvSpPr>
          <p:spPr>
            <a:xfrm>
              <a:off x="5835037" y="5379452"/>
              <a:ext cx="1280329" cy="273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Stable for 4x10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C27423-6754-C842-9038-241F0E624DDF}"/>
                </a:ext>
              </a:extLst>
            </p:cNvPr>
            <p:cNvSpPr txBox="1"/>
            <p:nvPr/>
          </p:nvSpPr>
          <p:spPr>
            <a:xfrm>
              <a:off x="4904401" y="5572935"/>
              <a:ext cx="1745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Stable for 10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turns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893D26-5BE5-7D40-88C9-963A6F55EB07}"/>
                </a:ext>
              </a:extLst>
            </p:cNvPr>
            <p:cNvCxnSpPr/>
            <p:nvPr/>
          </p:nvCxnSpPr>
          <p:spPr>
            <a:xfrm>
              <a:off x="5423797" y="5087102"/>
              <a:ext cx="454671" cy="4848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AD65AA-27A3-AA4D-8D1F-88600872EC35}"/>
                </a:ext>
              </a:extLst>
            </p:cNvPr>
            <p:cNvCxnSpPr/>
            <p:nvPr/>
          </p:nvCxnSpPr>
          <p:spPr>
            <a:xfrm>
              <a:off x="5493470" y="5051365"/>
              <a:ext cx="875515" cy="392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CBAB32-417C-4648-A29A-293785D89F69}"/>
              </a:ext>
            </a:extLst>
          </p:cNvPr>
          <p:cNvSpPr txBox="1"/>
          <p:nvPr/>
        </p:nvSpPr>
        <p:spPr>
          <a:xfrm>
            <a:off x="7015518" y="3723685"/>
            <a:ext cx="149977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Phase space of</a:t>
            </a:r>
          </a:p>
          <a:p>
            <a:r>
              <a:rPr lang="en-US" sz="1400" dirty="0" err="1"/>
              <a:t>Henon-Heiles</a:t>
            </a:r>
            <a:r>
              <a:rPr lang="en-US" sz="1400" dirty="0"/>
              <a:t> like </a:t>
            </a:r>
          </a:p>
          <a:p>
            <a:r>
              <a:rPr lang="en-US" sz="1400" dirty="0"/>
              <a:t>System in IOTA</a:t>
            </a:r>
          </a:p>
          <a:p>
            <a:r>
              <a:rPr lang="en-US" sz="1400" dirty="0"/>
              <a:t>(simulation)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108322-C07E-4C46-9DF4-099D91FAE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03" y="12237"/>
            <a:ext cx="2435955" cy="3431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485D1D-2222-6B45-957F-BE0374E59145}"/>
              </a:ext>
            </a:extLst>
          </p:cNvPr>
          <p:cNvSpPr txBox="1"/>
          <p:nvPr/>
        </p:nvSpPr>
        <p:spPr>
          <a:xfrm>
            <a:off x="3502663" y="6315407"/>
            <a:ext cx="348557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S.A. </a:t>
            </a:r>
            <a:r>
              <a:rPr lang="en-US" sz="1600" dirty="0" err="1"/>
              <a:t>Antipov</a:t>
            </a:r>
            <a:r>
              <a:rPr lang="en-US" sz="1600" dirty="0"/>
              <a:t> et al 2017 JINST 12 P04008</a:t>
            </a:r>
          </a:p>
        </p:txBody>
      </p:sp>
    </p:spTree>
    <p:extLst>
      <p:ext uri="{BB962C8B-B14F-4D97-AF65-F5344CB8AC3E}">
        <p14:creationId xmlns:p14="http://schemas.microsoft.com/office/powerpoint/2010/main" val="717111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8F051-BCB2-764D-BF51-25F47DCD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for First Nonlinear Optics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A7D1B-B9D8-2F44-AFFA-46442ADBBA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F24D8-50FE-154F-9D05-4128AE39E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21A4-F60B-CC43-8CA5-465F6CCD5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F48635-691D-6A46-A3BF-0FCC9888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76" y="775202"/>
            <a:ext cx="5738602" cy="256032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13C1F-2768-4248-8F9D-F5BC6B0EFEE2}"/>
              </a:ext>
            </a:extLst>
          </p:cNvPr>
          <p:cNvSpPr txBox="1"/>
          <p:nvPr/>
        </p:nvSpPr>
        <p:spPr>
          <a:xfrm>
            <a:off x="3342502" y="2938004"/>
            <a:ext cx="42173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1.8m Nonlinear Insert built by </a:t>
            </a:r>
            <a:r>
              <a:rPr lang="en-US" sz="1400" dirty="0" err="1"/>
              <a:t>RadiaBeam</a:t>
            </a:r>
            <a:r>
              <a:rPr lang="en-US" sz="1400" dirty="0"/>
              <a:t> Technologies</a:t>
            </a:r>
          </a:p>
        </p:txBody>
      </p:sp>
      <p:pic>
        <p:nvPicPr>
          <p:cNvPr id="9" name="Picture 8" descr="Screen Shot 2015-12-03 at 9.59.58 AM.png">
            <a:extLst>
              <a:ext uri="{FF2B5EF4-FFF2-40B4-BE49-F238E27FC236}">
                <a16:creationId xmlns:a16="http://schemas.microsoft.com/office/drawing/2014/main" id="{4E79085E-B29E-6643-89DC-C2B40110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8" y="775202"/>
            <a:ext cx="2885550" cy="2565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931E67-7183-914A-A0D6-9C68E368B3BB}"/>
              </a:ext>
            </a:extLst>
          </p:cNvPr>
          <p:cNvSpPr txBox="1"/>
          <p:nvPr/>
        </p:nvSpPr>
        <p:spPr>
          <a:xfrm>
            <a:off x="1887151" y="2938004"/>
            <a:ext cx="12079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IOTA </a:t>
            </a:r>
            <a:r>
              <a:rPr lang="en-US" sz="1400" dirty="0" err="1"/>
              <a:t>octupole</a:t>
            </a:r>
            <a:endParaRPr lang="en-US" sz="140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97D88F0-0AF2-BB4C-93E9-4B42ABE5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379599"/>
            <a:ext cx="8781878" cy="28387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err="1"/>
              <a:t>Henon-Heiles</a:t>
            </a:r>
            <a:r>
              <a:rPr lang="en-US" dirty="0"/>
              <a:t> like system with </a:t>
            </a:r>
            <a:r>
              <a:rPr lang="en-US" dirty="0" err="1"/>
              <a:t>octupole</a:t>
            </a:r>
            <a:r>
              <a:rPr lang="en-US" dirty="0"/>
              <a:t> magnets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All 18 magnets built as summer project</a:t>
            </a:r>
          </a:p>
          <a:p>
            <a:pPr lvl="2">
              <a:spcBef>
                <a:spcPts val="300"/>
              </a:spcBef>
            </a:pPr>
            <a:r>
              <a:rPr lang="en-US" sz="1800" dirty="0"/>
              <a:t>Minor consolidation required, in progress</a:t>
            </a:r>
          </a:p>
          <a:p>
            <a:pPr>
              <a:spcBef>
                <a:spcPts val="300"/>
              </a:spcBef>
            </a:pPr>
            <a:r>
              <a:rPr lang="en-US" dirty="0"/>
              <a:t>2D-Integrable Danilov-Nagaitsev system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Magnet built by </a:t>
            </a:r>
            <a:r>
              <a:rPr lang="en-US" sz="2000" dirty="0" err="1"/>
              <a:t>RadiaBeam</a:t>
            </a:r>
            <a:r>
              <a:rPr lang="en-US" sz="2000" dirty="0"/>
              <a:t> as SBIR project</a:t>
            </a:r>
          </a:p>
          <a:p>
            <a:pPr lvl="2">
              <a:spcBef>
                <a:spcPts val="300"/>
              </a:spcBef>
            </a:pPr>
            <a:r>
              <a:rPr lang="en-US" sz="1800" dirty="0"/>
              <a:t>Delivered to Fermilab, vacuum leak repaired, alignment in progress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Both experiments require turn-by-turn BPM system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Pulsed kickers are those used for injection</a:t>
            </a:r>
          </a:p>
        </p:txBody>
      </p:sp>
    </p:spTree>
    <p:extLst>
      <p:ext uri="{BB962C8B-B14F-4D97-AF65-F5344CB8AC3E}">
        <p14:creationId xmlns:p14="http://schemas.microsoft.com/office/powerpoint/2010/main" val="371463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1091E2-673F-1C48-8026-856C79C9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E16A6-5E1D-5147-A350-45A8A76F50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20AB0-424E-F44B-B529-B58A1ACB6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E4CDF-AE78-A34C-8323-FABD6B303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919584-F01E-A14D-9637-D6D6B89F7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183682"/>
              </p:ext>
            </p:extLst>
          </p:nvPr>
        </p:nvGraphicFramePr>
        <p:xfrm>
          <a:off x="876300" y="679629"/>
          <a:ext cx="7391400" cy="548708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08">
                <a:tc>
                  <a:txBody>
                    <a:bodyPr/>
                    <a:lstStyle/>
                    <a:p>
                      <a:r>
                        <a:rPr lang="en-US" sz="1800" b="0" dirty="0"/>
                        <a:t>Nominal kinetic energy</a:t>
                      </a:r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/>
                        <a:t>e</a:t>
                      </a:r>
                      <a:r>
                        <a:rPr lang="en-US" sz="1800" b="0" baseline="30000" dirty="0"/>
                        <a:t>-</a:t>
                      </a:r>
                      <a:r>
                        <a:rPr lang="en-US" sz="1800" b="0" baseline="0" dirty="0"/>
                        <a:t>: 150 MeV, p+: 2.5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Nominal </a:t>
                      </a:r>
                      <a:r>
                        <a:rPr lang="en-US" sz="1800" baseline="0" dirty="0"/>
                        <a:t>intensity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baseline="0" dirty="0"/>
                        <a:t>: 1×10</a:t>
                      </a:r>
                      <a:r>
                        <a:rPr lang="en-US" sz="1800" baseline="30000" dirty="0"/>
                        <a:t>9</a:t>
                      </a:r>
                      <a:r>
                        <a:rPr lang="en-US" sz="1800" baseline="0" dirty="0"/>
                        <a:t>, p+: 1×10</a:t>
                      </a:r>
                      <a:r>
                        <a:rPr lang="en-US" sz="1800" baseline="30000" dirty="0"/>
                        <a:t>11</a:t>
                      </a:r>
                      <a:endParaRPr lang="en-US" sz="1800" baseline="300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Circumference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 m</a:t>
                      </a:r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Bending dipole field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0.7 T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Beam pipe aperture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50 mm dia.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Maximum b-function (</a:t>
                      </a:r>
                      <a:r>
                        <a:rPr lang="en-US" sz="1800" baseline="0" dirty="0" err="1"/>
                        <a:t>x,y</a:t>
                      </a:r>
                      <a:r>
                        <a:rPr lang="en-US" sz="1800" baseline="0" dirty="0"/>
                        <a:t>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12, 5 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Momentum</a:t>
                      </a:r>
                      <a:r>
                        <a:rPr lang="en-US" sz="1800" baseline="0" dirty="0"/>
                        <a:t> compaction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-0.02</a:t>
                      </a:r>
                      <a:r>
                        <a:rPr lang="en-US" sz="1800" baseline="0" dirty="0"/>
                        <a:t> ÷ </a:t>
                      </a:r>
                      <a:r>
                        <a:rPr lang="en-US" sz="1800" dirty="0"/>
                        <a:t>0.1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Betatron tune (integer)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÷ 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Betatron tune chromaticity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-15 ÷ 0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r>
                        <a:rPr lang="en-US" sz="1800" dirty="0"/>
                        <a:t>Transverse emittance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r.m.s</a:t>
                      </a:r>
                      <a:r>
                        <a:rPr lang="en-US" sz="1800" dirty="0"/>
                        <a:t>. 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: 0.04 </a:t>
                      </a:r>
                      <a:r>
                        <a:rPr lang="en-US" sz="1800" i="1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/>
                        <a:t>m, p+: 2</a:t>
                      </a:r>
                      <a:r>
                        <a:rPr lang="en-US" sz="1800" i="1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SR damping 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0.6s (5×10</a:t>
                      </a:r>
                      <a:r>
                        <a:rPr lang="en-US" sz="1800" baseline="30000" dirty="0"/>
                        <a:t>6</a:t>
                      </a:r>
                      <a:r>
                        <a:rPr lang="en-US" sz="1800" dirty="0"/>
                        <a:t> turns)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RF </a:t>
                      </a:r>
                      <a:r>
                        <a:rPr lang="en-US" sz="1800" dirty="0" err="1"/>
                        <a:t>V,f,q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: 1 kV, 30 MHz, 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Synchrotron tune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: 2×10</a:t>
                      </a:r>
                      <a:r>
                        <a:rPr lang="en-US" sz="1800" baseline="30000" dirty="0"/>
                        <a:t>-4</a:t>
                      </a:r>
                      <a:r>
                        <a:rPr lang="en-US" sz="1800" baseline="0" dirty="0"/>
                        <a:t> ÷ </a:t>
                      </a:r>
                      <a:r>
                        <a:rPr lang="en-US" sz="1800" dirty="0"/>
                        <a:t>5×10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Bunch length, momentum spread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: 12 cm, 1.4×10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Beam lifetime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e</a:t>
                      </a:r>
                      <a:r>
                        <a:rPr lang="en-US" sz="1800" baseline="30000" dirty="0">
                          <a:latin typeface="+mn-lt"/>
                          <a:cs typeface="Arial"/>
                        </a:rPr>
                        <a:t>-</a:t>
                      </a:r>
                      <a:r>
                        <a:rPr lang="en-US" sz="1800" dirty="0">
                          <a:latin typeface="+mn-lt"/>
                          <a:cs typeface="Arial"/>
                        </a:rPr>
                        <a:t>: 1</a:t>
                      </a:r>
                      <a:r>
                        <a:rPr lang="en-US" sz="1800" baseline="0" dirty="0">
                          <a:latin typeface="+mn-lt"/>
                          <a:cs typeface="Arial"/>
                        </a:rPr>
                        <a:t> hour, p+: 1 min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577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C8CC65-D18C-714A-BC96-2076024E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Major Goals and Nearest Plans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2ADC2-A725-7C45-AAA8-716F509003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1FA6-EAB9-9C4B-AC75-E5BC1CFA9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6FE6-453F-0544-9E2E-9A38D5DFF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997649-1A85-504E-BEED-955E0A4F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6290"/>
            <a:ext cx="8672513" cy="5115383"/>
          </a:xfrm>
        </p:spPr>
        <p:txBody>
          <a:bodyPr/>
          <a:lstStyle/>
          <a:p>
            <a:r>
              <a:rPr lang="en-US" dirty="0"/>
              <a:t>FY17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✓</a:t>
            </a:r>
            <a:r>
              <a:rPr lang="en-US" dirty="0">
                <a:solidFill>
                  <a:srgbClr val="4E4E4E"/>
                </a:solidFill>
              </a:rPr>
              <a:t>Electron Injector installation complete</a:t>
            </a:r>
          </a:p>
          <a:p>
            <a:r>
              <a:rPr lang="en-US" dirty="0"/>
              <a:t>FY18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✓</a:t>
            </a:r>
            <a:r>
              <a:rPr lang="en-US" dirty="0">
                <a:solidFill>
                  <a:srgbClr val="4E4E4E"/>
                </a:solidFill>
              </a:rPr>
              <a:t>300 MeV electron beam commissioned through injector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✓</a:t>
            </a:r>
            <a:r>
              <a:rPr lang="en-US" dirty="0">
                <a:solidFill>
                  <a:srgbClr val="4E4E4E"/>
                </a:solidFill>
              </a:rPr>
              <a:t> FAST linac tuning and research (2 months)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IOTA Ring installation and commissioning with electrons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Research (4 months into FY19, Sept.-Dec.)</a:t>
            </a:r>
          </a:p>
          <a:p>
            <a:pPr lvl="2"/>
            <a:r>
              <a:rPr lang="en-US" dirty="0">
                <a:solidFill>
                  <a:srgbClr val="4E4E4E"/>
                </a:solidFill>
              </a:rPr>
              <a:t>Nonlinear </a:t>
            </a:r>
            <a:r>
              <a:rPr lang="en-US" dirty="0" err="1">
                <a:solidFill>
                  <a:srgbClr val="4E4E4E"/>
                </a:solidFill>
              </a:rPr>
              <a:t>Integrable</a:t>
            </a:r>
            <a:r>
              <a:rPr lang="en-US" dirty="0">
                <a:solidFill>
                  <a:srgbClr val="4E4E4E"/>
                </a:solidFill>
              </a:rPr>
              <a:t> Optics in IOTA</a:t>
            </a:r>
          </a:p>
          <a:p>
            <a:pPr lvl="2"/>
            <a:r>
              <a:rPr lang="en-US" dirty="0">
                <a:solidFill>
                  <a:srgbClr val="4E4E4E"/>
                </a:solidFill>
              </a:rPr>
              <a:t>Experiments at FAST linac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? Continued work on of Proton Injector</a:t>
            </a:r>
          </a:p>
          <a:p>
            <a:r>
              <a:rPr lang="en-US" dirty="0">
                <a:solidFill>
                  <a:srgbClr val="4E4E4E"/>
                </a:solidFill>
              </a:rPr>
              <a:t>FY19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Proton Injector installation and commissioning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IOTA Ring commissioning with protons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Research with protons and electrons (OSC, NIO ~ 4 months)</a:t>
            </a:r>
          </a:p>
        </p:txBody>
      </p:sp>
    </p:spTree>
    <p:extLst>
      <p:ext uri="{BB962C8B-B14F-4D97-AF65-F5344CB8AC3E}">
        <p14:creationId xmlns:p14="http://schemas.microsoft.com/office/powerpoint/2010/main" val="1342277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8E02-AA69-E342-B1A9-C1F90A42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FAST e- linac commissioned with up to 300MeV beam</a:t>
            </a:r>
          </a:p>
          <a:p>
            <a:pPr lvl="1"/>
            <a:r>
              <a:rPr lang="en-US" dirty="0"/>
              <a:t>First major SRF accelerator at Fermilab</a:t>
            </a:r>
          </a:p>
          <a:p>
            <a:pPr lvl="1"/>
            <a:r>
              <a:rPr lang="en-US" dirty="0"/>
              <a:t>Opens way to more accelerator science experiments, technology development (e.g. high-current SRF operation)</a:t>
            </a:r>
          </a:p>
          <a:p>
            <a:r>
              <a:rPr lang="en-US" b="1" dirty="0"/>
              <a:t>IOTA construction in good shape</a:t>
            </a:r>
          </a:p>
          <a:p>
            <a:pPr lvl="1"/>
            <a:r>
              <a:rPr lang="en-US" dirty="0"/>
              <a:t>Focused team, help of support departments</a:t>
            </a:r>
          </a:p>
          <a:p>
            <a:pPr lvl="1"/>
            <a:r>
              <a:rPr lang="en-US" dirty="0"/>
              <a:t>Critical path items identified, get constant attention</a:t>
            </a:r>
          </a:p>
          <a:p>
            <a:pPr lvl="2"/>
            <a:r>
              <a:rPr lang="en-US" dirty="0" err="1"/>
              <a:t>Lambertson</a:t>
            </a:r>
            <a:r>
              <a:rPr lang="en-US" dirty="0"/>
              <a:t> magnet</a:t>
            </a:r>
          </a:p>
          <a:p>
            <a:pPr lvl="2"/>
            <a:r>
              <a:rPr lang="en-US" dirty="0"/>
              <a:t>Injection kickers</a:t>
            </a:r>
          </a:p>
          <a:p>
            <a:r>
              <a:rPr lang="en-US" b="1" dirty="0"/>
              <a:t>Plan to complete IOTA in July</a:t>
            </a:r>
          </a:p>
          <a:p>
            <a:pPr lvl="1"/>
            <a:r>
              <a:rPr lang="en-US" dirty="0"/>
              <a:t>Commissioning in August</a:t>
            </a:r>
          </a:p>
          <a:p>
            <a:pPr lvl="1"/>
            <a:r>
              <a:rPr lang="en-US" dirty="0"/>
              <a:t>Research with e- beam Sept.–Dec.</a:t>
            </a:r>
          </a:p>
          <a:p>
            <a:r>
              <a:rPr lang="en-US" b="1" dirty="0"/>
              <a:t>Time to ramp up research → this meeting!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2AB7A7-0BB7-9248-A0F2-AF520D87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6B60F-9648-A84B-8BE5-A166CDFBBA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CBAF5-4552-9344-9779-7D3B3A06D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9DD09-C732-5246-9436-D0A2828D5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2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3999" cy="668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603604" y="543922"/>
            <a:ext cx="763863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E-Lens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64966" y="3222539"/>
            <a:ext cx="350417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7812" y="4208008"/>
            <a:ext cx="1150315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Octupoles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304" y="2168928"/>
            <a:ext cx="1233992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NL Magnet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6713" y="3472222"/>
            <a:ext cx="1337867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Lambertson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6343" y="3058149"/>
            <a:ext cx="817147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Kickers</a:t>
            </a:r>
          </a:p>
        </p:txBody>
      </p: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3800475" y="851699"/>
            <a:ext cx="185061" cy="334164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87078" y="2322816"/>
            <a:ext cx="416226" cy="163203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56524" y="3439284"/>
            <a:ext cx="263484" cy="488253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29827" y="3617574"/>
            <a:ext cx="261582" cy="421991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347504" y="4515785"/>
            <a:ext cx="255466" cy="449405"/>
          </a:xfrm>
          <a:prstGeom prst="straightConnector1">
            <a:avLst/>
          </a:prstGeom>
          <a:ln>
            <a:solidFill>
              <a:srgbClr val="3ED0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11712" y="5634825"/>
            <a:ext cx="1580369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45720" tIns="0" rIns="4572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injected beam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083490" y="5121367"/>
            <a:ext cx="372156" cy="53091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1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7D8224-31EA-AA41-BC45-355BCEA2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Layout in the Tunnel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4DB68-1847-A745-8795-325EBB1680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9CE86-2E80-5A45-ABD7-E00D88EBE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36998-33A5-3842-8DB8-2DC43D06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2" descr="Screen Shot 2014-05-22 at 10.06.38 AM.png">
            <a:extLst>
              <a:ext uri="{FF2B5EF4-FFF2-40B4-BE49-F238E27FC236}">
                <a16:creationId xmlns:a16="http://schemas.microsoft.com/office/drawing/2014/main" id="{0131372D-A816-3042-808F-62CCA6128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BF462A-FA7D-CD48-AC37-61AF545131B4}"/>
              </a:ext>
            </a:extLst>
          </p:cNvPr>
          <p:cNvCxnSpPr/>
          <p:nvPr/>
        </p:nvCxnSpPr>
        <p:spPr>
          <a:xfrm flipV="1">
            <a:off x="103521" y="2110515"/>
            <a:ext cx="3415347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B5B21D-1FD8-BE4A-98B5-6CA00C69986E}"/>
              </a:ext>
            </a:extLst>
          </p:cNvPr>
          <p:cNvSpPr txBox="1"/>
          <p:nvPr/>
        </p:nvSpPr>
        <p:spPr>
          <a:xfrm>
            <a:off x="1550768" y="1623527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e- beam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31E6B-8D4C-0E4A-A107-CF71D6163DA0}"/>
              </a:ext>
            </a:extLst>
          </p:cNvPr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 MeV RFQ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2F520E-0605-E743-9FC3-9790E8F70E8B}"/>
              </a:ext>
            </a:extLst>
          </p:cNvPr>
          <p:cNvCxnSpPr/>
          <p:nvPr/>
        </p:nvCxnSpPr>
        <p:spPr>
          <a:xfrm>
            <a:off x="2091059" y="2458537"/>
            <a:ext cx="199406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9F9050-C8B1-C644-A265-643E097C8E89}"/>
              </a:ext>
            </a:extLst>
          </p:cNvPr>
          <p:cNvSpPr txBox="1"/>
          <p:nvPr/>
        </p:nvSpPr>
        <p:spPr>
          <a:xfrm>
            <a:off x="2091059" y="1996872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beam line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EA0F54-9C2E-2642-B3B4-344BE79EA5B2}"/>
              </a:ext>
            </a:extLst>
          </p:cNvPr>
          <p:cNvCxnSpPr/>
          <p:nvPr/>
        </p:nvCxnSpPr>
        <p:spPr>
          <a:xfrm flipV="1">
            <a:off x="4143616" y="2464441"/>
            <a:ext cx="3961914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C9EA1C-B856-D846-A159-CE21B8A321A9}"/>
              </a:ext>
            </a:extLst>
          </p:cNvPr>
          <p:cNvCxnSpPr/>
          <p:nvPr/>
        </p:nvCxnSpPr>
        <p:spPr>
          <a:xfrm>
            <a:off x="3518868" y="2116421"/>
            <a:ext cx="1100151" cy="6502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1007B6-90B4-374B-8D17-85A791E27C0D}"/>
              </a:ext>
            </a:extLst>
          </p:cNvPr>
          <p:cNvCxnSpPr/>
          <p:nvPr/>
        </p:nvCxnSpPr>
        <p:spPr>
          <a:xfrm>
            <a:off x="4015027" y="2464442"/>
            <a:ext cx="531188" cy="3022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608AA0-5779-8942-92DE-9F10FA600D7A}"/>
              </a:ext>
            </a:extLst>
          </p:cNvPr>
          <p:cNvCxnSpPr/>
          <p:nvPr/>
        </p:nvCxnSpPr>
        <p:spPr>
          <a:xfrm>
            <a:off x="1879600" y="5765800"/>
            <a:ext cx="5198534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723198-AE5D-3E46-A505-964236D5A997}"/>
              </a:ext>
            </a:extLst>
          </p:cNvPr>
          <p:cNvSpPr txBox="1"/>
          <p:nvPr/>
        </p:nvSpPr>
        <p:spPr>
          <a:xfrm>
            <a:off x="4068943" y="5316092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22 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32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5E4057-51D4-1941-BC06-B3C9962A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Layout -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EE2C4-6A15-7940-B13B-CCF19AD745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F5FF9-27E3-B14B-9332-95CC1FEC6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27879-2B6E-BF4B-8C1B-3EB9252F8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3BE61-CAD3-4648-8637-E22F6B5F8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30629" y="1032952"/>
            <a:ext cx="9013371" cy="51179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539FB3-06ED-034F-B05D-5E0AF9EC77FA}"/>
              </a:ext>
            </a:extLst>
          </p:cNvPr>
          <p:cNvSpPr txBox="1"/>
          <p:nvPr/>
        </p:nvSpPr>
        <p:spPr>
          <a:xfrm>
            <a:off x="2375064" y="1793174"/>
            <a:ext cx="498764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  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39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F1502B-AE22-F043-947F-EF17142939CB}"/>
              </a:ext>
            </a:extLst>
          </p:cNvPr>
          <p:cNvSpPr/>
          <p:nvPr/>
        </p:nvSpPr>
        <p:spPr>
          <a:xfrm rot="1963847">
            <a:off x="1402689" y="5436062"/>
            <a:ext cx="536467" cy="470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931D4A-A478-8B40-9E88-58FBEA84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Lattice – 2NL Option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DC07F-36B5-474C-BFD6-7DCB32E7C4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CD2C4-BA93-7045-A8EC-AB8B817BA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Valishev | IOTA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10CC-158D-B845-89D5-EB95E7A5C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 descr="MacHD:Users:valishev:Desktop:Screen Shot 2015-04-01 at 10.59.20 AM.png">
            <a:extLst>
              <a:ext uri="{FF2B5EF4-FFF2-40B4-BE49-F238E27FC236}">
                <a16:creationId xmlns:a16="http://schemas.microsoft.com/office/drawing/2014/main" id="{225DDAB3-D196-2749-8E56-EE22D083726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19" y="679629"/>
            <a:ext cx="7611526" cy="5510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9530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3218</TotalTime>
  <Words>2634</Words>
  <Application>Microsoft Macintosh PowerPoint</Application>
  <PresentationFormat>On-screen Show (4:3)</PresentationFormat>
  <Paragraphs>555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ＭＳ Ｐゴシック</vt:lpstr>
      <vt:lpstr>Arial</vt:lpstr>
      <vt:lpstr>Calibri</vt:lpstr>
      <vt:lpstr>Geneva</vt:lpstr>
      <vt:lpstr>Helvetica</vt:lpstr>
      <vt:lpstr>Symbol</vt:lpstr>
      <vt:lpstr>Times</vt:lpstr>
      <vt:lpstr>Times New Roman</vt:lpstr>
      <vt:lpstr>Fermilab_PPT_090815</vt:lpstr>
      <vt:lpstr>PowerPoint Presentation</vt:lpstr>
      <vt:lpstr>Acknowledgments</vt:lpstr>
      <vt:lpstr>PowerPoint Presentation</vt:lpstr>
      <vt:lpstr>IOTA Design Criteria – AAA</vt:lpstr>
      <vt:lpstr>IOTA Parameters</vt:lpstr>
      <vt:lpstr>IOTA Layout</vt:lpstr>
      <vt:lpstr>IOTA Layout in the Tunnel</vt:lpstr>
      <vt:lpstr>IOTA Layout - Elements</vt:lpstr>
      <vt:lpstr>IOTA Lattice – 2NL Option</vt:lpstr>
      <vt:lpstr>PowerPoint Presentation</vt:lpstr>
      <vt:lpstr>Main Dipole Magnets – 30-deg and 60-deg</vt:lpstr>
      <vt:lpstr>Main Quadrupoles – 39 magnets in initial lattice</vt:lpstr>
      <vt:lpstr>Combined H/V and Skew-Quadrupole Correctors</vt:lpstr>
      <vt:lpstr>Combined H/V and Skew-Quadrupole Correctors</vt:lpstr>
      <vt:lpstr>Injection Devices – Lambertson</vt:lpstr>
      <vt:lpstr>Injection Devices – Stripline Kicker</vt:lpstr>
      <vt:lpstr>Vacuum System Designed for 10-10 Torr</vt:lpstr>
      <vt:lpstr>Magnet Power Supplies</vt:lpstr>
      <vt:lpstr>Kicker Power Supplies</vt:lpstr>
      <vt:lpstr>RF System</vt:lpstr>
      <vt:lpstr>RF System</vt:lpstr>
      <vt:lpstr>Instrumentation – BPM System</vt:lpstr>
      <vt:lpstr>Instrumentation – Synchrotron Light Monitors</vt:lpstr>
      <vt:lpstr>Instrumentation – Synchrotron Light Monitors</vt:lpstr>
      <vt:lpstr>Synchronization System</vt:lpstr>
      <vt:lpstr>Other Systems</vt:lpstr>
      <vt:lpstr>PowerPoint Presentation</vt:lpstr>
      <vt:lpstr>IOTA Last Year – June 2017</vt:lpstr>
      <vt:lpstr>IOTA Today – May 4, 2018 </vt:lpstr>
      <vt:lpstr>Lessons from FAST 300MeV Construction/Startup</vt:lpstr>
      <vt:lpstr>FAST 300 MeV Line Construction – Schedule</vt:lpstr>
      <vt:lpstr>IOTA Construction – Shedule (1)</vt:lpstr>
      <vt:lpstr>IOTA Construction – Shedule (2)</vt:lpstr>
      <vt:lpstr>IOTA Construction – Shedule (3)</vt:lpstr>
      <vt:lpstr>IOTA Construction – Shedule (4)</vt:lpstr>
      <vt:lpstr>PowerPoint Presentation</vt:lpstr>
      <vt:lpstr>IOTA Commissioning Plan (1)</vt:lpstr>
      <vt:lpstr>IOTA Commissioning Plan (2)</vt:lpstr>
      <vt:lpstr>PowerPoint Presentation</vt:lpstr>
      <vt:lpstr>FAST Electron Linac = IOTA e- Injector</vt:lpstr>
      <vt:lpstr>2 Months of FAST Linac Operations in 2017</vt:lpstr>
      <vt:lpstr>FAST Linac Tuning for IOTA Injection</vt:lpstr>
      <vt:lpstr>IOTA Proton Injector – Status of Ion Source/LEBT</vt:lpstr>
      <vt:lpstr>IOTA Proton Injector – Further Steps*</vt:lpstr>
      <vt:lpstr>PowerPoint Presentation</vt:lpstr>
      <vt:lpstr>IOTA Research</vt:lpstr>
      <vt:lpstr>IOTA Staging</vt:lpstr>
      <vt:lpstr>Experimental Procedure</vt:lpstr>
      <vt:lpstr>Devices for First Nonlinear Optics Experiments</vt:lpstr>
      <vt:lpstr>IOTA Major Goals and Nearest Plans</vt:lpstr>
      <vt:lpstr>Summary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A Valishev</dc:creator>
  <cp:lastModifiedBy>Alexander A Valishev</cp:lastModifiedBy>
  <cp:revision>133</cp:revision>
  <cp:lastPrinted>2014-01-20T19:40:21Z</cp:lastPrinted>
  <dcterms:created xsi:type="dcterms:W3CDTF">2018-04-26T19:18:19Z</dcterms:created>
  <dcterms:modified xsi:type="dcterms:W3CDTF">2018-05-09T03:19:49Z</dcterms:modified>
</cp:coreProperties>
</file>