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8"/>
  </p:notesMasterIdLst>
  <p:handoutMasterIdLst>
    <p:handoutMasterId r:id="rId19"/>
  </p:handoutMasterIdLst>
  <p:sldIdLst>
    <p:sldId id="265" r:id="rId3"/>
    <p:sldId id="284" r:id="rId4"/>
    <p:sldId id="283" r:id="rId5"/>
    <p:sldId id="269" r:id="rId6"/>
    <p:sldId id="270" r:id="rId7"/>
    <p:sldId id="274" r:id="rId8"/>
    <p:sldId id="271" r:id="rId9"/>
    <p:sldId id="272" r:id="rId10"/>
    <p:sldId id="282" r:id="rId11"/>
    <p:sldId id="285" r:id="rId12"/>
    <p:sldId id="286" r:id="rId13"/>
    <p:sldId id="288" r:id="rId14"/>
    <p:sldId id="287" r:id="rId15"/>
    <p:sldId id="281" r:id="rId16"/>
    <p:sldId id="289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13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5/9/2018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5/9/2018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5/9/2018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5/9/2018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5/9/2018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5/9/2018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5/9/2018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5/9/2018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5/9/2018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5/9/2018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5/9/2018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5/9/2018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9" Type="http://schemas.openxmlformats.org/officeDocument/2006/relationships/image" Target="../media/image63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34" Type="http://schemas.openxmlformats.org/officeDocument/2006/relationships/image" Target="../media/image58.png"/><Relationship Id="rId42" Type="http://schemas.openxmlformats.org/officeDocument/2006/relationships/image" Target="../media/image66.png"/><Relationship Id="rId47" Type="http://schemas.openxmlformats.org/officeDocument/2006/relationships/image" Target="../media/image71.png"/><Relationship Id="rId50" Type="http://schemas.openxmlformats.org/officeDocument/2006/relationships/image" Target="../media/image74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33" Type="http://schemas.openxmlformats.org/officeDocument/2006/relationships/image" Target="../media/image57.png"/><Relationship Id="rId38" Type="http://schemas.openxmlformats.org/officeDocument/2006/relationships/image" Target="../media/image62.png"/><Relationship Id="rId46" Type="http://schemas.openxmlformats.org/officeDocument/2006/relationships/image" Target="../media/image70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29" Type="http://schemas.openxmlformats.org/officeDocument/2006/relationships/image" Target="../media/image53.png"/><Relationship Id="rId41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32" Type="http://schemas.openxmlformats.org/officeDocument/2006/relationships/image" Target="../media/image56.png"/><Relationship Id="rId37" Type="http://schemas.openxmlformats.org/officeDocument/2006/relationships/image" Target="../media/image61.png"/><Relationship Id="rId40" Type="http://schemas.openxmlformats.org/officeDocument/2006/relationships/image" Target="../media/image64.png"/><Relationship Id="rId45" Type="http://schemas.openxmlformats.org/officeDocument/2006/relationships/image" Target="../media/image69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36" Type="http://schemas.openxmlformats.org/officeDocument/2006/relationships/image" Target="../media/image60.png"/><Relationship Id="rId49" Type="http://schemas.openxmlformats.org/officeDocument/2006/relationships/image" Target="../media/image73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31" Type="http://schemas.openxmlformats.org/officeDocument/2006/relationships/image" Target="../media/image55.png"/><Relationship Id="rId44" Type="http://schemas.openxmlformats.org/officeDocument/2006/relationships/image" Target="../media/image68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png"/><Relationship Id="rId30" Type="http://schemas.openxmlformats.org/officeDocument/2006/relationships/image" Target="../media/image54.png"/><Relationship Id="rId35" Type="http://schemas.openxmlformats.org/officeDocument/2006/relationships/image" Target="../media/image59.png"/><Relationship Id="rId43" Type="http://schemas.openxmlformats.org/officeDocument/2006/relationships/image" Target="../media/image67.png"/><Relationship Id="rId48" Type="http://schemas.openxmlformats.org/officeDocument/2006/relationships/image" Target="../media/image72.png"/><Relationship Id="rId8" Type="http://schemas.openxmlformats.org/officeDocument/2006/relationships/image" Target="../media/image32.png"/><Relationship Id="rId51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26" Type="http://schemas.openxmlformats.org/officeDocument/2006/relationships/image" Target="../media/image100.png"/><Relationship Id="rId39" Type="http://schemas.openxmlformats.org/officeDocument/2006/relationships/image" Target="../media/image113.png"/><Relationship Id="rId3" Type="http://schemas.openxmlformats.org/officeDocument/2006/relationships/image" Target="../media/image77.png"/><Relationship Id="rId21" Type="http://schemas.openxmlformats.org/officeDocument/2006/relationships/image" Target="../media/image95.png"/><Relationship Id="rId34" Type="http://schemas.openxmlformats.org/officeDocument/2006/relationships/image" Target="../media/image108.png"/><Relationship Id="rId42" Type="http://schemas.openxmlformats.org/officeDocument/2006/relationships/image" Target="../media/image116.png"/><Relationship Id="rId47" Type="http://schemas.openxmlformats.org/officeDocument/2006/relationships/image" Target="../media/image121.png"/><Relationship Id="rId50" Type="http://schemas.openxmlformats.org/officeDocument/2006/relationships/image" Target="../media/image124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5" Type="http://schemas.openxmlformats.org/officeDocument/2006/relationships/image" Target="../media/image99.png"/><Relationship Id="rId33" Type="http://schemas.openxmlformats.org/officeDocument/2006/relationships/image" Target="../media/image107.png"/><Relationship Id="rId38" Type="http://schemas.openxmlformats.org/officeDocument/2006/relationships/image" Target="../media/image112.png"/><Relationship Id="rId46" Type="http://schemas.openxmlformats.org/officeDocument/2006/relationships/image" Target="../media/image120.png"/><Relationship Id="rId2" Type="http://schemas.openxmlformats.org/officeDocument/2006/relationships/image" Target="../media/image76.png"/><Relationship Id="rId16" Type="http://schemas.openxmlformats.org/officeDocument/2006/relationships/image" Target="../media/image90.png"/><Relationship Id="rId20" Type="http://schemas.openxmlformats.org/officeDocument/2006/relationships/image" Target="../media/image94.png"/><Relationship Id="rId29" Type="http://schemas.openxmlformats.org/officeDocument/2006/relationships/image" Target="../media/image103.png"/><Relationship Id="rId41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24" Type="http://schemas.openxmlformats.org/officeDocument/2006/relationships/image" Target="../media/image98.png"/><Relationship Id="rId32" Type="http://schemas.openxmlformats.org/officeDocument/2006/relationships/image" Target="../media/image106.png"/><Relationship Id="rId37" Type="http://schemas.openxmlformats.org/officeDocument/2006/relationships/image" Target="../media/image111.png"/><Relationship Id="rId40" Type="http://schemas.openxmlformats.org/officeDocument/2006/relationships/image" Target="../media/image114.png"/><Relationship Id="rId45" Type="http://schemas.openxmlformats.org/officeDocument/2006/relationships/image" Target="../media/image119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23" Type="http://schemas.openxmlformats.org/officeDocument/2006/relationships/image" Target="../media/image97.png"/><Relationship Id="rId28" Type="http://schemas.openxmlformats.org/officeDocument/2006/relationships/image" Target="../media/image102.png"/><Relationship Id="rId36" Type="http://schemas.openxmlformats.org/officeDocument/2006/relationships/image" Target="../media/image110.png"/><Relationship Id="rId49" Type="http://schemas.openxmlformats.org/officeDocument/2006/relationships/image" Target="../media/image123.png"/><Relationship Id="rId10" Type="http://schemas.openxmlformats.org/officeDocument/2006/relationships/image" Target="../media/image84.png"/><Relationship Id="rId19" Type="http://schemas.openxmlformats.org/officeDocument/2006/relationships/image" Target="../media/image93.png"/><Relationship Id="rId31" Type="http://schemas.openxmlformats.org/officeDocument/2006/relationships/image" Target="../media/image105.png"/><Relationship Id="rId44" Type="http://schemas.openxmlformats.org/officeDocument/2006/relationships/image" Target="../media/image118.png"/><Relationship Id="rId52" Type="http://schemas.openxmlformats.org/officeDocument/2006/relationships/image" Target="../media/image126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Relationship Id="rId22" Type="http://schemas.openxmlformats.org/officeDocument/2006/relationships/image" Target="../media/image96.png"/><Relationship Id="rId27" Type="http://schemas.openxmlformats.org/officeDocument/2006/relationships/image" Target="../media/image101.png"/><Relationship Id="rId30" Type="http://schemas.openxmlformats.org/officeDocument/2006/relationships/image" Target="../media/image104.png"/><Relationship Id="rId35" Type="http://schemas.openxmlformats.org/officeDocument/2006/relationships/image" Target="../media/image109.png"/><Relationship Id="rId43" Type="http://schemas.openxmlformats.org/officeDocument/2006/relationships/image" Target="../media/image117.png"/><Relationship Id="rId48" Type="http://schemas.openxmlformats.org/officeDocument/2006/relationships/image" Target="../media/image122.png"/><Relationship Id="rId8" Type="http://schemas.openxmlformats.org/officeDocument/2006/relationships/image" Target="../media/image82.png"/><Relationship Id="rId51" Type="http://schemas.openxmlformats.org/officeDocument/2006/relationships/image" Target="../media/image1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Phase-space tomography at FAST</a:t>
            </a: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Aleksandr Romanov</a:t>
            </a:r>
          </a:p>
          <a:p>
            <a:r>
              <a:rPr lang="en-US" dirty="0"/>
              <a:t>IOTA/FAST collaboration meeting</a:t>
            </a:r>
          </a:p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10 May 2018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A9C8D-4C2E-48F7-9DC7-BC2512371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 of 6D phase space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7043C8-22D6-4036-A29F-EB60C32270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63054"/>
                <a:ext cx="8672513" cy="4477859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GB" sz="2000" dirty="0"/>
                  <a:t>	If initial  second-moments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/>
                        </m:ctrlPr>
                      </m:sSubPr>
                      <m:e>
                        <m:r>
                          <a:rPr lang="en-GB" sz="2000" i="1"/>
                          <m:t>𝑀</m:t>
                        </m:r>
                      </m:e>
                      <m:sub>
                        <m:r>
                          <a:rPr lang="en-GB" sz="2000" i="1"/>
                          <m:t>0</m:t>
                        </m:r>
                      </m:sub>
                    </m:sSub>
                  </m:oMath>
                </a14:m>
                <a:r>
                  <a:rPr lang="en-GB" sz="2000" dirty="0"/>
                  <a:t> is known, then e</a:t>
                </a:r>
                <a:r>
                  <a:rPr lang="en-GB" sz="2000" dirty="0" err="1"/>
                  <a:t>igenvalues</a:t>
                </a:r>
                <a:r>
                  <a:rPr lang="en-GB" sz="2000" dirty="0"/>
                  <a:t> of matrix </a:t>
                </a:r>
                <a14:m>
                  <m:oMath xmlns:m="http://schemas.openxmlformats.org/officeDocument/2006/math">
                    <m:r>
                      <a:rPr lang="en-GB" sz="2000" i="1"/>
                      <m:t>(</m:t>
                    </m:r>
                    <m:r>
                      <a:rPr lang="en-GB" sz="2000" i="1"/>
                      <m:t>𝑖</m:t>
                    </m:r>
                    <m:r>
                      <a:rPr lang="en-GB" sz="2000" i="1"/>
                      <m:t> </m:t>
                    </m:r>
                    <m:r>
                      <a:rPr lang="en-GB" sz="2000" i="1"/>
                      <m:t>𝑆</m:t>
                    </m:r>
                    <m:r>
                      <a:rPr lang="en-GB" sz="2000" i="1"/>
                      <m:t> </m:t>
                    </m:r>
                    <m:sSub>
                      <m:sSubPr>
                        <m:ctrlPr>
                          <a:rPr lang="en-US" sz="2000" i="1"/>
                        </m:ctrlPr>
                      </m:sSubPr>
                      <m:e>
                        <m:r>
                          <a:rPr lang="en-GB" sz="2000" i="1"/>
                          <m:t>𝑀</m:t>
                        </m:r>
                      </m:e>
                      <m:sub>
                        <m:r>
                          <a:rPr lang="en-GB" sz="2000" i="1"/>
                          <m:t>0</m:t>
                        </m:r>
                      </m:sub>
                    </m:sSub>
                    <m:r>
                      <a:rPr lang="en-GB" sz="2000" i="1"/>
                      <m:t>)</m:t>
                    </m:r>
                  </m:oMath>
                </a14:m>
                <a:r>
                  <a:rPr lang="en-GB" sz="2000" dirty="0"/>
                  <a:t> are mode RMS emittances of the beam </a:t>
                </a:r>
                <a14:m>
                  <m:oMath xmlns:m="http://schemas.openxmlformats.org/officeDocument/2006/math">
                    <m:r>
                      <a:rPr lang="en-GB" sz="2000" i="1"/>
                      <m:t>(</m:t>
                    </m:r>
                    <m:sSub>
                      <m:sSubPr>
                        <m:ctrlPr>
                          <a:rPr lang="en-US" sz="2000" i="1"/>
                        </m:ctrlPr>
                      </m:sSubPr>
                      <m:e>
                        <m:r>
                          <a:rPr lang="en-GB" sz="2000" i="1"/>
                          <m:t>𝜖</m:t>
                        </m:r>
                      </m:e>
                      <m:sub>
                        <m:r>
                          <a:rPr lang="en-GB" sz="2000" i="1"/>
                          <m:t>1</m:t>
                        </m:r>
                      </m:sub>
                    </m:sSub>
                    <m:r>
                      <a:rPr lang="en-GB" sz="2000" i="1"/>
                      <m:t>,</m:t>
                    </m:r>
                    <m:sSub>
                      <m:sSubPr>
                        <m:ctrlPr>
                          <a:rPr lang="en-US" sz="2000" i="1"/>
                        </m:ctrlPr>
                      </m:sSubPr>
                      <m:e>
                        <m:r>
                          <a:rPr lang="en-GB" sz="2000" i="1"/>
                          <m:t>𝜖</m:t>
                        </m:r>
                      </m:e>
                      <m:sub>
                        <m:r>
                          <a:rPr lang="en-GB" sz="2000" i="1"/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GB" sz="2000" i="1"/>
                      <m:t>,</m:t>
                    </m:r>
                    <m:sSub>
                      <m:sSubPr>
                        <m:ctrlPr>
                          <a:rPr lang="en-US" sz="2000" i="1"/>
                        </m:ctrlPr>
                      </m:sSubPr>
                      <m:e>
                        <m:r>
                          <a:rPr lang="en-GB" sz="2000" i="1"/>
                          <m:t>𝜖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000" i="1"/>
                      <m:t>,</m:t>
                    </m:r>
                    <m:sSub>
                      <m:sSubPr>
                        <m:ctrlPr>
                          <a:rPr lang="en-US" sz="2000" i="1"/>
                        </m:ctrlPr>
                      </m:sSubPr>
                      <m:e>
                        <m:r>
                          <a:rPr lang="en-GB" sz="2000" i="1"/>
                          <m:t>𝜖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000" i="1"/>
                      <m:t>)</m:t>
                    </m:r>
                  </m:oMath>
                </a14:m>
                <a:r>
                  <a:rPr lang="en-GB" sz="2000" dirty="0"/>
                  <a:t>. </a:t>
                </a:r>
              </a:p>
              <a:p>
                <a:pPr marL="0" indent="0" algn="just">
                  <a:buNone/>
                </a:pPr>
                <a:r>
                  <a:rPr lang="en-GB" sz="2000" dirty="0"/>
                  <a:t>	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/>
                        </m:ctrlPr>
                      </m:sSubPr>
                      <m:e>
                        <m:r>
                          <a:rPr lang="en-GB" sz="2000" i="1"/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000" dirty="0"/>
                  <a:t>­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/>
                        </m:ctrlPr>
                      </m:sSubSupPr>
                      <m:e>
                        <m:r>
                          <a:rPr lang="en-GB" sz="2000" i="1"/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GB" sz="2000" i="1"/>
                          <m:t>∗</m:t>
                        </m:r>
                      </m:sup>
                    </m:sSubSup>
                  </m:oMath>
                </a14:m>
                <a:r>
                  <a:rPr lang="en-GB" sz="2000" dirty="0"/>
                  <a:t> of the same matrix </a:t>
                </a:r>
                <a14:m>
                  <m:oMath xmlns:m="http://schemas.openxmlformats.org/officeDocument/2006/math">
                    <m:r>
                      <a:rPr lang="en-GB" sz="2000" i="1"/>
                      <m:t>(</m:t>
                    </m:r>
                    <m:r>
                      <a:rPr lang="en-GB" sz="2000" i="1"/>
                      <m:t>𝑖</m:t>
                    </m:r>
                    <m:r>
                      <a:rPr lang="en-GB" sz="2000" i="1"/>
                      <m:t> </m:t>
                    </m:r>
                    <m:r>
                      <a:rPr lang="en-GB" sz="2000" i="1"/>
                      <m:t>𝑆</m:t>
                    </m:r>
                    <m:r>
                      <a:rPr lang="en-GB" sz="2000" i="1"/>
                      <m:t> </m:t>
                    </m:r>
                    <m:sSub>
                      <m:sSubPr>
                        <m:ctrlPr>
                          <a:rPr lang="en-US" sz="2000" i="1"/>
                        </m:ctrlPr>
                      </m:sSubPr>
                      <m:e>
                        <m:r>
                          <a:rPr lang="en-GB" sz="2000" i="1"/>
                          <m:t>𝑀</m:t>
                        </m:r>
                      </m:e>
                      <m:sub>
                        <m:r>
                          <a:rPr lang="en-GB" sz="2000" i="1"/>
                          <m:t>0</m:t>
                        </m:r>
                      </m:sub>
                    </m:sSub>
                    <m:r>
                      <a:rPr lang="en-GB" sz="2000" i="1"/>
                      <m:t>)</m:t>
                    </m:r>
                  </m:oMath>
                </a14:m>
                <a:r>
                  <a:rPr lang="en-GB" sz="2000" dirty="0"/>
                  <a:t> give the basis of the phase space, and can be used to construct a diagonalization matrix for the arbitrary second moment matrix*:</a:t>
                </a:r>
              </a:p>
              <a:p>
                <a:pPr marL="0" indent="0" algn="just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…,</m:t>
                              </m:r>
                              <m:r>
                                <a:rPr lang="en-GB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GB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GB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GB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GB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GB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GB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en-GB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GB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𝐼𝑚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GB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en-GB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,…,</m:t>
                      </m:r>
                      <m:r>
                        <a:rPr lang="en-GB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𝑅𝑒</m:t>
                      </m:r>
                      <m:r>
                        <a:rPr lang="en-GB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GB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r>
                        <a:rPr lang="en-GB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],</m:t>
                      </m:r>
                      <m:r>
                        <a:rPr lang="en-GB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𝐼𝑚</m:t>
                      </m:r>
                      <m:r>
                        <a:rPr lang="en-GB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GB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r>
                        <a:rPr lang="en-GB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])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GB" sz="400" dirty="0"/>
              </a:p>
              <a:p>
                <a:pPr marL="0" indent="0">
                  <a:buNone/>
                </a:pPr>
                <a:r>
                  <a:rPr lang="en-GB" sz="2000" dirty="0"/>
                  <a:t>	For the eigenvector normalization:</a:t>
                </a:r>
                <a:endParaRPr lang="en-US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/>
                        </m:ctrlPr>
                      </m:sSubSupPr>
                      <m:e>
                        <m:r>
                          <a:rPr lang="en-GB" sz="2000" i="1"/>
                          <m:t>𝑌</m:t>
                        </m:r>
                      </m:e>
                      <m:sub>
                        <m:r>
                          <a:rPr lang="en-GB" sz="2000" i="1"/>
                          <m:t>𝑛</m:t>
                        </m:r>
                      </m:sub>
                      <m:sup>
                        <m:r>
                          <a:rPr lang="en-GB" sz="2000" i="1"/>
                          <m:t>𝑡</m:t>
                        </m:r>
                      </m:sup>
                    </m:sSubSup>
                    <m:r>
                      <a:rPr lang="en-GB" sz="2000" i="1"/>
                      <m:t>𝑆</m:t>
                    </m:r>
                    <m:sSubSup>
                      <m:sSubSupPr>
                        <m:ctrlPr>
                          <a:rPr lang="en-US" sz="2000" i="1"/>
                        </m:ctrlPr>
                      </m:sSubSupPr>
                      <m:e>
                        <m:r>
                          <a:rPr lang="en-GB" sz="2000" i="1"/>
                          <m:t>𝑌</m:t>
                        </m:r>
                      </m:e>
                      <m:sub>
                        <m:r>
                          <a:rPr lang="en-GB" sz="2000" i="1"/>
                          <m:t>𝑘</m:t>
                        </m:r>
                      </m:sub>
                      <m:sup>
                        <m:r>
                          <a:rPr lang="en-GB" sz="2000" i="1"/>
                          <m:t>∗</m:t>
                        </m:r>
                      </m:sup>
                    </m:sSubSup>
                    <m:r>
                      <a:rPr lang="en-GB" sz="2000" i="1"/>
                      <m:t>=−</m:t>
                    </m:r>
                    <m:f>
                      <m:fPr>
                        <m:ctrlPr>
                          <a:rPr lang="en-US" sz="2000" i="1"/>
                        </m:ctrlPr>
                      </m:fPr>
                      <m:num>
                        <m:r>
                          <a:rPr lang="en-GB" sz="2000" i="1"/>
                          <m:t>2</m:t>
                        </m:r>
                        <m:r>
                          <a:rPr lang="en-GB" sz="2000" i="1"/>
                          <m:t>𝑖</m:t>
                        </m:r>
                        <m:sSub>
                          <m:sSubPr>
                            <m:ctrlPr>
                              <a:rPr lang="en-US" sz="2000" i="1"/>
                            </m:ctrlPr>
                          </m:sSubPr>
                          <m:e>
                            <m:r>
                              <a:rPr lang="en-GB" sz="2000" i="1"/>
                              <m:t>𝛿</m:t>
                            </m:r>
                          </m:e>
                          <m:sub>
                            <m:r>
                              <a:rPr lang="en-GB" sz="2000" i="1"/>
                              <m:t>𝑛𝑘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/>
                            </m:ctrlPr>
                          </m:sSubPr>
                          <m:e>
                            <m:r>
                              <a:rPr lang="en-GB" sz="2000" i="1"/>
                              <m:t>𝜖</m:t>
                            </m:r>
                          </m:e>
                          <m:sub>
                            <m:r>
                              <a:rPr lang="en-GB" sz="2000" i="1"/>
                              <m:t>𝑘</m:t>
                            </m:r>
                          </m:sub>
                        </m:sSub>
                      </m:den>
                    </m:f>
                    <m:r>
                      <a:rPr lang="en-GB" sz="2000" i="1"/>
                      <m:t>,</m:t>
                    </m:r>
                  </m:oMath>
                </a14:m>
                <a:r>
                  <a:rPr lang="en-GB" sz="2000" dirty="0"/>
                  <a:t>		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GB" sz="2000" dirty="0"/>
                  <a:t>second moment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/>
                        </m:ctrlPr>
                      </m:sSubPr>
                      <m:e>
                        <m:r>
                          <a:rPr lang="en-GB" sz="2000" i="1"/>
                          <m:t>𝑀</m:t>
                        </m:r>
                      </m:e>
                      <m:sub>
                        <m:r>
                          <a:rPr lang="en-GB" sz="2000" i="1"/>
                          <m:t>0</m:t>
                        </m:r>
                      </m:sub>
                    </m:sSub>
                  </m:oMath>
                </a14:m>
                <a:r>
                  <a:rPr lang="en-GB" sz="2000" dirty="0"/>
                  <a:t> will become unit after transformation into normalized phase space:</a:t>
                </a:r>
                <a:endParaRPr lang="en-US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/>
                        </m:ctrlPr>
                      </m:sSubSupPr>
                      <m:e>
                        <m:r>
                          <a:rPr lang="en-GB" sz="2000" i="1"/>
                          <m:t>𝑇</m:t>
                        </m:r>
                      </m:e>
                      <m:sub>
                        <m:r>
                          <a:rPr lang="en-GB" sz="2000" i="1"/>
                          <m:t>𝑑𝑖𝑎𝑔</m:t>
                        </m:r>
                      </m:sub>
                      <m:sup>
                        <m:r>
                          <a:rPr lang="en-GB" sz="2000" i="1"/>
                          <m:t>𝑡</m:t>
                        </m:r>
                      </m:sup>
                    </m:sSubSup>
                    <m:r>
                      <a:rPr lang="en-GB" sz="2000" i="1"/>
                      <m:t> </m:t>
                    </m:r>
                    <m:sSub>
                      <m:sSubPr>
                        <m:ctrlPr>
                          <a:rPr lang="en-US" sz="2000" i="1"/>
                        </m:ctrlPr>
                      </m:sSubPr>
                      <m:e>
                        <m:r>
                          <a:rPr lang="en-GB" sz="2000" i="1"/>
                          <m:t>𝑀</m:t>
                        </m:r>
                      </m:e>
                      <m:sub>
                        <m:r>
                          <a:rPr lang="en-GB" sz="2000" i="1"/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000" i="1"/>
                        </m:ctrlPr>
                      </m:sSubPr>
                      <m:e>
                        <m:r>
                          <a:rPr lang="en-GB" sz="2000" i="1"/>
                          <m:t>𝑇</m:t>
                        </m:r>
                      </m:e>
                      <m:sub>
                        <m:r>
                          <a:rPr lang="en-GB" sz="2000" i="1"/>
                          <m:t>𝑑𝑖𝑎𝑔</m:t>
                        </m:r>
                      </m:sub>
                    </m:sSub>
                    <m:r>
                      <a:rPr lang="en-GB" sz="2000" i="1"/>
                      <m:t>=</m:t>
                    </m:r>
                    <m:r>
                      <a:rPr lang="en-GB" sz="2000" i="1"/>
                      <m:t>𝐼</m:t>
                    </m:r>
                  </m:oMath>
                </a14:m>
                <a:r>
                  <a:rPr lang="en-GB" sz="2000" dirty="0"/>
                  <a:t>.</a:t>
                </a:r>
                <a:r>
                  <a:rPr lang="en-GB" sz="2200" dirty="0"/>
                  <a:t>	</a:t>
                </a:r>
                <a:endParaRPr lang="en-US" sz="2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7043C8-22D6-4036-A29F-EB60C32270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63054"/>
                <a:ext cx="8672513" cy="4477859"/>
              </a:xfrm>
              <a:blipFill>
                <a:blip r:embed="rId2"/>
                <a:stretch>
                  <a:fillRect l="-1828" t="-1633" r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952EB-F8BF-4448-85A0-5E6EAF1C7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5/10/2018</a:t>
            </a:fld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BB6AD-5D97-46B3-8FB8-503C39843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AED2FA-B692-475F-8D28-AD733C3B72F7}"/>
              </a:ext>
            </a:extLst>
          </p:cNvPr>
          <p:cNvSpPr txBox="1"/>
          <p:nvPr/>
        </p:nvSpPr>
        <p:spPr>
          <a:xfrm>
            <a:off x="146649" y="5740913"/>
            <a:ext cx="8522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*J. Williamson, “On the algebraic problem concerning the normal forms of linear dynamical systems”, American Journal of Mathematics, Vol. 58, No. 1 (Jan. 1936), pp. 141-163</a:t>
            </a:r>
            <a:endParaRPr lang="en-US" sz="140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70058A4-0503-499B-B177-C26F26EBD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922154" cy="2413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A. Romanov</a:t>
            </a:r>
            <a:r>
              <a:rPr lang="en-US" dirty="0"/>
              <a:t> | Phase-space tomography at FAST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7650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04B7A-630B-4550-AE89-DDE950577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initial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70846-DB63-4B30-AF09-1DA7830A7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Second moments of the beam from the same set of images were extracted. </a:t>
            </a:r>
          </a:p>
          <a:p>
            <a:r>
              <a:rPr lang="en-GB" dirty="0"/>
              <a:t>Initial Twiss parameters and emittances was fitted to match model predictions and experimental data using described SVD-based solver</a:t>
            </a:r>
          </a:p>
          <a:p>
            <a:pPr lvl="1"/>
            <a:r>
              <a:rPr lang="en-GB" dirty="0"/>
              <a:t>Fit was intentionally limited to uncoupled case to see if tomography will resolve coupling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9406F-6D84-49C2-B5FF-4083D2846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5/10/2018</a:t>
            </a:fld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12380-BF15-4A80-8AED-3B6AA5418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5C2910-C4C8-42C5-9F34-1B1EE98D5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08" y="3890515"/>
            <a:ext cx="2879980" cy="19933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F3E141-5A25-40E2-BF87-D3F2B3FE5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426" y="3890514"/>
            <a:ext cx="2927230" cy="19933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10416A-4023-4F8A-B875-50132B5CF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329" y="3890515"/>
            <a:ext cx="2976018" cy="1993302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3230100-8906-447A-93C3-EFC9E7278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922154" cy="2413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A. Romanov</a:t>
            </a:r>
            <a:r>
              <a:rPr lang="en-US" dirty="0"/>
              <a:t> | Phase-space tomography at FAST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08111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F14A9-D89C-4B0F-AF8D-E9AFA4334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A7DE02-241D-4A35-828D-82C62090CA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043047"/>
                <a:ext cx="8672513" cy="2994115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GB" dirty="0"/>
                  <a:t>Presented are results for 32 MeV, 100 </a:t>
                </a:r>
                <a:r>
                  <a:rPr lang="en-GB" dirty="0" err="1"/>
                  <a:t>nC</a:t>
                </a:r>
                <a:r>
                  <a:rPr lang="en-GB" dirty="0"/>
                  <a:t> bunches</a:t>
                </a:r>
              </a:p>
              <a:p>
                <a:r>
                  <a:rPr lang="en-GB" dirty="0"/>
                  <a:t>Each of 22 images was fitted by 2D gaussian distribution, </a:t>
                </a:r>
                <a:r>
                  <a:rPr lang="en-GB" dirty="0" err="1"/>
                  <a:t>centered</a:t>
                </a:r>
                <a:r>
                  <a:rPr lang="en-GB" dirty="0"/>
                  <a:t>, trimmed to (</a:t>
                </a:r>
                <a14:m>
                  <m:oMath xmlns:m="http://schemas.openxmlformats.org/officeDocument/2006/math">
                    <m:r>
                      <a:rPr lang="en-GB" i="1"/>
                      <m:t>± 3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en-GB" i="1"/>
                          <m:t>&lt;</m:t>
                        </m:r>
                        <m:r>
                          <a:rPr lang="en-GB" i="1"/>
                          <m:t>𝑥𝑥</m:t>
                        </m:r>
                        <m:r>
                          <a:rPr lang="en-GB" i="1"/>
                          <m:t>&gt;</m:t>
                        </m:r>
                      </m:e>
                    </m:rad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i="1"/>
                      <m:t>± 3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en-GB" i="1"/>
                          <m:t>&lt;</m:t>
                        </m:r>
                        <m:r>
                          <a:rPr lang="en-GB" i="1"/>
                          <m:t>𝑦𝑦</m:t>
                        </m:r>
                        <m:r>
                          <a:rPr lang="en-GB" i="1"/>
                          <m:t>&gt;</m:t>
                        </m:r>
                      </m:e>
                    </m:rad>
                  </m:oMath>
                </a14:m>
                <a:r>
                  <a:rPr lang="en-GB" dirty="0"/>
                  <a:t>), and scaled down by x10</a:t>
                </a:r>
              </a:p>
              <a:p>
                <a:pPr lvl="1"/>
                <a:r>
                  <a:rPr lang="en-GB" dirty="0"/>
                  <a:t>This resulted in a total of </a:t>
                </a:r>
                <a:r>
                  <a:rPr lang="en-GB" b="1" dirty="0"/>
                  <a:t>40659 data points</a:t>
                </a:r>
                <a:endParaRPr lang="en-US" b="1" dirty="0"/>
              </a:p>
              <a:p>
                <a:r>
                  <a:rPr lang="en-GB" dirty="0"/>
                  <a:t>Phase space was filled with a 6x6x6x6 points </a:t>
                </a:r>
              </a:p>
              <a:p>
                <a:pPr lvl="1"/>
                <a:r>
                  <a:rPr lang="en-GB" b="1" dirty="0"/>
                  <a:t>1296 model variables</a:t>
                </a:r>
              </a:p>
              <a:p>
                <a:r>
                  <a:rPr lang="en-GB" dirty="0"/>
                  <a:t>Singular value decomposition took ~</a:t>
                </a:r>
                <a:r>
                  <a:rPr lang="en-GB" b="1" dirty="0"/>
                  <a:t>1 hour </a:t>
                </a:r>
                <a:r>
                  <a:rPr lang="en-GB" dirty="0"/>
                  <a:t>of computation time on a single core of Intel Xeon CPU E5-1650 3.5GHz. </a:t>
                </a:r>
              </a:p>
              <a:p>
                <a:pPr lvl="1"/>
                <a:r>
                  <a:rPr lang="en-GB" dirty="0"/>
                  <a:t>Because of the linear nature of the solved task found matrices can be reused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A7DE02-241D-4A35-828D-82C62090CA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43047"/>
                <a:ext cx="8672513" cy="2994115"/>
              </a:xfrm>
              <a:blipFill>
                <a:blip r:embed="rId2"/>
                <a:stretch>
                  <a:fillRect l="-1688" t="-4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03E0B-A1AA-4DAB-8A2F-7F70D9A1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5/10/2018</a:t>
            </a:fld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F4E14-F48C-4BD4-A8FF-22F69991A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64BB46-91DB-4A4F-B70B-72F6A244C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314" y="4037162"/>
            <a:ext cx="6567083" cy="21031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7638E3A-D50E-406F-B107-1AB7B0D4D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922154" cy="2413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A. Romanov</a:t>
            </a:r>
            <a:r>
              <a:rPr lang="en-US" dirty="0"/>
              <a:t> | Phase-space tomography at FAST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0906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DEF86-4BF3-4853-A37B-BA09990A3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449E2-F9C9-4934-BB87-0E498A163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5/10/2018</a:t>
            </a:fld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0A280-8587-4081-941E-08190F7A1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13</a:t>
            </a:fld>
            <a:endParaRPr lang="en-US" alt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C2E0ABF-6961-4845-A3A1-2B99C2C37ED1}"/>
              </a:ext>
            </a:extLst>
          </p:cNvPr>
          <p:cNvGrpSpPr/>
          <p:nvPr/>
        </p:nvGrpSpPr>
        <p:grpSpPr>
          <a:xfrm>
            <a:off x="1421963" y="1403515"/>
            <a:ext cx="7623530" cy="1535046"/>
            <a:chOff x="617570" y="9880900"/>
            <a:chExt cx="31683262" cy="6379624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0C0A3F06-2B43-4B7E-A62A-7210A928C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7571" y="9880900"/>
              <a:ext cx="2833270" cy="3129280"/>
            </a:xfrm>
            <a:prstGeom prst="rect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  <a:effectLst>
              <a:softEdge rad="0"/>
            </a:effectLst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B71457B-7448-4C9F-A3C3-F3769C617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2570" y="9880900"/>
              <a:ext cx="2833270" cy="3129280"/>
            </a:xfrm>
            <a:prstGeom prst="rect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  <a:effectLst>
              <a:softEdge rad="0"/>
            </a:effectLst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5AF898E4-3A55-44C3-8952-6B6686641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87569" y="9880900"/>
              <a:ext cx="2833270" cy="3129280"/>
            </a:xfrm>
            <a:prstGeom prst="rect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  <a:effectLst>
              <a:softEdge rad="0"/>
            </a:effectLst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15F3C26-2700-446F-8941-694BAEF60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72568" y="9880900"/>
              <a:ext cx="2833270" cy="3129280"/>
            </a:xfrm>
            <a:prstGeom prst="rect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  <a:effectLst>
              <a:softEdge rad="0"/>
            </a:effectLst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5120955A-2875-4539-9A33-8C04A5485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57567" y="9880900"/>
              <a:ext cx="2833270" cy="3129280"/>
            </a:xfrm>
            <a:prstGeom prst="rect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  <a:effectLst>
              <a:softEdge rad="0"/>
            </a:effectLst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DB463D65-7300-4119-A7F1-F4AA7E4D8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042566" y="9880900"/>
              <a:ext cx="2833270" cy="3129280"/>
            </a:xfrm>
            <a:prstGeom prst="rect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  <a:effectLst>
              <a:softEdge rad="0"/>
            </a:effectLst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E6B48E95-6511-49D9-AE25-B5B80585D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927565" y="9880900"/>
              <a:ext cx="2833270" cy="3129280"/>
            </a:xfrm>
            <a:prstGeom prst="rect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  <a:effectLst>
              <a:softEdge rad="0"/>
            </a:effectLst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F8D522A2-753D-4631-B643-B0B75F022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812564" y="9880900"/>
              <a:ext cx="2833270" cy="3129280"/>
            </a:xfrm>
            <a:prstGeom prst="rect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  <a:effectLst>
              <a:softEdge rad="0"/>
            </a:effectLst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BE26D1E3-95B5-4419-9DFF-EE458F9E2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697563" y="9880900"/>
              <a:ext cx="2833270" cy="3129280"/>
            </a:xfrm>
            <a:prstGeom prst="rect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  <a:effectLst>
              <a:softEdge rad="0"/>
            </a:effectLst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408292F8-4CC5-4717-8A52-14471E96D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582562" y="9880900"/>
              <a:ext cx="2833270" cy="3129280"/>
            </a:xfrm>
            <a:prstGeom prst="rect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  <a:effectLst>
              <a:softEdge rad="0"/>
            </a:effectLst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A183BB84-F296-44DE-AC27-C91631A1C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9467561" y="9880900"/>
              <a:ext cx="2833270" cy="3129280"/>
            </a:xfrm>
            <a:prstGeom prst="rect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  <a:effectLst>
              <a:softEdge rad="0"/>
            </a:effectLst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A1FD2C5E-88A2-4420-8EEF-C786D4CDC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17570" y="13131238"/>
              <a:ext cx="2833272" cy="3129286"/>
            </a:xfrm>
            <a:prstGeom prst="rect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2D795938-5B1F-4060-99C0-81AF7F9D7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02569" y="13131238"/>
              <a:ext cx="2833272" cy="3129286"/>
            </a:xfrm>
            <a:prstGeom prst="rect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5AFF2B7D-CB4C-471A-BE1E-FD0291129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387568" y="13131238"/>
              <a:ext cx="2833272" cy="3129286"/>
            </a:xfrm>
            <a:prstGeom prst="rect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B7BC317F-491C-4F48-A758-26CA9AA52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272567" y="13131238"/>
              <a:ext cx="2833272" cy="3129286"/>
            </a:xfrm>
            <a:prstGeom prst="rect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29F945F7-9AA2-41A7-BD11-7CB134921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2157566" y="13131238"/>
              <a:ext cx="2833272" cy="3129286"/>
            </a:xfrm>
            <a:prstGeom prst="rect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E1B89B34-79E9-490B-8D35-D37622817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5042565" y="13131238"/>
              <a:ext cx="2833272" cy="3129286"/>
            </a:xfrm>
            <a:prstGeom prst="rect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BB934AFB-7424-4135-A681-4174BD71A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7927564" y="13131238"/>
              <a:ext cx="2833272" cy="3129286"/>
            </a:xfrm>
            <a:prstGeom prst="rect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70C07D2A-EF12-4252-9CF3-934CAD313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0812563" y="13131238"/>
              <a:ext cx="2833272" cy="3129286"/>
            </a:xfrm>
            <a:prstGeom prst="rect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47D0F11E-F02C-48F9-A748-F41E1AF7D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3697562" y="13131238"/>
              <a:ext cx="2833272" cy="3129286"/>
            </a:xfrm>
            <a:prstGeom prst="rect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E35DF275-339A-4906-84E7-C47A7DE83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6582561" y="13131238"/>
              <a:ext cx="2833272" cy="3129286"/>
            </a:xfrm>
            <a:prstGeom prst="rect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179EED84-892D-4EC0-A21A-9976BDF09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9467560" y="13131238"/>
              <a:ext cx="2833272" cy="3129286"/>
            </a:xfrm>
            <a:prstGeom prst="rect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E1AA49E-A209-4B28-B19E-0B0B797E6173}"/>
              </a:ext>
            </a:extLst>
          </p:cNvPr>
          <p:cNvGrpSpPr/>
          <p:nvPr/>
        </p:nvGrpSpPr>
        <p:grpSpPr>
          <a:xfrm>
            <a:off x="1421962" y="3021362"/>
            <a:ext cx="7623531" cy="1533514"/>
            <a:chOff x="617569" y="16584534"/>
            <a:chExt cx="31683264" cy="6373258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425A439-F481-4DC3-89D1-905AE37DB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617571" y="16584534"/>
              <a:ext cx="2833270" cy="3129280"/>
            </a:xfrm>
            <a:prstGeom prst="rect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  <a:effectLst>
              <a:softEdge rad="0"/>
            </a:effectLst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658467A-556A-45E1-814A-C0B923292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3502570" y="16584534"/>
              <a:ext cx="2833270" cy="3129280"/>
            </a:xfrm>
            <a:prstGeom prst="rect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  <a:effectLst>
              <a:softEdge rad="0"/>
            </a:effectLst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84B0C25-6F28-4C04-9D43-A1022D947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6387569" y="16584534"/>
              <a:ext cx="2833270" cy="3129280"/>
            </a:xfrm>
            <a:prstGeom prst="rect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  <a:effectLst>
              <a:softEdge rad="0"/>
            </a:effectLst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5415EC7-33C2-4F08-9F2D-DF6158248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9272568" y="16584534"/>
              <a:ext cx="2833270" cy="3129280"/>
            </a:xfrm>
            <a:prstGeom prst="rect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  <a:effectLst>
              <a:softEdge rad="0"/>
            </a:effectLst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BBD7C75-EEC1-4ECA-8A9D-1655D3737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2157567" y="16584534"/>
              <a:ext cx="2833270" cy="3129280"/>
            </a:xfrm>
            <a:prstGeom prst="rect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  <a:effectLst>
              <a:softEdge rad="0"/>
            </a:effectLst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CAEC169-0F88-426A-B008-A79C42AC5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5042566" y="16584534"/>
              <a:ext cx="2833270" cy="3129280"/>
            </a:xfrm>
            <a:prstGeom prst="rect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  <a:effectLst>
              <a:softEdge rad="0"/>
            </a:effectLst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B567431-0556-4B52-81B6-AC04FF0F6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17927565" y="16584534"/>
              <a:ext cx="2833270" cy="3129280"/>
            </a:xfrm>
            <a:prstGeom prst="rect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  <a:effectLst>
              <a:softEdge rad="0"/>
            </a:effectLst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3FDBC15-8299-47AE-86BE-7F730EAE1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20812564" y="16584534"/>
              <a:ext cx="2833270" cy="3129280"/>
            </a:xfrm>
            <a:prstGeom prst="rect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  <a:effectLst>
              <a:softEdge rad="0"/>
            </a:effectLst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E397655-57D3-4B8C-AB57-7B609B8C4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23697563" y="16584534"/>
              <a:ext cx="2833270" cy="3129280"/>
            </a:xfrm>
            <a:prstGeom prst="rect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  <a:effectLst>
              <a:softEdge rad="0"/>
            </a:effectLst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1D4DC66-20C7-48DE-AE66-489DE14D6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26582562" y="16584534"/>
              <a:ext cx="2833270" cy="3129280"/>
            </a:xfrm>
            <a:prstGeom prst="rect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  <a:effectLst>
              <a:softEdge rad="0"/>
            </a:effectLst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F4EEAB9-F5CD-4C4E-A4A2-4C973C4A8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29467561" y="16584534"/>
              <a:ext cx="2833270" cy="3129280"/>
            </a:xfrm>
            <a:prstGeom prst="rect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  <a:effectLst>
              <a:softEdge rad="0"/>
            </a:effectLst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AA95E00-5D65-437E-A41D-60D27C52F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617569" y="19828508"/>
              <a:ext cx="2833274" cy="3129284"/>
            </a:xfrm>
            <a:prstGeom prst="rect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938C954D-812A-4426-AE25-549C6BFAF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3502568" y="19828508"/>
              <a:ext cx="2833274" cy="3129284"/>
            </a:xfrm>
            <a:prstGeom prst="rect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D6550CD9-9770-42E5-AEE3-DF8CE15FB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6387567" y="19828508"/>
              <a:ext cx="2833274" cy="3129284"/>
            </a:xfrm>
            <a:prstGeom prst="rect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A3BEE067-F7C7-4DB2-8521-6260E835F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272566" y="19828508"/>
              <a:ext cx="2833274" cy="3129284"/>
            </a:xfrm>
            <a:prstGeom prst="rect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B3B5CC8-FA8B-482C-8AF3-74E911779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12157565" y="19828508"/>
              <a:ext cx="2833274" cy="3129284"/>
            </a:xfrm>
            <a:prstGeom prst="rect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2A6F0ED-66B3-40EF-97BC-7EBDF2256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>
              <a:off x="15042564" y="19828508"/>
              <a:ext cx="2833274" cy="3129284"/>
            </a:xfrm>
            <a:prstGeom prst="rect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B60943E-1664-4895-A171-6466F47F5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17927563" y="19828508"/>
              <a:ext cx="2833274" cy="3129284"/>
            </a:xfrm>
            <a:prstGeom prst="rect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70068531-A290-4164-9A49-DD382AA28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20812562" y="19828508"/>
              <a:ext cx="2833274" cy="3129284"/>
            </a:xfrm>
            <a:prstGeom prst="rect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0846D54F-99A1-4FE7-8364-F2207EEB8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/>
            <a:stretch>
              <a:fillRect/>
            </a:stretch>
          </p:blipFill>
          <p:spPr>
            <a:xfrm>
              <a:off x="23697561" y="19828508"/>
              <a:ext cx="2833274" cy="3129284"/>
            </a:xfrm>
            <a:prstGeom prst="rect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D831336C-FCA0-4643-A907-FBE26B4C1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26582560" y="19828508"/>
              <a:ext cx="2833274" cy="3129284"/>
            </a:xfrm>
            <a:prstGeom prst="rect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887396AB-7D93-4CC8-A2E1-71EF74FDD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/>
            <a:stretch>
              <a:fillRect/>
            </a:stretch>
          </p:blipFill>
          <p:spPr>
            <a:xfrm>
              <a:off x="29467559" y="19828508"/>
              <a:ext cx="2833274" cy="3129284"/>
            </a:xfrm>
            <a:prstGeom prst="rect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</p:pic>
      </p:grp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C91974DE-3C4B-487B-9A4E-07CA9724F28B}"/>
              </a:ext>
            </a:extLst>
          </p:cNvPr>
          <p:cNvSpPr txBox="1">
            <a:spLocks/>
          </p:cNvSpPr>
          <p:nvPr/>
        </p:nvSpPr>
        <p:spPr>
          <a:xfrm>
            <a:off x="79487" y="1497268"/>
            <a:ext cx="1444955" cy="553548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800" dirty="0"/>
              <a:t>Measured 2D profiles </a:t>
            </a:r>
          </a:p>
          <a:p>
            <a:pPr algn="ctr" fontAlgn="auto">
              <a:spcAft>
                <a:spcPts val="0"/>
              </a:spcAft>
            </a:pPr>
            <a:r>
              <a:rPr lang="en-US" sz="800" dirty="0"/>
              <a:t>X plane scan.</a:t>
            </a:r>
          </a:p>
          <a:p>
            <a:pPr fontAlgn="auto">
              <a:spcAft>
                <a:spcPts val="0"/>
              </a:spcAft>
            </a:pPr>
            <a:endParaRPr lang="en-US" sz="800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3897ED6-215B-40A9-B75D-10EF2B8489F9}"/>
              </a:ext>
            </a:extLst>
          </p:cNvPr>
          <p:cNvSpPr txBox="1">
            <a:spLocks/>
          </p:cNvSpPr>
          <p:nvPr/>
        </p:nvSpPr>
        <p:spPr>
          <a:xfrm>
            <a:off x="79487" y="2312917"/>
            <a:ext cx="1444955" cy="553548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800" dirty="0"/>
              <a:t>Profiles from reconstructed 4D distribution</a:t>
            </a:r>
          </a:p>
          <a:p>
            <a:pPr algn="ctr" fontAlgn="auto">
              <a:spcAft>
                <a:spcPts val="0"/>
              </a:spcAft>
            </a:pPr>
            <a:r>
              <a:rPr lang="en-US" sz="800" dirty="0"/>
              <a:t>X plane.</a:t>
            </a:r>
          </a:p>
          <a:p>
            <a:pPr fontAlgn="auto">
              <a:spcAft>
                <a:spcPts val="0"/>
              </a:spcAft>
            </a:pPr>
            <a:endParaRPr lang="en-US" sz="800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9AFD71F7-5407-4C18-9C0A-6ABF3D173575}"/>
              </a:ext>
            </a:extLst>
          </p:cNvPr>
          <p:cNvSpPr txBox="1">
            <a:spLocks/>
          </p:cNvSpPr>
          <p:nvPr/>
        </p:nvSpPr>
        <p:spPr>
          <a:xfrm>
            <a:off x="79487" y="3128376"/>
            <a:ext cx="1444955" cy="553548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800" dirty="0"/>
              <a:t>Measured 2D profiles </a:t>
            </a:r>
          </a:p>
          <a:p>
            <a:pPr algn="ctr" fontAlgn="auto">
              <a:spcAft>
                <a:spcPts val="0"/>
              </a:spcAft>
            </a:pPr>
            <a:r>
              <a:rPr lang="en-US" sz="800" dirty="0"/>
              <a:t>Y plane scan.</a:t>
            </a:r>
          </a:p>
          <a:p>
            <a:pPr fontAlgn="auto">
              <a:spcAft>
                <a:spcPts val="0"/>
              </a:spcAft>
            </a:pPr>
            <a:endParaRPr lang="en-US" sz="800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39DA0480-05F3-4C43-B1B5-3841C36CBDE5}"/>
              </a:ext>
            </a:extLst>
          </p:cNvPr>
          <p:cNvSpPr txBox="1">
            <a:spLocks/>
          </p:cNvSpPr>
          <p:nvPr/>
        </p:nvSpPr>
        <p:spPr>
          <a:xfrm>
            <a:off x="79487" y="3944024"/>
            <a:ext cx="1444955" cy="553548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800" dirty="0"/>
              <a:t>Profiles from reconstructed 4D distribution</a:t>
            </a:r>
          </a:p>
          <a:p>
            <a:pPr algn="ctr" fontAlgn="auto">
              <a:spcAft>
                <a:spcPts val="0"/>
              </a:spcAft>
            </a:pPr>
            <a:r>
              <a:rPr lang="en-US" sz="800" dirty="0"/>
              <a:t>Y plane.</a:t>
            </a:r>
          </a:p>
          <a:p>
            <a:pPr fontAlgn="auto">
              <a:spcAft>
                <a:spcPts val="0"/>
              </a:spcAft>
            </a:pPr>
            <a:endParaRPr lang="en-US" sz="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781A46F-A864-43C1-9B65-45150E7AEF10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7854255" y="4693425"/>
            <a:ext cx="1172410" cy="1172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96666F-2FAD-45BE-A3C3-1D93049EB398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793812" y="4693425"/>
            <a:ext cx="1172410" cy="11724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2D9D4B-69FE-4F36-B993-D79A0B04F387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4217989" y="4693425"/>
            <a:ext cx="1172410" cy="11724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A5854D-9C7C-4AE4-A941-67B2D9B34CBD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3005901" y="4693425"/>
            <a:ext cx="1172410" cy="11724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A6DA058-6344-473F-9805-C5192E1D5B55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5430078" y="4693425"/>
            <a:ext cx="1172410" cy="11724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05C42B-2119-4C55-B37E-AA216FBE07FF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6642167" y="4693425"/>
            <a:ext cx="1172410" cy="1172410"/>
          </a:xfrm>
          <a:prstGeom prst="rect">
            <a:avLst/>
          </a:prstGeom>
        </p:spPr>
      </p:pic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1182278-F599-4DE4-8E08-9F4877DBF8E5}"/>
              </a:ext>
            </a:extLst>
          </p:cNvPr>
          <p:cNvSpPr txBox="1">
            <a:spLocks/>
          </p:cNvSpPr>
          <p:nvPr/>
        </p:nvSpPr>
        <p:spPr>
          <a:xfrm>
            <a:off x="2756565" y="5607004"/>
            <a:ext cx="209657" cy="256242"/>
          </a:xfrm>
          <a:prstGeom prst="rect">
            <a:avLst/>
          </a:prstGeom>
          <a:noFill/>
        </p:spPr>
        <p:txBody>
          <a:bodyPr vert="horz" lIns="0" tIns="308967" rIns="0" bIns="308967" anchor="ctr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</a:rPr>
              <a:t>X</a:t>
            </a:r>
            <a:endParaRPr lang="en-US" sz="1050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77EC1C58-3A31-49F8-900F-D760D49985D1}"/>
              </a:ext>
            </a:extLst>
          </p:cNvPr>
          <p:cNvSpPr txBox="1">
            <a:spLocks/>
          </p:cNvSpPr>
          <p:nvPr/>
        </p:nvSpPr>
        <p:spPr>
          <a:xfrm>
            <a:off x="3968654" y="5607004"/>
            <a:ext cx="209657" cy="256242"/>
          </a:xfrm>
          <a:prstGeom prst="rect">
            <a:avLst/>
          </a:prstGeom>
          <a:noFill/>
        </p:spPr>
        <p:txBody>
          <a:bodyPr vert="horz" lIns="0" tIns="308967" rIns="0" bIns="308967" anchor="ctr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</a:rPr>
              <a:t>X</a:t>
            </a:r>
            <a:endParaRPr lang="en-US" sz="1050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2F367404-6435-4267-AE5D-069E4129248B}"/>
              </a:ext>
            </a:extLst>
          </p:cNvPr>
          <p:cNvSpPr txBox="1">
            <a:spLocks/>
          </p:cNvSpPr>
          <p:nvPr/>
        </p:nvSpPr>
        <p:spPr>
          <a:xfrm>
            <a:off x="5180743" y="5607004"/>
            <a:ext cx="209657" cy="256242"/>
          </a:xfrm>
          <a:prstGeom prst="rect">
            <a:avLst/>
          </a:prstGeom>
          <a:noFill/>
        </p:spPr>
        <p:txBody>
          <a:bodyPr vert="horz" lIns="0" tIns="308967" rIns="0" bIns="308967" anchor="ctr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</a:rPr>
              <a:t>X</a:t>
            </a:r>
            <a:endParaRPr lang="en-US" sz="1050" dirty="0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9A0102B0-CF05-4733-9679-DD09D6D90F1C}"/>
              </a:ext>
            </a:extLst>
          </p:cNvPr>
          <p:cNvSpPr txBox="1">
            <a:spLocks/>
          </p:cNvSpPr>
          <p:nvPr/>
        </p:nvSpPr>
        <p:spPr>
          <a:xfrm>
            <a:off x="6392832" y="5607004"/>
            <a:ext cx="209657" cy="256242"/>
          </a:xfrm>
          <a:prstGeom prst="rect">
            <a:avLst/>
          </a:prstGeom>
          <a:noFill/>
        </p:spPr>
        <p:txBody>
          <a:bodyPr vert="horz" lIns="0" tIns="308967" rIns="0" bIns="308967" anchor="ctr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</a:rPr>
              <a:t>Y</a:t>
            </a:r>
            <a:endParaRPr lang="en-US" sz="1050" dirty="0"/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61C31FCF-5FF7-4553-B61F-A906ADA81A38}"/>
              </a:ext>
            </a:extLst>
          </p:cNvPr>
          <p:cNvSpPr txBox="1">
            <a:spLocks/>
          </p:cNvSpPr>
          <p:nvPr/>
        </p:nvSpPr>
        <p:spPr>
          <a:xfrm>
            <a:off x="7604921" y="5607004"/>
            <a:ext cx="209657" cy="256242"/>
          </a:xfrm>
          <a:prstGeom prst="rect">
            <a:avLst/>
          </a:prstGeom>
          <a:noFill/>
        </p:spPr>
        <p:txBody>
          <a:bodyPr vert="horz" lIns="0" tIns="308967" rIns="0" bIns="308967" anchor="ctr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</a:rPr>
              <a:t>Y</a:t>
            </a:r>
            <a:endParaRPr lang="en-US" sz="1050" dirty="0"/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0B191017-F6D5-4DC3-A066-E59388C3B170}"/>
              </a:ext>
            </a:extLst>
          </p:cNvPr>
          <p:cNvSpPr txBox="1">
            <a:spLocks/>
          </p:cNvSpPr>
          <p:nvPr/>
        </p:nvSpPr>
        <p:spPr>
          <a:xfrm>
            <a:off x="8817009" y="5607004"/>
            <a:ext cx="209657" cy="256242"/>
          </a:xfrm>
          <a:prstGeom prst="rect">
            <a:avLst/>
          </a:prstGeom>
          <a:noFill/>
        </p:spPr>
        <p:txBody>
          <a:bodyPr vert="horz" lIns="0" tIns="308967" rIns="0" bIns="308967" anchor="ctr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</a:rPr>
              <a:t>X’</a:t>
            </a:r>
            <a:endParaRPr lang="en-US" sz="1050" dirty="0"/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065DC096-1025-4845-9157-F00EFAE2D155}"/>
              </a:ext>
            </a:extLst>
          </p:cNvPr>
          <p:cNvSpPr txBox="1">
            <a:spLocks/>
          </p:cNvSpPr>
          <p:nvPr/>
        </p:nvSpPr>
        <p:spPr>
          <a:xfrm>
            <a:off x="1793811" y="4690835"/>
            <a:ext cx="209657" cy="256242"/>
          </a:xfrm>
          <a:prstGeom prst="rect">
            <a:avLst/>
          </a:prstGeom>
          <a:noFill/>
        </p:spPr>
        <p:txBody>
          <a:bodyPr vert="horz" lIns="0" tIns="308967" rIns="0" bIns="308967" anchor="ctr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</a:rPr>
              <a:t>X’</a:t>
            </a:r>
            <a:endParaRPr lang="en-US" sz="1050" dirty="0"/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096C4860-47FE-494A-B0FF-E1D2301B6BD0}"/>
              </a:ext>
            </a:extLst>
          </p:cNvPr>
          <p:cNvSpPr txBox="1">
            <a:spLocks/>
          </p:cNvSpPr>
          <p:nvPr/>
        </p:nvSpPr>
        <p:spPr>
          <a:xfrm>
            <a:off x="3005899" y="4690835"/>
            <a:ext cx="209657" cy="256242"/>
          </a:xfrm>
          <a:prstGeom prst="rect">
            <a:avLst/>
          </a:prstGeom>
          <a:noFill/>
        </p:spPr>
        <p:txBody>
          <a:bodyPr vert="horz" lIns="0" tIns="308967" rIns="0" bIns="308967" anchor="ctr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</a:rPr>
              <a:t>Y</a:t>
            </a:r>
            <a:endParaRPr lang="en-US" sz="1050" dirty="0"/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C7EF294D-9561-418E-B9E0-23566AAB9E65}"/>
              </a:ext>
            </a:extLst>
          </p:cNvPr>
          <p:cNvSpPr txBox="1">
            <a:spLocks/>
          </p:cNvSpPr>
          <p:nvPr/>
        </p:nvSpPr>
        <p:spPr>
          <a:xfrm>
            <a:off x="4217988" y="4690835"/>
            <a:ext cx="209657" cy="256242"/>
          </a:xfrm>
          <a:prstGeom prst="rect">
            <a:avLst/>
          </a:prstGeom>
          <a:noFill/>
        </p:spPr>
        <p:txBody>
          <a:bodyPr vert="horz" lIns="0" tIns="308967" rIns="0" bIns="308967" anchor="ctr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</a:rPr>
              <a:t>Y’</a:t>
            </a:r>
            <a:endParaRPr lang="en-US" sz="1050" dirty="0"/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32650624-4644-4B04-BA31-F50F9EFA29E7}"/>
              </a:ext>
            </a:extLst>
          </p:cNvPr>
          <p:cNvSpPr txBox="1">
            <a:spLocks/>
          </p:cNvSpPr>
          <p:nvPr/>
        </p:nvSpPr>
        <p:spPr>
          <a:xfrm>
            <a:off x="5430077" y="4690835"/>
            <a:ext cx="209657" cy="256242"/>
          </a:xfrm>
          <a:prstGeom prst="rect">
            <a:avLst/>
          </a:prstGeom>
          <a:noFill/>
        </p:spPr>
        <p:txBody>
          <a:bodyPr vert="horz" lIns="0" tIns="308967" rIns="0" bIns="308967" anchor="ctr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</a:rPr>
              <a:t>X’</a:t>
            </a:r>
            <a:endParaRPr lang="en-US" sz="1050" dirty="0"/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AB12CE6B-3707-445E-962B-3DD28437BC81}"/>
              </a:ext>
            </a:extLst>
          </p:cNvPr>
          <p:cNvSpPr txBox="1">
            <a:spLocks/>
          </p:cNvSpPr>
          <p:nvPr/>
        </p:nvSpPr>
        <p:spPr>
          <a:xfrm>
            <a:off x="6642166" y="4690835"/>
            <a:ext cx="209657" cy="256242"/>
          </a:xfrm>
          <a:prstGeom prst="rect">
            <a:avLst/>
          </a:prstGeom>
          <a:noFill/>
        </p:spPr>
        <p:txBody>
          <a:bodyPr vert="horz" lIns="0" tIns="308967" rIns="0" bIns="308967" anchor="ctr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</a:rPr>
              <a:t>Y’</a:t>
            </a:r>
            <a:endParaRPr lang="en-US" sz="1050" dirty="0"/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B0F9C876-7403-4213-8D54-5556390B1A73}"/>
              </a:ext>
            </a:extLst>
          </p:cNvPr>
          <p:cNvSpPr txBox="1">
            <a:spLocks/>
          </p:cNvSpPr>
          <p:nvPr/>
        </p:nvSpPr>
        <p:spPr>
          <a:xfrm>
            <a:off x="7854255" y="4690835"/>
            <a:ext cx="209657" cy="256242"/>
          </a:xfrm>
          <a:prstGeom prst="rect">
            <a:avLst/>
          </a:prstGeom>
          <a:noFill/>
        </p:spPr>
        <p:txBody>
          <a:bodyPr vert="horz" lIns="0" tIns="308967" rIns="0" bIns="308967" anchor="ctr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</a:rPr>
              <a:t>Y’</a:t>
            </a:r>
            <a:endParaRPr lang="en-US" sz="1050" dirty="0"/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5F77241D-0337-4300-AF89-FD3A7D546956}"/>
              </a:ext>
            </a:extLst>
          </p:cNvPr>
          <p:cNvSpPr txBox="1">
            <a:spLocks/>
          </p:cNvSpPr>
          <p:nvPr/>
        </p:nvSpPr>
        <p:spPr>
          <a:xfrm>
            <a:off x="147477" y="4932487"/>
            <a:ext cx="1606655" cy="670700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1050" dirty="0"/>
              <a:t>2D projections of the reconstructed 4D distribution</a:t>
            </a:r>
          </a:p>
          <a:p>
            <a:pPr fontAlgn="auto">
              <a:spcAft>
                <a:spcPts val="0"/>
              </a:spcAft>
            </a:pPr>
            <a:endParaRPr lang="en-US" sz="800" dirty="0"/>
          </a:p>
        </p:txBody>
      </p:sp>
      <p:sp>
        <p:nvSpPr>
          <p:cNvPr id="77" name="Footer Placeholder 4">
            <a:extLst>
              <a:ext uri="{FF2B5EF4-FFF2-40B4-BE49-F238E27FC236}">
                <a16:creationId xmlns:a16="http://schemas.microsoft.com/office/drawing/2014/main" id="{9295EB56-6437-4E61-B471-EFC22D3BC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922154" cy="2413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A. Romanov</a:t>
            </a:r>
            <a:r>
              <a:rPr lang="en-US" dirty="0"/>
              <a:t> | Phase-space tomography at FAST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6406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/>
              <a:t>True 4D tomography was successfully done with real beam with reasonable resolution</a:t>
            </a:r>
          </a:p>
          <a:p>
            <a:pPr lvl="1" algn="just"/>
            <a:r>
              <a:rPr lang="en-US" dirty="0"/>
              <a:t>Improved resolution can be achieved by implementing SVD for sparse arrays and partial computation for selected number of biggest singular values</a:t>
            </a:r>
          </a:p>
          <a:p>
            <a:pPr algn="just"/>
            <a:r>
              <a:rPr lang="en-US" dirty="0"/>
              <a:t>4 sets of raw experimental data is available for offline tests</a:t>
            </a:r>
          </a:p>
          <a:p>
            <a:pPr algn="just"/>
            <a:r>
              <a:rPr lang="en-US" dirty="0"/>
              <a:t>Similar voxel-based techniques with bigger variety of free parameters can be tested, such as individual variability of voxels’ positions and covariance matrixes</a:t>
            </a:r>
          </a:p>
          <a:p>
            <a:pPr lvl="1" algn="just"/>
            <a:r>
              <a:rPr lang="en-US" dirty="0"/>
              <a:t>multidimensional multi-gaussian fit (iterative solution)</a:t>
            </a:r>
          </a:p>
          <a:p>
            <a:pPr algn="just"/>
            <a:r>
              <a:rPr lang="en-US" dirty="0"/>
              <a:t>Fully 5D tomography with good resolution is a challenging but achievable goal. Coupled with experimental analysis of effects crucial for emittance preservation this will make a solid PhD program.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5/10/2018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21B17A3-74F2-40F4-B026-55DA1469E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922154" cy="2413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A. Romanov</a:t>
            </a:r>
            <a:r>
              <a:rPr lang="en-US" dirty="0"/>
              <a:t> | Phase-space tomography at FAST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78915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9B6BE-1858-42C0-82A6-7EAB4C435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conditions but 1pc bunch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52946D9-06C8-480F-922A-790058A3E0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2989" y="4579302"/>
            <a:ext cx="1172411" cy="117241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9B04F-FBF2-485F-BC72-28E68B009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5/10/2018</a:t>
            </a:fld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4F1BE-E486-488B-B67E-7D5B86B47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93CE09-FED2-46CC-A1BD-693FEE307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780" y="4579302"/>
            <a:ext cx="1172411" cy="11724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F7EFE3-2ACB-44ED-B1AC-85333072A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2994" y="4579302"/>
            <a:ext cx="1172411" cy="11724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327384-B103-4032-ABC3-800D36BC66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2152" y="4579302"/>
            <a:ext cx="1172411" cy="11724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8DB150-E856-4CDF-B719-B1004B6825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5739" y="4579302"/>
            <a:ext cx="1172411" cy="11724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2E04F6F-4DCB-4765-8F43-C3B68BC915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4374" y="4579302"/>
            <a:ext cx="1172411" cy="1172411"/>
          </a:xfrm>
          <a:prstGeom prst="rect">
            <a:avLst/>
          </a:prstGeom>
        </p:spPr>
      </p:pic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17FBFC5E-B84A-4E14-998E-0147583FBD14}"/>
              </a:ext>
            </a:extLst>
          </p:cNvPr>
          <p:cNvSpPr txBox="1">
            <a:spLocks/>
          </p:cNvSpPr>
          <p:nvPr/>
        </p:nvSpPr>
        <p:spPr>
          <a:xfrm>
            <a:off x="2639058" y="5495471"/>
            <a:ext cx="209657" cy="256242"/>
          </a:xfrm>
          <a:prstGeom prst="rect">
            <a:avLst/>
          </a:prstGeom>
          <a:noFill/>
        </p:spPr>
        <p:txBody>
          <a:bodyPr vert="horz" lIns="0" tIns="308967" rIns="0" bIns="308967" anchor="ctr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</a:rPr>
              <a:t>X</a:t>
            </a:r>
            <a:endParaRPr lang="en-US" sz="1050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9D024C1A-C19A-40C7-B276-72ABFCD642CA}"/>
              </a:ext>
            </a:extLst>
          </p:cNvPr>
          <p:cNvSpPr txBox="1">
            <a:spLocks/>
          </p:cNvSpPr>
          <p:nvPr/>
        </p:nvSpPr>
        <p:spPr>
          <a:xfrm>
            <a:off x="3851147" y="5495471"/>
            <a:ext cx="209657" cy="256242"/>
          </a:xfrm>
          <a:prstGeom prst="rect">
            <a:avLst/>
          </a:prstGeom>
          <a:noFill/>
        </p:spPr>
        <p:txBody>
          <a:bodyPr vert="horz" lIns="0" tIns="308967" rIns="0" bIns="308967" anchor="ctr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</a:rPr>
              <a:t>X</a:t>
            </a:r>
            <a:endParaRPr lang="en-US" sz="1050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6E77F96F-5A2C-4FAE-8CB3-DC09AC65E49D}"/>
              </a:ext>
            </a:extLst>
          </p:cNvPr>
          <p:cNvSpPr txBox="1">
            <a:spLocks/>
          </p:cNvSpPr>
          <p:nvPr/>
        </p:nvSpPr>
        <p:spPr>
          <a:xfrm>
            <a:off x="5063236" y="5495471"/>
            <a:ext cx="209657" cy="256242"/>
          </a:xfrm>
          <a:prstGeom prst="rect">
            <a:avLst/>
          </a:prstGeom>
          <a:noFill/>
        </p:spPr>
        <p:txBody>
          <a:bodyPr vert="horz" lIns="0" tIns="308967" rIns="0" bIns="308967" anchor="ctr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</a:rPr>
              <a:t>X</a:t>
            </a:r>
            <a:endParaRPr lang="en-US" sz="1050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F0FABDBD-E287-4906-B86B-CA672570581A}"/>
              </a:ext>
            </a:extLst>
          </p:cNvPr>
          <p:cNvSpPr txBox="1">
            <a:spLocks/>
          </p:cNvSpPr>
          <p:nvPr/>
        </p:nvSpPr>
        <p:spPr>
          <a:xfrm>
            <a:off x="6275325" y="5495471"/>
            <a:ext cx="209657" cy="256242"/>
          </a:xfrm>
          <a:prstGeom prst="rect">
            <a:avLst/>
          </a:prstGeom>
          <a:noFill/>
        </p:spPr>
        <p:txBody>
          <a:bodyPr vert="horz" lIns="0" tIns="308967" rIns="0" bIns="308967" anchor="ctr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</a:rPr>
              <a:t>Y</a:t>
            </a:r>
            <a:endParaRPr lang="en-US" sz="1050" dirty="0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813305B1-B274-4B9B-AE58-BC24BA0E715F}"/>
              </a:ext>
            </a:extLst>
          </p:cNvPr>
          <p:cNvSpPr txBox="1">
            <a:spLocks/>
          </p:cNvSpPr>
          <p:nvPr/>
        </p:nvSpPr>
        <p:spPr>
          <a:xfrm>
            <a:off x="7487414" y="5495471"/>
            <a:ext cx="209657" cy="256242"/>
          </a:xfrm>
          <a:prstGeom prst="rect">
            <a:avLst/>
          </a:prstGeom>
          <a:noFill/>
        </p:spPr>
        <p:txBody>
          <a:bodyPr vert="horz" lIns="0" tIns="308967" rIns="0" bIns="308967" anchor="ctr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</a:rPr>
              <a:t>Y</a:t>
            </a:r>
            <a:endParaRPr lang="en-US" sz="1050" dirty="0"/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5DF69A13-C701-4D3F-AE9D-CD85A0D7FB66}"/>
              </a:ext>
            </a:extLst>
          </p:cNvPr>
          <p:cNvSpPr txBox="1">
            <a:spLocks/>
          </p:cNvSpPr>
          <p:nvPr/>
        </p:nvSpPr>
        <p:spPr>
          <a:xfrm>
            <a:off x="8699502" y="5495471"/>
            <a:ext cx="209657" cy="256242"/>
          </a:xfrm>
          <a:prstGeom prst="rect">
            <a:avLst/>
          </a:prstGeom>
          <a:noFill/>
        </p:spPr>
        <p:txBody>
          <a:bodyPr vert="horz" lIns="0" tIns="308967" rIns="0" bIns="308967" anchor="ctr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</a:rPr>
              <a:t>X’</a:t>
            </a:r>
            <a:endParaRPr lang="en-US" sz="1050" dirty="0"/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CEC2A982-401C-4649-964C-94C88685C795}"/>
              </a:ext>
            </a:extLst>
          </p:cNvPr>
          <p:cNvSpPr txBox="1">
            <a:spLocks/>
          </p:cNvSpPr>
          <p:nvPr/>
        </p:nvSpPr>
        <p:spPr>
          <a:xfrm>
            <a:off x="1676304" y="4579302"/>
            <a:ext cx="209657" cy="256242"/>
          </a:xfrm>
          <a:prstGeom prst="rect">
            <a:avLst/>
          </a:prstGeom>
          <a:noFill/>
        </p:spPr>
        <p:txBody>
          <a:bodyPr vert="horz" lIns="0" tIns="308967" rIns="0" bIns="308967" anchor="ctr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</a:rPr>
              <a:t>X’</a:t>
            </a:r>
            <a:endParaRPr lang="en-US" sz="1050" dirty="0"/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D5492A14-8F99-424E-9570-1DC3878F4F79}"/>
              </a:ext>
            </a:extLst>
          </p:cNvPr>
          <p:cNvSpPr txBox="1">
            <a:spLocks/>
          </p:cNvSpPr>
          <p:nvPr/>
        </p:nvSpPr>
        <p:spPr>
          <a:xfrm>
            <a:off x="2888392" y="4579302"/>
            <a:ext cx="209657" cy="256242"/>
          </a:xfrm>
          <a:prstGeom prst="rect">
            <a:avLst/>
          </a:prstGeom>
          <a:noFill/>
        </p:spPr>
        <p:txBody>
          <a:bodyPr vert="horz" lIns="0" tIns="308967" rIns="0" bIns="308967" anchor="ctr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</a:rPr>
              <a:t>Y</a:t>
            </a:r>
            <a:endParaRPr lang="en-US" sz="1050" dirty="0"/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87D6DFA5-127B-457C-A5C2-2F46E421D39C}"/>
              </a:ext>
            </a:extLst>
          </p:cNvPr>
          <p:cNvSpPr txBox="1">
            <a:spLocks/>
          </p:cNvSpPr>
          <p:nvPr/>
        </p:nvSpPr>
        <p:spPr>
          <a:xfrm>
            <a:off x="4100481" y="4579302"/>
            <a:ext cx="209657" cy="256242"/>
          </a:xfrm>
          <a:prstGeom prst="rect">
            <a:avLst/>
          </a:prstGeom>
          <a:noFill/>
        </p:spPr>
        <p:txBody>
          <a:bodyPr vert="horz" lIns="0" tIns="308967" rIns="0" bIns="308967" anchor="ctr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</a:rPr>
              <a:t>Y’</a:t>
            </a:r>
            <a:endParaRPr lang="en-US" sz="1050" dirty="0"/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A3C607EE-FF35-4EF4-B6A5-A72D316945D4}"/>
              </a:ext>
            </a:extLst>
          </p:cNvPr>
          <p:cNvSpPr txBox="1">
            <a:spLocks/>
          </p:cNvSpPr>
          <p:nvPr/>
        </p:nvSpPr>
        <p:spPr>
          <a:xfrm>
            <a:off x="5312570" y="4579302"/>
            <a:ext cx="209657" cy="256242"/>
          </a:xfrm>
          <a:prstGeom prst="rect">
            <a:avLst/>
          </a:prstGeom>
          <a:noFill/>
        </p:spPr>
        <p:txBody>
          <a:bodyPr vert="horz" lIns="0" tIns="308967" rIns="0" bIns="308967" anchor="ctr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</a:rPr>
              <a:t>X’</a:t>
            </a:r>
            <a:endParaRPr lang="en-US" sz="1050" dirty="0"/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05B58C82-7310-41AF-A0AE-37083B4035C9}"/>
              </a:ext>
            </a:extLst>
          </p:cNvPr>
          <p:cNvSpPr txBox="1">
            <a:spLocks/>
          </p:cNvSpPr>
          <p:nvPr/>
        </p:nvSpPr>
        <p:spPr>
          <a:xfrm>
            <a:off x="6524659" y="4579302"/>
            <a:ext cx="209657" cy="256242"/>
          </a:xfrm>
          <a:prstGeom prst="rect">
            <a:avLst/>
          </a:prstGeom>
          <a:noFill/>
        </p:spPr>
        <p:txBody>
          <a:bodyPr vert="horz" lIns="0" tIns="308967" rIns="0" bIns="308967" anchor="ctr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</a:rPr>
              <a:t>Y’</a:t>
            </a:r>
            <a:endParaRPr lang="en-US" sz="1050" dirty="0"/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A9AD1B51-C467-45CD-9309-C3400246995F}"/>
              </a:ext>
            </a:extLst>
          </p:cNvPr>
          <p:cNvSpPr txBox="1">
            <a:spLocks/>
          </p:cNvSpPr>
          <p:nvPr/>
        </p:nvSpPr>
        <p:spPr>
          <a:xfrm>
            <a:off x="7736748" y="4579302"/>
            <a:ext cx="209657" cy="256242"/>
          </a:xfrm>
          <a:prstGeom prst="rect">
            <a:avLst/>
          </a:prstGeom>
          <a:noFill/>
        </p:spPr>
        <p:txBody>
          <a:bodyPr vert="horz" lIns="0" tIns="308967" rIns="0" bIns="308967" anchor="ctr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</a:rPr>
              <a:t>Y’</a:t>
            </a:r>
            <a:endParaRPr lang="en-US" sz="105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E262A27-DE8F-4053-9563-D44577C299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3851" y="2273310"/>
            <a:ext cx="419048" cy="45714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F3C0807-C2AC-4893-89D2-74C9F50106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4716" y="2266961"/>
            <a:ext cx="393651" cy="46984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9405D81-7D0D-46A3-9AF9-934CBED0C8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00184" y="2266961"/>
            <a:ext cx="241270" cy="46984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F364047-C3CB-485F-AA75-F4F06B960D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63270" y="2260611"/>
            <a:ext cx="126984" cy="48254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7E0B360-0196-4C5B-96BF-19526A78F4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12070" y="2273310"/>
            <a:ext cx="101587" cy="45714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60F7EA4-D95D-4E09-B121-4732ACE78DA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35473" y="2266961"/>
            <a:ext cx="203175" cy="46984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02E3824-150F-4F94-BAF9-BB6202646C4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60464" y="2273310"/>
            <a:ext cx="330159" cy="45714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EF336A7-BF28-4C45-8123-897D0D8002F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12439" y="2266961"/>
            <a:ext cx="419048" cy="46984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96B0B7E-18C5-41C9-BC22-F9A4411380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53304" y="2266961"/>
            <a:ext cx="482540" cy="46984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8A2E41C-AEFD-4079-B14A-43BAFD6F158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57661" y="2260611"/>
            <a:ext cx="507936" cy="48254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CEB8580-090C-4BA7-8760-9E492D9789F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87414" y="2260611"/>
            <a:ext cx="495238" cy="48254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A8853F9-8ADC-4B0C-97AC-9844F15071B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40690" y="3716254"/>
            <a:ext cx="380952" cy="62222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48A11F4-EE9B-44E3-94E1-B5586AC0BB1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75178" y="3746689"/>
            <a:ext cx="419048" cy="48254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CC48A9E-2A1F-4242-9256-F581AF48059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147762" y="3953506"/>
            <a:ext cx="419048" cy="24127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BCF426F-AF32-4EF2-B500-1FBF6E65412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720346" y="4023052"/>
            <a:ext cx="380952" cy="13968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3469B92-5FF6-467D-AF73-3B0CB28D905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254834" y="4021016"/>
            <a:ext cx="380952" cy="12698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A4D17854-3530-469C-A2EC-D239BECD72A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789322" y="3940807"/>
            <a:ext cx="368254" cy="26666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47A7881-7B2F-49FC-8FD4-AA26589CE03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311112" y="3869043"/>
            <a:ext cx="380952" cy="40634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70CF79B7-586C-4F7A-8832-9A8F3DA6962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845600" y="3832575"/>
            <a:ext cx="380952" cy="52063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996C2614-BB42-4804-AAEF-78DDA6FAED5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380088" y="3806335"/>
            <a:ext cx="406349" cy="59682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E1E375EF-C49C-41B6-ADC3-D3AC4B9404F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939973" y="3827589"/>
            <a:ext cx="419048" cy="60952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AB6A517-6295-428B-9C83-2B9609386C6F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512561" y="3776262"/>
            <a:ext cx="469841" cy="647619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3668BBD4-58D5-4529-AC85-907AE13691C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043851" y="1541056"/>
            <a:ext cx="419048" cy="45714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3702F73C-1F7E-4A89-B406-1C1E49081BD3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495370" y="1528357"/>
            <a:ext cx="495238" cy="48254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27494F5F-A939-4753-8000-194CFB848D7D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764821" y="1528357"/>
            <a:ext cx="507936" cy="48254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4634C604-35E8-468D-9C11-1B105D1EC613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059669" y="1534707"/>
            <a:ext cx="482540" cy="469841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FFD49BDC-52C9-4568-AEE3-68A279BA747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418009" y="1534707"/>
            <a:ext cx="419048" cy="469841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9FD43CF4-57BE-4975-A628-125861DDDDD8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865238" y="1541056"/>
            <a:ext cx="330159" cy="457143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0F053964-D4F4-492F-A3F9-1EA803013645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439451" y="1534707"/>
            <a:ext cx="203175" cy="469841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BC41461F-62FF-404F-8DB2-B2B862DB64A0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115252" y="1541056"/>
            <a:ext cx="101587" cy="457143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4030BDE7-A3E4-4919-AB48-C7C3329FEA37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765656" y="1528357"/>
            <a:ext cx="126984" cy="48254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B7BF4603-9579-4AAC-A966-0E29AC1051C8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301774" y="1534707"/>
            <a:ext cx="241270" cy="469841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24DADAEE-9F01-4E20-88A9-2066019508E3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685511" y="1534707"/>
            <a:ext cx="393651" cy="469841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62B492D5-0884-4F58-A6D7-0F9D0CE29340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2040690" y="2954949"/>
            <a:ext cx="380952" cy="622222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609812C9-0FBC-4BBA-AC3F-4B9921D0EBF0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2575999" y="3024790"/>
            <a:ext cx="419048" cy="482540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9663A5A4-572A-492A-A329-89D3ED6574E8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3149404" y="3145425"/>
            <a:ext cx="419048" cy="24127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736EB52E-F2EB-45AC-BA81-D5BD44BF342F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3722809" y="3196219"/>
            <a:ext cx="380952" cy="139683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E6567D68-AD71-40BB-AF58-5485CAB384C7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4258118" y="3202568"/>
            <a:ext cx="380952" cy="126984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23AB0E36-CE84-4538-9256-F2417970532F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4793427" y="3132727"/>
            <a:ext cx="368254" cy="266667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1B14A0C8-5727-4A7A-A360-53B686201F58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5316038" y="3062886"/>
            <a:ext cx="380952" cy="406349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1BC37F8D-6B56-448F-AF84-DFF9E113638F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5851347" y="3005743"/>
            <a:ext cx="380952" cy="520635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4AC657BF-9451-456F-840A-CCBCB726DC41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6386656" y="2967648"/>
            <a:ext cx="406349" cy="596825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98C59804-94BD-44BE-B16F-AA66B242FB42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6947362" y="2961298"/>
            <a:ext cx="419048" cy="609524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8FEB2146-ACA0-40AF-BC42-250BD636AE71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7520767" y="2942251"/>
            <a:ext cx="469841" cy="647619"/>
          </a:xfrm>
          <a:prstGeom prst="rect">
            <a:avLst/>
          </a:prstGeom>
        </p:spPr>
      </p:pic>
      <p:sp>
        <p:nvSpPr>
          <p:cNvPr id="119" name="Text Placeholder 15">
            <a:extLst>
              <a:ext uri="{FF2B5EF4-FFF2-40B4-BE49-F238E27FC236}">
                <a16:creationId xmlns:a16="http://schemas.microsoft.com/office/drawing/2014/main" id="{796535BC-CE60-4B90-A4C0-4E1DB9C40976}"/>
              </a:ext>
            </a:extLst>
          </p:cNvPr>
          <p:cNvSpPr txBox="1">
            <a:spLocks/>
          </p:cNvSpPr>
          <p:nvPr/>
        </p:nvSpPr>
        <p:spPr>
          <a:xfrm>
            <a:off x="260276" y="1426025"/>
            <a:ext cx="1444955" cy="553548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800" dirty="0"/>
              <a:t>Measured 2D profiles </a:t>
            </a:r>
          </a:p>
          <a:p>
            <a:pPr algn="ctr" fontAlgn="auto">
              <a:spcAft>
                <a:spcPts val="0"/>
              </a:spcAft>
            </a:pPr>
            <a:r>
              <a:rPr lang="en-US" sz="800" dirty="0"/>
              <a:t>X plane scan.</a:t>
            </a:r>
          </a:p>
          <a:p>
            <a:pPr fontAlgn="auto">
              <a:spcAft>
                <a:spcPts val="0"/>
              </a:spcAft>
            </a:pPr>
            <a:endParaRPr lang="en-US" sz="800" dirty="0"/>
          </a:p>
        </p:txBody>
      </p:sp>
      <p:sp>
        <p:nvSpPr>
          <p:cNvPr id="120" name="Text Placeholder 15">
            <a:extLst>
              <a:ext uri="{FF2B5EF4-FFF2-40B4-BE49-F238E27FC236}">
                <a16:creationId xmlns:a16="http://schemas.microsoft.com/office/drawing/2014/main" id="{424CAD60-1392-46E2-AB68-473C01F3DE18}"/>
              </a:ext>
            </a:extLst>
          </p:cNvPr>
          <p:cNvSpPr txBox="1">
            <a:spLocks/>
          </p:cNvSpPr>
          <p:nvPr/>
        </p:nvSpPr>
        <p:spPr>
          <a:xfrm>
            <a:off x="194024" y="2065172"/>
            <a:ext cx="1444955" cy="553548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800" dirty="0"/>
              <a:t>Profiles from reconstructed 4D distribution</a:t>
            </a:r>
          </a:p>
          <a:p>
            <a:pPr algn="ctr" fontAlgn="auto">
              <a:spcAft>
                <a:spcPts val="0"/>
              </a:spcAft>
            </a:pPr>
            <a:r>
              <a:rPr lang="en-US" sz="800" dirty="0"/>
              <a:t>X plane.</a:t>
            </a:r>
          </a:p>
          <a:p>
            <a:pPr fontAlgn="auto">
              <a:spcAft>
                <a:spcPts val="0"/>
              </a:spcAft>
            </a:pPr>
            <a:endParaRPr lang="en-US" sz="800" dirty="0"/>
          </a:p>
        </p:txBody>
      </p:sp>
      <p:sp>
        <p:nvSpPr>
          <p:cNvPr id="121" name="Text Placeholder 15">
            <a:extLst>
              <a:ext uri="{FF2B5EF4-FFF2-40B4-BE49-F238E27FC236}">
                <a16:creationId xmlns:a16="http://schemas.microsoft.com/office/drawing/2014/main" id="{9289008E-DA8A-48D1-BF40-CA45F690EA83}"/>
              </a:ext>
            </a:extLst>
          </p:cNvPr>
          <p:cNvSpPr txBox="1">
            <a:spLocks/>
          </p:cNvSpPr>
          <p:nvPr/>
        </p:nvSpPr>
        <p:spPr>
          <a:xfrm>
            <a:off x="268810" y="2938329"/>
            <a:ext cx="1444955" cy="553548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800" dirty="0"/>
              <a:t>Measured 2D profiles </a:t>
            </a:r>
          </a:p>
          <a:p>
            <a:pPr algn="ctr" fontAlgn="auto">
              <a:spcAft>
                <a:spcPts val="0"/>
              </a:spcAft>
            </a:pPr>
            <a:r>
              <a:rPr lang="en-US" sz="800" dirty="0"/>
              <a:t>Y plane scan.</a:t>
            </a:r>
          </a:p>
          <a:p>
            <a:pPr fontAlgn="auto">
              <a:spcAft>
                <a:spcPts val="0"/>
              </a:spcAft>
            </a:pPr>
            <a:endParaRPr lang="en-US" sz="800" dirty="0"/>
          </a:p>
        </p:txBody>
      </p:sp>
      <p:sp>
        <p:nvSpPr>
          <p:cNvPr id="122" name="Text Placeholder 15">
            <a:extLst>
              <a:ext uri="{FF2B5EF4-FFF2-40B4-BE49-F238E27FC236}">
                <a16:creationId xmlns:a16="http://schemas.microsoft.com/office/drawing/2014/main" id="{CABA16C6-BA85-4048-81DF-FC335C4D0546}"/>
              </a:ext>
            </a:extLst>
          </p:cNvPr>
          <p:cNvSpPr txBox="1">
            <a:spLocks/>
          </p:cNvSpPr>
          <p:nvPr/>
        </p:nvSpPr>
        <p:spPr>
          <a:xfrm>
            <a:off x="368490" y="3546523"/>
            <a:ext cx="1444955" cy="553548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800" dirty="0"/>
              <a:t>Profiles from reconstructed 4D distribution</a:t>
            </a:r>
          </a:p>
          <a:p>
            <a:pPr algn="ctr" fontAlgn="auto">
              <a:spcAft>
                <a:spcPts val="0"/>
              </a:spcAft>
            </a:pPr>
            <a:r>
              <a:rPr lang="en-US" sz="800" dirty="0"/>
              <a:t>Y plane.</a:t>
            </a:r>
          </a:p>
          <a:p>
            <a:pPr fontAlgn="auto">
              <a:spcAft>
                <a:spcPts val="0"/>
              </a:spcAft>
            </a:pPr>
            <a:endParaRPr lang="en-US" sz="800" dirty="0"/>
          </a:p>
        </p:txBody>
      </p:sp>
      <p:sp>
        <p:nvSpPr>
          <p:cNvPr id="123" name="Text Placeholder 15">
            <a:extLst>
              <a:ext uri="{FF2B5EF4-FFF2-40B4-BE49-F238E27FC236}">
                <a16:creationId xmlns:a16="http://schemas.microsoft.com/office/drawing/2014/main" id="{D483361A-D92E-4C7F-A090-52E2F9C2DF6C}"/>
              </a:ext>
            </a:extLst>
          </p:cNvPr>
          <p:cNvSpPr txBox="1">
            <a:spLocks/>
          </p:cNvSpPr>
          <p:nvPr/>
        </p:nvSpPr>
        <p:spPr>
          <a:xfrm>
            <a:off x="179425" y="4636885"/>
            <a:ext cx="1606655" cy="670700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1050" dirty="0"/>
              <a:t>2D projections of the reconstructed 4D distribution</a:t>
            </a:r>
          </a:p>
          <a:p>
            <a:pPr fontAlgn="auto">
              <a:spcAft>
                <a:spcPts val="0"/>
              </a:spcAft>
            </a:pPr>
            <a:endParaRPr lang="en-US" sz="800" dirty="0"/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3CEE28ED-C994-4779-8808-015A96D799C6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4932865" y="103664"/>
            <a:ext cx="4091664" cy="1174459"/>
          </a:xfrm>
          <a:prstGeom prst="rect">
            <a:avLst/>
          </a:prstGeom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7F5AB564-39A8-45D6-9D11-4A2CAE24E2BC}"/>
              </a:ext>
            </a:extLst>
          </p:cNvPr>
          <p:cNvSpPr txBox="1"/>
          <p:nvPr/>
        </p:nvSpPr>
        <p:spPr>
          <a:xfrm>
            <a:off x="223304" y="5884004"/>
            <a:ext cx="8692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Wrong initial condition resulted in too narrow grid and erratic distributions in Y</a:t>
            </a:r>
          </a:p>
        </p:txBody>
      </p:sp>
      <p:sp>
        <p:nvSpPr>
          <p:cNvPr id="127" name="Footer Placeholder 4">
            <a:extLst>
              <a:ext uri="{FF2B5EF4-FFF2-40B4-BE49-F238E27FC236}">
                <a16:creationId xmlns:a16="http://schemas.microsoft.com/office/drawing/2014/main" id="{2F2F79A1-3B7A-45BF-A6AF-10028F66A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922154" cy="2413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A. Romanov</a:t>
            </a:r>
            <a:r>
              <a:rPr lang="en-US" dirty="0"/>
              <a:t> | Phase-space tomography at FAST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99984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425B0-7880-4EE1-B138-DE0F95122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5218F-FC1E-45D6-905E-BAFAE022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421475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GB" sz="2800" dirty="0"/>
              <a:t>	FAST linear accelerator has been commissioned in 2017. Experimental program of the facility requires high quality beams with well-defined properties. Solenoidal fields at photoinjector, laser spot shape, space charge forces and other effects can distort beam distribution and introduce coupling.</a:t>
            </a:r>
          </a:p>
          <a:p>
            <a:pPr marL="0" indent="0" algn="just">
              <a:buNone/>
            </a:pPr>
            <a:r>
              <a:rPr lang="en-GB" sz="2800" dirty="0"/>
              <a:t>	Flexibility of the FAST allows to perform beam rotations in 4D and 5D phase space in wide range of phases to perform high quality tomography in a timely manner.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24D76-A486-48D8-A31C-7FF43EEC7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5/10/2018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920D9-D04D-4EBD-A4AD-A9A2A2A26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922154" cy="2413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A. Romanov</a:t>
            </a:r>
            <a:r>
              <a:rPr lang="en-US" dirty="0"/>
              <a:t> | Phase-space tomography at FAST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90D76-6985-4CE7-AEE3-7B86D1E09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D473FC-C782-41FE-B3EB-C5C215C4BD0C}"/>
              </a:ext>
            </a:extLst>
          </p:cNvPr>
          <p:cNvGrpSpPr/>
          <p:nvPr/>
        </p:nvGrpSpPr>
        <p:grpSpPr>
          <a:xfrm>
            <a:off x="228600" y="5434280"/>
            <a:ext cx="8672513" cy="575582"/>
            <a:chOff x="1065806" y="37930967"/>
            <a:chExt cx="30940147" cy="205345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7B90A37-5261-4E8D-9DD4-5F477150E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5806" y="38140517"/>
              <a:ext cx="30940147" cy="1843902"/>
            </a:xfrm>
            <a:prstGeom prst="rect">
              <a:avLst/>
            </a:prstGeom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2130709-9C24-4F56-A987-70E7A6451DC9}"/>
                </a:ext>
              </a:extLst>
            </p:cNvPr>
            <p:cNvCxnSpPr/>
            <p:nvPr/>
          </p:nvCxnSpPr>
          <p:spPr>
            <a:xfrm>
              <a:off x="7791450" y="37930967"/>
              <a:ext cx="1746885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1224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Established tomography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/>
          <a:lstStyle/>
          <a:p>
            <a:r>
              <a:rPr lang="en-US" sz="3200" dirty="0"/>
              <a:t>Several methods based on analytical and semi-analytical solvers of inverse problems</a:t>
            </a:r>
          </a:p>
          <a:p>
            <a:pPr lvl="1"/>
            <a:r>
              <a:rPr lang="en-US" sz="2800" dirty="0"/>
              <a:t>Inverse Radon transformation (1917)</a:t>
            </a:r>
          </a:p>
          <a:p>
            <a:pPr lvl="1"/>
            <a:r>
              <a:rPr lang="en-US" sz="2800" dirty="0"/>
              <a:t>FBP (Filtered Back Projections, ~1984)</a:t>
            </a:r>
          </a:p>
          <a:p>
            <a:pPr lvl="1"/>
            <a:r>
              <a:rPr lang="en-US" sz="2800" dirty="0"/>
              <a:t>MENT (Maximum </a:t>
            </a:r>
            <a:r>
              <a:rPr lang="en-US" sz="2800" dirty="0" err="1"/>
              <a:t>ENTropy</a:t>
            </a:r>
            <a:r>
              <a:rPr lang="en-US" sz="2800" dirty="0"/>
              <a:t>, 1979)</a:t>
            </a:r>
          </a:p>
          <a:p>
            <a:pPr lvl="1"/>
            <a:r>
              <a:rPr lang="en-US" sz="2800" dirty="0"/>
              <a:t>SART (Simultaneous Algebraic Reconstruction Technique, 1984)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  <a:p>
            <a:pPr lvl="1"/>
            <a:endParaRPr lang="en-US" sz="2800" dirty="0"/>
          </a:p>
          <a:p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5/10/2018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A10EF76-F4F1-4159-A54E-D94DCDA5E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922154" cy="2413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A. Romanov</a:t>
            </a:r>
            <a:r>
              <a:rPr lang="en-US" dirty="0"/>
              <a:t> | Phase-space tomography at FAST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78276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results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1766829"/>
          </a:xfrm>
        </p:spPr>
        <p:txBody>
          <a:bodyPr/>
          <a:lstStyle/>
          <a:p>
            <a:r>
              <a:rPr lang="en-US" dirty="0"/>
              <a:t>In many cases reconstructed distribution has artifacts that are incompatible with consequent emittance calculations.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5/10/2018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228600" y="5077090"/>
            <a:ext cx="2709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TUDBC3, ICAP2015 (MENT)</a:t>
            </a:r>
          </a:p>
        </p:txBody>
      </p:sp>
      <p:sp>
        <p:nvSpPr>
          <p:cNvPr id="8" name="Rectangle 7"/>
          <p:cNvSpPr/>
          <p:nvPr/>
        </p:nvSpPr>
        <p:spPr>
          <a:xfrm>
            <a:off x="3752850" y="4971185"/>
            <a:ext cx="29475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NAPAC2016-TUPOA36</a:t>
            </a:r>
            <a:r>
              <a:rPr lang="en-US" sz="1600" dirty="0"/>
              <a:t> (SART)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733" y="2809875"/>
            <a:ext cx="2563829" cy="1914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82" y="2750881"/>
            <a:ext cx="3910769" cy="2133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832" y="1895475"/>
            <a:ext cx="2432287" cy="36671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664244" y="5566291"/>
            <a:ext cx="20094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THPF001, IPAC2015</a:t>
            </a:r>
          </a:p>
          <a:p>
            <a:r>
              <a:rPr lang="en-US" sz="1800" dirty="0"/>
              <a:t>(FBP and SART)</a:t>
            </a:r>
            <a:endParaRPr lang="en-US" sz="1050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DC71408-80B8-41F1-BA7C-C1F84EA9E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922154" cy="2413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A. Romanov</a:t>
            </a:r>
            <a:r>
              <a:rPr lang="en-US" dirty="0"/>
              <a:t> | Phase-space tomography at FAST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14335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87497"/>
            <a:ext cx="8672513" cy="4987867"/>
          </a:xfrm>
        </p:spPr>
        <p:txBody>
          <a:bodyPr/>
          <a:lstStyle/>
          <a:p>
            <a:r>
              <a:rPr lang="en-US" dirty="0"/>
              <a:t>Basic idea of proposed method:</a:t>
            </a:r>
          </a:p>
          <a:p>
            <a:pPr lvl="1"/>
            <a:r>
              <a:rPr lang="en-US" sz="2000" dirty="0"/>
              <a:t>Fill phase space with voxels, each adding same distribution scaled and shifted according to voxel’s position and intensity</a:t>
            </a:r>
          </a:p>
          <a:p>
            <a:pPr lvl="1"/>
            <a:r>
              <a:rPr lang="en-US" sz="2000" dirty="0"/>
              <a:t>Use multivariate normal distribution for the voxel basic function as it is straightforward to calculate its projections</a:t>
            </a:r>
          </a:p>
          <a:p>
            <a:pPr lvl="1"/>
            <a:r>
              <a:rPr lang="en-US" sz="2000" dirty="0"/>
              <a:t>Use SVD based inverse solver (seems to be never applied for the tomography)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5/10/2018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762B2A-46EE-48EB-9487-5F4BC2FD8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262" y="3630615"/>
            <a:ext cx="6499763" cy="2586844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53825E4-F9B8-4FEE-8E78-5E745C4E3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922154" cy="2413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A. Romanov</a:t>
            </a:r>
            <a:r>
              <a:rPr lang="en-US" dirty="0"/>
              <a:t> | Phase-space tomography at FAST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02757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/>
              <a:t>Results of SVD based solver from VEPP-2000 </a:t>
            </a:r>
            <a:r>
              <a:rPr lang="en-US" sz="1600" dirty="0"/>
              <a:t>(2x2D, 8 projections)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5/10/2018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530728"/>
            <a:ext cx="4023808" cy="4113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183" y="1180803"/>
            <a:ext cx="3757100" cy="40686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66825" y="870532"/>
            <a:ext cx="151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Simulation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03458" y="870532"/>
            <a:ext cx="162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Experiment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655" y="5102694"/>
            <a:ext cx="2434333" cy="935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67546" y="5457066"/>
            <a:ext cx="128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Bad data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D5EFDB0-2FF7-4A2B-8C7D-13301E7D4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922154" cy="2413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A. Romanov</a:t>
            </a:r>
            <a:r>
              <a:rPr lang="en-US" dirty="0"/>
              <a:t> | Phase-space tomography at FAST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3488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lattices for beam rotations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5/10/2018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1A93D409-9AF9-4086-8C6F-09F8E26918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043046"/>
                <a:ext cx="8672513" cy="321462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GB" dirty="0"/>
                  <a:t>Cross X106 was a reference point </a:t>
                </a:r>
              </a:p>
              <a:p>
                <a:r>
                  <a:rPr lang="en-GB" dirty="0"/>
                  <a:t>Screen at cross X120 was used to record series of 2D images of the beam</a:t>
                </a:r>
              </a:p>
              <a:p>
                <a:r>
                  <a:rPr lang="en-GB" dirty="0"/>
                  <a:t>Seven of the eight available quadrupoles allowed to vary phase advance in one plane while keeping constant beam Twiss parameters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GB" dirty="0"/>
                  <a:t>) and phase advance in the other plane </a:t>
                </a:r>
              </a:p>
              <a:p>
                <a:r>
                  <a:rPr lang="en-GB" dirty="0"/>
                  <a:t>Beam was rotated by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 in steps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/10</m:t>
                    </m:r>
                  </m:oMath>
                </a14:m>
                <a:r>
                  <a:rPr lang="en-GB" dirty="0"/>
                  <a:t>, resulting in total of 22 projections</a:t>
                </a:r>
                <a:endParaRPr lang="en-US" dirty="0"/>
              </a:p>
            </p:txBody>
          </p:sp>
        </mc:Choice>
        <mc:Fallback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1A93D409-9AF9-4086-8C6F-09F8E26918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43046"/>
                <a:ext cx="8672513" cy="3214629"/>
              </a:xfrm>
              <a:blipFill>
                <a:blip r:embed="rId2"/>
                <a:stretch>
                  <a:fillRect l="-2039" t="-3795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24495FC1-BD6B-44D0-9148-CF3CE45DF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" y="4368762"/>
            <a:ext cx="4572000" cy="17015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BEEF92-CAAE-4BD1-A69D-E3735DA5B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6757" y="4372461"/>
            <a:ext cx="4572000" cy="1697855"/>
          </a:xfrm>
          <a:prstGeom prst="rect">
            <a:avLst/>
          </a:prstGeom>
        </p:spPr>
      </p:pic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CDAC86F4-67B5-4695-B8DA-11B2BEB7E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922154" cy="2413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A. Romanov</a:t>
            </a:r>
            <a:r>
              <a:rPr lang="en-US" dirty="0"/>
              <a:t> | Phase-space tomography at FAST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99491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model for visualization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060" y="1043046"/>
            <a:ext cx="2362200" cy="646139"/>
          </a:xfrm>
        </p:spPr>
        <p:txBody>
          <a:bodyPr/>
          <a:lstStyle/>
          <a:p>
            <a:r>
              <a:rPr lang="en-US" dirty="0"/>
              <a:t>No coupling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5/10/2018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943859" y="1771650"/>
            <a:ext cx="1304924" cy="3799668"/>
            <a:chOff x="1943859" y="1771650"/>
            <a:chExt cx="1304924" cy="3799668"/>
          </a:xfrm>
        </p:grpSpPr>
        <p:sp>
          <p:nvSpPr>
            <p:cNvPr id="7" name="Flowchart: Magnetic Disk 6"/>
            <p:cNvSpPr/>
            <p:nvPr/>
          </p:nvSpPr>
          <p:spPr>
            <a:xfrm>
              <a:off x="1943859" y="1771650"/>
              <a:ext cx="1190625" cy="1219200"/>
            </a:xfrm>
            <a:prstGeom prst="flowChartMagneticDisk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7" idx="0"/>
              <a:endCxn id="7" idx="3"/>
            </p:cNvCxnSpPr>
            <p:nvPr/>
          </p:nvCxnSpPr>
          <p:spPr>
            <a:xfrm>
              <a:off x="2539172" y="2178050"/>
              <a:ext cx="0" cy="81280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Arrow: Curved Right 11"/>
            <p:cNvSpPr/>
            <p:nvPr/>
          </p:nvSpPr>
          <p:spPr>
            <a:xfrm flipH="1">
              <a:off x="2439158" y="3189316"/>
              <a:ext cx="809625" cy="285721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Arrow: Down 12"/>
            <p:cNvSpPr/>
            <p:nvPr/>
          </p:nvSpPr>
          <p:spPr>
            <a:xfrm>
              <a:off x="2362959" y="3619500"/>
              <a:ext cx="419100" cy="47625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Magnetic Disk 13"/>
            <p:cNvSpPr/>
            <p:nvPr/>
          </p:nvSpPr>
          <p:spPr>
            <a:xfrm>
              <a:off x="1943859" y="4352118"/>
              <a:ext cx="1190625" cy="1219200"/>
            </a:xfrm>
            <a:prstGeom prst="flowChartMagneticDisk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186747" y="4729943"/>
              <a:ext cx="0" cy="81280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5268913" y="1043045"/>
            <a:ext cx="2362200" cy="64613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Coupling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5008782" y="1876035"/>
            <a:ext cx="2690812" cy="3897213"/>
            <a:chOff x="5008782" y="1876035"/>
            <a:chExt cx="2690812" cy="3897213"/>
          </a:xfrm>
        </p:grpSpPr>
        <p:sp>
          <p:nvSpPr>
            <p:cNvPr id="17" name="Flowchart: Magnetic Disk 16"/>
            <p:cNvSpPr/>
            <p:nvPr/>
          </p:nvSpPr>
          <p:spPr>
            <a:xfrm>
              <a:off x="5657850" y="1876035"/>
              <a:ext cx="1190625" cy="1219200"/>
            </a:xfrm>
            <a:prstGeom prst="flowChartMagneticDisk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>
              <a:stCxn id="17" idx="0"/>
              <a:endCxn id="17" idx="3"/>
            </p:cNvCxnSpPr>
            <p:nvPr/>
          </p:nvCxnSpPr>
          <p:spPr>
            <a:xfrm>
              <a:off x="6253163" y="2282435"/>
              <a:ext cx="0" cy="81280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9" name="Arrow: Curved Right 18"/>
            <p:cNvSpPr/>
            <p:nvPr/>
          </p:nvSpPr>
          <p:spPr>
            <a:xfrm flipH="1">
              <a:off x="6153149" y="3293701"/>
              <a:ext cx="809625" cy="285721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Arrow: Down 19"/>
            <p:cNvSpPr/>
            <p:nvPr/>
          </p:nvSpPr>
          <p:spPr>
            <a:xfrm>
              <a:off x="6076950" y="3723885"/>
              <a:ext cx="419100" cy="47625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008782" y="4321274"/>
              <a:ext cx="2690812" cy="1451974"/>
              <a:chOff x="5191252" y="4455465"/>
              <a:chExt cx="2690812" cy="1451974"/>
            </a:xfrm>
          </p:grpSpPr>
          <p:sp>
            <p:nvSpPr>
              <p:cNvPr id="21" name="Flowchart: Magnetic Disk 20"/>
              <p:cNvSpPr/>
              <p:nvPr/>
            </p:nvSpPr>
            <p:spPr>
              <a:xfrm rot="20017270">
                <a:off x="5191252" y="4455465"/>
                <a:ext cx="2690812" cy="1451974"/>
              </a:xfrm>
              <a:prstGeom prst="flowChartMagneticDisk">
                <a:avLst/>
              </a:prstGeom>
              <a:scene3d>
                <a:camera prst="isometricOffAxis1Left"/>
                <a:lightRig rig="threePt" dir="t"/>
              </a:scene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5738018" y="4795838"/>
                <a:ext cx="677863" cy="917965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A4C52B5C-575E-4122-A947-4089C0594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922154" cy="2413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A. Romanov</a:t>
            </a:r>
            <a:r>
              <a:rPr lang="en-US" dirty="0"/>
              <a:t> | Phase-space tomography at FAST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25489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Solenoidal field is traceable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339966"/>
            <a:ext cx="3979709" cy="168383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5/10/2018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36455"/>
            <a:ext cx="3973512" cy="16812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339966"/>
            <a:ext cx="3973512" cy="16783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837864"/>
            <a:ext cx="3973512" cy="16783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10543" y="897992"/>
            <a:ext cx="809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Hs=0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40437" y="897992"/>
            <a:ext cx="1036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Hs!=0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33750" y="3274893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</a:t>
            </a:r>
            <a:r>
              <a:rPr lang="en-US" dirty="0" err="1"/>
              <a:t>dNuX</a:t>
            </a:r>
            <a:r>
              <a:rPr lang="en-US" dirty="0"/>
              <a:t>”</a:t>
            </a:r>
          </a:p>
        </p:txBody>
      </p:sp>
      <p:sp>
        <p:nvSpPr>
          <p:cNvPr id="15" name="Arrow: Down 14"/>
          <p:cNvSpPr/>
          <p:nvPr/>
        </p:nvSpPr>
        <p:spPr>
          <a:xfrm>
            <a:off x="1315242" y="3274893"/>
            <a:ext cx="1800225" cy="46166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/>
          <p:cNvSpPr/>
          <p:nvPr/>
        </p:nvSpPr>
        <p:spPr>
          <a:xfrm>
            <a:off x="5825330" y="3197279"/>
            <a:ext cx="1800225" cy="46166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57274" y="5749436"/>
            <a:ext cx="7029452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Coupled beam will be tilted if betas are not equal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345B0B6-7437-4B08-8ECC-98A2FEAA7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922154" cy="2413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A. Romanov</a:t>
            </a:r>
            <a:r>
              <a:rPr lang="en-US" dirty="0"/>
              <a:t> | Phase-space tomography at FAST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0243078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10574</TotalTime>
  <Words>843</Words>
  <Application>Microsoft Office PowerPoint</Application>
  <PresentationFormat>On-screen Show (4:3)</PresentationFormat>
  <Paragraphs>160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MS PGothic</vt:lpstr>
      <vt:lpstr>MS PGothic</vt:lpstr>
      <vt:lpstr>Arial</vt:lpstr>
      <vt:lpstr>Calibri</vt:lpstr>
      <vt:lpstr>Cambria Math</vt:lpstr>
      <vt:lpstr>Geneva</vt:lpstr>
      <vt:lpstr>Helvetica</vt:lpstr>
      <vt:lpstr>Times New Roman</vt:lpstr>
      <vt:lpstr>FNAL_TemplateMac_060514</vt:lpstr>
      <vt:lpstr>Fermilab: Footer Only</vt:lpstr>
      <vt:lpstr>Phase-space tomography at FAST</vt:lpstr>
      <vt:lpstr>Introduction</vt:lpstr>
      <vt:lpstr>Established tomography methods</vt:lpstr>
      <vt:lpstr>Recent results </vt:lpstr>
      <vt:lpstr>Method</vt:lpstr>
      <vt:lpstr>Results of SVD based solver from VEPP-2000 (2x2D, 8 projections)</vt:lpstr>
      <vt:lpstr>FAST lattices for beam rotations</vt:lpstr>
      <vt:lpstr>Toy model for visualization</vt:lpstr>
      <vt:lpstr>Solenoidal field is traceable </vt:lpstr>
      <vt:lpstr>Normalization of 6D phase space</vt:lpstr>
      <vt:lpstr>Finding initial conditions</vt:lpstr>
      <vt:lpstr>Results</vt:lpstr>
      <vt:lpstr>Results</vt:lpstr>
      <vt:lpstr>Conclusion</vt:lpstr>
      <vt:lpstr>Same conditions but 1pc bunch 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plan for beam phase space tomography at FAST</dc:title>
  <dc:creator>Alexander L. Romanov x 13883N</dc:creator>
  <cp:lastModifiedBy>Alexander L. Romanov x 13883N</cp:lastModifiedBy>
  <cp:revision>69</cp:revision>
  <cp:lastPrinted>2014-01-20T19:40:21Z</cp:lastPrinted>
  <dcterms:created xsi:type="dcterms:W3CDTF">2017-03-14T18:02:47Z</dcterms:created>
  <dcterms:modified xsi:type="dcterms:W3CDTF">2018-05-10T07:11:09Z</dcterms:modified>
</cp:coreProperties>
</file>