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218" r:id="rId1"/>
    <p:sldMasterId id="2147484230" r:id="rId2"/>
  </p:sldMasterIdLst>
  <p:notesMasterIdLst>
    <p:notesMasterId r:id="rId23"/>
  </p:notesMasterIdLst>
  <p:handoutMasterIdLst>
    <p:handoutMasterId r:id="rId24"/>
  </p:handoutMasterIdLst>
  <p:sldIdLst>
    <p:sldId id="551" r:id="rId3"/>
    <p:sldId id="486" r:id="rId4"/>
    <p:sldId id="265" r:id="rId5"/>
    <p:sldId id="514" r:id="rId6"/>
    <p:sldId id="555" r:id="rId7"/>
    <p:sldId id="554" r:id="rId8"/>
    <p:sldId id="511" r:id="rId9"/>
    <p:sldId id="488" r:id="rId10"/>
    <p:sldId id="493" r:id="rId11"/>
    <p:sldId id="556" r:id="rId12"/>
    <p:sldId id="557" r:id="rId13"/>
    <p:sldId id="312" r:id="rId14"/>
    <p:sldId id="558" r:id="rId15"/>
    <p:sldId id="465" r:id="rId16"/>
    <p:sldId id="539" r:id="rId17"/>
    <p:sldId id="527" r:id="rId18"/>
    <p:sldId id="529" r:id="rId19"/>
    <p:sldId id="522" r:id="rId20"/>
    <p:sldId id="509" r:id="rId21"/>
    <p:sldId id="541" r:id="rId22"/>
  </p:sldIdLst>
  <p:sldSz cx="9144000" cy="6858000" type="screen4x3"/>
  <p:notesSz cx="6934200" cy="92329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FFFFCC"/>
    <a:srgbClr val="CCCCFF"/>
    <a:srgbClr val="FFCCFF"/>
    <a:srgbClr val="CC99FF"/>
    <a:srgbClr val="CCFFCC"/>
    <a:srgbClr val="C1E3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97" autoAdjust="0"/>
    <p:restoredTop sz="94820" autoAdjust="0"/>
  </p:normalViewPr>
  <p:slideViewPr>
    <p:cSldViewPr>
      <p:cViewPr varScale="1">
        <p:scale>
          <a:sx n="115" d="100"/>
          <a:sy n="115" d="100"/>
        </p:scale>
        <p:origin x="124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2232" y="-84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andrew:Desktop:RF+D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RF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Sheet1!$A$2:$A$110</c:f>
              <c:numCache>
                <c:formatCode>General</c:formatCode>
                <c:ptCount val="10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410</c:v>
                </c:pt>
                <c:pt idx="42">
                  <c:v>420</c:v>
                </c:pt>
                <c:pt idx="43">
                  <c:v>430</c:v>
                </c:pt>
                <c:pt idx="44">
                  <c:v>440</c:v>
                </c:pt>
                <c:pt idx="45">
                  <c:v>450</c:v>
                </c:pt>
                <c:pt idx="46">
                  <c:v>460</c:v>
                </c:pt>
                <c:pt idx="47">
                  <c:v>470</c:v>
                </c:pt>
                <c:pt idx="48">
                  <c:v>480</c:v>
                </c:pt>
                <c:pt idx="49">
                  <c:v>490</c:v>
                </c:pt>
                <c:pt idx="50">
                  <c:v>500</c:v>
                </c:pt>
                <c:pt idx="51">
                  <c:v>510</c:v>
                </c:pt>
                <c:pt idx="52">
                  <c:v>520</c:v>
                </c:pt>
                <c:pt idx="53">
                  <c:v>530</c:v>
                </c:pt>
                <c:pt idx="54">
                  <c:v>540</c:v>
                </c:pt>
                <c:pt idx="55">
                  <c:v>550</c:v>
                </c:pt>
                <c:pt idx="56">
                  <c:v>560</c:v>
                </c:pt>
                <c:pt idx="57">
                  <c:v>570</c:v>
                </c:pt>
                <c:pt idx="58">
                  <c:v>580</c:v>
                </c:pt>
                <c:pt idx="59">
                  <c:v>590</c:v>
                </c:pt>
                <c:pt idx="60">
                  <c:v>600</c:v>
                </c:pt>
                <c:pt idx="61">
                  <c:v>610</c:v>
                </c:pt>
                <c:pt idx="62">
                  <c:v>620</c:v>
                </c:pt>
                <c:pt idx="63">
                  <c:v>630</c:v>
                </c:pt>
                <c:pt idx="64">
                  <c:v>640</c:v>
                </c:pt>
                <c:pt idx="65">
                  <c:v>650</c:v>
                </c:pt>
                <c:pt idx="66">
                  <c:v>660</c:v>
                </c:pt>
                <c:pt idx="67">
                  <c:v>670</c:v>
                </c:pt>
                <c:pt idx="68">
                  <c:v>680</c:v>
                </c:pt>
                <c:pt idx="69">
                  <c:v>690</c:v>
                </c:pt>
                <c:pt idx="70">
                  <c:v>700</c:v>
                </c:pt>
                <c:pt idx="71">
                  <c:v>710</c:v>
                </c:pt>
                <c:pt idx="72">
                  <c:v>720</c:v>
                </c:pt>
                <c:pt idx="73">
                  <c:v>730</c:v>
                </c:pt>
                <c:pt idx="74">
                  <c:v>740</c:v>
                </c:pt>
                <c:pt idx="75">
                  <c:v>750</c:v>
                </c:pt>
                <c:pt idx="76">
                  <c:v>760</c:v>
                </c:pt>
                <c:pt idx="77">
                  <c:v>770</c:v>
                </c:pt>
                <c:pt idx="78">
                  <c:v>780</c:v>
                </c:pt>
                <c:pt idx="79">
                  <c:v>790</c:v>
                </c:pt>
                <c:pt idx="80">
                  <c:v>800</c:v>
                </c:pt>
                <c:pt idx="81">
                  <c:v>810</c:v>
                </c:pt>
                <c:pt idx="82">
                  <c:v>820</c:v>
                </c:pt>
                <c:pt idx="83">
                  <c:v>830</c:v>
                </c:pt>
                <c:pt idx="84">
                  <c:v>840</c:v>
                </c:pt>
                <c:pt idx="85">
                  <c:v>850</c:v>
                </c:pt>
                <c:pt idx="86">
                  <c:v>860</c:v>
                </c:pt>
                <c:pt idx="87">
                  <c:v>870</c:v>
                </c:pt>
                <c:pt idx="88">
                  <c:v>880</c:v>
                </c:pt>
                <c:pt idx="89">
                  <c:v>890</c:v>
                </c:pt>
                <c:pt idx="90">
                  <c:v>900</c:v>
                </c:pt>
                <c:pt idx="91">
                  <c:v>910</c:v>
                </c:pt>
                <c:pt idx="92">
                  <c:v>920</c:v>
                </c:pt>
                <c:pt idx="93">
                  <c:v>930</c:v>
                </c:pt>
                <c:pt idx="94">
                  <c:v>940</c:v>
                </c:pt>
                <c:pt idx="95">
                  <c:v>950</c:v>
                </c:pt>
                <c:pt idx="96">
                  <c:v>960</c:v>
                </c:pt>
                <c:pt idx="97">
                  <c:v>970</c:v>
                </c:pt>
                <c:pt idx="98">
                  <c:v>980</c:v>
                </c:pt>
                <c:pt idx="99">
                  <c:v>990</c:v>
                </c:pt>
                <c:pt idx="100">
                  <c:v>1000</c:v>
                </c:pt>
                <c:pt idx="101">
                  <c:v>1010</c:v>
                </c:pt>
                <c:pt idx="102">
                  <c:v>1020</c:v>
                </c:pt>
                <c:pt idx="103">
                  <c:v>1030</c:v>
                </c:pt>
                <c:pt idx="104">
                  <c:v>1040</c:v>
                </c:pt>
                <c:pt idx="105">
                  <c:v>1050</c:v>
                </c:pt>
                <c:pt idx="106">
                  <c:v>1060</c:v>
                </c:pt>
                <c:pt idx="107">
                  <c:v>1070</c:v>
                </c:pt>
                <c:pt idx="108">
                  <c:v>1080</c:v>
                </c:pt>
              </c:numCache>
            </c:numRef>
          </c:xVal>
          <c:yVal>
            <c:numRef>
              <c:f>Sheet1!$B$2:$B$110</c:f>
              <c:numCache>
                <c:formatCode>0.00</c:formatCode>
                <c:ptCount val="109"/>
                <c:pt idx="0">
                  <c:v>0</c:v>
                </c:pt>
                <c:pt idx="1">
                  <c:v>0.17364817766693</c:v>
                </c:pt>
                <c:pt idx="2">
                  <c:v>0.34202014332566899</c:v>
                </c:pt>
                <c:pt idx="3">
                  <c:v>0.5</c:v>
                </c:pt>
                <c:pt idx="4">
                  <c:v>0.64278760968653903</c:v>
                </c:pt>
                <c:pt idx="5">
                  <c:v>0.76604444311897801</c:v>
                </c:pt>
                <c:pt idx="6">
                  <c:v>0.86602540378443904</c:v>
                </c:pt>
                <c:pt idx="7">
                  <c:v>0.93969262078590798</c:v>
                </c:pt>
                <c:pt idx="8">
                  <c:v>0.98480775301220802</c:v>
                </c:pt>
                <c:pt idx="9">
                  <c:v>1</c:v>
                </c:pt>
                <c:pt idx="10">
                  <c:v>0.98480775301220802</c:v>
                </c:pt>
                <c:pt idx="11">
                  <c:v>0.93969262078590798</c:v>
                </c:pt>
                <c:pt idx="12">
                  <c:v>0.86602540378443904</c:v>
                </c:pt>
                <c:pt idx="13">
                  <c:v>0.76604444311897801</c:v>
                </c:pt>
                <c:pt idx="14">
                  <c:v>0.64278760968653903</c:v>
                </c:pt>
                <c:pt idx="15">
                  <c:v>0.5</c:v>
                </c:pt>
                <c:pt idx="16">
                  <c:v>0.34202014332566899</c:v>
                </c:pt>
                <c:pt idx="17">
                  <c:v>0.17364817766693</c:v>
                </c:pt>
                <c:pt idx="18">
                  <c:v>1.22514845490862E-16</c:v>
                </c:pt>
                <c:pt idx="19">
                  <c:v>-0.17364817766693</c:v>
                </c:pt>
                <c:pt idx="20">
                  <c:v>-0.34202014332566899</c:v>
                </c:pt>
                <c:pt idx="21">
                  <c:v>-0.5</c:v>
                </c:pt>
                <c:pt idx="22">
                  <c:v>-0.64278760968653903</c:v>
                </c:pt>
                <c:pt idx="23">
                  <c:v>-0.76604444311897801</c:v>
                </c:pt>
                <c:pt idx="24">
                  <c:v>-0.86602540378443804</c:v>
                </c:pt>
                <c:pt idx="25">
                  <c:v>-0.93969262078590798</c:v>
                </c:pt>
                <c:pt idx="26">
                  <c:v>-0.98480775301220802</c:v>
                </c:pt>
                <c:pt idx="27">
                  <c:v>-1</c:v>
                </c:pt>
                <c:pt idx="28">
                  <c:v>-0.98480775301220802</c:v>
                </c:pt>
                <c:pt idx="29">
                  <c:v>-0.93969262078590898</c:v>
                </c:pt>
                <c:pt idx="30">
                  <c:v>-0.86602540378443904</c:v>
                </c:pt>
                <c:pt idx="31">
                  <c:v>-0.76604444311897801</c:v>
                </c:pt>
                <c:pt idx="32">
                  <c:v>-0.64278760968653903</c:v>
                </c:pt>
                <c:pt idx="33">
                  <c:v>-0.5</c:v>
                </c:pt>
                <c:pt idx="34">
                  <c:v>-0.34202014332566899</c:v>
                </c:pt>
                <c:pt idx="35">
                  <c:v>-0.173648177666931</c:v>
                </c:pt>
                <c:pt idx="36">
                  <c:v>-2.45029690981724E-16</c:v>
                </c:pt>
                <c:pt idx="37">
                  <c:v>0.17364817766693</c:v>
                </c:pt>
                <c:pt idx="38">
                  <c:v>0.34202014332566899</c:v>
                </c:pt>
                <c:pt idx="39">
                  <c:v>0.499999999999999</c:v>
                </c:pt>
                <c:pt idx="40">
                  <c:v>0.64278760968653903</c:v>
                </c:pt>
                <c:pt idx="41">
                  <c:v>0.76604444311897801</c:v>
                </c:pt>
                <c:pt idx="42">
                  <c:v>0.86602540378443904</c:v>
                </c:pt>
                <c:pt idx="43">
                  <c:v>0.93969262078590798</c:v>
                </c:pt>
                <c:pt idx="44">
                  <c:v>0.98480775301220802</c:v>
                </c:pt>
                <c:pt idx="45">
                  <c:v>1</c:v>
                </c:pt>
                <c:pt idx="46">
                  <c:v>0.98480775301220802</c:v>
                </c:pt>
                <c:pt idx="47">
                  <c:v>0.93969262078590898</c:v>
                </c:pt>
                <c:pt idx="48">
                  <c:v>0.86602540378443904</c:v>
                </c:pt>
                <c:pt idx="49">
                  <c:v>0.76604444311897901</c:v>
                </c:pt>
                <c:pt idx="50">
                  <c:v>0.64278760968654003</c:v>
                </c:pt>
                <c:pt idx="51">
                  <c:v>0.5</c:v>
                </c:pt>
                <c:pt idx="52">
                  <c:v>0.34202014332566899</c:v>
                </c:pt>
                <c:pt idx="53">
                  <c:v>0.17364817766693</c:v>
                </c:pt>
                <c:pt idx="54">
                  <c:v>3.67544536472586E-16</c:v>
                </c:pt>
                <c:pt idx="55">
                  <c:v>-0.17364817766693</c:v>
                </c:pt>
                <c:pt idx="56">
                  <c:v>-0.34202014332566799</c:v>
                </c:pt>
                <c:pt idx="57">
                  <c:v>-0.500000000000001</c:v>
                </c:pt>
                <c:pt idx="58">
                  <c:v>-0.64278760968653803</c:v>
                </c:pt>
                <c:pt idx="59">
                  <c:v>-0.76604444311897801</c:v>
                </c:pt>
                <c:pt idx="60">
                  <c:v>-0.86602540378443904</c:v>
                </c:pt>
                <c:pt idx="61">
                  <c:v>-0.93969262078590798</c:v>
                </c:pt>
                <c:pt idx="62">
                  <c:v>-0.98480775301220802</c:v>
                </c:pt>
                <c:pt idx="63">
                  <c:v>-1</c:v>
                </c:pt>
                <c:pt idx="64">
                  <c:v>-0.98480775301220802</c:v>
                </c:pt>
                <c:pt idx="65">
                  <c:v>-0.93969262078590898</c:v>
                </c:pt>
                <c:pt idx="66">
                  <c:v>-0.86602540378443904</c:v>
                </c:pt>
                <c:pt idx="67">
                  <c:v>-0.76604444311897901</c:v>
                </c:pt>
                <c:pt idx="68">
                  <c:v>-0.64278760968653903</c:v>
                </c:pt>
                <c:pt idx="69">
                  <c:v>-0.5</c:v>
                </c:pt>
                <c:pt idx="70">
                  <c:v>-0.34202014332566999</c:v>
                </c:pt>
                <c:pt idx="71">
                  <c:v>-0.173648177666931</c:v>
                </c:pt>
                <c:pt idx="72">
                  <c:v>-4.90059381963448E-16</c:v>
                </c:pt>
                <c:pt idx="73">
                  <c:v>0.173648177666931</c:v>
                </c:pt>
                <c:pt idx="74">
                  <c:v>0.34202014332566799</c:v>
                </c:pt>
                <c:pt idx="75">
                  <c:v>0.499999999999999</c:v>
                </c:pt>
                <c:pt idx="76">
                  <c:v>0.64278760968654003</c:v>
                </c:pt>
                <c:pt idx="77">
                  <c:v>0.76604444311897801</c:v>
                </c:pt>
                <c:pt idx="78">
                  <c:v>0.86602540378443804</c:v>
                </c:pt>
                <c:pt idx="79">
                  <c:v>0.93969262078590798</c:v>
                </c:pt>
                <c:pt idx="80">
                  <c:v>0.98480775301220802</c:v>
                </c:pt>
                <c:pt idx="81">
                  <c:v>1</c:v>
                </c:pt>
                <c:pt idx="82">
                  <c:v>0.98480775301220802</c:v>
                </c:pt>
                <c:pt idx="83">
                  <c:v>0.93969262078590898</c:v>
                </c:pt>
                <c:pt idx="84">
                  <c:v>0.86602540378443804</c:v>
                </c:pt>
                <c:pt idx="85">
                  <c:v>0.76604444311897901</c:v>
                </c:pt>
                <c:pt idx="86">
                  <c:v>0.64278760968654003</c:v>
                </c:pt>
                <c:pt idx="87">
                  <c:v>0.5</c:v>
                </c:pt>
                <c:pt idx="88">
                  <c:v>0.34202014332566899</c:v>
                </c:pt>
                <c:pt idx="89">
                  <c:v>0.173648177666932</c:v>
                </c:pt>
                <c:pt idx="90">
                  <c:v>6.1257422745431503E-16</c:v>
                </c:pt>
                <c:pt idx="91">
                  <c:v>-0.17364817766693</c:v>
                </c:pt>
                <c:pt idx="92">
                  <c:v>-0.34202014332566799</c:v>
                </c:pt>
                <c:pt idx="93">
                  <c:v>-0.499999999999999</c:v>
                </c:pt>
                <c:pt idx="94">
                  <c:v>-0.64278760968653803</c:v>
                </c:pt>
                <c:pt idx="95">
                  <c:v>-0.76604444311897701</c:v>
                </c:pt>
                <c:pt idx="96">
                  <c:v>-0.86602540378443804</c:v>
                </c:pt>
                <c:pt idx="97">
                  <c:v>-0.93969262078590798</c:v>
                </c:pt>
                <c:pt idx="98">
                  <c:v>-0.98480775301220802</c:v>
                </c:pt>
                <c:pt idx="99">
                  <c:v>-1</c:v>
                </c:pt>
                <c:pt idx="100">
                  <c:v>-0.98480775301220902</c:v>
                </c:pt>
                <c:pt idx="101">
                  <c:v>-0.93969262078590898</c:v>
                </c:pt>
                <c:pt idx="102">
                  <c:v>-0.86602540378443804</c:v>
                </c:pt>
                <c:pt idx="103">
                  <c:v>-0.76604444311897801</c:v>
                </c:pt>
                <c:pt idx="104">
                  <c:v>-0.64278760968653903</c:v>
                </c:pt>
                <c:pt idx="105">
                  <c:v>-0.5</c:v>
                </c:pt>
                <c:pt idx="106">
                  <c:v>-0.34202014332566899</c:v>
                </c:pt>
                <c:pt idx="107">
                  <c:v>-0.173648177666931</c:v>
                </c:pt>
                <c:pt idx="108">
                  <c:v>-7.3508907294517999E-16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AD8-604A-9AF5-C48502A237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DC</c:v>
                </c:pt>
              </c:strCache>
            </c:strRef>
          </c:tx>
          <c:spPr>
            <a:ln w="19050">
              <a:solidFill>
                <a:srgbClr val="660066"/>
              </a:solidFill>
            </a:ln>
          </c:spPr>
          <c:marker>
            <c:symbol val="none"/>
          </c:marker>
          <c:xVal>
            <c:numRef>
              <c:f>Sheet1!$A$2:$A$110</c:f>
              <c:numCache>
                <c:formatCode>General</c:formatCode>
                <c:ptCount val="10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410</c:v>
                </c:pt>
                <c:pt idx="42">
                  <c:v>420</c:v>
                </c:pt>
                <c:pt idx="43">
                  <c:v>430</c:v>
                </c:pt>
                <c:pt idx="44">
                  <c:v>440</c:v>
                </c:pt>
                <c:pt idx="45">
                  <c:v>450</c:v>
                </c:pt>
                <c:pt idx="46">
                  <c:v>460</c:v>
                </c:pt>
                <c:pt idx="47">
                  <c:v>470</c:v>
                </c:pt>
                <c:pt idx="48">
                  <c:v>480</c:v>
                </c:pt>
                <c:pt idx="49">
                  <c:v>490</c:v>
                </c:pt>
                <c:pt idx="50">
                  <c:v>500</c:v>
                </c:pt>
                <c:pt idx="51">
                  <c:v>510</c:v>
                </c:pt>
                <c:pt idx="52">
                  <c:v>520</c:v>
                </c:pt>
                <c:pt idx="53">
                  <c:v>530</c:v>
                </c:pt>
                <c:pt idx="54">
                  <c:v>540</c:v>
                </c:pt>
                <c:pt idx="55">
                  <c:v>550</c:v>
                </c:pt>
                <c:pt idx="56">
                  <c:v>560</c:v>
                </c:pt>
                <c:pt idx="57">
                  <c:v>570</c:v>
                </c:pt>
                <c:pt idx="58">
                  <c:v>580</c:v>
                </c:pt>
                <c:pt idx="59">
                  <c:v>590</c:v>
                </c:pt>
                <c:pt idx="60">
                  <c:v>600</c:v>
                </c:pt>
                <c:pt idx="61">
                  <c:v>610</c:v>
                </c:pt>
                <c:pt idx="62">
                  <c:v>620</c:v>
                </c:pt>
                <c:pt idx="63">
                  <c:v>630</c:v>
                </c:pt>
                <c:pt idx="64">
                  <c:v>640</c:v>
                </c:pt>
                <c:pt idx="65">
                  <c:v>650</c:v>
                </c:pt>
                <c:pt idx="66">
                  <c:v>660</c:v>
                </c:pt>
                <c:pt idx="67">
                  <c:v>670</c:v>
                </c:pt>
                <c:pt idx="68">
                  <c:v>680</c:v>
                </c:pt>
                <c:pt idx="69">
                  <c:v>690</c:v>
                </c:pt>
                <c:pt idx="70">
                  <c:v>700</c:v>
                </c:pt>
                <c:pt idx="71">
                  <c:v>710</c:v>
                </c:pt>
                <c:pt idx="72">
                  <c:v>720</c:v>
                </c:pt>
                <c:pt idx="73">
                  <c:v>730</c:v>
                </c:pt>
                <c:pt idx="74">
                  <c:v>740</c:v>
                </c:pt>
                <c:pt idx="75">
                  <c:v>750</c:v>
                </c:pt>
                <c:pt idx="76">
                  <c:v>760</c:v>
                </c:pt>
                <c:pt idx="77">
                  <c:v>770</c:v>
                </c:pt>
                <c:pt idx="78">
                  <c:v>780</c:v>
                </c:pt>
                <c:pt idx="79">
                  <c:v>790</c:v>
                </c:pt>
                <c:pt idx="80">
                  <c:v>800</c:v>
                </c:pt>
                <c:pt idx="81">
                  <c:v>810</c:v>
                </c:pt>
                <c:pt idx="82">
                  <c:v>820</c:v>
                </c:pt>
                <c:pt idx="83">
                  <c:v>830</c:v>
                </c:pt>
                <c:pt idx="84">
                  <c:v>840</c:v>
                </c:pt>
                <c:pt idx="85">
                  <c:v>850</c:v>
                </c:pt>
                <c:pt idx="86">
                  <c:v>860</c:v>
                </c:pt>
                <c:pt idx="87">
                  <c:v>870</c:v>
                </c:pt>
                <c:pt idx="88">
                  <c:v>880</c:v>
                </c:pt>
                <c:pt idx="89">
                  <c:v>890</c:v>
                </c:pt>
                <c:pt idx="90">
                  <c:v>900</c:v>
                </c:pt>
                <c:pt idx="91">
                  <c:v>910</c:v>
                </c:pt>
                <c:pt idx="92">
                  <c:v>920</c:v>
                </c:pt>
                <c:pt idx="93">
                  <c:v>930</c:v>
                </c:pt>
                <c:pt idx="94">
                  <c:v>940</c:v>
                </c:pt>
                <c:pt idx="95">
                  <c:v>950</c:v>
                </c:pt>
                <c:pt idx="96">
                  <c:v>960</c:v>
                </c:pt>
                <c:pt idx="97">
                  <c:v>970</c:v>
                </c:pt>
                <c:pt idx="98">
                  <c:v>980</c:v>
                </c:pt>
                <c:pt idx="99">
                  <c:v>990</c:v>
                </c:pt>
                <c:pt idx="100">
                  <c:v>1000</c:v>
                </c:pt>
                <c:pt idx="101">
                  <c:v>1010</c:v>
                </c:pt>
                <c:pt idx="102">
                  <c:v>1020</c:v>
                </c:pt>
                <c:pt idx="103">
                  <c:v>1030</c:v>
                </c:pt>
                <c:pt idx="104">
                  <c:v>1040</c:v>
                </c:pt>
                <c:pt idx="105">
                  <c:v>1050</c:v>
                </c:pt>
                <c:pt idx="106">
                  <c:v>1060</c:v>
                </c:pt>
                <c:pt idx="107">
                  <c:v>1070</c:v>
                </c:pt>
                <c:pt idx="108">
                  <c:v>1080</c:v>
                </c:pt>
              </c:numCache>
            </c:numRef>
          </c:xVal>
          <c:yVal>
            <c:numRef>
              <c:f>Sheet1!$C$2:$C$110</c:f>
              <c:numCache>
                <c:formatCode>0.00</c:formatCode>
                <c:ptCount val="10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1</c:v>
                </c:pt>
                <c:pt idx="101">
                  <c:v>1</c:v>
                </c:pt>
                <c:pt idx="102">
                  <c:v>1</c:v>
                </c:pt>
                <c:pt idx="103">
                  <c:v>1</c:v>
                </c:pt>
                <c:pt idx="104">
                  <c:v>1</c:v>
                </c:pt>
                <c:pt idx="105">
                  <c:v>1</c:v>
                </c:pt>
                <c:pt idx="106">
                  <c:v>1</c:v>
                </c:pt>
                <c:pt idx="107">
                  <c:v>1</c:v>
                </c:pt>
                <c:pt idx="108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AD8-604A-9AF5-C48502A237C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RF+DC</c:v>
                </c:pt>
              </c:strCache>
            </c:strRef>
          </c:tx>
          <c:spPr>
            <a:ln>
              <a:solidFill>
                <a:srgbClr val="D934C8"/>
              </a:solidFill>
            </a:ln>
          </c:spPr>
          <c:marker>
            <c:symbol val="none"/>
          </c:marker>
          <c:xVal>
            <c:numRef>
              <c:f>Sheet1!$A$2:$A$110</c:f>
              <c:numCache>
                <c:formatCode>General</c:formatCode>
                <c:ptCount val="10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  <c:pt idx="31">
                  <c:v>310</c:v>
                </c:pt>
                <c:pt idx="32">
                  <c:v>320</c:v>
                </c:pt>
                <c:pt idx="33">
                  <c:v>330</c:v>
                </c:pt>
                <c:pt idx="34">
                  <c:v>340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410</c:v>
                </c:pt>
                <c:pt idx="42">
                  <c:v>420</c:v>
                </c:pt>
                <c:pt idx="43">
                  <c:v>430</c:v>
                </c:pt>
                <c:pt idx="44">
                  <c:v>440</c:v>
                </c:pt>
                <c:pt idx="45">
                  <c:v>450</c:v>
                </c:pt>
                <c:pt idx="46">
                  <c:v>460</c:v>
                </c:pt>
                <c:pt idx="47">
                  <c:v>470</c:v>
                </c:pt>
                <c:pt idx="48">
                  <c:v>480</c:v>
                </c:pt>
                <c:pt idx="49">
                  <c:v>490</c:v>
                </c:pt>
                <c:pt idx="50">
                  <c:v>500</c:v>
                </c:pt>
                <c:pt idx="51">
                  <c:v>510</c:v>
                </c:pt>
                <c:pt idx="52">
                  <c:v>520</c:v>
                </c:pt>
                <c:pt idx="53">
                  <c:v>530</c:v>
                </c:pt>
                <c:pt idx="54">
                  <c:v>540</c:v>
                </c:pt>
                <c:pt idx="55">
                  <c:v>550</c:v>
                </c:pt>
                <c:pt idx="56">
                  <c:v>560</c:v>
                </c:pt>
                <c:pt idx="57">
                  <c:v>570</c:v>
                </c:pt>
                <c:pt idx="58">
                  <c:v>580</c:v>
                </c:pt>
                <c:pt idx="59">
                  <c:v>590</c:v>
                </c:pt>
                <c:pt idx="60">
                  <c:v>600</c:v>
                </c:pt>
                <c:pt idx="61">
                  <c:v>610</c:v>
                </c:pt>
                <c:pt idx="62">
                  <c:v>620</c:v>
                </c:pt>
                <c:pt idx="63">
                  <c:v>630</c:v>
                </c:pt>
                <c:pt idx="64">
                  <c:v>640</c:v>
                </c:pt>
                <c:pt idx="65">
                  <c:v>650</c:v>
                </c:pt>
                <c:pt idx="66">
                  <c:v>660</c:v>
                </c:pt>
                <c:pt idx="67">
                  <c:v>670</c:v>
                </c:pt>
                <c:pt idx="68">
                  <c:v>680</c:v>
                </c:pt>
                <c:pt idx="69">
                  <c:v>690</c:v>
                </c:pt>
                <c:pt idx="70">
                  <c:v>700</c:v>
                </c:pt>
                <c:pt idx="71">
                  <c:v>710</c:v>
                </c:pt>
                <c:pt idx="72">
                  <c:v>720</c:v>
                </c:pt>
                <c:pt idx="73">
                  <c:v>730</c:v>
                </c:pt>
                <c:pt idx="74">
                  <c:v>740</c:v>
                </c:pt>
                <c:pt idx="75">
                  <c:v>750</c:v>
                </c:pt>
                <c:pt idx="76">
                  <c:v>760</c:v>
                </c:pt>
                <c:pt idx="77">
                  <c:v>770</c:v>
                </c:pt>
                <c:pt idx="78">
                  <c:v>780</c:v>
                </c:pt>
                <c:pt idx="79">
                  <c:v>790</c:v>
                </c:pt>
                <c:pt idx="80">
                  <c:v>800</c:v>
                </c:pt>
                <c:pt idx="81">
                  <c:v>810</c:v>
                </c:pt>
                <c:pt idx="82">
                  <c:v>820</c:v>
                </c:pt>
                <c:pt idx="83">
                  <c:v>830</c:v>
                </c:pt>
                <c:pt idx="84">
                  <c:v>840</c:v>
                </c:pt>
                <c:pt idx="85">
                  <c:v>850</c:v>
                </c:pt>
                <c:pt idx="86">
                  <c:v>860</c:v>
                </c:pt>
                <c:pt idx="87">
                  <c:v>870</c:v>
                </c:pt>
                <c:pt idx="88">
                  <c:v>880</c:v>
                </c:pt>
                <c:pt idx="89">
                  <c:v>890</c:v>
                </c:pt>
                <c:pt idx="90">
                  <c:v>900</c:v>
                </c:pt>
                <c:pt idx="91">
                  <c:v>910</c:v>
                </c:pt>
                <c:pt idx="92">
                  <c:v>920</c:v>
                </c:pt>
                <c:pt idx="93">
                  <c:v>930</c:v>
                </c:pt>
                <c:pt idx="94">
                  <c:v>940</c:v>
                </c:pt>
                <c:pt idx="95">
                  <c:v>950</c:v>
                </c:pt>
                <c:pt idx="96">
                  <c:v>960</c:v>
                </c:pt>
                <c:pt idx="97">
                  <c:v>970</c:v>
                </c:pt>
                <c:pt idx="98">
                  <c:v>980</c:v>
                </c:pt>
                <c:pt idx="99">
                  <c:v>990</c:v>
                </c:pt>
                <c:pt idx="100">
                  <c:v>1000</c:v>
                </c:pt>
                <c:pt idx="101">
                  <c:v>1010</c:v>
                </c:pt>
                <c:pt idx="102">
                  <c:v>1020</c:v>
                </c:pt>
                <c:pt idx="103">
                  <c:v>1030</c:v>
                </c:pt>
                <c:pt idx="104">
                  <c:v>1040</c:v>
                </c:pt>
                <c:pt idx="105">
                  <c:v>1050</c:v>
                </c:pt>
                <c:pt idx="106">
                  <c:v>1060</c:v>
                </c:pt>
                <c:pt idx="107">
                  <c:v>1070</c:v>
                </c:pt>
                <c:pt idx="108">
                  <c:v>1080</c:v>
                </c:pt>
              </c:numCache>
            </c:numRef>
          </c:xVal>
          <c:yVal>
            <c:numRef>
              <c:f>Sheet1!$D$2:$D$110</c:f>
              <c:numCache>
                <c:formatCode>0.00</c:formatCode>
                <c:ptCount val="109"/>
                <c:pt idx="0">
                  <c:v>1</c:v>
                </c:pt>
                <c:pt idx="1">
                  <c:v>1.1736481776669301</c:v>
                </c:pt>
                <c:pt idx="2">
                  <c:v>1.34202014332567</c:v>
                </c:pt>
                <c:pt idx="3">
                  <c:v>1.5</c:v>
                </c:pt>
                <c:pt idx="4">
                  <c:v>1.6427876096865399</c:v>
                </c:pt>
                <c:pt idx="5">
                  <c:v>1.7660444431189779</c:v>
                </c:pt>
                <c:pt idx="6">
                  <c:v>1.866025403784439</c:v>
                </c:pt>
                <c:pt idx="7">
                  <c:v>1.939692620785908</c:v>
                </c:pt>
                <c:pt idx="8">
                  <c:v>1.9848077530122079</c:v>
                </c:pt>
                <c:pt idx="9">
                  <c:v>2</c:v>
                </c:pt>
                <c:pt idx="10">
                  <c:v>1.9848077530122079</c:v>
                </c:pt>
                <c:pt idx="11">
                  <c:v>1.939692620785908</c:v>
                </c:pt>
                <c:pt idx="12">
                  <c:v>1.866025403784439</c:v>
                </c:pt>
                <c:pt idx="13">
                  <c:v>1.7660444431189779</c:v>
                </c:pt>
                <c:pt idx="14">
                  <c:v>1.6427876096865399</c:v>
                </c:pt>
                <c:pt idx="15">
                  <c:v>1.5</c:v>
                </c:pt>
                <c:pt idx="16">
                  <c:v>1.34202014332567</c:v>
                </c:pt>
                <c:pt idx="17">
                  <c:v>1.1736481776669301</c:v>
                </c:pt>
                <c:pt idx="18">
                  <c:v>1</c:v>
                </c:pt>
                <c:pt idx="19">
                  <c:v>0.82635182233306903</c:v>
                </c:pt>
                <c:pt idx="20">
                  <c:v>0.65797985667433101</c:v>
                </c:pt>
                <c:pt idx="21">
                  <c:v>0.5</c:v>
                </c:pt>
                <c:pt idx="22">
                  <c:v>0.35721239031346103</c:v>
                </c:pt>
                <c:pt idx="23">
                  <c:v>0.23395555688102199</c:v>
                </c:pt>
                <c:pt idx="24">
                  <c:v>0.13397459621556199</c:v>
                </c:pt>
                <c:pt idx="25">
                  <c:v>6.0307379214091801E-2</c:v>
                </c:pt>
                <c:pt idx="26">
                  <c:v>1.5192246987792001E-2</c:v>
                </c:pt>
                <c:pt idx="27">
                  <c:v>0</c:v>
                </c:pt>
                <c:pt idx="28">
                  <c:v>1.51922469877919E-2</c:v>
                </c:pt>
                <c:pt idx="29">
                  <c:v>6.0307379214091399E-2</c:v>
                </c:pt>
                <c:pt idx="30">
                  <c:v>0.13397459621556099</c:v>
                </c:pt>
                <c:pt idx="31">
                  <c:v>0.23395555688102199</c:v>
                </c:pt>
                <c:pt idx="32">
                  <c:v>0.35721239031346003</c:v>
                </c:pt>
                <c:pt idx="33">
                  <c:v>0.5</c:v>
                </c:pt>
                <c:pt idx="34">
                  <c:v>0.65797985667433101</c:v>
                </c:pt>
                <c:pt idx="35">
                  <c:v>0.82635182233306903</c:v>
                </c:pt>
                <c:pt idx="36">
                  <c:v>1</c:v>
                </c:pt>
                <c:pt idx="37">
                  <c:v>1.1736481776669301</c:v>
                </c:pt>
                <c:pt idx="38">
                  <c:v>1.34202014332567</c:v>
                </c:pt>
                <c:pt idx="39">
                  <c:v>1.4999999999999989</c:v>
                </c:pt>
                <c:pt idx="40">
                  <c:v>1.6427876096865399</c:v>
                </c:pt>
                <c:pt idx="41">
                  <c:v>1.7660444431189779</c:v>
                </c:pt>
                <c:pt idx="42">
                  <c:v>1.866025403784439</c:v>
                </c:pt>
                <c:pt idx="43">
                  <c:v>1.939692620785908</c:v>
                </c:pt>
                <c:pt idx="44">
                  <c:v>1.9848077530122079</c:v>
                </c:pt>
                <c:pt idx="45">
                  <c:v>2</c:v>
                </c:pt>
                <c:pt idx="46">
                  <c:v>1.9848077530122079</c:v>
                </c:pt>
                <c:pt idx="47">
                  <c:v>1.9396926207859091</c:v>
                </c:pt>
                <c:pt idx="48">
                  <c:v>1.866025403784439</c:v>
                </c:pt>
                <c:pt idx="49">
                  <c:v>1.7660444431189799</c:v>
                </c:pt>
                <c:pt idx="50">
                  <c:v>1.6427876096865399</c:v>
                </c:pt>
                <c:pt idx="51">
                  <c:v>1.5</c:v>
                </c:pt>
                <c:pt idx="52">
                  <c:v>1.34202014332567</c:v>
                </c:pt>
                <c:pt idx="53">
                  <c:v>1.173648177666931</c:v>
                </c:pt>
                <c:pt idx="54">
                  <c:v>1</c:v>
                </c:pt>
                <c:pt idx="55">
                  <c:v>0.82635182233307003</c:v>
                </c:pt>
                <c:pt idx="56">
                  <c:v>0.65797985667433201</c:v>
                </c:pt>
                <c:pt idx="57">
                  <c:v>0.499999999999999</c:v>
                </c:pt>
                <c:pt idx="58">
                  <c:v>0.35721239031346202</c:v>
                </c:pt>
                <c:pt idx="59">
                  <c:v>0.23395555688102199</c:v>
                </c:pt>
                <c:pt idx="60">
                  <c:v>0.13397459621556099</c:v>
                </c:pt>
                <c:pt idx="61">
                  <c:v>6.03073792140916E-2</c:v>
                </c:pt>
                <c:pt idx="62">
                  <c:v>1.5192246987792001E-2</c:v>
                </c:pt>
                <c:pt idx="63">
                  <c:v>0</c:v>
                </c:pt>
                <c:pt idx="64">
                  <c:v>1.51922469877919E-2</c:v>
                </c:pt>
                <c:pt idx="65">
                  <c:v>6.0307379214091301E-2</c:v>
                </c:pt>
                <c:pt idx="66">
                  <c:v>0.13397459621556099</c:v>
                </c:pt>
                <c:pt idx="67">
                  <c:v>0.23395555688102099</c:v>
                </c:pt>
                <c:pt idx="68">
                  <c:v>0.35721239031346103</c:v>
                </c:pt>
                <c:pt idx="69">
                  <c:v>0.5</c:v>
                </c:pt>
                <c:pt idx="70">
                  <c:v>0.65797985667432901</c:v>
                </c:pt>
                <c:pt idx="71">
                  <c:v>0.82635182233306903</c:v>
                </c:pt>
                <c:pt idx="72">
                  <c:v>1</c:v>
                </c:pt>
                <c:pt idx="73">
                  <c:v>1.173648177666931</c:v>
                </c:pt>
                <c:pt idx="74">
                  <c:v>1.342020143325668</c:v>
                </c:pt>
                <c:pt idx="75">
                  <c:v>1.4999999999999989</c:v>
                </c:pt>
                <c:pt idx="76">
                  <c:v>1.6427876096865399</c:v>
                </c:pt>
                <c:pt idx="77">
                  <c:v>1.7660444431189779</c:v>
                </c:pt>
                <c:pt idx="78">
                  <c:v>1.8660254037844379</c:v>
                </c:pt>
                <c:pt idx="79">
                  <c:v>1.939692620785908</c:v>
                </c:pt>
                <c:pt idx="80">
                  <c:v>1.9848077530122079</c:v>
                </c:pt>
                <c:pt idx="81">
                  <c:v>2</c:v>
                </c:pt>
                <c:pt idx="82">
                  <c:v>1.9848077530122079</c:v>
                </c:pt>
                <c:pt idx="83">
                  <c:v>1.9396926207859091</c:v>
                </c:pt>
                <c:pt idx="84">
                  <c:v>1.8660254037844379</c:v>
                </c:pt>
                <c:pt idx="85">
                  <c:v>1.7660444431189799</c:v>
                </c:pt>
                <c:pt idx="86">
                  <c:v>1.6427876096865399</c:v>
                </c:pt>
                <c:pt idx="87">
                  <c:v>1.5</c:v>
                </c:pt>
                <c:pt idx="88">
                  <c:v>1.34202014332567</c:v>
                </c:pt>
                <c:pt idx="89">
                  <c:v>1.173648177666933</c:v>
                </c:pt>
                <c:pt idx="90">
                  <c:v>1.0000000000000011</c:v>
                </c:pt>
                <c:pt idx="91">
                  <c:v>0.82635182233307003</c:v>
                </c:pt>
                <c:pt idx="92">
                  <c:v>0.65797985667433201</c:v>
                </c:pt>
                <c:pt idx="93">
                  <c:v>0.500000000000001</c:v>
                </c:pt>
                <c:pt idx="94">
                  <c:v>0.35721239031346202</c:v>
                </c:pt>
                <c:pt idx="95">
                  <c:v>0.23395555688102301</c:v>
                </c:pt>
                <c:pt idx="96">
                  <c:v>0.13397459621556199</c:v>
                </c:pt>
                <c:pt idx="97">
                  <c:v>6.0307379214092301E-2</c:v>
                </c:pt>
                <c:pt idx="98">
                  <c:v>1.5192246987792301E-2</c:v>
                </c:pt>
                <c:pt idx="99">
                  <c:v>0</c:v>
                </c:pt>
                <c:pt idx="100">
                  <c:v>1.51922469877914E-2</c:v>
                </c:pt>
                <c:pt idx="101">
                  <c:v>6.0307379214090698E-2</c:v>
                </c:pt>
                <c:pt idx="102">
                  <c:v>0.13397459621556199</c:v>
                </c:pt>
                <c:pt idx="103">
                  <c:v>0.23395555688102199</c:v>
                </c:pt>
                <c:pt idx="104">
                  <c:v>0.35721239031346103</c:v>
                </c:pt>
                <c:pt idx="105">
                  <c:v>0.5</c:v>
                </c:pt>
                <c:pt idx="106">
                  <c:v>0.65797985667433101</c:v>
                </c:pt>
                <c:pt idx="107">
                  <c:v>0.82635182233306903</c:v>
                </c:pt>
                <c:pt idx="108">
                  <c:v>0.999999999999999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AD8-604A-9AF5-C48502A237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8057120"/>
        <c:axId val="-1823511472"/>
      </c:scatterChart>
      <c:valAx>
        <c:axId val="2138057120"/>
        <c:scaling>
          <c:orientation val="minMax"/>
          <c:max val="1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>
                <a:noFill/>
              </a:defRPr>
            </a:pPr>
            <a:endParaRPr lang="en-US"/>
          </a:p>
        </c:txPr>
        <c:crossAx val="-1823511472"/>
        <c:crosses val="autoZero"/>
        <c:crossBetween val="midCat"/>
        <c:majorUnit val="100"/>
      </c:valAx>
      <c:valAx>
        <c:axId val="-1823511472"/>
        <c:scaling>
          <c:orientation val="minMax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213805712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16759750492924"/>
          <c:y val="9.2654467392621606E-2"/>
          <c:w val="0.13837440466325801"/>
          <c:h val="0.16598363781810399"/>
        </c:manualLayout>
      </c:layout>
      <c:overlay val="1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0.11895</cdr:x>
      <cdr:y>0.12745</cdr:y>
    </cdr:from>
    <cdr:to>
      <cdr:x>0.14346</cdr:x>
      <cdr:y>0.16349</cdr:y>
    </cdr:to>
    <cdr:sp macro="" textlink="">
      <cdr:nvSpPr>
        <cdr:cNvPr id="2" name="Oval 1"/>
        <cdr:cNvSpPr>
          <a:spLocks xmlns:a="http://schemas.openxmlformats.org/drawingml/2006/main"/>
        </cdr:cNvSpPr>
      </cdr:nvSpPr>
      <cdr:spPr>
        <a:xfrm xmlns:a="http://schemas.openxmlformats.org/drawingml/2006/main">
          <a:off x="1020615" y="743527"/>
          <a:ext cx="210312" cy="210312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0.41569</cdr:x>
      <cdr:y>0.12718</cdr:y>
    </cdr:from>
    <cdr:to>
      <cdr:x>0.4402</cdr:x>
      <cdr:y>0.16323</cdr:y>
    </cdr:to>
    <cdr:sp macro="" textlink="">
      <cdr:nvSpPr>
        <cdr:cNvPr id="3" name="Oval 2"/>
        <cdr:cNvSpPr>
          <a:spLocks xmlns:a="http://schemas.openxmlformats.org/drawingml/2006/main"/>
        </cdr:cNvSpPr>
      </cdr:nvSpPr>
      <cdr:spPr>
        <a:xfrm xmlns:a="http://schemas.openxmlformats.org/drawingml/2006/main">
          <a:off x="3566772" y="741987"/>
          <a:ext cx="210312" cy="210312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0.71243</cdr:x>
      <cdr:y>0.12692</cdr:y>
    </cdr:from>
    <cdr:to>
      <cdr:x>0.73694</cdr:x>
      <cdr:y>0.16297</cdr:y>
    </cdr:to>
    <cdr:sp macro="" textlink="">
      <cdr:nvSpPr>
        <cdr:cNvPr id="4" name="Oval 3"/>
        <cdr:cNvSpPr>
          <a:spLocks xmlns:a="http://schemas.openxmlformats.org/drawingml/2006/main"/>
        </cdr:cNvSpPr>
      </cdr:nvSpPr>
      <cdr:spPr>
        <a:xfrm xmlns:a="http://schemas.openxmlformats.org/drawingml/2006/main">
          <a:off x="6112929" y="740447"/>
          <a:ext cx="210312" cy="210312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0.49265</cdr:x>
      <cdr:y>0.90654</cdr:y>
    </cdr:from>
    <cdr:to>
      <cdr:x>0.51716</cdr:x>
      <cdr:y>0.94258</cdr:y>
    </cdr:to>
    <cdr:sp macro="" textlink="">
      <cdr:nvSpPr>
        <cdr:cNvPr id="5" name="Oval 4"/>
        <cdr:cNvSpPr>
          <a:spLocks xmlns:a="http://schemas.openxmlformats.org/drawingml/2006/main"/>
        </cdr:cNvSpPr>
      </cdr:nvSpPr>
      <cdr:spPr>
        <a:xfrm xmlns:a="http://schemas.openxmlformats.org/drawingml/2006/main">
          <a:off x="4227172" y="5288785"/>
          <a:ext cx="210312" cy="210312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DD773638-1F7A-47E9-B362-9C259B599A23}" type="datetimeFigureOut">
              <a:rPr lang="en-US"/>
              <a:pPr>
                <a:defRPr/>
              </a:pPr>
              <a:t>5/4/18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350"/>
            <a:ext cx="3005138" cy="461963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69350"/>
            <a:ext cx="3005138" cy="461963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AB41853B-1ACF-434F-A6B8-FAF00BD78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5358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86263"/>
            <a:ext cx="5546725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Click to edit Master text styles</a:t>
            </a:r>
          </a:p>
          <a:p>
            <a:pPr lvl="1"/>
            <a:r>
              <a:rPr lang="ru-RU" noProof="0"/>
              <a:t>Second level</a:t>
            </a:r>
          </a:p>
          <a:p>
            <a:pPr lvl="2"/>
            <a:r>
              <a:rPr lang="ru-RU" noProof="0"/>
              <a:t>Third level</a:t>
            </a:r>
          </a:p>
          <a:p>
            <a:pPr lvl="3"/>
            <a:r>
              <a:rPr lang="ru-RU" noProof="0"/>
              <a:t>Fourth level</a:t>
            </a:r>
          </a:p>
          <a:p>
            <a:pPr lvl="4"/>
            <a:r>
              <a:rPr lang="ru-RU" noProof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9350"/>
            <a:ext cx="30051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451A5439-5556-4392-9631-155E20E6CC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94036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51A5439-5556-4392-9631-155E20E6CC54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557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859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4607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59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50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1754"/>
            <a:ext cx="3139440" cy="32461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21141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solidFill>
                  <a:srgbClr val="0E2E39"/>
                </a:solidFill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32386" y="1292436"/>
            <a:ext cx="5082577" cy="430887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224643"/>
            <a:ext cx="6400800" cy="0"/>
          </a:xfrm>
          <a:prstGeom prst="line">
            <a:avLst/>
          </a:prstGeom>
          <a:ln w="53975">
            <a:solidFill>
              <a:srgbClr val="609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32386" y="5999135"/>
            <a:ext cx="48615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JLEIC Collaboration Meeting Spring 2018, Jefferson Lab, March 26-28, 2018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488" y="2260239"/>
            <a:ext cx="7523116" cy="35969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45" y="6368143"/>
            <a:ext cx="1286367" cy="4145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334" y="6455034"/>
            <a:ext cx="1627773" cy="2743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1514" y="6464754"/>
            <a:ext cx="408467" cy="2682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634" y="168178"/>
            <a:ext cx="914479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43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71918"/>
            <a:ext cx="8464378" cy="424732"/>
          </a:xfrm>
        </p:spPr>
        <p:txBody>
          <a:bodyPr>
            <a:spAutoFit/>
          </a:bodyPr>
          <a:lstStyle>
            <a:lvl1pPr>
              <a:defRPr sz="2400" b="1" cap="none" baseline="0">
                <a:solidFill>
                  <a:srgbClr val="0E2E39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000" baseline="0">
                <a:solidFill>
                  <a:srgbClr val="0E2E39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1800" baseline="0">
                <a:solidFill>
                  <a:srgbClr val="0E2E39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600" baseline="0">
                <a:solidFill>
                  <a:srgbClr val="0E2E39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rgbClr val="0E2E39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rgbClr val="0E2E39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6647" y="6467336"/>
            <a:ext cx="536158" cy="303364"/>
          </a:xfrm>
        </p:spPr>
        <p:txBody>
          <a:bodyPr/>
          <a:lstStyle>
            <a:lvl1pPr algn="ctr">
              <a:defRPr sz="1200" baseline="0">
                <a:solidFill>
                  <a:srgbClr val="0E2E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6641757" cy="0"/>
          </a:xfrm>
          <a:prstGeom prst="line">
            <a:avLst/>
          </a:prstGeom>
          <a:ln w="57150">
            <a:solidFill>
              <a:srgbClr val="609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308919" y="6493701"/>
            <a:ext cx="5489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JLEIC Collaboration Meeting Spring 2018, Jefferson Lab, March 26-28, 2018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307" y="6412920"/>
            <a:ext cx="804742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93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630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090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6197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6521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075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06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4355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2703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446901" y="6504801"/>
            <a:ext cx="32826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IOTA/FAST Collaboration Meeting May 10,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53400" y="6126163"/>
            <a:ext cx="914400" cy="311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39E49A37-1051-0241-9D7F-6395F667F3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0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Friday, May 4,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70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386" y="152400"/>
            <a:ext cx="7211414" cy="971033"/>
          </a:xfrm>
        </p:spPr>
        <p:txBody>
          <a:bodyPr anchor="ctr"/>
          <a:lstStyle/>
          <a:p>
            <a:r>
              <a:rPr lang="en-US" dirty="0"/>
              <a:t>Propagation of Magnetized Beams for an EIC Bunched Beam Cooler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32386" y="1292436"/>
            <a:ext cx="8583014" cy="646331"/>
          </a:xfrm>
        </p:spPr>
        <p:txBody>
          <a:bodyPr wrap="square" anchor="t">
            <a:spAutoFit/>
          </a:bodyPr>
          <a:lstStyle/>
          <a:p>
            <a:r>
              <a:rPr lang="en-US" sz="1800" dirty="0"/>
              <a:t>Speaker: </a:t>
            </a:r>
            <a:r>
              <a:rPr lang="en-US" sz="1800" dirty="0">
                <a:solidFill>
                  <a:schemeClr val="tx1"/>
                </a:solidFill>
              </a:rPr>
              <a:t>Stephen Benson, Jefferson Lab</a:t>
            </a:r>
          </a:p>
          <a:p>
            <a:r>
              <a:rPr lang="en-US" sz="1800" dirty="0"/>
              <a:t>collaborator(s): </a:t>
            </a:r>
            <a:r>
              <a:rPr lang="en-US" sz="1800" u="sng" dirty="0">
                <a:solidFill>
                  <a:schemeClr val="tx2">
                    <a:lumMod val="75000"/>
                  </a:schemeClr>
                </a:solidFill>
              </a:rPr>
              <a:t>Philippe Piot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Andrew Hutton, Kevin Jordan, Chris Tennant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64362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C4E2A-95DA-394D-A502-0AE0E33FA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K. J. Kim’s Theory of Magnetized Beams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FA78E-E377-424B-90D6-0B0A7E53A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742950"/>
            <a:ext cx="8915400" cy="537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214C04-F683-F54C-B518-E4026B16C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6100241"/>
            <a:ext cx="32004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64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17E7-BCFC-9A4D-A2EA-7DDEC688E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 Magnetized Beam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1F4D43-834E-CC40-BD03-5653FC849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861432"/>
            <a:ext cx="8953500" cy="553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9A2414-1EB0-2749-98F2-B3C588613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6100241"/>
            <a:ext cx="32004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38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 magnetized beam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1826"/>
            <a:ext cx="8229600" cy="4835245"/>
          </a:xfrm>
        </p:spPr>
        <p:txBody>
          <a:bodyPr/>
          <a:lstStyle/>
          <a:p>
            <a:r>
              <a:rPr lang="en-US" dirty="0"/>
              <a:t>Make a flat beam distribution </a:t>
            </a:r>
            <a:r>
              <a:rPr lang="en-US" dirty="0">
                <a:latin typeface="Minion Pro"/>
              </a:rPr>
              <a:t>(</a:t>
            </a:r>
            <a:r>
              <a:rPr lang="el-GR" dirty="0">
                <a:latin typeface="Minion Pro"/>
                <a:cs typeface="Courier New" panose="02070309020205020404" pitchFamily="49" charset="0"/>
              </a:rPr>
              <a:t>σ</a:t>
            </a:r>
            <a:r>
              <a:rPr lang="en-US" baseline="-25000" dirty="0">
                <a:latin typeface="Minion Pro"/>
                <a:cs typeface="Courier New" panose="02070309020205020404" pitchFamily="49" charset="0"/>
              </a:rPr>
              <a:t>x</a:t>
            </a:r>
            <a:r>
              <a:rPr lang="en-US" dirty="0">
                <a:latin typeface="Minion Pro"/>
                <a:cs typeface="Courier New" panose="02070309020205020404" pitchFamily="49" charset="0"/>
              </a:rPr>
              <a:t> &gt;&gt; </a:t>
            </a:r>
            <a:r>
              <a:rPr lang="el-GR" dirty="0">
                <a:latin typeface="Minion Pro"/>
                <a:cs typeface="Courier New" panose="02070309020205020404" pitchFamily="49" charset="0"/>
              </a:rPr>
              <a:t>σ</a:t>
            </a:r>
            <a:r>
              <a:rPr lang="en-US" baseline="-25000" dirty="0">
                <a:latin typeface="Minion Pro"/>
                <a:cs typeface="Courier New" panose="02070309020205020404" pitchFamily="49" charset="0"/>
              </a:rPr>
              <a:t>y</a:t>
            </a:r>
            <a:r>
              <a:rPr lang="en-US" dirty="0">
                <a:latin typeface="Minion Pro"/>
                <a:cs typeface="Courier New" panose="02070309020205020404" pitchFamily="49" charset="0"/>
              </a:rPr>
              <a:t>) </a:t>
            </a:r>
          </a:p>
          <a:p>
            <a:r>
              <a:rPr lang="en-US" dirty="0">
                <a:latin typeface="Minion Pro"/>
                <a:cs typeface="Courier New" panose="02070309020205020404" pitchFamily="49" charset="0"/>
              </a:rPr>
              <a:t>Apply a flat beam transform, as in JLAB-TN-15-022</a:t>
            </a:r>
          </a:p>
          <a:p>
            <a:r>
              <a:rPr lang="en-US" dirty="0">
                <a:latin typeface="Minion Pro"/>
                <a:cs typeface="Courier New" panose="02070309020205020404" pitchFamily="49" charset="0"/>
              </a:rPr>
              <a:t>Note: Also works in reverse</a:t>
            </a:r>
          </a:p>
          <a:p>
            <a:endParaRPr lang="en-US" dirty="0">
              <a:latin typeface="Minion Pro"/>
              <a:cs typeface="Courier New" panose="02070309020205020404" pitchFamily="49" charset="0"/>
            </a:endParaRPr>
          </a:p>
          <a:p>
            <a:endParaRPr lang="en-US" dirty="0">
              <a:latin typeface="Minion Pro"/>
              <a:cs typeface="Courier New" panose="02070309020205020404" pitchFamily="49" charset="0"/>
            </a:endParaRPr>
          </a:p>
          <a:p>
            <a:endParaRPr lang="en-US" dirty="0">
              <a:latin typeface="Minion Pro"/>
              <a:cs typeface="Courier New" panose="02070309020205020404" pitchFamily="49" charset="0"/>
            </a:endParaRPr>
          </a:p>
          <a:p>
            <a:endParaRPr lang="en-US" dirty="0">
              <a:latin typeface="Minion Pro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Minion Pro"/>
              <a:cs typeface="Courier New" panose="02070309020205020404" pitchFamily="49" charset="0"/>
            </a:endParaRPr>
          </a:p>
          <a:p>
            <a:r>
              <a:rPr lang="en-US" dirty="0">
                <a:latin typeface="Minion Pro"/>
              </a:rPr>
              <a:t>Result: magnetized beam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61" y="2186675"/>
            <a:ext cx="4366269" cy="1422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1600" y="2395991"/>
            <a:ext cx="188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inion Pro"/>
              </a:rPr>
              <a:t>m=cos </a:t>
            </a:r>
            <a:r>
              <a:rPr lang="el-GR" dirty="0">
                <a:latin typeface="Minion Pro"/>
                <a:cs typeface="Courier New" panose="02070309020205020404" pitchFamily="49" charset="0"/>
              </a:rPr>
              <a:t>μ</a:t>
            </a:r>
            <a:r>
              <a:rPr lang="en-US" dirty="0">
                <a:latin typeface="Minion Pro"/>
                <a:cs typeface="Courier New" panose="02070309020205020404" pitchFamily="49" charset="0"/>
              </a:rPr>
              <a:t> – sin </a:t>
            </a:r>
            <a:r>
              <a:rPr lang="el-GR" dirty="0">
                <a:latin typeface="Minion Pro"/>
                <a:cs typeface="Courier New" panose="02070309020205020404" pitchFamily="49" charset="0"/>
              </a:rPr>
              <a:t>μ</a:t>
            </a:r>
            <a:r>
              <a:rPr lang="en-US" dirty="0">
                <a:latin typeface="Minion Pro"/>
                <a:cs typeface="Courier New" panose="02070309020205020404" pitchFamily="49" charset="0"/>
              </a:rPr>
              <a:t> </a:t>
            </a:r>
            <a:endParaRPr lang="en-US" dirty="0">
              <a:latin typeface="Minio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2815091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inion Pro"/>
              </a:rPr>
              <a:t>p=cos </a:t>
            </a:r>
            <a:r>
              <a:rPr lang="el-GR" dirty="0">
                <a:latin typeface="Minion Pro"/>
                <a:cs typeface="Courier New" panose="02070309020205020404" pitchFamily="49" charset="0"/>
              </a:rPr>
              <a:t>μ</a:t>
            </a:r>
            <a:r>
              <a:rPr lang="en-US" dirty="0">
                <a:latin typeface="Minion Pro"/>
                <a:cs typeface="Courier New" panose="02070309020205020404" pitchFamily="49" charset="0"/>
              </a:rPr>
              <a:t> + sin </a:t>
            </a:r>
            <a:r>
              <a:rPr lang="el-GR" dirty="0">
                <a:latin typeface="Minion Pro"/>
                <a:cs typeface="Courier New" panose="02070309020205020404" pitchFamily="49" charset="0"/>
              </a:rPr>
              <a:t>μ</a:t>
            </a:r>
            <a:r>
              <a:rPr lang="en-US" dirty="0">
                <a:latin typeface="Minion Pro"/>
                <a:cs typeface="Courier New" panose="02070309020205020404" pitchFamily="49" charset="0"/>
              </a:rPr>
              <a:t> </a:t>
            </a:r>
            <a:endParaRPr lang="en-US" dirty="0">
              <a:latin typeface="Minion Pro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042" y="4525756"/>
            <a:ext cx="2533650" cy="1795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919" y="4525757"/>
            <a:ext cx="2552700" cy="17954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51682" y="480970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inion Pro"/>
              </a:rPr>
              <a:t>FBT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351682" y="5113385"/>
            <a:ext cx="686969" cy="325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80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A784E-BD42-7844-BC4A-98343C28A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9EADAB-76B0-AA4E-A9BC-4E21E0874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38200"/>
            <a:ext cx="8185150" cy="5619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EEC797-36FB-9E4A-894F-028E260FC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6127123"/>
            <a:ext cx="32004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54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of Magnetized Beam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</a:t>
            </a:r>
            <a:fld id="{045D7771-C512-4210-A2E7-C9FC1305859F}" type="slidenum">
              <a:rPr lang="en-US" smtClean="0"/>
              <a:pPr>
                <a:defRPr/>
              </a:pPr>
              <a:t>14</a:t>
            </a:fld>
            <a:r>
              <a:rPr lang="en-US"/>
              <a:t>--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35" y="1120317"/>
            <a:ext cx="7347527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019" y="4114800"/>
            <a:ext cx="77519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We can transport beams and keep them “calm” if we use solenoids to focus and n=1/2 dipoles to bend the beam.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We have shown that the transport only has to be globally symmetric but local symmetry is preferred.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Can measure beam properties after a Flat Beam Transform.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193933" y="6459713"/>
            <a:ext cx="2895600" cy="365125"/>
          </a:xfrm>
        </p:spPr>
        <p:txBody>
          <a:bodyPr/>
          <a:lstStyle/>
          <a:p>
            <a:r>
              <a:rPr lang="en-US" dirty="0"/>
              <a:t>MEIC Collaboration Mtg. Oct. 6, 2015</a:t>
            </a:r>
          </a:p>
        </p:txBody>
      </p:sp>
    </p:spTree>
    <p:extLst>
      <p:ext uri="{BB962C8B-B14F-4D97-AF65-F5344CB8AC3E}">
        <p14:creationId xmlns:p14="http://schemas.microsoft.com/office/powerpoint/2010/main" val="2627791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022" y="91208"/>
            <a:ext cx="7886700" cy="700623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Simple Arc Layout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69068" y="1196178"/>
            <a:ext cx="4420109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788" y="1424770"/>
            <a:ext cx="4173584" cy="498770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design by D. Douglas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06863" y="3002988"/>
            <a:ext cx="1530005" cy="1161397"/>
            <a:chOff x="9648335" y="1728869"/>
            <a:chExt cx="2040007" cy="1548530"/>
          </a:xfrm>
        </p:grpSpPr>
        <p:sp>
          <p:nvSpPr>
            <p:cNvPr id="6" name="Rectangle 5"/>
            <p:cNvSpPr/>
            <p:nvPr/>
          </p:nvSpPr>
          <p:spPr>
            <a:xfrm>
              <a:off x="9730303" y="2934789"/>
              <a:ext cx="127800" cy="121920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988731" y="2784956"/>
              <a:ext cx="146262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latin typeface="+mj-lt"/>
                </a:rPr>
                <a:t>sextupole</a:t>
              </a:r>
              <a:endParaRPr lang="en-US" sz="1800" dirty="0">
                <a:latin typeface="+mj-l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730303" y="2332384"/>
              <a:ext cx="127800" cy="430183"/>
            </a:xfrm>
            <a:prstGeom prst="rect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88731" y="2332384"/>
              <a:ext cx="169961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+mj-lt"/>
                </a:rPr>
                <a:t>quadrupole</a:t>
              </a:r>
            </a:p>
          </p:txBody>
        </p:sp>
        <p:sp>
          <p:nvSpPr>
            <p:cNvPr id="10" name="Flowchart: Stored Data 9"/>
            <p:cNvSpPr/>
            <p:nvPr/>
          </p:nvSpPr>
          <p:spPr>
            <a:xfrm rot="5400000">
              <a:off x="9576511" y="1816609"/>
              <a:ext cx="353416" cy="209768"/>
            </a:xfrm>
            <a:prstGeom prst="flowChartOnlineStorag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988731" y="1728869"/>
              <a:ext cx="102848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+mj-lt"/>
                </a:rPr>
                <a:t>dipole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108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xfrm>
            <a:off x="52899" y="82106"/>
            <a:ext cx="9091101" cy="571499"/>
          </a:xfrm>
        </p:spPr>
        <p:txBody>
          <a:bodyPr>
            <a:noAutofit/>
          </a:bodyPr>
          <a:lstStyle/>
          <a:p>
            <a:r>
              <a:rPr lang="en-US" dirty="0"/>
              <a:t>Possible Merger Option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9600" y="1143000"/>
            <a:ext cx="8229600" cy="2575012"/>
            <a:chOff x="-941638" y="2108969"/>
            <a:chExt cx="11075742" cy="3465558"/>
          </a:xfrm>
        </p:grpSpPr>
        <p:grpSp>
          <p:nvGrpSpPr>
            <p:cNvPr id="17" name="Group 16"/>
            <p:cNvGrpSpPr/>
            <p:nvPr/>
          </p:nvGrpSpPr>
          <p:grpSpPr>
            <a:xfrm>
              <a:off x="6393377" y="3013846"/>
              <a:ext cx="877454" cy="908242"/>
              <a:chOff x="3078788" y="3013846"/>
              <a:chExt cx="877454" cy="908242"/>
            </a:xfrm>
          </p:grpSpPr>
          <p:sp>
            <p:nvSpPr>
              <p:cNvPr id="7" name="Can 6"/>
              <p:cNvSpPr/>
              <p:nvPr/>
            </p:nvSpPr>
            <p:spPr>
              <a:xfrm>
                <a:off x="3271212" y="3013846"/>
                <a:ext cx="454121" cy="908242"/>
              </a:xfrm>
              <a:prstGeom prst="can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3078788" y="3013846"/>
                <a:ext cx="877454" cy="118821"/>
              </a:xfrm>
              <a:prstGeom prst="ellipse">
                <a:avLst/>
              </a:prstGeom>
              <a:noFill/>
              <a:ln w="254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3078788" y="3803267"/>
                <a:ext cx="877454" cy="118821"/>
              </a:xfrm>
              <a:prstGeom prst="ellipse">
                <a:avLst/>
              </a:prstGeom>
              <a:noFill/>
              <a:ln w="254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761012" y="2998454"/>
              <a:ext cx="723515" cy="742272"/>
              <a:chOff x="4572000" y="2952270"/>
              <a:chExt cx="723515" cy="74227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572000" y="2952270"/>
                <a:ext cx="715818" cy="73457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572000" y="3512893"/>
                <a:ext cx="715818" cy="18164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572000" y="2952270"/>
                <a:ext cx="715818" cy="18164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4572000" y="3317394"/>
                <a:ext cx="72351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Connector 19"/>
            <p:cNvCxnSpPr/>
            <p:nvPr/>
          </p:nvCxnSpPr>
          <p:spPr>
            <a:xfrm>
              <a:off x="4098429" y="3305175"/>
              <a:ext cx="2702887" cy="1397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0" y="2108969"/>
              <a:ext cx="4098429" cy="11962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n 31"/>
            <p:cNvSpPr/>
            <p:nvPr/>
          </p:nvSpPr>
          <p:spPr>
            <a:xfrm>
              <a:off x="8086711" y="2108969"/>
              <a:ext cx="1816485" cy="2678544"/>
            </a:xfrm>
            <a:prstGeom prst="can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333729" y="4718241"/>
              <a:ext cx="1529399" cy="787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Septum Magnet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11185" y="4456137"/>
              <a:ext cx="2244617" cy="1118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RF Separator with Superposed Magnetic Field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965370" y="4787513"/>
              <a:ext cx="1772078" cy="787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ERL Cryomodule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066571" y="3586788"/>
              <a:ext cx="1855787" cy="455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</a:rPr>
                <a:t>Injected Beam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828821">
              <a:off x="1416941" y="2313702"/>
              <a:ext cx="2362772" cy="455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Recirculated Beam</a:t>
              </a:r>
            </a:p>
          </p:txBody>
        </p:sp>
        <p:sp>
          <p:nvSpPr>
            <p:cNvPr id="22" name="Can 21"/>
            <p:cNvSpPr/>
            <p:nvPr/>
          </p:nvSpPr>
          <p:spPr>
            <a:xfrm>
              <a:off x="-941638" y="2124151"/>
              <a:ext cx="1816485" cy="2678544"/>
            </a:xfrm>
            <a:prstGeom prst="can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0" y="3448917"/>
              <a:ext cx="10134104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" y="4718241"/>
              <a:ext cx="1690725" cy="787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Injector Cryomodule</a:t>
              </a:r>
            </a:p>
          </p:txBody>
        </p:sp>
      </p:grpSp>
      <p:sp>
        <p:nvSpPr>
          <p:cNvPr id="24" name="Content Placeholder 3"/>
          <p:cNvSpPr txBox="1">
            <a:spLocks/>
          </p:cNvSpPr>
          <p:nvPr/>
        </p:nvSpPr>
        <p:spPr>
          <a:xfrm>
            <a:off x="104775" y="4114826"/>
            <a:ext cx="8734425" cy="2047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/>
              <a:t>Use an RF Separator to separate the injected beam from the recirculating beam</a:t>
            </a:r>
          </a:p>
          <a:p>
            <a:pPr fontAlgn="auto">
              <a:spcAft>
                <a:spcPts val="0"/>
              </a:spcAft>
            </a:pPr>
            <a:r>
              <a:rPr lang="en-US"/>
              <a:t>Immerse the RF Separator in a DC magnetic field </a:t>
            </a:r>
          </a:p>
          <a:p>
            <a:pPr fontAlgn="auto">
              <a:spcAft>
                <a:spcPts val="0"/>
              </a:spcAft>
            </a:pPr>
            <a:r>
              <a:rPr lang="en-US"/>
              <a:t>Arrange timing and relative amplitudes so that the </a:t>
            </a:r>
            <a:r>
              <a:rPr lang="en-US">
                <a:solidFill>
                  <a:srgbClr val="0000FF"/>
                </a:solidFill>
              </a:rPr>
              <a:t>injected beam is not deflected</a:t>
            </a:r>
          </a:p>
          <a:p>
            <a:pPr lvl="1" fontAlgn="auto">
              <a:spcAft>
                <a:spcPts val="0"/>
              </a:spcAft>
            </a:pPr>
            <a:r>
              <a:rPr lang="en-US">
                <a:solidFill>
                  <a:srgbClr val="0000FF"/>
                </a:solidFill>
              </a:rPr>
              <a:t>Bunches are at maximum of RF deflection – bunch center has zero slope</a:t>
            </a:r>
          </a:p>
          <a:p>
            <a:pPr fontAlgn="auto">
              <a:spcAft>
                <a:spcPts val="0"/>
              </a:spcAft>
            </a:pPr>
            <a:r>
              <a:rPr lang="en-US"/>
              <a:t>This means that the kick seen by the </a:t>
            </a:r>
            <a:r>
              <a:rPr lang="en-US">
                <a:solidFill>
                  <a:srgbClr val="FF0000"/>
                </a:solidFill>
              </a:rPr>
              <a:t>recirculated beam is doubled</a:t>
            </a:r>
          </a:p>
          <a:p>
            <a:pPr fontAlgn="auto">
              <a:spcAft>
                <a:spcPts val="0"/>
              </a:spcAft>
            </a:pPr>
            <a:r>
              <a:rPr lang="en-US"/>
              <a:t>Needs to be sufficient to provide adequate separation at the septum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741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1" y="104777"/>
            <a:ext cx="8734425" cy="571499"/>
          </a:xfrm>
        </p:spPr>
        <p:txBody>
          <a:bodyPr/>
          <a:lstStyle/>
          <a:p>
            <a:r>
              <a:rPr lang="en-US" dirty="0"/>
              <a:t>Waveforms</a:t>
            </a:r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16396"/>
              </p:ext>
            </p:extLst>
          </p:nvPr>
        </p:nvGraphicFramePr>
        <p:xfrm>
          <a:off x="685800" y="845278"/>
          <a:ext cx="7864958" cy="5555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val 6"/>
          <p:cNvSpPr>
            <a:spLocks/>
          </p:cNvSpPr>
          <p:nvPr/>
        </p:nvSpPr>
        <p:spPr>
          <a:xfrm>
            <a:off x="2612349" y="4219001"/>
            <a:ext cx="210312" cy="21031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>
            <a:spLocks/>
          </p:cNvSpPr>
          <p:nvPr/>
        </p:nvSpPr>
        <p:spPr>
          <a:xfrm>
            <a:off x="5189294" y="4219001"/>
            <a:ext cx="210312" cy="21031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/>
          </p:cNvSpPr>
          <p:nvPr/>
        </p:nvSpPr>
        <p:spPr>
          <a:xfrm>
            <a:off x="7766239" y="4219001"/>
            <a:ext cx="210312" cy="21031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/>
          </p:cNvSpPr>
          <p:nvPr/>
        </p:nvSpPr>
        <p:spPr>
          <a:xfrm>
            <a:off x="1097184" y="5994792"/>
            <a:ext cx="210312" cy="21031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05" y="5911744"/>
            <a:ext cx="1584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Injected Bunch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03304" y="5895405"/>
            <a:ext cx="1990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Recirculated Bunch</a:t>
            </a:r>
          </a:p>
        </p:txBody>
      </p:sp>
    </p:spTree>
    <p:extLst>
      <p:ext uri="{BB962C8B-B14F-4D97-AF65-F5344CB8AC3E}">
        <p14:creationId xmlns:p14="http://schemas.microsoft.com/office/powerpoint/2010/main" val="223165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FOA proposal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924800" cy="525780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CC"/>
                </a:solidFill>
              </a:rPr>
              <a:t>Produce and measure 3.2 </a:t>
            </a:r>
            <a:r>
              <a:rPr lang="en-US" sz="2000" dirty="0" err="1">
                <a:solidFill>
                  <a:srgbClr val="0000CC"/>
                </a:solidFill>
              </a:rPr>
              <a:t>nC</a:t>
            </a:r>
            <a:r>
              <a:rPr lang="en-US" sz="2000" dirty="0">
                <a:solidFill>
                  <a:srgbClr val="0000CC"/>
                </a:solidFill>
              </a:rPr>
              <a:t> magnetized bunched from FAST.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Use existing </a:t>
            </a:r>
            <a:r>
              <a:rPr lang="en-US" sz="2000" dirty="0" err="1"/>
              <a:t>photogun</a:t>
            </a:r>
            <a:r>
              <a:rPr lang="en-US" sz="2000" dirty="0"/>
              <a:t> with slightly modified solenoid PS and laser transport (larger spot size).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Measure at full energy using flat beam transform and emittance measurements.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CC"/>
                </a:solidFill>
              </a:rPr>
              <a:t>Demonstrate Transport over long distance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Measure beam properties before and after a long drift.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CC"/>
                </a:solidFill>
              </a:rPr>
              <a:t>Measure effect of merger RF cavity on magnetized beam.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Use new cavity or borrow from Cornell.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Need to identify power supply.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CC"/>
                </a:solidFill>
              </a:rPr>
              <a:t>Beam Halo measurements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Use LDR viewer to characterize halo on the beam.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CC"/>
                </a:solidFill>
              </a:rPr>
              <a:t>Try to bend magnetized beam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Use IOTA ring to bend beam</a:t>
            </a:r>
          </a:p>
        </p:txBody>
      </p:sp>
    </p:spTree>
    <p:extLst>
      <p:ext uri="{BB962C8B-B14F-4D97-AF65-F5344CB8AC3E}">
        <p14:creationId xmlns:p14="http://schemas.microsoft.com/office/powerpoint/2010/main" val="550229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590800"/>
            <a:ext cx="3810000" cy="10712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BACKUPS</a:t>
            </a:r>
          </a:p>
        </p:txBody>
      </p:sp>
    </p:spTree>
    <p:extLst>
      <p:ext uri="{BB962C8B-B14F-4D97-AF65-F5344CB8AC3E}">
        <p14:creationId xmlns:p14="http://schemas.microsoft.com/office/powerpoint/2010/main" val="1027434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21" y="1143000"/>
            <a:ext cx="6525358" cy="50292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dirty="0"/>
              <a:t>Bunched beam Cooler design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Transport of magnetized beams</a:t>
            </a:r>
            <a:endParaRPr lang="en-US" sz="2800" dirty="0">
              <a:solidFill>
                <a:srgbClr val="008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dirty="0"/>
              <a:t>Experiments at IOTA/FAST.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Straight Line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Arc studies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Summary (possible future work)</a:t>
            </a:r>
          </a:p>
        </p:txBody>
      </p:sp>
    </p:spTree>
    <p:extLst>
      <p:ext uri="{BB962C8B-B14F-4D97-AF65-F5344CB8AC3E}">
        <p14:creationId xmlns:p14="http://schemas.microsoft.com/office/powerpoint/2010/main" val="1181890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886700" cy="594836"/>
          </a:xfrm>
        </p:spPr>
        <p:txBody>
          <a:bodyPr>
            <a:normAutofit/>
          </a:bodyPr>
          <a:lstStyle/>
          <a:p>
            <a:pPr algn="ctr"/>
            <a:r>
              <a:rPr lang="en-US" sz="3000" dirty="0" err="1"/>
              <a:t>Bmad</a:t>
            </a:r>
            <a:r>
              <a:rPr lang="en-US" sz="3000" dirty="0"/>
              <a:t> with CSR and Shielding</a:t>
            </a:r>
          </a:p>
        </p:txBody>
      </p:sp>
      <p:pic>
        <p:nvPicPr>
          <p:cNvPr id="8" name="Picture 7" descr="C:\Tennant Projects\JLEIC\ELECTRON COOLER\MAGNETIZED BEAMS\STRONG COOLING\SIMPLE ARC\SPLIT QUADSEXT\DOCUMENTATION\FIGURES\bmad_shielding_compare_ar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806" y="1350421"/>
            <a:ext cx="4800600" cy="46412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162045" y="1536519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j-lt"/>
              </a:rPr>
              <a:t>with CSR + shielding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0565" y="1539783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j-lt"/>
              </a:rPr>
              <a:t>with CSR</a:t>
            </a:r>
          </a:p>
        </p:txBody>
      </p:sp>
      <p:pic>
        <p:nvPicPr>
          <p:cNvPr id="10" name="Picture 9" descr="C:\Users\tennant.JLAB\Desktop\emittance vs shieldin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6" y="1393808"/>
            <a:ext cx="4258639" cy="26758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4B5AF7-65ED-AA4D-B4CA-80E83CC57751}"/>
              </a:ext>
            </a:extLst>
          </p:cNvPr>
          <p:cNvSpPr txBox="1"/>
          <p:nvPr/>
        </p:nvSpPr>
        <p:spPr>
          <a:xfrm>
            <a:off x="1847850" y="944301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Shielding effects of one pass through an arc</a:t>
            </a:r>
          </a:p>
        </p:txBody>
      </p:sp>
    </p:spTree>
    <p:extLst>
      <p:ext uri="{BB962C8B-B14F-4D97-AF65-F5344CB8AC3E}">
        <p14:creationId xmlns:p14="http://schemas.microsoft.com/office/powerpoint/2010/main" val="248467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49" y="180609"/>
            <a:ext cx="8798234" cy="480131"/>
          </a:xfrm>
        </p:spPr>
        <p:txBody>
          <a:bodyPr/>
          <a:lstStyle/>
          <a:p>
            <a:r>
              <a:rPr lang="en-US" sz="2800" dirty="0">
                <a:solidFill>
                  <a:srgbClr val="0000FF"/>
                </a:solidFill>
              </a:rPr>
              <a:t>JLEIC :  </a:t>
            </a:r>
            <a:r>
              <a:rPr lang="en-US" sz="2800" i="1" dirty="0">
                <a:solidFill>
                  <a:srgbClr val="0000FF"/>
                </a:solidFill>
              </a:rPr>
              <a:t>An Electron-Ion Collider at Jefferson Lab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1" y="794311"/>
            <a:ext cx="4671588" cy="292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998" y="2476024"/>
            <a:ext cx="507539" cy="28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5" b="4583"/>
          <a:stretch/>
        </p:blipFill>
        <p:spPr bwMode="auto">
          <a:xfrm>
            <a:off x="2502870" y="3593805"/>
            <a:ext cx="6492240" cy="279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Vertical Scroll 6"/>
          <p:cNvSpPr/>
          <p:nvPr/>
        </p:nvSpPr>
        <p:spPr>
          <a:xfrm>
            <a:off x="6778290" y="990600"/>
            <a:ext cx="2365710" cy="3858345"/>
          </a:xfrm>
          <a:prstGeom prst="verticalScroll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174625" indent="-174625" defTabSz="914400" eaLnBrk="1" hangingPunct="1">
              <a:spcBef>
                <a:spcPts val="1200"/>
              </a:spcBef>
              <a:buFont typeface="Arial" charset="0"/>
              <a:buBlip>
                <a:blip r:embed="rId5"/>
              </a:buBlip>
              <a:defRPr/>
            </a:pPr>
            <a:endParaRPr lang="en-US" altLang="en-US" sz="1000" b="1" dirty="0">
              <a:latin typeface="Arial" charset="0"/>
              <a:cs typeface="Arial" charset="0"/>
            </a:endParaRPr>
          </a:p>
          <a:p>
            <a:pPr marL="174625" indent="-174625" defTabSz="914400" eaLnBrk="1" hangingPunct="1">
              <a:spcBef>
                <a:spcPts val="0"/>
              </a:spcBef>
              <a:buFont typeface="Arial" charset="0"/>
              <a:buBlip>
                <a:blip r:embed="rId5"/>
              </a:buBlip>
              <a:defRPr/>
            </a:pPr>
            <a:r>
              <a:rPr lang="en-US" altLang="en-US" sz="1400" b="1" dirty="0">
                <a:latin typeface="Arial" charset="0"/>
                <a:cs typeface="Arial" charset="0"/>
              </a:rPr>
              <a:t>Electron complex</a:t>
            </a:r>
          </a:p>
          <a:p>
            <a:pPr marL="341313" indent="-166688" defTabSz="914400" eaLnBrk="1" hangingPunct="1">
              <a:spcBef>
                <a:spcPct val="5000"/>
              </a:spcBef>
              <a:buFont typeface="Arial" charset="0"/>
              <a:buBlip>
                <a:blip r:embed="rId5"/>
              </a:buBlip>
              <a:defRPr/>
            </a:pPr>
            <a:r>
              <a:rPr lang="en-US" altLang="en-US" sz="1400" dirty="0">
                <a:latin typeface="Arial" charset="0"/>
                <a:cs typeface="Arial" charset="0"/>
              </a:rPr>
              <a:t>CEBAF as a full energy injector</a:t>
            </a:r>
            <a:endParaRPr lang="en-US" altLang="en-US" sz="1400" dirty="0">
              <a:latin typeface="Arial" charset="0"/>
              <a:cs typeface="Arial" charset="0"/>
              <a:sym typeface="Symbol" pitchFamily="18" charset="2"/>
            </a:endParaRPr>
          </a:p>
          <a:p>
            <a:pPr marL="341313" indent="-166688" defTabSz="914400" eaLnBrk="1" hangingPunct="1">
              <a:spcBef>
                <a:spcPct val="5000"/>
              </a:spcBef>
              <a:buFont typeface="Arial" charset="0"/>
              <a:buBlip>
                <a:blip r:embed="rId5"/>
              </a:buBlip>
              <a:defRPr/>
            </a:pPr>
            <a:r>
              <a:rPr lang="en-US" altLang="en-US" sz="1400" dirty="0">
                <a:latin typeface="Arial" charset="0"/>
                <a:cs typeface="Arial" charset="0"/>
                <a:sym typeface="Symbol" pitchFamily="18" charset="2"/>
              </a:rPr>
              <a:t>Collider ring</a:t>
            </a:r>
          </a:p>
          <a:p>
            <a:pPr marL="174625" indent="-174625" defTabSz="914400" eaLnBrk="1" hangingPunct="1">
              <a:spcBef>
                <a:spcPts val="800"/>
              </a:spcBef>
              <a:buFont typeface="Arial" charset="0"/>
              <a:buBlip>
                <a:blip r:embed="rId5"/>
              </a:buBlip>
              <a:defRPr/>
            </a:pPr>
            <a:r>
              <a:rPr lang="en-US" altLang="en-US" sz="1400" b="1" dirty="0">
                <a:latin typeface="Arial" charset="0"/>
                <a:cs typeface="Arial" charset="0"/>
              </a:rPr>
              <a:t>Ion complex</a:t>
            </a:r>
          </a:p>
          <a:p>
            <a:pPr marL="341313" lvl="1" indent="-166688" defTabSz="914400" eaLnBrk="1" hangingPunct="1">
              <a:spcBef>
                <a:spcPct val="5000"/>
              </a:spcBef>
              <a:buFont typeface="Arial" charset="0"/>
              <a:buBlip>
                <a:blip r:embed="rId5"/>
              </a:buBlip>
              <a:defRPr/>
            </a:pPr>
            <a:r>
              <a:rPr lang="en-US" altLang="en-US" sz="1400" dirty="0">
                <a:latin typeface="Arial" charset="0"/>
                <a:cs typeface="Arial" charset="0"/>
                <a:sym typeface="Symbol" pitchFamily="18" charset="2"/>
              </a:rPr>
              <a:t>Ion source/</a:t>
            </a:r>
            <a:r>
              <a:rPr lang="en-US" altLang="en-US" sz="1400" dirty="0" err="1">
                <a:latin typeface="Arial" charset="0"/>
                <a:cs typeface="Arial" charset="0"/>
                <a:sym typeface="Symbol" pitchFamily="18" charset="2"/>
              </a:rPr>
              <a:t>Linac</a:t>
            </a:r>
            <a:r>
              <a:rPr lang="en-US" altLang="en-US" sz="1400" dirty="0">
                <a:latin typeface="Arial" charset="0"/>
                <a:cs typeface="Arial" charset="0"/>
                <a:sym typeface="Symbol" pitchFamily="18" charset="2"/>
              </a:rPr>
              <a:t> </a:t>
            </a:r>
          </a:p>
          <a:p>
            <a:pPr marL="341313" lvl="1" indent="-166688" defTabSz="914400" eaLnBrk="1" hangingPunct="1">
              <a:spcBef>
                <a:spcPct val="5000"/>
              </a:spcBef>
              <a:buFont typeface="Arial" charset="0"/>
              <a:buBlip>
                <a:blip r:embed="rId5"/>
              </a:buBlip>
              <a:defRPr/>
            </a:pPr>
            <a:r>
              <a:rPr lang="en-US" altLang="en-US" sz="1400" dirty="0">
                <a:latin typeface="Arial" charset="0"/>
                <a:cs typeface="Arial" charset="0"/>
                <a:sym typeface="Symbol" pitchFamily="18" charset="2"/>
              </a:rPr>
              <a:t>Booster (8 GeV)</a:t>
            </a:r>
          </a:p>
          <a:p>
            <a:pPr marL="341313" lvl="1" indent="-166688" defTabSz="914400" eaLnBrk="1" hangingPunct="1">
              <a:spcBef>
                <a:spcPct val="5000"/>
              </a:spcBef>
              <a:buFont typeface="Arial" charset="0"/>
              <a:buBlip>
                <a:blip r:embed="rId5"/>
              </a:buBlip>
              <a:defRPr/>
            </a:pPr>
            <a:r>
              <a:rPr lang="en-US" altLang="en-US" sz="1400" dirty="0">
                <a:latin typeface="Arial" charset="0"/>
                <a:cs typeface="Arial" charset="0"/>
                <a:sym typeface="Symbol" pitchFamily="18" charset="2"/>
              </a:rPr>
              <a:t>Collider ring</a:t>
            </a:r>
          </a:p>
          <a:p>
            <a:pPr marL="227013" indent="-227013" defTabSz="914400" eaLnBrk="1" hangingPunct="1">
              <a:spcBef>
                <a:spcPts val="800"/>
              </a:spcBef>
              <a:buFont typeface="Arial" charset="0"/>
              <a:buBlip>
                <a:blip r:embed="rId5"/>
              </a:buBlip>
              <a:defRPr/>
            </a:pPr>
            <a:r>
              <a:rPr lang="en-US" altLang="en-US" sz="1400" b="1" dirty="0">
                <a:latin typeface="Arial" charset="0"/>
                <a:cs typeface="Arial" charset="0"/>
                <a:sym typeface="Symbol" pitchFamily="18" charset="2"/>
              </a:rPr>
              <a:t>IP/detectors</a:t>
            </a:r>
          </a:p>
          <a:p>
            <a:pPr marL="341313" lvl="1" indent="-166688" defTabSz="914400" eaLnBrk="1" hangingPunct="1">
              <a:spcBef>
                <a:spcPct val="5000"/>
              </a:spcBef>
              <a:buFont typeface="Arial" charset="0"/>
              <a:buBlip>
                <a:blip r:embed="rId5"/>
              </a:buBlip>
              <a:defRPr/>
            </a:pPr>
            <a:r>
              <a:rPr lang="en-US" altLang="en-US" sz="1400" dirty="0">
                <a:latin typeface="Arial" charset="0"/>
                <a:cs typeface="Arial" charset="0"/>
                <a:sym typeface="Symbol" pitchFamily="18" charset="2"/>
              </a:rPr>
              <a:t>Two, full acceptance</a:t>
            </a:r>
          </a:p>
          <a:p>
            <a:pPr marL="341313" lvl="1" indent="-166688" defTabSz="914400" eaLnBrk="1" hangingPunct="1">
              <a:spcBef>
                <a:spcPct val="5000"/>
              </a:spcBef>
              <a:buFont typeface="Arial" charset="0"/>
              <a:buBlip>
                <a:blip r:embed="rId5"/>
              </a:buBlip>
              <a:defRPr/>
            </a:pPr>
            <a:r>
              <a:rPr lang="en-US" altLang="en-US" sz="1400" dirty="0">
                <a:latin typeface="Arial" charset="0"/>
                <a:cs typeface="Arial" charset="0"/>
                <a:sym typeface="Symbol" pitchFamily="18" charset="2"/>
              </a:rPr>
              <a:t>Hori. crab crossing</a:t>
            </a:r>
          </a:p>
          <a:p>
            <a:pPr marL="174625" indent="-174625" defTabSz="914400" eaLnBrk="1" hangingPunct="1">
              <a:spcBef>
                <a:spcPts val="800"/>
              </a:spcBef>
              <a:buFont typeface="Arial" charset="0"/>
              <a:buBlip>
                <a:blip r:embed="rId5"/>
              </a:buBlip>
              <a:defRPr/>
            </a:pPr>
            <a:r>
              <a:rPr lang="en-US" altLang="en-US" sz="1400" b="1" dirty="0">
                <a:latin typeface="Arial" charset="0"/>
                <a:cs typeface="Arial" charset="0"/>
                <a:sym typeface="Symbol" pitchFamily="18" charset="2"/>
              </a:rPr>
              <a:t>Polarization</a:t>
            </a:r>
          </a:p>
          <a:p>
            <a:pPr marL="341313" indent="-166688" defTabSz="914400" eaLnBrk="1" hangingPunct="1">
              <a:spcBef>
                <a:spcPct val="5000"/>
              </a:spcBef>
              <a:buFont typeface="Arial" charset="0"/>
              <a:buBlip>
                <a:blip r:embed="rId5"/>
              </a:buBlip>
              <a:defRPr/>
            </a:pPr>
            <a:r>
              <a:rPr lang="en-US" altLang="en-US" sz="1400" dirty="0">
                <a:latin typeface="Arial" charset="0"/>
                <a:cs typeface="Arial" charset="0"/>
                <a:sym typeface="Symbol" pitchFamily="18" charset="2"/>
              </a:rPr>
              <a:t>Figure-8 shape</a:t>
            </a:r>
          </a:p>
        </p:txBody>
      </p:sp>
    </p:spTree>
    <p:extLst>
      <p:ext uri="{BB962C8B-B14F-4D97-AF65-F5344CB8AC3E}">
        <p14:creationId xmlns:p14="http://schemas.microsoft.com/office/powerpoint/2010/main" val="1581377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latin typeface="Arial" charset="0"/>
                <a:ea typeface="MS PGothic" pitchFamily="34" charset="-128"/>
                <a:cs typeface="Arial" charset="0"/>
              </a:rPr>
              <a:t>Multi-Step Cooling for High Luminosity</a:t>
            </a:r>
          </a:p>
        </p:txBody>
      </p:sp>
      <p:sp>
        <p:nvSpPr>
          <p:cNvPr id="8240" name="Content Placeholder 1"/>
          <p:cNvSpPr>
            <a:spLocks noGrp="1"/>
          </p:cNvSpPr>
          <p:nvPr>
            <p:ph idx="1"/>
          </p:nvPr>
        </p:nvSpPr>
        <p:spPr>
          <a:xfrm>
            <a:off x="-4776" y="767438"/>
            <a:ext cx="9148776" cy="1276484"/>
          </a:xfrm>
        </p:spPr>
        <p:txBody>
          <a:bodyPr>
            <a:normAutofit/>
          </a:bodyPr>
          <a:lstStyle/>
          <a:p>
            <a:pPr marL="230188" indent="-230188">
              <a:lnSpc>
                <a:spcPct val="100000"/>
              </a:lnSpc>
              <a:defRPr/>
            </a:pPr>
            <a:r>
              <a:rPr lang="en-US" b="1" dirty="0">
                <a:latin typeface="Arial" charset="0"/>
                <a:ea typeface="ＭＳ Ｐゴシック" pitchFamily="34" charset="-128"/>
                <a:cs typeface="Arial" charset="0"/>
              </a:rPr>
              <a:t>Cooling of JLEIC proton/ion beams </a:t>
            </a:r>
          </a:p>
          <a:p>
            <a:pPr marL="404813" indent="-23495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latin typeface="Arial" charset="0"/>
                <a:ea typeface="ＭＳ Ｐゴシック" pitchFamily="34" charset="-128"/>
                <a:cs typeface="Arial" charset="0"/>
                <a:sym typeface="Wingdings" pitchFamily="2" charset="2"/>
              </a:rPr>
              <a:t>Achieving very small emittance (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ea typeface="ＭＳ Ｐゴシック" pitchFamily="34" charset="-128"/>
                <a:cs typeface="Arial" charset="0"/>
                <a:sym typeface="Wingdings" pitchFamily="2" charset="2"/>
              </a:rPr>
              <a:t>~10x reduction</a:t>
            </a:r>
            <a:r>
              <a:rPr lang="en-US" sz="1600" dirty="0">
                <a:latin typeface="Arial" charset="0"/>
                <a:ea typeface="ＭＳ Ｐゴシック" pitchFamily="34" charset="-128"/>
                <a:cs typeface="Arial" charset="0"/>
                <a:sym typeface="Wingdings" pitchFamily="2" charset="2"/>
              </a:rPr>
              <a:t>) &amp; very short bunch length 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ea typeface="ＭＳ Ｐゴシック" pitchFamily="34" charset="-128"/>
                <a:cs typeface="Arial" charset="0"/>
                <a:sym typeface="Wingdings" pitchFamily="2" charset="2"/>
              </a:rPr>
              <a:t>~1 cm </a:t>
            </a:r>
            <a:r>
              <a:rPr lang="en-US" sz="1600" dirty="0">
                <a:latin typeface="Arial" charset="0"/>
                <a:ea typeface="ＭＳ Ｐゴシック" pitchFamily="34" charset="-128"/>
                <a:cs typeface="Arial" charset="0"/>
                <a:sym typeface="Wingdings" pitchFamily="2" charset="2"/>
              </a:rPr>
              <a:t>(with SRF)</a:t>
            </a:r>
          </a:p>
          <a:p>
            <a:pPr marL="404813" indent="-23495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dirty="0">
                <a:latin typeface="Arial" charset="0"/>
                <a:ea typeface="ＭＳ Ｐゴシック" pitchFamily="34" charset="-128"/>
                <a:cs typeface="Arial" charset="0"/>
                <a:sym typeface="Wingdings" pitchFamily="2" charset="2"/>
              </a:rPr>
              <a:t>Suppressing IBS induced emittance degradation</a:t>
            </a:r>
            <a:endParaRPr lang="en-US" b="1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404813" indent="-234950">
              <a:lnSpc>
                <a:spcPct val="100000"/>
              </a:lnSpc>
              <a:spcBef>
                <a:spcPts val="1200"/>
              </a:spcBef>
              <a:defRPr/>
            </a:pPr>
            <a:r>
              <a:rPr lang="en-US" sz="1600" dirty="0">
                <a:latin typeface="Arial" charset="0"/>
                <a:ea typeface="ＭＳ Ｐゴシック" pitchFamily="34" charset="-128"/>
                <a:cs typeface="Arial" charset="0"/>
              </a:rPr>
              <a:t>high cooling efficiency at low energy &amp; small emittance</a:t>
            </a:r>
            <a:endParaRPr lang="en-US" sz="1600" b="1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graphicFrame>
        <p:nvGraphicFramePr>
          <p:cNvPr id="12292" name="Object 2"/>
          <p:cNvGraphicFramePr>
            <a:graphicFrameLocks noChangeAspect="1"/>
          </p:cNvGraphicFramePr>
          <p:nvPr>
            <p:extLst/>
          </p:nvPr>
        </p:nvGraphicFramePr>
        <p:xfrm>
          <a:off x="6031156" y="1923271"/>
          <a:ext cx="2746375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" name="Equation" r:id="rId4" imgW="1168200" imgH="419040" progId="Equation.3">
                  <p:embed/>
                </p:oleObj>
              </mc:Choice>
              <mc:Fallback>
                <p:oleObj name="Equation" r:id="rId4" imgW="11682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1156" y="1923271"/>
                        <a:ext cx="2746375" cy="98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03918" y="3558743"/>
          <a:ext cx="6287827" cy="2810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8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23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2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1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67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669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itchFamily="34" charset="0"/>
                          <a:cs typeface="Arial" pitchFamily="34" charset="0"/>
                        </a:rPr>
                        <a:t>Ring</a:t>
                      </a: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Functions</a:t>
                      </a: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baseline="0" dirty="0">
                          <a:latin typeface="Arial" pitchFamily="34" charset="0"/>
                          <a:cs typeface="Arial" pitchFamily="34" charset="0"/>
                        </a:rPr>
                        <a:t>Proton kinetic E (GeV)</a:t>
                      </a: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 ion</a:t>
                      </a:r>
                      <a:r>
                        <a:rPr lang="en-US" sz="15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500" b="1" baseline="0" dirty="0">
                          <a:latin typeface="Arial" pitchFamily="34" charset="0"/>
                          <a:cs typeface="Arial" pitchFamily="34" charset="0"/>
                        </a:rPr>
                        <a:t>kinetic E </a:t>
                      </a:r>
                    </a:p>
                    <a:p>
                      <a:pPr algn="ctr"/>
                      <a:r>
                        <a:rPr lang="en-US" sz="1500" b="1" baseline="0" dirty="0">
                          <a:latin typeface="Arial" pitchFamily="34" charset="0"/>
                          <a:cs typeface="Arial" pitchFamily="34" charset="0"/>
                        </a:rPr>
                        <a:t>(GeV/u)</a:t>
                      </a: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 kinetic E</a:t>
                      </a:r>
                    </a:p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(MeV)</a:t>
                      </a: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Cooler type</a:t>
                      </a:r>
                      <a:endParaRPr lang="en-US" sz="1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396"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booster ring</a:t>
                      </a: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Accumulation of positive ions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endParaRPr lang="en-US" sz="15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  <a:r>
                        <a:rPr lang="en-US" sz="15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5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(injection)</a:t>
                      </a:r>
                      <a:endParaRPr lang="en-US" sz="15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Arial" pitchFamily="34" charset="0"/>
                          <a:cs typeface="Arial" pitchFamily="34" charset="0"/>
                        </a:rPr>
                        <a:t>0.054</a:t>
                      </a: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</a:t>
                      </a: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7147">
                <a:tc rowSpan="3"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collider ring</a:t>
                      </a: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Maintain</a:t>
                      </a:r>
                      <a:r>
                        <a:rPr lang="en-US" sz="15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emitt</a:t>
                      </a:r>
                      <a:r>
                        <a:rPr lang="en-US" sz="15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during stacking</a:t>
                      </a:r>
                      <a:endParaRPr lang="en-US" sz="15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b"/>
                </a:tc>
                <a:tc>
                  <a:txBody>
                    <a:bodyPr/>
                    <a:lstStyle/>
                    <a:p>
                      <a:pPr algn="ctr"/>
                      <a:endParaRPr lang="en-US" sz="15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18288" marB="18288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</a:p>
                    <a:p>
                      <a:pPr algn="ctr"/>
                      <a:r>
                        <a:rPr lang="en-US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(injection)</a:t>
                      </a:r>
                    </a:p>
                  </a:txBody>
                  <a:tcPr marL="45720" marR="45720" marT="18288" marB="18288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Arial" pitchFamily="34" charset="0"/>
                          <a:cs typeface="Arial" pitchFamily="34" charset="0"/>
                        </a:rPr>
                        <a:t>DC</a:t>
                      </a: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Pre-cooling for </a:t>
                      </a:r>
                      <a:r>
                        <a:rPr lang="en-US" sz="15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emitt</a:t>
                      </a:r>
                      <a:r>
                        <a:rPr lang="en-US" sz="15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reduction</a:t>
                      </a:r>
                      <a:endParaRPr lang="en-US" sz="15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 </a:t>
                      </a:r>
                    </a:p>
                    <a:p>
                      <a:pPr algn="ctr"/>
                      <a:r>
                        <a:rPr lang="en-US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(injection)</a:t>
                      </a: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 </a:t>
                      </a:r>
                    </a:p>
                    <a:p>
                      <a:pPr algn="ctr"/>
                      <a:r>
                        <a:rPr lang="en-US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(ramp</a:t>
                      </a:r>
                      <a:r>
                        <a:rPr lang="en-US" sz="15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</a:t>
                      </a:r>
                      <a:r>
                        <a:rPr lang="en-US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</a:t>
                      </a: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Arial" pitchFamily="34" charset="0"/>
                          <a:cs typeface="Arial" pitchFamily="34" charset="0"/>
                        </a:rPr>
                        <a:t>DC</a:t>
                      </a: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396">
                <a:tc vMerge="1">
                  <a:txBody>
                    <a:bodyPr/>
                    <a:lstStyle/>
                    <a:p>
                      <a:pPr algn="ctr"/>
                      <a:endParaRPr lang="en-US" sz="1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Maintain</a:t>
                      </a:r>
                      <a:r>
                        <a:rPr lang="en-US" sz="15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emitt</a:t>
                      </a:r>
                      <a:r>
                        <a:rPr lang="en-US" sz="15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during collision</a:t>
                      </a:r>
                      <a:endParaRPr lang="en-US" sz="15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Arial" pitchFamily="34" charset="0"/>
                          <a:cs typeface="Arial" pitchFamily="34" charset="0"/>
                        </a:rPr>
                        <a:t>Up to 100</a:t>
                      </a: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40</a:t>
                      </a: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54.5</a:t>
                      </a: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latin typeface="Arial" pitchFamily="34" charset="0"/>
                          <a:cs typeface="Arial" pitchFamily="34" charset="0"/>
                        </a:rPr>
                        <a:t>ERL</a:t>
                      </a: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23145" y="4762176"/>
            <a:ext cx="6217920" cy="92075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910973" y="1479218"/>
            <a:ext cx="2971800" cy="1286387"/>
            <a:chOff x="6099506" y="670768"/>
            <a:chExt cx="2971800" cy="1286387"/>
          </a:xfrm>
        </p:grpSpPr>
        <p:sp>
          <p:nvSpPr>
            <p:cNvPr id="2" name="Rectangular Callout 1"/>
            <p:cNvSpPr/>
            <p:nvPr/>
          </p:nvSpPr>
          <p:spPr>
            <a:xfrm>
              <a:off x="6099506" y="670768"/>
              <a:ext cx="2971800" cy="350837"/>
            </a:xfrm>
            <a:prstGeom prst="wedgeRectCallout">
              <a:avLst>
                <a:gd name="adj1" fmla="val -9796"/>
                <a:gd name="adj2" fmla="val 122722"/>
              </a:avLst>
            </a:prstGeom>
            <a:solidFill>
              <a:srgbClr val="FFCCFF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Pre-cool when energy is low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7138210" y="1214205"/>
              <a:ext cx="431800" cy="74295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66192" y="1917880"/>
            <a:ext cx="3062288" cy="1670249"/>
            <a:chOff x="6054725" y="1109430"/>
            <a:chExt cx="3062288" cy="1670249"/>
          </a:xfrm>
        </p:grpSpPr>
        <p:sp>
          <p:nvSpPr>
            <p:cNvPr id="12" name="Rectangular Callout 11"/>
            <p:cNvSpPr/>
            <p:nvPr/>
          </p:nvSpPr>
          <p:spPr>
            <a:xfrm>
              <a:off x="6054725" y="2139916"/>
              <a:ext cx="3062288" cy="639763"/>
            </a:xfrm>
            <a:prstGeom prst="wedgeRectCallout">
              <a:avLst>
                <a:gd name="adj1" fmla="val 24890"/>
                <a:gd name="adj2" fmla="val -96448"/>
              </a:avLst>
            </a:prstGeom>
            <a:solidFill>
              <a:srgbClr val="FFCCFF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Cool when emittance is small</a:t>
              </a:r>
            </a:p>
            <a:p>
              <a:pPr algn="ctr">
                <a:defRPr/>
              </a:pP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(after pre-cool at low energy)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7533841" y="1109430"/>
              <a:ext cx="1463675" cy="9525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56894" y="2182177"/>
            <a:ext cx="5472781" cy="1166585"/>
            <a:chOff x="874098" y="589958"/>
            <a:chExt cx="8573583" cy="1857650"/>
          </a:xfrm>
        </p:grpSpPr>
        <p:cxnSp>
          <p:nvCxnSpPr>
            <p:cNvPr id="23" name="Straight Connector 5"/>
            <p:cNvCxnSpPr>
              <a:cxnSpLocks noChangeShapeType="1"/>
            </p:cNvCxnSpPr>
            <p:nvPr/>
          </p:nvCxnSpPr>
          <p:spPr bwMode="auto">
            <a:xfrm flipV="1">
              <a:off x="1773504" y="1683604"/>
              <a:ext cx="5013706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sp>
          <p:nvSpPr>
            <p:cNvPr id="24" name="Rectangle 6"/>
            <p:cNvSpPr>
              <a:spLocks noChangeArrowheads="1"/>
            </p:cNvSpPr>
            <p:nvPr/>
          </p:nvSpPr>
          <p:spPr bwMode="auto">
            <a:xfrm>
              <a:off x="1556348" y="1607402"/>
              <a:ext cx="171922" cy="15035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sp>
          <p:nvSpPr>
            <p:cNvPr id="25" name="Rectangle 7"/>
            <p:cNvSpPr>
              <a:spLocks noChangeArrowheads="1"/>
            </p:cNvSpPr>
            <p:nvPr/>
          </p:nvSpPr>
          <p:spPr bwMode="auto">
            <a:xfrm>
              <a:off x="2393842" y="1513819"/>
              <a:ext cx="1005903" cy="322184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grpSp>
          <p:nvGrpSpPr>
            <p:cNvPr id="26" name="Group 30"/>
            <p:cNvGrpSpPr>
              <a:grpSpLocks/>
            </p:cNvGrpSpPr>
            <p:nvPr/>
          </p:nvGrpSpPr>
          <p:grpSpPr bwMode="auto">
            <a:xfrm>
              <a:off x="3962400" y="1226403"/>
              <a:ext cx="838200" cy="914400"/>
              <a:chOff x="1676400" y="1295399"/>
              <a:chExt cx="609600" cy="609600"/>
            </a:xfrm>
          </p:grpSpPr>
          <p:cxnSp>
            <p:nvCxnSpPr>
              <p:cNvPr id="46" name="Straight Connector 41"/>
              <p:cNvCxnSpPr>
                <a:cxnSpLocks noChangeShapeType="1"/>
              </p:cNvCxnSpPr>
              <p:nvPr/>
            </p:nvCxnSpPr>
            <p:spPr bwMode="auto">
              <a:xfrm rot="5400000">
                <a:off x="1828800" y="1600199"/>
                <a:ext cx="30480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grpSp>
            <p:nvGrpSpPr>
              <p:cNvPr id="47" name="Group 23"/>
              <p:cNvGrpSpPr>
                <a:grpSpLocks/>
              </p:cNvGrpSpPr>
              <p:nvPr/>
            </p:nvGrpSpPr>
            <p:grpSpPr bwMode="auto">
              <a:xfrm>
                <a:off x="1981200" y="1295399"/>
                <a:ext cx="304800" cy="304800"/>
                <a:chOff x="2971800" y="1295400"/>
                <a:chExt cx="304800" cy="304800"/>
              </a:xfrm>
            </p:grpSpPr>
            <p:sp>
              <p:nvSpPr>
                <p:cNvPr id="53" name="Arc 20"/>
                <p:cNvSpPr/>
                <p:nvPr/>
              </p:nvSpPr>
              <p:spPr bwMode="auto">
                <a:xfrm>
                  <a:off x="2972714" y="1296663"/>
                  <a:ext cx="303506" cy="305229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4" name="Arc 21"/>
                <p:cNvSpPr/>
                <p:nvPr/>
              </p:nvSpPr>
              <p:spPr bwMode="auto">
                <a:xfrm rot="16200000">
                  <a:off x="2971852" y="1297525"/>
                  <a:ext cx="305229" cy="303506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5" name="Arc 54"/>
                <p:cNvSpPr/>
                <p:nvPr/>
              </p:nvSpPr>
              <p:spPr bwMode="auto">
                <a:xfrm rot="5400000">
                  <a:off x="2971852" y="1297525"/>
                  <a:ext cx="305229" cy="303506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48" name="Group 24"/>
              <p:cNvGrpSpPr>
                <a:grpSpLocks/>
              </p:cNvGrpSpPr>
              <p:nvPr/>
            </p:nvGrpSpPr>
            <p:grpSpPr bwMode="auto">
              <a:xfrm rot="10800000">
                <a:off x="1676400" y="1600199"/>
                <a:ext cx="304800" cy="304800"/>
                <a:chOff x="2971800" y="1295400"/>
                <a:chExt cx="304800" cy="304800"/>
              </a:xfrm>
            </p:grpSpPr>
            <p:sp>
              <p:nvSpPr>
                <p:cNvPr id="50" name="Arc 49"/>
                <p:cNvSpPr/>
                <p:nvPr/>
              </p:nvSpPr>
              <p:spPr bwMode="auto">
                <a:xfrm>
                  <a:off x="2975646" y="1294342"/>
                  <a:ext cx="305887" cy="304166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1" name="Arc 50"/>
                <p:cNvSpPr/>
                <p:nvPr/>
              </p:nvSpPr>
              <p:spPr bwMode="auto">
                <a:xfrm rot="16200000">
                  <a:off x="2976507" y="1293481"/>
                  <a:ext cx="304166" cy="305887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" name="Arc 51"/>
                <p:cNvSpPr/>
                <p:nvPr/>
              </p:nvSpPr>
              <p:spPr bwMode="auto">
                <a:xfrm rot="5400000">
                  <a:off x="2976507" y="1293481"/>
                  <a:ext cx="304166" cy="305887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49" name="Straight Connector 44"/>
              <p:cNvCxnSpPr>
                <a:cxnSpLocks noChangeShapeType="1"/>
              </p:cNvCxnSpPr>
              <p:nvPr/>
            </p:nvCxnSpPr>
            <p:spPr bwMode="auto">
              <a:xfrm rot="10800000">
                <a:off x="1828800" y="1600200"/>
                <a:ext cx="30480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27" name="Group 42"/>
            <p:cNvGrpSpPr>
              <a:grpSpLocks/>
            </p:cNvGrpSpPr>
            <p:nvPr/>
          </p:nvGrpSpPr>
          <p:grpSpPr bwMode="auto">
            <a:xfrm>
              <a:off x="6450975" y="921603"/>
              <a:ext cx="1692900" cy="1526005"/>
              <a:chOff x="1670400" y="1295399"/>
              <a:chExt cx="615600" cy="610402"/>
            </a:xfrm>
          </p:grpSpPr>
          <p:cxnSp>
            <p:nvCxnSpPr>
              <p:cNvPr id="36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1828800" y="1600199"/>
                <a:ext cx="30480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grpSp>
            <p:nvGrpSpPr>
              <p:cNvPr id="37" name="Group 23"/>
              <p:cNvGrpSpPr>
                <a:grpSpLocks/>
              </p:cNvGrpSpPr>
              <p:nvPr/>
            </p:nvGrpSpPr>
            <p:grpSpPr bwMode="auto">
              <a:xfrm>
                <a:off x="1981200" y="1295399"/>
                <a:ext cx="304800" cy="304800"/>
                <a:chOff x="2971800" y="1295400"/>
                <a:chExt cx="304800" cy="304800"/>
              </a:xfrm>
            </p:grpSpPr>
            <p:sp>
              <p:nvSpPr>
                <p:cNvPr id="43" name="Arc 42"/>
                <p:cNvSpPr/>
                <p:nvPr/>
              </p:nvSpPr>
              <p:spPr bwMode="auto">
                <a:xfrm>
                  <a:off x="2970825" y="1295790"/>
                  <a:ext cx="305353" cy="304560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4" name="Arc 43"/>
                <p:cNvSpPr/>
                <p:nvPr/>
              </p:nvSpPr>
              <p:spPr bwMode="auto">
                <a:xfrm rot="16200000">
                  <a:off x="2971221" y="1295394"/>
                  <a:ext cx="304560" cy="305353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5" name="Arc 44"/>
                <p:cNvSpPr/>
                <p:nvPr/>
              </p:nvSpPr>
              <p:spPr bwMode="auto">
                <a:xfrm rot="5400000">
                  <a:off x="2971221" y="1295394"/>
                  <a:ext cx="304560" cy="305353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38" name="Group 24"/>
              <p:cNvGrpSpPr>
                <a:grpSpLocks/>
              </p:cNvGrpSpPr>
              <p:nvPr/>
            </p:nvGrpSpPr>
            <p:grpSpPr bwMode="auto">
              <a:xfrm rot="10800000">
                <a:off x="1670400" y="1600350"/>
                <a:ext cx="308871" cy="305451"/>
                <a:chOff x="2973729" y="1294598"/>
                <a:chExt cx="308871" cy="305451"/>
              </a:xfrm>
            </p:grpSpPr>
            <p:sp>
              <p:nvSpPr>
                <p:cNvPr id="40" name="Arc 39"/>
                <p:cNvSpPr/>
                <p:nvPr/>
              </p:nvSpPr>
              <p:spPr bwMode="auto">
                <a:xfrm>
                  <a:off x="2978201" y="1294598"/>
                  <a:ext cx="304399" cy="305451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1" name="Arc 40"/>
                <p:cNvSpPr/>
                <p:nvPr/>
              </p:nvSpPr>
              <p:spPr bwMode="auto">
                <a:xfrm rot="16200000">
                  <a:off x="2973203" y="1295124"/>
                  <a:ext cx="305451" cy="304399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2" name="Arc 41"/>
                <p:cNvSpPr/>
                <p:nvPr/>
              </p:nvSpPr>
              <p:spPr bwMode="auto">
                <a:xfrm rot="5400000">
                  <a:off x="2973203" y="1295124"/>
                  <a:ext cx="305451" cy="304399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sz="1400" b="1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39" name="Straight Connector 24"/>
              <p:cNvCxnSpPr>
                <a:cxnSpLocks noChangeShapeType="1"/>
              </p:cNvCxnSpPr>
              <p:nvPr/>
            </p:nvCxnSpPr>
            <p:spPr bwMode="auto">
              <a:xfrm rot="10800000">
                <a:off x="1828800" y="1600200"/>
                <a:ext cx="30480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8" name="TextBox 12"/>
            <p:cNvSpPr txBox="1">
              <a:spLocks noChangeArrowheads="1"/>
            </p:cNvSpPr>
            <p:nvPr/>
          </p:nvSpPr>
          <p:spPr bwMode="auto">
            <a:xfrm>
              <a:off x="874098" y="822960"/>
              <a:ext cx="1473287" cy="83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  <a:cs typeface="Arial" charset="0"/>
                </a:rPr>
                <a:t>ion sources</a:t>
              </a:r>
            </a:p>
          </p:txBody>
        </p:sp>
        <p:sp>
          <p:nvSpPr>
            <p:cNvPr id="29" name="TextBox 13"/>
            <p:cNvSpPr txBox="1">
              <a:spLocks noChangeArrowheads="1"/>
            </p:cNvSpPr>
            <p:nvPr/>
          </p:nvSpPr>
          <p:spPr bwMode="auto">
            <a:xfrm>
              <a:off x="2264092" y="761494"/>
              <a:ext cx="1217361" cy="83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  <a:cs typeface="Arial" charset="0"/>
                </a:rPr>
                <a:t>ion </a:t>
              </a:r>
              <a:r>
                <a:rPr lang="en-US" sz="1400" b="1" dirty="0" err="1">
                  <a:latin typeface="Arial" charset="0"/>
                  <a:cs typeface="Arial" charset="0"/>
                </a:rPr>
                <a:t>linac</a:t>
              </a:r>
              <a:endParaRPr lang="en-US" sz="1400" b="1" dirty="0">
                <a:latin typeface="Arial" charset="0"/>
                <a:cs typeface="Arial" charset="0"/>
              </a:endParaRPr>
            </a:p>
          </p:txBody>
        </p:sp>
        <p:sp>
          <p:nvSpPr>
            <p:cNvPr id="30" name="TextBox 14"/>
            <p:cNvSpPr txBox="1">
              <a:spLocks noChangeArrowheads="1"/>
            </p:cNvSpPr>
            <p:nvPr/>
          </p:nvSpPr>
          <p:spPr bwMode="auto">
            <a:xfrm>
              <a:off x="4541078" y="589958"/>
              <a:ext cx="1587563" cy="1176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  <a:cs typeface="Arial" charset="0"/>
                </a:rPr>
                <a:t>booster </a:t>
              </a:r>
            </a:p>
            <a:p>
              <a:pPr algn="ctr"/>
              <a:r>
                <a:rPr lang="en-US" sz="1400" b="1" dirty="0">
                  <a:latin typeface="Arial" charset="0"/>
                  <a:cs typeface="Arial" charset="0"/>
                </a:rPr>
                <a:t>(0.285 to 8 GeV)</a:t>
              </a:r>
            </a:p>
          </p:txBody>
        </p:sp>
        <p:sp>
          <p:nvSpPr>
            <p:cNvPr id="31" name="TextBox 16"/>
            <p:cNvSpPr txBox="1">
              <a:spLocks noChangeArrowheads="1"/>
            </p:cNvSpPr>
            <p:nvPr/>
          </p:nvSpPr>
          <p:spPr bwMode="auto">
            <a:xfrm>
              <a:off x="7060163" y="1540945"/>
              <a:ext cx="2387518" cy="83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charset="0"/>
                  <a:cs typeface="Arial" charset="0"/>
                </a:rPr>
                <a:t>collider</a:t>
              </a:r>
            </a:p>
            <a:p>
              <a:pPr algn="ctr"/>
              <a:r>
                <a:rPr lang="en-US" sz="1400" b="1" dirty="0">
                  <a:latin typeface="Arial" charset="0"/>
                  <a:cs typeface="Arial" charset="0"/>
                </a:rPr>
                <a:t>(8 to 100 </a:t>
              </a:r>
              <a:r>
                <a:rPr lang="en-US" sz="1400" b="1" dirty="0" err="1">
                  <a:latin typeface="Arial" charset="0"/>
                  <a:cs typeface="Arial" charset="0"/>
                </a:rPr>
                <a:t>GeV</a:t>
              </a:r>
              <a:r>
                <a:rPr lang="en-US" sz="1400" b="1" dirty="0">
                  <a:latin typeface="Arial" charset="0"/>
                  <a:cs typeface="Arial" charset="0"/>
                </a:rPr>
                <a:t>)</a:t>
              </a:r>
            </a:p>
          </p:txBody>
        </p:sp>
        <p:sp>
          <p:nvSpPr>
            <p:cNvPr id="32" name="Rectangle 17"/>
            <p:cNvSpPr>
              <a:spLocks noChangeArrowheads="1"/>
            </p:cNvSpPr>
            <p:nvPr/>
          </p:nvSpPr>
          <p:spPr bwMode="auto">
            <a:xfrm>
              <a:off x="4150980" y="1659469"/>
              <a:ext cx="116220" cy="100334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sp>
          <p:nvSpPr>
            <p:cNvPr id="33" name="Rectangle 18"/>
            <p:cNvSpPr>
              <a:spLocks noChangeArrowheads="1"/>
            </p:cNvSpPr>
            <p:nvPr/>
          </p:nvSpPr>
          <p:spPr bwMode="auto">
            <a:xfrm>
              <a:off x="6938969" y="1626233"/>
              <a:ext cx="228600" cy="100334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400" b="1">
                <a:latin typeface="Arial" charset="0"/>
                <a:cs typeface="Arial" charset="0"/>
              </a:endParaRPr>
            </a:p>
          </p:txBody>
        </p:sp>
        <p:sp>
          <p:nvSpPr>
            <p:cNvPr id="34" name="TextBox 20"/>
            <p:cNvSpPr txBox="1">
              <a:spLocks noChangeArrowheads="1"/>
            </p:cNvSpPr>
            <p:nvPr/>
          </p:nvSpPr>
          <p:spPr bwMode="auto">
            <a:xfrm>
              <a:off x="6066961" y="824873"/>
              <a:ext cx="1420458" cy="83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DC/ERL cooler</a:t>
              </a:r>
            </a:p>
          </p:txBody>
        </p:sp>
        <p:sp>
          <p:nvSpPr>
            <p:cNvPr id="35" name="TextBox 20"/>
            <p:cNvSpPr txBox="1">
              <a:spLocks noChangeArrowheads="1"/>
            </p:cNvSpPr>
            <p:nvPr/>
          </p:nvSpPr>
          <p:spPr bwMode="auto">
            <a:xfrm>
              <a:off x="3347512" y="797555"/>
              <a:ext cx="1243905" cy="833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DC cooler</a:t>
              </a:r>
            </a:p>
          </p:txBody>
        </p:sp>
      </p:grpSp>
      <p:sp>
        <p:nvSpPr>
          <p:cNvPr id="57" name="Rectangular Callout 56"/>
          <p:cNvSpPr/>
          <p:nvPr/>
        </p:nvSpPr>
        <p:spPr>
          <a:xfrm>
            <a:off x="6536733" y="4800661"/>
            <a:ext cx="2468880" cy="457200"/>
          </a:xfrm>
          <a:prstGeom prst="wedgeRectCallout">
            <a:avLst>
              <a:gd name="adj1" fmla="val -63976"/>
              <a:gd name="adj2" fmla="val 13552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Can’t reduce emittance due to space charge limit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ular Callout 57"/>
          <p:cNvSpPr/>
          <p:nvPr/>
        </p:nvSpPr>
        <p:spPr>
          <a:xfrm>
            <a:off x="6555024" y="6003251"/>
            <a:ext cx="2468880" cy="457200"/>
          </a:xfrm>
          <a:prstGeom prst="wedgeRectCallout">
            <a:avLst>
              <a:gd name="adj1" fmla="val -63332"/>
              <a:gd name="adj2" fmla="val -2123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ERL cooler  can’t reach energy below 20 MeV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ular Callout 58"/>
          <p:cNvSpPr/>
          <p:nvPr/>
        </p:nvSpPr>
        <p:spPr>
          <a:xfrm>
            <a:off x="6526179" y="5405948"/>
            <a:ext cx="2468880" cy="457200"/>
          </a:xfrm>
          <a:prstGeom prst="wedgeRectCallout">
            <a:avLst>
              <a:gd name="adj1" fmla="val -63654"/>
              <a:gd name="adj2" fmla="val 659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Pre-cooling both protons and lead ions 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86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9CA2B-44CA-7F42-ABD3-D900752D6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High Energy, Need RF Accelerator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204A0C-A367-B241-8C2A-31C9D71BF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742950"/>
            <a:ext cx="8915400" cy="537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61B7F6-0F00-A742-9E3E-92D66CAFA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6100241"/>
            <a:ext cx="32004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99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0AEDA-D5C1-BD42-A90E-0218B1C79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Magnetized Beams Need for Cooler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5E074D-4111-744C-857D-B54B50BB6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800100"/>
            <a:ext cx="8737600" cy="5257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BE2D04-006F-2B4B-905A-80ECAD660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6100241"/>
            <a:ext cx="32004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29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24" y="0"/>
            <a:ext cx="8767552" cy="762000"/>
          </a:xfrm>
        </p:spPr>
        <p:txBody>
          <a:bodyPr/>
          <a:lstStyle/>
          <a:p>
            <a:r>
              <a:rPr lang="en-US" dirty="0"/>
              <a:t>Baseline Design </a:t>
            </a:r>
            <a:r>
              <a:rPr lang="en-US"/>
              <a:t>is Cooling Ring Fed by ERL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564" y="885721"/>
            <a:ext cx="8229600" cy="1872580"/>
          </a:xfrm>
        </p:spPr>
        <p:txBody>
          <a:bodyPr>
            <a:noAutofit/>
          </a:bodyPr>
          <a:lstStyle/>
          <a:p>
            <a:r>
              <a:rPr lang="en-US" sz="2000" dirty="0"/>
              <a:t>Same-cell energy recovery in 952.6 MHz SRF cavities</a:t>
            </a:r>
          </a:p>
          <a:p>
            <a:r>
              <a:rPr lang="en-US" sz="2000" dirty="0"/>
              <a:t>Uses harmonic kicker to inject and extract from CCR  (divide by 11)</a:t>
            </a:r>
          </a:p>
          <a:p>
            <a:r>
              <a:rPr lang="en-US" sz="2000" dirty="0"/>
              <a:t>Assumes high charge, low rep-rate injector (w/ subharmonic acceleration and bunching)</a:t>
            </a:r>
          </a:p>
          <a:p>
            <a:r>
              <a:rPr lang="en-US" sz="2000" dirty="0"/>
              <a:t>Use magnetization flips to compensate ion spin effects</a:t>
            </a:r>
          </a:p>
        </p:txBody>
      </p:sp>
      <p:grpSp>
        <p:nvGrpSpPr>
          <p:cNvPr id="115" name="Group 114"/>
          <p:cNvGrpSpPr/>
          <p:nvPr/>
        </p:nvGrpSpPr>
        <p:grpSpPr>
          <a:xfrm>
            <a:off x="188224" y="2819400"/>
            <a:ext cx="8840915" cy="3483299"/>
            <a:chOff x="141166" y="1330751"/>
            <a:chExt cx="8526584" cy="3165238"/>
          </a:xfrm>
        </p:grpSpPr>
        <p:sp>
          <p:nvSpPr>
            <p:cNvPr id="116" name="Can 115"/>
            <p:cNvSpPr/>
            <p:nvPr/>
          </p:nvSpPr>
          <p:spPr>
            <a:xfrm rot="16200000" flipH="1">
              <a:off x="5520774" y="2779956"/>
              <a:ext cx="233366" cy="288437"/>
            </a:xfrm>
            <a:prstGeom prst="can">
              <a:avLst>
                <a:gd name="adj" fmla="val 35000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7" name="Freeform 116"/>
            <p:cNvSpPr>
              <a:spLocks noChangeAspect="1"/>
            </p:cNvSpPr>
            <p:nvPr/>
          </p:nvSpPr>
          <p:spPr>
            <a:xfrm flipH="1">
              <a:off x="7337525" y="2767664"/>
              <a:ext cx="791310" cy="822960"/>
            </a:xfrm>
            <a:custGeom>
              <a:avLst/>
              <a:gdLst>
                <a:gd name="connsiteX0" fmla="*/ 747301 w 1412984"/>
                <a:gd name="connsiteY0" fmla="*/ 0 h 1460651"/>
                <a:gd name="connsiteX1" fmla="*/ 403487 w 1412984"/>
                <a:gd name="connsiteY1" fmla="*/ 51206 h 1460651"/>
                <a:gd name="connsiteX2" fmla="*/ 191346 w 1412984"/>
                <a:gd name="connsiteY2" fmla="*/ 197510 h 1460651"/>
                <a:gd name="connsiteX3" fmla="*/ 30412 w 1412984"/>
                <a:gd name="connsiteY3" fmla="*/ 475488 h 1460651"/>
                <a:gd name="connsiteX4" fmla="*/ 8466 w 1412984"/>
                <a:gd name="connsiteY4" fmla="*/ 577900 h 1460651"/>
                <a:gd name="connsiteX5" fmla="*/ 8466 w 1412984"/>
                <a:gd name="connsiteY5" fmla="*/ 811987 h 1460651"/>
                <a:gd name="connsiteX6" fmla="*/ 110879 w 1412984"/>
                <a:gd name="connsiteY6" fmla="*/ 1024128 h 1460651"/>
                <a:gd name="connsiteX7" fmla="*/ 249868 w 1412984"/>
                <a:gd name="connsiteY7" fmla="*/ 1148486 h 1460651"/>
                <a:gd name="connsiteX8" fmla="*/ 469324 w 1412984"/>
                <a:gd name="connsiteY8" fmla="*/ 1316736 h 1460651"/>
                <a:gd name="connsiteX9" fmla="*/ 798508 w 1412984"/>
                <a:gd name="connsiteY9" fmla="*/ 1404518 h 1460651"/>
                <a:gd name="connsiteX10" fmla="*/ 1069170 w 1412984"/>
                <a:gd name="connsiteY10" fmla="*/ 1455724 h 1460651"/>
                <a:gd name="connsiteX11" fmla="*/ 1412984 w 1412984"/>
                <a:gd name="connsiteY11" fmla="*/ 1455724 h 1460651"/>
                <a:gd name="connsiteX0" fmla="*/ 747964 w 1413647"/>
                <a:gd name="connsiteY0" fmla="*/ 0 h 1460651"/>
                <a:gd name="connsiteX1" fmla="*/ 404150 w 1413647"/>
                <a:gd name="connsiteY1" fmla="*/ 51206 h 1460651"/>
                <a:gd name="connsiteX2" fmla="*/ 192009 w 1413647"/>
                <a:gd name="connsiteY2" fmla="*/ 197510 h 1460651"/>
                <a:gd name="connsiteX3" fmla="*/ 45705 w 1413647"/>
                <a:gd name="connsiteY3" fmla="*/ 373076 h 1460651"/>
                <a:gd name="connsiteX4" fmla="*/ 9129 w 1413647"/>
                <a:gd name="connsiteY4" fmla="*/ 577900 h 1460651"/>
                <a:gd name="connsiteX5" fmla="*/ 9129 w 1413647"/>
                <a:gd name="connsiteY5" fmla="*/ 811987 h 1460651"/>
                <a:gd name="connsiteX6" fmla="*/ 111542 w 1413647"/>
                <a:gd name="connsiteY6" fmla="*/ 1024128 h 1460651"/>
                <a:gd name="connsiteX7" fmla="*/ 250531 w 1413647"/>
                <a:gd name="connsiteY7" fmla="*/ 1148486 h 1460651"/>
                <a:gd name="connsiteX8" fmla="*/ 469987 w 1413647"/>
                <a:gd name="connsiteY8" fmla="*/ 1316736 h 1460651"/>
                <a:gd name="connsiteX9" fmla="*/ 799171 w 1413647"/>
                <a:gd name="connsiteY9" fmla="*/ 1404518 h 1460651"/>
                <a:gd name="connsiteX10" fmla="*/ 1069833 w 1413647"/>
                <a:gd name="connsiteY10" fmla="*/ 1455724 h 1460651"/>
                <a:gd name="connsiteX11" fmla="*/ 1413647 w 1413647"/>
                <a:gd name="connsiteY11" fmla="*/ 1455724 h 1460651"/>
                <a:gd name="connsiteX0" fmla="*/ 747964 w 1413647"/>
                <a:gd name="connsiteY0" fmla="*/ 0 h 1460140"/>
                <a:gd name="connsiteX1" fmla="*/ 404150 w 1413647"/>
                <a:gd name="connsiteY1" fmla="*/ 51206 h 1460140"/>
                <a:gd name="connsiteX2" fmla="*/ 192009 w 1413647"/>
                <a:gd name="connsiteY2" fmla="*/ 197510 h 1460140"/>
                <a:gd name="connsiteX3" fmla="*/ 45705 w 1413647"/>
                <a:gd name="connsiteY3" fmla="*/ 373076 h 1460140"/>
                <a:gd name="connsiteX4" fmla="*/ 9129 w 1413647"/>
                <a:gd name="connsiteY4" fmla="*/ 577900 h 1460140"/>
                <a:gd name="connsiteX5" fmla="*/ 9129 w 1413647"/>
                <a:gd name="connsiteY5" fmla="*/ 811987 h 1460140"/>
                <a:gd name="connsiteX6" fmla="*/ 111542 w 1413647"/>
                <a:gd name="connsiteY6" fmla="*/ 1024128 h 1460140"/>
                <a:gd name="connsiteX7" fmla="*/ 250531 w 1413647"/>
                <a:gd name="connsiteY7" fmla="*/ 1148486 h 1460140"/>
                <a:gd name="connsiteX8" fmla="*/ 469987 w 1413647"/>
                <a:gd name="connsiteY8" fmla="*/ 1316736 h 1460140"/>
                <a:gd name="connsiteX9" fmla="*/ 755280 w 1413647"/>
                <a:gd name="connsiteY9" fmla="*/ 1411833 h 1460140"/>
                <a:gd name="connsiteX10" fmla="*/ 1069833 w 1413647"/>
                <a:gd name="connsiteY10" fmla="*/ 1455724 h 1460140"/>
                <a:gd name="connsiteX11" fmla="*/ 1413647 w 1413647"/>
                <a:gd name="connsiteY11" fmla="*/ 1455724 h 1460140"/>
                <a:gd name="connsiteX0" fmla="*/ 749883 w 1415566"/>
                <a:gd name="connsiteY0" fmla="*/ 0 h 1460140"/>
                <a:gd name="connsiteX1" fmla="*/ 406069 w 1415566"/>
                <a:gd name="connsiteY1" fmla="*/ 51206 h 1460140"/>
                <a:gd name="connsiteX2" fmla="*/ 193928 w 1415566"/>
                <a:gd name="connsiteY2" fmla="*/ 197510 h 1460140"/>
                <a:gd name="connsiteX3" fmla="*/ 84200 w 1415566"/>
                <a:gd name="connsiteY3" fmla="*/ 358445 h 1460140"/>
                <a:gd name="connsiteX4" fmla="*/ 11048 w 1415566"/>
                <a:gd name="connsiteY4" fmla="*/ 577900 h 1460140"/>
                <a:gd name="connsiteX5" fmla="*/ 11048 w 1415566"/>
                <a:gd name="connsiteY5" fmla="*/ 811987 h 1460140"/>
                <a:gd name="connsiteX6" fmla="*/ 113461 w 1415566"/>
                <a:gd name="connsiteY6" fmla="*/ 1024128 h 1460140"/>
                <a:gd name="connsiteX7" fmla="*/ 252450 w 1415566"/>
                <a:gd name="connsiteY7" fmla="*/ 1148486 h 1460140"/>
                <a:gd name="connsiteX8" fmla="*/ 471906 w 1415566"/>
                <a:gd name="connsiteY8" fmla="*/ 1316736 h 1460140"/>
                <a:gd name="connsiteX9" fmla="*/ 757199 w 1415566"/>
                <a:gd name="connsiteY9" fmla="*/ 1411833 h 1460140"/>
                <a:gd name="connsiteX10" fmla="*/ 1071752 w 1415566"/>
                <a:gd name="connsiteY10" fmla="*/ 1455724 h 1460140"/>
                <a:gd name="connsiteX11" fmla="*/ 1415566 w 1415566"/>
                <a:gd name="connsiteY11" fmla="*/ 1455724 h 1460140"/>
                <a:gd name="connsiteX0" fmla="*/ 749883 w 1415566"/>
                <a:gd name="connsiteY0" fmla="*/ 0 h 1460140"/>
                <a:gd name="connsiteX1" fmla="*/ 406069 w 1415566"/>
                <a:gd name="connsiteY1" fmla="*/ 51206 h 1460140"/>
                <a:gd name="connsiteX2" fmla="*/ 193928 w 1415566"/>
                <a:gd name="connsiteY2" fmla="*/ 197510 h 1460140"/>
                <a:gd name="connsiteX3" fmla="*/ 84200 w 1415566"/>
                <a:gd name="connsiteY3" fmla="*/ 358445 h 1460140"/>
                <a:gd name="connsiteX4" fmla="*/ 11048 w 1415566"/>
                <a:gd name="connsiteY4" fmla="*/ 577900 h 1460140"/>
                <a:gd name="connsiteX5" fmla="*/ 11048 w 1415566"/>
                <a:gd name="connsiteY5" fmla="*/ 811987 h 1460140"/>
                <a:gd name="connsiteX6" fmla="*/ 113461 w 1415566"/>
                <a:gd name="connsiteY6" fmla="*/ 1024128 h 1460140"/>
                <a:gd name="connsiteX7" fmla="*/ 267080 w 1415566"/>
                <a:gd name="connsiteY7" fmla="*/ 1192377 h 1460140"/>
                <a:gd name="connsiteX8" fmla="*/ 471906 w 1415566"/>
                <a:gd name="connsiteY8" fmla="*/ 1316736 h 1460140"/>
                <a:gd name="connsiteX9" fmla="*/ 757199 w 1415566"/>
                <a:gd name="connsiteY9" fmla="*/ 1411833 h 1460140"/>
                <a:gd name="connsiteX10" fmla="*/ 1071752 w 1415566"/>
                <a:gd name="connsiteY10" fmla="*/ 1455724 h 1460140"/>
                <a:gd name="connsiteX11" fmla="*/ 1415566 w 1415566"/>
                <a:gd name="connsiteY11" fmla="*/ 1455724 h 146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15566" h="1460140">
                  <a:moveTo>
                    <a:pt x="749883" y="0"/>
                  </a:moveTo>
                  <a:cubicBezTo>
                    <a:pt x="624305" y="9144"/>
                    <a:pt x="498728" y="18288"/>
                    <a:pt x="406069" y="51206"/>
                  </a:cubicBezTo>
                  <a:cubicBezTo>
                    <a:pt x="313410" y="84124"/>
                    <a:pt x="247573" y="146304"/>
                    <a:pt x="193928" y="197510"/>
                  </a:cubicBezTo>
                  <a:cubicBezTo>
                    <a:pt x="140283" y="248716"/>
                    <a:pt x="114680" y="295047"/>
                    <a:pt x="84200" y="358445"/>
                  </a:cubicBezTo>
                  <a:cubicBezTo>
                    <a:pt x="53720" y="421843"/>
                    <a:pt x="23240" y="502310"/>
                    <a:pt x="11048" y="577900"/>
                  </a:cubicBezTo>
                  <a:cubicBezTo>
                    <a:pt x="-1144" y="653490"/>
                    <a:pt x="-6021" y="737616"/>
                    <a:pt x="11048" y="811987"/>
                  </a:cubicBezTo>
                  <a:cubicBezTo>
                    <a:pt x="28117" y="886358"/>
                    <a:pt x="70789" y="960730"/>
                    <a:pt x="113461" y="1024128"/>
                  </a:cubicBezTo>
                  <a:cubicBezTo>
                    <a:pt x="156133" y="1087526"/>
                    <a:pt x="207339" y="1143609"/>
                    <a:pt x="267080" y="1192377"/>
                  </a:cubicBezTo>
                  <a:cubicBezTo>
                    <a:pt x="326821" y="1241145"/>
                    <a:pt x="390220" y="1280160"/>
                    <a:pt x="471906" y="1316736"/>
                  </a:cubicBezTo>
                  <a:cubicBezTo>
                    <a:pt x="553592" y="1353312"/>
                    <a:pt x="657225" y="1388668"/>
                    <a:pt x="757199" y="1411833"/>
                  </a:cubicBezTo>
                  <a:cubicBezTo>
                    <a:pt x="857173" y="1434998"/>
                    <a:pt x="962024" y="1448409"/>
                    <a:pt x="1071752" y="1455724"/>
                  </a:cubicBezTo>
                  <a:cubicBezTo>
                    <a:pt x="1181480" y="1463039"/>
                    <a:pt x="1294865" y="1459991"/>
                    <a:pt x="1415566" y="1455724"/>
                  </a:cubicBez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18" name="Straight Connector 117"/>
            <p:cNvCxnSpPr/>
            <p:nvPr/>
          </p:nvCxnSpPr>
          <p:spPr>
            <a:xfrm>
              <a:off x="1371600" y="2326492"/>
              <a:ext cx="548640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Freeform 118"/>
            <p:cNvSpPr>
              <a:spLocks noChangeAspect="1"/>
            </p:cNvSpPr>
            <p:nvPr/>
          </p:nvSpPr>
          <p:spPr>
            <a:xfrm>
              <a:off x="641229" y="2767664"/>
              <a:ext cx="791310" cy="822960"/>
            </a:xfrm>
            <a:custGeom>
              <a:avLst/>
              <a:gdLst>
                <a:gd name="connsiteX0" fmla="*/ 747301 w 1412984"/>
                <a:gd name="connsiteY0" fmla="*/ 0 h 1460651"/>
                <a:gd name="connsiteX1" fmla="*/ 403487 w 1412984"/>
                <a:gd name="connsiteY1" fmla="*/ 51206 h 1460651"/>
                <a:gd name="connsiteX2" fmla="*/ 191346 w 1412984"/>
                <a:gd name="connsiteY2" fmla="*/ 197510 h 1460651"/>
                <a:gd name="connsiteX3" fmla="*/ 30412 w 1412984"/>
                <a:gd name="connsiteY3" fmla="*/ 475488 h 1460651"/>
                <a:gd name="connsiteX4" fmla="*/ 8466 w 1412984"/>
                <a:gd name="connsiteY4" fmla="*/ 577900 h 1460651"/>
                <a:gd name="connsiteX5" fmla="*/ 8466 w 1412984"/>
                <a:gd name="connsiteY5" fmla="*/ 811987 h 1460651"/>
                <a:gd name="connsiteX6" fmla="*/ 110879 w 1412984"/>
                <a:gd name="connsiteY6" fmla="*/ 1024128 h 1460651"/>
                <a:gd name="connsiteX7" fmla="*/ 249868 w 1412984"/>
                <a:gd name="connsiteY7" fmla="*/ 1148486 h 1460651"/>
                <a:gd name="connsiteX8" fmla="*/ 469324 w 1412984"/>
                <a:gd name="connsiteY8" fmla="*/ 1316736 h 1460651"/>
                <a:gd name="connsiteX9" fmla="*/ 798508 w 1412984"/>
                <a:gd name="connsiteY9" fmla="*/ 1404518 h 1460651"/>
                <a:gd name="connsiteX10" fmla="*/ 1069170 w 1412984"/>
                <a:gd name="connsiteY10" fmla="*/ 1455724 h 1460651"/>
                <a:gd name="connsiteX11" fmla="*/ 1412984 w 1412984"/>
                <a:gd name="connsiteY11" fmla="*/ 1455724 h 1460651"/>
                <a:gd name="connsiteX0" fmla="*/ 747964 w 1413647"/>
                <a:gd name="connsiteY0" fmla="*/ 0 h 1460651"/>
                <a:gd name="connsiteX1" fmla="*/ 404150 w 1413647"/>
                <a:gd name="connsiteY1" fmla="*/ 51206 h 1460651"/>
                <a:gd name="connsiteX2" fmla="*/ 192009 w 1413647"/>
                <a:gd name="connsiteY2" fmla="*/ 197510 h 1460651"/>
                <a:gd name="connsiteX3" fmla="*/ 45705 w 1413647"/>
                <a:gd name="connsiteY3" fmla="*/ 373076 h 1460651"/>
                <a:gd name="connsiteX4" fmla="*/ 9129 w 1413647"/>
                <a:gd name="connsiteY4" fmla="*/ 577900 h 1460651"/>
                <a:gd name="connsiteX5" fmla="*/ 9129 w 1413647"/>
                <a:gd name="connsiteY5" fmla="*/ 811987 h 1460651"/>
                <a:gd name="connsiteX6" fmla="*/ 111542 w 1413647"/>
                <a:gd name="connsiteY6" fmla="*/ 1024128 h 1460651"/>
                <a:gd name="connsiteX7" fmla="*/ 250531 w 1413647"/>
                <a:gd name="connsiteY7" fmla="*/ 1148486 h 1460651"/>
                <a:gd name="connsiteX8" fmla="*/ 469987 w 1413647"/>
                <a:gd name="connsiteY8" fmla="*/ 1316736 h 1460651"/>
                <a:gd name="connsiteX9" fmla="*/ 799171 w 1413647"/>
                <a:gd name="connsiteY9" fmla="*/ 1404518 h 1460651"/>
                <a:gd name="connsiteX10" fmla="*/ 1069833 w 1413647"/>
                <a:gd name="connsiteY10" fmla="*/ 1455724 h 1460651"/>
                <a:gd name="connsiteX11" fmla="*/ 1413647 w 1413647"/>
                <a:gd name="connsiteY11" fmla="*/ 1455724 h 1460651"/>
                <a:gd name="connsiteX0" fmla="*/ 747964 w 1413647"/>
                <a:gd name="connsiteY0" fmla="*/ 0 h 1460140"/>
                <a:gd name="connsiteX1" fmla="*/ 404150 w 1413647"/>
                <a:gd name="connsiteY1" fmla="*/ 51206 h 1460140"/>
                <a:gd name="connsiteX2" fmla="*/ 192009 w 1413647"/>
                <a:gd name="connsiteY2" fmla="*/ 197510 h 1460140"/>
                <a:gd name="connsiteX3" fmla="*/ 45705 w 1413647"/>
                <a:gd name="connsiteY3" fmla="*/ 373076 h 1460140"/>
                <a:gd name="connsiteX4" fmla="*/ 9129 w 1413647"/>
                <a:gd name="connsiteY4" fmla="*/ 577900 h 1460140"/>
                <a:gd name="connsiteX5" fmla="*/ 9129 w 1413647"/>
                <a:gd name="connsiteY5" fmla="*/ 811987 h 1460140"/>
                <a:gd name="connsiteX6" fmla="*/ 111542 w 1413647"/>
                <a:gd name="connsiteY6" fmla="*/ 1024128 h 1460140"/>
                <a:gd name="connsiteX7" fmla="*/ 250531 w 1413647"/>
                <a:gd name="connsiteY7" fmla="*/ 1148486 h 1460140"/>
                <a:gd name="connsiteX8" fmla="*/ 469987 w 1413647"/>
                <a:gd name="connsiteY8" fmla="*/ 1316736 h 1460140"/>
                <a:gd name="connsiteX9" fmla="*/ 755280 w 1413647"/>
                <a:gd name="connsiteY9" fmla="*/ 1411833 h 1460140"/>
                <a:gd name="connsiteX10" fmla="*/ 1069833 w 1413647"/>
                <a:gd name="connsiteY10" fmla="*/ 1455724 h 1460140"/>
                <a:gd name="connsiteX11" fmla="*/ 1413647 w 1413647"/>
                <a:gd name="connsiteY11" fmla="*/ 1455724 h 1460140"/>
                <a:gd name="connsiteX0" fmla="*/ 749883 w 1415566"/>
                <a:gd name="connsiteY0" fmla="*/ 0 h 1460140"/>
                <a:gd name="connsiteX1" fmla="*/ 406069 w 1415566"/>
                <a:gd name="connsiteY1" fmla="*/ 51206 h 1460140"/>
                <a:gd name="connsiteX2" fmla="*/ 193928 w 1415566"/>
                <a:gd name="connsiteY2" fmla="*/ 197510 h 1460140"/>
                <a:gd name="connsiteX3" fmla="*/ 84200 w 1415566"/>
                <a:gd name="connsiteY3" fmla="*/ 358445 h 1460140"/>
                <a:gd name="connsiteX4" fmla="*/ 11048 w 1415566"/>
                <a:gd name="connsiteY4" fmla="*/ 577900 h 1460140"/>
                <a:gd name="connsiteX5" fmla="*/ 11048 w 1415566"/>
                <a:gd name="connsiteY5" fmla="*/ 811987 h 1460140"/>
                <a:gd name="connsiteX6" fmla="*/ 113461 w 1415566"/>
                <a:gd name="connsiteY6" fmla="*/ 1024128 h 1460140"/>
                <a:gd name="connsiteX7" fmla="*/ 252450 w 1415566"/>
                <a:gd name="connsiteY7" fmla="*/ 1148486 h 1460140"/>
                <a:gd name="connsiteX8" fmla="*/ 471906 w 1415566"/>
                <a:gd name="connsiteY8" fmla="*/ 1316736 h 1460140"/>
                <a:gd name="connsiteX9" fmla="*/ 757199 w 1415566"/>
                <a:gd name="connsiteY9" fmla="*/ 1411833 h 1460140"/>
                <a:gd name="connsiteX10" fmla="*/ 1071752 w 1415566"/>
                <a:gd name="connsiteY10" fmla="*/ 1455724 h 1460140"/>
                <a:gd name="connsiteX11" fmla="*/ 1415566 w 1415566"/>
                <a:gd name="connsiteY11" fmla="*/ 1455724 h 1460140"/>
                <a:gd name="connsiteX0" fmla="*/ 749883 w 1415566"/>
                <a:gd name="connsiteY0" fmla="*/ 0 h 1460140"/>
                <a:gd name="connsiteX1" fmla="*/ 406069 w 1415566"/>
                <a:gd name="connsiteY1" fmla="*/ 51206 h 1460140"/>
                <a:gd name="connsiteX2" fmla="*/ 193928 w 1415566"/>
                <a:gd name="connsiteY2" fmla="*/ 197510 h 1460140"/>
                <a:gd name="connsiteX3" fmla="*/ 84200 w 1415566"/>
                <a:gd name="connsiteY3" fmla="*/ 358445 h 1460140"/>
                <a:gd name="connsiteX4" fmla="*/ 11048 w 1415566"/>
                <a:gd name="connsiteY4" fmla="*/ 577900 h 1460140"/>
                <a:gd name="connsiteX5" fmla="*/ 11048 w 1415566"/>
                <a:gd name="connsiteY5" fmla="*/ 811987 h 1460140"/>
                <a:gd name="connsiteX6" fmla="*/ 113461 w 1415566"/>
                <a:gd name="connsiteY6" fmla="*/ 1024128 h 1460140"/>
                <a:gd name="connsiteX7" fmla="*/ 267080 w 1415566"/>
                <a:gd name="connsiteY7" fmla="*/ 1192377 h 1460140"/>
                <a:gd name="connsiteX8" fmla="*/ 471906 w 1415566"/>
                <a:gd name="connsiteY8" fmla="*/ 1316736 h 1460140"/>
                <a:gd name="connsiteX9" fmla="*/ 757199 w 1415566"/>
                <a:gd name="connsiteY9" fmla="*/ 1411833 h 1460140"/>
                <a:gd name="connsiteX10" fmla="*/ 1071752 w 1415566"/>
                <a:gd name="connsiteY10" fmla="*/ 1455724 h 1460140"/>
                <a:gd name="connsiteX11" fmla="*/ 1415566 w 1415566"/>
                <a:gd name="connsiteY11" fmla="*/ 1455724 h 146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15566" h="1460140">
                  <a:moveTo>
                    <a:pt x="749883" y="0"/>
                  </a:moveTo>
                  <a:cubicBezTo>
                    <a:pt x="624305" y="9144"/>
                    <a:pt x="498728" y="18288"/>
                    <a:pt x="406069" y="51206"/>
                  </a:cubicBezTo>
                  <a:cubicBezTo>
                    <a:pt x="313410" y="84124"/>
                    <a:pt x="247573" y="146304"/>
                    <a:pt x="193928" y="197510"/>
                  </a:cubicBezTo>
                  <a:cubicBezTo>
                    <a:pt x="140283" y="248716"/>
                    <a:pt x="114680" y="295047"/>
                    <a:pt x="84200" y="358445"/>
                  </a:cubicBezTo>
                  <a:cubicBezTo>
                    <a:pt x="53720" y="421843"/>
                    <a:pt x="23240" y="502310"/>
                    <a:pt x="11048" y="577900"/>
                  </a:cubicBezTo>
                  <a:cubicBezTo>
                    <a:pt x="-1144" y="653490"/>
                    <a:pt x="-6021" y="737616"/>
                    <a:pt x="11048" y="811987"/>
                  </a:cubicBezTo>
                  <a:cubicBezTo>
                    <a:pt x="28117" y="886358"/>
                    <a:pt x="70789" y="960730"/>
                    <a:pt x="113461" y="1024128"/>
                  </a:cubicBezTo>
                  <a:cubicBezTo>
                    <a:pt x="156133" y="1087526"/>
                    <a:pt x="207339" y="1143609"/>
                    <a:pt x="267080" y="1192377"/>
                  </a:cubicBezTo>
                  <a:cubicBezTo>
                    <a:pt x="326821" y="1241145"/>
                    <a:pt x="390220" y="1280160"/>
                    <a:pt x="471906" y="1316736"/>
                  </a:cubicBezTo>
                  <a:cubicBezTo>
                    <a:pt x="553592" y="1353312"/>
                    <a:pt x="657225" y="1388668"/>
                    <a:pt x="757199" y="1411833"/>
                  </a:cubicBezTo>
                  <a:cubicBezTo>
                    <a:pt x="857173" y="1434998"/>
                    <a:pt x="962024" y="1448409"/>
                    <a:pt x="1071752" y="1455724"/>
                  </a:cubicBezTo>
                  <a:cubicBezTo>
                    <a:pt x="1181480" y="1463039"/>
                    <a:pt x="1294865" y="1459991"/>
                    <a:pt x="1415566" y="1455724"/>
                  </a:cubicBezTo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593523" y="3112608"/>
              <a:ext cx="92077" cy="94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1" name="Can 120"/>
            <p:cNvSpPr/>
            <p:nvPr/>
          </p:nvSpPr>
          <p:spPr>
            <a:xfrm rot="16200000" flipH="1">
              <a:off x="1496579" y="1697289"/>
              <a:ext cx="233366" cy="1280160"/>
            </a:xfrm>
            <a:prstGeom prst="can">
              <a:avLst>
                <a:gd name="adj" fmla="val 3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8066790" y="3105894"/>
              <a:ext cx="92077" cy="94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23" name="Group 122"/>
            <p:cNvGrpSpPr/>
            <p:nvPr/>
          </p:nvGrpSpPr>
          <p:grpSpPr>
            <a:xfrm>
              <a:off x="2312920" y="2253012"/>
              <a:ext cx="624838" cy="140021"/>
              <a:chOff x="2063914" y="532622"/>
              <a:chExt cx="624838" cy="140021"/>
            </a:xfrm>
          </p:grpSpPr>
          <p:sp>
            <p:nvSpPr>
              <p:cNvPr id="177" name="Can 176"/>
              <p:cNvSpPr/>
              <p:nvPr/>
            </p:nvSpPr>
            <p:spPr>
              <a:xfrm rot="16200000">
                <a:off x="2039623" y="556913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8" name="Can 177"/>
              <p:cNvSpPr/>
              <p:nvPr/>
            </p:nvSpPr>
            <p:spPr>
              <a:xfrm rot="16200000">
                <a:off x="2170251" y="556913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9" name="Can 178"/>
              <p:cNvSpPr/>
              <p:nvPr/>
            </p:nvSpPr>
            <p:spPr>
              <a:xfrm rot="16200000">
                <a:off x="2300879" y="556913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0" name="Can 179"/>
              <p:cNvSpPr/>
              <p:nvPr/>
            </p:nvSpPr>
            <p:spPr>
              <a:xfrm rot="16200000">
                <a:off x="2431507" y="556913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1" name="Can 180"/>
              <p:cNvSpPr/>
              <p:nvPr/>
            </p:nvSpPr>
            <p:spPr>
              <a:xfrm rot="16200000">
                <a:off x="2573021" y="556913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" name="Can 123"/>
            <p:cNvSpPr/>
            <p:nvPr/>
          </p:nvSpPr>
          <p:spPr>
            <a:xfrm rot="16200000" flipH="1">
              <a:off x="4278244" y="2323932"/>
              <a:ext cx="233366" cy="908531"/>
            </a:xfrm>
            <a:prstGeom prst="can">
              <a:avLst>
                <a:gd name="adj" fmla="val 35000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5" name="Straight Connector 124"/>
            <p:cNvCxnSpPr/>
            <p:nvPr/>
          </p:nvCxnSpPr>
          <p:spPr>
            <a:xfrm>
              <a:off x="1033850" y="2768099"/>
              <a:ext cx="2957108" cy="5267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4853726" y="2760200"/>
              <a:ext cx="2879672" cy="7464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Freeform 126"/>
            <p:cNvSpPr/>
            <p:nvPr/>
          </p:nvSpPr>
          <p:spPr>
            <a:xfrm>
              <a:off x="4953000" y="2762250"/>
              <a:ext cx="590550" cy="161925"/>
            </a:xfrm>
            <a:custGeom>
              <a:avLst/>
              <a:gdLst>
                <a:gd name="connsiteX0" fmla="*/ 0 w 590550"/>
                <a:gd name="connsiteY0" fmla="*/ 0 h 161925"/>
                <a:gd name="connsiteX1" fmla="*/ 371475 w 590550"/>
                <a:gd name="connsiteY1" fmla="*/ 152400 h 161925"/>
                <a:gd name="connsiteX2" fmla="*/ 590550 w 590550"/>
                <a:gd name="connsiteY2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0550" h="161925">
                  <a:moveTo>
                    <a:pt x="0" y="0"/>
                  </a:moveTo>
                  <a:lnTo>
                    <a:pt x="371475" y="152400"/>
                  </a:lnTo>
                  <a:lnTo>
                    <a:pt x="590550" y="161925"/>
                  </a:lnTo>
                </a:path>
              </a:pathLst>
            </a:custGeom>
            <a:noFill/>
            <a:ln>
              <a:solidFill>
                <a:schemeClr val="tx2"/>
              </a:solidFill>
              <a:head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8" name="Straight Connector 127"/>
            <p:cNvCxnSpPr/>
            <p:nvPr/>
          </p:nvCxnSpPr>
          <p:spPr>
            <a:xfrm flipH="1">
              <a:off x="3445450" y="2778197"/>
              <a:ext cx="355026" cy="145978"/>
            </a:xfrm>
            <a:prstGeom prst="line">
              <a:avLst/>
            </a:prstGeom>
            <a:ln w="25400">
              <a:solidFill>
                <a:schemeClr val="tx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Bevel 128"/>
            <p:cNvSpPr/>
            <p:nvPr/>
          </p:nvSpPr>
          <p:spPr>
            <a:xfrm rot="20220000">
              <a:off x="3216275" y="2863131"/>
              <a:ext cx="247650" cy="211013"/>
            </a:xfrm>
            <a:prstGeom prst="bevel">
              <a:avLst/>
            </a:prstGeom>
            <a:solidFill>
              <a:srgbClr val="E4352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30" name="Straight Arrow Connector 129"/>
            <p:cNvCxnSpPr/>
            <p:nvPr/>
          </p:nvCxnSpPr>
          <p:spPr>
            <a:xfrm flipH="1">
              <a:off x="7812339" y="2339686"/>
              <a:ext cx="820035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 flipH="1">
              <a:off x="141790" y="2346197"/>
              <a:ext cx="820035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7572375" y="1847850"/>
              <a:ext cx="1095375" cy="363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</a:rPr>
                <a:t>ion beam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41166" y="1885950"/>
              <a:ext cx="1095375" cy="363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</a:rPr>
                <a:t>ion beam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1615650" y="1871246"/>
              <a:ext cx="2078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prstClr val="black"/>
                  </a:solidFill>
                </a:rPr>
                <a:t>magnetization flip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411107" y="1330751"/>
              <a:ext cx="2078160" cy="363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</a:rPr>
                <a:t>top ring: CCR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782509" y="4132413"/>
              <a:ext cx="2382960" cy="363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</a:rPr>
                <a:t>bottom ring: ERL</a:t>
              </a:r>
            </a:p>
          </p:txBody>
        </p:sp>
        <p:cxnSp>
          <p:nvCxnSpPr>
            <p:cNvPr id="137" name="Straight Connector 136"/>
            <p:cNvCxnSpPr/>
            <p:nvPr/>
          </p:nvCxnSpPr>
          <p:spPr>
            <a:xfrm>
              <a:off x="1432539" y="3333705"/>
              <a:ext cx="5904478" cy="0"/>
            </a:xfrm>
            <a:prstGeom prst="line">
              <a:avLst/>
            </a:prstGeom>
            <a:ln w="25400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37"/>
            <p:cNvSpPr txBox="1"/>
            <p:nvPr/>
          </p:nvSpPr>
          <p:spPr>
            <a:xfrm>
              <a:off x="5657850" y="2736886"/>
              <a:ext cx="1095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</a:rPr>
                <a:t>injector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924052" y="2731604"/>
              <a:ext cx="1346060" cy="419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prstClr val="black"/>
                  </a:solidFill>
                </a:rPr>
                <a:t>beam</a:t>
              </a:r>
              <a:r>
                <a:rPr lang="en-US" dirty="0">
                  <a:solidFill>
                    <a:prstClr val="black"/>
                  </a:solidFill>
                </a:rPr>
                <a:t> </a:t>
              </a:r>
              <a:r>
                <a:rPr lang="en-US" sz="1800" dirty="0">
                  <a:solidFill>
                    <a:prstClr val="black"/>
                  </a:solidFill>
                </a:rPr>
                <a:t>dump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3829033" y="2602984"/>
              <a:ext cx="1095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</a:rPr>
                <a:t>linac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41" name="Flowchart: Summing Junction 59"/>
            <p:cNvSpPr/>
            <p:nvPr/>
          </p:nvSpPr>
          <p:spPr>
            <a:xfrm>
              <a:off x="1425005" y="3206874"/>
              <a:ext cx="213295" cy="222126"/>
            </a:xfrm>
            <a:prstGeom prst="flowChartSummingJunction">
              <a:avLst/>
            </a:prstGeom>
            <a:solidFill>
              <a:srgbClr val="7030A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669925" y="2983192"/>
              <a:ext cx="17242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</a:rPr>
                <a:t>fast extraction kicker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6365467" y="2964478"/>
              <a:ext cx="1565906" cy="27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</a:rPr>
                <a:t>fast injection kicker</a:t>
              </a:r>
            </a:p>
          </p:txBody>
        </p:sp>
        <p:sp>
          <p:nvSpPr>
            <p:cNvPr id="144" name="Flowchart: Summing Junction 62"/>
            <p:cNvSpPr/>
            <p:nvPr/>
          </p:nvSpPr>
          <p:spPr>
            <a:xfrm>
              <a:off x="6973989" y="3216399"/>
              <a:ext cx="213295" cy="222126"/>
            </a:xfrm>
            <a:prstGeom prst="flowChartSummingJunction">
              <a:avLst/>
            </a:prstGeom>
            <a:solidFill>
              <a:srgbClr val="7030A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5" name="Flowchart: Summing Junction 64"/>
            <p:cNvSpPr/>
            <p:nvPr/>
          </p:nvSpPr>
          <p:spPr>
            <a:xfrm>
              <a:off x="7254305" y="3479862"/>
              <a:ext cx="213295" cy="222126"/>
            </a:xfrm>
            <a:prstGeom prst="flowChartSummingJunction">
              <a:avLst/>
            </a:prstGeom>
            <a:solidFill>
              <a:srgbClr val="C808AD">
                <a:alpha val="4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6" name="Flowchart: Summing Junction 65"/>
            <p:cNvSpPr/>
            <p:nvPr/>
          </p:nvSpPr>
          <p:spPr>
            <a:xfrm>
              <a:off x="1318357" y="3473574"/>
              <a:ext cx="213295" cy="222126"/>
            </a:xfrm>
            <a:prstGeom prst="flowChartSummingJunction">
              <a:avLst/>
            </a:prstGeom>
            <a:solidFill>
              <a:srgbClr val="C808AD">
                <a:alpha val="4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746003" y="3629025"/>
              <a:ext cx="1359268" cy="27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</a:rPr>
                <a:t>De-chirper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711766" y="3655098"/>
              <a:ext cx="1359268" cy="27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</a:rPr>
                <a:t>Re-chirper</a:t>
              </a: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2680064" y="3363686"/>
              <a:ext cx="182880" cy="45719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222172" y="3090569"/>
              <a:ext cx="23244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</a:rPr>
                <a:t>circulating bunches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 rot="353824">
              <a:off x="2903633" y="3285903"/>
              <a:ext cx="12219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extracted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 rot="21258058">
              <a:off x="3818009" y="3295772"/>
              <a:ext cx="23244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injected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2381089" y="3051530"/>
              <a:ext cx="782411" cy="27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</a:rPr>
                <a:t>septum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811623" y="3733800"/>
              <a:ext cx="1168596" cy="27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</a:rPr>
                <a:t>vertical bend</a:t>
              </a:r>
            </a:p>
          </p:txBody>
        </p:sp>
        <p:sp>
          <p:nvSpPr>
            <p:cNvPr id="155" name="Freeform 154"/>
            <p:cNvSpPr>
              <a:spLocks noChangeAspect="1"/>
            </p:cNvSpPr>
            <p:nvPr/>
          </p:nvSpPr>
          <p:spPr>
            <a:xfrm flipH="1">
              <a:off x="7337017" y="2327865"/>
              <a:ext cx="967157" cy="1005840"/>
            </a:xfrm>
            <a:custGeom>
              <a:avLst/>
              <a:gdLst>
                <a:gd name="connsiteX0" fmla="*/ 747301 w 1412984"/>
                <a:gd name="connsiteY0" fmla="*/ 0 h 1460651"/>
                <a:gd name="connsiteX1" fmla="*/ 403487 w 1412984"/>
                <a:gd name="connsiteY1" fmla="*/ 51206 h 1460651"/>
                <a:gd name="connsiteX2" fmla="*/ 191346 w 1412984"/>
                <a:gd name="connsiteY2" fmla="*/ 197510 h 1460651"/>
                <a:gd name="connsiteX3" fmla="*/ 30412 w 1412984"/>
                <a:gd name="connsiteY3" fmla="*/ 475488 h 1460651"/>
                <a:gd name="connsiteX4" fmla="*/ 8466 w 1412984"/>
                <a:gd name="connsiteY4" fmla="*/ 577900 h 1460651"/>
                <a:gd name="connsiteX5" fmla="*/ 8466 w 1412984"/>
                <a:gd name="connsiteY5" fmla="*/ 811987 h 1460651"/>
                <a:gd name="connsiteX6" fmla="*/ 110879 w 1412984"/>
                <a:gd name="connsiteY6" fmla="*/ 1024128 h 1460651"/>
                <a:gd name="connsiteX7" fmla="*/ 249868 w 1412984"/>
                <a:gd name="connsiteY7" fmla="*/ 1148486 h 1460651"/>
                <a:gd name="connsiteX8" fmla="*/ 469324 w 1412984"/>
                <a:gd name="connsiteY8" fmla="*/ 1316736 h 1460651"/>
                <a:gd name="connsiteX9" fmla="*/ 798508 w 1412984"/>
                <a:gd name="connsiteY9" fmla="*/ 1404518 h 1460651"/>
                <a:gd name="connsiteX10" fmla="*/ 1069170 w 1412984"/>
                <a:gd name="connsiteY10" fmla="*/ 1455724 h 1460651"/>
                <a:gd name="connsiteX11" fmla="*/ 1412984 w 1412984"/>
                <a:gd name="connsiteY11" fmla="*/ 1455724 h 1460651"/>
                <a:gd name="connsiteX0" fmla="*/ 747964 w 1413647"/>
                <a:gd name="connsiteY0" fmla="*/ 0 h 1460651"/>
                <a:gd name="connsiteX1" fmla="*/ 404150 w 1413647"/>
                <a:gd name="connsiteY1" fmla="*/ 51206 h 1460651"/>
                <a:gd name="connsiteX2" fmla="*/ 192009 w 1413647"/>
                <a:gd name="connsiteY2" fmla="*/ 197510 h 1460651"/>
                <a:gd name="connsiteX3" fmla="*/ 45705 w 1413647"/>
                <a:gd name="connsiteY3" fmla="*/ 373076 h 1460651"/>
                <a:gd name="connsiteX4" fmla="*/ 9129 w 1413647"/>
                <a:gd name="connsiteY4" fmla="*/ 577900 h 1460651"/>
                <a:gd name="connsiteX5" fmla="*/ 9129 w 1413647"/>
                <a:gd name="connsiteY5" fmla="*/ 811987 h 1460651"/>
                <a:gd name="connsiteX6" fmla="*/ 111542 w 1413647"/>
                <a:gd name="connsiteY6" fmla="*/ 1024128 h 1460651"/>
                <a:gd name="connsiteX7" fmla="*/ 250531 w 1413647"/>
                <a:gd name="connsiteY7" fmla="*/ 1148486 h 1460651"/>
                <a:gd name="connsiteX8" fmla="*/ 469987 w 1413647"/>
                <a:gd name="connsiteY8" fmla="*/ 1316736 h 1460651"/>
                <a:gd name="connsiteX9" fmla="*/ 799171 w 1413647"/>
                <a:gd name="connsiteY9" fmla="*/ 1404518 h 1460651"/>
                <a:gd name="connsiteX10" fmla="*/ 1069833 w 1413647"/>
                <a:gd name="connsiteY10" fmla="*/ 1455724 h 1460651"/>
                <a:gd name="connsiteX11" fmla="*/ 1413647 w 1413647"/>
                <a:gd name="connsiteY11" fmla="*/ 1455724 h 1460651"/>
                <a:gd name="connsiteX0" fmla="*/ 747964 w 1413647"/>
                <a:gd name="connsiteY0" fmla="*/ 0 h 1460140"/>
                <a:gd name="connsiteX1" fmla="*/ 404150 w 1413647"/>
                <a:gd name="connsiteY1" fmla="*/ 51206 h 1460140"/>
                <a:gd name="connsiteX2" fmla="*/ 192009 w 1413647"/>
                <a:gd name="connsiteY2" fmla="*/ 197510 h 1460140"/>
                <a:gd name="connsiteX3" fmla="*/ 45705 w 1413647"/>
                <a:gd name="connsiteY3" fmla="*/ 373076 h 1460140"/>
                <a:gd name="connsiteX4" fmla="*/ 9129 w 1413647"/>
                <a:gd name="connsiteY4" fmla="*/ 577900 h 1460140"/>
                <a:gd name="connsiteX5" fmla="*/ 9129 w 1413647"/>
                <a:gd name="connsiteY5" fmla="*/ 811987 h 1460140"/>
                <a:gd name="connsiteX6" fmla="*/ 111542 w 1413647"/>
                <a:gd name="connsiteY6" fmla="*/ 1024128 h 1460140"/>
                <a:gd name="connsiteX7" fmla="*/ 250531 w 1413647"/>
                <a:gd name="connsiteY7" fmla="*/ 1148486 h 1460140"/>
                <a:gd name="connsiteX8" fmla="*/ 469987 w 1413647"/>
                <a:gd name="connsiteY8" fmla="*/ 1316736 h 1460140"/>
                <a:gd name="connsiteX9" fmla="*/ 755280 w 1413647"/>
                <a:gd name="connsiteY9" fmla="*/ 1411833 h 1460140"/>
                <a:gd name="connsiteX10" fmla="*/ 1069833 w 1413647"/>
                <a:gd name="connsiteY10" fmla="*/ 1455724 h 1460140"/>
                <a:gd name="connsiteX11" fmla="*/ 1413647 w 1413647"/>
                <a:gd name="connsiteY11" fmla="*/ 1455724 h 1460140"/>
                <a:gd name="connsiteX0" fmla="*/ 749883 w 1415566"/>
                <a:gd name="connsiteY0" fmla="*/ 0 h 1460140"/>
                <a:gd name="connsiteX1" fmla="*/ 406069 w 1415566"/>
                <a:gd name="connsiteY1" fmla="*/ 51206 h 1460140"/>
                <a:gd name="connsiteX2" fmla="*/ 193928 w 1415566"/>
                <a:gd name="connsiteY2" fmla="*/ 197510 h 1460140"/>
                <a:gd name="connsiteX3" fmla="*/ 84200 w 1415566"/>
                <a:gd name="connsiteY3" fmla="*/ 358445 h 1460140"/>
                <a:gd name="connsiteX4" fmla="*/ 11048 w 1415566"/>
                <a:gd name="connsiteY4" fmla="*/ 577900 h 1460140"/>
                <a:gd name="connsiteX5" fmla="*/ 11048 w 1415566"/>
                <a:gd name="connsiteY5" fmla="*/ 811987 h 1460140"/>
                <a:gd name="connsiteX6" fmla="*/ 113461 w 1415566"/>
                <a:gd name="connsiteY6" fmla="*/ 1024128 h 1460140"/>
                <a:gd name="connsiteX7" fmla="*/ 252450 w 1415566"/>
                <a:gd name="connsiteY7" fmla="*/ 1148486 h 1460140"/>
                <a:gd name="connsiteX8" fmla="*/ 471906 w 1415566"/>
                <a:gd name="connsiteY8" fmla="*/ 1316736 h 1460140"/>
                <a:gd name="connsiteX9" fmla="*/ 757199 w 1415566"/>
                <a:gd name="connsiteY9" fmla="*/ 1411833 h 1460140"/>
                <a:gd name="connsiteX10" fmla="*/ 1071752 w 1415566"/>
                <a:gd name="connsiteY10" fmla="*/ 1455724 h 1460140"/>
                <a:gd name="connsiteX11" fmla="*/ 1415566 w 1415566"/>
                <a:gd name="connsiteY11" fmla="*/ 1455724 h 1460140"/>
                <a:gd name="connsiteX0" fmla="*/ 749883 w 1415566"/>
                <a:gd name="connsiteY0" fmla="*/ 0 h 1460140"/>
                <a:gd name="connsiteX1" fmla="*/ 406069 w 1415566"/>
                <a:gd name="connsiteY1" fmla="*/ 51206 h 1460140"/>
                <a:gd name="connsiteX2" fmla="*/ 193928 w 1415566"/>
                <a:gd name="connsiteY2" fmla="*/ 197510 h 1460140"/>
                <a:gd name="connsiteX3" fmla="*/ 84200 w 1415566"/>
                <a:gd name="connsiteY3" fmla="*/ 358445 h 1460140"/>
                <a:gd name="connsiteX4" fmla="*/ 11048 w 1415566"/>
                <a:gd name="connsiteY4" fmla="*/ 577900 h 1460140"/>
                <a:gd name="connsiteX5" fmla="*/ 11048 w 1415566"/>
                <a:gd name="connsiteY5" fmla="*/ 811987 h 1460140"/>
                <a:gd name="connsiteX6" fmla="*/ 113461 w 1415566"/>
                <a:gd name="connsiteY6" fmla="*/ 1024128 h 1460140"/>
                <a:gd name="connsiteX7" fmla="*/ 267080 w 1415566"/>
                <a:gd name="connsiteY7" fmla="*/ 1192377 h 1460140"/>
                <a:gd name="connsiteX8" fmla="*/ 471906 w 1415566"/>
                <a:gd name="connsiteY8" fmla="*/ 1316736 h 1460140"/>
                <a:gd name="connsiteX9" fmla="*/ 757199 w 1415566"/>
                <a:gd name="connsiteY9" fmla="*/ 1411833 h 1460140"/>
                <a:gd name="connsiteX10" fmla="*/ 1071752 w 1415566"/>
                <a:gd name="connsiteY10" fmla="*/ 1455724 h 1460140"/>
                <a:gd name="connsiteX11" fmla="*/ 1415566 w 1415566"/>
                <a:gd name="connsiteY11" fmla="*/ 1455724 h 146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15566" h="1460140">
                  <a:moveTo>
                    <a:pt x="749883" y="0"/>
                  </a:moveTo>
                  <a:cubicBezTo>
                    <a:pt x="624305" y="9144"/>
                    <a:pt x="498728" y="18288"/>
                    <a:pt x="406069" y="51206"/>
                  </a:cubicBezTo>
                  <a:cubicBezTo>
                    <a:pt x="313410" y="84124"/>
                    <a:pt x="247573" y="146304"/>
                    <a:pt x="193928" y="197510"/>
                  </a:cubicBezTo>
                  <a:cubicBezTo>
                    <a:pt x="140283" y="248716"/>
                    <a:pt x="114680" y="295047"/>
                    <a:pt x="84200" y="358445"/>
                  </a:cubicBezTo>
                  <a:cubicBezTo>
                    <a:pt x="53720" y="421843"/>
                    <a:pt x="23240" y="502310"/>
                    <a:pt x="11048" y="577900"/>
                  </a:cubicBezTo>
                  <a:cubicBezTo>
                    <a:pt x="-1144" y="653490"/>
                    <a:pt x="-6021" y="737616"/>
                    <a:pt x="11048" y="811987"/>
                  </a:cubicBezTo>
                  <a:cubicBezTo>
                    <a:pt x="28117" y="886358"/>
                    <a:pt x="70789" y="960730"/>
                    <a:pt x="113461" y="1024128"/>
                  </a:cubicBezTo>
                  <a:cubicBezTo>
                    <a:pt x="156133" y="1087526"/>
                    <a:pt x="207339" y="1143609"/>
                    <a:pt x="267080" y="1192377"/>
                  </a:cubicBezTo>
                  <a:cubicBezTo>
                    <a:pt x="326821" y="1241145"/>
                    <a:pt x="390220" y="1280160"/>
                    <a:pt x="471906" y="1316736"/>
                  </a:cubicBezTo>
                  <a:cubicBezTo>
                    <a:pt x="553592" y="1353312"/>
                    <a:pt x="657225" y="1388668"/>
                    <a:pt x="757199" y="1411833"/>
                  </a:cubicBezTo>
                  <a:cubicBezTo>
                    <a:pt x="857173" y="1434998"/>
                    <a:pt x="962024" y="1448409"/>
                    <a:pt x="1071752" y="1455724"/>
                  </a:cubicBezTo>
                  <a:cubicBezTo>
                    <a:pt x="1181480" y="1463039"/>
                    <a:pt x="1294865" y="1459991"/>
                    <a:pt x="1415566" y="1455724"/>
                  </a:cubicBezTo>
                </a:path>
              </a:pathLst>
            </a:custGeom>
            <a:noFill/>
            <a:ln>
              <a:solidFill>
                <a:srgbClr val="C00000"/>
              </a:solidFill>
              <a:headEnd type="stealth" w="lg" len="lg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6" name="Freeform 155"/>
            <p:cNvSpPr>
              <a:spLocks noChangeAspect="1"/>
            </p:cNvSpPr>
            <p:nvPr/>
          </p:nvSpPr>
          <p:spPr>
            <a:xfrm>
              <a:off x="457848" y="2327865"/>
              <a:ext cx="967157" cy="1005840"/>
            </a:xfrm>
            <a:custGeom>
              <a:avLst/>
              <a:gdLst>
                <a:gd name="connsiteX0" fmla="*/ 747301 w 1412984"/>
                <a:gd name="connsiteY0" fmla="*/ 0 h 1460651"/>
                <a:gd name="connsiteX1" fmla="*/ 403487 w 1412984"/>
                <a:gd name="connsiteY1" fmla="*/ 51206 h 1460651"/>
                <a:gd name="connsiteX2" fmla="*/ 191346 w 1412984"/>
                <a:gd name="connsiteY2" fmla="*/ 197510 h 1460651"/>
                <a:gd name="connsiteX3" fmla="*/ 30412 w 1412984"/>
                <a:gd name="connsiteY3" fmla="*/ 475488 h 1460651"/>
                <a:gd name="connsiteX4" fmla="*/ 8466 w 1412984"/>
                <a:gd name="connsiteY4" fmla="*/ 577900 h 1460651"/>
                <a:gd name="connsiteX5" fmla="*/ 8466 w 1412984"/>
                <a:gd name="connsiteY5" fmla="*/ 811987 h 1460651"/>
                <a:gd name="connsiteX6" fmla="*/ 110879 w 1412984"/>
                <a:gd name="connsiteY6" fmla="*/ 1024128 h 1460651"/>
                <a:gd name="connsiteX7" fmla="*/ 249868 w 1412984"/>
                <a:gd name="connsiteY7" fmla="*/ 1148486 h 1460651"/>
                <a:gd name="connsiteX8" fmla="*/ 469324 w 1412984"/>
                <a:gd name="connsiteY8" fmla="*/ 1316736 h 1460651"/>
                <a:gd name="connsiteX9" fmla="*/ 798508 w 1412984"/>
                <a:gd name="connsiteY9" fmla="*/ 1404518 h 1460651"/>
                <a:gd name="connsiteX10" fmla="*/ 1069170 w 1412984"/>
                <a:gd name="connsiteY10" fmla="*/ 1455724 h 1460651"/>
                <a:gd name="connsiteX11" fmla="*/ 1412984 w 1412984"/>
                <a:gd name="connsiteY11" fmla="*/ 1455724 h 1460651"/>
                <a:gd name="connsiteX0" fmla="*/ 747964 w 1413647"/>
                <a:gd name="connsiteY0" fmla="*/ 0 h 1460651"/>
                <a:gd name="connsiteX1" fmla="*/ 404150 w 1413647"/>
                <a:gd name="connsiteY1" fmla="*/ 51206 h 1460651"/>
                <a:gd name="connsiteX2" fmla="*/ 192009 w 1413647"/>
                <a:gd name="connsiteY2" fmla="*/ 197510 h 1460651"/>
                <a:gd name="connsiteX3" fmla="*/ 45705 w 1413647"/>
                <a:gd name="connsiteY3" fmla="*/ 373076 h 1460651"/>
                <a:gd name="connsiteX4" fmla="*/ 9129 w 1413647"/>
                <a:gd name="connsiteY4" fmla="*/ 577900 h 1460651"/>
                <a:gd name="connsiteX5" fmla="*/ 9129 w 1413647"/>
                <a:gd name="connsiteY5" fmla="*/ 811987 h 1460651"/>
                <a:gd name="connsiteX6" fmla="*/ 111542 w 1413647"/>
                <a:gd name="connsiteY6" fmla="*/ 1024128 h 1460651"/>
                <a:gd name="connsiteX7" fmla="*/ 250531 w 1413647"/>
                <a:gd name="connsiteY7" fmla="*/ 1148486 h 1460651"/>
                <a:gd name="connsiteX8" fmla="*/ 469987 w 1413647"/>
                <a:gd name="connsiteY8" fmla="*/ 1316736 h 1460651"/>
                <a:gd name="connsiteX9" fmla="*/ 799171 w 1413647"/>
                <a:gd name="connsiteY9" fmla="*/ 1404518 h 1460651"/>
                <a:gd name="connsiteX10" fmla="*/ 1069833 w 1413647"/>
                <a:gd name="connsiteY10" fmla="*/ 1455724 h 1460651"/>
                <a:gd name="connsiteX11" fmla="*/ 1413647 w 1413647"/>
                <a:gd name="connsiteY11" fmla="*/ 1455724 h 1460651"/>
                <a:gd name="connsiteX0" fmla="*/ 747964 w 1413647"/>
                <a:gd name="connsiteY0" fmla="*/ 0 h 1460140"/>
                <a:gd name="connsiteX1" fmla="*/ 404150 w 1413647"/>
                <a:gd name="connsiteY1" fmla="*/ 51206 h 1460140"/>
                <a:gd name="connsiteX2" fmla="*/ 192009 w 1413647"/>
                <a:gd name="connsiteY2" fmla="*/ 197510 h 1460140"/>
                <a:gd name="connsiteX3" fmla="*/ 45705 w 1413647"/>
                <a:gd name="connsiteY3" fmla="*/ 373076 h 1460140"/>
                <a:gd name="connsiteX4" fmla="*/ 9129 w 1413647"/>
                <a:gd name="connsiteY4" fmla="*/ 577900 h 1460140"/>
                <a:gd name="connsiteX5" fmla="*/ 9129 w 1413647"/>
                <a:gd name="connsiteY5" fmla="*/ 811987 h 1460140"/>
                <a:gd name="connsiteX6" fmla="*/ 111542 w 1413647"/>
                <a:gd name="connsiteY6" fmla="*/ 1024128 h 1460140"/>
                <a:gd name="connsiteX7" fmla="*/ 250531 w 1413647"/>
                <a:gd name="connsiteY7" fmla="*/ 1148486 h 1460140"/>
                <a:gd name="connsiteX8" fmla="*/ 469987 w 1413647"/>
                <a:gd name="connsiteY8" fmla="*/ 1316736 h 1460140"/>
                <a:gd name="connsiteX9" fmla="*/ 755280 w 1413647"/>
                <a:gd name="connsiteY9" fmla="*/ 1411833 h 1460140"/>
                <a:gd name="connsiteX10" fmla="*/ 1069833 w 1413647"/>
                <a:gd name="connsiteY10" fmla="*/ 1455724 h 1460140"/>
                <a:gd name="connsiteX11" fmla="*/ 1413647 w 1413647"/>
                <a:gd name="connsiteY11" fmla="*/ 1455724 h 1460140"/>
                <a:gd name="connsiteX0" fmla="*/ 749883 w 1415566"/>
                <a:gd name="connsiteY0" fmla="*/ 0 h 1460140"/>
                <a:gd name="connsiteX1" fmla="*/ 406069 w 1415566"/>
                <a:gd name="connsiteY1" fmla="*/ 51206 h 1460140"/>
                <a:gd name="connsiteX2" fmla="*/ 193928 w 1415566"/>
                <a:gd name="connsiteY2" fmla="*/ 197510 h 1460140"/>
                <a:gd name="connsiteX3" fmla="*/ 84200 w 1415566"/>
                <a:gd name="connsiteY3" fmla="*/ 358445 h 1460140"/>
                <a:gd name="connsiteX4" fmla="*/ 11048 w 1415566"/>
                <a:gd name="connsiteY4" fmla="*/ 577900 h 1460140"/>
                <a:gd name="connsiteX5" fmla="*/ 11048 w 1415566"/>
                <a:gd name="connsiteY5" fmla="*/ 811987 h 1460140"/>
                <a:gd name="connsiteX6" fmla="*/ 113461 w 1415566"/>
                <a:gd name="connsiteY6" fmla="*/ 1024128 h 1460140"/>
                <a:gd name="connsiteX7" fmla="*/ 252450 w 1415566"/>
                <a:gd name="connsiteY7" fmla="*/ 1148486 h 1460140"/>
                <a:gd name="connsiteX8" fmla="*/ 471906 w 1415566"/>
                <a:gd name="connsiteY8" fmla="*/ 1316736 h 1460140"/>
                <a:gd name="connsiteX9" fmla="*/ 757199 w 1415566"/>
                <a:gd name="connsiteY9" fmla="*/ 1411833 h 1460140"/>
                <a:gd name="connsiteX10" fmla="*/ 1071752 w 1415566"/>
                <a:gd name="connsiteY10" fmla="*/ 1455724 h 1460140"/>
                <a:gd name="connsiteX11" fmla="*/ 1415566 w 1415566"/>
                <a:gd name="connsiteY11" fmla="*/ 1455724 h 1460140"/>
                <a:gd name="connsiteX0" fmla="*/ 749883 w 1415566"/>
                <a:gd name="connsiteY0" fmla="*/ 0 h 1460140"/>
                <a:gd name="connsiteX1" fmla="*/ 406069 w 1415566"/>
                <a:gd name="connsiteY1" fmla="*/ 51206 h 1460140"/>
                <a:gd name="connsiteX2" fmla="*/ 193928 w 1415566"/>
                <a:gd name="connsiteY2" fmla="*/ 197510 h 1460140"/>
                <a:gd name="connsiteX3" fmla="*/ 84200 w 1415566"/>
                <a:gd name="connsiteY3" fmla="*/ 358445 h 1460140"/>
                <a:gd name="connsiteX4" fmla="*/ 11048 w 1415566"/>
                <a:gd name="connsiteY4" fmla="*/ 577900 h 1460140"/>
                <a:gd name="connsiteX5" fmla="*/ 11048 w 1415566"/>
                <a:gd name="connsiteY5" fmla="*/ 811987 h 1460140"/>
                <a:gd name="connsiteX6" fmla="*/ 113461 w 1415566"/>
                <a:gd name="connsiteY6" fmla="*/ 1024128 h 1460140"/>
                <a:gd name="connsiteX7" fmla="*/ 267080 w 1415566"/>
                <a:gd name="connsiteY7" fmla="*/ 1192377 h 1460140"/>
                <a:gd name="connsiteX8" fmla="*/ 471906 w 1415566"/>
                <a:gd name="connsiteY8" fmla="*/ 1316736 h 1460140"/>
                <a:gd name="connsiteX9" fmla="*/ 757199 w 1415566"/>
                <a:gd name="connsiteY9" fmla="*/ 1411833 h 1460140"/>
                <a:gd name="connsiteX10" fmla="*/ 1071752 w 1415566"/>
                <a:gd name="connsiteY10" fmla="*/ 1455724 h 1460140"/>
                <a:gd name="connsiteX11" fmla="*/ 1415566 w 1415566"/>
                <a:gd name="connsiteY11" fmla="*/ 1455724 h 1460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15566" h="1460140">
                  <a:moveTo>
                    <a:pt x="749883" y="0"/>
                  </a:moveTo>
                  <a:cubicBezTo>
                    <a:pt x="624305" y="9144"/>
                    <a:pt x="498728" y="18288"/>
                    <a:pt x="406069" y="51206"/>
                  </a:cubicBezTo>
                  <a:cubicBezTo>
                    <a:pt x="313410" y="84124"/>
                    <a:pt x="247573" y="146304"/>
                    <a:pt x="193928" y="197510"/>
                  </a:cubicBezTo>
                  <a:cubicBezTo>
                    <a:pt x="140283" y="248716"/>
                    <a:pt x="114680" y="295047"/>
                    <a:pt x="84200" y="358445"/>
                  </a:cubicBezTo>
                  <a:cubicBezTo>
                    <a:pt x="53720" y="421843"/>
                    <a:pt x="23240" y="502310"/>
                    <a:pt x="11048" y="577900"/>
                  </a:cubicBezTo>
                  <a:cubicBezTo>
                    <a:pt x="-1144" y="653490"/>
                    <a:pt x="-6021" y="737616"/>
                    <a:pt x="11048" y="811987"/>
                  </a:cubicBezTo>
                  <a:cubicBezTo>
                    <a:pt x="28117" y="886358"/>
                    <a:pt x="70789" y="960730"/>
                    <a:pt x="113461" y="1024128"/>
                  </a:cubicBezTo>
                  <a:cubicBezTo>
                    <a:pt x="156133" y="1087526"/>
                    <a:pt x="207339" y="1143609"/>
                    <a:pt x="267080" y="1192377"/>
                  </a:cubicBezTo>
                  <a:cubicBezTo>
                    <a:pt x="326821" y="1241145"/>
                    <a:pt x="390220" y="1280160"/>
                    <a:pt x="471906" y="1316736"/>
                  </a:cubicBezTo>
                  <a:cubicBezTo>
                    <a:pt x="553592" y="1353312"/>
                    <a:pt x="657225" y="1388668"/>
                    <a:pt x="757199" y="1411833"/>
                  </a:cubicBezTo>
                  <a:cubicBezTo>
                    <a:pt x="857173" y="1434998"/>
                    <a:pt x="962024" y="1448409"/>
                    <a:pt x="1071752" y="1455724"/>
                  </a:cubicBezTo>
                  <a:cubicBezTo>
                    <a:pt x="1181480" y="1463039"/>
                    <a:pt x="1294865" y="1459991"/>
                    <a:pt x="1415566" y="1455724"/>
                  </a:cubicBezTo>
                </a:path>
              </a:pathLst>
            </a:custGeom>
            <a:noFill/>
            <a:ln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7" name="Can 156"/>
            <p:cNvSpPr/>
            <p:nvPr/>
          </p:nvSpPr>
          <p:spPr>
            <a:xfrm rot="16200000" flipH="1">
              <a:off x="3538739" y="1686403"/>
              <a:ext cx="233366" cy="1280160"/>
            </a:xfrm>
            <a:prstGeom prst="can">
              <a:avLst>
                <a:gd name="adj" fmla="val 3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8" name="Can 157"/>
            <p:cNvSpPr/>
            <p:nvPr/>
          </p:nvSpPr>
          <p:spPr>
            <a:xfrm rot="16200000" flipH="1">
              <a:off x="5008309" y="1686404"/>
              <a:ext cx="233366" cy="1280160"/>
            </a:xfrm>
            <a:prstGeom prst="can">
              <a:avLst>
                <a:gd name="adj" fmla="val 3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9" name="Can 158"/>
            <p:cNvSpPr/>
            <p:nvPr/>
          </p:nvSpPr>
          <p:spPr>
            <a:xfrm rot="16200000" flipH="1">
              <a:off x="7048293" y="1686404"/>
              <a:ext cx="233366" cy="1280160"/>
            </a:xfrm>
            <a:prstGeom prst="can">
              <a:avLst>
                <a:gd name="adj" fmla="val 3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5769428" y="3363686"/>
              <a:ext cx="182880" cy="45719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61" name="Group 160"/>
            <p:cNvGrpSpPr/>
            <p:nvPr/>
          </p:nvGrpSpPr>
          <p:grpSpPr>
            <a:xfrm>
              <a:off x="5834742" y="2248016"/>
              <a:ext cx="624838" cy="140021"/>
              <a:chOff x="2063914" y="532622"/>
              <a:chExt cx="624838" cy="140021"/>
            </a:xfrm>
          </p:grpSpPr>
          <p:sp>
            <p:nvSpPr>
              <p:cNvPr id="172" name="Can 171"/>
              <p:cNvSpPr/>
              <p:nvPr/>
            </p:nvSpPr>
            <p:spPr>
              <a:xfrm rot="16200000">
                <a:off x="2039623" y="556913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3" name="Can 172"/>
              <p:cNvSpPr/>
              <p:nvPr/>
            </p:nvSpPr>
            <p:spPr>
              <a:xfrm rot="16200000">
                <a:off x="2170251" y="556913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4" name="Can 173"/>
              <p:cNvSpPr/>
              <p:nvPr/>
            </p:nvSpPr>
            <p:spPr>
              <a:xfrm rot="16200000">
                <a:off x="2300879" y="556913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5" name="Can 174"/>
              <p:cNvSpPr/>
              <p:nvPr/>
            </p:nvSpPr>
            <p:spPr>
              <a:xfrm rot="16200000">
                <a:off x="2431507" y="556913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6" name="Can 175"/>
              <p:cNvSpPr/>
              <p:nvPr/>
            </p:nvSpPr>
            <p:spPr>
              <a:xfrm rot="16200000">
                <a:off x="2573021" y="556913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62" name="TextBox 161"/>
            <p:cNvSpPr txBox="1"/>
            <p:nvPr/>
          </p:nvSpPr>
          <p:spPr>
            <a:xfrm>
              <a:off x="5095524" y="1871246"/>
              <a:ext cx="2078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prstClr val="black"/>
                  </a:solidFill>
                </a:rPr>
                <a:t>magnetization flip</a:t>
              </a:r>
            </a:p>
          </p:txBody>
        </p:sp>
        <p:cxnSp>
          <p:nvCxnSpPr>
            <p:cNvPr id="163" name="Straight Connector 162"/>
            <p:cNvCxnSpPr/>
            <p:nvPr/>
          </p:nvCxnSpPr>
          <p:spPr>
            <a:xfrm>
              <a:off x="1404258" y="3592286"/>
              <a:ext cx="5943600" cy="7464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Isosceles Triangle 80"/>
            <p:cNvSpPr/>
            <p:nvPr/>
          </p:nvSpPr>
          <p:spPr>
            <a:xfrm>
              <a:off x="4315278" y="3486212"/>
              <a:ext cx="158750" cy="21333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1336940" y="2189819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 &lt; 0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956519" y="216625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 &lt; 0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4887686" y="216625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 &gt; 0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385458" y="2155372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 &gt; 0</a:t>
              </a:r>
            </a:p>
          </p:txBody>
        </p:sp>
        <p:cxnSp>
          <p:nvCxnSpPr>
            <p:cNvPr id="169" name="Straight Connector 168"/>
            <p:cNvCxnSpPr>
              <a:stCxn id="173" idx="2"/>
            </p:cNvCxnSpPr>
            <p:nvPr/>
          </p:nvCxnSpPr>
          <p:spPr>
            <a:xfrm>
              <a:off x="1425005" y="3317937"/>
              <a:ext cx="2929961" cy="274943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>
              <a:endCxn id="176" idx="2"/>
            </p:cNvCxnSpPr>
            <p:nvPr/>
          </p:nvCxnSpPr>
          <p:spPr>
            <a:xfrm flipV="1">
              <a:off x="4434341" y="3327462"/>
              <a:ext cx="2539648" cy="265418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Box 170"/>
            <p:cNvSpPr txBox="1"/>
            <p:nvPr/>
          </p:nvSpPr>
          <p:spPr>
            <a:xfrm>
              <a:off x="5464630" y="3048000"/>
              <a:ext cx="7824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</a:rPr>
                <a:t>septum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9218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Cooler Specifications (Electrons)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685800" y="838200"/>
            <a:ext cx="7696200" cy="5638800"/>
          </a:xfrm>
        </p:spPr>
        <p:txBody>
          <a:bodyPr>
            <a:normAutofit fontScale="92500" lnSpcReduction="20000"/>
          </a:bodyPr>
          <a:lstStyle/>
          <a:p>
            <a:pPr>
              <a:tabLst>
                <a:tab pos="4572000" algn="l"/>
              </a:tabLst>
            </a:pPr>
            <a:r>
              <a:rPr lang="en-US" sz="2400" dirty="0"/>
              <a:t>Energy	20–55 MeV </a:t>
            </a:r>
          </a:p>
          <a:p>
            <a:pPr>
              <a:tabLst>
                <a:tab pos="4572000" algn="l"/>
              </a:tabLst>
            </a:pPr>
            <a:r>
              <a:rPr lang="en-US" sz="2400" dirty="0"/>
              <a:t>Charge	</a:t>
            </a:r>
            <a:r>
              <a:rPr lang="en-US" sz="2400" dirty="0">
                <a:solidFill>
                  <a:srgbClr val="FF0000"/>
                </a:solidFill>
              </a:rPr>
              <a:t>1.6 (3.2) </a:t>
            </a:r>
            <a:r>
              <a:rPr lang="en-US" sz="2400" dirty="0" err="1">
                <a:solidFill>
                  <a:srgbClr val="FF0000"/>
                </a:solidFill>
              </a:rPr>
              <a:t>nC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tabLst>
                <a:tab pos="4572000" algn="l"/>
              </a:tabLst>
            </a:pPr>
            <a:r>
              <a:rPr lang="en-US" sz="2400" dirty="0"/>
              <a:t>CCR pulse frequency	</a:t>
            </a:r>
            <a:r>
              <a:rPr lang="en-US" sz="2400" dirty="0">
                <a:solidFill>
                  <a:srgbClr val="FF0000"/>
                </a:solidFill>
              </a:rPr>
              <a:t>476.3 MHz</a:t>
            </a:r>
          </a:p>
          <a:p>
            <a:pPr>
              <a:tabLst>
                <a:tab pos="4572000" algn="l"/>
              </a:tabLst>
            </a:pPr>
            <a:r>
              <a:rPr lang="en-US" sz="2400" dirty="0"/>
              <a:t>Gun frequency	43.3 MHz</a:t>
            </a:r>
          </a:p>
          <a:p>
            <a:pPr>
              <a:tabLst>
                <a:tab pos="4572000" algn="l"/>
              </a:tabLst>
            </a:pPr>
            <a:r>
              <a:rPr lang="en-US" sz="2400" dirty="0"/>
              <a:t>Bunch length (</a:t>
            </a:r>
            <a:r>
              <a:rPr lang="en-US" sz="2400" dirty="0" err="1"/>
              <a:t>tophat</a:t>
            </a:r>
            <a:r>
              <a:rPr lang="en-US" sz="2400" dirty="0"/>
              <a:t>)	2 cm (23°)</a:t>
            </a:r>
          </a:p>
          <a:p>
            <a:pPr>
              <a:tabLst>
                <a:tab pos="4572000" algn="l"/>
              </a:tabLst>
            </a:pPr>
            <a:r>
              <a:rPr lang="en-US" sz="2400" dirty="0"/>
              <a:t>Thermal (</a:t>
            </a:r>
            <a:r>
              <a:rPr lang="en-US" sz="2400" dirty="0" err="1"/>
              <a:t>Larmor</a:t>
            </a:r>
            <a:r>
              <a:rPr lang="en-US" sz="2400" dirty="0"/>
              <a:t>) emittance	&lt;19 mm-mrad </a:t>
            </a:r>
          </a:p>
          <a:p>
            <a:pPr>
              <a:tabLst>
                <a:tab pos="4572000" algn="l"/>
              </a:tabLst>
            </a:pPr>
            <a:r>
              <a:rPr lang="en-US" sz="2400" dirty="0"/>
              <a:t>Cathode spot radius	3.1 mm</a:t>
            </a:r>
          </a:p>
          <a:p>
            <a:pPr>
              <a:tabLst>
                <a:tab pos="4572000" algn="l"/>
              </a:tabLst>
            </a:pPr>
            <a:r>
              <a:rPr lang="en-US" sz="2400" dirty="0"/>
              <a:t>Cathode field	0.05 T  </a:t>
            </a:r>
            <a:r>
              <a:rPr lang="en-US" sz="2400" baseline="30000" dirty="0"/>
              <a:t>3</a:t>
            </a:r>
            <a:endParaRPr lang="en-US" sz="2400" dirty="0"/>
          </a:p>
          <a:p>
            <a:pPr>
              <a:tabLst>
                <a:tab pos="4572000" algn="l"/>
              </a:tabLst>
            </a:pPr>
            <a:r>
              <a:rPr lang="en-US" sz="2400" dirty="0"/>
              <a:t>Gun voltage	400 kV</a:t>
            </a:r>
          </a:p>
          <a:p>
            <a:pPr>
              <a:tabLst>
                <a:tab pos="4572000" algn="l"/>
              </a:tabLst>
            </a:pPr>
            <a:r>
              <a:rPr lang="en-US" sz="2400" dirty="0"/>
              <a:t>Normalized hor. drift emittance	36 mm-mrad</a:t>
            </a:r>
          </a:p>
          <a:p>
            <a:pPr>
              <a:tabLst>
                <a:tab pos="4572000" algn="l"/>
              </a:tabLst>
            </a:pPr>
            <a:r>
              <a:rPr lang="en-US" sz="2400" i="1" dirty="0"/>
              <a:t>rms</a:t>
            </a:r>
            <a:r>
              <a:rPr lang="en-US" sz="2400" dirty="0"/>
              <a:t> Energy spread (</a:t>
            </a:r>
            <a:r>
              <a:rPr lang="en-US" sz="2400" dirty="0" err="1"/>
              <a:t>uncorr</a:t>
            </a:r>
            <a:r>
              <a:rPr lang="en-US" sz="2400" dirty="0"/>
              <a:t>.)*	</a:t>
            </a:r>
            <a:r>
              <a:rPr lang="en-US" sz="2400" dirty="0">
                <a:solidFill>
                  <a:srgbClr val="FF0000"/>
                </a:solidFill>
              </a:rPr>
              <a:t>3x10</a:t>
            </a:r>
            <a:r>
              <a:rPr lang="en-US" sz="2400" baseline="30000" dirty="0">
                <a:solidFill>
                  <a:srgbClr val="FF0000"/>
                </a:solidFill>
              </a:rPr>
              <a:t>-4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tabLst>
                <a:tab pos="4572000" algn="l"/>
              </a:tabLst>
            </a:pPr>
            <a:r>
              <a:rPr lang="en-US" sz="2400" dirty="0"/>
              <a:t>Energy spread (p-p corr.)*	</a:t>
            </a:r>
            <a:r>
              <a:rPr lang="en-US" sz="2400" dirty="0">
                <a:solidFill>
                  <a:srgbClr val="FF0000"/>
                </a:solidFill>
              </a:rPr>
              <a:t>&lt;6x10</a:t>
            </a:r>
            <a:r>
              <a:rPr lang="en-US" sz="2400" baseline="30000" dirty="0">
                <a:solidFill>
                  <a:srgbClr val="FF0000"/>
                </a:solidFill>
              </a:rPr>
              <a:t>-4</a:t>
            </a:r>
          </a:p>
          <a:p>
            <a:pPr>
              <a:tabLst>
                <a:tab pos="4572000" algn="l"/>
              </a:tabLst>
            </a:pPr>
            <a:r>
              <a:rPr lang="en-US" sz="2400" dirty="0"/>
              <a:t>Solenoid field	1 T</a:t>
            </a:r>
          </a:p>
          <a:p>
            <a:pPr>
              <a:tabLst>
                <a:tab pos="4572000" algn="l"/>
              </a:tabLst>
            </a:pPr>
            <a:r>
              <a:rPr lang="en-US" sz="2400" dirty="0"/>
              <a:t>Electron beta in cooler	37.6 cm</a:t>
            </a:r>
          </a:p>
          <a:p>
            <a:pPr>
              <a:tabLst>
                <a:tab pos="4572000" algn="l"/>
              </a:tabLst>
            </a:pPr>
            <a:r>
              <a:rPr lang="en-US" sz="2400" dirty="0"/>
              <a:t>Solenoid length	4x15 </a:t>
            </a:r>
            <a:r>
              <a:rPr lang="en-US" sz="2400" dirty="0">
                <a:solidFill>
                  <a:srgbClr val="000000"/>
                </a:solidFill>
              </a:rPr>
              <a:t>m</a:t>
            </a:r>
          </a:p>
          <a:p>
            <a:pPr>
              <a:tabLst>
                <a:tab pos="4572000" algn="l"/>
              </a:tabLst>
            </a:pPr>
            <a:r>
              <a:rPr lang="en-US" sz="2400" dirty="0"/>
              <a:t>Bunch shape	beer can</a:t>
            </a:r>
          </a:p>
        </p:txBody>
      </p:sp>
    </p:spTree>
    <p:extLst>
      <p:ext uri="{BB962C8B-B14F-4D97-AF65-F5344CB8AC3E}">
        <p14:creationId xmlns:p14="http://schemas.microsoft.com/office/powerpoint/2010/main" val="1366474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Cooler Specifications (protons)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229600" cy="5410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Case 1 – 63.3 GeV center of mass energy</a:t>
            </a:r>
          </a:p>
          <a:p>
            <a:pPr defTabSz="485775">
              <a:tabLst>
                <a:tab pos="3662363" algn="l"/>
              </a:tabLst>
            </a:pPr>
            <a:r>
              <a:rPr lang="en-US" sz="2000" dirty="0"/>
              <a:t>Energy	100 GeV</a:t>
            </a:r>
          </a:p>
          <a:p>
            <a:pPr defTabSz="485775">
              <a:tabLst>
                <a:tab pos="3662363" algn="l"/>
              </a:tabLst>
            </a:pPr>
            <a:r>
              <a:rPr lang="en-US" sz="2000" dirty="0"/>
              <a:t>Particles/bunch	4.0x10</a:t>
            </a:r>
            <a:r>
              <a:rPr lang="en-US" sz="2000" baseline="30000" dirty="0"/>
              <a:t>10</a:t>
            </a:r>
          </a:p>
          <a:p>
            <a:pPr defTabSz="485775">
              <a:tabLst>
                <a:tab pos="3662363" algn="l"/>
              </a:tabLst>
            </a:pPr>
            <a:r>
              <a:rPr lang="en-US" sz="2000" dirty="0"/>
              <a:t>Repetition rate	119.08 MHz</a:t>
            </a:r>
          </a:p>
          <a:p>
            <a:pPr defTabSz="485775">
              <a:tabLst>
                <a:tab pos="3662363" algn="l"/>
              </a:tabLst>
            </a:pPr>
            <a:r>
              <a:rPr lang="en-US" sz="2000" dirty="0"/>
              <a:t>Bunch length (rms)	2.2 cm</a:t>
            </a:r>
          </a:p>
          <a:p>
            <a:pPr defTabSz="485775">
              <a:tabLst>
                <a:tab pos="3662363" algn="l"/>
              </a:tabLst>
            </a:pPr>
            <a:r>
              <a:rPr lang="en-US" sz="2000" dirty="0"/>
              <a:t>Normalized emittance (x/y)	0.9/0.18 mm-mrad</a:t>
            </a:r>
          </a:p>
          <a:p>
            <a:pPr defTabSz="485775">
              <a:tabLst>
                <a:tab pos="3662363" algn="l"/>
              </a:tabLst>
            </a:pPr>
            <a:r>
              <a:rPr lang="en-US" sz="2000" dirty="0"/>
              <a:t>Betatron function in cooler	60 m (at point between solenoids)</a:t>
            </a:r>
          </a:p>
          <a:p>
            <a:pPr marL="0" indent="0" defTabSz="485775">
              <a:buNone/>
              <a:tabLst>
                <a:tab pos="3662363" algn="l"/>
              </a:tabLst>
            </a:pPr>
            <a:r>
              <a:rPr lang="en-US" sz="2000" dirty="0"/>
              <a:t>Case 2 – 44.7 GeV center of mass energy</a:t>
            </a:r>
          </a:p>
          <a:p>
            <a:pPr defTabSz="485775">
              <a:tabLst>
                <a:tab pos="3662363" algn="l"/>
              </a:tabLst>
            </a:pPr>
            <a:r>
              <a:rPr lang="en-US" sz="2000" dirty="0"/>
              <a:t>Energy	100 GeV</a:t>
            </a:r>
          </a:p>
          <a:p>
            <a:pPr defTabSz="485775">
              <a:tabLst>
                <a:tab pos="3662363" algn="l"/>
              </a:tabLst>
            </a:pPr>
            <a:r>
              <a:rPr lang="en-US" sz="2000" dirty="0"/>
              <a:t>Particles/bunch	1.0x10</a:t>
            </a:r>
            <a:r>
              <a:rPr lang="en-US" sz="2000" baseline="30000" dirty="0"/>
              <a:t>10</a:t>
            </a:r>
          </a:p>
          <a:p>
            <a:pPr defTabSz="485775">
              <a:tabLst>
                <a:tab pos="3662363" algn="l"/>
              </a:tabLst>
            </a:pPr>
            <a:r>
              <a:rPr lang="en-US" sz="2000" dirty="0"/>
              <a:t>Repetition rate	476.3 MHz</a:t>
            </a:r>
          </a:p>
          <a:p>
            <a:pPr defTabSz="485775">
              <a:tabLst>
                <a:tab pos="3662363" algn="l"/>
              </a:tabLst>
            </a:pPr>
            <a:r>
              <a:rPr lang="en-US" sz="2000" dirty="0"/>
              <a:t>Bunch length (rms)	1.0 cm</a:t>
            </a:r>
          </a:p>
          <a:p>
            <a:pPr defTabSz="485775">
              <a:tabLst>
                <a:tab pos="3662363" algn="l"/>
              </a:tabLst>
            </a:pPr>
            <a:r>
              <a:rPr lang="en-US" sz="2000" dirty="0"/>
              <a:t>Normalized emittance (x/y)	0.5/0.1 mm-mrad</a:t>
            </a:r>
          </a:p>
          <a:p>
            <a:pPr defTabSz="485775">
              <a:tabLst>
                <a:tab pos="3662363" algn="l"/>
              </a:tabLst>
            </a:pPr>
            <a:r>
              <a:rPr lang="en-US" sz="2000" dirty="0"/>
              <a:t>Betatron function in cooler	60 m	 (at point between solenoids)</a:t>
            </a:r>
          </a:p>
          <a:p>
            <a:pPr marL="0" indent="0" defTabSz="485775">
              <a:buNone/>
              <a:tabLst>
                <a:tab pos="3662363" algn="l"/>
              </a:tabLst>
            </a:pPr>
            <a:r>
              <a:rPr lang="en-US" sz="2000" dirty="0"/>
              <a:t>Ion ring lattice may be coupled or dispersed in solenoid. Ion beam may be partially offset from the electron beam.</a:t>
            </a:r>
          </a:p>
        </p:txBody>
      </p:sp>
    </p:spTree>
    <p:extLst>
      <p:ext uri="{BB962C8B-B14F-4D97-AF65-F5344CB8AC3E}">
        <p14:creationId xmlns:p14="http://schemas.microsoft.com/office/powerpoint/2010/main" val="991093468"/>
      </p:ext>
    </p:extLst>
  </p:cSld>
  <p:clrMapOvr>
    <a:masterClrMapping/>
  </p:clrMapOvr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2" id="{4AE2FC95-A5E5-3643-8E3A-0023C4FA7AB8}" vid="{392C943E-8A62-644E-B27A-990028042D4D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64210</TotalTime>
  <Words>794</Words>
  <Application>Microsoft Macintosh PowerPoint</Application>
  <PresentationFormat>On-screen Show (4:3)</PresentationFormat>
  <Paragraphs>203</Paragraphs>
  <Slides>20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ＭＳ Ｐゴシック</vt:lpstr>
      <vt:lpstr>ＭＳ Ｐゴシック</vt:lpstr>
      <vt:lpstr>PingFangSC-Regular</vt:lpstr>
      <vt:lpstr>Arial</vt:lpstr>
      <vt:lpstr>Calibri</vt:lpstr>
      <vt:lpstr>Courier New</vt:lpstr>
      <vt:lpstr>Minion Pro</vt:lpstr>
      <vt:lpstr>Symbol</vt:lpstr>
      <vt:lpstr>Times</vt:lpstr>
      <vt:lpstr>Wingdings</vt:lpstr>
      <vt:lpstr>JLabPowerpointMain</vt:lpstr>
      <vt:lpstr>Office Theme</vt:lpstr>
      <vt:lpstr>Equation</vt:lpstr>
      <vt:lpstr>Propagation of Magnetized Beams for an EIC Bunched Beam Cooler</vt:lpstr>
      <vt:lpstr>Outline</vt:lpstr>
      <vt:lpstr>JLEIC :  An Electron-Ion Collider at Jefferson Lab</vt:lpstr>
      <vt:lpstr>Multi-Step Cooling for High Luminosity</vt:lpstr>
      <vt:lpstr>At High Energy, Need RF Accelerator</vt:lpstr>
      <vt:lpstr>Magnetized Beams Need for Cooler</vt:lpstr>
      <vt:lpstr>Baseline Design is Cooling Ring Fed by ERL</vt:lpstr>
      <vt:lpstr>Strong Cooler Specifications (Electrons)</vt:lpstr>
      <vt:lpstr>Cooler Specifications (protons)</vt:lpstr>
      <vt:lpstr>K. J. Kim’s Theory of Magnetized Beams</vt:lpstr>
      <vt:lpstr>Making a Magnetized Beam</vt:lpstr>
      <vt:lpstr>Making a magnetized beam</vt:lpstr>
      <vt:lpstr>For Example</vt:lpstr>
      <vt:lpstr>Transport of Magnetized Beam</vt:lpstr>
      <vt:lpstr>Simple Arc Layout</vt:lpstr>
      <vt:lpstr>Possible Merger Option</vt:lpstr>
      <vt:lpstr>Waveforms</vt:lpstr>
      <vt:lpstr>FOA proposal</vt:lpstr>
      <vt:lpstr>  </vt:lpstr>
      <vt:lpstr>Bmad with CSR and Shielding</vt:lpstr>
    </vt:vector>
  </TitlesOfParts>
  <Manager/>
  <Company>Jefferson Lab</Company>
  <LinksUpToDate>false</LinksUpToDate>
  <SharedDoc>false</SharedDoc>
  <HyperlinkBase/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Collaboration meeting</dc:title>
  <dc:subject/>
  <dc:creator>svb</dc:creator>
  <cp:keywords/>
  <dc:description/>
  <cp:lastModifiedBy>Microsoft Office User</cp:lastModifiedBy>
  <cp:revision>1017</cp:revision>
  <cp:lastPrinted>2015-08-26T16:19:31Z</cp:lastPrinted>
  <dcterms:created xsi:type="dcterms:W3CDTF">2007-06-12T14:12:08Z</dcterms:created>
  <dcterms:modified xsi:type="dcterms:W3CDTF">2018-05-04T20:59:30Z</dcterms:modified>
  <cp:category/>
</cp:coreProperties>
</file>