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63" r:id="rId5"/>
    <p:sldId id="365" r:id="rId6"/>
    <p:sldId id="359" r:id="rId7"/>
    <p:sldId id="366" r:id="rId8"/>
    <p:sldId id="353" r:id="rId9"/>
    <p:sldId id="368" r:id="rId10"/>
    <p:sldId id="367" r:id="rId11"/>
    <p:sldId id="360" r:id="rId12"/>
    <p:sldId id="358" r:id="rId13"/>
    <p:sldId id="361" r:id="rId14"/>
    <p:sldId id="362" r:id="rId15"/>
    <p:sldId id="364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63666A"/>
    <a:srgbClr val="4E4E4E"/>
    <a:srgbClr val="004C97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1282" y="91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6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SRF Linac R&amp;D and Risk Mitigation meeting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SRF Linac R&amp;D and Risk Mitigation meeting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SRF Linac R&amp;D and Risk Mitigation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SRF Linac R&amp;D and Risk Mitigation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 b="1"/>
              <a:t>SRF Linac R&amp;D and Risk Mitigation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SRF Linac R&amp;D and Risk Mitigation meeting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315569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SRF Linac R&amp;D and Risk Mitigation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2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3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1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i="0">
                <a:solidFill>
                  <a:srgbClr val="004C97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5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SRF Linac R&amp;D and Risk Mitigation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8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SRF Linac R&amp;D and Risk Mitigation meeting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  <p:sldLayoutId id="2147484122" r:id="rId8"/>
    <p:sldLayoutId id="2147484123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JP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6A0A9-B547-4FE2-824C-7F348393E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8" y="4963772"/>
            <a:ext cx="5429967" cy="1529241"/>
          </a:xfrm>
        </p:spPr>
        <p:txBody>
          <a:bodyPr/>
          <a:lstStyle/>
          <a:p>
            <a:r>
              <a:rPr lang="en-US" dirty="0"/>
              <a:t>Donato Passarelli</a:t>
            </a:r>
          </a:p>
          <a:p>
            <a:r>
              <a:rPr lang="en-US" dirty="0"/>
              <a:t>SRF Linac R&amp;D and Risk Mitigation meeting</a:t>
            </a:r>
          </a:p>
          <a:p>
            <a:r>
              <a:rPr lang="en-US" dirty="0"/>
              <a:t>24 January 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68B4F-BF95-4673-91BD-32FC7425F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Status of SSR1 cavities and cryomodule</a:t>
            </a:r>
          </a:p>
        </p:txBody>
      </p:sp>
    </p:spTree>
    <p:extLst>
      <p:ext uri="{BB962C8B-B14F-4D97-AF65-F5344CB8AC3E}">
        <p14:creationId xmlns:p14="http://schemas.microsoft.com/office/powerpoint/2010/main" val="96845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antenna couplers: testing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0546"/>
            <a:ext cx="6377940" cy="29470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u="sng" dirty="0"/>
              <a:t>RF conditioning at room temperature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Visual inspection and leak check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Cleaning and installation of the vacuum end assembly on the RF test stand in cleanroom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Testing up to specified power (20kW) in full reflection to check the structural performance of the ceramic window.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During the test we check the RGA scan to monitor the emission of undesired substances (i.e. hydrocarbons) from the antenna.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All activities of assembling/disassembling take place in the cleanroom (detailed procedures are being developed)</a:t>
            </a:r>
          </a:p>
          <a:p>
            <a:pPr>
              <a:spcBef>
                <a:spcPts val="600"/>
              </a:spcBef>
            </a:pPr>
            <a:r>
              <a:rPr lang="en-US" sz="1600" u="sng" dirty="0"/>
              <a:t>Fully integrated test at cold temperature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After qualification at room temperature, the vacuum-end coupler is installed on the jacketed cavity in class 10 cleanroom</a:t>
            </a:r>
          </a:p>
          <a:p>
            <a:pPr>
              <a:spcBef>
                <a:spcPts val="600"/>
              </a:spcBef>
            </a:pPr>
            <a:r>
              <a:rPr lang="en-US" sz="1600" u="sng" dirty="0"/>
              <a:t>SSR1 production couplers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Units made by Mega will not be further used for future tests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Units made by CPI and Coorstek will undergo the qualification cycle</a:t>
            </a:r>
          </a:p>
          <a:p>
            <a:pPr lvl="2"/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SRF Linac R&amp;D and Risk Mitigation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D34A6-641D-4817-8992-9A2D7ACC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7" r="3753" b="6599"/>
          <a:stretch/>
        </p:blipFill>
        <p:spPr>
          <a:xfrm rot="5400000">
            <a:off x="6424400" y="1399625"/>
            <a:ext cx="2804486" cy="2286328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137BAA08-AE7C-4E9F-9627-C658313931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2" t="15044" r="41270" b="6125"/>
          <a:stretch/>
        </p:blipFill>
        <p:spPr>
          <a:xfrm>
            <a:off x="6683479" y="4023360"/>
            <a:ext cx="2286328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couplers: some of the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5840"/>
            <a:ext cx="8686800" cy="3081769"/>
          </a:xfrm>
        </p:spPr>
        <p:txBody>
          <a:bodyPr/>
          <a:lstStyle/>
          <a:p>
            <a:r>
              <a:rPr lang="en-US" sz="1600" u="sng" dirty="0"/>
              <a:t>Couplers for SRF applications are critical components</a:t>
            </a:r>
          </a:p>
          <a:p>
            <a:pPr lvl="1"/>
            <a:r>
              <a:rPr lang="en-US" sz="1400" dirty="0"/>
              <a:t>Robust design may help to mitigate some of the difficulties in manufacturing</a:t>
            </a:r>
          </a:p>
          <a:p>
            <a:pPr lvl="1"/>
            <a:r>
              <a:rPr lang="en-US" sz="1400" dirty="0"/>
              <a:t>SRF couplers must be considered as important as SRF cavities (Structural, cleaning, handling…)</a:t>
            </a:r>
          </a:p>
          <a:p>
            <a:pPr lvl="1"/>
            <a:r>
              <a:rPr lang="en-US" sz="1400" dirty="0"/>
              <a:t>Vendors have to be carefully selected to prevent non-conformities and long delays</a:t>
            </a:r>
          </a:p>
          <a:p>
            <a:pPr lvl="1"/>
            <a:r>
              <a:rPr lang="en-US" sz="1400" dirty="0"/>
              <a:t>Intermediate QA/QC activities during manufacturing are important (like in SRF cavities)</a:t>
            </a:r>
          </a:p>
          <a:p>
            <a:pPr lvl="2"/>
            <a:r>
              <a:rPr lang="en-US" sz="1200" dirty="0"/>
              <a:t>Visual inspection of brazed joints</a:t>
            </a:r>
          </a:p>
          <a:p>
            <a:pPr lvl="2"/>
            <a:r>
              <a:rPr lang="en-US" sz="1200" dirty="0"/>
              <a:t>Quality of finishing surfaces </a:t>
            </a:r>
          </a:p>
          <a:p>
            <a:pPr lvl="2"/>
            <a:r>
              <a:rPr lang="en-US" sz="1200" dirty="0"/>
              <a:t>Measure tangent loss of ceramic windows and verify it meets the specified value to prevent thermal instabilities which lead to structural failure of the ceramic</a:t>
            </a:r>
          </a:p>
          <a:p>
            <a:pPr marL="914400" lvl="2" indent="0">
              <a:buNone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SRF Linac R&amp;D and Risk Mitigation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1C9C978-2EA4-4E73-9C93-A61DA5AA3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131464"/>
              </p:ext>
            </p:extLst>
          </p:nvPr>
        </p:nvGraphicFramePr>
        <p:xfrm>
          <a:off x="429419" y="3160620"/>
          <a:ext cx="4044543" cy="311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SPW 12.0 Graph" r:id="rId3" imgW="5611467" imgH="4316055" progId="SigmaPlotGraphicObject.11">
                  <p:embed/>
                </p:oleObj>
              </mc:Choice>
              <mc:Fallback>
                <p:oleObj name="SPW 12.0 Graph" r:id="rId3" imgW="5611467" imgH="4316055" progId="SigmaPlotGraphicObject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6FC58D2-4B35-4E05-A9F4-D4A0A25E6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419" y="3160620"/>
                        <a:ext cx="4044543" cy="3110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27DC76A4-0CEE-4904-AF09-AE96AE5339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061"/>
          <a:stretch/>
        </p:blipFill>
        <p:spPr>
          <a:xfrm>
            <a:off x="4861560" y="3444056"/>
            <a:ext cx="3580312" cy="28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1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854E-A7EB-4D9F-AB40-9D882E2A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- Open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0C28-34C6-4AC0-942A-B3A3BB42A2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70B3E-9306-4371-8CE5-306E97A6B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SRF Linac R&amp;D and Risk Mitigation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353D5-DD9D-49B2-8BB9-75EE3CBEB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51A7112-0783-4BB6-956D-C11F15CB0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1041288"/>
            <a:ext cx="5008513" cy="4734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2A5D3C-0DBF-44B6-8FC5-ECC5CD748814}"/>
              </a:ext>
            </a:extLst>
          </p:cNvPr>
          <p:cNvSpPr txBox="1"/>
          <p:nvPr/>
        </p:nvSpPr>
        <p:spPr>
          <a:xfrm>
            <a:off x="228600" y="5764086"/>
            <a:ext cx="3162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Courtesy of V. Yakovlev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74D82-A360-4E30-9287-8F8CE5ABB21E}"/>
              </a:ext>
            </a:extLst>
          </p:cNvPr>
          <p:cNvSpPr/>
          <p:nvPr/>
        </p:nvSpPr>
        <p:spPr>
          <a:xfrm>
            <a:off x="5237113" y="789994"/>
            <a:ext cx="384792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u="sng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RF conditioning of SSR1 couplers</a:t>
            </a:r>
          </a:p>
          <a:p>
            <a:pPr marL="0" lvl="1">
              <a:spcBef>
                <a:spcPts val="600"/>
              </a:spcBef>
            </a:pPr>
            <a:r>
              <a:rPr lang="en-US" sz="1400" i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“Testing up to specified power (20kW) in full reflection to check the structural performance of the ceramic window.”</a:t>
            </a:r>
          </a:p>
          <a:p>
            <a:pPr marL="0" lvl="1">
              <a:spcBef>
                <a:spcPts val="600"/>
              </a:spcBef>
            </a:pPr>
            <a:r>
              <a:rPr lang="en-US" sz="14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PIP-II SRF </a:t>
            </a:r>
            <a:r>
              <a:rPr lang="en-US" sz="1400" dirty="0" err="1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linac</a:t>
            </a:r>
            <a:r>
              <a:rPr lang="en-US" sz="14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 designed to accelerate a 2mA beam (is it?), should we consider the option to lower the power during the RF conditioning to 10kW? </a:t>
            </a:r>
          </a:p>
          <a:p>
            <a:pPr marL="0" lvl="1">
              <a:spcBef>
                <a:spcPts val="600"/>
              </a:spcBef>
            </a:pPr>
            <a:r>
              <a:rPr lang="en-US" sz="14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R&amp;D activities to demonstrate the limits of this type of couplers should be performed in a way they don’t impact the development of SSR1 CM-1</a:t>
            </a:r>
          </a:p>
          <a:p>
            <a:pPr marL="0" lvl="1">
              <a:spcBef>
                <a:spcPts val="600"/>
              </a:spcBef>
            </a:pPr>
            <a:r>
              <a:rPr lang="en-US" sz="1400" u="sng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Cavities qualification</a:t>
            </a:r>
          </a:p>
          <a:p>
            <a:pPr marL="0" lvl="1">
              <a:spcBef>
                <a:spcPts val="600"/>
              </a:spcBef>
            </a:pPr>
            <a:endParaRPr lang="en-US" sz="1400" u="sng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7DF60140-FC09-48F6-8EF8-509991FFD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21"/>
          <a:stretch/>
        </p:blipFill>
        <p:spPr>
          <a:xfrm>
            <a:off x="5237113" y="3950659"/>
            <a:ext cx="3717447" cy="16827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B86E26-95ED-47F0-8AD8-98963A4BE467}"/>
              </a:ext>
            </a:extLst>
          </p:cNvPr>
          <p:cNvSpPr/>
          <p:nvPr/>
        </p:nvSpPr>
        <p:spPr>
          <a:xfrm>
            <a:off x="5230762" y="5530115"/>
            <a:ext cx="3847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 on what we can see in the reported table, can we relax the requirements about the </a:t>
            </a:r>
            <a:r>
              <a:rPr lang="en-US" sz="1400" dirty="0" err="1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E_acc</a:t>
            </a:r>
            <a:r>
              <a:rPr lang="en-US" sz="14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the first 4 cavities?</a:t>
            </a:r>
          </a:p>
        </p:txBody>
      </p:sp>
    </p:spTree>
    <p:extLst>
      <p:ext uri="{BB962C8B-B14F-4D97-AF65-F5344CB8AC3E}">
        <p14:creationId xmlns:p14="http://schemas.microsoft.com/office/powerpoint/2010/main" val="394709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1436-0C56-451B-BA67-E0FBD031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milestones and technical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46BB-7BD1-4DF8-8DF2-9BA119915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50" y="1043046"/>
            <a:ext cx="4972063" cy="4987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SSR1 CM-1</a:t>
            </a:r>
          </a:p>
          <a:p>
            <a:r>
              <a:rPr lang="en-US" dirty="0"/>
              <a:t>Qualification of 8 jacketed cavities</a:t>
            </a:r>
          </a:p>
          <a:p>
            <a:pPr lvl="1"/>
            <a:r>
              <a:rPr lang="en-US" sz="1600" u="sng" dirty="0"/>
              <a:t>Cavities performance</a:t>
            </a:r>
            <a:r>
              <a:rPr lang="en-US" sz="1600" dirty="0"/>
              <a:t> and </a:t>
            </a:r>
            <a:r>
              <a:rPr lang="en-US" sz="1600" u="sng" dirty="0"/>
              <a:t>coupler reliability</a:t>
            </a:r>
          </a:p>
          <a:p>
            <a:r>
              <a:rPr lang="en-US" dirty="0"/>
              <a:t>Cavities string assembly</a:t>
            </a:r>
          </a:p>
          <a:p>
            <a:r>
              <a:rPr lang="en-US" dirty="0"/>
              <a:t>Coldmass assembly</a:t>
            </a:r>
          </a:p>
          <a:p>
            <a:r>
              <a:rPr lang="en-US" dirty="0"/>
              <a:t>Final cryomodule integration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6EBFA-696F-48A0-A13D-DD27019FCD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8EBA-3523-44FE-9130-9211E0368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SRF Linac R&amp;D and Risk Mitigation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F8AA-1FE4-448A-99C8-B19B27BC9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4C997-B62B-43CD-B7FE-D18BA2E68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" b="100000" l="145" r="9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8397">
            <a:off x="152687" y="2967554"/>
            <a:ext cx="3784464" cy="1849189"/>
          </a:xfrm>
          <a:prstGeom prst="round2DiagRect">
            <a:avLst>
              <a:gd name="adj1" fmla="val 50000"/>
              <a:gd name="adj2" fmla="val 0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D3F6B3-6935-4BD8-AACB-3A3490858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958" y="4076044"/>
            <a:ext cx="4024725" cy="2574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D09B23-66F1-43B7-A8E8-CEA06C798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576" y="3298374"/>
            <a:ext cx="4305180" cy="2753975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0ACE0FE2-A174-4225-BA9F-23B7A45D36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9" r="29479"/>
          <a:stretch/>
        </p:blipFill>
        <p:spPr>
          <a:xfrm>
            <a:off x="598836" y="1043046"/>
            <a:ext cx="1672740" cy="21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1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cavities: testing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081894"/>
            <a:ext cx="6384472" cy="184243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u="sng" dirty="0"/>
              <a:t>Qualification plan (Jan. 2018)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Four cavities (S110, S111, S112, S113) will be reprocessed, prepared and qualified with low power coupler (LPC) prior their final qualification with high power coupler (HPC and tuner.</a:t>
            </a:r>
          </a:p>
          <a:p>
            <a:pPr marL="1005840" lvl="2">
              <a:spcBef>
                <a:spcPts val="300"/>
              </a:spcBef>
            </a:pPr>
            <a:r>
              <a:rPr lang="en-US" sz="1400" dirty="0"/>
              <a:t>S110: HPR only </a:t>
            </a:r>
            <a:r>
              <a:rPr lang="en-US" sz="1400" dirty="0">
                <a:sym typeface="Wingdings" panose="05000000000000000000" pitchFamily="2" charset="2"/>
              </a:rPr>
              <a:t> testing w/</a:t>
            </a:r>
            <a:r>
              <a:rPr lang="en-US" sz="1400" dirty="0"/>
              <a:t> LPC </a:t>
            </a:r>
            <a:r>
              <a:rPr lang="en-US" sz="1400" dirty="0">
                <a:sym typeface="Wingdings" panose="05000000000000000000" pitchFamily="2" charset="2"/>
              </a:rPr>
              <a:t> testing w/ HPC </a:t>
            </a:r>
            <a:endParaRPr lang="en-US" sz="1400" dirty="0"/>
          </a:p>
          <a:p>
            <a:pPr marL="1005840" lvl="2">
              <a:spcBef>
                <a:spcPts val="300"/>
              </a:spcBef>
            </a:pPr>
            <a:r>
              <a:rPr lang="en-US" sz="1400" dirty="0"/>
              <a:t>S111: BCP+HPR </a:t>
            </a:r>
            <a:r>
              <a:rPr lang="en-US" sz="1400" dirty="0">
                <a:sym typeface="Wingdings" panose="05000000000000000000" pitchFamily="2" charset="2"/>
              </a:rPr>
              <a:t> testing w/</a:t>
            </a:r>
            <a:r>
              <a:rPr lang="en-US" sz="1400" dirty="0"/>
              <a:t> LPC </a:t>
            </a:r>
            <a:r>
              <a:rPr lang="en-US" sz="1400" dirty="0">
                <a:sym typeface="Wingdings" panose="05000000000000000000" pitchFamily="2" charset="2"/>
              </a:rPr>
              <a:t> testing w/ HPC</a:t>
            </a:r>
            <a:endParaRPr lang="en-US" sz="1400" dirty="0"/>
          </a:p>
          <a:p>
            <a:pPr marL="1005840" lvl="2">
              <a:spcBef>
                <a:spcPts val="300"/>
              </a:spcBef>
            </a:pPr>
            <a:r>
              <a:rPr lang="en-US" sz="1400" dirty="0"/>
              <a:t>S112: BCP+HPR </a:t>
            </a:r>
            <a:r>
              <a:rPr lang="en-US" sz="1400" dirty="0">
                <a:sym typeface="Wingdings" panose="05000000000000000000" pitchFamily="2" charset="2"/>
              </a:rPr>
              <a:t> testing w/</a:t>
            </a:r>
            <a:r>
              <a:rPr lang="en-US" sz="1400" dirty="0"/>
              <a:t> LPC </a:t>
            </a:r>
            <a:r>
              <a:rPr lang="en-US" sz="1400" dirty="0">
                <a:sym typeface="Wingdings" panose="05000000000000000000" pitchFamily="2" charset="2"/>
              </a:rPr>
              <a:t> testing w/ HPC</a:t>
            </a:r>
            <a:endParaRPr lang="en-US" sz="1400" dirty="0"/>
          </a:p>
          <a:p>
            <a:pPr marL="1005840" lvl="2">
              <a:spcBef>
                <a:spcPts val="300"/>
              </a:spcBef>
            </a:pPr>
            <a:r>
              <a:rPr lang="en-US" sz="1400" dirty="0"/>
              <a:t>S113: BCP+HPR </a:t>
            </a:r>
            <a:r>
              <a:rPr lang="en-US" sz="1400" dirty="0">
                <a:sym typeface="Wingdings" panose="05000000000000000000" pitchFamily="2" charset="2"/>
              </a:rPr>
              <a:t> testing w/</a:t>
            </a:r>
            <a:r>
              <a:rPr lang="en-US" sz="1400" dirty="0"/>
              <a:t> LPC </a:t>
            </a:r>
            <a:r>
              <a:rPr lang="en-US" sz="1400" dirty="0">
                <a:sym typeface="Wingdings" panose="05000000000000000000" pitchFamily="2" charset="2"/>
              </a:rPr>
              <a:t> testing w/ HPC</a:t>
            </a:r>
            <a:endParaRPr lang="en-US" sz="1400" dirty="0"/>
          </a:p>
          <a:p>
            <a:pPr lvl="1">
              <a:spcBef>
                <a:spcPts val="300"/>
              </a:spcBef>
            </a:pPr>
            <a:r>
              <a:rPr lang="en-US" sz="1600" dirty="0"/>
              <a:t>The testing plan for the other four cavities (S105, S106, S107, S109) will be defined based on the next test results and couplers availability.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en-US" sz="1800" u="sng" dirty="0"/>
              <a:t>Current technical challenges</a:t>
            </a:r>
            <a:r>
              <a:rPr lang="en-US" sz="18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strong radiation due to field emission (FE) is the limiting factor of the performance of cavities tested so far.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Couplers (vacuum-end) reliability</a:t>
            </a:r>
          </a:p>
          <a:p>
            <a:pPr lvl="1">
              <a:spcBef>
                <a:spcPts val="300"/>
              </a:spcBef>
            </a:pPr>
            <a:r>
              <a:rPr lang="en-US" sz="1600" dirty="0" err="1"/>
              <a:t>Multipacting</a:t>
            </a:r>
            <a:r>
              <a:rPr lang="en-US" sz="1600" dirty="0"/>
              <a:t> (solved --&gt; 120C baking)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SRF Linac R&amp;D and Risk Mitigation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49" y="4722548"/>
            <a:ext cx="2283969" cy="152455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10405" r="21686" b="14382"/>
          <a:stretch/>
        </p:blipFill>
        <p:spPr bwMode="auto">
          <a:xfrm>
            <a:off x="6737349" y="2658271"/>
            <a:ext cx="2276022" cy="198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326EB0-7CB5-4379-8456-31240F6C1423}"/>
              </a:ext>
            </a:extLst>
          </p:cNvPr>
          <p:cNvSpPr txBox="1">
            <a:spLocks/>
          </p:cNvSpPr>
          <p:nvPr/>
        </p:nvSpPr>
        <p:spPr>
          <a:xfrm>
            <a:off x="228599" y="972673"/>
            <a:ext cx="8784771" cy="266775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u="sng" dirty="0"/>
              <a:t>Cavities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10 FNAL cavities were successfully jacketed with stainless steel vessels showing a </a:t>
            </a:r>
            <a:r>
              <a:rPr lang="en-US" sz="1600" u="sng" dirty="0"/>
              <a:t>very low </a:t>
            </a:r>
            <a:r>
              <a:rPr lang="en-US" sz="1600" u="sng" dirty="0" err="1"/>
              <a:t>df</a:t>
            </a:r>
            <a:r>
              <a:rPr lang="en-US" sz="1600" u="sng" dirty="0"/>
              <a:t>/</a:t>
            </a:r>
            <a:r>
              <a:rPr lang="en-US" sz="1600" u="sng" dirty="0" err="1"/>
              <a:t>dp</a:t>
            </a:r>
            <a:endParaRPr lang="en-US" sz="1600" u="sng" dirty="0"/>
          </a:p>
          <a:p>
            <a:pPr lvl="1">
              <a:spcBef>
                <a:spcPts val="300"/>
              </a:spcBef>
            </a:pPr>
            <a:r>
              <a:rPr lang="en-US" sz="1600" dirty="0"/>
              <a:t>9 jacketed cavities are available for preparation and RF qualification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11670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bare cavities qualification: history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249" y="1510589"/>
            <a:ext cx="6496429" cy="466505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SRF Linac R&amp;D and Risk Mitigation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8"/>
          <a:stretch/>
        </p:blipFill>
        <p:spPr>
          <a:xfrm>
            <a:off x="6718679" y="1008380"/>
            <a:ext cx="2284645" cy="14985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1" y="1140378"/>
            <a:ext cx="6490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Helvetica"/>
                <a:cs typeface="ＭＳ Ｐゴシック" charset="0"/>
              </a:rPr>
              <a:t>12 bare SSR1 cavities (10 FNAL and 2 DAE BARC/IUAC) met PIP-II requirements in VTS</a:t>
            </a:r>
          </a:p>
        </p:txBody>
      </p:sp>
      <p:pic>
        <p:nvPicPr>
          <p:cNvPr id="13" name="Content Placeholder 5" descr="IMG_0241.jpg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2163" y="2506928"/>
            <a:ext cx="1931161" cy="37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6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jacketed cavities: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0546"/>
            <a:ext cx="8549640" cy="355745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1800" u="sng" dirty="0"/>
              <a:t>10 STC tests and 1 VTS test of SSR1 cavities over last 18 months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SRF Linac R&amp;D and Risk Mitigation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A33909-E17B-4093-947B-A995BE44B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3" y="1496292"/>
            <a:ext cx="7306328" cy="434843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EF0851-BA8D-4661-9E1D-EB2264829F1F}"/>
              </a:ext>
            </a:extLst>
          </p:cNvPr>
          <p:cNvSpPr txBox="1">
            <a:spLocks/>
          </p:cNvSpPr>
          <p:nvPr/>
        </p:nvSpPr>
        <p:spPr>
          <a:xfrm>
            <a:off x="228600" y="5822293"/>
            <a:ext cx="8686800" cy="35574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600" dirty="0"/>
              <a:t>The couplers appear to be the source of the limited performance. The manufacturing technique are questioned. A new order with a more reliable vendor was made.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58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2456-E81A-4468-B2AA-FC39ACFA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S113, January 2018, LPC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D3580F-1309-49E3-9457-C466E5007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668" y="1042988"/>
            <a:ext cx="8030377" cy="49879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58C9D-794F-4771-B1F8-9F74ED4CFB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CAF4-B331-454E-BF9F-FB5921337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SRF Linac R&amp;D and Risk Mitigation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5CEB9-F226-4BC1-84C5-2C0860E51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3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sources of radiation due to field 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997"/>
            <a:ext cx="8672513" cy="3329443"/>
          </a:xfrm>
        </p:spPr>
        <p:txBody>
          <a:bodyPr/>
          <a:lstStyle/>
          <a:p>
            <a:r>
              <a:rPr lang="en-US" sz="1600" dirty="0"/>
              <a:t>Lab 2 facility is not fully qualified for SRF activities</a:t>
            </a:r>
          </a:p>
          <a:p>
            <a:pPr lvl="1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Coupler assembly at ANL</a:t>
            </a:r>
          </a:p>
          <a:p>
            <a:r>
              <a:rPr lang="en-US" sz="1600" dirty="0"/>
              <a:t>Degradation of Niobium welding the helium vessel</a:t>
            </a:r>
          </a:p>
          <a:p>
            <a:pPr lvl="1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Testing again cavity S107 that showed excellent performance in 2014 (LPC) and 2017 (HPC)</a:t>
            </a:r>
            <a:endParaRPr lang="en-US" sz="1600" dirty="0"/>
          </a:p>
          <a:p>
            <a:r>
              <a:rPr lang="en-US" sz="1600" dirty="0"/>
              <a:t>the vacuum cart at STC is contaminated</a:t>
            </a:r>
          </a:p>
          <a:p>
            <a:pPr lvl="1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active pumping of the RF volume while in the STC </a:t>
            </a:r>
          </a:p>
          <a:p>
            <a:r>
              <a:rPr lang="en-US" sz="1600" dirty="0"/>
              <a:t>defects/residue on the RF surfaces of the cavities due to the processing and preparation of cavity at ANL </a:t>
            </a:r>
          </a:p>
          <a:p>
            <a:pPr lvl="1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Maintenance of the ANL facility and equipment</a:t>
            </a:r>
          </a:p>
          <a:p>
            <a:r>
              <a:rPr lang="en-US" sz="1600" dirty="0"/>
              <a:t>defects/residue on the RF surfaces (ceramic, brazed joints, etc.) of the couplers </a:t>
            </a:r>
          </a:p>
          <a:p>
            <a:pPr lvl="1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Unity coupler (no ceramic and known material and manufacturing process) </a:t>
            </a:r>
          </a:p>
          <a:p>
            <a:pPr lvl="1"/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SRF Linac R&amp;D and Risk Mitigation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5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3442-C43E-4AA8-AC92-AA0A921A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coupler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5E2D-F7F3-4DF0-B17E-1942FDBC21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339C7-4441-46EE-B901-E3AC8C2A6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SRF Linac R&amp;D and Risk Mitigation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4885B-B1AA-4BC2-94CD-5ECC621B1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41">
            <a:extLst>
              <a:ext uri="{FF2B5EF4-FFF2-40B4-BE49-F238E27FC236}">
                <a16:creationId xmlns:a16="http://schemas.microsoft.com/office/drawing/2014/main" id="{421E9E74-87F3-4709-9FB7-7A1BB6EFF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667" y="1042988"/>
            <a:ext cx="7584379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SSR1 antenna couplers: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0547"/>
            <a:ext cx="3749040" cy="1404534"/>
          </a:xfrm>
        </p:spPr>
        <p:txBody>
          <a:bodyPr/>
          <a:lstStyle/>
          <a:p>
            <a:r>
              <a:rPr lang="en-US" sz="1600" u="sng" dirty="0"/>
              <a:t>Prototypes</a:t>
            </a:r>
          </a:p>
          <a:p>
            <a:pPr lvl="1"/>
            <a:r>
              <a:rPr lang="en-US" sz="1400" dirty="0"/>
              <a:t>Three prototype antennas were made by </a:t>
            </a:r>
            <a:r>
              <a:rPr lang="en-US" sz="1400" dirty="0" err="1"/>
              <a:t>Omley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Two antennas were successfully tested up to 30 kW, CW, full reflection.</a:t>
            </a:r>
          </a:p>
          <a:p>
            <a:pPr lvl="1"/>
            <a:r>
              <a:rPr lang="en-US" sz="1400" dirty="0"/>
              <a:t>One antenna was tested to failure at 47 KW, CW, full reflection. </a:t>
            </a:r>
          </a:p>
          <a:p>
            <a:pPr lvl="1"/>
            <a:r>
              <a:rPr lang="en-US" sz="1400" dirty="0"/>
              <a:t>One antenna was successfully used to qualify cavity S107 (R&amp;D phase).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SRF Linac R&amp;D and Risk Mitigation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" name="Picture 9" descr="P1000105.JPG">
            <a:extLst>
              <a:ext uri="{FF2B5EF4-FFF2-40B4-BE49-F238E27FC236}">
                <a16:creationId xmlns:a16="http://schemas.microsoft.com/office/drawing/2014/main" id="{A9A97501-5DC4-44EA-BBCB-4AE527A7D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02589" y="3654853"/>
            <a:ext cx="3236790" cy="18976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778AD6-A271-4D24-BD95-4809D2A81807}"/>
              </a:ext>
            </a:extLst>
          </p:cNvPr>
          <p:cNvGrpSpPr/>
          <p:nvPr/>
        </p:nvGrpSpPr>
        <p:grpSpPr>
          <a:xfrm>
            <a:off x="4076320" y="1166980"/>
            <a:ext cx="4893487" cy="1738106"/>
            <a:chOff x="4076319" y="4422492"/>
            <a:chExt cx="4893487" cy="17381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232D0B7-B7EF-44C9-9D59-B2C28DF9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319" y="4422492"/>
              <a:ext cx="2607160" cy="17381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0F6F3A-DE87-4DF3-B1A0-E658141C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647" y="4422492"/>
              <a:ext cx="2607159" cy="1738106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574E71-6B0F-43E9-A466-7B69824CE678}"/>
              </a:ext>
            </a:extLst>
          </p:cNvPr>
          <p:cNvSpPr txBox="1">
            <a:spLocks/>
          </p:cNvSpPr>
          <p:nvPr/>
        </p:nvSpPr>
        <p:spPr>
          <a:xfrm>
            <a:off x="222251" y="3566924"/>
            <a:ext cx="6430010" cy="29470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/>
              <a:t>Production couplers</a:t>
            </a:r>
          </a:p>
          <a:p>
            <a:pPr lvl="1"/>
            <a:r>
              <a:rPr lang="en-US" sz="1400" dirty="0"/>
              <a:t>Ten couplers were ordered to Mega Industries.</a:t>
            </a:r>
          </a:p>
          <a:p>
            <a:pPr lvl="1"/>
            <a:r>
              <a:rPr lang="en-US" sz="1400" dirty="0"/>
              <a:t>Only four couplers were received after long time from the promised date.</a:t>
            </a:r>
          </a:p>
          <a:p>
            <a:pPr lvl="1"/>
            <a:r>
              <a:rPr lang="en-US" sz="1400" dirty="0"/>
              <a:t>Two couplers were successfully tested on the test stand up to 20 kW, CW, full reflection.</a:t>
            </a:r>
          </a:p>
          <a:p>
            <a:pPr lvl="1"/>
            <a:r>
              <a:rPr lang="en-US" sz="1400" dirty="0"/>
              <a:t>Mega Ind. faced difficulties with brazing and achieving vacuum tightness. The use of </a:t>
            </a:r>
            <a:r>
              <a:rPr lang="en-US" sz="1400" dirty="0" err="1"/>
              <a:t>Vacseal</a:t>
            </a:r>
            <a:r>
              <a:rPr lang="en-US" sz="1400" dirty="0"/>
              <a:t> (a material not SRF compatible) appears evident on some joint. It might be the source of contamination that leaded to have strong radiation due to field emission.</a:t>
            </a:r>
          </a:p>
          <a:p>
            <a:pPr lvl="1"/>
            <a:r>
              <a:rPr lang="en-US" sz="1400" dirty="0"/>
              <a:t>A new order of ten new antennas was placed with more reliable vendors (five to CPI, five to </a:t>
            </a:r>
            <a:r>
              <a:rPr lang="en-US" sz="1400" dirty="0" err="1"/>
              <a:t>CoorsTek</a:t>
            </a:r>
            <a:r>
              <a:rPr lang="en-US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6072651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92619A-EA3F-48C6-8353-0E1D78874E9E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13279</TotalTime>
  <Words>1120</Words>
  <Application>Microsoft Office PowerPoint</Application>
  <PresentationFormat>On-screen Show (4:3)</PresentationFormat>
  <Paragraphs>119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Geneva</vt:lpstr>
      <vt:lpstr>Helvetica</vt:lpstr>
      <vt:lpstr>Wingdings</vt:lpstr>
      <vt:lpstr>FermilabPartnerships_PPT_090915</vt:lpstr>
      <vt:lpstr>SPW 12.0 Graph</vt:lpstr>
      <vt:lpstr>PowerPoint Presentation</vt:lpstr>
      <vt:lpstr>Next milestones and technical challenges</vt:lpstr>
      <vt:lpstr>SSR1 cavities: testing plan</vt:lpstr>
      <vt:lpstr>SSR1 bare cavities qualification: history</vt:lpstr>
      <vt:lpstr>SSR1 jacketed cavities: history</vt:lpstr>
      <vt:lpstr>Cavity S113, January 2018, LPC</vt:lpstr>
      <vt:lpstr>Possible sources of radiation due to field emission</vt:lpstr>
      <vt:lpstr>SSR1 coupler</vt:lpstr>
      <vt:lpstr>SSR1 antenna couplers: history</vt:lpstr>
      <vt:lpstr>SSR1 antenna couplers: testing plan</vt:lpstr>
      <vt:lpstr>SSR1 couplers: some of the lessons learned</vt:lpstr>
      <vt:lpstr>Conclusion - Open Discussion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Donato Passarelli x3932 15424N</cp:lastModifiedBy>
  <cp:revision>221</cp:revision>
  <cp:lastPrinted>2014-01-20T19:40:21Z</cp:lastPrinted>
  <dcterms:created xsi:type="dcterms:W3CDTF">2017-04-21T15:07:14Z</dcterms:created>
  <dcterms:modified xsi:type="dcterms:W3CDTF">2018-01-24T15:02:07Z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