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30" r:id="rId3"/>
    <p:sldId id="341" r:id="rId4"/>
    <p:sldId id="350" r:id="rId5"/>
    <p:sldId id="344" r:id="rId6"/>
    <p:sldId id="345" r:id="rId7"/>
    <p:sldId id="347" r:id="rId8"/>
    <p:sldId id="346" r:id="rId9"/>
    <p:sldId id="349" r:id="rId10"/>
    <p:sldId id="348" r:id="rId11"/>
    <p:sldId id="35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3087"/>
    <a:srgbClr val="50504E"/>
    <a:srgbClr val="4E4E4E"/>
    <a:srgbClr val="404040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92" autoAdjust="0"/>
    <p:restoredTop sz="94643"/>
  </p:normalViewPr>
  <p:slideViewPr>
    <p:cSldViewPr snapToGrid="0" snapToObjects="1" showGuides="1">
      <p:cViewPr>
        <p:scale>
          <a:sx n="100" d="100"/>
          <a:sy n="100" d="100"/>
        </p:scale>
        <p:origin x="1032" y="5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ernvm.cern.ch/portal/filesystem/quickstart" TargetMode="External"/><Relationship Id="rId3" Type="http://schemas.openxmlformats.org/officeDocument/2006/relationships/hyperlink" Target="http://home.fnal.gov/~dingpf/cvmfs.tar.g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.fnal.gov/~dingpf/slf6.7-docker.tar.g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</a:t>
            </a:r>
            <a:r>
              <a:rPr lang="en-US" dirty="0" smtClean="0"/>
              <a:t> Coordination Meeting</a:t>
            </a:r>
            <a:r>
              <a:rPr lang="en-US" dirty="0" smtClean="0"/>
              <a:t>	</a:t>
            </a:r>
          </a:p>
          <a:p>
            <a:r>
              <a:rPr lang="en-US" dirty="0" smtClean="0"/>
              <a:t>Pengfei Ding </a:t>
            </a:r>
          </a:p>
          <a:p>
            <a:r>
              <a:rPr lang="en-US" dirty="0" smtClean="0"/>
              <a:t>January </a:t>
            </a:r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Demonstration of Docker on </a:t>
            </a:r>
            <a:r>
              <a:rPr lang="en-US" dirty="0" err="1" smtClean="0"/>
              <a:t>macOS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300" y="679629"/>
            <a:ext cx="8672513" cy="5059363"/>
          </a:xfrm>
        </p:spPr>
        <p:txBody>
          <a:bodyPr/>
          <a:lstStyle/>
          <a:p>
            <a:r>
              <a:rPr lang="en-US" dirty="0" smtClean="0"/>
              <a:t>Three possible </a:t>
            </a:r>
            <a:r>
              <a:rPr lang="en-US" dirty="0" err="1" smtClean="0"/>
              <a:t>docker</a:t>
            </a:r>
            <a:r>
              <a:rPr lang="en-US" dirty="0" smtClean="0"/>
              <a:t> image production lines: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Generic </a:t>
            </a:r>
            <a:r>
              <a:rPr lang="en-US" dirty="0" err="1" smtClean="0">
                <a:solidFill>
                  <a:srgbClr val="00B050"/>
                </a:solidFill>
              </a:rPr>
              <a:t>docker</a:t>
            </a:r>
            <a:r>
              <a:rPr lang="en-US" dirty="0" smtClean="0">
                <a:solidFill>
                  <a:srgbClr val="00B050"/>
                </a:solidFill>
              </a:rPr>
              <a:t> image </a:t>
            </a:r>
            <a:r>
              <a:rPr lang="en-US" dirty="0" smtClean="0"/>
              <a:t>shared by all experiments(like </a:t>
            </a:r>
            <a:r>
              <a:rPr lang="en-US" dirty="0" smtClean="0"/>
              <a:t>the one in the </a:t>
            </a:r>
            <a:r>
              <a:rPr lang="en-US" dirty="0" smtClean="0"/>
              <a:t>demo), </a:t>
            </a:r>
            <a:r>
              <a:rPr lang="en-US" dirty="0" smtClean="0">
                <a:solidFill>
                  <a:srgbClr val="004C97"/>
                </a:solidFill>
              </a:rPr>
              <a:t>provides </a:t>
            </a:r>
            <a:r>
              <a:rPr lang="en-US" dirty="0" smtClean="0">
                <a:solidFill>
                  <a:srgbClr val="004C97"/>
                </a:solidFill>
              </a:rPr>
              <a:t>experiment collaborators quick access to a development environment</a:t>
            </a:r>
          </a:p>
          <a:p>
            <a:pPr lvl="1"/>
            <a:r>
              <a:rPr lang="en-US" dirty="0" smtClean="0"/>
              <a:t>Experiment specific image:</a:t>
            </a:r>
            <a:endParaRPr lang="en-US" dirty="0"/>
          </a:p>
          <a:p>
            <a:pPr lvl="2"/>
            <a:r>
              <a:rPr lang="en-US" dirty="0" smtClean="0"/>
              <a:t>Contains one version of experiments software</a:t>
            </a:r>
          </a:p>
          <a:p>
            <a:pPr lvl="2"/>
            <a:r>
              <a:rPr lang="en-US" dirty="0" smtClean="0"/>
              <a:t>New version needs to be made when a new release is cut</a:t>
            </a:r>
          </a:p>
          <a:p>
            <a:pPr lvl="2"/>
            <a:r>
              <a:rPr lang="en-US" dirty="0" smtClean="0"/>
              <a:t>Can make a ”</a:t>
            </a:r>
            <a:r>
              <a:rPr lang="en-US" dirty="0" smtClean="0">
                <a:solidFill>
                  <a:srgbClr val="00B050"/>
                </a:solidFill>
              </a:rPr>
              <a:t>development</a:t>
            </a:r>
            <a:r>
              <a:rPr lang="en-US" dirty="0" smtClean="0"/>
              <a:t>” and “</a:t>
            </a:r>
            <a:r>
              <a:rPr lang="en-US" dirty="0" smtClean="0">
                <a:solidFill>
                  <a:srgbClr val="00B050"/>
                </a:solidFill>
              </a:rPr>
              <a:t>production</a:t>
            </a:r>
            <a:r>
              <a:rPr lang="en-US" dirty="0" smtClean="0"/>
              <a:t>” version for each release; </a:t>
            </a:r>
          </a:p>
          <a:p>
            <a:pPr lvl="3"/>
            <a:r>
              <a:rPr lang="en-US" dirty="0" smtClean="0">
                <a:solidFill>
                  <a:srgbClr val="004C97"/>
                </a:solidFill>
              </a:rPr>
              <a:t>Development version contains full stack of software, can be used on NERSC or anywhere else where CVMFS is not available</a:t>
            </a:r>
          </a:p>
          <a:p>
            <a:pPr lvl="3"/>
            <a:r>
              <a:rPr lang="en-US" dirty="0" smtClean="0"/>
              <a:t>Production version might be an optimized stripped down version designed for being used in scaled by </a:t>
            </a:r>
            <a:r>
              <a:rPr lang="en-US" dirty="0" smtClean="0"/>
              <a:t>production</a:t>
            </a:r>
          </a:p>
          <a:p>
            <a:pPr lvl="3"/>
            <a:r>
              <a:rPr lang="en-US" dirty="0" smtClean="0">
                <a:solidFill>
                  <a:srgbClr val="004C97"/>
                </a:solidFill>
              </a:rPr>
              <a:t>Can set up Jenkins </a:t>
            </a:r>
            <a:r>
              <a:rPr lang="en-US" dirty="0" smtClean="0">
                <a:solidFill>
                  <a:srgbClr val="004C97"/>
                </a:solidFill>
              </a:rPr>
              <a:t>to do nightly builds </a:t>
            </a:r>
            <a:r>
              <a:rPr lang="en-US" dirty="0" smtClean="0">
                <a:solidFill>
                  <a:srgbClr val="004C97"/>
                </a:solidFill>
              </a:rPr>
              <a:t>for</a:t>
            </a:r>
            <a:r>
              <a:rPr lang="en-US" dirty="0" smtClean="0">
                <a:solidFill>
                  <a:srgbClr val="004C97"/>
                </a:solidFill>
              </a:rPr>
              <a:t> </a:t>
            </a:r>
            <a:r>
              <a:rPr lang="en-US" dirty="0" err="1" smtClean="0">
                <a:solidFill>
                  <a:srgbClr val="004C97"/>
                </a:solidFill>
              </a:rPr>
              <a:t>docker</a:t>
            </a:r>
            <a:r>
              <a:rPr lang="en-US" dirty="0" smtClean="0">
                <a:solidFill>
                  <a:srgbClr val="004C97"/>
                </a:solidFill>
              </a:rPr>
              <a:t> images?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062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cvmfs</a:t>
            </a:r>
            <a:r>
              <a:rPr lang="en-US" dirty="0" smtClean="0"/>
              <a:t> on </a:t>
            </a:r>
            <a:r>
              <a:rPr lang="en-US" dirty="0" err="1" smtClean="0"/>
              <a:t>macOS</a:t>
            </a:r>
            <a:endParaRPr lang="en-US" dirty="0" smtClean="0"/>
          </a:p>
          <a:p>
            <a:r>
              <a:rPr lang="en-US" dirty="0" smtClean="0"/>
              <a:t>Follow instructions on: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cernvm.cern.ch/portal/filesystem/quickstart</a:t>
            </a:r>
            <a:endParaRPr lang="en-US" dirty="0" smtClean="0"/>
          </a:p>
          <a:p>
            <a:r>
              <a:rPr lang="en-US" dirty="0" err="1" smtClean="0"/>
              <a:t>wget</a:t>
            </a:r>
            <a:r>
              <a:rPr lang="en-US" dirty="0" smtClean="0"/>
              <a:t> </a:t>
            </a:r>
            <a:r>
              <a:rPr lang="en-US" dirty="0">
                <a:hlinkClick r:id="rId3"/>
              </a:rPr>
              <a:t>http://home.fnal.gov/~</a:t>
            </a:r>
            <a:r>
              <a:rPr lang="en-US" dirty="0" smtClean="0">
                <a:hlinkClick r:id="rId3"/>
              </a:rPr>
              <a:t>dingpf/cvmfs.tar.gz</a:t>
            </a:r>
            <a:endParaRPr lang="en-US" dirty="0" smtClean="0"/>
          </a:p>
          <a:p>
            <a:r>
              <a:rPr lang="en-US" dirty="0" smtClean="0"/>
              <a:t>Copy the configuration files in the above </a:t>
            </a:r>
            <a:r>
              <a:rPr lang="en-US" dirty="0" err="1" smtClean="0"/>
              <a:t>tarball</a:t>
            </a:r>
            <a:r>
              <a:rPr lang="en-US" dirty="0" smtClean="0"/>
              <a:t> to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cvmfs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494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876658"/>
            <a:ext cx="8672513" cy="505936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 am showing a quick demonstration of using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docker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macOS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This may provide us another way to support different platforms.</a:t>
            </a: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latest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docker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version works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cvmfs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macOS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out of the box.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If you have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cvmfs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installed on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macOS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pull down this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docker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image: </a:t>
            </a:r>
            <a:r>
              <a:rPr lang="en-US" sz="2000" dirty="0" err="1" smtClean="0">
                <a:solidFill>
                  <a:srgbClr val="FF0000"/>
                </a:solidFill>
              </a:rPr>
              <a:t>dingpf</a:t>
            </a:r>
            <a:r>
              <a:rPr lang="en-US" sz="2000" dirty="0" smtClean="0">
                <a:solidFill>
                  <a:srgbClr val="FF0000"/>
                </a:solidFill>
              </a:rPr>
              <a:t>/slf6.7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Files to build this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docker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image: </a:t>
            </a:r>
            <a:r>
              <a:rPr lang="en-US" sz="2000" dirty="0" smtClean="0">
                <a:solidFill>
                  <a:srgbClr val="00B050"/>
                </a:solidFill>
                <a:hlinkClick r:id="rId2"/>
              </a:rPr>
              <a:t>http://home.fnal.gov/~dingpf/slf6.7-docker.tar.gz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image has </a:t>
            </a:r>
            <a:r>
              <a:rPr lang="en-US" sz="2000" dirty="0" smtClean="0"/>
              <a:t>authentication utilities and </a:t>
            </a:r>
            <a:r>
              <a:rPr lang="en-US" sz="2000" dirty="0" err="1" smtClean="0"/>
              <a:t>osg</a:t>
            </a:r>
            <a:r>
              <a:rPr lang="en-US" sz="2000" dirty="0" smtClean="0"/>
              <a:t> toolkits installed; </a:t>
            </a:r>
            <a:r>
              <a:rPr lang="en-US" sz="2000" dirty="0"/>
              <a:t>K</a:t>
            </a:r>
            <a:r>
              <a:rPr lang="en-US" sz="2000" dirty="0" smtClean="0"/>
              <a:t>erberos, </a:t>
            </a:r>
            <a:r>
              <a:rPr lang="en-US" sz="2000" dirty="0" err="1" smtClean="0"/>
              <a:t>voms</a:t>
            </a:r>
            <a:r>
              <a:rPr lang="en-US" sz="2000" dirty="0" smtClean="0"/>
              <a:t> client, </a:t>
            </a:r>
            <a:r>
              <a:rPr lang="en-US" sz="2000" dirty="0" err="1" smtClean="0"/>
              <a:t>xrdcp</a:t>
            </a:r>
            <a:r>
              <a:rPr lang="en-US" sz="2000" dirty="0" smtClean="0"/>
              <a:t> etc. work out of the box;</a:t>
            </a:r>
            <a:endParaRPr lang="en-US" sz="2000" dirty="0"/>
          </a:p>
          <a:p>
            <a:r>
              <a:rPr lang="en-US" sz="2000" dirty="0" smtClean="0"/>
              <a:t>This image has </a:t>
            </a:r>
            <a:r>
              <a:rPr lang="en-US" sz="2000" dirty="0" smtClean="0"/>
              <a:t>X11 </a:t>
            </a:r>
            <a:r>
              <a:rPr lang="en-US" sz="2000" dirty="0" smtClean="0"/>
              <a:t>and </a:t>
            </a:r>
            <a:r>
              <a:rPr lang="en-US" sz="2000" dirty="0" err="1" smtClean="0"/>
              <a:t>vnc</a:t>
            </a:r>
            <a:r>
              <a:rPr lang="en-US" sz="2000" dirty="0" smtClean="0"/>
              <a:t> (and </a:t>
            </a:r>
            <a:r>
              <a:rPr lang="en-US" sz="2000" dirty="0" err="1" smtClean="0"/>
              <a:t>noVNC</a:t>
            </a:r>
            <a:r>
              <a:rPr lang="en-US" sz="2000" dirty="0" smtClean="0"/>
              <a:t>) installed; so user can run </a:t>
            </a:r>
            <a:r>
              <a:rPr lang="en-US" sz="2000" dirty="0" err="1" smtClean="0"/>
              <a:t>EventDisplay</a:t>
            </a:r>
            <a:r>
              <a:rPr lang="en-US" sz="2000" dirty="0" smtClean="0"/>
              <a:t> </a:t>
            </a:r>
            <a:r>
              <a:rPr lang="en-US" sz="2000" dirty="0" smtClean="0"/>
              <a:t>inside it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3087"/>
                </a:solidFill>
              </a:rPr>
              <a:t>It works with the latest </a:t>
            </a:r>
            <a:r>
              <a:rPr lang="en-US" sz="2000" dirty="0" err="1" smtClean="0">
                <a:solidFill>
                  <a:srgbClr val="003087"/>
                </a:solidFill>
              </a:rPr>
              <a:t>docker</a:t>
            </a:r>
            <a:r>
              <a:rPr lang="en-US" sz="2000" dirty="0" smtClean="0">
                <a:solidFill>
                  <a:srgbClr val="003087"/>
                </a:solidFill>
              </a:rPr>
              <a:t> version from mac OSX El Captain, and does not require System-Integrity-Protection to be disabled</a:t>
            </a:r>
            <a:r>
              <a:rPr lang="en-US" sz="2000" dirty="0" smtClean="0">
                <a:solidFill>
                  <a:srgbClr val="003087"/>
                </a:solidFill>
              </a:rPr>
              <a:t>.</a:t>
            </a:r>
            <a:endParaRPr lang="en-US" sz="2000" dirty="0" smtClean="0"/>
          </a:p>
          <a:p>
            <a:r>
              <a:rPr lang="en-US" sz="2000" dirty="0" smtClean="0"/>
              <a:t>This image can be used by all IF experiments.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5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host </a:t>
            </a:r>
            <a:r>
              <a:rPr lang="en-US" sz="1800" dirty="0">
                <a:solidFill>
                  <a:srgbClr val="00B050"/>
                </a:solidFill>
              </a:rPr>
              <a:t>node  $ </a:t>
            </a:r>
            <a:r>
              <a:rPr lang="en-US" sz="1800" dirty="0" err="1">
                <a:solidFill>
                  <a:srgbClr val="00B050"/>
                </a:solidFill>
              </a:rPr>
              <a:t>docker</a:t>
            </a:r>
            <a:r>
              <a:rPr lang="en-US" sz="1800" dirty="0">
                <a:solidFill>
                  <a:srgbClr val="00B050"/>
                </a:solidFill>
              </a:rPr>
              <a:t> run --</a:t>
            </a:r>
            <a:r>
              <a:rPr lang="en-US" sz="1800" dirty="0" err="1">
                <a:solidFill>
                  <a:srgbClr val="00B050"/>
                </a:solidFill>
              </a:rPr>
              <a:t>rm</a:t>
            </a:r>
            <a:r>
              <a:rPr lang="en-US" sz="1800" dirty="0">
                <a:solidFill>
                  <a:srgbClr val="00B050"/>
                </a:solidFill>
              </a:rPr>
              <a:t> -it -v /</a:t>
            </a:r>
            <a:r>
              <a:rPr lang="en-US" sz="1800" dirty="0" err="1">
                <a:solidFill>
                  <a:srgbClr val="00B050"/>
                </a:solidFill>
              </a:rPr>
              <a:t>cvmfs</a:t>
            </a:r>
            <a:r>
              <a:rPr lang="en-US" sz="1800" dirty="0">
                <a:solidFill>
                  <a:srgbClr val="00B050"/>
                </a:solidFill>
              </a:rPr>
              <a:t>:/</a:t>
            </a:r>
            <a:r>
              <a:rPr lang="en-US" sz="1800" dirty="0" err="1">
                <a:solidFill>
                  <a:srgbClr val="00B050"/>
                </a:solidFill>
              </a:rPr>
              <a:t>cvmfs:cached</a:t>
            </a:r>
            <a:r>
              <a:rPr lang="en-US" sz="1800" dirty="0">
                <a:solidFill>
                  <a:srgbClr val="00B050"/>
                </a:solidFill>
              </a:rPr>
              <a:t> -v $HOME:/home/me </a:t>
            </a:r>
            <a:r>
              <a:rPr lang="en-US" sz="1800" dirty="0" smtClean="0">
                <a:solidFill>
                  <a:srgbClr val="00B050"/>
                </a:solidFill>
              </a:rPr>
              <a:t>\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B050"/>
                </a:solidFill>
              </a:rPr>
              <a:t>dingpf</a:t>
            </a:r>
            <a:r>
              <a:rPr lang="en-US" sz="1800" dirty="0" smtClean="0">
                <a:solidFill>
                  <a:srgbClr val="00B050"/>
                </a:solidFill>
              </a:rPr>
              <a:t>/slf6.7</a:t>
            </a:r>
            <a:endParaRPr lang="en-US" sz="1600" dirty="0" smtClean="0"/>
          </a:p>
          <a:p>
            <a:r>
              <a:rPr lang="en-US" sz="2000" dirty="0" smtClean="0"/>
              <a:t>In the </a:t>
            </a:r>
            <a:r>
              <a:rPr lang="en-US" sz="2000" dirty="0" err="1" smtClean="0"/>
              <a:t>docker</a:t>
            </a:r>
            <a:r>
              <a:rPr lang="en-US" sz="2000" dirty="0" smtClean="0"/>
              <a:t> container, run </a:t>
            </a:r>
            <a:endParaRPr lang="en-US" sz="20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$ source /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cvmfs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dune.opensciencegrid.org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/products/\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dune/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setup_dune.sh</a:t>
            </a:r>
            <a:endParaRPr lang="en-US" sz="1600" b="1" dirty="0" smtClean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$ setup 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dunetpc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v06_60_00_02 -q 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e14:prof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$ lar 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-c 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prodsingle_dune35t.fcl</a:t>
            </a:r>
          </a:p>
          <a:p>
            <a:pPr marL="0" indent="0">
              <a:buNone/>
            </a:pPr>
            <a:endParaRPr lang="en-US" sz="1600" b="1" dirty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 -- running ”lar” jobs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35" y="3085203"/>
            <a:ext cx="4678968" cy="323763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298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With the following alias:</a:t>
            </a:r>
            <a:endParaRPr lang="en-US" sz="2000" dirty="0" smtClean="0"/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h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ost node 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$ alias 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build_dune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="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docker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run --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entrypoint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\"/home/me/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compile.sh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\" 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--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rm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--user 0 -v /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cvmfs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:/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cvmfs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-v $HOME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:/home/me 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dingpf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/slf6.7”</a:t>
            </a:r>
          </a:p>
          <a:p>
            <a:pPr marL="0" indent="0">
              <a:buNone/>
            </a:pPr>
            <a:endParaRPr lang="en-US" sz="2000" b="1" dirty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 err="1" smtClean="0"/>
              <a:t>compile.sh</a:t>
            </a:r>
            <a:r>
              <a:rPr lang="en-US" sz="2000" dirty="0" smtClean="0"/>
              <a:t> looks like: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#!/bin/bash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source </a:t>
            </a:r>
            <a:r>
              <a:rPr lang="en-US" sz="20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20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cvmfs</a:t>
            </a:r>
            <a:r>
              <a:rPr lang="en-US" sz="20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20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dune.opensciencegrid.org</a:t>
            </a:r>
            <a:r>
              <a:rPr lang="en-US" sz="20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/products/\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dune/</a:t>
            </a:r>
            <a:r>
              <a:rPr lang="en-US" sz="20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setup_dune.sh</a:t>
            </a:r>
            <a:endParaRPr lang="en-US" sz="2000" b="1" dirty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cd $</a:t>
            </a:r>
            <a:r>
              <a:rPr lang="en-US" sz="20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my_dev</a:t>
            </a:r>
            <a:endParaRPr lang="en-US" sz="2000" b="1" dirty="0" smtClean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source $</a:t>
            </a:r>
            <a:r>
              <a:rPr lang="en-US" sz="20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my_dev</a:t>
            </a:r>
            <a:r>
              <a:rPr lang="en-US" sz="20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20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localProducts_XXXX</a:t>
            </a:r>
            <a:r>
              <a:rPr lang="en-US" sz="20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/setup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m</a:t>
            </a:r>
            <a:r>
              <a:rPr lang="en-US" sz="20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ake install -j4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000" dirty="0" smtClean="0"/>
              <a:t>You can edit the code on host machine; then run “</a:t>
            </a:r>
            <a:r>
              <a:rPr lang="en-US" sz="2000" dirty="0" err="1" smtClean="0"/>
              <a:t>build_dune</a:t>
            </a:r>
            <a:r>
              <a:rPr lang="en-US" sz="2000" dirty="0" smtClean="0"/>
              <a:t>” to do the compiling.</a:t>
            </a:r>
            <a:endParaRPr lang="en-US" sz="1600" b="1" dirty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 -- running compiling </a:t>
            </a:r>
            <a:r>
              <a:rPr lang="en-US" dirty="0" err="1" smtClean="0"/>
              <a:t>dunetpc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40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host node  $ 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docker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run --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rm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-it -p 5900:5900 -p 6900:6900 </a:t>
            </a:r>
            <a:r>
              <a:rPr lang="mr-IN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–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v \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/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cvmfs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/:/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cvmfs:cached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-v $HOME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:/home/me 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dingpf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/slf6.7</a:t>
            </a:r>
          </a:p>
          <a:p>
            <a:endParaRPr lang="en-US" sz="1600" dirty="0" smtClean="0"/>
          </a:p>
          <a:p>
            <a:r>
              <a:rPr lang="en-US" sz="2000" dirty="0" smtClean="0"/>
              <a:t>In the </a:t>
            </a:r>
            <a:r>
              <a:rPr lang="en-US" sz="2000" dirty="0" err="1" smtClean="0"/>
              <a:t>docker</a:t>
            </a:r>
            <a:r>
              <a:rPr lang="en-US" sz="2000" dirty="0" smtClean="0"/>
              <a:t> container, run </a:t>
            </a:r>
            <a:endParaRPr lang="en-US" sz="20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$ 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start-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xvnc.sh</a:t>
            </a:r>
            <a:endParaRPr lang="en-US" sz="1600" b="1" dirty="0" smtClean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/>
              <a:t>Connect to VNC via browser or VNC </a:t>
            </a:r>
            <a:r>
              <a:rPr lang="en-US" sz="2000" dirty="0" smtClean="0"/>
              <a:t>viewer.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http://localhost:6900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Or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vnc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://localhost:5900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 smtClean="0"/>
              <a:t>Run the following </a:t>
            </a:r>
            <a:endParaRPr lang="en-US" sz="20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$ source /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cvmfs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600" b="1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dune.opensciencegrid.org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/products/\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dune/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setup_dune.sh</a:t>
            </a:r>
            <a:endParaRPr lang="en-US" sz="1600" b="1" dirty="0" smtClean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$ setup </a:t>
            </a:r>
            <a:r>
              <a:rPr lang="en-US" sz="1600" b="1" dirty="0" err="1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dunetpc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v06_60_00_02 </a:t>
            </a:r>
            <a:r>
              <a:rPr lang="mr-IN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–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q e14:prof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$ lar </a:t>
            </a:r>
            <a:r>
              <a:rPr lang="mr-IN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–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 prodsingle_dune35t.fcl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Container $ lar </a:t>
            </a:r>
            <a:r>
              <a:rPr lang="mr-IN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–</a:t>
            </a:r>
            <a:r>
              <a:rPr lang="en-US" sz="1600" b="1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c </a:t>
            </a: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evd_dune35t.fcl single35t_gen.root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endParaRPr lang="en-US" sz="1600" b="1" dirty="0">
              <a:solidFill>
                <a:srgbClr val="00B050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 -- running dune EVD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115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04" y="971550"/>
            <a:ext cx="7986905" cy="505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</a:t>
            </a:r>
            <a:r>
              <a:rPr lang="en-US" dirty="0" smtClean="0"/>
              <a:t>-- running </a:t>
            </a:r>
            <a:r>
              <a:rPr lang="en-US" dirty="0"/>
              <a:t>dune </a:t>
            </a:r>
            <a:r>
              <a:rPr lang="en-US" dirty="0" smtClean="0"/>
              <a:t>EVD</a:t>
            </a:r>
            <a:r>
              <a:rPr lang="en-US" dirty="0"/>
              <a:t> 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763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</a:t>
            </a:r>
            <a:r>
              <a:rPr lang="en-US" dirty="0" smtClean="0"/>
              <a:t>-- running </a:t>
            </a:r>
            <a:r>
              <a:rPr lang="en-US" dirty="0" err="1" smtClean="0"/>
              <a:t>NOvA</a:t>
            </a:r>
            <a:r>
              <a:rPr lang="en-US" dirty="0" smtClean="0"/>
              <a:t> EVD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6" y="979892"/>
            <a:ext cx="6933973" cy="51664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046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cvmfs</a:t>
            </a:r>
            <a:r>
              <a:rPr lang="en-US" dirty="0" smtClean="0"/>
              <a:t> on </a:t>
            </a:r>
            <a:r>
              <a:rPr lang="en-US" dirty="0" err="1" smtClean="0"/>
              <a:t>macOS</a:t>
            </a:r>
            <a:r>
              <a:rPr lang="en-US" dirty="0" smtClean="0"/>
              <a:t> relies on </a:t>
            </a:r>
            <a:r>
              <a:rPr lang="en-US" dirty="0" err="1" smtClean="0"/>
              <a:t>osxfuse</a:t>
            </a:r>
            <a:r>
              <a:rPr lang="en-US" dirty="0" smtClean="0"/>
              <a:t>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latest </a:t>
            </a:r>
            <a:r>
              <a:rPr lang="en-US" dirty="0" err="1" smtClean="0">
                <a:solidFill>
                  <a:srgbClr val="FF0000"/>
                </a:solidFill>
              </a:rPr>
              <a:t>docker</a:t>
            </a:r>
            <a:r>
              <a:rPr lang="en-US" dirty="0" smtClean="0">
                <a:solidFill>
                  <a:srgbClr val="FF0000"/>
                </a:solidFill>
              </a:rPr>
              <a:t> version has performance issues with </a:t>
            </a:r>
            <a:r>
              <a:rPr lang="en-US" dirty="0" err="1" smtClean="0">
                <a:solidFill>
                  <a:srgbClr val="FF0000"/>
                </a:solidFill>
              </a:rPr>
              <a:t>osxfuse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dirty="0" smtClean="0"/>
              <a:t>This can be resolved by the following solution with the same </a:t>
            </a:r>
            <a:r>
              <a:rPr lang="en-US" dirty="0" err="1" smtClean="0"/>
              <a:t>docker</a:t>
            </a:r>
            <a:r>
              <a:rPr lang="en-US" dirty="0" smtClean="0"/>
              <a:t> image </a:t>
            </a:r>
            <a:r>
              <a:rPr lang="en-US" sz="1800" dirty="0" smtClean="0"/>
              <a:t>(tested with </a:t>
            </a:r>
            <a:r>
              <a:rPr lang="en-US" sz="1800" dirty="0" err="1" smtClean="0"/>
              <a:t>cvmfs</a:t>
            </a:r>
            <a:r>
              <a:rPr lang="en-US" sz="1800" dirty="0" smtClean="0"/>
              <a:t> installed in VM, shared by </a:t>
            </a:r>
            <a:r>
              <a:rPr lang="en-US" sz="1800" dirty="0" err="1" smtClean="0"/>
              <a:t>docker</a:t>
            </a:r>
            <a:r>
              <a:rPr lang="en-US" sz="1800" dirty="0" smtClean="0"/>
              <a:t>/singularity containers, did not test using </a:t>
            </a:r>
            <a:r>
              <a:rPr lang="en-US" sz="1800" dirty="0" err="1" smtClean="0"/>
              <a:t>cvmfs</a:t>
            </a:r>
            <a:r>
              <a:rPr lang="en-US" sz="1800" dirty="0" smtClean="0"/>
              <a:t> on </a:t>
            </a:r>
            <a:r>
              <a:rPr lang="en-US" sz="1800" dirty="0" err="1" smtClean="0"/>
              <a:t>macOS</a:t>
            </a:r>
            <a:r>
              <a:rPr lang="en-US" sz="1800" dirty="0" smtClean="0"/>
              <a:t>):</a:t>
            </a:r>
            <a:endParaRPr lang="en-US" sz="1800" dirty="0" smtClean="0">
              <a:solidFill>
                <a:srgbClr val="003087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3087"/>
                </a:solidFill>
              </a:rPr>
              <a:t>Vagrant + </a:t>
            </a:r>
            <a:r>
              <a:rPr lang="en-US" dirty="0" err="1" smtClean="0">
                <a:solidFill>
                  <a:srgbClr val="003087"/>
                </a:solidFill>
              </a:rPr>
              <a:t>virtualbox</a:t>
            </a:r>
            <a:r>
              <a:rPr lang="en-US" dirty="0" smtClean="0">
                <a:solidFill>
                  <a:srgbClr val="003087"/>
                </a:solidFill>
              </a:rPr>
              <a:t> + </a:t>
            </a:r>
            <a:r>
              <a:rPr lang="en-US" dirty="0" err="1" smtClean="0">
                <a:solidFill>
                  <a:srgbClr val="003087"/>
                </a:solidFill>
              </a:rPr>
              <a:t>docker</a:t>
            </a:r>
            <a:endParaRPr lang="en-US" dirty="0" smtClean="0">
              <a:solidFill>
                <a:srgbClr val="003087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3087"/>
                </a:solidFill>
              </a:rPr>
              <a:t>Vagrant + </a:t>
            </a:r>
            <a:r>
              <a:rPr lang="en-US" dirty="0" err="1" smtClean="0">
                <a:solidFill>
                  <a:srgbClr val="003087"/>
                </a:solidFill>
              </a:rPr>
              <a:t>virtualbox</a:t>
            </a:r>
            <a:r>
              <a:rPr lang="en-US" dirty="0" smtClean="0">
                <a:solidFill>
                  <a:srgbClr val="003087"/>
                </a:solidFill>
              </a:rPr>
              <a:t> + singularity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Solution B is preferable. We need singularity to utilize GPU in HPC.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418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with mac IDEs, e.g. </a:t>
            </a:r>
            <a:r>
              <a:rPr lang="en-US" dirty="0" err="1" smtClean="0"/>
              <a:t>Xcode</a:t>
            </a:r>
            <a:r>
              <a:rPr lang="en-US" dirty="0" smtClean="0"/>
              <a:t>, </a:t>
            </a:r>
            <a:r>
              <a:rPr lang="en-US" dirty="0" err="1" smtClean="0"/>
              <a:t>CLion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Editing</a:t>
            </a:r>
          </a:p>
          <a:p>
            <a:pPr lvl="1"/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Profiling</a:t>
            </a:r>
          </a:p>
          <a:p>
            <a:endParaRPr lang="en-US" dirty="0" smtClean="0"/>
          </a:p>
          <a:p>
            <a:r>
              <a:rPr lang="en-US" dirty="0" smtClean="0"/>
              <a:t>Adding GPU support, need to use singularity containers.</a:t>
            </a:r>
          </a:p>
          <a:p>
            <a:pPr lvl="1"/>
            <a:r>
              <a:rPr lang="en-US" dirty="0" smtClean="0"/>
              <a:t>Access GPU on Linux should work</a:t>
            </a:r>
          </a:p>
          <a:p>
            <a:pPr lvl="1"/>
            <a:r>
              <a:rPr lang="en-US" dirty="0" smtClean="0"/>
              <a:t>May require SIP to be disabled on </a:t>
            </a:r>
            <a:r>
              <a:rPr lang="en-US" dirty="0" err="1" smtClean="0"/>
              <a:t>macOS</a:t>
            </a:r>
            <a:endParaRPr lang="en-US" dirty="0" smtClean="0"/>
          </a:p>
          <a:p>
            <a:pPr lvl="1"/>
            <a:r>
              <a:rPr lang="en-US" dirty="0" smtClean="0"/>
              <a:t>And, as </a:t>
            </a:r>
            <a:r>
              <a:rPr lang="en-US" dirty="0"/>
              <a:t>of version 1.2, </a:t>
            </a:r>
            <a:r>
              <a:rPr lang="en-US" dirty="0" err="1"/>
              <a:t>TensorFlow</a:t>
            </a:r>
            <a:r>
              <a:rPr lang="en-US" dirty="0"/>
              <a:t> no longer provides GPU support on </a:t>
            </a:r>
            <a:r>
              <a:rPr lang="en-US" dirty="0" err="1"/>
              <a:t>macOS</a:t>
            </a:r>
            <a:r>
              <a:rPr lang="en-US" dirty="0"/>
              <a:t>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Pengfei Ding | </a:t>
            </a:r>
            <a:r>
              <a:rPr lang="en-US" dirty="0" err="1" smtClean="0"/>
              <a:t>LarSoft</a:t>
            </a:r>
            <a:r>
              <a:rPr lang="en-US" dirty="0" smtClean="0"/>
              <a:t> Coordination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2332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FNAL_Analysis_dingpf_0526</Template>
  <TotalTime>6124</TotalTime>
  <Words>754</Words>
  <Application>Microsoft Macintosh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Andale Mono</vt:lpstr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Introduction</vt:lpstr>
      <vt:lpstr>Demo  -- running ”lar” jobs</vt:lpstr>
      <vt:lpstr>Demo  -- running compiling dunetpc</vt:lpstr>
      <vt:lpstr>Demo  -- running dune EVD </vt:lpstr>
      <vt:lpstr>Demo -- running dune EVD (cont’d)</vt:lpstr>
      <vt:lpstr>Demo -- running NOvA EVD</vt:lpstr>
      <vt:lpstr>Limitations</vt:lpstr>
      <vt:lpstr>To-do list</vt:lpstr>
      <vt:lpstr>Discussion</vt:lpstr>
      <vt:lpstr>Backup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Pengfei Ding</dc:creator>
  <cp:lastModifiedBy>Pengfei Ding</cp:lastModifiedBy>
  <cp:revision>103</cp:revision>
  <cp:lastPrinted>2018-01-03T17:19:44Z</cp:lastPrinted>
  <dcterms:created xsi:type="dcterms:W3CDTF">2016-05-26T19:14:04Z</dcterms:created>
  <dcterms:modified xsi:type="dcterms:W3CDTF">2018-01-30T11:46:08Z</dcterms:modified>
</cp:coreProperties>
</file>