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7" r:id="rId2"/>
    <p:sldMasterId id="2147483675" r:id="rId3"/>
    <p:sldMasterId id="2147483684" r:id="rId4"/>
  </p:sldMasterIdLst>
  <p:notesMasterIdLst>
    <p:notesMasterId r:id="rId15"/>
  </p:notesMasterIdLst>
  <p:handoutMasterIdLst>
    <p:handoutMasterId r:id="rId16"/>
  </p:handoutMasterIdLst>
  <p:sldIdLst>
    <p:sldId id="256" r:id="rId5"/>
    <p:sldId id="296" r:id="rId6"/>
    <p:sldId id="378" r:id="rId7"/>
    <p:sldId id="417" r:id="rId8"/>
    <p:sldId id="379" r:id="rId9"/>
    <p:sldId id="382" r:id="rId10"/>
    <p:sldId id="416" r:id="rId11"/>
    <p:sldId id="418" r:id="rId12"/>
    <p:sldId id="419" r:id="rId13"/>
    <p:sldId id="420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88"/>
    <p:restoredTop sz="93667" autoAdjust="0"/>
  </p:normalViewPr>
  <p:slideViewPr>
    <p:cSldViewPr>
      <p:cViewPr varScale="1">
        <p:scale>
          <a:sx n="93" d="100"/>
          <a:sy n="93" d="100"/>
        </p:scale>
        <p:origin x="84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011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01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04D06D4B-F083-4F0B-B6C9-2D493B329ED9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01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BC3C506F-2269-46DF-AAD8-716176AB6A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36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072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6656" tIns="48328" rIns="96656" bIns="48328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594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65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02520" y="6538623"/>
            <a:ext cx="336679" cy="184666"/>
          </a:xfrm>
        </p:spPr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HLWG - Project Support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01 February 2018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01 February 2018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HLWG - Project Support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6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01 February 2018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HLWG - Project Support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10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01 February 2018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HLWG - Project Support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6819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01 February 2018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HLWG - Project Support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8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01 February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HLWG - Project Support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1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1010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01 February 2018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HLWG - Project Support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1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5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382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5347370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9" y="432612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70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01 February 2018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HLWG - Project Support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1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5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179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1" y="1238252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01 February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HLWG - Project Support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72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01 February 2018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HLWG - Project Support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22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9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01 February 2018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HLWG - Project Support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0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8859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HLWG - Project Support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01 February 2018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9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3666A"/>
                </a:solidFill>
                <a:latin typeface="Helvetica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01 February 2018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HLWG - Project Support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425570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7880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 February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HLWG - Project Support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62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01 February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HLWG - Project Support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68077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01 February 2018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HLWG - Project Support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8887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01 February 2018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HLWG - Project Support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01873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01 February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HLWG - Project Support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537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01 February 2018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HLWG - Project Support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25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01 February 2018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HLWG - Project Support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6641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01 February 2018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HLWG - Project Support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32303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 February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HLWG - Project Support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8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HLWG - Project Support</a:t>
            </a:r>
            <a:endParaRPr dirty="0"/>
          </a:p>
        </p:txBody>
      </p:sp>
      <p:sp>
        <p:nvSpPr>
          <p:cNvPr id="12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01 February 2018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HLWG - Project Support</a:t>
            </a:r>
            <a:endParaRPr dirty="0"/>
          </a:p>
        </p:txBody>
      </p:sp>
      <p:sp>
        <p:nvSpPr>
          <p:cNvPr id="10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01 February 2018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HLWG - Project Support</a:t>
            </a:r>
            <a:endParaRPr dirty="0"/>
          </a:p>
        </p:txBody>
      </p:sp>
      <p:sp>
        <p:nvSpPr>
          <p:cNvPr id="6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01 February 2018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01 February 2018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HLWG - Project Support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01 February 2018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HLWG - Project Support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7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01 February 2018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HLWG - Project Support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384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01 February 2018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HLWG - Project Support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281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0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1779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HLWG - Project Support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01 February 2018</a:t>
            </a:r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40159" y="6538623"/>
            <a:ext cx="33667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01 February 2018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HLWG - Project Support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6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9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1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2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01 February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9" y="6488432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HLWG - Project Support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488432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1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</p:sldLayoutIdLst>
  <p:hf hdr="0"/>
  <p:txStyles>
    <p:titleStyle>
      <a:lvl1pPr algn="ctr" defTabSz="342900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257175" indent="-257175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557213" indent="-214313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8572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2001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15430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01 February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HLWG - Project Support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962" y="5761482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962" y="473201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135879" y="211836"/>
            <a:ext cx="3598164" cy="2148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7316723" y="5974079"/>
            <a:ext cx="1370076" cy="5577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444500" y="1951450"/>
            <a:ext cx="7861300" cy="9746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lang="en-US" sz="3200" b="1" dirty="0">
                <a:solidFill>
                  <a:srgbClr val="BB5F2B"/>
                </a:solidFill>
                <a:latin typeface="Arial"/>
                <a:cs typeface="Arial"/>
              </a:rPr>
              <a:t>Host Lab Working Group</a:t>
            </a:r>
          </a:p>
          <a:p>
            <a:pPr marL="12700">
              <a:lnSpc>
                <a:spcPts val="3810"/>
              </a:lnSpc>
            </a:pPr>
            <a:r>
              <a:rPr lang="en-US" sz="3200" b="1" dirty="0">
                <a:solidFill>
                  <a:srgbClr val="BB5F2B"/>
                </a:solidFill>
                <a:latin typeface="Arial"/>
                <a:cs typeface="Arial"/>
              </a:rPr>
              <a:t>Issues &amp; Status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7962" y="3262125"/>
            <a:ext cx="8245348" cy="1413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Elaine McCluskey &amp; Jolie Macier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2200" spc="-20" dirty="0">
                <a:solidFill>
                  <a:srgbClr val="BB5F2B"/>
                </a:solidFill>
                <a:latin typeface="Arial"/>
                <a:cs typeface="Arial"/>
              </a:rPr>
              <a:t>LBNF/DUNE Interface </a:t>
            </a:r>
            <a:r>
              <a:rPr sz="2200" spc="-30" dirty="0">
                <a:solidFill>
                  <a:srgbClr val="BB5F2B"/>
                </a:solidFill>
                <a:latin typeface="Arial"/>
                <a:cs typeface="Arial"/>
              </a:rPr>
              <a:t>M</a:t>
            </a:r>
            <a:r>
              <a:rPr sz="2200" spc="-15" dirty="0">
                <a:solidFill>
                  <a:srgbClr val="BB5F2B"/>
                </a:solidFill>
                <a:latin typeface="Arial"/>
                <a:cs typeface="Arial"/>
              </a:rPr>
              <a:t>eet</a:t>
            </a:r>
            <a:r>
              <a:rPr sz="2200" dirty="0">
                <a:solidFill>
                  <a:srgbClr val="BB5F2B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BB5F2B"/>
                </a:solidFill>
                <a:latin typeface="Arial"/>
                <a:cs typeface="Arial"/>
              </a:rPr>
              <a:t>ng</a:t>
            </a:r>
            <a:endParaRPr lang="en-US" sz="2200" spc="-15" dirty="0">
              <a:solidFill>
                <a:srgbClr val="BB5F2B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2200" spc="-15" dirty="0">
                <a:solidFill>
                  <a:srgbClr val="BB5F2B"/>
                </a:solidFill>
                <a:latin typeface="Arial"/>
                <a:cs typeface="Arial"/>
              </a:rPr>
              <a:t>1 February </a:t>
            </a:r>
            <a:r>
              <a:rPr sz="2200" spc="-10" dirty="0">
                <a:solidFill>
                  <a:srgbClr val="BB5F2B"/>
                </a:solidFill>
                <a:latin typeface="Arial"/>
                <a:cs typeface="Arial"/>
              </a:rPr>
              <a:t>201</a:t>
            </a: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8</a:t>
            </a:r>
          </a:p>
          <a:p>
            <a:pPr marL="12700">
              <a:lnSpc>
                <a:spcPts val="2615"/>
              </a:lnSpc>
              <a:spcBef>
                <a:spcPts val="530"/>
              </a:spcBef>
            </a:pPr>
            <a:endParaRPr lang="en-US" sz="2200" spc="-10" dirty="0">
              <a:solidFill>
                <a:srgbClr val="BB5F2B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53711" y="5993891"/>
            <a:ext cx="2519172" cy="5379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01 February 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HLWG - Project Support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E882B22-41BB-412B-BD6B-BF245B99A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3831818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Host Lab Working Group is addressing a wide variety of issues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Goal is to enable FNAL services to operate in a satellite location to support project needs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LBNF/DUNE Project Support </a:t>
            </a:r>
            <a:r>
              <a:rPr lang="en-US" dirty="0" err="1"/>
              <a:t>subteam</a:t>
            </a:r>
            <a:r>
              <a:rPr lang="en-US" dirty="0"/>
              <a:t> addressing issues in a prioritized fashion</a:t>
            </a:r>
          </a:p>
          <a:p>
            <a:endParaRPr lang="en-US" dirty="0"/>
          </a:p>
          <a:p>
            <a:r>
              <a:rPr lang="en-US" sz="2000" i="1" dirty="0"/>
              <a:t>We will continue to seek Project team input as we address all of the host lab working group issues – stay tuned &amp; thank you!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699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Background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630" y="1219200"/>
            <a:ext cx="8361570" cy="486287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/>
              <a:t>Fermilab</a:t>
            </a:r>
            <a:r>
              <a:rPr lang="en-US" sz="2800" dirty="0"/>
              <a:t> is host lab for DUNE </a:t>
            </a:r>
            <a:endParaRPr lang="en-US" sz="2400" dirty="0"/>
          </a:p>
          <a:p>
            <a:r>
              <a:rPr lang="en-US" sz="28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Assumption: DUNE (Far Detector) operates as if it were on-site at </a:t>
            </a:r>
            <a:r>
              <a:rPr lang="en-US" sz="2800" dirty="0" err="1"/>
              <a:t>Fermilab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Host Lab Working Group chaired by Chris Mossey &amp; FNAL COO Tim Meyer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Business &amp; Liability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Fermilab</a:t>
            </a:r>
            <a:r>
              <a:rPr lang="en-US" sz="2400" dirty="0"/>
              <a:t> – SURF Relationship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International Lab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User Interactions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LBNF/DUNE Project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01 February 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HLWG - Project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180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470900" cy="492443"/>
          </a:xfrm>
        </p:spPr>
        <p:txBody>
          <a:bodyPr/>
          <a:lstStyle/>
          <a:p>
            <a:r>
              <a:rPr lang="en-US" sz="3200" dirty="0"/>
              <a:t>Motivations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838" y="1219200"/>
            <a:ext cx="8262362" cy="5124480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Host Lab Working Group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Working group that will examine and as necessary develop or modify laboratory processes, capabilities, or policies to facilitate </a:t>
            </a:r>
            <a:r>
              <a:rPr lang="en-US" dirty="0" err="1"/>
              <a:t>Fermilab’s</a:t>
            </a:r>
            <a:r>
              <a:rPr lang="en-US" dirty="0"/>
              <a:t> ability to host an international experiment at </a:t>
            </a:r>
            <a:r>
              <a:rPr lang="en-US" dirty="0" err="1"/>
              <a:t>Fermilab</a:t>
            </a:r>
            <a:r>
              <a:rPr lang="en-US" dirty="0"/>
              <a:t> campus in Batavia, IL and at Sanford Underground Research Facility in Lead, SD.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LBNF/DUNE Project Support – Charter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As part of the Host Lab Working Group, the LBNF/DUNE Project Support </a:t>
            </a:r>
            <a:r>
              <a:rPr lang="en-US" dirty="0" err="1"/>
              <a:t>subteam</a:t>
            </a:r>
            <a:r>
              <a:rPr lang="en-US" dirty="0"/>
              <a:t> addresses issues specific to enabling the execution of the US-DOE Project scope, with further attention toward DUNE long-term operations.  Deliverables for the LBNF/DUNE Project Support </a:t>
            </a:r>
            <a:r>
              <a:rPr lang="en-US" dirty="0" err="1"/>
              <a:t>subteam</a:t>
            </a:r>
            <a:r>
              <a:rPr lang="en-US" dirty="0"/>
              <a:t> are prioritized according to work phases:  (1) execution of conventional facilities scope, (2) preparation for installation work for cryostat, cryogenic systems, and detector, and (3) DUNE Operations.  The LBNF/DUNE Project Support </a:t>
            </a:r>
            <a:r>
              <a:rPr lang="en-US" dirty="0" err="1"/>
              <a:t>subteam</a:t>
            </a:r>
            <a:r>
              <a:rPr lang="en-US" dirty="0"/>
              <a:t> membership includes the project managers of LBNF and DUNE-US.  Addressing issues and finalizing deliverables will require interactions with other Project, </a:t>
            </a:r>
            <a:r>
              <a:rPr lang="en-US" dirty="0" err="1"/>
              <a:t>Fermilab</a:t>
            </a:r>
            <a:r>
              <a:rPr lang="en-US" dirty="0"/>
              <a:t>, FRA and SDSTA resources.  As work on deliverables progresses, these interactions will be noted.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01 February 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HLWG - Project Support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35EA28-9B65-4A6C-AAD4-89A5C69AF40F}"/>
              </a:ext>
            </a:extLst>
          </p:cNvPr>
          <p:cNvSpPr txBox="1"/>
          <p:nvPr/>
        </p:nvSpPr>
        <p:spPr>
          <a:xfrm rot="20563665">
            <a:off x="2191039" y="3971784"/>
            <a:ext cx="4407877" cy="15696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FF0000"/>
                </a:solidFill>
                <a:latin typeface="Arial"/>
                <a:ea typeface="+mj-ea"/>
                <a:cs typeface="Arial"/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56514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470900" cy="492443"/>
          </a:xfrm>
        </p:spPr>
        <p:txBody>
          <a:bodyPr/>
          <a:lstStyle/>
          <a:p>
            <a:r>
              <a:rPr lang="en-US" sz="3200" dirty="0"/>
              <a:t>Issues for LBNF/DUNE Project Support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838" y="1219200"/>
            <a:ext cx="7846696" cy="4447371"/>
          </a:xfrm>
        </p:spPr>
        <p:txBody>
          <a:bodyPr/>
          <a:lstStyle/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1800" dirty="0"/>
              <a:t>Temporary SURF storage, assembly and test areas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1800" dirty="0"/>
              <a:t>Expectations between DUNE and SDSTA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1800" dirty="0"/>
              <a:t>Host lab technical services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1800" dirty="0"/>
              <a:t>Emergency response services 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1800" dirty="0"/>
              <a:t>Logistics services – tracking, receipt, delivery to work site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1800" dirty="0"/>
              <a:t>Temporary construction services, including electrical power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1800" dirty="0"/>
              <a:t>Documented agreement on acceptance criteria &amp; ownership for in-kind contributions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1800" dirty="0"/>
              <a:t>Procurement services for non-DOE activities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1800" dirty="0"/>
              <a:t>Lodging or service to identify convenient/reasonably priced locations 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1800" dirty="0"/>
              <a:t>Medical services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1800" dirty="0"/>
              <a:t>On site food services at SURF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1800" dirty="0"/>
              <a:t>Critical facilities at SURF – infrastructure responsibility during operations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01 February 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HLWG - Project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606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Issues / Priorities / Timeline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838" y="1177831"/>
            <a:ext cx="8262362" cy="452431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Conventional Facilities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Temporary SURF storage, assembly and test areas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Expectations between DUNE and SDSTA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Host lab technical services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Emergency response services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Support for Installation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Logistics services – tracking, receipt, delivery to work site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Temporary construction services, including electrical power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Documented agreement on acceptance criteria &amp; ownership for in-kind contributions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Procurement services for non-DOE activities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Lodging or service to identify convenient/reasonably priced locations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Medical services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On site food services at SURF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Operations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Critical facilities at SURF – infrastructure responsibility during operations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01 February 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HLWG - Project Support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396B25-77C7-45CD-B74D-64980881ECB6}"/>
              </a:ext>
            </a:extLst>
          </p:cNvPr>
          <p:cNvSpPr txBox="1"/>
          <p:nvPr/>
        </p:nvSpPr>
        <p:spPr>
          <a:xfrm rot="20331508">
            <a:off x="-530932" y="2652775"/>
            <a:ext cx="10182776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BB5F2B"/>
                </a:solidFill>
                <a:latin typeface="Arial"/>
                <a:ea typeface="+mj-ea"/>
                <a:cs typeface="Arial"/>
              </a:rPr>
              <a:t>Project</a:t>
            </a:r>
            <a:r>
              <a:rPr lang="en-US" sz="2000" dirty="0"/>
              <a:t> </a:t>
            </a:r>
            <a:r>
              <a:rPr lang="en-US" sz="3600" b="1" dirty="0">
                <a:solidFill>
                  <a:srgbClr val="BB5F2B"/>
                </a:solidFill>
                <a:latin typeface="Arial"/>
                <a:ea typeface="+mj-ea"/>
                <a:cs typeface="Arial"/>
              </a:rPr>
              <a:t>activities</a:t>
            </a:r>
            <a:r>
              <a:rPr lang="en-US" sz="2000" dirty="0"/>
              <a:t> </a:t>
            </a:r>
            <a:r>
              <a:rPr lang="en-US" sz="3600" b="1" dirty="0">
                <a:solidFill>
                  <a:srgbClr val="BB5F2B"/>
                </a:solidFill>
                <a:latin typeface="Arial"/>
                <a:ea typeface="+mj-ea"/>
                <a:cs typeface="Arial"/>
              </a:rPr>
              <a:t>drive</a:t>
            </a:r>
            <a:r>
              <a:rPr lang="en-US" sz="2000" dirty="0"/>
              <a:t> </a:t>
            </a:r>
            <a:r>
              <a:rPr lang="en-US" sz="3600" b="1" dirty="0">
                <a:solidFill>
                  <a:srgbClr val="BB5F2B"/>
                </a:solidFill>
                <a:latin typeface="Arial"/>
                <a:ea typeface="+mj-ea"/>
                <a:cs typeface="Arial"/>
              </a:rPr>
              <a:t>prioritization</a:t>
            </a:r>
            <a:r>
              <a:rPr lang="en-US" sz="2000" dirty="0"/>
              <a:t> </a:t>
            </a:r>
            <a:r>
              <a:rPr lang="en-US" sz="3600" b="1" dirty="0">
                <a:solidFill>
                  <a:srgbClr val="BB5F2B"/>
                </a:solidFill>
                <a:latin typeface="Arial"/>
                <a:ea typeface="+mj-ea"/>
                <a:cs typeface="Arial"/>
              </a:rPr>
              <a:t>of</a:t>
            </a:r>
            <a:r>
              <a:rPr lang="en-US" sz="2000" dirty="0"/>
              <a:t> </a:t>
            </a:r>
            <a:r>
              <a:rPr lang="en-US" sz="3600" b="1" dirty="0">
                <a:solidFill>
                  <a:srgbClr val="BB5F2B"/>
                </a:solidFill>
                <a:latin typeface="Arial"/>
                <a:ea typeface="+mj-ea"/>
                <a:cs typeface="Arial"/>
              </a:rPr>
              <a:t>issues</a:t>
            </a:r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1542A3D0-4E02-491D-AAA2-29F059C34231}"/>
              </a:ext>
            </a:extLst>
          </p:cNvPr>
          <p:cNvSpPr/>
          <p:nvPr/>
        </p:nvSpPr>
        <p:spPr>
          <a:xfrm>
            <a:off x="99558" y="1101631"/>
            <a:ext cx="433842" cy="42236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7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Deliverables &amp; Interactions for Top 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7999096" cy="4139595"/>
          </a:xfrm>
        </p:spPr>
        <p:txBody>
          <a:bodyPr/>
          <a:lstStyle/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800" dirty="0"/>
              <a:t>Temporary SURF storage, assembly and test areas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Update LBNF/DUNE interface documents &amp; requirements 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Work with FNAL Real Property Team to add spaces as required	</a:t>
            </a:r>
            <a:endParaRPr lang="en-US" sz="2400" dirty="0"/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800" dirty="0"/>
              <a:t>Expectations between DUNE and SDSTA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Cartoon drawing of DUNE Collaboration interaction with FRA/SDSTA/SURF 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DUNE participants will work at SURF as </a:t>
            </a:r>
            <a:r>
              <a:rPr lang="en-US" dirty="0" err="1"/>
              <a:t>Fermilab</a:t>
            </a:r>
            <a:r>
              <a:rPr lang="en-US" dirty="0"/>
              <a:t> users, so must work through FRA processes for help, facilities, access, etc. 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Draft transition to Ops plan draft and review with COO </a:t>
            </a:r>
            <a:r>
              <a:rPr lang="en-US" dirty="0" err="1"/>
              <a:t>wrt</a:t>
            </a:r>
            <a:r>
              <a:rPr lang="en-US" dirty="0"/>
              <a:t> host lab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Interact with DUNE &amp; Neutrino Division to understand best way to communicate the working at SURF paradigm to DUNE collaborators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01 February 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HLWG - Project Support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69F640-1AB9-4F01-8F51-46F4F3A9EAB5}"/>
              </a:ext>
            </a:extLst>
          </p:cNvPr>
          <p:cNvSpPr txBox="1"/>
          <p:nvPr/>
        </p:nvSpPr>
        <p:spPr>
          <a:xfrm rot="20331508">
            <a:off x="-643436" y="2300614"/>
            <a:ext cx="10456906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BB5F2B"/>
                </a:solidFill>
                <a:latin typeface="Arial"/>
                <a:ea typeface="+mj-ea"/>
                <a:cs typeface="Arial"/>
              </a:rPr>
              <a:t>Deliverables for each issue </a:t>
            </a:r>
            <a:br>
              <a:rPr lang="en-US" sz="3600" b="1" dirty="0">
                <a:solidFill>
                  <a:srgbClr val="BB5F2B"/>
                </a:solidFill>
                <a:latin typeface="Arial"/>
                <a:ea typeface="+mj-ea"/>
                <a:cs typeface="Arial"/>
              </a:rPr>
            </a:br>
            <a:r>
              <a:rPr lang="en-US" sz="3600" b="1" dirty="0">
                <a:solidFill>
                  <a:srgbClr val="BB5F2B"/>
                </a:solidFill>
                <a:latin typeface="Arial"/>
                <a:ea typeface="+mj-ea"/>
                <a:cs typeface="Arial"/>
              </a:rPr>
              <a:t>are ordered &amp; interdependent </a:t>
            </a:r>
            <a:br>
              <a:rPr lang="en-US" sz="3600" b="1" dirty="0">
                <a:solidFill>
                  <a:srgbClr val="BB5F2B"/>
                </a:solidFill>
                <a:latin typeface="Arial"/>
                <a:ea typeface="+mj-ea"/>
                <a:cs typeface="Arial"/>
              </a:rPr>
            </a:br>
            <a:r>
              <a:rPr lang="en-US" sz="3600" b="1" dirty="0">
                <a:solidFill>
                  <a:srgbClr val="BB5F2B"/>
                </a:solidFill>
                <a:latin typeface="Arial"/>
                <a:ea typeface="+mj-ea"/>
                <a:cs typeface="Arial"/>
              </a:rPr>
              <a:t>with other sub-teams or FNAL experts</a:t>
            </a:r>
          </a:p>
        </p:txBody>
      </p:sp>
    </p:spTree>
    <p:extLst>
      <p:ext uri="{BB962C8B-B14F-4D97-AF65-F5344CB8AC3E}">
        <p14:creationId xmlns:p14="http://schemas.microsoft.com/office/powerpoint/2010/main" val="39404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Deliverables &amp; Interactions for Top 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151496" cy="3631763"/>
          </a:xfrm>
        </p:spPr>
        <p:txBody>
          <a:bodyPr/>
          <a:lstStyle/>
          <a:p>
            <a:pPr marL="514350" indent="-514350">
              <a:spcBef>
                <a:spcPts val="600"/>
              </a:spcBef>
              <a:buFont typeface="+mj-lt"/>
              <a:buAutoNum type="arabicPeriod" startAt="3"/>
            </a:pPr>
            <a:r>
              <a:rPr lang="en-US" sz="2800" dirty="0"/>
              <a:t>Host lab technical services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Develop comprehensive list of services required by the projects, starting with riggers, survey, computing &amp; networking, welders, electricians 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Understand whether </a:t>
            </a:r>
            <a:r>
              <a:rPr lang="en-US" dirty="0" err="1"/>
              <a:t>Fermilab</a:t>
            </a:r>
            <a:r>
              <a:rPr lang="en-US" dirty="0"/>
              <a:t> T&amp;M office or project will develop T&amp;M contracts for such services at SURF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 startAt="3"/>
            </a:pPr>
            <a:r>
              <a:rPr lang="en-US" sz="2800" dirty="0"/>
              <a:t>Emergency response services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Revise LBNF/DUNE ESH Plan to clarify / codify 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Communicate as part of training and preparation with LBNF and DUNE personnel and contractors coming to SURF 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Include on user instructions on webpage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01 February 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HLWG - Project Support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3F425B-7E33-4F52-AF02-47A765900795}"/>
              </a:ext>
            </a:extLst>
          </p:cNvPr>
          <p:cNvSpPr txBox="1"/>
          <p:nvPr/>
        </p:nvSpPr>
        <p:spPr>
          <a:xfrm rot="20331508">
            <a:off x="-645145" y="2055323"/>
            <a:ext cx="10456906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BB5F2B"/>
                </a:solidFill>
                <a:latin typeface="Arial"/>
                <a:ea typeface="+mj-ea"/>
                <a:cs typeface="Arial"/>
              </a:rPr>
              <a:t>Deliverables for each issue </a:t>
            </a:r>
            <a:br>
              <a:rPr lang="en-US" sz="3600" b="1" dirty="0">
                <a:solidFill>
                  <a:srgbClr val="BB5F2B"/>
                </a:solidFill>
                <a:latin typeface="Arial"/>
                <a:ea typeface="+mj-ea"/>
                <a:cs typeface="Arial"/>
              </a:rPr>
            </a:br>
            <a:r>
              <a:rPr lang="en-US" sz="3600" b="1" dirty="0">
                <a:solidFill>
                  <a:srgbClr val="BB5F2B"/>
                </a:solidFill>
                <a:latin typeface="Arial"/>
                <a:ea typeface="+mj-ea"/>
                <a:cs typeface="Arial"/>
              </a:rPr>
              <a:t>are ordered &amp; interdependent </a:t>
            </a:r>
            <a:br>
              <a:rPr lang="en-US" sz="3600" b="1" dirty="0">
                <a:solidFill>
                  <a:srgbClr val="BB5F2B"/>
                </a:solidFill>
                <a:latin typeface="Arial"/>
                <a:ea typeface="+mj-ea"/>
                <a:cs typeface="Arial"/>
              </a:rPr>
            </a:br>
            <a:r>
              <a:rPr lang="en-US" sz="3600" b="1" dirty="0">
                <a:solidFill>
                  <a:srgbClr val="BB5F2B"/>
                </a:solidFill>
                <a:latin typeface="Arial"/>
                <a:ea typeface="+mj-ea"/>
                <a:cs typeface="Arial"/>
              </a:rPr>
              <a:t>with other sub-teams or FNAL experts</a:t>
            </a:r>
          </a:p>
        </p:txBody>
      </p:sp>
    </p:spTree>
    <p:extLst>
      <p:ext uri="{BB962C8B-B14F-4D97-AF65-F5344CB8AC3E}">
        <p14:creationId xmlns:p14="http://schemas.microsoft.com/office/powerpoint/2010/main" val="324667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For Discussion Today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456296" cy="386259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400" i="1" dirty="0"/>
              <a:t>Identify requirements; update requirements &amp; interface documents 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Temporary SURF storage, assembly and test areas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 startAt="3"/>
            </a:pPr>
            <a:r>
              <a:rPr lang="en-US" dirty="0"/>
              <a:t>Host lab technical services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 startAt="6"/>
            </a:pPr>
            <a:r>
              <a:rPr lang="en-US" dirty="0"/>
              <a:t>Temporary construction services, including electrical power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 startAt="6"/>
            </a:pPr>
            <a:endParaRPr lang="en-US" dirty="0"/>
          </a:p>
          <a:p>
            <a:pPr>
              <a:spcBef>
                <a:spcPts val="600"/>
              </a:spcBef>
            </a:pPr>
            <a:endParaRPr lang="en-US" sz="2800" dirty="0"/>
          </a:p>
          <a:p>
            <a:pPr>
              <a:spcBef>
                <a:spcPts val="600"/>
              </a:spcBef>
            </a:pPr>
            <a:endParaRPr lang="en-US" sz="2400" i="1" dirty="0"/>
          </a:p>
          <a:p>
            <a:pPr>
              <a:spcBef>
                <a:spcPts val="600"/>
              </a:spcBef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01 February 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HLWG - Project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437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Issues / Priorities / Timeline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838" y="1177831"/>
            <a:ext cx="8262362" cy="452431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Conventional Facilities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Temporary SURF storage, assembly and test areas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Expectations between DUNE and SDSTA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Host lab technical services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Emergency response services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Support for Installation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Logistics services – tracking, receipt, delivery to work site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Temporary construction services, including electrical power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Documented agreement on acceptance criteria &amp; ownership for in-kind contributions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Procurement services for non-DOE activities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Lodging or service to identify convenient/reasonably priced locations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Medical services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On site food services at SURF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Operations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Critical facilities at SURF – infrastructure responsibility during operations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01 February 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HLWG - Project Support</a:t>
            </a:r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1542A3D0-4E02-491D-AAA2-29F059C34231}"/>
              </a:ext>
            </a:extLst>
          </p:cNvPr>
          <p:cNvSpPr/>
          <p:nvPr/>
        </p:nvSpPr>
        <p:spPr>
          <a:xfrm>
            <a:off x="99558" y="1101631"/>
            <a:ext cx="433842" cy="42236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20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10808</TotalTime>
  <Words>837</Words>
  <Application>Microsoft Office PowerPoint</Application>
  <PresentationFormat>On-screen Show (4:3)</PresentationFormat>
  <Paragraphs>127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Geneva</vt:lpstr>
      <vt:lpstr>Helvetica</vt:lpstr>
      <vt:lpstr>Lucida Grande</vt:lpstr>
      <vt:lpstr>Office Theme</vt:lpstr>
      <vt:lpstr>LBNF Content-Footer Theme</vt:lpstr>
      <vt:lpstr>1_LBNF Content-Footer Theme</vt:lpstr>
      <vt:lpstr>2_LBNF Content-Footer Theme</vt:lpstr>
      <vt:lpstr>PowerPoint Presentation</vt:lpstr>
      <vt:lpstr>Background</vt:lpstr>
      <vt:lpstr>Motivations</vt:lpstr>
      <vt:lpstr>Issues for LBNF/DUNE Project Support</vt:lpstr>
      <vt:lpstr>Issues / Priorities / Timeline</vt:lpstr>
      <vt:lpstr>Deliverables &amp; Interactions for Top 4</vt:lpstr>
      <vt:lpstr>Deliverables &amp; Interactions for Top 4</vt:lpstr>
      <vt:lpstr>For Discussion Today</vt:lpstr>
      <vt:lpstr>Issues / Priorities / Timeline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Jolie R. Macier x2353 11220N</cp:lastModifiedBy>
  <cp:revision>385</cp:revision>
  <cp:lastPrinted>2017-02-24T18:10:33Z</cp:lastPrinted>
  <dcterms:created xsi:type="dcterms:W3CDTF">2016-07-13T11:29:54Z</dcterms:created>
  <dcterms:modified xsi:type="dcterms:W3CDTF">2018-01-31T11:09:31Z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2016-06-23T00:00:00Z</vt:filetime>
  </property>
  <property fmtid="{D5CDD505-2E9C-101B-9397-08002B2CF9AE}" pid="3" name="LastSaved">
    <vt:filetime>2016-07-13T00:00:00Z</vt:filetime>
  </property>
</Properties>
</file>