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2"/>
  </p:notesMasterIdLst>
  <p:sldIdLst>
    <p:sldId id="256" r:id="rId2"/>
    <p:sldId id="273" r:id="rId3"/>
    <p:sldId id="289" r:id="rId4"/>
    <p:sldId id="333" r:id="rId5"/>
    <p:sldId id="285" r:id="rId6"/>
    <p:sldId id="274" r:id="rId7"/>
    <p:sldId id="330" r:id="rId8"/>
    <p:sldId id="261" r:id="rId9"/>
    <p:sldId id="267" r:id="rId10"/>
    <p:sldId id="332" r:id="rId11"/>
    <p:sldId id="295" r:id="rId12"/>
    <p:sldId id="311" r:id="rId13"/>
    <p:sldId id="309" r:id="rId14"/>
    <p:sldId id="323" r:id="rId15"/>
    <p:sldId id="334" r:id="rId16"/>
    <p:sldId id="299" r:id="rId17"/>
    <p:sldId id="263" r:id="rId18"/>
    <p:sldId id="288" r:id="rId19"/>
    <p:sldId id="292" r:id="rId20"/>
    <p:sldId id="294" r:id="rId21"/>
    <p:sldId id="335" r:id="rId22"/>
    <p:sldId id="268" r:id="rId23"/>
    <p:sldId id="301" r:id="rId24"/>
    <p:sldId id="302" r:id="rId25"/>
    <p:sldId id="291" r:id="rId26"/>
    <p:sldId id="336" r:id="rId27"/>
    <p:sldId id="318" r:id="rId28"/>
    <p:sldId id="306" r:id="rId29"/>
    <p:sldId id="315" r:id="rId30"/>
    <p:sldId id="31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E" initials="N" lastIdx="23" clrIdx="1"/>
  <p:cmAuthor id="2" name="Tobias Bär" initials="TB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2108" autoAdjust="0"/>
  </p:normalViewPr>
  <p:slideViewPr>
    <p:cSldViewPr snapToGrid="0">
      <p:cViewPr varScale="1">
        <p:scale>
          <a:sx n="72" d="100"/>
          <a:sy n="72" d="100"/>
        </p:scale>
        <p:origin x="107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A6476-0052-44B1-A85D-992F1005EA5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A95B94-3BBB-4C5B-BD32-4884203EE118}">
      <dgm:prSet phldrT="[Text]"/>
      <dgm:spPr/>
      <dgm:t>
        <a:bodyPr/>
        <a:lstStyle/>
        <a:p>
          <a:r>
            <a:rPr lang="en-US" dirty="0" smtClean="0"/>
            <a:t>LHC &amp; Injector Challenges</a:t>
          </a:r>
          <a:endParaRPr lang="en-US" dirty="0"/>
        </a:p>
      </dgm:t>
    </dgm:pt>
    <dgm:pt modelId="{0D7316FA-A960-4BF1-B9FA-4BE4DFB8E2A7}" type="parTrans" cxnId="{3B3CD130-6B9A-4A44-812A-1B1CF9A4E9B5}">
      <dgm:prSet/>
      <dgm:spPr/>
      <dgm:t>
        <a:bodyPr/>
        <a:lstStyle/>
        <a:p>
          <a:endParaRPr lang="en-US"/>
        </a:p>
      </dgm:t>
    </dgm:pt>
    <dgm:pt modelId="{DEDCF4B0-C4F1-4BB9-B6BF-73CEF84493E7}" type="sibTrans" cxnId="{3B3CD130-6B9A-4A44-812A-1B1CF9A4E9B5}">
      <dgm:prSet/>
      <dgm:spPr/>
      <dgm:t>
        <a:bodyPr/>
        <a:lstStyle/>
        <a:p>
          <a:endParaRPr lang="en-US"/>
        </a:p>
      </dgm:t>
    </dgm:pt>
    <dgm:pt modelId="{D864277E-0741-48B5-AB66-F52AAA102068}">
      <dgm:prSet phldrT="[Text]"/>
      <dgm:spPr/>
      <dgm:t>
        <a:bodyPr/>
        <a:lstStyle/>
        <a:p>
          <a:r>
            <a:rPr lang="en-US" dirty="0" smtClean="0"/>
            <a:t>Examples </a:t>
          </a:r>
          <a:r>
            <a:rPr lang="en-US" dirty="0"/>
            <a:t>of ongoing efforts</a:t>
          </a:r>
        </a:p>
      </dgm:t>
    </dgm:pt>
    <dgm:pt modelId="{34126C8D-C8D5-48A8-83FA-BEDD0E780619}" type="parTrans" cxnId="{AA4112A3-3A7D-4864-8828-2FAA6AA80CFF}">
      <dgm:prSet/>
      <dgm:spPr/>
      <dgm:t>
        <a:bodyPr/>
        <a:lstStyle/>
        <a:p>
          <a:endParaRPr lang="en-US"/>
        </a:p>
      </dgm:t>
    </dgm:pt>
    <dgm:pt modelId="{9ED474BB-0D02-461D-B398-838E33496E40}" type="sibTrans" cxnId="{AA4112A3-3A7D-4864-8828-2FAA6AA80CFF}">
      <dgm:prSet/>
      <dgm:spPr/>
      <dgm:t>
        <a:bodyPr/>
        <a:lstStyle/>
        <a:p>
          <a:endParaRPr lang="en-US"/>
        </a:p>
      </dgm:t>
    </dgm:pt>
    <dgm:pt modelId="{698EA9EA-CF21-4866-BE17-BEFA9FD253FD}" type="pres">
      <dgm:prSet presAssocID="{E70A6476-0052-44B1-A85D-992F1005EA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CE48C4-E736-4969-A978-92401810D1F1}" type="pres">
      <dgm:prSet presAssocID="{A1A95B94-3BBB-4C5B-BD32-4884203EE11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FC242-6291-484F-B1D3-BC734E094D22}" type="pres">
      <dgm:prSet presAssocID="{DEDCF4B0-C4F1-4BB9-B6BF-73CEF84493E7}" presName="spacer" presStyleCnt="0"/>
      <dgm:spPr/>
    </dgm:pt>
    <dgm:pt modelId="{EF9F8654-8080-49B7-9CE4-5225BE109488}" type="pres">
      <dgm:prSet presAssocID="{D864277E-0741-48B5-AB66-F52AAA10206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420A9D-C31E-45C3-BFCB-704B8C4BFEAE}" type="presOf" srcId="{A1A95B94-3BBB-4C5B-BD32-4884203EE118}" destId="{02CE48C4-E736-4969-A978-92401810D1F1}" srcOrd="0" destOrd="0" presId="urn:microsoft.com/office/officeart/2005/8/layout/vList2"/>
    <dgm:cxn modelId="{369CE510-9E79-4F9F-B43D-6C84DC68776A}" type="presOf" srcId="{E70A6476-0052-44B1-A85D-992F1005EA56}" destId="{698EA9EA-CF21-4866-BE17-BEFA9FD253FD}" srcOrd="0" destOrd="0" presId="urn:microsoft.com/office/officeart/2005/8/layout/vList2"/>
    <dgm:cxn modelId="{AA4112A3-3A7D-4864-8828-2FAA6AA80CFF}" srcId="{E70A6476-0052-44B1-A85D-992F1005EA56}" destId="{D864277E-0741-48B5-AB66-F52AAA102068}" srcOrd="1" destOrd="0" parTransId="{34126C8D-C8D5-48A8-83FA-BEDD0E780619}" sibTransId="{9ED474BB-0D02-461D-B398-838E33496E40}"/>
    <dgm:cxn modelId="{D8D298AF-1123-4E6A-9A96-517731BD8225}" type="presOf" srcId="{D864277E-0741-48B5-AB66-F52AAA102068}" destId="{EF9F8654-8080-49B7-9CE4-5225BE109488}" srcOrd="0" destOrd="0" presId="urn:microsoft.com/office/officeart/2005/8/layout/vList2"/>
    <dgm:cxn modelId="{3B3CD130-6B9A-4A44-812A-1B1CF9A4E9B5}" srcId="{E70A6476-0052-44B1-A85D-992F1005EA56}" destId="{A1A95B94-3BBB-4C5B-BD32-4884203EE118}" srcOrd="0" destOrd="0" parTransId="{0D7316FA-A960-4BF1-B9FA-4BE4DFB8E2A7}" sibTransId="{DEDCF4B0-C4F1-4BB9-B6BF-73CEF84493E7}"/>
    <dgm:cxn modelId="{7B51A01D-1F35-4FB9-9E31-ACEF970D0E81}" type="presParOf" srcId="{698EA9EA-CF21-4866-BE17-BEFA9FD253FD}" destId="{02CE48C4-E736-4969-A978-92401810D1F1}" srcOrd="0" destOrd="0" presId="urn:microsoft.com/office/officeart/2005/8/layout/vList2"/>
    <dgm:cxn modelId="{2BC14658-89A6-427C-BC1B-A060074BD1E4}" type="presParOf" srcId="{698EA9EA-CF21-4866-BE17-BEFA9FD253FD}" destId="{DBFFC242-6291-484F-B1D3-BC734E094D22}" srcOrd="1" destOrd="0" presId="urn:microsoft.com/office/officeart/2005/8/layout/vList2"/>
    <dgm:cxn modelId="{A3890571-FDCD-4389-AC65-EDF3B753A030}" type="presParOf" srcId="{698EA9EA-CF21-4866-BE17-BEFA9FD253FD}" destId="{EF9F8654-8080-49B7-9CE4-5225BE10948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29EEB70-662B-4567-9175-580E74CA44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6D2980-0159-4C77-8922-76F5AD78A9AA}">
      <dgm:prSet phldrT="[Text]"/>
      <dgm:spPr/>
      <dgm:t>
        <a:bodyPr/>
        <a:lstStyle/>
        <a:p>
          <a:r>
            <a:rPr lang="en-US" dirty="0"/>
            <a:t>Spike detection for Collimation alignment</a:t>
          </a:r>
        </a:p>
      </dgm:t>
    </dgm:pt>
    <dgm:pt modelId="{F41BC5F5-096B-4073-8BC6-B05F6BCEC7C9}" type="parTrans" cxnId="{73F65A74-8A00-4390-AC16-F5B4A59F7786}">
      <dgm:prSet/>
      <dgm:spPr/>
      <dgm:t>
        <a:bodyPr/>
        <a:lstStyle/>
        <a:p>
          <a:endParaRPr lang="en-US"/>
        </a:p>
      </dgm:t>
    </dgm:pt>
    <dgm:pt modelId="{631AF5B9-CEE0-41DF-BAE3-5BC423E4F94E}" type="sibTrans" cxnId="{73F65A74-8A00-4390-AC16-F5B4A59F7786}">
      <dgm:prSet/>
      <dgm:spPr/>
      <dgm:t>
        <a:bodyPr/>
        <a:lstStyle/>
        <a:p>
          <a:endParaRPr lang="en-US"/>
        </a:p>
      </dgm:t>
    </dgm:pt>
    <dgm:pt modelId="{1AEDA5AB-1197-485E-96F1-08D9F3E046BE}">
      <dgm:prSet phldrT="[Text]"/>
      <dgm:spPr/>
      <dgm:t>
        <a:bodyPr/>
        <a:lstStyle/>
        <a:p>
          <a:r>
            <a:rPr lang="en-US" dirty="0"/>
            <a:t>SPS septum alignment</a:t>
          </a:r>
        </a:p>
      </dgm:t>
    </dgm:pt>
    <dgm:pt modelId="{79A7C069-B477-426D-9D3D-5B6A84E2128C}" type="parTrans" cxnId="{A1BA2E1B-0CD6-4640-8001-90F80433BE79}">
      <dgm:prSet/>
      <dgm:spPr/>
      <dgm:t>
        <a:bodyPr/>
        <a:lstStyle/>
        <a:p>
          <a:endParaRPr lang="en-US"/>
        </a:p>
      </dgm:t>
    </dgm:pt>
    <dgm:pt modelId="{BF5E8730-9A3A-4A5A-A82A-E6CF67FC94F2}" type="sibTrans" cxnId="{A1BA2E1B-0CD6-4640-8001-90F80433BE79}">
      <dgm:prSet/>
      <dgm:spPr/>
      <dgm:t>
        <a:bodyPr/>
        <a:lstStyle/>
        <a:p>
          <a:endParaRPr lang="en-US"/>
        </a:p>
      </dgm:t>
    </dgm:pt>
    <dgm:pt modelId="{971607C9-6307-4BA2-BE76-F2878F1AA925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LHC Optics measurements</a:t>
          </a:r>
        </a:p>
      </dgm:t>
    </dgm:pt>
    <dgm:pt modelId="{9EF3F9CF-6914-4CA0-98FF-46A21A866422}" type="parTrans" cxnId="{9DDD4D3F-D395-4185-A1C0-C272064774BB}">
      <dgm:prSet/>
      <dgm:spPr/>
      <dgm:t>
        <a:bodyPr/>
        <a:lstStyle/>
        <a:p>
          <a:endParaRPr lang="en-US"/>
        </a:p>
      </dgm:t>
    </dgm:pt>
    <dgm:pt modelId="{4A71C8E0-7BB4-40A3-B96F-C7C70CE230C3}" type="sibTrans" cxnId="{9DDD4D3F-D395-4185-A1C0-C272064774BB}">
      <dgm:prSet/>
      <dgm:spPr/>
      <dgm:t>
        <a:bodyPr/>
        <a:lstStyle/>
        <a:p>
          <a:endParaRPr lang="en-US"/>
        </a:p>
      </dgm:t>
    </dgm:pt>
    <dgm:pt modelId="{9B290492-4C40-4758-89C9-8AEC53C5F51A}" type="pres">
      <dgm:prSet presAssocID="{C29EEB70-662B-4567-9175-580E74CA44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F30BEC-A570-4F3E-B966-5F5280FE60A8}" type="pres">
      <dgm:prSet presAssocID="{B56D2980-0159-4C77-8922-76F5AD78A9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1837A-1D59-4039-AAA6-D6CE193EA61A}" type="pres">
      <dgm:prSet presAssocID="{631AF5B9-CEE0-41DF-BAE3-5BC423E4F94E}" presName="spacer" presStyleCnt="0"/>
      <dgm:spPr/>
    </dgm:pt>
    <dgm:pt modelId="{26A216C6-9BD5-4A89-AE03-7EA616FF78AC}" type="pres">
      <dgm:prSet presAssocID="{1AEDA5AB-1197-485E-96F1-08D9F3E046B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C907F-2A08-4281-B86F-12AAD0FB0DDA}" type="pres">
      <dgm:prSet presAssocID="{BF5E8730-9A3A-4A5A-A82A-E6CF67FC94F2}" presName="spacer" presStyleCnt="0"/>
      <dgm:spPr/>
    </dgm:pt>
    <dgm:pt modelId="{01F6BC63-D2A9-4777-B826-D64C25541B1D}" type="pres">
      <dgm:prSet presAssocID="{971607C9-6307-4BA2-BE76-F2878F1AA92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A6FE3D-655F-4F44-A7E2-79499FAE6274}" type="presOf" srcId="{971607C9-6307-4BA2-BE76-F2878F1AA925}" destId="{01F6BC63-D2A9-4777-B826-D64C25541B1D}" srcOrd="0" destOrd="0" presId="urn:microsoft.com/office/officeart/2005/8/layout/vList2"/>
    <dgm:cxn modelId="{B16FE39F-2EC4-43B6-A7BF-EC30B5F6E03E}" type="presOf" srcId="{1AEDA5AB-1197-485E-96F1-08D9F3E046BE}" destId="{26A216C6-9BD5-4A89-AE03-7EA616FF78AC}" srcOrd="0" destOrd="0" presId="urn:microsoft.com/office/officeart/2005/8/layout/vList2"/>
    <dgm:cxn modelId="{A1BA2E1B-0CD6-4640-8001-90F80433BE79}" srcId="{C29EEB70-662B-4567-9175-580E74CA4426}" destId="{1AEDA5AB-1197-485E-96F1-08D9F3E046BE}" srcOrd="1" destOrd="0" parTransId="{79A7C069-B477-426D-9D3D-5B6A84E2128C}" sibTransId="{BF5E8730-9A3A-4A5A-A82A-E6CF67FC94F2}"/>
    <dgm:cxn modelId="{0DED73AD-B631-4FE8-B13E-75A4124CAEB7}" type="presOf" srcId="{C29EEB70-662B-4567-9175-580E74CA4426}" destId="{9B290492-4C40-4758-89C9-8AEC53C5F51A}" srcOrd="0" destOrd="0" presId="urn:microsoft.com/office/officeart/2005/8/layout/vList2"/>
    <dgm:cxn modelId="{9DDD4D3F-D395-4185-A1C0-C272064774BB}" srcId="{C29EEB70-662B-4567-9175-580E74CA4426}" destId="{971607C9-6307-4BA2-BE76-F2878F1AA925}" srcOrd="2" destOrd="0" parTransId="{9EF3F9CF-6914-4CA0-98FF-46A21A866422}" sibTransId="{4A71C8E0-7BB4-40A3-B96F-C7C70CE230C3}"/>
    <dgm:cxn modelId="{95BD9759-196A-470D-A9AE-B0AB0092CE8A}" type="presOf" srcId="{B56D2980-0159-4C77-8922-76F5AD78A9AA}" destId="{06F30BEC-A570-4F3E-B966-5F5280FE60A8}" srcOrd="0" destOrd="0" presId="urn:microsoft.com/office/officeart/2005/8/layout/vList2"/>
    <dgm:cxn modelId="{73F65A74-8A00-4390-AC16-F5B4A59F7786}" srcId="{C29EEB70-662B-4567-9175-580E74CA4426}" destId="{B56D2980-0159-4C77-8922-76F5AD78A9AA}" srcOrd="0" destOrd="0" parTransId="{F41BC5F5-096B-4073-8BC6-B05F6BCEC7C9}" sibTransId="{631AF5B9-CEE0-41DF-BAE3-5BC423E4F94E}"/>
    <dgm:cxn modelId="{CDA3720A-4EC1-4AB1-966A-760E080820B4}" type="presParOf" srcId="{9B290492-4C40-4758-89C9-8AEC53C5F51A}" destId="{06F30BEC-A570-4F3E-B966-5F5280FE60A8}" srcOrd="0" destOrd="0" presId="urn:microsoft.com/office/officeart/2005/8/layout/vList2"/>
    <dgm:cxn modelId="{E7EBAAC6-8EF7-4793-9844-445B17B78BBB}" type="presParOf" srcId="{9B290492-4C40-4758-89C9-8AEC53C5F51A}" destId="{76D1837A-1D59-4039-AAA6-D6CE193EA61A}" srcOrd="1" destOrd="0" presId="urn:microsoft.com/office/officeart/2005/8/layout/vList2"/>
    <dgm:cxn modelId="{D16FBC30-6E4E-49B7-9B7B-E33433445B0E}" type="presParOf" srcId="{9B290492-4C40-4758-89C9-8AEC53C5F51A}" destId="{26A216C6-9BD5-4A89-AE03-7EA616FF78AC}" srcOrd="2" destOrd="0" presId="urn:microsoft.com/office/officeart/2005/8/layout/vList2"/>
    <dgm:cxn modelId="{E2F3D8A2-9D2F-43EE-B3BD-312502D2B835}" type="presParOf" srcId="{9B290492-4C40-4758-89C9-8AEC53C5F51A}" destId="{033C907F-2A08-4281-B86F-12AAD0FB0DDA}" srcOrd="3" destOrd="0" presId="urn:microsoft.com/office/officeart/2005/8/layout/vList2"/>
    <dgm:cxn modelId="{2018E8AC-AF6D-4A22-AF64-343434582239}" type="presParOf" srcId="{9B290492-4C40-4758-89C9-8AEC53C5F51A}" destId="{01F6BC63-D2A9-4777-B826-D64C25541B1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0A6476-0052-44B1-A85D-992F1005EA5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A95B94-3BBB-4C5B-BD32-4884203EE118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 smtClean="0"/>
            <a:t>LHC &amp; Injector Challenges</a:t>
          </a:r>
          <a:endParaRPr lang="en-US" dirty="0"/>
        </a:p>
      </dgm:t>
    </dgm:pt>
    <dgm:pt modelId="{0D7316FA-A960-4BF1-B9FA-4BE4DFB8E2A7}" type="parTrans" cxnId="{3B3CD130-6B9A-4A44-812A-1B1CF9A4E9B5}">
      <dgm:prSet/>
      <dgm:spPr/>
      <dgm:t>
        <a:bodyPr/>
        <a:lstStyle/>
        <a:p>
          <a:endParaRPr lang="en-US"/>
        </a:p>
      </dgm:t>
    </dgm:pt>
    <dgm:pt modelId="{DEDCF4B0-C4F1-4BB9-B6BF-73CEF84493E7}" type="sibTrans" cxnId="{3B3CD130-6B9A-4A44-812A-1B1CF9A4E9B5}">
      <dgm:prSet/>
      <dgm:spPr/>
      <dgm:t>
        <a:bodyPr/>
        <a:lstStyle/>
        <a:p>
          <a:endParaRPr lang="en-US"/>
        </a:p>
      </dgm:t>
    </dgm:pt>
    <dgm:pt modelId="{D864277E-0741-48B5-AB66-F52AAA102068}">
      <dgm:prSet phldrT="[Text]"/>
      <dgm:spPr/>
      <dgm:t>
        <a:bodyPr/>
        <a:lstStyle/>
        <a:p>
          <a:r>
            <a:rPr lang="en-US" dirty="0" smtClean="0"/>
            <a:t>Examples </a:t>
          </a:r>
          <a:r>
            <a:rPr lang="en-US" dirty="0"/>
            <a:t>of ongoing efforts</a:t>
          </a:r>
        </a:p>
      </dgm:t>
    </dgm:pt>
    <dgm:pt modelId="{34126C8D-C8D5-48A8-83FA-BEDD0E780619}" type="parTrans" cxnId="{AA4112A3-3A7D-4864-8828-2FAA6AA80CFF}">
      <dgm:prSet/>
      <dgm:spPr/>
      <dgm:t>
        <a:bodyPr/>
        <a:lstStyle/>
        <a:p>
          <a:endParaRPr lang="en-US"/>
        </a:p>
      </dgm:t>
    </dgm:pt>
    <dgm:pt modelId="{9ED474BB-0D02-461D-B398-838E33496E40}" type="sibTrans" cxnId="{AA4112A3-3A7D-4864-8828-2FAA6AA80CFF}">
      <dgm:prSet/>
      <dgm:spPr/>
      <dgm:t>
        <a:bodyPr/>
        <a:lstStyle/>
        <a:p>
          <a:endParaRPr lang="en-US"/>
        </a:p>
      </dgm:t>
    </dgm:pt>
    <dgm:pt modelId="{698EA9EA-CF21-4866-BE17-BEFA9FD253FD}" type="pres">
      <dgm:prSet presAssocID="{E70A6476-0052-44B1-A85D-992F1005EA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CE48C4-E736-4969-A978-92401810D1F1}" type="pres">
      <dgm:prSet presAssocID="{A1A95B94-3BBB-4C5B-BD32-4884203EE11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FC242-6291-484F-B1D3-BC734E094D22}" type="pres">
      <dgm:prSet presAssocID="{DEDCF4B0-C4F1-4BB9-B6BF-73CEF84493E7}" presName="spacer" presStyleCnt="0"/>
      <dgm:spPr/>
    </dgm:pt>
    <dgm:pt modelId="{EF9F8654-8080-49B7-9CE4-5225BE109488}" type="pres">
      <dgm:prSet presAssocID="{D864277E-0741-48B5-AB66-F52AAA10206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420A9D-C31E-45C3-BFCB-704B8C4BFEAE}" type="presOf" srcId="{A1A95B94-3BBB-4C5B-BD32-4884203EE118}" destId="{02CE48C4-E736-4969-A978-92401810D1F1}" srcOrd="0" destOrd="0" presId="urn:microsoft.com/office/officeart/2005/8/layout/vList2"/>
    <dgm:cxn modelId="{369CE510-9E79-4F9F-B43D-6C84DC68776A}" type="presOf" srcId="{E70A6476-0052-44B1-A85D-992F1005EA56}" destId="{698EA9EA-CF21-4866-BE17-BEFA9FD253FD}" srcOrd="0" destOrd="0" presId="urn:microsoft.com/office/officeart/2005/8/layout/vList2"/>
    <dgm:cxn modelId="{AA4112A3-3A7D-4864-8828-2FAA6AA80CFF}" srcId="{E70A6476-0052-44B1-A85D-992F1005EA56}" destId="{D864277E-0741-48B5-AB66-F52AAA102068}" srcOrd="1" destOrd="0" parTransId="{34126C8D-C8D5-48A8-83FA-BEDD0E780619}" sibTransId="{9ED474BB-0D02-461D-B398-838E33496E40}"/>
    <dgm:cxn modelId="{D8D298AF-1123-4E6A-9A96-517731BD8225}" type="presOf" srcId="{D864277E-0741-48B5-AB66-F52AAA102068}" destId="{EF9F8654-8080-49B7-9CE4-5225BE109488}" srcOrd="0" destOrd="0" presId="urn:microsoft.com/office/officeart/2005/8/layout/vList2"/>
    <dgm:cxn modelId="{3B3CD130-6B9A-4A44-812A-1B1CF9A4E9B5}" srcId="{E70A6476-0052-44B1-A85D-992F1005EA56}" destId="{A1A95B94-3BBB-4C5B-BD32-4884203EE118}" srcOrd="0" destOrd="0" parTransId="{0D7316FA-A960-4BF1-B9FA-4BE4DFB8E2A7}" sibTransId="{DEDCF4B0-C4F1-4BB9-B6BF-73CEF84493E7}"/>
    <dgm:cxn modelId="{7B51A01D-1F35-4FB9-9E31-ACEF970D0E81}" type="presParOf" srcId="{698EA9EA-CF21-4866-BE17-BEFA9FD253FD}" destId="{02CE48C4-E736-4969-A978-92401810D1F1}" srcOrd="0" destOrd="0" presId="urn:microsoft.com/office/officeart/2005/8/layout/vList2"/>
    <dgm:cxn modelId="{2BC14658-89A6-427C-BC1B-A060074BD1E4}" type="presParOf" srcId="{698EA9EA-CF21-4866-BE17-BEFA9FD253FD}" destId="{DBFFC242-6291-484F-B1D3-BC734E094D22}" srcOrd="1" destOrd="0" presId="urn:microsoft.com/office/officeart/2005/8/layout/vList2"/>
    <dgm:cxn modelId="{A3890571-FDCD-4389-AC65-EDF3B753A030}" type="presParOf" srcId="{698EA9EA-CF21-4866-BE17-BEFA9FD253FD}" destId="{EF9F8654-8080-49B7-9CE4-5225BE10948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0A6476-0052-44B1-A85D-992F1005EA5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A95B94-3BBB-4C5B-BD32-4884203EE118}">
      <dgm:prSet phldrT="[Text]"/>
      <dgm:spPr/>
      <dgm:t>
        <a:bodyPr/>
        <a:lstStyle/>
        <a:p>
          <a:r>
            <a:rPr lang="en-US" dirty="0" smtClean="0"/>
            <a:t>LHC &amp; Injector Challenges</a:t>
          </a:r>
          <a:endParaRPr lang="en-US" dirty="0"/>
        </a:p>
      </dgm:t>
    </dgm:pt>
    <dgm:pt modelId="{0D7316FA-A960-4BF1-B9FA-4BE4DFB8E2A7}" type="parTrans" cxnId="{3B3CD130-6B9A-4A44-812A-1B1CF9A4E9B5}">
      <dgm:prSet/>
      <dgm:spPr/>
      <dgm:t>
        <a:bodyPr/>
        <a:lstStyle/>
        <a:p>
          <a:endParaRPr lang="en-US"/>
        </a:p>
      </dgm:t>
    </dgm:pt>
    <dgm:pt modelId="{DEDCF4B0-C4F1-4BB9-B6BF-73CEF84493E7}" type="sibTrans" cxnId="{3B3CD130-6B9A-4A44-812A-1B1CF9A4E9B5}">
      <dgm:prSet/>
      <dgm:spPr/>
      <dgm:t>
        <a:bodyPr/>
        <a:lstStyle/>
        <a:p>
          <a:endParaRPr lang="en-US"/>
        </a:p>
      </dgm:t>
    </dgm:pt>
    <dgm:pt modelId="{D864277E-0741-48B5-AB66-F52AAA102068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 smtClean="0"/>
            <a:t>Examples </a:t>
          </a:r>
          <a:r>
            <a:rPr lang="en-US" dirty="0"/>
            <a:t>of ongoing efforts</a:t>
          </a:r>
        </a:p>
      </dgm:t>
    </dgm:pt>
    <dgm:pt modelId="{34126C8D-C8D5-48A8-83FA-BEDD0E780619}" type="parTrans" cxnId="{AA4112A3-3A7D-4864-8828-2FAA6AA80CFF}">
      <dgm:prSet/>
      <dgm:spPr/>
      <dgm:t>
        <a:bodyPr/>
        <a:lstStyle/>
        <a:p>
          <a:endParaRPr lang="en-US"/>
        </a:p>
      </dgm:t>
    </dgm:pt>
    <dgm:pt modelId="{9ED474BB-0D02-461D-B398-838E33496E40}" type="sibTrans" cxnId="{AA4112A3-3A7D-4864-8828-2FAA6AA80CFF}">
      <dgm:prSet/>
      <dgm:spPr/>
      <dgm:t>
        <a:bodyPr/>
        <a:lstStyle/>
        <a:p>
          <a:endParaRPr lang="en-US"/>
        </a:p>
      </dgm:t>
    </dgm:pt>
    <dgm:pt modelId="{698EA9EA-CF21-4866-BE17-BEFA9FD253FD}" type="pres">
      <dgm:prSet presAssocID="{E70A6476-0052-44B1-A85D-992F1005EA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CE48C4-E736-4969-A978-92401810D1F1}" type="pres">
      <dgm:prSet presAssocID="{A1A95B94-3BBB-4C5B-BD32-4884203EE118}" presName="parentText" presStyleLbl="node1" presStyleIdx="0" presStyleCnt="2" custLinFactY="-46355" custLinFactNeighborX="216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FC242-6291-484F-B1D3-BC734E094D22}" type="pres">
      <dgm:prSet presAssocID="{DEDCF4B0-C4F1-4BB9-B6BF-73CEF84493E7}" presName="spacer" presStyleCnt="0"/>
      <dgm:spPr/>
    </dgm:pt>
    <dgm:pt modelId="{EF9F8654-8080-49B7-9CE4-5225BE109488}" type="pres">
      <dgm:prSet presAssocID="{D864277E-0741-48B5-AB66-F52AAA10206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420A9D-C31E-45C3-BFCB-704B8C4BFEAE}" type="presOf" srcId="{A1A95B94-3BBB-4C5B-BD32-4884203EE118}" destId="{02CE48C4-E736-4969-A978-92401810D1F1}" srcOrd="0" destOrd="0" presId="urn:microsoft.com/office/officeart/2005/8/layout/vList2"/>
    <dgm:cxn modelId="{369CE510-9E79-4F9F-B43D-6C84DC68776A}" type="presOf" srcId="{E70A6476-0052-44B1-A85D-992F1005EA56}" destId="{698EA9EA-CF21-4866-BE17-BEFA9FD253FD}" srcOrd="0" destOrd="0" presId="urn:microsoft.com/office/officeart/2005/8/layout/vList2"/>
    <dgm:cxn modelId="{AA4112A3-3A7D-4864-8828-2FAA6AA80CFF}" srcId="{E70A6476-0052-44B1-A85D-992F1005EA56}" destId="{D864277E-0741-48B5-AB66-F52AAA102068}" srcOrd="1" destOrd="0" parTransId="{34126C8D-C8D5-48A8-83FA-BEDD0E780619}" sibTransId="{9ED474BB-0D02-461D-B398-838E33496E40}"/>
    <dgm:cxn modelId="{D8D298AF-1123-4E6A-9A96-517731BD8225}" type="presOf" srcId="{D864277E-0741-48B5-AB66-F52AAA102068}" destId="{EF9F8654-8080-49B7-9CE4-5225BE109488}" srcOrd="0" destOrd="0" presId="urn:microsoft.com/office/officeart/2005/8/layout/vList2"/>
    <dgm:cxn modelId="{3B3CD130-6B9A-4A44-812A-1B1CF9A4E9B5}" srcId="{E70A6476-0052-44B1-A85D-992F1005EA56}" destId="{A1A95B94-3BBB-4C5B-BD32-4884203EE118}" srcOrd="0" destOrd="0" parTransId="{0D7316FA-A960-4BF1-B9FA-4BE4DFB8E2A7}" sibTransId="{DEDCF4B0-C4F1-4BB9-B6BF-73CEF84493E7}"/>
    <dgm:cxn modelId="{7B51A01D-1F35-4FB9-9E31-ACEF970D0E81}" type="presParOf" srcId="{698EA9EA-CF21-4866-BE17-BEFA9FD253FD}" destId="{02CE48C4-E736-4969-A978-92401810D1F1}" srcOrd="0" destOrd="0" presId="urn:microsoft.com/office/officeart/2005/8/layout/vList2"/>
    <dgm:cxn modelId="{2BC14658-89A6-427C-BC1B-A060074BD1E4}" type="presParOf" srcId="{698EA9EA-CF21-4866-BE17-BEFA9FD253FD}" destId="{DBFFC242-6291-484F-B1D3-BC734E094D22}" srcOrd="1" destOrd="0" presId="urn:microsoft.com/office/officeart/2005/8/layout/vList2"/>
    <dgm:cxn modelId="{A3890571-FDCD-4389-AC65-EDF3B753A030}" type="presParOf" srcId="{698EA9EA-CF21-4866-BE17-BEFA9FD253FD}" destId="{EF9F8654-8080-49B7-9CE4-5225BE10948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9EEB70-662B-4567-9175-580E74CA44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6D2980-0159-4C77-8922-76F5AD78A9AA}">
      <dgm:prSet phldrT="[Text]"/>
      <dgm:spPr/>
      <dgm:t>
        <a:bodyPr/>
        <a:lstStyle/>
        <a:p>
          <a:r>
            <a:rPr lang="en-US" dirty="0"/>
            <a:t>Spike detection for Collimation alignment</a:t>
          </a:r>
        </a:p>
      </dgm:t>
    </dgm:pt>
    <dgm:pt modelId="{F41BC5F5-096B-4073-8BC6-B05F6BCEC7C9}" type="parTrans" cxnId="{73F65A74-8A00-4390-AC16-F5B4A59F7786}">
      <dgm:prSet/>
      <dgm:spPr/>
      <dgm:t>
        <a:bodyPr/>
        <a:lstStyle/>
        <a:p>
          <a:endParaRPr lang="en-US"/>
        </a:p>
      </dgm:t>
    </dgm:pt>
    <dgm:pt modelId="{631AF5B9-CEE0-41DF-BAE3-5BC423E4F94E}" type="sibTrans" cxnId="{73F65A74-8A00-4390-AC16-F5B4A59F7786}">
      <dgm:prSet/>
      <dgm:spPr/>
      <dgm:t>
        <a:bodyPr/>
        <a:lstStyle/>
        <a:p>
          <a:endParaRPr lang="en-US"/>
        </a:p>
      </dgm:t>
    </dgm:pt>
    <dgm:pt modelId="{1AEDA5AB-1197-485E-96F1-08D9F3E046BE}">
      <dgm:prSet phldrT="[Text]"/>
      <dgm:spPr/>
      <dgm:t>
        <a:bodyPr/>
        <a:lstStyle/>
        <a:p>
          <a:r>
            <a:rPr lang="en-US" dirty="0"/>
            <a:t>SPS septum alignment</a:t>
          </a:r>
        </a:p>
      </dgm:t>
    </dgm:pt>
    <dgm:pt modelId="{79A7C069-B477-426D-9D3D-5B6A84E2128C}" type="parTrans" cxnId="{A1BA2E1B-0CD6-4640-8001-90F80433BE79}">
      <dgm:prSet/>
      <dgm:spPr/>
      <dgm:t>
        <a:bodyPr/>
        <a:lstStyle/>
        <a:p>
          <a:endParaRPr lang="en-US"/>
        </a:p>
      </dgm:t>
    </dgm:pt>
    <dgm:pt modelId="{BF5E8730-9A3A-4A5A-A82A-E6CF67FC94F2}" type="sibTrans" cxnId="{A1BA2E1B-0CD6-4640-8001-90F80433BE79}">
      <dgm:prSet/>
      <dgm:spPr/>
      <dgm:t>
        <a:bodyPr/>
        <a:lstStyle/>
        <a:p>
          <a:endParaRPr lang="en-US"/>
        </a:p>
      </dgm:t>
    </dgm:pt>
    <dgm:pt modelId="{971607C9-6307-4BA2-BE76-F2878F1AA925}">
      <dgm:prSet phldrT="[Text]"/>
      <dgm:spPr/>
      <dgm:t>
        <a:bodyPr/>
        <a:lstStyle/>
        <a:p>
          <a:r>
            <a:rPr lang="en-US" dirty="0"/>
            <a:t>LHC Optics measurements</a:t>
          </a:r>
        </a:p>
      </dgm:t>
    </dgm:pt>
    <dgm:pt modelId="{9EF3F9CF-6914-4CA0-98FF-46A21A866422}" type="parTrans" cxnId="{9DDD4D3F-D395-4185-A1C0-C272064774BB}">
      <dgm:prSet/>
      <dgm:spPr/>
      <dgm:t>
        <a:bodyPr/>
        <a:lstStyle/>
        <a:p>
          <a:endParaRPr lang="en-US"/>
        </a:p>
      </dgm:t>
    </dgm:pt>
    <dgm:pt modelId="{4A71C8E0-7BB4-40A3-B96F-C7C70CE230C3}" type="sibTrans" cxnId="{9DDD4D3F-D395-4185-A1C0-C272064774BB}">
      <dgm:prSet/>
      <dgm:spPr/>
      <dgm:t>
        <a:bodyPr/>
        <a:lstStyle/>
        <a:p>
          <a:endParaRPr lang="en-US"/>
        </a:p>
      </dgm:t>
    </dgm:pt>
    <dgm:pt modelId="{9B290492-4C40-4758-89C9-8AEC53C5F51A}" type="pres">
      <dgm:prSet presAssocID="{C29EEB70-662B-4567-9175-580E74CA44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F30BEC-A570-4F3E-B966-5F5280FE60A8}" type="pres">
      <dgm:prSet presAssocID="{B56D2980-0159-4C77-8922-76F5AD78A9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1837A-1D59-4039-AAA6-D6CE193EA61A}" type="pres">
      <dgm:prSet presAssocID="{631AF5B9-CEE0-41DF-BAE3-5BC423E4F94E}" presName="spacer" presStyleCnt="0"/>
      <dgm:spPr/>
    </dgm:pt>
    <dgm:pt modelId="{26A216C6-9BD5-4A89-AE03-7EA616FF78AC}" type="pres">
      <dgm:prSet presAssocID="{1AEDA5AB-1197-485E-96F1-08D9F3E046B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C907F-2A08-4281-B86F-12AAD0FB0DDA}" type="pres">
      <dgm:prSet presAssocID="{BF5E8730-9A3A-4A5A-A82A-E6CF67FC94F2}" presName="spacer" presStyleCnt="0"/>
      <dgm:spPr/>
    </dgm:pt>
    <dgm:pt modelId="{01F6BC63-D2A9-4777-B826-D64C25541B1D}" type="pres">
      <dgm:prSet presAssocID="{971607C9-6307-4BA2-BE76-F2878F1AA92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A6FE3D-655F-4F44-A7E2-79499FAE6274}" type="presOf" srcId="{971607C9-6307-4BA2-BE76-F2878F1AA925}" destId="{01F6BC63-D2A9-4777-B826-D64C25541B1D}" srcOrd="0" destOrd="0" presId="urn:microsoft.com/office/officeart/2005/8/layout/vList2"/>
    <dgm:cxn modelId="{B16FE39F-2EC4-43B6-A7BF-EC30B5F6E03E}" type="presOf" srcId="{1AEDA5AB-1197-485E-96F1-08D9F3E046BE}" destId="{26A216C6-9BD5-4A89-AE03-7EA616FF78AC}" srcOrd="0" destOrd="0" presId="urn:microsoft.com/office/officeart/2005/8/layout/vList2"/>
    <dgm:cxn modelId="{A1BA2E1B-0CD6-4640-8001-90F80433BE79}" srcId="{C29EEB70-662B-4567-9175-580E74CA4426}" destId="{1AEDA5AB-1197-485E-96F1-08D9F3E046BE}" srcOrd="1" destOrd="0" parTransId="{79A7C069-B477-426D-9D3D-5B6A84E2128C}" sibTransId="{BF5E8730-9A3A-4A5A-A82A-E6CF67FC94F2}"/>
    <dgm:cxn modelId="{0DED73AD-B631-4FE8-B13E-75A4124CAEB7}" type="presOf" srcId="{C29EEB70-662B-4567-9175-580E74CA4426}" destId="{9B290492-4C40-4758-89C9-8AEC53C5F51A}" srcOrd="0" destOrd="0" presId="urn:microsoft.com/office/officeart/2005/8/layout/vList2"/>
    <dgm:cxn modelId="{9DDD4D3F-D395-4185-A1C0-C272064774BB}" srcId="{C29EEB70-662B-4567-9175-580E74CA4426}" destId="{971607C9-6307-4BA2-BE76-F2878F1AA925}" srcOrd="2" destOrd="0" parTransId="{9EF3F9CF-6914-4CA0-98FF-46A21A866422}" sibTransId="{4A71C8E0-7BB4-40A3-B96F-C7C70CE230C3}"/>
    <dgm:cxn modelId="{95BD9759-196A-470D-A9AE-B0AB0092CE8A}" type="presOf" srcId="{B56D2980-0159-4C77-8922-76F5AD78A9AA}" destId="{06F30BEC-A570-4F3E-B966-5F5280FE60A8}" srcOrd="0" destOrd="0" presId="urn:microsoft.com/office/officeart/2005/8/layout/vList2"/>
    <dgm:cxn modelId="{73F65A74-8A00-4390-AC16-F5B4A59F7786}" srcId="{C29EEB70-662B-4567-9175-580E74CA4426}" destId="{B56D2980-0159-4C77-8922-76F5AD78A9AA}" srcOrd="0" destOrd="0" parTransId="{F41BC5F5-096B-4073-8BC6-B05F6BCEC7C9}" sibTransId="{631AF5B9-CEE0-41DF-BAE3-5BC423E4F94E}"/>
    <dgm:cxn modelId="{CDA3720A-4EC1-4AB1-966A-760E080820B4}" type="presParOf" srcId="{9B290492-4C40-4758-89C9-8AEC53C5F51A}" destId="{06F30BEC-A570-4F3E-B966-5F5280FE60A8}" srcOrd="0" destOrd="0" presId="urn:microsoft.com/office/officeart/2005/8/layout/vList2"/>
    <dgm:cxn modelId="{E7EBAAC6-8EF7-4793-9844-445B17B78BBB}" type="presParOf" srcId="{9B290492-4C40-4758-89C9-8AEC53C5F51A}" destId="{76D1837A-1D59-4039-AAA6-D6CE193EA61A}" srcOrd="1" destOrd="0" presId="urn:microsoft.com/office/officeart/2005/8/layout/vList2"/>
    <dgm:cxn modelId="{D16FBC30-6E4E-49B7-9B7B-E33433445B0E}" type="presParOf" srcId="{9B290492-4C40-4758-89C9-8AEC53C5F51A}" destId="{26A216C6-9BD5-4A89-AE03-7EA616FF78AC}" srcOrd="2" destOrd="0" presId="urn:microsoft.com/office/officeart/2005/8/layout/vList2"/>
    <dgm:cxn modelId="{E2F3D8A2-9D2F-43EE-B3BD-312502D2B835}" type="presParOf" srcId="{9B290492-4C40-4758-89C9-8AEC53C5F51A}" destId="{033C907F-2A08-4281-B86F-12AAD0FB0DDA}" srcOrd="3" destOrd="0" presId="urn:microsoft.com/office/officeart/2005/8/layout/vList2"/>
    <dgm:cxn modelId="{2018E8AC-AF6D-4A22-AF64-343434582239}" type="presParOf" srcId="{9B290492-4C40-4758-89C9-8AEC53C5F51A}" destId="{01F6BC63-D2A9-4777-B826-D64C25541B1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0A6476-0052-44B1-A85D-992F1005EA5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A95B94-3BBB-4C5B-BD32-4884203EE118}">
      <dgm:prSet phldrT="[Text]"/>
      <dgm:spPr/>
      <dgm:t>
        <a:bodyPr/>
        <a:lstStyle/>
        <a:p>
          <a:r>
            <a:rPr lang="en-US" dirty="0" smtClean="0"/>
            <a:t>LHC &amp; Injector Challenges</a:t>
          </a:r>
          <a:endParaRPr lang="en-US" dirty="0"/>
        </a:p>
      </dgm:t>
    </dgm:pt>
    <dgm:pt modelId="{0D7316FA-A960-4BF1-B9FA-4BE4DFB8E2A7}" type="parTrans" cxnId="{3B3CD130-6B9A-4A44-812A-1B1CF9A4E9B5}">
      <dgm:prSet/>
      <dgm:spPr/>
      <dgm:t>
        <a:bodyPr/>
        <a:lstStyle/>
        <a:p>
          <a:endParaRPr lang="en-US"/>
        </a:p>
      </dgm:t>
    </dgm:pt>
    <dgm:pt modelId="{DEDCF4B0-C4F1-4BB9-B6BF-73CEF84493E7}" type="sibTrans" cxnId="{3B3CD130-6B9A-4A44-812A-1B1CF9A4E9B5}">
      <dgm:prSet/>
      <dgm:spPr/>
      <dgm:t>
        <a:bodyPr/>
        <a:lstStyle/>
        <a:p>
          <a:endParaRPr lang="en-US"/>
        </a:p>
      </dgm:t>
    </dgm:pt>
    <dgm:pt modelId="{D864277E-0741-48B5-AB66-F52AAA102068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 smtClean="0"/>
            <a:t>Examples </a:t>
          </a:r>
          <a:r>
            <a:rPr lang="en-US" dirty="0"/>
            <a:t>of ongoing efforts</a:t>
          </a:r>
        </a:p>
      </dgm:t>
    </dgm:pt>
    <dgm:pt modelId="{34126C8D-C8D5-48A8-83FA-BEDD0E780619}" type="parTrans" cxnId="{AA4112A3-3A7D-4864-8828-2FAA6AA80CFF}">
      <dgm:prSet/>
      <dgm:spPr/>
      <dgm:t>
        <a:bodyPr/>
        <a:lstStyle/>
        <a:p>
          <a:endParaRPr lang="en-US"/>
        </a:p>
      </dgm:t>
    </dgm:pt>
    <dgm:pt modelId="{9ED474BB-0D02-461D-B398-838E33496E40}" type="sibTrans" cxnId="{AA4112A3-3A7D-4864-8828-2FAA6AA80CFF}">
      <dgm:prSet/>
      <dgm:spPr/>
      <dgm:t>
        <a:bodyPr/>
        <a:lstStyle/>
        <a:p>
          <a:endParaRPr lang="en-US"/>
        </a:p>
      </dgm:t>
    </dgm:pt>
    <dgm:pt modelId="{698EA9EA-CF21-4866-BE17-BEFA9FD253FD}" type="pres">
      <dgm:prSet presAssocID="{E70A6476-0052-44B1-A85D-992F1005EA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CE48C4-E736-4969-A978-92401810D1F1}" type="pres">
      <dgm:prSet presAssocID="{A1A95B94-3BBB-4C5B-BD32-4884203EE118}" presName="parentText" presStyleLbl="node1" presStyleIdx="0" presStyleCnt="2" custLinFactY="-46355" custLinFactNeighborX="216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FC242-6291-484F-B1D3-BC734E094D22}" type="pres">
      <dgm:prSet presAssocID="{DEDCF4B0-C4F1-4BB9-B6BF-73CEF84493E7}" presName="spacer" presStyleCnt="0"/>
      <dgm:spPr/>
    </dgm:pt>
    <dgm:pt modelId="{EF9F8654-8080-49B7-9CE4-5225BE109488}" type="pres">
      <dgm:prSet presAssocID="{D864277E-0741-48B5-AB66-F52AAA10206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420A9D-C31E-45C3-BFCB-704B8C4BFEAE}" type="presOf" srcId="{A1A95B94-3BBB-4C5B-BD32-4884203EE118}" destId="{02CE48C4-E736-4969-A978-92401810D1F1}" srcOrd="0" destOrd="0" presId="urn:microsoft.com/office/officeart/2005/8/layout/vList2"/>
    <dgm:cxn modelId="{369CE510-9E79-4F9F-B43D-6C84DC68776A}" type="presOf" srcId="{E70A6476-0052-44B1-A85D-992F1005EA56}" destId="{698EA9EA-CF21-4866-BE17-BEFA9FD253FD}" srcOrd="0" destOrd="0" presId="urn:microsoft.com/office/officeart/2005/8/layout/vList2"/>
    <dgm:cxn modelId="{AA4112A3-3A7D-4864-8828-2FAA6AA80CFF}" srcId="{E70A6476-0052-44B1-A85D-992F1005EA56}" destId="{D864277E-0741-48B5-AB66-F52AAA102068}" srcOrd="1" destOrd="0" parTransId="{34126C8D-C8D5-48A8-83FA-BEDD0E780619}" sibTransId="{9ED474BB-0D02-461D-B398-838E33496E40}"/>
    <dgm:cxn modelId="{D8D298AF-1123-4E6A-9A96-517731BD8225}" type="presOf" srcId="{D864277E-0741-48B5-AB66-F52AAA102068}" destId="{EF9F8654-8080-49B7-9CE4-5225BE109488}" srcOrd="0" destOrd="0" presId="urn:microsoft.com/office/officeart/2005/8/layout/vList2"/>
    <dgm:cxn modelId="{3B3CD130-6B9A-4A44-812A-1B1CF9A4E9B5}" srcId="{E70A6476-0052-44B1-A85D-992F1005EA56}" destId="{A1A95B94-3BBB-4C5B-BD32-4884203EE118}" srcOrd="0" destOrd="0" parTransId="{0D7316FA-A960-4BF1-B9FA-4BE4DFB8E2A7}" sibTransId="{DEDCF4B0-C4F1-4BB9-B6BF-73CEF84493E7}"/>
    <dgm:cxn modelId="{7B51A01D-1F35-4FB9-9E31-ACEF970D0E81}" type="presParOf" srcId="{698EA9EA-CF21-4866-BE17-BEFA9FD253FD}" destId="{02CE48C4-E736-4969-A978-92401810D1F1}" srcOrd="0" destOrd="0" presId="urn:microsoft.com/office/officeart/2005/8/layout/vList2"/>
    <dgm:cxn modelId="{2BC14658-89A6-427C-BC1B-A060074BD1E4}" type="presParOf" srcId="{698EA9EA-CF21-4866-BE17-BEFA9FD253FD}" destId="{DBFFC242-6291-484F-B1D3-BC734E094D22}" srcOrd="1" destOrd="0" presId="urn:microsoft.com/office/officeart/2005/8/layout/vList2"/>
    <dgm:cxn modelId="{A3890571-FDCD-4389-AC65-EDF3B753A030}" type="presParOf" srcId="{698EA9EA-CF21-4866-BE17-BEFA9FD253FD}" destId="{EF9F8654-8080-49B7-9CE4-5225BE10948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9EEB70-662B-4567-9175-580E74CA44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6D2980-0159-4C77-8922-76F5AD78A9AA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Spike detection for Collimation alignment</a:t>
          </a:r>
        </a:p>
      </dgm:t>
    </dgm:pt>
    <dgm:pt modelId="{F41BC5F5-096B-4073-8BC6-B05F6BCEC7C9}" type="parTrans" cxnId="{73F65A74-8A00-4390-AC16-F5B4A59F7786}">
      <dgm:prSet/>
      <dgm:spPr/>
      <dgm:t>
        <a:bodyPr/>
        <a:lstStyle/>
        <a:p>
          <a:endParaRPr lang="en-US"/>
        </a:p>
      </dgm:t>
    </dgm:pt>
    <dgm:pt modelId="{631AF5B9-CEE0-41DF-BAE3-5BC423E4F94E}" type="sibTrans" cxnId="{73F65A74-8A00-4390-AC16-F5B4A59F7786}">
      <dgm:prSet/>
      <dgm:spPr/>
      <dgm:t>
        <a:bodyPr/>
        <a:lstStyle/>
        <a:p>
          <a:endParaRPr lang="en-US"/>
        </a:p>
      </dgm:t>
    </dgm:pt>
    <dgm:pt modelId="{1AEDA5AB-1197-485E-96F1-08D9F3E046BE}">
      <dgm:prSet phldrT="[Text]"/>
      <dgm:spPr/>
      <dgm:t>
        <a:bodyPr/>
        <a:lstStyle/>
        <a:p>
          <a:r>
            <a:rPr lang="en-US" dirty="0"/>
            <a:t>SPS septum alignment</a:t>
          </a:r>
        </a:p>
      </dgm:t>
    </dgm:pt>
    <dgm:pt modelId="{79A7C069-B477-426D-9D3D-5B6A84E2128C}" type="parTrans" cxnId="{A1BA2E1B-0CD6-4640-8001-90F80433BE79}">
      <dgm:prSet/>
      <dgm:spPr/>
      <dgm:t>
        <a:bodyPr/>
        <a:lstStyle/>
        <a:p>
          <a:endParaRPr lang="en-US"/>
        </a:p>
      </dgm:t>
    </dgm:pt>
    <dgm:pt modelId="{BF5E8730-9A3A-4A5A-A82A-E6CF67FC94F2}" type="sibTrans" cxnId="{A1BA2E1B-0CD6-4640-8001-90F80433BE79}">
      <dgm:prSet/>
      <dgm:spPr/>
      <dgm:t>
        <a:bodyPr/>
        <a:lstStyle/>
        <a:p>
          <a:endParaRPr lang="en-US"/>
        </a:p>
      </dgm:t>
    </dgm:pt>
    <dgm:pt modelId="{971607C9-6307-4BA2-BE76-F2878F1AA925}">
      <dgm:prSet phldrT="[Text]"/>
      <dgm:spPr/>
      <dgm:t>
        <a:bodyPr/>
        <a:lstStyle/>
        <a:p>
          <a:r>
            <a:rPr lang="en-US" dirty="0"/>
            <a:t>LHC Optics measurements</a:t>
          </a:r>
        </a:p>
      </dgm:t>
    </dgm:pt>
    <dgm:pt modelId="{9EF3F9CF-6914-4CA0-98FF-46A21A866422}" type="parTrans" cxnId="{9DDD4D3F-D395-4185-A1C0-C272064774BB}">
      <dgm:prSet/>
      <dgm:spPr/>
      <dgm:t>
        <a:bodyPr/>
        <a:lstStyle/>
        <a:p>
          <a:endParaRPr lang="en-US"/>
        </a:p>
      </dgm:t>
    </dgm:pt>
    <dgm:pt modelId="{4A71C8E0-7BB4-40A3-B96F-C7C70CE230C3}" type="sibTrans" cxnId="{9DDD4D3F-D395-4185-A1C0-C272064774BB}">
      <dgm:prSet/>
      <dgm:spPr/>
      <dgm:t>
        <a:bodyPr/>
        <a:lstStyle/>
        <a:p>
          <a:endParaRPr lang="en-US"/>
        </a:p>
      </dgm:t>
    </dgm:pt>
    <dgm:pt modelId="{9B290492-4C40-4758-89C9-8AEC53C5F51A}" type="pres">
      <dgm:prSet presAssocID="{C29EEB70-662B-4567-9175-580E74CA44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F30BEC-A570-4F3E-B966-5F5280FE60A8}" type="pres">
      <dgm:prSet presAssocID="{B56D2980-0159-4C77-8922-76F5AD78A9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1837A-1D59-4039-AAA6-D6CE193EA61A}" type="pres">
      <dgm:prSet presAssocID="{631AF5B9-CEE0-41DF-BAE3-5BC423E4F94E}" presName="spacer" presStyleCnt="0"/>
      <dgm:spPr/>
    </dgm:pt>
    <dgm:pt modelId="{26A216C6-9BD5-4A89-AE03-7EA616FF78AC}" type="pres">
      <dgm:prSet presAssocID="{1AEDA5AB-1197-485E-96F1-08D9F3E046B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C907F-2A08-4281-B86F-12AAD0FB0DDA}" type="pres">
      <dgm:prSet presAssocID="{BF5E8730-9A3A-4A5A-A82A-E6CF67FC94F2}" presName="spacer" presStyleCnt="0"/>
      <dgm:spPr/>
    </dgm:pt>
    <dgm:pt modelId="{01F6BC63-D2A9-4777-B826-D64C25541B1D}" type="pres">
      <dgm:prSet presAssocID="{971607C9-6307-4BA2-BE76-F2878F1AA92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A6FE3D-655F-4F44-A7E2-79499FAE6274}" type="presOf" srcId="{971607C9-6307-4BA2-BE76-F2878F1AA925}" destId="{01F6BC63-D2A9-4777-B826-D64C25541B1D}" srcOrd="0" destOrd="0" presId="urn:microsoft.com/office/officeart/2005/8/layout/vList2"/>
    <dgm:cxn modelId="{B16FE39F-2EC4-43B6-A7BF-EC30B5F6E03E}" type="presOf" srcId="{1AEDA5AB-1197-485E-96F1-08D9F3E046BE}" destId="{26A216C6-9BD5-4A89-AE03-7EA616FF78AC}" srcOrd="0" destOrd="0" presId="urn:microsoft.com/office/officeart/2005/8/layout/vList2"/>
    <dgm:cxn modelId="{A1BA2E1B-0CD6-4640-8001-90F80433BE79}" srcId="{C29EEB70-662B-4567-9175-580E74CA4426}" destId="{1AEDA5AB-1197-485E-96F1-08D9F3E046BE}" srcOrd="1" destOrd="0" parTransId="{79A7C069-B477-426D-9D3D-5B6A84E2128C}" sibTransId="{BF5E8730-9A3A-4A5A-A82A-E6CF67FC94F2}"/>
    <dgm:cxn modelId="{0DED73AD-B631-4FE8-B13E-75A4124CAEB7}" type="presOf" srcId="{C29EEB70-662B-4567-9175-580E74CA4426}" destId="{9B290492-4C40-4758-89C9-8AEC53C5F51A}" srcOrd="0" destOrd="0" presId="urn:microsoft.com/office/officeart/2005/8/layout/vList2"/>
    <dgm:cxn modelId="{9DDD4D3F-D395-4185-A1C0-C272064774BB}" srcId="{C29EEB70-662B-4567-9175-580E74CA4426}" destId="{971607C9-6307-4BA2-BE76-F2878F1AA925}" srcOrd="2" destOrd="0" parTransId="{9EF3F9CF-6914-4CA0-98FF-46A21A866422}" sibTransId="{4A71C8E0-7BB4-40A3-B96F-C7C70CE230C3}"/>
    <dgm:cxn modelId="{95BD9759-196A-470D-A9AE-B0AB0092CE8A}" type="presOf" srcId="{B56D2980-0159-4C77-8922-76F5AD78A9AA}" destId="{06F30BEC-A570-4F3E-B966-5F5280FE60A8}" srcOrd="0" destOrd="0" presId="urn:microsoft.com/office/officeart/2005/8/layout/vList2"/>
    <dgm:cxn modelId="{73F65A74-8A00-4390-AC16-F5B4A59F7786}" srcId="{C29EEB70-662B-4567-9175-580E74CA4426}" destId="{B56D2980-0159-4C77-8922-76F5AD78A9AA}" srcOrd="0" destOrd="0" parTransId="{F41BC5F5-096B-4073-8BC6-B05F6BCEC7C9}" sibTransId="{631AF5B9-CEE0-41DF-BAE3-5BC423E4F94E}"/>
    <dgm:cxn modelId="{CDA3720A-4EC1-4AB1-966A-760E080820B4}" type="presParOf" srcId="{9B290492-4C40-4758-89C9-8AEC53C5F51A}" destId="{06F30BEC-A570-4F3E-B966-5F5280FE60A8}" srcOrd="0" destOrd="0" presId="urn:microsoft.com/office/officeart/2005/8/layout/vList2"/>
    <dgm:cxn modelId="{E7EBAAC6-8EF7-4793-9844-445B17B78BBB}" type="presParOf" srcId="{9B290492-4C40-4758-89C9-8AEC53C5F51A}" destId="{76D1837A-1D59-4039-AAA6-D6CE193EA61A}" srcOrd="1" destOrd="0" presId="urn:microsoft.com/office/officeart/2005/8/layout/vList2"/>
    <dgm:cxn modelId="{D16FBC30-6E4E-49B7-9B7B-E33433445B0E}" type="presParOf" srcId="{9B290492-4C40-4758-89C9-8AEC53C5F51A}" destId="{26A216C6-9BD5-4A89-AE03-7EA616FF78AC}" srcOrd="2" destOrd="0" presId="urn:microsoft.com/office/officeart/2005/8/layout/vList2"/>
    <dgm:cxn modelId="{E2F3D8A2-9D2F-43EE-B3BD-312502D2B835}" type="presParOf" srcId="{9B290492-4C40-4758-89C9-8AEC53C5F51A}" destId="{033C907F-2A08-4281-B86F-12AAD0FB0DDA}" srcOrd="3" destOrd="0" presId="urn:microsoft.com/office/officeart/2005/8/layout/vList2"/>
    <dgm:cxn modelId="{2018E8AC-AF6D-4A22-AF64-343434582239}" type="presParOf" srcId="{9B290492-4C40-4758-89C9-8AEC53C5F51A}" destId="{01F6BC63-D2A9-4777-B826-D64C25541B1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0A6476-0052-44B1-A85D-992F1005EA5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A95B94-3BBB-4C5B-BD32-4884203EE118}">
      <dgm:prSet phldrT="[Text]"/>
      <dgm:spPr/>
      <dgm:t>
        <a:bodyPr/>
        <a:lstStyle/>
        <a:p>
          <a:r>
            <a:rPr lang="en-US" dirty="0" smtClean="0"/>
            <a:t>LHC &amp; Injector Challenges</a:t>
          </a:r>
          <a:endParaRPr lang="en-US" dirty="0"/>
        </a:p>
      </dgm:t>
    </dgm:pt>
    <dgm:pt modelId="{0D7316FA-A960-4BF1-B9FA-4BE4DFB8E2A7}" type="parTrans" cxnId="{3B3CD130-6B9A-4A44-812A-1B1CF9A4E9B5}">
      <dgm:prSet/>
      <dgm:spPr/>
      <dgm:t>
        <a:bodyPr/>
        <a:lstStyle/>
        <a:p>
          <a:endParaRPr lang="en-US"/>
        </a:p>
      </dgm:t>
    </dgm:pt>
    <dgm:pt modelId="{DEDCF4B0-C4F1-4BB9-B6BF-73CEF84493E7}" type="sibTrans" cxnId="{3B3CD130-6B9A-4A44-812A-1B1CF9A4E9B5}">
      <dgm:prSet/>
      <dgm:spPr/>
      <dgm:t>
        <a:bodyPr/>
        <a:lstStyle/>
        <a:p>
          <a:endParaRPr lang="en-US"/>
        </a:p>
      </dgm:t>
    </dgm:pt>
    <dgm:pt modelId="{D864277E-0741-48B5-AB66-F52AAA102068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 smtClean="0"/>
            <a:t>Examples </a:t>
          </a:r>
          <a:r>
            <a:rPr lang="en-US" dirty="0"/>
            <a:t>of ongoing efforts</a:t>
          </a:r>
        </a:p>
      </dgm:t>
    </dgm:pt>
    <dgm:pt modelId="{34126C8D-C8D5-48A8-83FA-BEDD0E780619}" type="parTrans" cxnId="{AA4112A3-3A7D-4864-8828-2FAA6AA80CFF}">
      <dgm:prSet/>
      <dgm:spPr/>
      <dgm:t>
        <a:bodyPr/>
        <a:lstStyle/>
        <a:p>
          <a:endParaRPr lang="en-US"/>
        </a:p>
      </dgm:t>
    </dgm:pt>
    <dgm:pt modelId="{9ED474BB-0D02-461D-B398-838E33496E40}" type="sibTrans" cxnId="{AA4112A3-3A7D-4864-8828-2FAA6AA80CFF}">
      <dgm:prSet/>
      <dgm:spPr/>
      <dgm:t>
        <a:bodyPr/>
        <a:lstStyle/>
        <a:p>
          <a:endParaRPr lang="en-US"/>
        </a:p>
      </dgm:t>
    </dgm:pt>
    <dgm:pt modelId="{698EA9EA-CF21-4866-BE17-BEFA9FD253FD}" type="pres">
      <dgm:prSet presAssocID="{E70A6476-0052-44B1-A85D-992F1005EA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CE48C4-E736-4969-A978-92401810D1F1}" type="pres">
      <dgm:prSet presAssocID="{A1A95B94-3BBB-4C5B-BD32-4884203EE118}" presName="parentText" presStyleLbl="node1" presStyleIdx="0" presStyleCnt="2" custLinFactY="-46355" custLinFactNeighborX="216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FC242-6291-484F-B1D3-BC734E094D22}" type="pres">
      <dgm:prSet presAssocID="{DEDCF4B0-C4F1-4BB9-B6BF-73CEF84493E7}" presName="spacer" presStyleCnt="0"/>
      <dgm:spPr/>
    </dgm:pt>
    <dgm:pt modelId="{EF9F8654-8080-49B7-9CE4-5225BE109488}" type="pres">
      <dgm:prSet presAssocID="{D864277E-0741-48B5-AB66-F52AAA10206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420A9D-C31E-45C3-BFCB-704B8C4BFEAE}" type="presOf" srcId="{A1A95B94-3BBB-4C5B-BD32-4884203EE118}" destId="{02CE48C4-E736-4969-A978-92401810D1F1}" srcOrd="0" destOrd="0" presId="urn:microsoft.com/office/officeart/2005/8/layout/vList2"/>
    <dgm:cxn modelId="{369CE510-9E79-4F9F-B43D-6C84DC68776A}" type="presOf" srcId="{E70A6476-0052-44B1-A85D-992F1005EA56}" destId="{698EA9EA-CF21-4866-BE17-BEFA9FD253FD}" srcOrd="0" destOrd="0" presId="urn:microsoft.com/office/officeart/2005/8/layout/vList2"/>
    <dgm:cxn modelId="{AA4112A3-3A7D-4864-8828-2FAA6AA80CFF}" srcId="{E70A6476-0052-44B1-A85D-992F1005EA56}" destId="{D864277E-0741-48B5-AB66-F52AAA102068}" srcOrd="1" destOrd="0" parTransId="{34126C8D-C8D5-48A8-83FA-BEDD0E780619}" sibTransId="{9ED474BB-0D02-461D-B398-838E33496E40}"/>
    <dgm:cxn modelId="{D8D298AF-1123-4E6A-9A96-517731BD8225}" type="presOf" srcId="{D864277E-0741-48B5-AB66-F52AAA102068}" destId="{EF9F8654-8080-49B7-9CE4-5225BE109488}" srcOrd="0" destOrd="0" presId="urn:microsoft.com/office/officeart/2005/8/layout/vList2"/>
    <dgm:cxn modelId="{3B3CD130-6B9A-4A44-812A-1B1CF9A4E9B5}" srcId="{E70A6476-0052-44B1-A85D-992F1005EA56}" destId="{A1A95B94-3BBB-4C5B-BD32-4884203EE118}" srcOrd="0" destOrd="0" parTransId="{0D7316FA-A960-4BF1-B9FA-4BE4DFB8E2A7}" sibTransId="{DEDCF4B0-C4F1-4BB9-B6BF-73CEF84493E7}"/>
    <dgm:cxn modelId="{7B51A01D-1F35-4FB9-9E31-ACEF970D0E81}" type="presParOf" srcId="{698EA9EA-CF21-4866-BE17-BEFA9FD253FD}" destId="{02CE48C4-E736-4969-A978-92401810D1F1}" srcOrd="0" destOrd="0" presId="urn:microsoft.com/office/officeart/2005/8/layout/vList2"/>
    <dgm:cxn modelId="{2BC14658-89A6-427C-BC1B-A060074BD1E4}" type="presParOf" srcId="{698EA9EA-CF21-4866-BE17-BEFA9FD253FD}" destId="{DBFFC242-6291-484F-B1D3-BC734E094D22}" srcOrd="1" destOrd="0" presId="urn:microsoft.com/office/officeart/2005/8/layout/vList2"/>
    <dgm:cxn modelId="{A3890571-FDCD-4389-AC65-EDF3B753A030}" type="presParOf" srcId="{698EA9EA-CF21-4866-BE17-BEFA9FD253FD}" destId="{EF9F8654-8080-49B7-9CE4-5225BE10948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29EEB70-662B-4567-9175-580E74CA44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6D2980-0159-4C77-8922-76F5AD78A9AA}">
      <dgm:prSet phldrT="[Text]"/>
      <dgm:spPr/>
      <dgm:t>
        <a:bodyPr/>
        <a:lstStyle/>
        <a:p>
          <a:r>
            <a:rPr lang="en-US" dirty="0"/>
            <a:t>Spike detection for Collimation alignment</a:t>
          </a:r>
        </a:p>
      </dgm:t>
    </dgm:pt>
    <dgm:pt modelId="{F41BC5F5-096B-4073-8BC6-B05F6BCEC7C9}" type="parTrans" cxnId="{73F65A74-8A00-4390-AC16-F5B4A59F7786}">
      <dgm:prSet/>
      <dgm:spPr/>
      <dgm:t>
        <a:bodyPr/>
        <a:lstStyle/>
        <a:p>
          <a:endParaRPr lang="en-US"/>
        </a:p>
      </dgm:t>
    </dgm:pt>
    <dgm:pt modelId="{631AF5B9-CEE0-41DF-BAE3-5BC423E4F94E}" type="sibTrans" cxnId="{73F65A74-8A00-4390-AC16-F5B4A59F7786}">
      <dgm:prSet/>
      <dgm:spPr/>
      <dgm:t>
        <a:bodyPr/>
        <a:lstStyle/>
        <a:p>
          <a:endParaRPr lang="en-US"/>
        </a:p>
      </dgm:t>
    </dgm:pt>
    <dgm:pt modelId="{1AEDA5AB-1197-485E-96F1-08D9F3E046BE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SPS septum alignment</a:t>
          </a:r>
        </a:p>
      </dgm:t>
    </dgm:pt>
    <dgm:pt modelId="{79A7C069-B477-426D-9D3D-5B6A84E2128C}" type="parTrans" cxnId="{A1BA2E1B-0CD6-4640-8001-90F80433BE79}">
      <dgm:prSet/>
      <dgm:spPr/>
      <dgm:t>
        <a:bodyPr/>
        <a:lstStyle/>
        <a:p>
          <a:endParaRPr lang="en-US"/>
        </a:p>
      </dgm:t>
    </dgm:pt>
    <dgm:pt modelId="{BF5E8730-9A3A-4A5A-A82A-E6CF67FC94F2}" type="sibTrans" cxnId="{A1BA2E1B-0CD6-4640-8001-90F80433BE79}">
      <dgm:prSet/>
      <dgm:spPr/>
      <dgm:t>
        <a:bodyPr/>
        <a:lstStyle/>
        <a:p>
          <a:endParaRPr lang="en-US"/>
        </a:p>
      </dgm:t>
    </dgm:pt>
    <dgm:pt modelId="{971607C9-6307-4BA2-BE76-F2878F1AA925}">
      <dgm:prSet phldrT="[Text]"/>
      <dgm:spPr/>
      <dgm:t>
        <a:bodyPr/>
        <a:lstStyle/>
        <a:p>
          <a:r>
            <a:rPr lang="en-US" dirty="0"/>
            <a:t>LHC Optics measurements</a:t>
          </a:r>
        </a:p>
      </dgm:t>
    </dgm:pt>
    <dgm:pt modelId="{9EF3F9CF-6914-4CA0-98FF-46A21A866422}" type="parTrans" cxnId="{9DDD4D3F-D395-4185-A1C0-C272064774BB}">
      <dgm:prSet/>
      <dgm:spPr/>
      <dgm:t>
        <a:bodyPr/>
        <a:lstStyle/>
        <a:p>
          <a:endParaRPr lang="en-US"/>
        </a:p>
      </dgm:t>
    </dgm:pt>
    <dgm:pt modelId="{4A71C8E0-7BB4-40A3-B96F-C7C70CE230C3}" type="sibTrans" cxnId="{9DDD4D3F-D395-4185-A1C0-C272064774BB}">
      <dgm:prSet/>
      <dgm:spPr/>
      <dgm:t>
        <a:bodyPr/>
        <a:lstStyle/>
        <a:p>
          <a:endParaRPr lang="en-US"/>
        </a:p>
      </dgm:t>
    </dgm:pt>
    <dgm:pt modelId="{9B290492-4C40-4758-89C9-8AEC53C5F51A}" type="pres">
      <dgm:prSet presAssocID="{C29EEB70-662B-4567-9175-580E74CA44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F30BEC-A570-4F3E-B966-5F5280FE60A8}" type="pres">
      <dgm:prSet presAssocID="{B56D2980-0159-4C77-8922-76F5AD78A9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D1837A-1D59-4039-AAA6-D6CE193EA61A}" type="pres">
      <dgm:prSet presAssocID="{631AF5B9-CEE0-41DF-BAE3-5BC423E4F94E}" presName="spacer" presStyleCnt="0"/>
      <dgm:spPr/>
    </dgm:pt>
    <dgm:pt modelId="{26A216C6-9BD5-4A89-AE03-7EA616FF78AC}" type="pres">
      <dgm:prSet presAssocID="{1AEDA5AB-1197-485E-96F1-08D9F3E046B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3C907F-2A08-4281-B86F-12AAD0FB0DDA}" type="pres">
      <dgm:prSet presAssocID="{BF5E8730-9A3A-4A5A-A82A-E6CF67FC94F2}" presName="spacer" presStyleCnt="0"/>
      <dgm:spPr/>
    </dgm:pt>
    <dgm:pt modelId="{01F6BC63-D2A9-4777-B826-D64C25541B1D}" type="pres">
      <dgm:prSet presAssocID="{971607C9-6307-4BA2-BE76-F2878F1AA92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A6FE3D-655F-4F44-A7E2-79499FAE6274}" type="presOf" srcId="{971607C9-6307-4BA2-BE76-F2878F1AA925}" destId="{01F6BC63-D2A9-4777-B826-D64C25541B1D}" srcOrd="0" destOrd="0" presId="urn:microsoft.com/office/officeart/2005/8/layout/vList2"/>
    <dgm:cxn modelId="{B16FE39F-2EC4-43B6-A7BF-EC30B5F6E03E}" type="presOf" srcId="{1AEDA5AB-1197-485E-96F1-08D9F3E046BE}" destId="{26A216C6-9BD5-4A89-AE03-7EA616FF78AC}" srcOrd="0" destOrd="0" presId="urn:microsoft.com/office/officeart/2005/8/layout/vList2"/>
    <dgm:cxn modelId="{A1BA2E1B-0CD6-4640-8001-90F80433BE79}" srcId="{C29EEB70-662B-4567-9175-580E74CA4426}" destId="{1AEDA5AB-1197-485E-96F1-08D9F3E046BE}" srcOrd="1" destOrd="0" parTransId="{79A7C069-B477-426D-9D3D-5B6A84E2128C}" sibTransId="{BF5E8730-9A3A-4A5A-A82A-E6CF67FC94F2}"/>
    <dgm:cxn modelId="{0DED73AD-B631-4FE8-B13E-75A4124CAEB7}" type="presOf" srcId="{C29EEB70-662B-4567-9175-580E74CA4426}" destId="{9B290492-4C40-4758-89C9-8AEC53C5F51A}" srcOrd="0" destOrd="0" presId="urn:microsoft.com/office/officeart/2005/8/layout/vList2"/>
    <dgm:cxn modelId="{9DDD4D3F-D395-4185-A1C0-C272064774BB}" srcId="{C29EEB70-662B-4567-9175-580E74CA4426}" destId="{971607C9-6307-4BA2-BE76-F2878F1AA925}" srcOrd="2" destOrd="0" parTransId="{9EF3F9CF-6914-4CA0-98FF-46A21A866422}" sibTransId="{4A71C8E0-7BB4-40A3-B96F-C7C70CE230C3}"/>
    <dgm:cxn modelId="{95BD9759-196A-470D-A9AE-B0AB0092CE8A}" type="presOf" srcId="{B56D2980-0159-4C77-8922-76F5AD78A9AA}" destId="{06F30BEC-A570-4F3E-B966-5F5280FE60A8}" srcOrd="0" destOrd="0" presId="urn:microsoft.com/office/officeart/2005/8/layout/vList2"/>
    <dgm:cxn modelId="{73F65A74-8A00-4390-AC16-F5B4A59F7786}" srcId="{C29EEB70-662B-4567-9175-580E74CA4426}" destId="{B56D2980-0159-4C77-8922-76F5AD78A9AA}" srcOrd="0" destOrd="0" parTransId="{F41BC5F5-096B-4073-8BC6-B05F6BCEC7C9}" sibTransId="{631AF5B9-CEE0-41DF-BAE3-5BC423E4F94E}"/>
    <dgm:cxn modelId="{CDA3720A-4EC1-4AB1-966A-760E080820B4}" type="presParOf" srcId="{9B290492-4C40-4758-89C9-8AEC53C5F51A}" destId="{06F30BEC-A570-4F3E-B966-5F5280FE60A8}" srcOrd="0" destOrd="0" presId="urn:microsoft.com/office/officeart/2005/8/layout/vList2"/>
    <dgm:cxn modelId="{E7EBAAC6-8EF7-4793-9844-445B17B78BBB}" type="presParOf" srcId="{9B290492-4C40-4758-89C9-8AEC53C5F51A}" destId="{76D1837A-1D59-4039-AAA6-D6CE193EA61A}" srcOrd="1" destOrd="0" presId="urn:microsoft.com/office/officeart/2005/8/layout/vList2"/>
    <dgm:cxn modelId="{D16FBC30-6E4E-49B7-9B7B-E33433445B0E}" type="presParOf" srcId="{9B290492-4C40-4758-89C9-8AEC53C5F51A}" destId="{26A216C6-9BD5-4A89-AE03-7EA616FF78AC}" srcOrd="2" destOrd="0" presId="urn:microsoft.com/office/officeart/2005/8/layout/vList2"/>
    <dgm:cxn modelId="{E2F3D8A2-9D2F-43EE-B3BD-312502D2B835}" type="presParOf" srcId="{9B290492-4C40-4758-89C9-8AEC53C5F51A}" destId="{033C907F-2A08-4281-B86F-12AAD0FB0DDA}" srcOrd="3" destOrd="0" presId="urn:microsoft.com/office/officeart/2005/8/layout/vList2"/>
    <dgm:cxn modelId="{2018E8AC-AF6D-4A22-AF64-343434582239}" type="presParOf" srcId="{9B290492-4C40-4758-89C9-8AEC53C5F51A}" destId="{01F6BC63-D2A9-4777-B826-D64C25541B1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70A6476-0052-44B1-A85D-992F1005EA56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A95B94-3BBB-4C5B-BD32-4884203EE118}">
      <dgm:prSet phldrT="[Text]"/>
      <dgm:spPr/>
      <dgm:t>
        <a:bodyPr/>
        <a:lstStyle/>
        <a:p>
          <a:r>
            <a:rPr lang="en-US" dirty="0" smtClean="0"/>
            <a:t>LHC &amp; Injector Challenges</a:t>
          </a:r>
          <a:endParaRPr lang="en-US" dirty="0"/>
        </a:p>
      </dgm:t>
    </dgm:pt>
    <dgm:pt modelId="{0D7316FA-A960-4BF1-B9FA-4BE4DFB8E2A7}" type="parTrans" cxnId="{3B3CD130-6B9A-4A44-812A-1B1CF9A4E9B5}">
      <dgm:prSet/>
      <dgm:spPr/>
      <dgm:t>
        <a:bodyPr/>
        <a:lstStyle/>
        <a:p>
          <a:endParaRPr lang="en-US"/>
        </a:p>
      </dgm:t>
    </dgm:pt>
    <dgm:pt modelId="{DEDCF4B0-C4F1-4BB9-B6BF-73CEF84493E7}" type="sibTrans" cxnId="{3B3CD130-6B9A-4A44-812A-1B1CF9A4E9B5}">
      <dgm:prSet/>
      <dgm:spPr/>
      <dgm:t>
        <a:bodyPr/>
        <a:lstStyle/>
        <a:p>
          <a:endParaRPr lang="en-US"/>
        </a:p>
      </dgm:t>
    </dgm:pt>
    <dgm:pt modelId="{D864277E-0741-48B5-AB66-F52AAA102068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 smtClean="0"/>
            <a:t>Examples </a:t>
          </a:r>
          <a:r>
            <a:rPr lang="en-US" dirty="0"/>
            <a:t>of ongoing efforts</a:t>
          </a:r>
        </a:p>
      </dgm:t>
    </dgm:pt>
    <dgm:pt modelId="{34126C8D-C8D5-48A8-83FA-BEDD0E780619}" type="parTrans" cxnId="{AA4112A3-3A7D-4864-8828-2FAA6AA80CFF}">
      <dgm:prSet/>
      <dgm:spPr/>
      <dgm:t>
        <a:bodyPr/>
        <a:lstStyle/>
        <a:p>
          <a:endParaRPr lang="en-US"/>
        </a:p>
      </dgm:t>
    </dgm:pt>
    <dgm:pt modelId="{9ED474BB-0D02-461D-B398-838E33496E40}" type="sibTrans" cxnId="{AA4112A3-3A7D-4864-8828-2FAA6AA80CFF}">
      <dgm:prSet/>
      <dgm:spPr/>
      <dgm:t>
        <a:bodyPr/>
        <a:lstStyle/>
        <a:p>
          <a:endParaRPr lang="en-US"/>
        </a:p>
      </dgm:t>
    </dgm:pt>
    <dgm:pt modelId="{698EA9EA-CF21-4866-BE17-BEFA9FD253FD}" type="pres">
      <dgm:prSet presAssocID="{E70A6476-0052-44B1-A85D-992F1005EA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CE48C4-E736-4969-A978-92401810D1F1}" type="pres">
      <dgm:prSet presAssocID="{A1A95B94-3BBB-4C5B-BD32-4884203EE118}" presName="parentText" presStyleLbl="node1" presStyleIdx="0" presStyleCnt="2" custLinFactY="-46355" custLinFactNeighborX="216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FC242-6291-484F-B1D3-BC734E094D22}" type="pres">
      <dgm:prSet presAssocID="{DEDCF4B0-C4F1-4BB9-B6BF-73CEF84493E7}" presName="spacer" presStyleCnt="0"/>
      <dgm:spPr/>
    </dgm:pt>
    <dgm:pt modelId="{EF9F8654-8080-49B7-9CE4-5225BE109488}" type="pres">
      <dgm:prSet presAssocID="{D864277E-0741-48B5-AB66-F52AAA10206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420A9D-C31E-45C3-BFCB-704B8C4BFEAE}" type="presOf" srcId="{A1A95B94-3BBB-4C5B-BD32-4884203EE118}" destId="{02CE48C4-E736-4969-A978-92401810D1F1}" srcOrd="0" destOrd="0" presId="urn:microsoft.com/office/officeart/2005/8/layout/vList2"/>
    <dgm:cxn modelId="{369CE510-9E79-4F9F-B43D-6C84DC68776A}" type="presOf" srcId="{E70A6476-0052-44B1-A85D-992F1005EA56}" destId="{698EA9EA-CF21-4866-BE17-BEFA9FD253FD}" srcOrd="0" destOrd="0" presId="urn:microsoft.com/office/officeart/2005/8/layout/vList2"/>
    <dgm:cxn modelId="{AA4112A3-3A7D-4864-8828-2FAA6AA80CFF}" srcId="{E70A6476-0052-44B1-A85D-992F1005EA56}" destId="{D864277E-0741-48B5-AB66-F52AAA102068}" srcOrd="1" destOrd="0" parTransId="{34126C8D-C8D5-48A8-83FA-BEDD0E780619}" sibTransId="{9ED474BB-0D02-461D-B398-838E33496E40}"/>
    <dgm:cxn modelId="{D8D298AF-1123-4E6A-9A96-517731BD8225}" type="presOf" srcId="{D864277E-0741-48B5-AB66-F52AAA102068}" destId="{EF9F8654-8080-49B7-9CE4-5225BE109488}" srcOrd="0" destOrd="0" presId="urn:microsoft.com/office/officeart/2005/8/layout/vList2"/>
    <dgm:cxn modelId="{3B3CD130-6B9A-4A44-812A-1B1CF9A4E9B5}" srcId="{E70A6476-0052-44B1-A85D-992F1005EA56}" destId="{A1A95B94-3BBB-4C5B-BD32-4884203EE118}" srcOrd="0" destOrd="0" parTransId="{0D7316FA-A960-4BF1-B9FA-4BE4DFB8E2A7}" sibTransId="{DEDCF4B0-C4F1-4BB9-B6BF-73CEF84493E7}"/>
    <dgm:cxn modelId="{7B51A01D-1F35-4FB9-9E31-ACEF970D0E81}" type="presParOf" srcId="{698EA9EA-CF21-4866-BE17-BEFA9FD253FD}" destId="{02CE48C4-E736-4969-A978-92401810D1F1}" srcOrd="0" destOrd="0" presId="urn:microsoft.com/office/officeart/2005/8/layout/vList2"/>
    <dgm:cxn modelId="{2BC14658-89A6-427C-BC1B-A060074BD1E4}" type="presParOf" srcId="{698EA9EA-CF21-4866-BE17-BEFA9FD253FD}" destId="{DBFFC242-6291-484F-B1D3-BC734E094D22}" srcOrd="1" destOrd="0" presId="urn:microsoft.com/office/officeart/2005/8/layout/vList2"/>
    <dgm:cxn modelId="{A3890571-FDCD-4389-AC65-EDF3B753A030}" type="presParOf" srcId="{698EA9EA-CF21-4866-BE17-BEFA9FD253FD}" destId="{EF9F8654-8080-49B7-9CE4-5225BE10948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E48C4-E736-4969-A978-92401810D1F1}">
      <dsp:nvSpPr>
        <dsp:cNvPr id="0" name=""/>
        <dsp:cNvSpPr/>
      </dsp:nvSpPr>
      <dsp:spPr>
        <a:xfrm>
          <a:off x="0" y="690200"/>
          <a:ext cx="8227978" cy="12712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LHC &amp; Injector Challenges</a:t>
          </a:r>
          <a:endParaRPr lang="en-US" sz="5300" kern="1200" dirty="0"/>
        </a:p>
      </dsp:txBody>
      <dsp:txXfrm>
        <a:off x="62055" y="752255"/>
        <a:ext cx="8103868" cy="1147095"/>
      </dsp:txXfrm>
    </dsp:sp>
    <dsp:sp modelId="{EF9F8654-8080-49B7-9CE4-5225BE109488}">
      <dsp:nvSpPr>
        <dsp:cNvPr id="0" name=""/>
        <dsp:cNvSpPr/>
      </dsp:nvSpPr>
      <dsp:spPr>
        <a:xfrm>
          <a:off x="0" y="2114045"/>
          <a:ext cx="8227978" cy="12712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Examples </a:t>
          </a:r>
          <a:r>
            <a:rPr lang="en-US" sz="5300" kern="1200" dirty="0"/>
            <a:t>of ongoing efforts</a:t>
          </a:r>
        </a:p>
      </dsp:txBody>
      <dsp:txXfrm>
        <a:off x="62055" y="2176100"/>
        <a:ext cx="8103868" cy="11470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30BEC-A570-4F3E-B966-5F5280FE60A8}">
      <dsp:nvSpPr>
        <dsp:cNvPr id="0" name=""/>
        <dsp:cNvSpPr/>
      </dsp:nvSpPr>
      <dsp:spPr>
        <a:xfrm>
          <a:off x="0" y="11093"/>
          <a:ext cx="6617645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Spike detection for Collimation alignment</a:t>
          </a:r>
        </a:p>
      </dsp:txBody>
      <dsp:txXfrm>
        <a:off x="28100" y="39193"/>
        <a:ext cx="6561445" cy="519439"/>
      </dsp:txXfrm>
    </dsp:sp>
    <dsp:sp modelId="{26A216C6-9BD5-4A89-AE03-7EA616FF78AC}">
      <dsp:nvSpPr>
        <dsp:cNvPr id="0" name=""/>
        <dsp:cNvSpPr/>
      </dsp:nvSpPr>
      <dsp:spPr>
        <a:xfrm>
          <a:off x="0" y="655853"/>
          <a:ext cx="6617645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SPS septum alignment</a:t>
          </a:r>
        </a:p>
      </dsp:txBody>
      <dsp:txXfrm>
        <a:off x="28100" y="683953"/>
        <a:ext cx="6561445" cy="519439"/>
      </dsp:txXfrm>
    </dsp:sp>
    <dsp:sp modelId="{01F6BC63-D2A9-4777-B826-D64C25541B1D}">
      <dsp:nvSpPr>
        <dsp:cNvPr id="0" name=""/>
        <dsp:cNvSpPr/>
      </dsp:nvSpPr>
      <dsp:spPr>
        <a:xfrm>
          <a:off x="0" y="1300612"/>
          <a:ext cx="6617645" cy="57563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LHC Optics measurements</a:t>
          </a:r>
        </a:p>
      </dsp:txBody>
      <dsp:txXfrm>
        <a:off x="28100" y="1328712"/>
        <a:ext cx="6561445" cy="519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E48C4-E736-4969-A978-92401810D1F1}">
      <dsp:nvSpPr>
        <dsp:cNvPr id="0" name=""/>
        <dsp:cNvSpPr/>
      </dsp:nvSpPr>
      <dsp:spPr>
        <a:xfrm>
          <a:off x="0" y="690200"/>
          <a:ext cx="8227978" cy="1271205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LHC &amp; Injector Challenges</a:t>
          </a:r>
          <a:endParaRPr lang="en-US" sz="5300" kern="1200" dirty="0"/>
        </a:p>
      </dsp:txBody>
      <dsp:txXfrm>
        <a:off x="62055" y="752255"/>
        <a:ext cx="8103868" cy="1147095"/>
      </dsp:txXfrm>
    </dsp:sp>
    <dsp:sp modelId="{EF9F8654-8080-49B7-9CE4-5225BE109488}">
      <dsp:nvSpPr>
        <dsp:cNvPr id="0" name=""/>
        <dsp:cNvSpPr/>
      </dsp:nvSpPr>
      <dsp:spPr>
        <a:xfrm>
          <a:off x="0" y="2114045"/>
          <a:ext cx="8227978" cy="12712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300" kern="1200" dirty="0" smtClean="0"/>
            <a:t>Examples </a:t>
          </a:r>
          <a:r>
            <a:rPr lang="en-US" sz="5300" kern="1200" dirty="0"/>
            <a:t>of ongoing efforts</a:t>
          </a:r>
        </a:p>
      </dsp:txBody>
      <dsp:txXfrm>
        <a:off x="62055" y="2176100"/>
        <a:ext cx="8103868" cy="11470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E48C4-E736-4969-A978-92401810D1F1}">
      <dsp:nvSpPr>
        <dsp:cNvPr id="0" name=""/>
        <dsp:cNvSpPr/>
      </dsp:nvSpPr>
      <dsp:spPr>
        <a:xfrm>
          <a:off x="0" y="0"/>
          <a:ext cx="8086117" cy="1199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LHC &amp; Injector Challenges</a:t>
          </a:r>
          <a:endParaRPr lang="en-US" sz="5000" kern="1200" dirty="0"/>
        </a:p>
      </dsp:txBody>
      <dsp:txXfrm>
        <a:off x="58543" y="58543"/>
        <a:ext cx="7969031" cy="1082164"/>
      </dsp:txXfrm>
    </dsp:sp>
    <dsp:sp modelId="{EF9F8654-8080-49B7-9CE4-5225BE109488}">
      <dsp:nvSpPr>
        <dsp:cNvPr id="0" name=""/>
        <dsp:cNvSpPr/>
      </dsp:nvSpPr>
      <dsp:spPr>
        <a:xfrm>
          <a:off x="0" y="1359698"/>
          <a:ext cx="8086117" cy="119925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Examples </a:t>
          </a:r>
          <a:r>
            <a:rPr lang="en-US" sz="5000" kern="1200" dirty="0"/>
            <a:t>of ongoing efforts</a:t>
          </a:r>
        </a:p>
      </dsp:txBody>
      <dsp:txXfrm>
        <a:off x="58543" y="1418241"/>
        <a:ext cx="7969031" cy="10821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30BEC-A570-4F3E-B966-5F5280FE60A8}">
      <dsp:nvSpPr>
        <dsp:cNvPr id="0" name=""/>
        <dsp:cNvSpPr/>
      </dsp:nvSpPr>
      <dsp:spPr>
        <a:xfrm>
          <a:off x="0" y="11093"/>
          <a:ext cx="6617645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Spike detection for Collimation alignment</a:t>
          </a:r>
        </a:p>
      </dsp:txBody>
      <dsp:txXfrm>
        <a:off x="28100" y="39193"/>
        <a:ext cx="6561445" cy="519439"/>
      </dsp:txXfrm>
    </dsp:sp>
    <dsp:sp modelId="{26A216C6-9BD5-4A89-AE03-7EA616FF78AC}">
      <dsp:nvSpPr>
        <dsp:cNvPr id="0" name=""/>
        <dsp:cNvSpPr/>
      </dsp:nvSpPr>
      <dsp:spPr>
        <a:xfrm>
          <a:off x="0" y="655853"/>
          <a:ext cx="6617645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SPS septum alignment</a:t>
          </a:r>
        </a:p>
      </dsp:txBody>
      <dsp:txXfrm>
        <a:off x="28100" y="683953"/>
        <a:ext cx="6561445" cy="519439"/>
      </dsp:txXfrm>
    </dsp:sp>
    <dsp:sp modelId="{01F6BC63-D2A9-4777-B826-D64C25541B1D}">
      <dsp:nvSpPr>
        <dsp:cNvPr id="0" name=""/>
        <dsp:cNvSpPr/>
      </dsp:nvSpPr>
      <dsp:spPr>
        <a:xfrm>
          <a:off x="0" y="1300612"/>
          <a:ext cx="6617645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LHC Optics measurements</a:t>
          </a:r>
        </a:p>
      </dsp:txBody>
      <dsp:txXfrm>
        <a:off x="28100" y="1328712"/>
        <a:ext cx="6561445" cy="5194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E48C4-E736-4969-A978-92401810D1F1}">
      <dsp:nvSpPr>
        <dsp:cNvPr id="0" name=""/>
        <dsp:cNvSpPr/>
      </dsp:nvSpPr>
      <dsp:spPr>
        <a:xfrm>
          <a:off x="0" y="0"/>
          <a:ext cx="8086117" cy="1199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LHC &amp; Injector Challenges</a:t>
          </a:r>
          <a:endParaRPr lang="en-US" sz="5000" kern="1200" dirty="0"/>
        </a:p>
      </dsp:txBody>
      <dsp:txXfrm>
        <a:off x="58543" y="58543"/>
        <a:ext cx="7969031" cy="1082164"/>
      </dsp:txXfrm>
    </dsp:sp>
    <dsp:sp modelId="{EF9F8654-8080-49B7-9CE4-5225BE109488}">
      <dsp:nvSpPr>
        <dsp:cNvPr id="0" name=""/>
        <dsp:cNvSpPr/>
      </dsp:nvSpPr>
      <dsp:spPr>
        <a:xfrm>
          <a:off x="0" y="1359698"/>
          <a:ext cx="8086117" cy="119925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Examples </a:t>
          </a:r>
          <a:r>
            <a:rPr lang="en-US" sz="5000" kern="1200" dirty="0"/>
            <a:t>of ongoing efforts</a:t>
          </a:r>
        </a:p>
      </dsp:txBody>
      <dsp:txXfrm>
        <a:off x="58543" y="1418241"/>
        <a:ext cx="7969031" cy="10821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30BEC-A570-4F3E-B966-5F5280FE60A8}">
      <dsp:nvSpPr>
        <dsp:cNvPr id="0" name=""/>
        <dsp:cNvSpPr/>
      </dsp:nvSpPr>
      <dsp:spPr>
        <a:xfrm>
          <a:off x="0" y="11093"/>
          <a:ext cx="6617645" cy="57563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Spike detection for Collimation alignment</a:t>
          </a:r>
        </a:p>
      </dsp:txBody>
      <dsp:txXfrm>
        <a:off x="28100" y="39193"/>
        <a:ext cx="6561445" cy="519439"/>
      </dsp:txXfrm>
    </dsp:sp>
    <dsp:sp modelId="{26A216C6-9BD5-4A89-AE03-7EA616FF78AC}">
      <dsp:nvSpPr>
        <dsp:cNvPr id="0" name=""/>
        <dsp:cNvSpPr/>
      </dsp:nvSpPr>
      <dsp:spPr>
        <a:xfrm>
          <a:off x="0" y="655853"/>
          <a:ext cx="6617645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SPS septum alignment</a:t>
          </a:r>
        </a:p>
      </dsp:txBody>
      <dsp:txXfrm>
        <a:off x="28100" y="683953"/>
        <a:ext cx="6561445" cy="519439"/>
      </dsp:txXfrm>
    </dsp:sp>
    <dsp:sp modelId="{01F6BC63-D2A9-4777-B826-D64C25541B1D}">
      <dsp:nvSpPr>
        <dsp:cNvPr id="0" name=""/>
        <dsp:cNvSpPr/>
      </dsp:nvSpPr>
      <dsp:spPr>
        <a:xfrm>
          <a:off x="0" y="1300612"/>
          <a:ext cx="6617645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LHC Optics measurements</a:t>
          </a:r>
        </a:p>
      </dsp:txBody>
      <dsp:txXfrm>
        <a:off x="28100" y="1328712"/>
        <a:ext cx="6561445" cy="5194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E48C4-E736-4969-A978-92401810D1F1}">
      <dsp:nvSpPr>
        <dsp:cNvPr id="0" name=""/>
        <dsp:cNvSpPr/>
      </dsp:nvSpPr>
      <dsp:spPr>
        <a:xfrm>
          <a:off x="0" y="0"/>
          <a:ext cx="8086117" cy="1199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LHC &amp; Injector Challenges</a:t>
          </a:r>
          <a:endParaRPr lang="en-US" sz="5000" kern="1200" dirty="0"/>
        </a:p>
      </dsp:txBody>
      <dsp:txXfrm>
        <a:off x="58543" y="58543"/>
        <a:ext cx="7969031" cy="1082164"/>
      </dsp:txXfrm>
    </dsp:sp>
    <dsp:sp modelId="{EF9F8654-8080-49B7-9CE4-5225BE109488}">
      <dsp:nvSpPr>
        <dsp:cNvPr id="0" name=""/>
        <dsp:cNvSpPr/>
      </dsp:nvSpPr>
      <dsp:spPr>
        <a:xfrm>
          <a:off x="0" y="1359698"/>
          <a:ext cx="8086117" cy="119925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Examples </a:t>
          </a:r>
          <a:r>
            <a:rPr lang="en-US" sz="5000" kern="1200" dirty="0"/>
            <a:t>of ongoing efforts</a:t>
          </a:r>
        </a:p>
      </dsp:txBody>
      <dsp:txXfrm>
        <a:off x="58543" y="1418241"/>
        <a:ext cx="7969031" cy="10821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30BEC-A570-4F3E-B966-5F5280FE60A8}">
      <dsp:nvSpPr>
        <dsp:cNvPr id="0" name=""/>
        <dsp:cNvSpPr/>
      </dsp:nvSpPr>
      <dsp:spPr>
        <a:xfrm>
          <a:off x="0" y="11093"/>
          <a:ext cx="6617645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Spike detection for Collimation alignment</a:t>
          </a:r>
        </a:p>
      </dsp:txBody>
      <dsp:txXfrm>
        <a:off x="28100" y="39193"/>
        <a:ext cx="6561445" cy="519439"/>
      </dsp:txXfrm>
    </dsp:sp>
    <dsp:sp modelId="{26A216C6-9BD5-4A89-AE03-7EA616FF78AC}">
      <dsp:nvSpPr>
        <dsp:cNvPr id="0" name=""/>
        <dsp:cNvSpPr/>
      </dsp:nvSpPr>
      <dsp:spPr>
        <a:xfrm>
          <a:off x="0" y="655853"/>
          <a:ext cx="6617645" cy="57563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SPS septum alignment</a:t>
          </a:r>
        </a:p>
      </dsp:txBody>
      <dsp:txXfrm>
        <a:off x="28100" y="683953"/>
        <a:ext cx="6561445" cy="519439"/>
      </dsp:txXfrm>
    </dsp:sp>
    <dsp:sp modelId="{01F6BC63-D2A9-4777-B826-D64C25541B1D}">
      <dsp:nvSpPr>
        <dsp:cNvPr id="0" name=""/>
        <dsp:cNvSpPr/>
      </dsp:nvSpPr>
      <dsp:spPr>
        <a:xfrm>
          <a:off x="0" y="1300612"/>
          <a:ext cx="6617645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LHC Optics measurements</a:t>
          </a:r>
        </a:p>
      </dsp:txBody>
      <dsp:txXfrm>
        <a:off x="28100" y="1328712"/>
        <a:ext cx="6561445" cy="5194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E48C4-E736-4969-A978-92401810D1F1}">
      <dsp:nvSpPr>
        <dsp:cNvPr id="0" name=""/>
        <dsp:cNvSpPr/>
      </dsp:nvSpPr>
      <dsp:spPr>
        <a:xfrm>
          <a:off x="0" y="0"/>
          <a:ext cx="8086117" cy="1199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LHC &amp; Injector Challenges</a:t>
          </a:r>
          <a:endParaRPr lang="en-US" sz="5000" kern="1200" dirty="0"/>
        </a:p>
      </dsp:txBody>
      <dsp:txXfrm>
        <a:off x="58543" y="58543"/>
        <a:ext cx="7969031" cy="1082164"/>
      </dsp:txXfrm>
    </dsp:sp>
    <dsp:sp modelId="{EF9F8654-8080-49B7-9CE4-5225BE109488}">
      <dsp:nvSpPr>
        <dsp:cNvPr id="0" name=""/>
        <dsp:cNvSpPr/>
      </dsp:nvSpPr>
      <dsp:spPr>
        <a:xfrm>
          <a:off x="0" y="1359698"/>
          <a:ext cx="8086117" cy="1199250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Examples </a:t>
          </a:r>
          <a:r>
            <a:rPr lang="en-US" sz="5000" kern="1200" dirty="0"/>
            <a:t>of ongoing efforts</a:t>
          </a:r>
        </a:p>
      </dsp:txBody>
      <dsp:txXfrm>
        <a:off x="58543" y="1418241"/>
        <a:ext cx="7969031" cy="1082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F6B94-6F04-4C73-A1B8-14D0C791885F}" type="datetimeFigureOut">
              <a:rPr lang="en-GB" smtClean="0"/>
              <a:t>28/02/2018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AC258F-DCF1-4FD7-87F2-740F821EC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99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dirty="0">
                <a:latin typeface="Arial" pitchFamily="34" charset="0"/>
              </a:rPr>
              <a:t>Beam </a:t>
            </a:r>
            <a:r>
              <a:rPr lang="de-DE" dirty="0" err="1">
                <a:latin typeface="Arial" pitchFamily="34" charset="0"/>
              </a:rPr>
              <a:t>circulating</a:t>
            </a:r>
            <a:r>
              <a:rPr lang="de-DE" dirty="0">
                <a:latin typeface="Arial" pitchFamily="34" charset="0"/>
              </a:rPr>
              <a:t> in </a:t>
            </a:r>
            <a:r>
              <a:rPr lang="de-DE" dirty="0" err="1">
                <a:latin typeface="Arial" pitchFamily="34" charset="0"/>
              </a:rPr>
              <a:t>bunches</a:t>
            </a:r>
            <a:r>
              <a:rPr lang="de-DE" dirty="0">
                <a:latin typeface="Arial" pitchFamily="34" charset="0"/>
              </a:rPr>
              <a:t>!</a:t>
            </a:r>
          </a:p>
          <a:p>
            <a:r>
              <a:rPr lang="de-DE" dirty="0">
                <a:latin typeface="Arial" pitchFamily="34" charset="0"/>
              </a:rPr>
              <a:t>Ions</a:t>
            </a:r>
          </a:p>
          <a:p>
            <a:r>
              <a:rPr lang="de-DE" dirty="0">
                <a:latin typeface="Arial" pitchFamily="34" charset="0"/>
              </a:rPr>
              <a:t>7TeV</a:t>
            </a:r>
            <a:r>
              <a:rPr lang="de-DE" baseline="0" dirty="0">
                <a:latin typeface="Arial" pitchFamily="34" charset="0"/>
              </a:rPr>
              <a:t> design </a:t>
            </a:r>
            <a:r>
              <a:rPr lang="de-DE" baseline="0" dirty="0" err="1">
                <a:latin typeface="Arial" pitchFamily="34" charset="0"/>
              </a:rPr>
              <a:t>energy</a:t>
            </a:r>
            <a:endParaRPr lang="de-DE" baseline="0" dirty="0">
              <a:latin typeface="Arial" pitchFamily="34" charset="0"/>
            </a:endParaRPr>
          </a:p>
          <a:p>
            <a:r>
              <a:rPr lang="de-DE" baseline="0" dirty="0">
                <a:latin typeface="Arial" pitchFamily="34" charset="0"/>
              </a:rPr>
              <a:t>Derzeit 3.5 bis </a:t>
            </a:r>
            <a:r>
              <a:rPr lang="de-DE" baseline="0" dirty="0" err="1">
                <a:latin typeface="Arial" pitchFamily="34" charset="0"/>
              </a:rPr>
              <a:t>shutdown</a:t>
            </a:r>
            <a:r>
              <a:rPr lang="de-DE" baseline="0" dirty="0">
                <a:latin typeface="Arial" pitchFamily="34" charset="0"/>
              </a:rPr>
              <a:t> 2012</a:t>
            </a:r>
            <a:endParaRPr lang="de-DE" dirty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0E5E87-A5AC-447A-A3DA-CE2A13EB15DD}" type="slidenum">
              <a:rPr lang="en-US" smtClean="0">
                <a:latin typeface="Arial" pitchFamily="34" charset="0"/>
              </a:rPr>
              <a:pPr/>
              <a:t>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06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pitchFamily="34" charset="0"/>
              </a:rPr>
              <a:t>17 km </a:t>
            </a:r>
            <a:r>
              <a:rPr lang="en-US" dirty="0" err="1">
                <a:latin typeface="Arial" pitchFamily="34" charset="0"/>
              </a:rPr>
              <a:t>langer</a:t>
            </a:r>
            <a:r>
              <a:rPr lang="en-US" dirty="0">
                <a:latin typeface="Arial" pitchFamily="34" charset="0"/>
              </a:rPr>
              <a:t> ring,</a:t>
            </a:r>
            <a:r>
              <a:rPr lang="en-US" baseline="0" dirty="0">
                <a:latin typeface="Arial" pitchFamily="34" charset="0"/>
              </a:rPr>
              <a:t> </a:t>
            </a:r>
            <a:r>
              <a:rPr lang="en-US" baseline="0" dirty="0" err="1">
                <a:latin typeface="Arial" pitchFamily="34" charset="0"/>
              </a:rPr>
              <a:t>durchfädeln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54BC5-6B1F-4979-9DD7-EDBB5B46422C}" type="slidenum">
              <a:rPr lang="en-US" smtClean="0">
                <a:latin typeface="Arial" pitchFamily="34" charset="0"/>
              </a:rPr>
              <a:pPr/>
              <a:t>16</a:t>
            </a:fld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509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[add picture of spill]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C258F-DCF1-4FD7-87F2-740F821EC06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94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 um wire, 3m tank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C258F-DCF1-4FD7-87F2-740F821EC06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681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FLUKA model: expected BLM loss response can be computed for given configuration of alignments: CPU expensive.</a:t>
            </a: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perhaps state all 5 tanks are "in beam at once"</a:t>
            </a:r>
          </a:p>
          <a:p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perhaps mention today's procedure: it is aligned manually using a beam-based technique aiming to minimise losses measured on BLMs. scanning one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dof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a time looking at total losses of all </a:t>
            </a:r>
            <a:r>
              <a:rPr lang="en-GB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blms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BLMs local to the scan location. start upstream and iterate downstream one tank at a time. repeating iterations. time consuming but it generally works to achieve acceptable losses. often not very intuitive for a human...  too much data!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AC258F-DCF1-4FD7-87F2-740F821EC06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079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012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337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905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867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68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20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58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2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821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49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4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7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585626"/>
            <a:ext cx="12192000" cy="2723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70039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3000">
                <a:schemeClr val="accent1">
                  <a:lumMod val="45000"/>
                  <a:lumOff val="55000"/>
                </a:schemeClr>
              </a:gs>
              <a:gs pos="83000">
                <a:schemeClr val="accent1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003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753221"/>
            <a:ext cx="10515600" cy="5744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6459" y="6596614"/>
            <a:ext cx="1048966" cy="272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28/02/2018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01884" y="6596614"/>
            <a:ext cx="9537923" cy="261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33574" y="6585626"/>
            <a:ext cx="964660" cy="2720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87556-E883-4D28-A9DB-D8D764F4BFB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43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4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Operational challenges at the LHC and injector synchrotrons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Kajetan Fuchsberger</a:t>
            </a:r>
          </a:p>
          <a:p>
            <a:r>
              <a:rPr lang="en-US" dirty="0"/>
              <a:t>Many Thanks to: </a:t>
            </a:r>
            <a:br>
              <a:rPr lang="en-US" dirty="0"/>
            </a:br>
            <a:r>
              <a:rPr lang="en-US" dirty="0"/>
              <a:t>G. Azzopardi, E. </a:t>
            </a:r>
            <a:r>
              <a:rPr lang="en-US" dirty="0" err="1"/>
              <a:t>Fol</a:t>
            </a:r>
            <a:r>
              <a:rPr lang="en-US" dirty="0"/>
              <a:t>, M. Fraser, V. </a:t>
            </a:r>
            <a:r>
              <a:rPr lang="en-US" dirty="0" err="1"/>
              <a:t>Kain</a:t>
            </a:r>
            <a:r>
              <a:rPr lang="en-US" dirty="0"/>
              <a:t>, K. Li, B. </a:t>
            </a:r>
            <a:r>
              <a:rPr lang="en-US" dirty="0" err="1"/>
              <a:t>Mikulec</a:t>
            </a:r>
            <a:r>
              <a:rPr lang="en-US" dirty="0"/>
              <a:t>, J. Wenninger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Model - Fine Tuning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83529"/>
            <a:ext cx="10515600" cy="1114547"/>
          </a:xfrm>
        </p:spPr>
        <p:txBody>
          <a:bodyPr/>
          <a:lstStyle/>
          <a:p>
            <a:r>
              <a:rPr lang="en-US" dirty="0" smtClean="0"/>
              <a:t>In principle very good model</a:t>
            </a:r>
          </a:p>
          <a:p>
            <a:r>
              <a:rPr lang="en-US" dirty="0" smtClean="0"/>
              <a:t>But 10-20 % of fills significant deviations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28/02/2018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Kajetan Fuchsberger - Operational challenges at the LHC and injector synchrotrons - ICFA mini-workshop on machine learning for accelerator control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10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42" y="933940"/>
            <a:ext cx="4814455" cy="44495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282" y="933940"/>
            <a:ext cx="4962525" cy="43510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61020" y="4286250"/>
            <a:ext cx="234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J. Wenninger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95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589394"/>
              </p:ext>
            </p:extLst>
          </p:nvPr>
        </p:nvGraphicFramePr>
        <p:xfrm>
          <a:off x="9662161" y="4145885"/>
          <a:ext cx="2011680" cy="2263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596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Top </a:t>
                      </a:r>
                      <a:r>
                        <a:rPr lang="de-AT" dirty="0" err="1"/>
                        <a:t>Energy</a:t>
                      </a:r>
                      <a:r>
                        <a:rPr lang="de-AT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960">
                <a:tc>
                  <a:txBody>
                    <a:bodyPr/>
                    <a:lstStyle/>
                    <a:p>
                      <a:r>
                        <a:rPr lang="de-AT" dirty="0" err="1"/>
                        <a:t>Linac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0.05 </a:t>
                      </a:r>
                      <a:r>
                        <a:rPr lang="de-AT" dirty="0" err="1"/>
                        <a:t>GeV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960">
                <a:tc>
                  <a:txBody>
                    <a:bodyPr/>
                    <a:lstStyle/>
                    <a:p>
                      <a:r>
                        <a:rPr lang="de-AT" dirty="0"/>
                        <a:t>PSB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1.4 </a:t>
                      </a:r>
                      <a:r>
                        <a:rPr lang="de-AT" dirty="0" err="1"/>
                        <a:t>GeV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960">
                <a:tc>
                  <a:txBody>
                    <a:bodyPr/>
                    <a:lstStyle/>
                    <a:p>
                      <a:r>
                        <a:rPr lang="de-AT" dirty="0"/>
                        <a:t>CPS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26 </a:t>
                      </a:r>
                      <a:r>
                        <a:rPr lang="de-AT" dirty="0" err="1"/>
                        <a:t>GeV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960">
                <a:tc>
                  <a:txBody>
                    <a:bodyPr/>
                    <a:lstStyle/>
                    <a:p>
                      <a:r>
                        <a:rPr lang="de-AT" dirty="0"/>
                        <a:t>SPS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450 </a:t>
                      </a:r>
                      <a:r>
                        <a:rPr lang="de-AT" dirty="0" err="1"/>
                        <a:t>GeV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456">
                <a:tc>
                  <a:txBody>
                    <a:bodyPr/>
                    <a:lstStyle/>
                    <a:p>
                      <a:r>
                        <a:rPr lang="de-AT" dirty="0"/>
                        <a:t>LHC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/>
                        <a:t>7000 </a:t>
                      </a:r>
                      <a:r>
                        <a:rPr lang="de-AT" dirty="0" err="1"/>
                        <a:t>GeV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83652" name="Picture 4" descr="L:\MyReports\Images\CERN accelerator complex.JPG"/>
          <p:cNvPicPr>
            <a:picLocks noChangeAspect="1" noChangeArrowheads="1"/>
          </p:cNvPicPr>
          <p:nvPr/>
        </p:nvPicPr>
        <p:blipFill>
          <a:blip r:embed="rId2" cstate="print"/>
          <a:srcRect b="21101"/>
          <a:stretch>
            <a:fillRect/>
          </a:stretch>
        </p:blipFill>
        <p:spPr bwMode="auto">
          <a:xfrm>
            <a:off x="156077" y="887864"/>
            <a:ext cx="8394667" cy="535291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Pre-accelerators</a:t>
            </a:r>
            <a:endParaRPr lang="en-US" dirty="0"/>
          </a:p>
        </p:txBody>
      </p:sp>
      <p:sp>
        <p:nvSpPr>
          <p:cNvPr id="20" name="Rectangle 18"/>
          <p:cNvSpPr>
            <a:spLocks/>
          </p:cNvSpPr>
          <p:nvPr/>
        </p:nvSpPr>
        <p:spPr bwMode="auto">
          <a:xfrm>
            <a:off x="8434796" y="1136256"/>
            <a:ext cx="3757204" cy="16619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ea typeface="Helvetica"/>
                <a:cs typeface="Helvetica"/>
                <a:sym typeface="Helvetica"/>
              </a:rPr>
              <a:t>The LHC needs most of the CERN accelerators...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11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57950" y="3730386"/>
            <a:ext cx="163538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smtClean="0"/>
              <a:t>1959!</a:t>
            </a:r>
            <a:endParaRPr lang="en-GB" sz="4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829300" y="4561383"/>
            <a:ext cx="1446342" cy="62783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44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Injector </a:t>
            </a:r>
            <a:r>
              <a:rPr lang="en-US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53221"/>
            <a:ext cx="4932680" cy="574485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Old machines: </a:t>
            </a:r>
            <a:endParaRPr lang="en-GB" dirty="0" smtClean="0"/>
          </a:p>
          <a:p>
            <a:pPr lvl="1"/>
            <a:r>
              <a:rPr lang="en-GB" dirty="0" smtClean="0"/>
              <a:t>Operating </a:t>
            </a:r>
            <a:r>
              <a:rPr lang="en-GB" dirty="0"/>
              <a:t>magnets in saturation </a:t>
            </a:r>
            <a:endParaRPr lang="en-GB" dirty="0" smtClean="0"/>
          </a:p>
          <a:p>
            <a:pPr lvl="1"/>
            <a:r>
              <a:rPr lang="en-GB" dirty="0"/>
              <a:t>missing magnet measurement </a:t>
            </a:r>
            <a:r>
              <a:rPr lang="en-GB" dirty="0" smtClean="0"/>
              <a:t>data</a:t>
            </a:r>
          </a:p>
          <a:p>
            <a:pPr lvl="1"/>
            <a:r>
              <a:rPr lang="en-GB" dirty="0" smtClean="0"/>
              <a:t>—&gt; </a:t>
            </a:r>
            <a:r>
              <a:rPr lang="en-GB" dirty="0"/>
              <a:t>difficult to have a precise </a:t>
            </a:r>
            <a:r>
              <a:rPr lang="en-GB" dirty="0" smtClean="0"/>
              <a:t>magnetic (+optics) </a:t>
            </a:r>
            <a:r>
              <a:rPr lang="en-GB" dirty="0"/>
              <a:t>model</a:t>
            </a:r>
          </a:p>
          <a:p>
            <a:r>
              <a:rPr lang="en-GB" dirty="0" smtClean="0"/>
              <a:t>Machine drifts (e.g. temperature): Difficult </a:t>
            </a:r>
            <a:r>
              <a:rPr lang="en-GB" dirty="0"/>
              <a:t>to keep </a:t>
            </a:r>
            <a:r>
              <a:rPr lang="en-GB" dirty="0" smtClean="0"/>
              <a:t>beams at </a:t>
            </a:r>
            <a:r>
              <a:rPr lang="en-GB" dirty="0"/>
              <a:t>top quality </a:t>
            </a:r>
            <a:endParaRPr lang="en-GB" dirty="0" smtClean="0"/>
          </a:p>
          <a:p>
            <a:r>
              <a:rPr lang="en-GB" dirty="0" smtClean="0"/>
              <a:t>Insufficient </a:t>
            </a:r>
            <a:r>
              <a:rPr lang="en-GB" dirty="0"/>
              <a:t>diagnostics for deterministic correction; correction often based on optimising transmission. </a:t>
            </a:r>
          </a:p>
          <a:p>
            <a:r>
              <a:rPr lang="en-GB" dirty="0"/>
              <a:t>Operation without margin and around narrow optima. </a:t>
            </a:r>
          </a:p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12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724" y="1424120"/>
            <a:ext cx="5501047" cy="440083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026711" y="3624538"/>
            <a:ext cx="851134" cy="65599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494694" y="3785042"/>
            <a:ext cx="433227" cy="66782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499605" y="1190506"/>
            <a:ext cx="1698041" cy="243403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0"/>
          </p:cNvCxnSpPr>
          <p:nvPr/>
        </p:nvCxnSpPr>
        <p:spPr>
          <a:xfrm flipH="1" flipV="1">
            <a:off x="9252028" y="1190506"/>
            <a:ext cx="459280" cy="259453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785059" y="816544"/>
            <a:ext cx="13716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IPM ON/OFF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321342" y="5785956"/>
            <a:ext cx="2223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S. </a:t>
            </a:r>
            <a:r>
              <a:rPr lang="en-US" dirty="0" err="1" smtClean="0"/>
              <a:t>Hirlander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6041859" y="1001210"/>
            <a:ext cx="22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E.g. LEIR Transmission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2909170" y="5970622"/>
            <a:ext cx="436879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 Little Changes have big effects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012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21" grpId="0"/>
      <p:bldP spid="22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Multi-Cycle Operation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53221"/>
            <a:ext cx="4499610" cy="57448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Every </a:t>
            </a:r>
            <a:r>
              <a:rPr lang="en-GB" dirty="0"/>
              <a:t>1.2 s a different </a:t>
            </a:r>
            <a:r>
              <a:rPr lang="en-GB" dirty="0" smtClean="0"/>
              <a:t>cycle</a:t>
            </a:r>
          </a:p>
          <a:p>
            <a:r>
              <a:rPr lang="en-GB" dirty="0" smtClean="0"/>
              <a:t>have </a:t>
            </a:r>
            <a:r>
              <a:rPr lang="en-GB" dirty="0"/>
              <a:t>to handle several hundred </a:t>
            </a:r>
            <a:r>
              <a:rPr lang="en-GB" dirty="0" smtClean="0"/>
              <a:t>different cycles/year </a:t>
            </a:r>
            <a:r>
              <a:rPr lang="en-GB" dirty="0"/>
              <a:t>in </a:t>
            </a:r>
            <a:r>
              <a:rPr lang="en-GB" dirty="0" smtClean="0"/>
              <a:t>PSB</a:t>
            </a:r>
            <a:endParaRPr lang="en-GB" dirty="0"/>
          </a:p>
          <a:p>
            <a:r>
              <a:rPr lang="en-GB" dirty="0" smtClean="0"/>
              <a:t>Difficult to ensure stability </a:t>
            </a:r>
            <a:r>
              <a:rPr lang="en-GB" dirty="0"/>
              <a:t>of trajectories in transfer </a:t>
            </a:r>
            <a:r>
              <a:rPr lang="en-GB" dirty="0" smtClean="0"/>
              <a:t>lines (+rings) </a:t>
            </a:r>
            <a:r>
              <a:rPr lang="en-GB" dirty="0"/>
              <a:t>due </a:t>
            </a:r>
            <a:r>
              <a:rPr lang="en-GB" dirty="0" smtClean="0"/>
              <a:t>to different </a:t>
            </a:r>
            <a:r>
              <a:rPr lang="en-GB" dirty="0"/>
              <a:t>magnet </a:t>
            </a:r>
            <a:r>
              <a:rPr lang="en-GB" dirty="0" smtClean="0"/>
              <a:t>settings:</a:t>
            </a:r>
          </a:p>
          <a:p>
            <a:pPr lvl="1"/>
            <a:r>
              <a:rPr lang="en-GB" dirty="0" smtClean="0"/>
              <a:t>different optics</a:t>
            </a:r>
          </a:p>
          <a:p>
            <a:pPr lvl="1"/>
            <a:r>
              <a:rPr lang="en-GB" dirty="0" smtClean="0"/>
              <a:t>different destinations,</a:t>
            </a:r>
          </a:p>
          <a:p>
            <a:pPr lvl="1"/>
            <a:r>
              <a:rPr lang="en-GB" dirty="0" smtClean="0"/>
              <a:t>magnet hysteresis</a:t>
            </a:r>
          </a:p>
          <a:p>
            <a:pPr lvl="1"/>
            <a:r>
              <a:rPr lang="en-GB" dirty="0" smtClean="0"/>
              <a:t>different </a:t>
            </a:r>
            <a:r>
              <a:rPr lang="en-GB" dirty="0"/>
              <a:t>extraction </a:t>
            </a:r>
            <a:r>
              <a:rPr lang="en-GB" dirty="0" smtClean="0"/>
              <a:t>energies,</a:t>
            </a:r>
          </a:p>
          <a:p>
            <a:pPr lvl="1"/>
            <a:r>
              <a:rPr lang="en-GB" dirty="0" smtClean="0"/>
              <a:t>stray </a:t>
            </a:r>
            <a:r>
              <a:rPr lang="en-GB" dirty="0"/>
              <a:t>field compensation in transfer lines that run along another </a:t>
            </a:r>
            <a:r>
              <a:rPr lang="en-GB" dirty="0" smtClean="0"/>
              <a:t>ring…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13</a:t>
            </a:fld>
            <a:endParaRPr lang="en-GB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/>
          <a:srcRect l="19709" t="16628" r="21076" b="24186"/>
          <a:stretch>
            <a:fillRect/>
          </a:stretch>
        </p:blipFill>
        <p:spPr bwMode="auto">
          <a:xfrm>
            <a:off x="5787192" y="1207852"/>
            <a:ext cx="6058222" cy="4541438"/>
          </a:xfrm>
          <a:prstGeom prst="rect">
            <a:avLst/>
          </a:prstGeom>
          <a:noFill/>
          <a:ln w="25400">
            <a:solidFill>
              <a:srgbClr val="5781BB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919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3194321"/>
              </p:ext>
            </p:extLst>
          </p:nvPr>
        </p:nvGraphicFramePr>
        <p:xfrm>
          <a:off x="2052941" y="1196503"/>
          <a:ext cx="8086117" cy="257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25770928"/>
              </p:ext>
            </p:extLst>
          </p:nvPr>
        </p:nvGraphicFramePr>
        <p:xfrm>
          <a:off x="3521413" y="3970101"/>
          <a:ext cx="6617645" cy="1887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700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052941" y="1196503"/>
          <a:ext cx="8086117" cy="257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50182621"/>
              </p:ext>
            </p:extLst>
          </p:nvPr>
        </p:nvGraphicFramePr>
        <p:xfrm>
          <a:off x="3521413" y="3970101"/>
          <a:ext cx="6617645" cy="1887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39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Collimation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4294967295"/>
          </p:nvPr>
        </p:nvSpPr>
        <p:spPr>
          <a:xfrm>
            <a:off x="528638" y="5019241"/>
            <a:ext cx="6024562" cy="757601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More than </a:t>
            </a:r>
            <a:r>
              <a:rPr lang="en-US" dirty="0"/>
              <a:t>100 collimators and </a:t>
            </a:r>
            <a:r>
              <a:rPr lang="en-US" dirty="0" smtClean="0"/>
              <a:t>absorbers; </a:t>
            </a:r>
            <a:br>
              <a:rPr lang="en-US" dirty="0" smtClean="0"/>
            </a:br>
            <a:r>
              <a:rPr lang="en-US" dirty="0" smtClean="0"/>
              <a:t>to be aligned every year</a:t>
            </a:r>
            <a:endParaRPr lang="en-US" baseline="30000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178355" y="1489352"/>
            <a:ext cx="3292753" cy="3114497"/>
            <a:chOff x="2" y="525"/>
            <a:chExt cx="3607" cy="400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" y="525"/>
              <a:ext cx="3607" cy="4008"/>
              <a:chOff x="1097" y="525"/>
              <a:chExt cx="3607" cy="4008"/>
            </a:xfrm>
          </p:grpSpPr>
          <p:pic>
            <p:nvPicPr>
              <p:cNvPr id="16396" name="Picture 5" descr="CIMG041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97" y="576"/>
                <a:ext cx="3607" cy="35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Line 6"/>
              <p:cNvSpPr>
                <a:spLocks noChangeShapeType="1"/>
              </p:cNvSpPr>
              <p:nvPr/>
            </p:nvSpPr>
            <p:spPr bwMode="auto">
              <a:xfrm flipH="1" flipV="1">
                <a:off x="2876" y="525"/>
                <a:ext cx="16" cy="125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 flipV="1">
                <a:off x="2906" y="2589"/>
                <a:ext cx="16" cy="1584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2127" y="4123"/>
                <a:ext cx="1503" cy="41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600" kern="0" dirty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+mj-lt"/>
                    <a:cs typeface="ＭＳ Ｐゴシック" charset="-128"/>
                  </a:rPr>
                  <a:t>beam</a:t>
                </a:r>
              </a:p>
            </p:txBody>
          </p:sp>
        </p:grpSp>
        <p:sp>
          <p:nvSpPr>
            <p:cNvPr id="16" name="Line 9"/>
            <p:cNvSpPr>
              <a:spLocks noChangeShapeType="1"/>
            </p:cNvSpPr>
            <p:nvPr/>
          </p:nvSpPr>
          <p:spPr bwMode="auto">
            <a:xfrm flipV="1">
              <a:off x="72" y="606"/>
              <a:ext cx="1033" cy="1181"/>
            </a:xfrm>
            <a:prstGeom prst="line">
              <a:avLst/>
            </a:prstGeom>
            <a:noFill/>
            <a:ln w="28575">
              <a:solidFill>
                <a:srgbClr val="99FF33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2" y="828"/>
              <a:ext cx="798" cy="4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kern="0" dirty="0">
                  <a:solidFill>
                    <a:srgbClr val="99FF33"/>
                  </a:solidFill>
                  <a:cs typeface="ＭＳ Ｐゴシック" charset="-128"/>
                </a:rPr>
                <a:t>1.2 m</a:t>
              </a:r>
            </a:p>
          </p:txBody>
        </p:sp>
      </p:grp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508355" y="981230"/>
            <a:ext cx="3246332" cy="3462830"/>
            <a:chOff x="0" y="0"/>
            <a:chExt cx="4072" cy="4344"/>
          </a:xfrm>
        </p:grpSpPr>
        <p:pic>
          <p:nvPicPr>
            <p:cNvPr id="24" name="Picture 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4072" cy="4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6" name="Rectangle 4"/>
            <p:cNvSpPr>
              <a:spLocks/>
            </p:cNvSpPr>
            <p:nvPr/>
          </p:nvSpPr>
          <p:spPr bwMode="auto">
            <a:xfrm>
              <a:off x="1476" y="1921"/>
              <a:ext cx="982" cy="487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3623" y="5791662"/>
            <a:ext cx="660212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 Alignment is a time-consuming task</a:t>
            </a:r>
            <a:endParaRPr lang="en-GB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16</a:t>
            </a:fld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57" y="2512560"/>
            <a:ext cx="4319677" cy="32397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94776" y="1410990"/>
            <a:ext cx="39374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Commissioning time: </a:t>
            </a:r>
            <a:br>
              <a:rPr lang="en-US" sz="2400" dirty="0" smtClean="0"/>
            </a:br>
            <a:r>
              <a:rPr lang="en-US" sz="2400" dirty="0" smtClean="0"/>
              <a:t>Improved a lot over the years,</a:t>
            </a:r>
            <a:br>
              <a:rPr lang="en-US" sz="2400" dirty="0" smtClean="0"/>
            </a:br>
            <a:r>
              <a:rPr lang="en-US" sz="2400" dirty="0" smtClean="0"/>
              <a:t>Improvements now saturating</a:t>
            </a:r>
            <a:endParaRPr lang="en-GB" sz="2400" dirty="0"/>
          </a:p>
        </p:txBody>
      </p:sp>
      <p:sp>
        <p:nvSpPr>
          <p:cNvPr id="23" name="Rectangle 22"/>
          <p:cNvSpPr/>
          <p:nvPr/>
        </p:nvSpPr>
        <p:spPr>
          <a:xfrm>
            <a:off x="9393979" y="5752318"/>
            <a:ext cx="2300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Courtesy: G</a:t>
            </a:r>
            <a:r>
              <a:rPr lang="en-US" dirty="0"/>
              <a:t>. Azzopardi</a:t>
            </a:r>
            <a:endParaRPr lang="en-GB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776208" y="3023410"/>
            <a:ext cx="1851152" cy="210739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1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Collimator alignment – Spike detection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1" t="9590" r="1085" b="41827"/>
          <a:stretch/>
        </p:blipFill>
        <p:spPr>
          <a:xfrm>
            <a:off x="32426" y="2772799"/>
            <a:ext cx="12159574" cy="354181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82521" y="1387804"/>
            <a:ext cx="114157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predefined threshold is selected such that when the losses exceed the threshold the collimator stops moving and the data must be analyzed for spikes</a:t>
            </a:r>
          </a:p>
        </p:txBody>
      </p:sp>
      <p:sp>
        <p:nvSpPr>
          <p:cNvPr id="8" name="Rectangle 7"/>
          <p:cNvSpPr/>
          <p:nvPr/>
        </p:nvSpPr>
        <p:spPr>
          <a:xfrm>
            <a:off x="9891819" y="6129952"/>
            <a:ext cx="2300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Courtesy: G</a:t>
            </a:r>
            <a:r>
              <a:rPr lang="en-US" dirty="0"/>
              <a:t>. Azzopardi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00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Collimation Alignment </a:t>
            </a:r>
            <a:r>
              <a:rPr lang="mr-IN" dirty="0"/>
              <a:t>–</a:t>
            </a:r>
            <a:r>
              <a:rPr lang="en-US" dirty="0"/>
              <a:t> Spike extraction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83" y="1430259"/>
            <a:ext cx="10784151" cy="49899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5 features extracted:</a:t>
            </a:r>
          </a:p>
          <a:p>
            <a:r>
              <a:rPr lang="en-US" dirty="0"/>
              <a:t>Collimator Position</a:t>
            </a:r>
          </a:p>
          <a:p>
            <a:r>
              <a:rPr lang="en-US" dirty="0"/>
              <a:t>Spike Height</a:t>
            </a:r>
          </a:p>
          <a:p>
            <a:r>
              <a:rPr lang="en-US" dirty="0"/>
              <a:t>3 parameters from </a:t>
            </a:r>
            <a:br>
              <a:rPr lang="en-US" dirty="0"/>
            </a:br>
            <a:r>
              <a:rPr lang="en-US" dirty="0"/>
              <a:t>exponential decay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Dataset used has about ~1500 </a:t>
            </a:r>
            <a:r>
              <a:rPr lang="en-US" dirty="0"/>
              <a:t>samples (e.g. 80% training, 20% test)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925257"/>
            <a:ext cx="2804103" cy="987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757" t="58359" r="19257"/>
          <a:stretch/>
        </p:blipFill>
        <p:spPr>
          <a:xfrm>
            <a:off x="4068120" y="1313527"/>
            <a:ext cx="7696288" cy="3764632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18</a:t>
            </a:fld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9464227" y="4818841"/>
            <a:ext cx="2300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Courtesy: G</a:t>
            </a:r>
            <a:r>
              <a:rPr lang="en-US" dirty="0"/>
              <a:t>. Azzopardi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53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 </a:t>
            </a:r>
            <a:r>
              <a:rPr lang="en-US" dirty="0"/>
              <a:t>Examples (MD)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19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50942" y="5564804"/>
            <a:ext cx="8422016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G. Azzopardi, “Spike Pattern Recognition for Automatic Collimation Alignment” No. CERN-ACC-NOTE-2018-0010.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0"/>
          <a:stretch/>
        </p:blipFill>
        <p:spPr>
          <a:xfrm>
            <a:off x="388661" y="2433558"/>
            <a:ext cx="5582170" cy="3053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6"/>
          <a:stretch/>
        </p:blipFill>
        <p:spPr>
          <a:xfrm>
            <a:off x="6095999" y="2377814"/>
            <a:ext cx="5705475" cy="30787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8661" y="1000411"/>
            <a:ext cx="116095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 ML model was tested during an MD and achieved 50/52 correct classifications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661" y="1541006"/>
            <a:ext cx="112491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Examples:</a:t>
            </a:r>
          </a:p>
          <a:p>
            <a:r>
              <a:rPr lang="en-US" sz="2600" dirty="0"/>
              <a:t> 	   </a:t>
            </a:r>
            <a:r>
              <a:rPr lang="en-US" sz="2600" i="1" u="sng" dirty="0"/>
              <a:t>Correctly classified No Spike</a:t>
            </a:r>
            <a:r>
              <a:rPr lang="en-US" sz="2600" i="1" dirty="0"/>
              <a:t>		        </a:t>
            </a:r>
            <a:r>
              <a:rPr lang="en-US" sz="2600" i="1" u="sng" dirty="0"/>
              <a:t>Correctly Classified Spike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689716" y="5608497"/>
            <a:ext cx="2300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Courtesy: G</a:t>
            </a:r>
            <a:r>
              <a:rPr lang="en-US" dirty="0"/>
              <a:t>. Azzopardi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36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gidicare.com/wp-content/uploads/2017/05/disclaim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9" t="9817" r="7780" b="15689"/>
          <a:stretch/>
        </p:blipFill>
        <p:spPr bwMode="auto">
          <a:xfrm>
            <a:off x="7585117" y="1117838"/>
            <a:ext cx="2410691" cy="277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Disclaimer…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60320"/>
            <a:ext cx="10515600" cy="3616642"/>
          </a:xfrm>
        </p:spPr>
        <p:txBody>
          <a:bodyPr/>
          <a:lstStyle/>
          <a:p>
            <a:r>
              <a:rPr lang="en-US" dirty="0"/>
              <a:t>I am a total ML </a:t>
            </a:r>
            <a:r>
              <a:rPr lang="en-US" dirty="0" err="1" smtClean="0"/>
              <a:t>newby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74571" y="4631123"/>
            <a:ext cx="7472742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Thanks to all the colleagues who answered my </a:t>
            </a:r>
            <a:r>
              <a:rPr lang="en-US" sz="3200" dirty="0" smtClean="0"/>
              <a:t>(potentially stupid) </a:t>
            </a:r>
            <a:r>
              <a:rPr lang="en-US" sz="3200" dirty="0"/>
              <a:t>questions!!!</a:t>
            </a:r>
            <a:endParaRPr lang="en-GB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49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for Collimation alignment -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7583"/>
            <a:ext cx="10515600" cy="3775917"/>
          </a:xfrm>
        </p:spPr>
        <p:txBody>
          <a:bodyPr>
            <a:normAutofit/>
          </a:bodyPr>
          <a:lstStyle/>
          <a:p>
            <a:r>
              <a:rPr lang="en-US" dirty="0"/>
              <a:t>The MD results indicate that it is indeed possible to automate the alignment using machine learning for pattern recognition</a:t>
            </a:r>
          </a:p>
          <a:p>
            <a:r>
              <a:rPr lang="en-US" dirty="0"/>
              <a:t>Fully automating the alignment of collimators will save time and allow for the alignment to be done more often during the year</a:t>
            </a:r>
          </a:p>
          <a:p>
            <a:r>
              <a:rPr lang="en-US" dirty="0"/>
              <a:t>ML models will also allow for automating the angular alignment methods(*), this is crucial as at present it takes too long to align all collimator jaws at different angle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/>
              <a:t>Kajetan</a:t>
            </a:r>
            <a:r>
              <a:rPr lang="en-GB" dirty="0"/>
              <a:t>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20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026924" y="4910455"/>
            <a:ext cx="8138152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(*) G. Azzopardi "Automatic Angular Alignment of LHC Collimators." In </a:t>
            </a:r>
            <a:r>
              <a:rPr lang="en-US" sz="2800" i="1" dirty="0"/>
              <a:t>ICALEPCS</a:t>
            </a:r>
            <a:r>
              <a:rPr lang="en-US" sz="2800" dirty="0"/>
              <a:t>, p. 928-933. 2017.</a:t>
            </a:r>
          </a:p>
        </p:txBody>
      </p:sp>
    </p:spTree>
    <p:extLst>
      <p:ext uri="{BB962C8B-B14F-4D97-AF65-F5344CB8AC3E}">
        <p14:creationId xmlns:p14="http://schemas.microsoft.com/office/powerpoint/2010/main" val="164765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052941" y="1196503"/>
          <a:ext cx="8086117" cy="257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47939359"/>
              </p:ext>
            </p:extLst>
          </p:nvPr>
        </p:nvGraphicFramePr>
        <p:xfrm>
          <a:off x="3521413" y="3970101"/>
          <a:ext cx="6617645" cy="1887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5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ZS (Septum) alignment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380" t="7498" r="7507" b="26695"/>
          <a:stretch/>
        </p:blipFill>
        <p:spPr>
          <a:xfrm>
            <a:off x="4191183" y="1397005"/>
            <a:ext cx="7807036" cy="466332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101471">
            <a:off x="3647875" y="2246362"/>
            <a:ext cx="3046231" cy="383801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00346" y="1484155"/>
            <a:ext cx="2463095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Slow extraction from SPS</a:t>
            </a:r>
            <a:endParaRPr lang="en-GB" sz="2800" dirty="0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4" y="3186140"/>
            <a:ext cx="3617067" cy="278815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03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93258" y="884474"/>
            <a:ext cx="4839433" cy="2530415"/>
            <a:chOff x="5462158" y="742234"/>
            <a:chExt cx="4839433" cy="2530415"/>
          </a:xfrm>
        </p:grpSpPr>
        <p:sp>
          <p:nvSpPr>
            <p:cNvPr id="233" name="Freeform 233"/>
            <p:cNvSpPr/>
            <p:nvPr/>
          </p:nvSpPr>
          <p:spPr>
            <a:xfrm>
              <a:off x="7754027" y="2103260"/>
              <a:ext cx="1903824" cy="67271"/>
            </a:xfrm>
            <a:custGeom>
              <a:avLst/>
              <a:gdLst/>
              <a:ahLst/>
              <a:cxnLst/>
              <a:rect l="0" t="0" r="0" b="0"/>
              <a:pathLst>
                <a:path w="1868365" h="76726">
                  <a:moveTo>
                    <a:pt x="0" y="76726"/>
                  </a:moveTo>
                  <a:lnTo>
                    <a:pt x="1868365" y="76726"/>
                  </a:lnTo>
                  <a:lnTo>
                    <a:pt x="1868365" y="0"/>
                  </a:lnTo>
                  <a:lnTo>
                    <a:pt x="0" y="0"/>
                  </a:lnTo>
                  <a:lnTo>
                    <a:pt x="0" y="76726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4" name="Freeform 234"/>
            <p:cNvSpPr/>
            <p:nvPr/>
          </p:nvSpPr>
          <p:spPr>
            <a:xfrm flipV="1">
              <a:off x="5462158" y="742234"/>
              <a:ext cx="4830874" cy="2530415"/>
            </a:xfrm>
            <a:custGeom>
              <a:avLst/>
              <a:gdLst/>
              <a:ahLst/>
              <a:cxnLst/>
              <a:rect l="0" t="0" r="0" b="0"/>
              <a:pathLst>
                <a:path w="4740898" h="2886087">
                  <a:moveTo>
                    <a:pt x="0" y="2886087"/>
                  </a:moveTo>
                  <a:lnTo>
                    <a:pt x="4740898" y="2886087"/>
                  </a:lnTo>
                  <a:lnTo>
                    <a:pt x="4740898" y="0"/>
                  </a:lnTo>
                  <a:lnTo>
                    <a:pt x="0" y="0"/>
                  </a:lnTo>
                  <a:lnTo>
                    <a:pt x="0" y="2886087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miter lim="1016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235" name="Picture 23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36220" y="1569771"/>
              <a:ext cx="4492212" cy="451262"/>
            </a:xfrm>
            <a:prstGeom prst="rect">
              <a:avLst/>
            </a:prstGeom>
            <a:noFill/>
            <a:extLst/>
          </p:spPr>
        </p:pic>
        <p:sp>
          <p:nvSpPr>
            <p:cNvPr id="236" name="Freeform 236"/>
            <p:cNvSpPr/>
            <p:nvPr/>
          </p:nvSpPr>
          <p:spPr>
            <a:xfrm flipV="1">
              <a:off x="5649161" y="1580906"/>
              <a:ext cx="4466330" cy="428992"/>
            </a:xfrm>
            <a:custGeom>
              <a:avLst/>
              <a:gdLst/>
              <a:ahLst/>
              <a:cxnLst/>
              <a:rect l="0" t="0" r="0" b="0"/>
              <a:pathLst>
                <a:path w="4383143" h="489291">
                  <a:moveTo>
                    <a:pt x="0" y="489291"/>
                  </a:moveTo>
                  <a:lnTo>
                    <a:pt x="4383143" y="489291"/>
                  </a:lnTo>
                  <a:lnTo>
                    <a:pt x="4383143" y="0"/>
                  </a:lnTo>
                  <a:lnTo>
                    <a:pt x="0" y="0"/>
                  </a:lnTo>
                  <a:lnTo>
                    <a:pt x="0" y="489291"/>
                  </a:lnTo>
                  <a:close/>
                </a:path>
              </a:pathLst>
            </a:custGeom>
            <a:noFill/>
            <a:ln w="9525" cap="flat" cmpd="sng">
              <a:solidFill>
                <a:srgbClr val="4A7EBB">
                  <a:alpha val="100000"/>
                </a:srgbClr>
              </a:solidFill>
              <a:custDash>
                <a:ds d="400000" sp="300000"/>
              </a:custDash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7" name="Freeform 237"/>
            <p:cNvSpPr/>
            <p:nvPr/>
          </p:nvSpPr>
          <p:spPr>
            <a:xfrm>
              <a:off x="6185097" y="1193003"/>
              <a:ext cx="347455" cy="517645"/>
            </a:xfrm>
            <a:custGeom>
              <a:avLst/>
              <a:gdLst/>
              <a:ahLst/>
              <a:cxnLst/>
              <a:rect l="0" t="0" r="0" b="0"/>
              <a:pathLst>
                <a:path w="340984" h="590404">
                  <a:moveTo>
                    <a:pt x="8266" y="0"/>
                  </a:moveTo>
                  <a:lnTo>
                    <a:pt x="307240" y="521917"/>
                  </a:lnTo>
                  <a:lnTo>
                    <a:pt x="336167" y="505346"/>
                  </a:lnTo>
                  <a:lnTo>
                    <a:pt x="340984" y="590404"/>
                  </a:lnTo>
                  <a:lnTo>
                    <a:pt x="270047" y="543222"/>
                  </a:lnTo>
                  <a:lnTo>
                    <a:pt x="298975" y="526652"/>
                  </a:lnTo>
                  <a:lnTo>
                    <a:pt x="0" y="4735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8" name="Freeform 238"/>
            <p:cNvSpPr/>
            <p:nvPr/>
          </p:nvSpPr>
          <p:spPr>
            <a:xfrm>
              <a:off x="5726176" y="3066206"/>
              <a:ext cx="522841" cy="111349"/>
            </a:xfrm>
            <a:custGeom>
              <a:avLst/>
              <a:gdLst/>
              <a:ahLst/>
              <a:cxnLst/>
              <a:rect l="0" t="0" r="0" b="0"/>
              <a:pathLst>
                <a:path w="513103" h="127000">
                  <a:moveTo>
                    <a:pt x="436903" y="0"/>
                  </a:moveTo>
                  <a:lnTo>
                    <a:pt x="513103" y="63500"/>
                  </a:lnTo>
                  <a:lnTo>
                    <a:pt x="436903" y="127000"/>
                  </a:lnTo>
                  <a:lnTo>
                    <a:pt x="436903" y="74613"/>
                  </a:lnTo>
                  <a:lnTo>
                    <a:pt x="0" y="74612"/>
                  </a:lnTo>
                  <a:lnTo>
                    <a:pt x="0" y="52387"/>
                  </a:lnTo>
                  <a:lnTo>
                    <a:pt x="436903" y="52388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9" name="Freeform 239"/>
            <p:cNvSpPr/>
            <p:nvPr/>
          </p:nvSpPr>
          <p:spPr>
            <a:xfrm>
              <a:off x="5661470" y="2809684"/>
              <a:ext cx="129410" cy="334675"/>
            </a:xfrm>
            <a:custGeom>
              <a:avLst/>
              <a:gdLst/>
              <a:ahLst/>
              <a:cxnLst/>
              <a:rect l="0" t="0" r="0" b="0"/>
              <a:pathLst>
                <a:path w="127000" h="381717">
                  <a:moveTo>
                    <a:pt x="0" y="76200"/>
                  </a:moveTo>
                  <a:lnTo>
                    <a:pt x="63500" y="0"/>
                  </a:lnTo>
                  <a:lnTo>
                    <a:pt x="127000" y="76200"/>
                  </a:lnTo>
                  <a:lnTo>
                    <a:pt x="74613" y="76200"/>
                  </a:lnTo>
                  <a:lnTo>
                    <a:pt x="74612" y="381717"/>
                  </a:lnTo>
                  <a:lnTo>
                    <a:pt x="52387" y="381717"/>
                  </a:lnTo>
                  <a:lnTo>
                    <a:pt x="52388" y="7620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0" name="Freeform 240"/>
            <p:cNvSpPr/>
            <p:nvPr/>
          </p:nvSpPr>
          <p:spPr>
            <a:xfrm>
              <a:off x="8609930" y="1237497"/>
              <a:ext cx="91470" cy="152549"/>
            </a:xfrm>
            <a:custGeom>
              <a:avLst/>
              <a:gdLst/>
              <a:ahLst/>
              <a:cxnLst/>
              <a:rect l="0" t="0" r="0" b="0"/>
              <a:pathLst>
                <a:path w="89766" h="173991">
                  <a:moveTo>
                    <a:pt x="8535" y="0"/>
                  </a:moveTo>
                  <a:lnTo>
                    <a:pt x="59898" y="103605"/>
                  </a:lnTo>
                  <a:lnTo>
                    <a:pt x="89766" y="88798"/>
                  </a:lnTo>
                  <a:lnTo>
                    <a:pt x="89477" y="173991"/>
                  </a:lnTo>
                  <a:lnTo>
                    <a:pt x="21495" y="122644"/>
                  </a:lnTo>
                  <a:lnTo>
                    <a:pt x="51365" y="107836"/>
                  </a:lnTo>
                  <a:lnTo>
                    <a:pt x="0" y="423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1" name="Freeform 241"/>
            <p:cNvSpPr/>
            <p:nvPr/>
          </p:nvSpPr>
          <p:spPr>
            <a:xfrm>
              <a:off x="8803644" y="1965884"/>
              <a:ext cx="561457" cy="1056946"/>
            </a:xfrm>
            <a:custGeom>
              <a:avLst/>
              <a:gdLst/>
              <a:ahLst/>
              <a:cxnLst/>
              <a:rect l="0" t="0" r="0" b="0"/>
              <a:pathLst>
                <a:path w="551000" h="1205509">
                  <a:moveTo>
                    <a:pt x="542319" y="1205509"/>
                  </a:moveTo>
                  <a:lnTo>
                    <a:pt x="30384" y="71411"/>
                  </a:lnTo>
                  <a:lnTo>
                    <a:pt x="0" y="85127"/>
                  </a:lnTo>
                  <a:lnTo>
                    <a:pt x="3375" y="0"/>
                  </a:lnTo>
                  <a:lnTo>
                    <a:pt x="69451" y="53776"/>
                  </a:lnTo>
                  <a:lnTo>
                    <a:pt x="39066" y="67491"/>
                  </a:lnTo>
                  <a:lnTo>
                    <a:pt x="551000" y="1201590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2" name="Freeform 242"/>
            <p:cNvSpPr/>
            <p:nvPr/>
          </p:nvSpPr>
          <p:spPr>
            <a:xfrm>
              <a:off x="9093573" y="2199861"/>
              <a:ext cx="241280" cy="109858"/>
            </a:xfrm>
            <a:custGeom>
              <a:avLst/>
              <a:gdLst/>
              <a:ahLst/>
              <a:cxnLst/>
              <a:rect l="0" t="0" r="0" b="0"/>
              <a:pathLst>
                <a:path w="236786" h="125299">
                  <a:moveTo>
                    <a:pt x="232418" y="125299"/>
                  </a:moveTo>
                  <a:lnTo>
                    <a:pt x="65531" y="39176"/>
                  </a:lnTo>
                  <a:lnTo>
                    <a:pt x="50243" y="68802"/>
                  </a:lnTo>
                  <a:lnTo>
                    <a:pt x="0" y="0"/>
                  </a:lnTo>
                  <a:lnTo>
                    <a:pt x="85188" y="1087"/>
                  </a:lnTo>
                  <a:lnTo>
                    <a:pt x="69900" y="30712"/>
                  </a:lnTo>
                  <a:lnTo>
                    <a:pt x="236786" y="116835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3" name="Freeform 243"/>
            <p:cNvSpPr/>
            <p:nvPr/>
          </p:nvSpPr>
          <p:spPr>
            <a:xfrm>
              <a:off x="5737063" y="2449211"/>
              <a:ext cx="760190" cy="66808"/>
            </a:xfrm>
            <a:custGeom>
              <a:avLst/>
              <a:gdLst/>
              <a:ahLst/>
              <a:cxnLst/>
              <a:rect l="0" t="0" r="0" b="0"/>
              <a:pathLst>
                <a:path w="746031" h="76199">
                  <a:moveTo>
                    <a:pt x="670061" y="76199"/>
                  </a:moveTo>
                  <a:lnTo>
                    <a:pt x="746031" y="37643"/>
                  </a:lnTo>
                  <a:lnTo>
                    <a:pt x="669605" y="0"/>
                  </a:lnTo>
                  <a:lnTo>
                    <a:pt x="669804" y="33338"/>
                  </a:lnTo>
                  <a:lnTo>
                    <a:pt x="0" y="37349"/>
                  </a:lnTo>
                  <a:lnTo>
                    <a:pt x="57" y="46874"/>
                  </a:lnTo>
                  <a:lnTo>
                    <a:pt x="669861" y="42863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5" name="Freeform 245"/>
            <p:cNvSpPr/>
            <p:nvPr/>
          </p:nvSpPr>
          <p:spPr>
            <a:xfrm>
              <a:off x="6954540" y="1864755"/>
              <a:ext cx="1336174" cy="948152"/>
            </a:xfrm>
            <a:custGeom>
              <a:avLst/>
              <a:gdLst/>
              <a:ahLst/>
              <a:cxnLst/>
              <a:rect l="0" t="0" r="0" b="0"/>
              <a:pathLst>
                <a:path w="1311287" h="1081423">
                  <a:moveTo>
                    <a:pt x="6056" y="1081423"/>
                  </a:moveTo>
                  <a:lnTo>
                    <a:pt x="1255503" y="52126"/>
                  </a:lnTo>
                  <a:lnTo>
                    <a:pt x="1276700" y="77856"/>
                  </a:lnTo>
                  <a:lnTo>
                    <a:pt x="1311287" y="0"/>
                  </a:lnTo>
                  <a:lnTo>
                    <a:pt x="1228250" y="19044"/>
                  </a:lnTo>
                  <a:lnTo>
                    <a:pt x="1249446" y="44774"/>
                  </a:lnTo>
                  <a:lnTo>
                    <a:pt x="0" y="1074071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6" name="Freeform 246"/>
            <p:cNvSpPr/>
            <p:nvPr/>
          </p:nvSpPr>
          <p:spPr>
            <a:xfrm>
              <a:off x="9545384" y="1797419"/>
              <a:ext cx="756207" cy="67336"/>
            </a:xfrm>
            <a:custGeom>
              <a:avLst/>
              <a:gdLst/>
              <a:ahLst/>
              <a:cxnLst/>
              <a:rect l="0" t="0" r="0" b="0"/>
              <a:pathLst>
                <a:path w="742122" h="76801">
                  <a:moveTo>
                    <a:pt x="0" y="76801"/>
                  </a:moveTo>
                  <a:lnTo>
                    <a:pt x="742122" y="76801"/>
                  </a:lnTo>
                  <a:lnTo>
                    <a:pt x="742122" y="0"/>
                  </a:lnTo>
                  <a:lnTo>
                    <a:pt x="0" y="0"/>
                  </a:lnTo>
                  <a:lnTo>
                    <a:pt x="0" y="76801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7" name="Freeform 247"/>
            <p:cNvSpPr/>
            <p:nvPr/>
          </p:nvSpPr>
          <p:spPr>
            <a:xfrm>
              <a:off x="7754027" y="1403449"/>
              <a:ext cx="1903824" cy="444735"/>
            </a:xfrm>
            <a:custGeom>
              <a:avLst/>
              <a:gdLst/>
              <a:ahLst/>
              <a:cxnLst/>
              <a:rect l="0" t="0" r="0" b="0"/>
              <a:pathLst>
                <a:path w="1868365" h="507246">
                  <a:moveTo>
                    <a:pt x="0" y="507246"/>
                  </a:moveTo>
                  <a:lnTo>
                    <a:pt x="1868365" y="507246"/>
                  </a:lnTo>
                  <a:lnTo>
                    <a:pt x="1868365" y="0"/>
                  </a:lnTo>
                  <a:lnTo>
                    <a:pt x="0" y="0"/>
                  </a:lnTo>
                  <a:lnTo>
                    <a:pt x="0" y="507246"/>
                  </a:lnTo>
                  <a:close/>
                </a:path>
              </a:pathLst>
            </a:custGeom>
            <a:solidFill>
              <a:srgbClr val="2B53D5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8" name="Freeform 248"/>
            <p:cNvSpPr/>
            <p:nvPr/>
          </p:nvSpPr>
          <p:spPr>
            <a:xfrm>
              <a:off x="8506177" y="1827970"/>
              <a:ext cx="1542211" cy="101178"/>
            </a:xfrm>
            <a:custGeom>
              <a:avLst/>
              <a:gdLst/>
              <a:ahLst/>
              <a:cxnLst/>
              <a:rect l="0" t="0" r="0" b="0"/>
              <a:pathLst>
                <a:path w="1513487" h="115399">
                  <a:moveTo>
                    <a:pt x="481" y="0"/>
                  </a:moveTo>
                  <a:lnTo>
                    <a:pt x="1437625" y="72591"/>
                  </a:lnTo>
                  <a:lnTo>
                    <a:pt x="1439307" y="39296"/>
                  </a:lnTo>
                  <a:lnTo>
                    <a:pt x="1513487" y="81191"/>
                  </a:lnTo>
                  <a:lnTo>
                    <a:pt x="1435462" y="115399"/>
                  </a:lnTo>
                  <a:lnTo>
                    <a:pt x="1437144" y="82103"/>
                  </a:lnTo>
                  <a:lnTo>
                    <a:pt x="0" y="9513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9" name="Freeform 249"/>
            <p:cNvSpPr/>
            <p:nvPr/>
          </p:nvSpPr>
          <p:spPr>
            <a:xfrm>
              <a:off x="7923115" y="1710075"/>
              <a:ext cx="768731" cy="106472"/>
            </a:xfrm>
            <a:custGeom>
              <a:avLst/>
              <a:gdLst/>
              <a:ahLst/>
              <a:cxnLst/>
              <a:rect l="0" t="0" r="0" b="0"/>
              <a:pathLst>
                <a:path w="754413" h="121438">
                  <a:moveTo>
                    <a:pt x="1101" y="121438"/>
                  </a:moveTo>
                  <a:lnTo>
                    <a:pt x="679274" y="42576"/>
                  </a:lnTo>
                  <a:lnTo>
                    <a:pt x="683124" y="75690"/>
                  </a:lnTo>
                  <a:lnTo>
                    <a:pt x="754413" y="29044"/>
                  </a:lnTo>
                  <a:lnTo>
                    <a:pt x="674323" y="0"/>
                  </a:lnTo>
                  <a:lnTo>
                    <a:pt x="678174" y="33115"/>
                  </a:lnTo>
                  <a:lnTo>
                    <a:pt x="0" y="111976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0" name="Freeform 250"/>
            <p:cNvSpPr/>
            <p:nvPr/>
          </p:nvSpPr>
          <p:spPr>
            <a:xfrm>
              <a:off x="7615625" y="1798997"/>
              <a:ext cx="651445" cy="853043"/>
            </a:xfrm>
            <a:custGeom>
              <a:avLst/>
              <a:gdLst/>
              <a:ahLst/>
              <a:cxnLst/>
              <a:rect l="0" t="0" r="0" b="0"/>
              <a:pathLst>
                <a:path w="639312" h="972946">
                  <a:moveTo>
                    <a:pt x="631343" y="972946"/>
                  </a:moveTo>
                  <a:lnTo>
                    <a:pt x="37756" y="66360"/>
                  </a:lnTo>
                  <a:lnTo>
                    <a:pt x="9865" y="84622"/>
                  </a:lnTo>
                  <a:lnTo>
                    <a:pt x="0" y="0"/>
                  </a:lnTo>
                  <a:lnTo>
                    <a:pt x="73615" y="42880"/>
                  </a:lnTo>
                  <a:lnTo>
                    <a:pt x="45725" y="61142"/>
                  </a:lnTo>
                  <a:lnTo>
                    <a:pt x="639312" y="967729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1" name="Freeform 251"/>
            <p:cNvSpPr/>
            <p:nvPr/>
          </p:nvSpPr>
          <p:spPr>
            <a:xfrm>
              <a:off x="8834963" y="1218886"/>
              <a:ext cx="748404" cy="580110"/>
            </a:xfrm>
            <a:custGeom>
              <a:avLst/>
              <a:gdLst/>
              <a:ahLst/>
              <a:cxnLst/>
              <a:rect l="0" t="0" r="0" b="0"/>
              <a:pathLst>
                <a:path w="734465" h="661650">
                  <a:moveTo>
                    <a:pt x="728093" y="0"/>
                  </a:moveTo>
                  <a:lnTo>
                    <a:pt x="53454" y="607137"/>
                  </a:lnTo>
                  <a:lnTo>
                    <a:pt x="31153" y="582356"/>
                  </a:lnTo>
                  <a:lnTo>
                    <a:pt x="0" y="661650"/>
                  </a:lnTo>
                  <a:lnTo>
                    <a:pt x="82126" y="638997"/>
                  </a:lnTo>
                  <a:lnTo>
                    <a:pt x="59825" y="614217"/>
                  </a:lnTo>
                  <a:lnTo>
                    <a:pt x="734465" y="7081"/>
                  </a:lnTo>
                  <a:close/>
                </a:path>
              </a:pathLst>
            </a:custGeom>
            <a:solidFill>
              <a:srgbClr val="00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2" name="Freeform 252"/>
            <p:cNvSpPr/>
            <p:nvPr/>
          </p:nvSpPr>
          <p:spPr>
            <a:xfrm>
              <a:off x="9141061" y="1624128"/>
              <a:ext cx="1008856" cy="179089"/>
            </a:xfrm>
            <a:custGeom>
              <a:avLst/>
              <a:gdLst/>
              <a:ahLst/>
              <a:cxnLst/>
              <a:rect l="0" t="0" r="0" b="0"/>
              <a:pathLst>
                <a:path w="990066" h="204262">
                  <a:moveTo>
                    <a:pt x="1662" y="204262"/>
                  </a:moveTo>
                  <a:lnTo>
                    <a:pt x="915868" y="42204"/>
                  </a:lnTo>
                  <a:lnTo>
                    <a:pt x="921687" y="75030"/>
                  </a:lnTo>
                  <a:lnTo>
                    <a:pt x="990066" y="24215"/>
                  </a:lnTo>
                  <a:lnTo>
                    <a:pt x="908386" y="0"/>
                  </a:lnTo>
                  <a:lnTo>
                    <a:pt x="914205" y="32825"/>
                  </a:lnTo>
                  <a:lnTo>
                    <a:pt x="0" y="194884"/>
                  </a:lnTo>
                  <a:close/>
                </a:path>
              </a:pathLst>
            </a:custGeom>
            <a:solidFill>
              <a:srgbClr val="FF0000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5" name="Rectangle 265"/>
            <p:cNvSpPr/>
            <p:nvPr/>
          </p:nvSpPr>
          <p:spPr>
            <a:xfrm>
              <a:off x="5648893" y="1021389"/>
              <a:ext cx="1696720" cy="21736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tabLst>
                  <a:tab pos="3820833" algn="l"/>
                </a:tabLst>
              </a:pPr>
              <a:r>
                <a:rPr lang="en-US" sz="2119" baseline="33596" dirty="0" smtClean="0">
                  <a:latin typeface="Arial"/>
                </a:rPr>
                <a:t>circulating </a:t>
              </a:r>
              <a:r>
                <a:rPr lang="en-US" sz="2119" baseline="33596" dirty="0">
                  <a:latin typeface="Arial"/>
                </a:rPr>
                <a:t>beam</a:t>
              </a:r>
            </a:p>
          </p:txBody>
        </p:sp>
        <p:sp>
          <p:nvSpPr>
            <p:cNvPr id="266" name="Rectangle 266"/>
            <p:cNvSpPr/>
            <p:nvPr/>
          </p:nvSpPr>
          <p:spPr>
            <a:xfrm>
              <a:off x="6253095" y="3082722"/>
              <a:ext cx="78404" cy="16179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199" dirty="0">
                  <a:latin typeface="Arial"/>
                </a:rPr>
                <a:t>z</a:t>
              </a:r>
            </a:p>
          </p:txBody>
        </p:sp>
        <p:sp>
          <p:nvSpPr>
            <p:cNvPr id="267" name="Rectangle 267"/>
            <p:cNvSpPr/>
            <p:nvPr/>
          </p:nvSpPr>
          <p:spPr>
            <a:xfrm>
              <a:off x="5611425" y="2591948"/>
              <a:ext cx="78404" cy="16179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199" dirty="0">
                  <a:latin typeface="Arial"/>
                </a:rPr>
                <a:t>x</a:t>
              </a:r>
            </a:p>
          </p:txBody>
        </p:sp>
        <p:sp>
          <p:nvSpPr>
            <p:cNvPr id="268" name="Rectangle 268"/>
            <p:cNvSpPr/>
            <p:nvPr/>
          </p:nvSpPr>
          <p:spPr>
            <a:xfrm>
              <a:off x="8227462" y="1016028"/>
              <a:ext cx="607634" cy="18878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399" dirty="0">
                  <a:latin typeface="Arial"/>
                </a:rPr>
                <a:t>support</a:t>
              </a:r>
            </a:p>
          </p:txBody>
        </p:sp>
        <p:sp>
          <p:nvSpPr>
            <p:cNvPr id="269" name="Rectangle 269"/>
            <p:cNvSpPr/>
            <p:nvPr/>
          </p:nvSpPr>
          <p:spPr>
            <a:xfrm>
              <a:off x="9428690" y="2835148"/>
              <a:ext cx="792886" cy="39459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399" dirty="0">
                  <a:latin typeface="Arial"/>
                </a:rPr>
                <a:t>extracted </a:t>
              </a:r>
            </a:p>
            <a:p>
              <a:pPr>
                <a:lnSpc>
                  <a:spcPts val="1667"/>
                </a:lnSpc>
              </a:pPr>
              <a:r>
                <a:rPr lang="en-US" sz="1399" dirty="0">
                  <a:latin typeface="Arial"/>
                </a:rPr>
                <a:t>beam</a:t>
              </a:r>
            </a:p>
          </p:txBody>
        </p:sp>
        <p:sp>
          <p:nvSpPr>
            <p:cNvPr id="270" name="Rectangle 270"/>
            <p:cNvSpPr/>
            <p:nvPr/>
          </p:nvSpPr>
          <p:spPr>
            <a:xfrm>
              <a:off x="9270025" y="2264903"/>
              <a:ext cx="865635" cy="39459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120395"/>
              <a:r>
                <a:rPr lang="en-US" sz="1399" dirty="0">
                  <a:solidFill>
                    <a:srgbClr val="FF0000"/>
                  </a:solidFill>
                  <a:latin typeface="Arial"/>
                </a:rPr>
                <a:t>electrode</a:t>
              </a:r>
            </a:p>
            <a:p>
              <a:pPr>
                <a:lnSpc>
                  <a:spcPts val="1667"/>
                </a:lnSpc>
              </a:pPr>
              <a:r>
                <a:rPr lang="en-US" sz="1399" dirty="0">
                  <a:solidFill>
                    <a:srgbClr val="FF0000"/>
                  </a:solidFill>
                  <a:latin typeface="Arial"/>
                </a:rPr>
                <a:t>(Al,</a:t>
              </a:r>
              <a:r>
                <a:rPr lang="en-US" sz="1399" spc="-27" dirty="0">
                  <a:solidFill>
                    <a:srgbClr val="FF0000"/>
                  </a:solidFill>
                  <a:latin typeface="Arial"/>
                </a:rPr>
                <a:t> </a:t>
              </a:r>
              <a:r>
                <a:rPr lang="en-US" sz="1399" spc="-56" dirty="0">
                  <a:solidFill>
                    <a:srgbClr val="FF0000"/>
                  </a:solidFill>
                  <a:latin typeface="Arial"/>
                </a:rPr>
                <a:t>T</a:t>
              </a:r>
              <a:r>
                <a:rPr lang="en-US" sz="1399" dirty="0">
                  <a:solidFill>
                    <a:srgbClr val="FF0000"/>
                  </a:solidFill>
                  <a:latin typeface="Arial"/>
                </a:rPr>
                <a:t>i, SS)</a:t>
              </a:r>
            </a:p>
          </p:txBody>
        </p:sp>
        <p:sp>
          <p:nvSpPr>
            <p:cNvPr id="271" name="Rectangle 271"/>
            <p:cNvSpPr/>
            <p:nvPr/>
          </p:nvSpPr>
          <p:spPr>
            <a:xfrm>
              <a:off x="5663213" y="2198249"/>
              <a:ext cx="1195668" cy="18878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399" dirty="0">
                  <a:latin typeface="Arial"/>
                </a:rPr>
                <a:t>beam direction</a:t>
              </a:r>
            </a:p>
          </p:txBody>
        </p:sp>
        <p:sp>
          <p:nvSpPr>
            <p:cNvPr id="272" name="Rectangle 272"/>
            <p:cNvSpPr/>
            <p:nvPr/>
          </p:nvSpPr>
          <p:spPr>
            <a:xfrm>
              <a:off x="9096925" y="750696"/>
              <a:ext cx="1090690" cy="39459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212725"/>
              <a:r>
                <a:rPr lang="en-US" sz="1399" dirty="0">
                  <a:latin typeface="Arial"/>
                </a:rPr>
                <a:t>septum foil</a:t>
              </a:r>
            </a:p>
            <a:p>
              <a:pPr>
                <a:lnSpc>
                  <a:spcPts val="1667"/>
                </a:lnSpc>
              </a:pPr>
              <a:r>
                <a:rPr lang="en-US" sz="1399" dirty="0">
                  <a:latin typeface="Arial"/>
                </a:rPr>
                <a:t>(Mo or </a:t>
              </a:r>
              <a:r>
                <a:rPr lang="en-US" sz="1399" spc="-21" dirty="0">
                  <a:latin typeface="Arial"/>
                </a:rPr>
                <a:t>W</a:t>
              </a:r>
              <a:r>
                <a:rPr lang="en-US" sz="1399" dirty="0">
                  <a:latin typeface="Arial"/>
                </a:rPr>
                <a:t>-Re)</a:t>
              </a:r>
            </a:p>
          </p:txBody>
        </p:sp>
        <p:sp>
          <p:nvSpPr>
            <p:cNvPr id="274" name="Rectangle 274"/>
            <p:cNvSpPr/>
            <p:nvPr/>
          </p:nvSpPr>
          <p:spPr>
            <a:xfrm>
              <a:off x="6699364" y="2802635"/>
              <a:ext cx="790578" cy="18878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399" dirty="0">
                  <a:solidFill>
                    <a:srgbClr val="FF0000"/>
                  </a:solidFill>
                  <a:latin typeface="Arial"/>
                </a:rPr>
                <a:t>scattering</a:t>
              </a:r>
            </a:p>
          </p:txBody>
        </p:sp>
        <p:sp>
          <p:nvSpPr>
            <p:cNvPr id="275" name="Rectangle 275"/>
            <p:cNvSpPr/>
            <p:nvPr/>
          </p:nvSpPr>
          <p:spPr>
            <a:xfrm>
              <a:off x="6699363" y="2988273"/>
              <a:ext cx="1388412" cy="18878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399" dirty="0">
                  <a:solidFill>
                    <a:srgbClr val="FF0000"/>
                  </a:solidFill>
                  <a:latin typeface="Arial"/>
                </a:rPr>
                <a:t>of beam on wires</a:t>
              </a:r>
            </a:p>
          </p:txBody>
        </p:sp>
        <p:sp>
          <p:nvSpPr>
            <p:cNvPr id="276" name="Rectangle 276"/>
            <p:cNvSpPr/>
            <p:nvPr/>
          </p:nvSpPr>
          <p:spPr>
            <a:xfrm>
              <a:off x="7700242" y="2671005"/>
              <a:ext cx="1327976" cy="18878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399" dirty="0">
                  <a:latin typeface="Arial"/>
                </a:rPr>
                <a:t>depleted density</a:t>
              </a: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9884834" y="6121248"/>
            <a:ext cx="201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Courtesy: M. Fraser</a:t>
            </a:r>
            <a:endParaRPr lang="en-GB" dirty="0"/>
          </a:p>
        </p:txBody>
      </p:sp>
      <p:pic>
        <p:nvPicPr>
          <p:cNvPr id="85" name="Picture 11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 flipV="1">
            <a:off x="6785320" y="718869"/>
            <a:ext cx="2548166" cy="2843875"/>
          </a:xfrm>
          <a:prstGeom prst="rect">
            <a:avLst/>
          </a:prstGeom>
          <a:noFill/>
          <a:extLst/>
        </p:spPr>
      </p:pic>
      <p:sp>
        <p:nvSpPr>
          <p:cNvPr id="2" name="TextBox 1"/>
          <p:cNvSpPr txBox="1"/>
          <p:nvPr/>
        </p:nvSpPr>
        <p:spPr>
          <a:xfrm>
            <a:off x="9694674" y="1576146"/>
            <a:ext cx="2041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Wire: 100 um</a:t>
            </a:r>
          </a:p>
          <a:p>
            <a:r>
              <a:rPr lang="en-US" sz="2400" dirty="0" smtClean="0"/>
              <a:t>Length: ~ 3.5m</a:t>
            </a:r>
            <a:endParaRPr lang="en-GB" sz="2400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5"/>
          <a:srcRect l="726" t="1529" r="754" b="1960"/>
          <a:stretch/>
        </p:blipFill>
        <p:spPr>
          <a:xfrm>
            <a:off x="245650" y="3574447"/>
            <a:ext cx="9440825" cy="28674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26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Freeform 583"/>
          <p:cNvSpPr/>
          <p:nvPr/>
        </p:nvSpPr>
        <p:spPr>
          <a:xfrm>
            <a:off x="2264001" y="1887730"/>
            <a:ext cx="76200" cy="1764406"/>
          </a:xfrm>
          <a:custGeom>
            <a:avLst/>
            <a:gdLst/>
            <a:ahLst/>
            <a:cxnLst/>
            <a:rect l="0" t="0" r="0" b="0"/>
            <a:pathLst>
              <a:path w="76200" h="1764406">
                <a:moveTo>
                  <a:pt x="25400" y="1764406"/>
                </a:moveTo>
                <a:lnTo>
                  <a:pt x="50800" y="1764406"/>
                </a:lnTo>
                <a:lnTo>
                  <a:pt x="50800" y="76200"/>
                </a:lnTo>
                <a:lnTo>
                  <a:pt x="76200" y="76200"/>
                </a:lnTo>
                <a:lnTo>
                  <a:pt x="38100" y="0"/>
                </a:lnTo>
                <a:lnTo>
                  <a:pt x="0" y="76200"/>
                </a:lnTo>
                <a:lnTo>
                  <a:pt x="25400" y="76200"/>
                </a:lnTo>
                <a:close/>
              </a:path>
            </a:pathLst>
          </a:custGeom>
          <a:solidFill>
            <a:srgbClr val="4F81BD">
              <a:alpha val="100000"/>
            </a:srgbClr>
          </a:solidFill>
          <a:ln w="20116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84" name="Picture 58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0269" y="3559808"/>
            <a:ext cx="6853766" cy="245533"/>
          </a:xfrm>
          <a:prstGeom prst="rect">
            <a:avLst/>
          </a:prstGeom>
          <a:noFill/>
          <a:extLst/>
        </p:spPr>
      </p:pic>
      <p:grpSp>
        <p:nvGrpSpPr>
          <p:cNvPr id="6" name="Group 5"/>
          <p:cNvGrpSpPr/>
          <p:nvPr/>
        </p:nvGrpSpPr>
        <p:grpSpPr>
          <a:xfrm>
            <a:off x="2039608" y="1786041"/>
            <a:ext cx="7081277" cy="1960622"/>
            <a:chOff x="180328" y="4630841"/>
            <a:chExt cx="7081277" cy="1960622"/>
          </a:xfrm>
        </p:grpSpPr>
        <p:pic>
          <p:nvPicPr>
            <p:cNvPr id="582" name="Picture 582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17489" y="4630841"/>
              <a:ext cx="249766" cy="1934632"/>
            </a:xfrm>
            <a:prstGeom prst="rect">
              <a:avLst/>
            </a:prstGeom>
            <a:noFill/>
            <a:extLst/>
          </p:spPr>
        </p:pic>
        <p:sp>
          <p:nvSpPr>
            <p:cNvPr id="585" name="Freeform 585"/>
            <p:cNvSpPr/>
            <p:nvPr/>
          </p:nvSpPr>
          <p:spPr>
            <a:xfrm>
              <a:off x="425946" y="6468185"/>
              <a:ext cx="6685934" cy="76200"/>
            </a:xfrm>
            <a:custGeom>
              <a:avLst/>
              <a:gdLst/>
              <a:ahLst/>
              <a:cxnLst/>
              <a:rect l="0" t="0" r="0" b="0"/>
              <a:pathLst>
                <a:path w="6685934" h="76200">
                  <a:moveTo>
                    <a:pt x="6609789" y="0"/>
                  </a:moveTo>
                  <a:lnTo>
                    <a:pt x="6685934" y="38208"/>
                  </a:lnTo>
                  <a:lnTo>
                    <a:pt x="6609680" y="76200"/>
                  </a:lnTo>
                  <a:lnTo>
                    <a:pt x="6609716" y="50800"/>
                  </a:lnTo>
                  <a:lnTo>
                    <a:pt x="0" y="41451"/>
                  </a:lnTo>
                  <a:lnTo>
                    <a:pt x="35" y="16051"/>
                  </a:lnTo>
                  <a:lnTo>
                    <a:pt x="6609752" y="254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89" name="Rectangle 589"/>
            <p:cNvSpPr/>
            <p:nvPr/>
          </p:nvSpPr>
          <p:spPr>
            <a:xfrm>
              <a:off x="180328" y="4775139"/>
              <a:ext cx="120226" cy="27687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799" dirty="0">
                  <a:latin typeface="Calibri"/>
                </a:rPr>
                <a:t>X</a:t>
              </a:r>
            </a:p>
          </p:txBody>
        </p:sp>
        <p:sp>
          <p:nvSpPr>
            <p:cNvPr id="590" name="Rectangle 590"/>
            <p:cNvSpPr/>
            <p:nvPr/>
          </p:nvSpPr>
          <p:spPr>
            <a:xfrm>
              <a:off x="7154203" y="6314592"/>
              <a:ext cx="107402" cy="27687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799" dirty="0">
                  <a:latin typeface="Calibri"/>
                </a:rPr>
                <a:t>Z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479482" y="877491"/>
            <a:ext cx="7598194" cy="2624008"/>
            <a:chOff x="819699" y="3600517"/>
            <a:chExt cx="7598194" cy="2624008"/>
          </a:xfrm>
        </p:grpSpPr>
        <p:pic>
          <p:nvPicPr>
            <p:cNvPr id="530" name="Picture 530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8964" y="4069814"/>
              <a:ext cx="7493000" cy="1651000"/>
            </a:xfrm>
            <a:prstGeom prst="rect">
              <a:avLst/>
            </a:prstGeom>
            <a:noFill/>
            <a:extLst/>
          </p:spPr>
        </p:pic>
        <p:sp>
          <p:nvSpPr>
            <p:cNvPr id="531" name="Freeform 531"/>
            <p:cNvSpPr/>
            <p:nvPr/>
          </p:nvSpPr>
          <p:spPr>
            <a:xfrm>
              <a:off x="943358" y="4112300"/>
              <a:ext cx="7365241" cy="1519707"/>
            </a:xfrm>
            <a:custGeom>
              <a:avLst/>
              <a:gdLst/>
              <a:ahLst/>
              <a:cxnLst/>
              <a:rect l="0" t="0" r="0" b="0"/>
              <a:pathLst>
                <a:path w="7365241" h="1519707">
                  <a:moveTo>
                    <a:pt x="0" y="1519707"/>
                  </a:moveTo>
                  <a:lnTo>
                    <a:pt x="7365241" y="1519707"/>
                  </a:lnTo>
                  <a:lnTo>
                    <a:pt x="7365241" y="0"/>
                  </a:lnTo>
                  <a:lnTo>
                    <a:pt x="0" y="0"/>
                  </a:lnTo>
                  <a:lnTo>
                    <a:pt x="0" y="1519707"/>
                  </a:lnTo>
                  <a:close/>
                </a:path>
              </a:pathLst>
            </a:custGeom>
            <a:solidFill>
              <a:srgbClr val="FFFF00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32" name="Freeform 532"/>
            <p:cNvSpPr/>
            <p:nvPr/>
          </p:nvSpPr>
          <p:spPr>
            <a:xfrm flipV="1">
              <a:off x="943358" y="4112300"/>
              <a:ext cx="7365241" cy="1519707"/>
            </a:xfrm>
            <a:custGeom>
              <a:avLst/>
              <a:gdLst/>
              <a:ahLst/>
              <a:cxnLst/>
              <a:rect l="0" t="0" r="0" b="0"/>
              <a:pathLst>
                <a:path w="7365241" h="1519707">
                  <a:moveTo>
                    <a:pt x="0" y="1519707"/>
                  </a:moveTo>
                  <a:lnTo>
                    <a:pt x="7365241" y="1519707"/>
                  </a:lnTo>
                  <a:lnTo>
                    <a:pt x="7365241" y="0"/>
                  </a:lnTo>
                  <a:lnTo>
                    <a:pt x="0" y="0"/>
                  </a:lnTo>
                  <a:lnTo>
                    <a:pt x="0" y="1519707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33" name="Picture 533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35599" y="4222215"/>
              <a:ext cx="1405467" cy="1316567"/>
            </a:xfrm>
            <a:prstGeom prst="rect">
              <a:avLst/>
            </a:prstGeom>
            <a:noFill/>
            <a:extLst/>
          </p:spPr>
        </p:pic>
        <p:sp>
          <p:nvSpPr>
            <p:cNvPr id="534" name="Freeform 534"/>
            <p:cNvSpPr/>
            <p:nvPr/>
          </p:nvSpPr>
          <p:spPr>
            <a:xfrm>
              <a:off x="1099736" y="4264698"/>
              <a:ext cx="1275680" cy="1187002"/>
            </a:xfrm>
            <a:custGeom>
              <a:avLst/>
              <a:gdLst/>
              <a:ahLst/>
              <a:cxnLst/>
              <a:rect l="0" t="0" r="0" b="0"/>
              <a:pathLst>
                <a:path w="1275680" h="1187002">
                  <a:moveTo>
                    <a:pt x="0" y="1187002"/>
                  </a:moveTo>
                  <a:lnTo>
                    <a:pt x="1275680" y="1187002"/>
                  </a:lnTo>
                  <a:lnTo>
                    <a:pt x="1275680" y="0"/>
                  </a:lnTo>
                  <a:lnTo>
                    <a:pt x="0" y="0"/>
                  </a:lnTo>
                  <a:lnTo>
                    <a:pt x="0" y="118700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35" name="Freeform 535"/>
            <p:cNvSpPr/>
            <p:nvPr/>
          </p:nvSpPr>
          <p:spPr>
            <a:xfrm flipV="1">
              <a:off x="1099736" y="4264699"/>
              <a:ext cx="1275680" cy="1187002"/>
            </a:xfrm>
            <a:custGeom>
              <a:avLst/>
              <a:gdLst/>
              <a:ahLst/>
              <a:cxnLst/>
              <a:rect l="0" t="0" r="0" b="0"/>
              <a:pathLst>
                <a:path w="1275680" h="1187002">
                  <a:moveTo>
                    <a:pt x="0" y="1187002"/>
                  </a:moveTo>
                  <a:lnTo>
                    <a:pt x="1275680" y="1187002"/>
                  </a:lnTo>
                  <a:lnTo>
                    <a:pt x="1275680" y="0"/>
                  </a:lnTo>
                  <a:lnTo>
                    <a:pt x="0" y="0"/>
                  </a:lnTo>
                  <a:lnTo>
                    <a:pt x="0" y="1187002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36" name="Picture 53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466466" y="4222215"/>
              <a:ext cx="1405467" cy="1316567"/>
            </a:xfrm>
            <a:prstGeom prst="rect">
              <a:avLst/>
            </a:prstGeom>
            <a:noFill/>
            <a:extLst/>
          </p:spPr>
        </p:pic>
        <p:sp>
          <p:nvSpPr>
            <p:cNvPr id="537" name="Freeform 537"/>
            <p:cNvSpPr/>
            <p:nvPr/>
          </p:nvSpPr>
          <p:spPr>
            <a:xfrm>
              <a:off x="2531796" y="4264698"/>
              <a:ext cx="1275679" cy="1187002"/>
            </a:xfrm>
            <a:custGeom>
              <a:avLst/>
              <a:gdLst/>
              <a:ahLst/>
              <a:cxnLst/>
              <a:rect l="0" t="0" r="0" b="0"/>
              <a:pathLst>
                <a:path w="1275679" h="1187002">
                  <a:moveTo>
                    <a:pt x="0" y="1187002"/>
                  </a:moveTo>
                  <a:lnTo>
                    <a:pt x="1275679" y="1187002"/>
                  </a:lnTo>
                  <a:lnTo>
                    <a:pt x="1275679" y="0"/>
                  </a:lnTo>
                  <a:lnTo>
                    <a:pt x="0" y="0"/>
                  </a:lnTo>
                  <a:lnTo>
                    <a:pt x="0" y="118700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38" name="Freeform 538"/>
            <p:cNvSpPr/>
            <p:nvPr/>
          </p:nvSpPr>
          <p:spPr>
            <a:xfrm flipV="1">
              <a:off x="2531795" y="4264699"/>
              <a:ext cx="1275680" cy="1187002"/>
            </a:xfrm>
            <a:custGeom>
              <a:avLst/>
              <a:gdLst/>
              <a:ahLst/>
              <a:cxnLst/>
              <a:rect l="0" t="0" r="0" b="0"/>
              <a:pathLst>
                <a:path w="1275680" h="1187002">
                  <a:moveTo>
                    <a:pt x="0" y="1187002"/>
                  </a:moveTo>
                  <a:lnTo>
                    <a:pt x="1275680" y="1187002"/>
                  </a:lnTo>
                  <a:lnTo>
                    <a:pt x="1275680" y="0"/>
                  </a:lnTo>
                  <a:lnTo>
                    <a:pt x="0" y="0"/>
                  </a:lnTo>
                  <a:lnTo>
                    <a:pt x="0" y="1187002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39" name="Picture 539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14265" y="4222215"/>
              <a:ext cx="1401233" cy="1316567"/>
            </a:xfrm>
            <a:prstGeom prst="rect">
              <a:avLst/>
            </a:prstGeom>
            <a:noFill/>
            <a:extLst/>
          </p:spPr>
        </p:pic>
        <p:sp>
          <p:nvSpPr>
            <p:cNvPr id="540" name="Freeform 540"/>
            <p:cNvSpPr/>
            <p:nvPr/>
          </p:nvSpPr>
          <p:spPr>
            <a:xfrm>
              <a:off x="3977871" y="4264698"/>
              <a:ext cx="1275679" cy="1187002"/>
            </a:xfrm>
            <a:custGeom>
              <a:avLst/>
              <a:gdLst/>
              <a:ahLst/>
              <a:cxnLst/>
              <a:rect l="0" t="0" r="0" b="0"/>
              <a:pathLst>
                <a:path w="1275679" h="1187002">
                  <a:moveTo>
                    <a:pt x="0" y="1187002"/>
                  </a:moveTo>
                  <a:lnTo>
                    <a:pt x="1275679" y="1187002"/>
                  </a:lnTo>
                  <a:lnTo>
                    <a:pt x="1275679" y="0"/>
                  </a:lnTo>
                  <a:lnTo>
                    <a:pt x="0" y="0"/>
                  </a:lnTo>
                  <a:lnTo>
                    <a:pt x="0" y="118700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41" name="Freeform 541"/>
            <p:cNvSpPr/>
            <p:nvPr/>
          </p:nvSpPr>
          <p:spPr>
            <a:xfrm flipV="1">
              <a:off x="3977870" y="4264699"/>
              <a:ext cx="1275680" cy="1187002"/>
            </a:xfrm>
            <a:custGeom>
              <a:avLst/>
              <a:gdLst/>
              <a:ahLst/>
              <a:cxnLst/>
              <a:rect l="0" t="0" r="0" b="0"/>
              <a:pathLst>
                <a:path w="1275680" h="1187002">
                  <a:moveTo>
                    <a:pt x="0" y="1187002"/>
                  </a:moveTo>
                  <a:lnTo>
                    <a:pt x="1275680" y="1187002"/>
                  </a:lnTo>
                  <a:lnTo>
                    <a:pt x="1275680" y="0"/>
                  </a:lnTo>
                  <a:lnTo>
                    <a:pt x="0" y="0"/>
                  </a:lnTo>
                  <a:lnTo>
                    <a:pt x="0" y="1187002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42" name="Picture 542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57831" y="4222215"/>
              <a:ext cx="1405466" cy="1316567"/>
            </a:xfrm>
            <a:prstGeom prst="rect">
              <a:avLst/>
            </a:prstGeom>
            <a:noFill/>
            <a:extLst/>
          </p:spPr>
        </p:pic>
        <p:sp>
          <p:nvSpPr>
            <p:cNvPr id="543" name="Freeform 543"/>
            <p:cNvSpPr/>
            <p:nvPr/>
          </p:nvSpPr>
          <p:spPr>
            <a:xfrm>
              <a:off x="5423948" y="4264698"/>
              <a:ext cx="1275679" cy="1187002"/>
            </a:xfrm>
            <a:custGeom>
              <a:avLst/>
              <a:gdLst/>
              <a:ahLst/>
              <a:cxnLst/>
              <a:rect l="0" t="0" r="0" b="0"/>
              <a:pathLst>
                <a:path w="1275679" h="1187002">
                  <a:moveTo>
                    <a:pt x="0" y="1187002"/>
                  </a:moveTo>
                  <a:lnTo>
                    <a:pt x="1275679" y="1187002"/>
                  </a:lnTo>
                  <a:lnTo>
                    <a:pt x="1275679" y="0"/>
                  </a:lnTo>
                  <a:lnTo>
                    <a:pt x="0" y="0"/>
                  </a:lnTo>
                  <a:lnTo>
                    <a:pt x="0" y="118700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44" name="Freeform 544"/>
            <p:cNvSpPr/>
            <p:nvPr/>
          </p:nvSpPr>
          <p:spPr>
            <a:xfrm flipV="1">
              <a:off x="5423947" y="4264699"/>
              <a:ext cx="1275680" cy="1187002"/>
            </a:xfrm>
            <a:custGeom>
              <a:avLst/>
              <a:gdLst/>
              <a:ahLst/>
              <a:cxnLst/>
              <a:rect l="0" t="0" r="0" b="0"/>
              <a:pathLst>
                <a:path w="1275680" h="1187002">
                  <a:moveTo>
                    <a:pt x="0" y="1187002"/>
                  </a:moveTo>
                  <a:lnTo>
                    <a:pt x="1275680" y="1187002"/>
                  </a:lnTo>
                  <a:lnTo>
                    <a:pt x="1275680" y="0"/>
                  </a:lnTo>
                  <a:lnTo>
                    <a:pt x="0" y="0"/>
                  </a:lnTo>
                  <a:lnTo>
                    <a:pt x="0" y="1187002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45" name="Picture 545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801399" y="4222214"/>
              <a:ext cx="1401233" cy="1312332"/>
            </a:xfrm>
            <a:prstGeom prst="rect">
              <a:avLst/>
            </a:prstGeom>
            <a:noFill/>
            <a:extLst/>
          </p:spPr>
        </p:pic>
        <p:sp>
          <p:nvSpPr>
            <p:cNvPr id="546" name="Freeform 546"/>
            <p:cNvSpPr/>
            <p:nvPr/>
          </p:nvSpPr>
          <p:spPr>
            <a:xfrm>
              <a:off x="6864233" y="4262552"/>
              <a:ext cx="1275680" cy="1187002"/>
            </a:xfrm>
            <a:custGeom>
              <a:avLst/>
              <a:gdLst/>
              <a:ahLst/>
              <a:cxnLst/>
              <a:rect l="0" t="0" r="0" b="0"/>
              <a:pathLst>
                <a:path w="1275680" h="1187002">
                  <a:moveTo>
                    <a:pt x="0" y="1187002"/>
                  </a:moveTo>
                  <a:lnTo>
                    <a:pt x="1275680" y="1187002"/>
                  </a:lnTo>
                  <a:lnTo>
                    <a:pt x="1275680" y="0"/>
                  </a:lnTo>
                  <a:lnTo>
                    <a:pt x="0" y="0"/>
                  </a:lnTo>
                  <a:lnTo>
                    <a:pt x="0" y="1187002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47" name="Freeform 547"/>
            <p:cNvSpPr/>
            <p:nvPr/>
          </p:nvSpPr>
          <p:spPr>
            <a:xfrm flipV="1">
              <a:off x="6864233" y="4262551"/>
              <a:ext cx="1275680" cy="1187002"/>
            </a:xfrm>
            <a:custGeom>
              <a:avLst/>
              <a:gdLst/>
              <a:ahLst/>
              <a:cxnLst/>
              <a:rect l="0" t="0" r="0" b="0"/>
              <a:pathLst>
                <a:path w="1275680" h="1187002">
                  <a:moveTo>
                    <a:pt x="0" y="1187002"/>
                  </a:moveTo>
                  <a:lnTo>
                    <a:pt x="1275680" y="1187002"/>
                  </a:lnTo>
                  <a:lnTo>
                    <a:pt x="1275680" y="0"/>
                  </a:lnTo>
                  <a:lnTo>
                    <a:pt x="0" y="0"/>
                  </a:lnTo>
                  <a:lnTo>
                    <a:pt x="0" y="1187002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>
                  <a:alpha val="100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48" name="Picture 548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17632" y="5018081"/>
              <a:ext cx="1007533" cy="275166"/>
            </a:xfrm>
            <a:prstGeom prst="rect">
              <a:avLst/>
            </a:prstGeom>
            <a:noFill/>
            <a:extLst/>
          </p:spPr>
        </p:pic>
        <p:sp>
          <p:nvSpPr>
            <p:cNvPr id="549" name="Freeform 549"/>
            <p:cNvSpPr/>
            <p:nvPr/>
          </p:nvSpPr>
          <p:spPr>
            <a:xfrm flipV="1">
              <a:off x="1268133" y="5057553"/>
              <a:ext cx="898725" cy="154547"/>
            </a:xfrm>
            <a:custGeom>
              <a:avLst/>
              <a:gdLst/>
              <a:ahLst/>
              <a:cxnLst/>
              <a:rect l="0" t="0" r="0" b="0"/>
              <a:pathLst>
                <a:path w="898725" h="154547">
                  <a:moveTo>
                    <a:pt x="0" y="154547"/>
                  </a:moveTo>
                  <a:lnTo>
                    <a:pt x="898725" y="0"/>
                  </a:lnTo>
                </a:path>
              </a:pathLst>
            </a:custGeom>
            <a:noFill/>
            <a:ln w="25400" cap="flat" cmpd="sng">
              <a:solidFill>
                <a:srgbClr val="000000">
                  <a:alpha val="100000"/>
                </a:srgbClr>
              </a:solidFill>
              <a:custDash>
                <a:ds d="100000" sp="100000"/>
              </a:custDash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50" name="Picture 550"/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82365" y="5018082"/>
              <a:ext cx="1003300" cy="309033"/>
            </a:xfrm>
            <a:prstGeom prst="rect">
              <a:avLst/>
            </a:prstGeom>
            <a:noFill/>
            <a:extLst/>
          </p:spPr>
        </p:pic>
        <p:sp>
          <p:nvSpPr>
            <p:cNvPr id="551" name="Freeform 551"/>
            <p:cNvSpPr/>
            <p:nvPr/>
          </p:nvSpPr>
          <p:spPr>
            <a:xfrm>
              <a:off x="2730176" y="5057553"/>
              <a:ext cx="894791" cy="189159"/>
            </a:xfrm>
            <a:custGeom>
              <a:avLst/>
              <a:gdLst/>
              <a:ahLst/>
              <a:cxnLst/>
              <a:rect l="0" t="0" r="0" b="0"/>
              <a:pathLst>
                <a:path w="894791" h="189159">
                  <a:moveTo>
                    <a:pt x="0" y="189159"/>
                  </a:moveTo>
                  <a:lnTo>
                    <a:pt x="894791" y="0"/>
                  </a:lnTo>
                </a:path>
              </a:pathLst>
            </a:custGeom>
            <a:noFill/>
            <a:ln w="25400" cap="flat" cmpd="sng">
              <a:solidFill>
                <a:srgbClr val="000000">
                  <a:alpha val="100000"/>
                </a:srgbClr>
              </a:solidFill>
              <a:custDash>
                <a:ds d="100000" sp="100000"/>
              </a:custDash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52" name="Picture 552"/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117465" y="5111215"/>
              <a:ext cx="982133" cy="182033"/>
            </a:xfrm>
            <a:prstGeom prst="rect">
              <a:avLst/>
            </a:prstGeom>
            <a:noFill/>
            <a:extLst/>
          </p:spPr>
        </p:pic>
        <p:sp>
          <p:nvSpPr>
            <p:cNvPr id="553" name="Freeform 553"/>
            <p:cNvSpPr/>
            <p:nvPr/>
          </p:nvSpPr>
          <p:spPr>
            <a:xfrm flipV="1">
              <a:off x="4164564" y="5152134"/>
              <a:ext cx="877078" cy="59967"/>
            </a:xfrm>
            <a:custGeom>
              <a:avLst/>
              <a:gdLst/>
              <a:ahLst/>
              <a:cxnLst/>
              <a:rect l="0" t="0" r="0" b="0"/>
              <a:pathLst>
                <a:path w="877078" h="59967">
                  <a:moveTo>
                    <a:pt x="0" y="59967"/>
                  </a:moveTo>
                  <a:lnTo>
                    <a:pt x="877078" y="0"/>
                  </a:lnTo>
                </a:path>
              </a:pathLst>
            </a:custGeom>
            <a:noFill/>
            <a:ln w="25400" cap="flat" cmpd="sng">
              <a:solidFill>
                <a:srgbClr val="000000">
                  <a:alpha val="100000"/>
                </a:srgbClr>
              </a:solidFill>
              <a:custDash>
                <a:ds d="100000" sp="100000"/>
              </a:custDash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54" name="Picture 554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73731" y="5098514"/>
              <a:ext cx="986366" cy="177800"/>
            </a:xfrm>
            <a:prstGeom prst="rect">
              <a:avLst/>
            </a:prstGeom>
            <a:noFill/>
            <a:extLst/>
          </p:spPr>
        </p:pic>
        <p:sp>
          <p:nvSpPr>
            <p:cNvPr id="555" name="Freeform 555"/>
            <p:cNvSpPr/>
            <p:nvPr/>
          </p:nvSpPr>
          <p:spPr>
            <a:xfrm flipV="1">
              <a:off x="5623248" y="5138382"/>
              <a:ext cx="877078" cy="59967"/>
            </a:xfrm>
            <a:custGeom>
              <a:avLst/>
              <a:gdLst/>
              <a:ahLst/>
              <a:cxnLst/>
              <a:rect l="0" t="0" r="0" b="0"/>
              <a:pathLst>
                <a:path w="877078" h="59967">
                  <a:moveTo>
                    <a:pt x="0" y="59967"/>
                  </a:moveTo>
                  <a:lnTo>
                    <a:pt x="877078" y="0"/>
                  </a:lnTo>
                </a:path>
              </a:pathLst>
            </a:custGeom>
            <a:noFill/>
            <a:ln w="25400" cap="flat" cmpd="sng">
              <a:solidFill>
                <a:srgbClr val="000000">
                  <a:alpha val="100000"/>
                </a:srgbClr>
              </a:solidFill>
              <a:custDash>
                <a:ds d="100000" sp="100000"/>
              </a:custDash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56" name="Picture 556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4231" y="5043481"/>
              <a:ext cx="948266" cy="224366"/>
            </a:xfrm>
            <a:prstGeom prst="rect">
              <a:avLst/>
            </a:prstGeom>
            <a:noFill/>
            <a:extLst/>
          </p:spPr>
        </p:pic>
        <p:sp>
          <p:nvSpPr>
            <p:cNvPr id="557" name="Freeform 557"/>
            <p:cNvSpPr/>
            <p:nvPr/>
          </p:nvSpPr>
          <p:spPr>
            <a:xfrm>
              <a:off x="7080545" y="5080929"/>
              <a:ext cx="843056" cy="107792"/>
            </a:xfrm>
            <a:custGeom>
              <a:avLst/>
              <a:gdLst/>
              <a:ahLst/>
              <a:cxnLst/>
              <a:rect l="0" t="0" r="0" b="0"/>
              <a:pathLst>
                <a:path w="843056" h="107792">
                  <a:moveTo>
                    <a:pt x="0" y="107792"/>
                  </a:moveTo>
                  <a:lnTo>
                    <a:pt x="843056" y="0"/>
                  </a:lnTo>
                </a:path>
              </a:pathLst>
            </a:custGeom>
            <a:noFill/>
            <a:ln w="25400" cap="flat" cmpd="sng">
              <a:solidFill>
                <a:srgbClr val="000000">
                  <a:alpha val="100000"/>
                </a:srgbClr>
              </a:solidFill>
              <a:custDash>
                <a:ds d="100000" sp="100000"/>
              </a:custDash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58" name="Picture 558"/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5665" y="4819114"/>
              <a:ext cx="245533" cy="635000"/>
            </a:xfrm>
            <a:prstGeom prst="rect">
              <a:avLst/>
            </a:prstGeom>
            <a:noFill/>
            <a:extLst/>
          </p:spPr>
        </p:pic>
        <p:sp>
          <p:nvSpPr>
            <p:cNvPr id="559" name="Freeform 559"/>
            <p:cNvSpPr/>
            <p:nvPr/>
          </p:nvSpPr>
          <p:spPr>
            <a:xfrm>
              <a:off x="1230033" y="4920448"/>
              <a:ext cx="68515" cy="345654"/>
            </a:xfrm>
            <a:custGeom>
              <a:avLst/>
              <a:gdLst/>
              <a:ahLst/>
              <a:cxnLst/>
              <a:rect l="0" t="0" r="0" b="0"/>
              <a:pathLst>
                <a:path w="76200" h="390658">
                  <a:moveTo>
                    <a:pt x="38100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0" y="314458"/>
                  </a:lnTo>
                  <a:lnTo>
                    <a:pt x="76200" y="314458"/>
                  </a:lnTo>
                  <a:lnTo>
                    <a:pt x="38101" y="390658"/>
                  </a:lnTo>
                  <a:lnTo>
                    <a:pt x="0" y="314458"/>
                  </a:lnTo>
                  <a:lnTo>
                    <a:pt x="25400" y="314458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60" name="Picture 560"/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043131" y="4831814"/>
              <a:ext cx="245533" cy="635000"/>
            </a:xfrm>
            <a:prstGeom prst="rect">
              <a:avLst/>
            </a:prstGeom>
            <a:noFill/>
            <a:extLst/>
          </p:spPr>
        </p:pic>
        <p:sp>
          <p:nvSpPr>
            <p:cNvPr id="561" name="Freeform 561"/>
            <p:cNvSpPr/>
            <p:nvPr/>
          </p:nvSpPr>
          <p:spPr>
            <a:xfrm>
              <a:off x="2128759" y="4934396"/>
              <a:ext cx="76201" cy="390660"/>
            </a:xfrm>
            <a:custGeom>
              <a:avLst/>
              <a:gdLst/>
              <a:ahLst/>
              <a:cxnLst/>
              <a:rect l="0" t="0" r="0" b="0"/>
              <a:pathLst>
                <a:path w="76201" h="390660">
                  <a:moveTo>
                    <a:pt x="38100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1" y="314460"/>
                  </a:lnTo>
                  <a:lnTo>
                    <a:pt x="76201" y="314460"/>
                  </a:lnTo>
                  <a:lnTo>
                    <a:pt x="38101" y="390660"/>
                  </a:lnTo>
                  <a:lnTo>
                    <a:pt x="1" y="314460"/>
                  </a:lnTo>
                  <a:lnTo>
                    <a:pt x="25401" y="314460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62" name="Picture 562"/>
            <p:cNvPicPr>
              <a:picLocks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601931" y="4844514"/>
              <a:ext cx="245533" cy="635000"/>
            </a:xfrm>
            <a:prstGeom prst="rect">
              <a:avLst/>
            </a:prstGeom>
            <a:noFill/>
            <a:extLst/>
          </p:spPr>
        </p:pic>
        <p:sp>
          <p:nvSpPr>
            <p:cNvPr id="563" name="Freeform 563"/>
            <p:cNvSpPr/>
            <p:nvPr/>
          </p:nvSpPr>
          <p:spPr>
            <a:xfrm>
              <a:off x="2688142" y="4947078"/>
              <a:ext cx="76200" cy="390660"/>
            </a:xfrm>
            <a:custGeom>
              <a:avLst/>
              <a:gdLst/>
              <a:ahLst/>
              <a:cxnLst/>
              <a:rect l="0" t="0" r="0" b="0"/>
              <a:pathLst>
                <a:path w="76200" h="390660">
                  <a:moveTo>
                    <a:pt x="38100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0" y="314460"/>
                  </a:lnTo>
                  <a:lnTo>
                    <a:pt x="76200" y="314460"/>
                  </a:lnTo>
                  <a:lnTo>
                    <a:pt x="38101" y="390660"/>
                  </a:lnTo>
                  <a:lnTo>
                    <a:pt x="0" y="314460"/>
                  </a:lnTo>
                  <a:lnTo>
                    <a:pt x="25400" y="314460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64" name="Picture 564"/>
            <p:cNvPicPr>
              <a:picLocks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03632" y="4819115"/>
              <a:ext cx="245533" cy="639233"/>
            </a:xfrm>
            <a:prstGeom prst="rect">
              <a:avLst/>
            </a:prstGeom>
            <a:noFill/>
            <a:extLst/>
          </p:spPr>
        </p:pic>
        <p:sp>
          <p:nvSpPr>
            <p:cNvPr id="565" name="Freeform 565"/>
            <p:cNvSpPr/>
            <p:nvPr/>
          </p:nvSpPr>
          <p:spPr>
            <a:xfrm>
              <a:off x="3586867" y="4922391"/>
              <a:ext cx="76201" cy="390658"/>
            </a:xfrm>
            <a:custGeom>
              <a:avLst/>
              <a:gdLst/>
              <a:ahLst/>
              <a:cxnLst/>
              <a:rect l="0" t="0" r="0" b="0"/>
              <a:pathLst>
                <a:path w="76201" h="390658">
                  <a:moveTo>
                    <a:pt x="38100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1" y="314458"/>
                  </a:lnTo>
                  <a:lnTo>
                    <a:pt x="76201" y="314458"/>
                  </a:lnTo>
                  <a:lnTo>
                    <a:pt x="38101" y="390658"/>
                  </a:lnTo>
                  <a:lnTo>
                    <a:pt x="1" y="314458"/>
                  </a:lnTo>
                  <a:lnTo>
                    <a:pt x="25401" y="314458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66" name="Picture 566"/>
            <p:cNvPicPr>
              <a:picLocks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28564" y="4857214"/>
              <a:ext cx="249766" cy="635000"/>
            </a:xfrm>
            <a:prstGeom prst="rect">
              <a:avLst/>
            </a:prstGeom>
            <a:noFill/>
            <a:extLst/>
          </p:spPr>
        </p:pic>
        <p:sp>
          <p:nvSpPr>
            <p:cNvPr id="567" name="Freeform 567"/>
            <p:cNvSpPr/>
            <p:nvPr/>
          </p:nvSpPr>
          <p:spPr>
            <a:xfrm>
              <a:off x="4115549" y="4958888"/>
              <a:ext cx="76202" cy="390658"/>
            </a:xfrm>
            <a:custGeom>
              <a:avLst/>
              <a:gdLst/>
              <a:ahLst/>
              <a:cxnLst/>
              <a:rect l="0" t="0" r="0" b="0"/>
              <a:pathLst>
                <a:path w="76202" h="390658">
                  <a:moveTo>
                    <a:pt x="38100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2" y="314458"/>
                  </a:lnTo>
                  <a:lnTo>
                    <a:pt x="76202" y="314458"/>
                  </a:lnTo>
                  <a:lnTo>
                    <a:pt x="38102" y="390658"/>
                  </a:lnTo>
                  <a:lnTo>
                    <a:pt x="2" y="314458"/>
                  </a:lnTo>
                  <a:lnTo>
                    <a:pt x="25402" y="314458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68" name="Picture 568"/>
            <p:cNvPicPr>
              <a:picLocks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930265" y="4857214"/>
              <a:ext cx="245533" cy="635000"/>
            </a:xfrm>
            <a:prstGeom prst="rect">
              <a:avLst/>
            </a:prstGeom>
            <a:noFill/>
            <a:extLst/>
          </p:spPr>
        </p:pic>
        <p:sp>
          <p:nvSpPr>
            <p:cNvPr id="569" name="Freeform 569"/>
            <p:cNvSpPr/>
            <p:nvPr/>
          </p:nvSpPr>
          <p:spPr>
            <a:xfrm>
              <a:off x="5014275" y="4959957"/>
              <a:ext cx="76200" cy="390660"/>
            </a:xfrm>
            <a:custGeom>
              <a:avLst/>
              <a:gdLst/>
              <a:ahLst/>
              <a:cxnLst/>
              <a:rect l="0" t="0" r="0" b="0"/>
              <a:pathLst>
                <a:path w="76200" h="390660">
                  <a:moveTo>
                    <a:pt x="38100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0" y="314460"/>
                  </a:lnTo>
                  <a:lnTo>
                    <a:pt x="76200" y="314459"/>
                  </a:lnTo>
                  <a:lnTo>
                    <a:pt x="38100" y="390660"/>
                  </a:lnTo>
                  <a:lnTo>
                    <a:pt x="0" y="314460"/>
                  </a:lnTo>
                  <a:lnTo>
                    <a:pt x="25400" y="314460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70" name="Picture 570"/>
            <p:cNvPicPr>
              <a:picLocks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01765" y="4852982"/>
              <a:ext cx="245533" cy="639233"/>
            </a:xfrm>
            <a:prstGeom prst="rect">
              <a:avLst/>
            </a:prstGeom>
            <a:noFill/>
            <a:extLst/>
          </p:spPr>
        </p:pic>
        <p:sp>
          <p:nvSpPr>
            <p:cNvPr id="571" name="Freeform 571"/>
            <p:cNvSpPr/>
            <p:nvPr/>
          </p:nvSpPr>
          <p:spPr>
            <a:xfrm>
              <a:off x="5585149" y="4956802"/>
              <a:ext cx="76201" cy="390659"/>
            </a:xfrm>
            <a:custGeom>
              <a:avLst/>
              <a:gdLst/>
              <a:ahLst/>
              <a:cxnLst/>
              <a:rect l="0" t="0" r="0" b="0"/>
              <a:pathLst>
                <a:path w="76201" h="390659">
                  <a:moveTo>
                    <a:pt x="38100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1" y="314459"/>
                  </a:lnTo>
                  <a:lnTo>
                    <a:pt x="76201" y="314459"/>
                  </a:lnTo>
                  <a:lnTo>
                    <a:pt x="38101" y="390659"/>
                  </a:lnTo>
                  <a:lnTo>
                    <a:pt x="1" y="314459"/>
                  </a:lnTo>
                  <a:lnTo>
                    <a:pt x="25401" y="314459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72" name="Picture 572"/>
            <p:cNvPicPr>
              <a:picLocks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78065" y="4852982"/>
              <a:ext cx="245533" cy="639233"/>
            </a:xfrm>
            <a:prstGeom prst="rect">
              <a:avLst/>
            </a:prstGeom>
            <a:noFill/>
            <a:extLst/>
          </p:spPr>
        </p:pic>
        <p:sp>
          <p:nvSpPr>
            <p:cNvPr id="573" name="Freeform 573"/>
            <p:cNvSpPr/>
            <p:nvPr/>
          </p:nvSpPr>
          <p:spPr>
            <a:xfrm>
              <a:off x="6462226" y="4956800"/>
              <a:ext cx="76200" cy="390660"/>
            </a:xfrm>
            <a:custGeom>
              <a:avLst/>
              <a:gdLst/>
              <a:ahLst/>
              <a:cxnLst/>
              <a:rect l="0" t="0" r="0" b="0"/>
              <a:pathLst>
                <a:path w="76200" h="390660">
                  <a:moveTo>
                    <a:pt x="38099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0" y="314460"/>
                  </a:lnTo>
                  <a:lnTo>
                    <a:pt x="76200" y="314460"/>
                  </a:lnTo>
                  <a:lnTo>
                    <a:pt x="38100" y="390660"/>
                  </a:lnTo>
                  <a:lnTo>
                    <a:pt x="0" y="314460"/>
                  </a:lnTo>
                  <a:lnTo>
                    <a:pt x="25400" y="314460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74" name="Picture 574"/>
            <p:cNvPicPr>
              <a:picLocks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958032" y="4869914"/>
              <a:ext cx="245533" cy="635000"/>
            </a:xfrm>
            <a:prstGeom prst="rect">
              <a:avLst/>
            </a:prstGeom>
            <a:noFill/>
            <a:extLst/>
          </p:spPr>
        </p:pic>
        <p:sp>
          <p:nvSpPr>
            <p:cNvPr id="575" name="Freeform 575"/>
            <p:cNvSpPr/>
            <p:nvPr/>
          </p:nvSpPr>
          <p:spPr>
            <a:xfrm>
              <a:off x="7043670" y="4971958"/>
              <a:ext cx="76200" cy="390658"/>
            </a:xfrm>
            <a:custGeom>
              <a:avLst/>
              <a:gdLst/>
              <a:ahLst/>
              <a:cxnLst/>
              <a:rect l="0" t="0" r="0" b="0"/>
              <a:pathLst>
                <a:path w="76200" h="390658">
                  <a:moveTo>
                    <a:pt x="38099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0" y="314458"/>
                  </a:lnTo>
                  <a:lnTo>
                    <a:pt x="76200" y="314458"/>
                  </a:lnTo>
                  <a:lnTo>
                    <a:pt x="38100" y="390658"/>
                  </a:lnTo>
                  <a:lnTo>
                    <a:pt x="0" y="314458"/>
                  </a:lnTo>
                  <a:lnTo>
                    <a:pt x="25400" y="314458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76" name="Picture 576"/>
            <p:cNvPicPr>
              <a:picLocks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800465" y="4869914"/>
              <a:ext cx="245533" cy="635000"/>
            </a:xfrm>
            <a:prstGeom prst="rect">
              <a:avLst/>
            </a:prstGeom>
            <a:noFill/>
            <a:extLst/>
          </p:spPr>
        </p:pic>
        <p:sp>
          <p:nvSpPr>
            <p:cNvPr id="577" name="Freeform 577"/>
            <p:cNvSpPr/>
            <p:nvPr/>
          </p:nvSpPr>
          <p:spPr>
            <a:xfrm>
              <a:off x="7885501" y="4971956"/>
              <a:ext cx="76202" cy="390660"/>
            </a:xfrm>
            <a:custGeom>
              <a:avLst/>
              <a:gdLst/>
              <a:ahLst/>
              <a:cxnLst/>
              <a:rect l="0" t="0" r="0" b="0"/>
              <a:pathLst>
                <a:path w="76202" h="390660">
                  <a:moveTo>
                    <a:pt x="38100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2" y="314460"/>
                  </a:lnTo>
                  <a:lnTo>
                    <a:pt x="76202" y="314460"/>
                  </a:lnTo>
                  <a:lnTo>
                    <a:pt x="38102" y="390660"/>
                  </a:lnTo>
                  <a:lnTo>
                    <a:pt x="2" y="314460"/>
                  </a:lnTo>
                  <a:lnTo>
                    <a:pt x="25402" y="314460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78" name="Picture 578"/>
            <p:cNvPicPr>
              <a:picLocks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85699" y="3600517"/>
              <a:ext cx="232194" cy="2624007"/>
            </a:xfrm>
            <a:prstGeom prst="rect">
              <a:avLst/>
            </a:prstGeom>
            <a:noFill/>
            <a:extLst/>
          </p:spPr>
        </p:pic>
        <p:sp>
          <p:nvSpPr>
            <p:cNvPr id="579" name="Freeform 579"/>
            <p:cNvSpPr/>
            <p:nvPr/>
          </p:nvSpPr>
          <p:spPr>
            <a:xfrm>
              <a:off x="8270499" y="3706238"/>
              <a:ext cx="131899" cy="2402583"/>
            </a:xfrm>
            <a:custGeom>
              <a:avLst/>
              <a:gdLst/>
              <a:ahLst/>
              <a:cxnLst/>
              <a:rect l="0" t="0" r="0" b="0"/>
              <a:pathLst>
                <a:path w="76201" h="2987899">
                  <a:moveTo>
                    <a:pt x="38100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1" y="2911699"/>
                  </a:lnTo>
                  <a:lnTo>
                    <a:pt x="76201" y="2911699"/>
                  </a:lnTo>
                  <a:lnTo>
                    <a:pt x="38101" y="2987899"/>
                  </a:lnTo>
                  <a:lnTo>
                    <a:pt x="1" y="2911699"/>
                  </a:lnTo>
                  <a:lnTo>
                    <a:pt x="25401" y="2911699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pic>
          <p:nvPicPr>
            <p:cNvPr id="580" name="Picture 580"/>
            <p:cNvPicPr>
              <a:picLocks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19699" y="3600517"/>
              <a:ext cx="193285" cy="2624008"/>
            </a:xfrm>
            <a:prstGeom prst="rect">
              <a:avLst/>
            </a:prstGeom>
            <a:noFill/>
            <a:extLst/>
          </p:spPr>
        </p:pic>
        <p:sp>
          <p:nvSpPr>
            <p:cNvPr id="581" name="Freeform 581"/>
            <p:cNvSpPr/>
            <p:nvPr/>
          </p:nvSpPr>
          <p:spPr>
            <a:xfrm>
              <a:off x="905256" y="3706238"/>
              <a:ext cx="71711" cy="2402582"/>
            </a:xfrm>
            <a:custGeom>
              <a:avLst/>
              <a:gdLst/>
              <a:ahLst/>
              <a:cxnLst/>
              <a:rect l="0" t="0" r="0" b="0"/>
              <a:pathLst>
                <a:path w="76202" h="2987899">
                  <a:moveTo>
                    <a:pt x="38100" y="0"/>
                  </a:moveTo>
                  <a:lnTo>
                    <a:pt x="76200" y="76200"/>
                  </a:lnTo>
                  <a:lnTo>
                    <a:pt x="50800" y="76200"/>
                  </a:lnTo>
                  <a:lnTo>
                    <a:pt x="50802" y="2911699"/>
                  </a:lnTo>
                  <a:lnTo>
                    <a:pt x="76202" y="2911699"/>
                  </a:lnTo>
                  <a:lnTo>
                    <a:pt x="38102" y="2987899"/>
                  </a:lnTo>
                  <a:lnTo>
                    <a:pt x="2" y="2911699"/>
                  </a:lnTo>
                  <a:lnTo>
                    <a:pt x="25402" y="2911699"/>
                  </a:lnTo>
                  <a:lnTo>
                    <a:pt x="2540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4F81BD">
                <a:alpha val="100000"/>
              </a:srgbClr>
            </a:solidFill>
            <a:ln w="20116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88" name="Rectangle 588"/>
            <p:cNvSpPr/>
            <p:nvPr/>
          </p:nvSpPr>
          <p:spPr>
            <a:xfrm>
              <a:off x="1185345" y="4267527"/>
              <a:ext cx="6117059" cy="186269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1426350" algn="l"/>
                  <a:tab pos="2871614" algn="l"/>
                  <a:tab pos="4331960" algn="l"/>
                  <a:tab pos="5775022" algn="l"/>
                </a:tabLst>
              </a:pPr>
              <a:r>
                <a:rPr lang="en-US" sz="1199" dirty="0">
                  <a:latin typeface="Arial"/>
                </a:rPr>
                <a:t>ZS1	</a:t>
              </a:r>
              <a:r>
                <a:rPr lang="en-US" sz="1816" baseline="8451" dirty="0">
                  <a:latin typeface="Arial"/>
                </a:rPr>
                <a:t>ZS2	</a:t>
              </a:r>
              <a:r>
                <a:rPr lang="en-US" sz="1816" baseline="10205" dirty="0">
                  <a:latin typeface="Arial"/>
                </a:rPr>
                <a:t>ZS3	</a:t>
              </a:r>
              <a:r>
                <a:rPr lang="en-US" sz="1816" baseline="8451" dirty="0">
                  <a:latin typeface="Arial"/>
                </a:rPr>
                <a:t>ZS4	</a:t>
              </a:r>
              <a:r>
                <a:rPr lang="en-US" sz="1816" baseline="10205" dirty="0">
                  <a:latin typeface="Arial"/>
                </a:rPr>
                <a:t>ZS5</a:t>
              </a:r>
            </a:p>
          </p:txBody>
        </p:sp>
        <p:sp>
          <p:nvSpPr>
            <p:cNvPr id="591" name="Rectangle 591"/>
            <p:cNvSpPr/>
            <p:nvPr/>
          </p:nvSpPr>
          <p:spPr>
            <a:xfrm>
              <a:off x="1109035" y="3707456"/>
              <a:ext cx="5108065" cy="30764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999" dirty="0">
                  <a:latin typeface="Calibri"/>
                </a:rPr>
                <a:t>2x gi</a:t>
              </a:r>
              <a:r>
                <a:rPr lang="en-US" sz="1999" spc="-24" dirty="0">
                  <a:latin typeface="Calibri"/>
                </a:rPr>
                <a:t>r</a:t>
              </a:r>
              <a:r>
                <a:rPr lang="en-US" sz="1999" dirty="0">
                  <a:latin typeface="Calibri"/>
                </a:rPr>
                <a:t>der	 positions: UP and D</a:t>
              </a:r>
              <a:r>
                <a:rPr lang="en-US" sz="1999" spc="-45" dirty="0">
                  <a:latin typeface="Calibri"/>
                </a:rPr>
                <a:t>O</a:t>
              </a:r>
              <a:r>
                <a:rPr lang="en-US" sz="1999" dirty="0">
                  <a:latin typeface="Calibri"/>
                </a:rPr>
                <a:t>,  </a:t>
              </a:r>
              <a:r>
                <a:rPr lang="en-US" sz="1999" spc="-21" dirty="0">
                  <a:latin typeface="Calibri"/>
                </a:rPr>
                <a:t>w</a:t>
              </a:r>
              <a:r>
                <a:rPr lang="en-US" sz="1999" dirty="0">
                  <a:latin typeface="Calibri"/>
                </a:rPr>
                <a:t>e usually fix UP</a:t>
              </a:r>
            </a:p>
          </p:txBody>
        </p:sp>
        <p:sp>
          <p:nvSpPr>
            <p:cNvPr id="592" name="Rectangle 592"/>
            <p:cNvSpPr/>
            <p:nvPr/>
          </p:nvSpPr>
          <p:spPr>
            <a:xfrm>
              <a:off x="1108640" y="5791818"/>
              <a:ext cx="3347070" cy="30764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999" dirty="0">
                  <a:latin typeface="Calibri"/>
                </a:rPr>
                <a:t>10x anode positions: UP and DO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752807" y="6862842"/>
            <a:ext cx="201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Courtesy: M. Fraser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ZS alignment - Layout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3835505"/>
            <a:ext cx="10515600" cy="26625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All 5 Tanks in beam at once</a:t>
            </a:r>
          </a:p>
          <a:p>
            <a:r>
              <a:rPr lang="en-US" dirty="0" smtClean="0"/>
              <a:t>Today: manual alignment (1 tank at a time), observing total losses and local losses 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 achieving acceptable losses (Still factor 3-4 lower than expected)</a:t>
            </a:r>
          </a:p>
          <a:p>
            <a:r>
              <a:rPr lang="en-GB" dirty="0"/>
              <a:t>Multi-turn effects: misalignments of </a:t>
            </a:r>
            <a:r>
              <a:rPr lang="en-GB" dirty="0" err="1"/>
              <a:t>dowsntream</a:t>
            </a:r>
            <a:r>
              <a:rPr lang="en-GB" dirty="0"/>
              <a:t> septa can affect BLM's upstream due to multi-turn effects</a:t>
            </a:r>
            <a:r>
              <a:rPr lang="en-GB" dirty="0" smtClean="0"/>
              <a:t>.</a:t>
            </a:r>
            <a:endParaRPr lang="en-US" dirty="0" smtClean="0"/>
          </a:p>
          <a:p>
            <a:r>
              <a:rPr lang="en-US" dirty="0" smtClean="0"/>
              <a:t>Time consuming (&gt;= 8h) and not very intuitive … too much data</a:t>
            </a:r>
            <a:endParaRPr lang="en-US" dirty="0"/>
          </a:p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0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53221"/>
            <a:ext cx="10515600" cy="525133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Model </a:t>
            </a:r>
            <a:r>
              <a:rPr lang="en-GB" dirty="0"/>
              <a:t>features:</a:t>
            </a:r>
          </a:p>
          <a:p>
            <a:pPr lvl="1"/>
            <a:r>
              <a:rPr lang="en-US" dirty="0"/>
              <a:t>12 Inputs (Girder Positions)</a:t>
            </a:r>
          </a:p>
          <a:p>
            <a:pPr lvl="1"/>
            <a:r>
              <a:rPr lang="en-US" dirty="0"/>
              <a:t>Outputs: </a:t>
            </a:r>
          </a:p>
          <a:p>
            <a:pPr lvl="2"/>
            <a:r>
              <a:rPr lang="en-US" dirty="0"/>
              <a:t>&gt;20 BLM signals</a:t>
            </a:r>
          </a:p>
          <a:p>
            <a:pPr lvl="2"/>
            <a:r>
              <a:rPr lang="en-US" dirty="0"/>
              <a:t>Extracted beam intensity</a:t>
            </a:r>
          </a:p>
          <a:p>
            <a:r>
              <a:rPr lang="en-US" dirty="0"/>
              <a:t>Imperfections:</a:t>
            </a:r>
          </a:p>
          <a:p>
            <a:pPr lvl="1"/>
            <a:r>
              <a:rPr lang="en-US" dirty="0"/>
              <a:t>Noise on BLMs</a:t>
            </a:r>
          </a:p>
          <a:p>
            <a:pPr lvl="1"/>
            <a:r>
              <a:rPr lang="en-US" dirty="0"/>
              <a:t>Position Inaccuracy / </a:t>
            </a:r>
            <a:r>
              <a:rPr lang="en-US" dirty="0" smtClean="0"/>
              <a:t>drifts</a:t>
            </a:r>
          </a:p>
          <a:p>
            <a:r>
              <a:rPr lang="en-US" dirty="0"/>
              <a:t>ML in very early stage</a:t>
            </a:r>
          </a:p>
          <a:p>
            <a:r>
              <a:rPr lang="en-US" dirty="0"/>
              <a:t>Toy model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GB" dirty="0"/>
              <a:t>aimed for understanding alignment procedure and investigating new ones: even automatic ones or those using ML algorithms</a:t>
            </a:r>
          </a:p>
          <a:p>
            <a:r>
              <a:rPr lang="en-US" dirty="0">
                <a:sym typeface="Wingdings" panose="05000000000000000000" pitchFamily="2" charset="2"/>
              </a:rPr>
              <a:t>Already lot of understanding gained by preparation for ML </a:t>
            </a: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(</a:t>
            </a:r>
            <a:r>
              <a:rPr lang="en-US" dirty="0">
                <a:sym typeface="Wingdings" panose="05000000000000000000" pitchFamily="2" charset="2"/>
              </a:rPr>
              <a:t>e.g. toy model creation</a:t>
            </a:r>
            <a:r>
              <a:rPr lang="en-US" dirty="0" smtClean="0">
                <a:sym typeface="Wingdings" panose="05000000000000000000" pitchFamily="2" charset="2"/>
              </a:rPr>
              <a:t>)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ZS alignment </a:t>
            </a:r>
            <a:r>
              <a:rPr lang="en-US" dirty="0" smtClean="0"/>
              <a:t>Challenges – ML approach</a:t>
            </a:r>
            <a:endParaRPr lang="en-GB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249" y="700391"/>
            <a:ext cx="4684327" cy="33871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25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619547" y="5641891"/>
            <a:ext cx="4508029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M. Fraser: Poster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P. van </a:t>
            </a:r>
            <a:r>
              <a:rPr lang="en-US" sz="2400" dirty="0" err="1" smtClean="0"/>
              <a:t>Trappen</a:t>
            </a:r>
            <a:r>
              <a:rPr lang="en-US" sz="2400" dirty="0" smtClean="0"/>
              <a:t>: Talk on Thursday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3538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052941" y="1196503"/>
          <a:ext cx="8086117" cy="257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42966833"/>
              </p:ext>
            </p:extLst>
          </p:nvPr>
        </p:nvGraphicFramePr>
        <p:xfrm>
          <a:off x="3521413" y="3970101"/>
          <a:ext cx="6617645" cy="1887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9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Evaluation: ML for optics correction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 principle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31" t="977" r="47162" b="-977"/>
          <a:stretch/>
        </p:blipFill>
        <p:spPr>
          <a:xfrm>
            <a:off x="1238517" y="4038655"/>
            <a:ext cx="3019448" cy="2510769"/>
          </a:xfrm>
          <a:prstGeom prst="rect">
            <a:avLst/>
          </a:prstGeom>
        </p:spPr>
      </p:pic>
      <p:pic>
        <p:nvPicPr>
          <p:cNvPr id="5" name="Grafik 2" descr="orbit-example-20100829172017.png"/>
          <p:cNvPicPr>
            <a:picLocks noChangeAspect="1"/>
          </p:cNvPicPr>
          <p:nvPr/>
        </p:nvPicPr>
        <p:blipFill>
          <a:blip r:embed="rId3" cstate="print"/>
          <a:srcRect t="10529"/>
          <a:stretch>
            <a:fillRect/>
          </a:stretch>
        </p:blipFill>
        <p:spPr>
          <a:xfrm>
            <a:off x="2658330" y="1604893"/>
            <a:ext cx="6508404" cy="2329259"/>
          </a:xfrm>
          <a:prstGeom prst="rect">
            <a:avLst/>
          </a:prstGeom>
        </p:spPr>
      </p:pic>
      <p:sp>
        <p:nvSpPr>
          <p:cNvPr id="6" name="Rechteck 13"/>
          <p:cNvSpPr/>
          <p:nvPr/>
        </p:nvSpPr>
        <p:spPr>
          <a:xfrm>
            <a:off x="9456324" y="2329527"/>
            <a:ext cx="226599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dirty="0"/>
              <a:t>~500 Beam position monitors per beam and plane</a:t>
            </a:r>
          </a:p>
        </p:txBody>
      </p:sp>
      <p:sp>
        <p:nvSpPr>
          <p:cNvPr id="7" name="Down Arrow 6"/>
          <p:cNvSpPr/>
          <p:nvPr/>
        </p:nvSpPr>
        <p:spPr>
          <a:xfrm>
            <a:off x="5562113" y="1521530"/>
            <a:ext cx="193964" cy="4710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828772" y="1177205"/>
            <a:ext cx="185461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Exciting the beam</a:t>
            </a:r>
            <a:endParaRPr lang="en-GB" dirty="0"/>
          </a:p>
        </p:txBody>
      </p:sp>
      <p:sp>
        <p:nvSpPr>
          <p:cNvPr id="9" name="Bent-Up Arrow 8"/>
          <p:cNvSpPr/>
          <p:nvPr/>
        </p:nvSpPr>
        <p:spPr>
          <a:xfrm rot="5400000">
            <a:off x="191527" y="4087469"/>
            <a:ext cx="1293345" cy="795088"/>
          </a:xfrm>
          <a:prstGeom prst="bentUpArrow">
            <a:avLst>
              <a:gd name="adj1" fmla="val 11438"/>
              <a:gd name="adj2" fmla="val 14828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36214" y="5255077"/>
            <a:ext cx="140397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Oscillations on all BPMs</a:t>
            </a:r>
            <a:endParaRPr lang="en-GB" dirty="0"/>
          </a:p>
        </p:txBody>
      </p:sp>
      <p:sp>
        <p:nvSpPr>
          <p:cNvPr id="11" name="Right Arrow 10"/>
          <p:cNvSpPr/>
          <p:nvPr/>
        </p:nvSpPr>
        <p:spPr>
          <a:xfrm>
            <a:off x="4451440" y="5236377"/>
            <a:ext cx="241531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7060"/>
          <a:stretch/>
        </p:blipFill>
        <p:spPr>
          <a:xfrm>
            <a:off x="6952197" y="4038655"/>
            <a:ext cx="5155865" cy="26056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51440" y="4015168"/>
            <a:ext cx="241531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(Analytically) </a:t>
            </a:r>
            <a:r>
              <a:rPr lang="en-US" dirty="0" smtClean="0"/>
              <a:t> Calculate </a:t>
            </a:r>
            <a:r>
              <a:rPr lang="en-US" dirty="0"/>
              <a:t>beta-beating from phase differences between BPMs</a:t>
            </a:r>
            <a:r>
              <a:rPr lang="en-US" dirty="0" smtClean="0"/>
              <a:t>. 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451440" y="5721009"/>
            <a:ext cx="241531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(+ quite some data cleaning ;-)</a:t>
            </a:r>
            <a:endParaRPr lang="en-GB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23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Evaluation of ML for Optics correction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Proof of Concept to resemble optics model through ML model</a:t>
            </a:r>
          </a:p>
          <a:p>
            <a:r>
              <a:rPr lang="en-US" dirty="0" smtClean="0"/>
              <a:t>Training </a:t>
            </a:r>
            <a:r>
              <a:rPr lang="en-US" dirty="0"/>
              <a:t>Dataset: 50000 generated configurations </a:t>
            </a:r>
            <a:br>
              <a:rPr lang="en-US" dirty="0"/>
            </a:br>
            <a:r>
              <a:rPr lang="en-US" dirty="0"/>
              <a:t>(80% training, 20% test)</a:t>
            </a:r>
          </a:p>
          <a:p>
            <a:r>
              <a:rPr lang="en-US" dirty="0"/>
              <a:t>Features: Phase errors at BPMs (~500 per beam and plane)</a:t>
            </a:r>
          </a:p>
          <a:p>
            <a:r>
              <a:rPr lang="en-US" dirty="0"/>
              <a:t>Evaluation of different Estimators.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931353" y="3908672"/>
            <a:ext cx="943184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Elena </a:t>
            </a:r>
            <a:r>
              <a:rPr lang="en-US" sz="2800" dirty="0" err="1"/>
              <a:t>Fol</a:t>
            </a:r>
            <a:r>
              <a:rPr lang="en-US" sz="2800" dirty="0"/>
              <a:t>, “</a:t>
            </a:r>
            <a:r>
              <a:rPr lang="en-GB" sz="2800" dirty="0"/>
              <a:t>Evaluation of Machine Learning Methods</a:t>
            </a:r>
          </a:p>
          <a:p>
            <a:r>
              <a:rPr lang="en-GB" sz="2800" dirty="0"/>
              <a:t>for LHC Optics Measurements and Corrections Software</a:t>
            </a:r>
            <a:r>
              <a:rPr lang="en-US" sz="2800" dirty="0"/>
              <a:t>”, Master Thesis, 2017</a:t>
            </a:r>
            <a:endParaRPr lang="en-GB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9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for Optics Correction – Estimator examples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Linear </a:t>
            </a:r>
            <a:r>
              <a:rPr lang="en-US" dirty="0" err="1"/>
              <a:t>Regressor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“Random Forrest” </a:t>
            </a:r>
            <a:r>
              <a:rPr lang="en-US" dirty="0">
                <a:sym typeface="Wingdings" panose="05000000000000000000" pitchFamily="2" charset="2"/>
              </a:rPr>
              <a:t> almost perfect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122" b="30726"/>
          <a:stretch/>
        </p:blipFill>
        <p:spPr>
          <a:xfrm>
            <a:off x="689126" y="1212788"/>
            <a:ext cx="7016817" cy="2109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684" b="28786"/>
          <a:stretch/>
        </p:blipFill>
        <p:spPr>
          <a:xfrm>
            <a:off x="752420" y="3937362"/>
            <a:ext cx="6996413" cy="198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718" t="6555" r="37567" b="22056"/>
          <a:stretch/>
        </p:blipFill>
        <p:spPr>
          <a:xfrm>
            <a:off x="7748833" y="1576149"/>
            <a:ext cx="3999822" cy="2476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391" y="4451278"/>
            <a:ext cx="3391189" cy="10394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73766" y="5595226"/>
            <a:ext cx="197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Courtesy: Elena </a:t>
            </a:r>
            <a:r>
              <a:rPr lang="en-US" dirty="0" err="1"/>
              <a:t>Fol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31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372529"/>
              </p:ext>
            </p:extLst>
          </p:nvPr>
        </p:nvGraphicFramePr>
        <p:xfrm>
          <a:off x="1982011" y="1614791"/>
          <a:ext cx="8227978" cy="4075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79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iscu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730" y="1714103"/>
            <a:ext cx="5002678" cy="37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discussion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1630"/>
            <a:ext cx="5836920" cy="4886447"/>
          </a:xfrm>
        </p:spPr>
        <p:txBody>
          <a:bodyPr/>
          <a:lstStyle/>
          <a:p>
            <a:r>
              <a:rPr lang="en-US" dirty="0" smtClean="0"/>
              <a:t>Challenges </a:t>
            </a:r>
            <a:r>
              <a:rPr lang="en-US" dirty="0"/>
              <a:t>in LHC &amp; </a:t>
            </a:r>
            <a:r>
              <a:rPr lang="en-US" dirty="0" smtClean="0"/>
              <a:t>Injectors </a:t>
            </a:r>
            <a:br>
              <a:rPr lang="en-US" dirty="0" smtClean="0"/>
            </a:br>
            <a:r>
              <a:rPr lang="en-US" dirty="0" smtClean="0">
                <a:sym typeface="Wingdings" panose="05000000000000000000" pitchFamily="2" charset="2"/>
              </a:rPr>
              <a:t> Time is the enemy ;-)</a:t>
            </a:r>
            <a:endParaRPr lang="en-US" dirty="0"/>
          </a:p>
          <a:p>
            <a:r>
              <a:rPr lang="en-US" dirty="0" smtClean="0"/>
              <a:t>First ML tries have </a:t>
            </a:r>
            <a:r>
              <a:rPr lang="en-US" dirty="0"/>
              <a:t>shown </a:t>
            </a:r>
            <a:r>
              <a:rPr lang="en-US" dirty="0" smtClean="0"/>
              <a:t>promising results.</a:t>
            </a:r>
            <a:endParaRPr lang="en-US" dirty="0"/>
          </a:p>
          <a:p>
            <a:r>
              <a:rPr lang="en-US" dirty="0"/>
              <a:t>How to identify problems, where ML would be an advantage? </a:t>
            </a:r>
            <a:endParaRPr lang="en-US" dirty="0" smtClean="0"/>
          </a:p>
          <a:p>
            <a:pPr lvl="1"/>
            <a:r>
              <a:rPr lang="en-US" dirty="0" smtClean="0"/>
              <a:t>… And </a:t>
            </a:r>
            <a:r>
              <a:rPr lang="en-US" dirty="0"/>
              <a:t>what are the </a:t>
            </a:r>
            <a:r>
              <a:rPr lang="en-US" dirty="0" smtClean="0"/>
              <a:t>advantages</a:t>
            </a:r>
            <a:br>
              <a:rPr lang="en-US" dirty="0" smtClean="0"/>
            </a:br>
            <a:r>
              <a:rPr lang="en-US" dirty="0" smtClean="0"/>
              <a:t>(faster/better/more </a:t>
            </a:r>
            <a:r>
              <a:rPr lang="en-US" dirty="0"/>
              <a:t>fault tolerant</a:t>
            </a:r>
            <a:r>
              <a:rPr lang="en-US" dirty="0" smtClean="0"/>
              <a:t>..?)</a:t>
            </a:r>
          </a:p>
          <a:p>
            <a:pPr lvl="1"/>
            <a:r>
              <a:rPr lang="en-US" dirty="0" smtClean="0"/>
              <a:t>Where better not?</a:t>
            </a:r>
            <a:endParaRPr lang="en-US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1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4758324"/>
              </p:ext>
            </p:extLst>
          </p:nvPr>
        </p:nvGraphicFramePr>
        <p:xfrm>
          <a:off x="1982011" y="1614791"/>
          <a:ext cx="8227978" cy="4075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43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9928" y="778212"/>
            <a:ext cx="7683723" cy="576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897452" y="6088176"/>
            <a:ext cx="2616199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rgbClr val="857F01"/>
                </a:solidFill>
              </a:rPr>
              <a:t>Depth of 70-140 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the sake of completeness…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18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dirty="0"/>
              <a:t>LHC layout and parameters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Kajetan Fuchsberger - Operational challenges at the LHC and injector </a:t>
            </a:r>
            <a:r>
              <a:rPr lang="en-GB" dirty="0" smtClean="0"/>
              <a:t>control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6</a:t>
            </a:fld>
            <a:endParaRPr lang="en-GB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27438" y="1183354"/>
            <a:ext cx="4570055" cy="4874832"/>
            <a:chOff x="0" y="0"/>
            <a:chExt cx="4072" cy="4344"/>
          </a:xfrm>
        </p:grpSpPr>
        <p:pic>
          <p:nvPicPr>
            <p:cNvPr id="9261" name="Pictur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072" cy="43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9262" name="Rectangle 4"/>
            <p:cNvSpPr>
              <a:spLocks/>
            </p:cNvSpPr>
            <p:nvPr/>
          </p:nvSpPr>
          <p:spPr bwMode="auto">
            <a:xfrm>
              <a:off x="1476" y="1921"/>
              <a:ext cx="982" cy="487"/>
            </a:xfrm>
            <a:prstGeom prst="rect">
              <a:avLst/>
            </a:prstGeom>
            <a:solidFill>
              <a:srgbClr val="FFFFFF"/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de-DE"/>
            </a:p>
          </p:txBody>
        </p:sp>
      </p:grpSp>
      <p:sp>
        <p:nvSpPr>
          <p:cNvPr id="9222" name="Rectangle 12"/>
          <p:cNvSpPr>
            <a:spLocks/>
          </p:cNvSpPr>
          <p:nvPr/>
        </p:nvSpPr>
        <p:spPr bwMode="auto">
          <a:xfrm>
            <a:off x="5821680" y="1131570"/>
            <a:ext cx="4846320" cy="53962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28573" bIns="0"/>
          <a:lstStyle/>
          <a:p>
            <a:pPr marL="185738" indent="-157163">
              <a:spcBef>
                <a:spcPts val="738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cs typeface="Arial" pitchFamily="34" charset="0"/>
                <a:sym typeface="Arial" pitchFamily="34" charset="0"/>
              </a:rPr>
              <a:t> 8 arcs (sectors), ~3 km each</a:t>
            </a:r>
          </a:p>
          <a:p>
            <a:pPr marL="185738" indent="-157163">
              <a:spcBef>
                <a:spcPts val="738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cs typeface="Arial" pitchFamily="34" charset="0"/>
                <a:sym typeface="Arial" pitchFamily="34" charset="0"/>
              </a:rPr>
              <a:t> 8 long straight sections (700 m long</a:t>
            </a:r>
            <a:r>
              <a:rPr lang="en-US" sz="2400" dirty="0" smtClean="0">
                <a:cs typeface="Arial" pitchFamily="34" charset="0"/>
                <a:sym typeface="Arial" pitchFamily="34" charset="0"/>
              </a:rPr>
              <a:t>)</a:t>
            </a:r>
          </a:p>
          <a:p>
            <a:pPr marL="185738" indent="-157163">
              <a:spcBef>
                <a:spcPts val="738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 smtClean="0">
                <a:cs typeface="Arial" pitchFamily="34" charset="0"/>
                <a:sym typeface="Arial" pitchFamily="34" charset="0"/>
              </a:rPr>
              <a:t> 4 Experiments </a:t>
            </a:r>
            <a:endParaRPr lang="en-US" sz="2400" dirty="0">
              <a:cs typeface="Arial" pitchFamily="34" charset="0"/>
              <a:sym typeface="Arial" pitchFamily="34" charset="0"/>
            </a:endParaRPr>
          </a:p>
          <a:p>
            <a:pPr marL="185738" indent="-157163">
              <a:spcBef>
                <a:spcPts val="738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de-DE" sz="2400" dirty="0" smtClean="0"/>
              <a:t> Protons </a:t>
            </a:r>
            <a:r>
              <a:rPr lang="de-DE" sz="2400" dirty="0"/>
              <a:t>and pb</a:t>
            </a:r>
            <a:r>
              <a:rPr lang="de-DE" sz="2400" baseline="30000" dirty="0"/>
              <a:t>82+</a:t>
            </a:r>
            <a:endParaRPr lang="en-US" sz="2400" dirty="0">
              <a:cs typeface="Arial" pitchFamily="34" charset="0"/>
              <a:sym typeface="Arial" pitchFamily="34" charset="0"/>
            </a:endParaRPr>
          </a:p>
          <a:p>
            <a:pPr marL="185738" indent="-157163">
              <a:spcBef>
                <a:spcPts val="738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cs typeface="Arial" pitchFamily="34" charset="0"/>
                <a:sym typeface="Arial" pitchFamily="34" charset="0"/>
              </a:rPr>
              <a:t>E</a:t>
            </a:r>
            <a:r>
              <a:rPr lang="en-US" sz="2400" dirty="0" smtClean="0">
                <a:cs typeface="Arial" pitchFamily="34" charset="0"/>
                <a:sym typeface="Arial" pitchFamily="34" charset="0"/>
              </a:rPr>
              <a:t>nergy</a:t>
            </a:r>
            <a:r>
              <a:rPr lang="en-US" sz="2400" dirty="0">
                <a:cs typeface="Arial" pitchFamily="34" charset="0"/>
                <a:sym typeface="Arial" pitchFamily="34" charset="0"/>
              </a:rPr>
              <a:t>: </a:t>
            </a:r>
          </a:p>
          <a:p>
            <a:pPr marL="642938" lvl="1" indent="-157163">
              <a:spcBef>
                <a:spcPts val="738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cs typeface="Arial" pitchFamily="34" charset="0"/>
                <a:sym typeface="Arial" pitchFamily="34" charset="0"/>
              </a:rPr>
              <a:t>2 x </a:t>
            </a:r>
            <a:r>
              <a:rPr lang="en-US" sz="2400" dirty="0" smtClean="0">
                <a:cs typeface="Arial" pitchFamily="34" charset="0"/>
                <a:sym typeface="Arial" pitchFamily="34" charset="0"/>
              </a:rPr>
              <a:t>6.5TeV/beam </a:t>
            </a:r>
            <a:r>
              <a:rPr lang="en-US" sz="2400" dirty="0">
                <a:cs typeface="Arial" pitchFamily="34" charset="0"/>
                <a:sym typeface="Arial" pitchFamily="34" charset="0"/>
              </a:rPr>
              <a:t>currently,</a:t>
            </a:r>
          </a:p>
          <a:p>
            <a:pPr marL="642938" lvl="1" indent="-157163">
              <a:spcBef>
                <a:spcPts val="738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cs typeface="Arial" pitchFamily="34" charset="0"/>
                <a:sym typeface="Arial" pitchFamily="34" charset="0"/>
              </a:rPr>
              <a:t>2 x 7TeV/beam </a:t>
            </a:r>
            <a:r>
              <a:rPr lang="en-US" sz="2400" dirty="0" smtClean="0">
                <a:cs typeface="Arial" pitchFamily="34" charset="0"/>
                <a:sym typeface="Arial" pitchFamily="34" charset="0"/>
              </a:rPr>
              <a:t>design </a:t>
            </a:r>
            <a:endParaRPr lang="en-US" sz="2400" dirty="0">
              <a:cs typeface="Arial" pitchFamily="34" charset="0"/>
              <a:sym typeface="Arial" pitchFamily="34" charset="0"/>
            </a:endParaRPr>
          </a:p>
          <a:p>
            <a:pPr marL="185738" indent="-157163">
              <a:spcBef>
                <a:spcPts val="738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 smtClean="0">
                <a:cs typeface="Arial" pitchFamily="34" charset="0"/>
                <a:sym typeface="Arial" pitchFamily="34" charset="0"/>
              </a:rPr>
              <a:t> Beam</a:t>
            </a:r>
            <a:r>
              <a:rPr lang="en-US" sz="2400" dirty="0">
                <a:cs typeface="Arial" pitchFamily="34" charset="0"/>
                <a:sym typeface="Arial" pitchFamily="34" charset="0"/>
              </a:rPr>
              <a:t>:</a:t>
            </a:r>
          </a:p>
          <a:p>
            <a:pPr marL="642938" lvl="1" indent="-157163">
              <a:spcBef>
                <a:spcPts val="738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 smtClean="0">
                <a:cs typeface="Arial" pitchFamily="34" charset="0"/>
                <a:sym typeface="Arial" pitchFamily="34" charset="0"/>
              </a:rPr>
              <a:t>Currently: ~1900 bunches / beam</a:t>
            </a:r>
          </a:p>
          <a:p>
            <a:pPr marL="642938" lvl="1" indent="-157163">
              <a:spcBef>
                <a:spcPts val="738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 smtClean="0">
                <a:cs typeface="Arial" pitchFamily="34" charset="0"/>
                <a:sym typeface="Arial" pitchFamily="34" charset="0"/>
              </a:rPr>
              <a:t>Design: 2808 </a:t>
            </a:r>
            <a:r>
              <a:rPr lang="en-US" sz="2400" dirty="0">
                <a:cs typeface="Arial" pitchFamily="34" charset="0"/>
                <a:sym typeface="Arial" pitchFamily="34" charset="0"/>
              </a:rPr>
              <a:t>bunches / beam</a:t>
            </a:r>
          </a:p>
          <a:p>
            <a:pPr marL="642938" lvl="1" indent="-157163">
              <a:spcBef>
                <a:spcPts val="738"/>
              </a:spcBef>
              <a:buClr>
                <a:schemeClr val="accent1">
                  <a:lumMod val="50000"/>
                </a:schemeClr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cs typeface="Arial" pitchFamily="34" charset="0"/>
                <a:sym typeface="Arial" pitchFamily="34" charset="0"/>
              </a:rPr>
              <a:t>1.15x10</a:t>
            </a:r>
            <a:r>
              <a:rPr lang="en-US" sz="2400" baseline="30000" dirty="0">
                <a:cs typeface="Arial" pitchFamily="34" charset="0"/>
                <a:sym typeface="Arial" pitchFamily="34" charset="0"/>
              </a:rPr>
              <a:t>11 </a:t>
            </a:r>
            <a:r>
              <a:rPr lang="en-US" sz="2400" dirty="0">
                <a:cs typeface="Arial" pitchFamily="34" charset="0"/>
                <a:sym typeface="Arial" pitchFamily="34" charset="0"/>
              </a:rPr>
              <a:t>particles / </a:t>
            </a:r>
            <a:r>
              <a:rPr lang="en-US" sz="2400" dirty="0" smtClean="0">
                <a:cs typeface="Arial" pitchFamily="34" charset="0"/>
                <a:sym typeface="Arial" pitchFamily="34" charset="0"/>
              </a:rPr>
              <a:t>bunch</a:t>
            </a:r>
            <a:endParaRPr lang="en-US" sz="2400" dirty="0">
              <a:cs typeface="Arial" pitchFamily="34" charset="0"/>
              <a:sym typeface="Arial" pitchFamily="34" charset="0"/>
            </a:endParaRPr>
          </a:p>
        </p:txBody>
      </p:sp>
      <p:sp>
        <p:nvSpPr>
          <p:cNvPr id="9224" name="Rectangle 69"/>
          <p:cNvSpPr>
            <a:spLocks/>
          </p:cNvSpPr>
          <p:nvPr/>
        </p:nvSpPr>
        <p:spPr bwMode="auto">
          <a:xfrm>
            <a:off x="2267268" y="2195514"/>
            <a:ext cx="298450" cy="2936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1900" dirty="0">
                <a:latin typeface="Times" charset="0"/>
                <a:cs typeface="Times" charset="0"/>
                <a:sym typeface="Times" charset="0"/>
              </a:rPr>
              <a:t>RF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2565718" y="1437974"/>
            <a:ext cx="1209388" cy="219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AT" sz="24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platzhalter 2"/>
          <p:cNvSpPr txBox="1">
            <a:spLocks/>
          </p:cNvSpPr>
          <p:nvPr/>
        </p:nvSpPr>
        <p:spPr>
          <a:xfrm>
            <a:off x="-4257040" y="1257300"/>
            <a:ext cx="3457186" cy="4726940"/>
          </a:xfrm>
          <a:prstGeom prst="rect">
            <a:avLst/>
          </a:prstGeom>
        </p:spPr>
        <p:txBody>
          <a:bodyPr anchor="ctr"/>
          <a:lstStyle/>
          <a:p>
            <a:pPr marL="231775" indent="-231775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63550" algn="l"/>
              </a:tabLst>
              <a:defRPr/>
            </a:pP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Circumference: 26,7 km.</a:t>
            </a:r>
          </a:p>
          <a:p>
            <a:pPr marL="231775" indent="-231775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63550" algn="l"/>
              </a:tabLst>
              <a:defRPr/>
            </a:pP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Depth: 70-140 m.</a:t>
            </a:r>
          </a:p>
          <a:p>
            <a:pPr marL="231775" indent="-231775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63550" algn="l"/>
              </a:tabLst>
              <a:defRPr/>
            </a:pP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Acceleration of protons and pb</a:t>
            </a:r>
            <a:r>
              <a:rPr lang="en-US" sz="2000" kern="0" baseline="30000" dirty="0">
                <a:solidFill>
                  <a:schemeClr val="tx2"/>
                </a:solidFill>
                <a:latin typeface="Arial" pitchFamily="34" charset="0"/>
              </a:rPr>
              <a:t>82+ 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to </a:t>
            </a:r>
            <a:r>
              <a:rPr lang="en-US" sz="2000" kern="0" dirty="0" err="1">
                <a:solidFill>
                  <a:schemeClr val="tx2"/>
                </a:solidFill>
                <a:latin typeface="Arial" pitchFamily="34" charset="0"/>
              </a:rPr>
              <a:t>unprece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-dented energy of </a:t>
            </a:r>
            <a:r>
              <a:rPr lang="en-US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2·7 </a:t>
            </a:r>
            <a:r>
              <a:rPr lang="en-US" sz="20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TeV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. (v/c= 99.9999991%)</a:t>
            </a:r>
          </a:p>
          <a:p>
            <a:pPr marL="231775" indent="-231775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63550" algn="l"/>
              </a:tabLst>
              <a:defRPr/>
            </a:pP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Luminosity of up to 10</a:t>
            </a:r>
            <a:r>
              <a:rPr lang="en-US" sz="2000" kern="0" baseline="30000" dirty="0">
                <a:solidFill>
                  <a:schemeClr val="tx2"/>
                </a:solidFill>
                <a:latin typeface="Arial" pitchFamily="34" charset="0"/>
              </a:rPr>
              <a:t>34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cm</a:t>
            </a:r>
            <a:r>
              <a:rPr lang="en-US" sz="2000" kern="0" baseline="30000" dirty="0">
                <a:solidFill>
                  <a:schemeClr val="tx2"/>
                </a:solidFill>
                <a:latin typeface="Arial" pitchFamily="34" charset="0"/>
              </a:rPr>
              <a:t>-2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s</a:t>
            </a:r>
            <a:r>
              <a:rPr lang="en-US" sz="2000" kern="0" baseline="30000" dirty="0">
                <a:solidFill>
                  <a:schemeClr val="tx2"/>
                </a:solidFill>
                <a:latin typeface="Arial" pitchFamily="34" charset="0"/>
              </a:rPr>
              <a:t>-1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.</a:t>
            </a:r>
            <a:br>
              <a:rPr lang="en-US" sz="2000" kern="0" dirty="0">
                <a:solidFill>
                  <a:schemeClr val="tx2"/>
                </a:solidFill>
                <a:latin typeface="Arial" pitchFamily="34" charset="0"/>
              </a:rPr>
            </a:b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=&gt; About </a:t>
            </a:r>
            <a:r>
              <a:rPr lang="en-US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 Billion collisions per second 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in every experiment.</a:t>
            </a:r>
          </a:p>
          <a:p>
            <a:pPr marL="231775" indent="-231775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63550" algn="l"/>
              </a:tabLst>
              <a:defRPr/>
            </a:pP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2808 bunches with over 10</a:t>
            </a:r>
            <a:r>
              <a:rPr lang="en-US" sz="2000" kern="0" baseline="30000" dirty="0">
                <a:solidFill>
                  <a:schemeClr val="tx2"/>
                </a:solidFill>
                <a:latin typeface="Arial" pitchFamily="34" charset="0"/>
              </a:rPr>
              <a:t>11 </a:t>
            </a:r>
            <a:r>
              <a:rPr lang="en-US" sz="2000" kern="0" dirty="0">
                <a:solidFill>
                  <a:schemeClr val="tx2"/>
                </a:solidFill>
                <a:latin typeface="Arial" pitchFamily="34" charset="0"/>
              </a:rPr>
              <a:t>protons/bunch.</a:t>
            </a:r>
          </a:p>
        </p:txBody>
      </p:sp>
    </p:spTree>
    <p:extLst>
      <p:ext uri="{BB962C8B-B14F-4D97-AF65-F5344CB8AC3E}">
        <p14:creationId xmlns:p14="http://schemas.microsoft.com/office/powerpoint/2010/main" val="262985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28/02/2018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Kajetan Fuchsberger - Operational challenges at the LHC and injector synchrotrons - ICFA mini-workshop on machine learning for accelerator control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7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984711" y="5434316"/>
            <a:ext cx="6172267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 smtClean="0"/>
              <a:t>360 MJ </a:t>
            </a:r>
            <a:r>
              <a:rPr lang="en-US" sz="2800" dirty="0" smtClean="0">
                <a:sym typeface="Wingdings" panose="05000000000000000000" pitchFamily="2" charset="2"/>
              </a:rPr>
              <a:t> No “playing around” possible; </a:t>
            </a:r>
            <a:br>
              <a:rPr lang="en-US" sz="2800" dirty="0" smtClean="0">
                <a:sym typeface="Wingdings" panose="05000000000000000000" pitchFamily="2" charset="2"/>
              </a:rPr>
            </a:br>
            <a:r>
              <a:rPr lang="en-US" sz="2800" dirty="0" smtClean="0">
                <a:sym typeface="Wingdings" panose="05000000000000000000" pitchFamily="2" charset="2"/>
              </a:rPr>
              <a:t>Highly reproducible operation desired…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670" y="700391"/>
            <a:ext cx="7372350" cy="4733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28408" y="1096874"/>
            <a:ext cx="234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J. Wenninger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84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Cycle</a:t>
            </a:r>
            <a:endParaRPr lang="en-GB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" y="1078522"/>
            <a:ext cx="11614384" cy="382071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390253" y="4529902"/>
            <a:ext cx="237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Courtesy: M. Hostettler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271106" y="4437569"/>
            <a:ext cx="2951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Turnaround: ~ 3 hours</a:t>
            </a:r>
            <a:endParaRPr lang="en-GB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8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3857627" y="5265376"/>
            <a:ext cx="4476746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Dumps are Costly!</a:t>
            </a:r>
          </a:p>
          <a:p>
            <a:pPr algn="ctr"/>
            <a:r>
              <a:rPr lang="en-US" sz="2800" dirty="0" smtClean="0">
                <a:sym typeface="Wingdings" panose="05000000000000000000" pitchFamily="2" charset="2"/>
              </a:rPr>
              <a:t> Downtime Minimization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9963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</a:t>
            </a:r>
            <a:r>
              <a:rPr lang="en-US" dirty="0" smtClean="0"/>
              <a:t>– some more ML ideas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7339"/>
            <a:ext cx="10515600" cy="4920737"/>
          </a:xfrm>
        </p:spPr>
        <p:txBody>
          <a:bodyPr>
            <a:normAutofit/>
          </a:bodyPr>
          <a:lstStyle/>
          <a:p>
            <a:r>
              <a:rPr lang="en-US" dirty="0" smtClean="0"/>
              <a:t>Diagnostics </a:t>
            </a:r>
            <a:r>
              <a:rPr lang="en-US" dirty="0"/>
              <a:t>of tripped </a:t>
            </a:r>
            <a:r>
              <a:rPr lang="en-US" dirty="0" smtClean="0"/>
              <a:t>circuits:</a:t>
            </a:r>
          </a:p>
          <a:p>
            <a:pPr lvl="1"/>
            <a:r>
              <a:rPr lang="en-US" dirty="0" smtClean="0"/>
              <a:t>Aim: Identify cause of circuit failures e.g. quenches, circuit protection trigger/faults</a:t>
            </a:r>
          </a:p>
          <a:p>
            <a:r>
              <a:rPr lang="en-US" dirty="0" smtClean="0"/>
              <a:t>Preventive </a:t>
            </a:r>
            <a:r>
              <a:rPr lang="en-US" dirty="0" smtClean="0"/>
              <a:t>Maintenance</a:t>
            </a:r>
            <a:r>
              <a:rPr lang="en-US" dirty="0"/>
              <a:t> </a:t>
            </a:r>
            <a:r>
              <a:rPr lang="en-US" dirty="0" smtClean="0"/>
              <a:t>detection</a:t>
            </a:r>
          </a:p>
          <a:p>
            <a:pPr lvl="1"/>
            <a:r>
              <a:rPr lang="en-US" dirty="0" smtClean="0"/>
              <a:t>E.g. Hardware </a:t>
            </a:r>
            <a:r>
              <a:rPr lang="en-US" dirty="0" err="1" smtClean="0"/>
              <a:t>degration</a:t>
            </a:r>
            <a:r>
              <a:rPr lang="en-US" dirty="0" smtClean="0"/>
              <a:t> (Magnet, Converter, Protection system…)</a:t>
            </a:r>
            <a:endParaRPr lang="en-GB" dirty="0" smtClean="0"/>
          </a:p>
          <a:p>
            <a:r>
              <a:rPr lang="en-GB" dirty="0"/>
              <a:t>Instability detection </a:t>
            </a:r>
            <a:endParaRPr lang="en-GB" dirty="0" smtClean="0"/>
          </a:p>
          <a:p>
            <a:pPr lvl="1"/>
            <a:r>
              <a:rPr lang="en-GB" dirty="0" smtClean="0"/>
              <a:t>Very detailed diagnostics, but triggering is too loose </a:t>
            </a:r>
            <a:br>
              <a:rPr lang="en-GB" dirty="0" smtClean="0"/>
            </a:br>
            <a:r>
              <a:rPr lang="en-GB" dirty="0" smtClean="0"/>
              <a:t>(only ~1% of ~100 triggers per fill are real instabilities)</a:t>
            </a:r>
            <a:br>
              <a:rPr lang="en-GB" dirty="0" smtClean="0"/>
            </a:br>
            <a:r>
              <a:rPr lang="en-GB" dirty="0" smtClean="0">
                <a:sym typeface="Wingdings" panose="05000000000000000000" pitchFamily="2" charset="2"/>
              </a:rPr>
              <a:t> Improvement potential (classical and/or ML)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28/02/2018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Kajetan Fuchsberger - Operational challenges at the LHC and injector synchrotrons - ICFA mini-workshop on machine learning for accelerator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7556-E883-4D28-A9DB-D8D764F4BFB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88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</TotalTime>
  <Words>1813</Words>
  <Application>Microsoft Office PowerPoint</Application>
  <PresentationFormat>Widescreen</PresentationFormat>
  <Paragraphs>318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Helvetica</vt:lpstr>
      <vt:lpstr>Mangal</vt:lpstr>
      <vt:lpstr>Times</vt:lpstr>
      <vt:lpstr>Wingdings</vt:lpstr>
      <vt:lpstr>Office Theme</vt:lpstr>
      <vt:lpstr>Operational challenges at the LHC and injector synchrotrons</vt:lpstr>
      <vt:lpstr>Disclaimer…</vt:lpstr>
      <vt:lpstr>Content</vt:lpstr>
      <vt:lpstr>Content</vt:lpstr>
      <vt:lpstr>For the sake of completeness…</vt:lpstr>
      <vt:lpstr>LHC layout and parameters</vt:lpstr>
      <vt:lpstr>High Power</vt:lpstr>
      <vt:lpstr>LHC Cycle</vt:lpstr>
      <vt:lpstr>LHC – some more ML ideas</vt:lpstr>
      <vt:lpstr>Magnetic Model - Fine Tuning</vt:lpstr>
      <vt:lpstr>Pre-accelerators</vt:lpstr>
      <vt:lpstr>Injector Challenges</vt:lpstr>
      <vt:lpstr>Multi-Cycle Operation</vt:lpstr>
      <vt:lpstr>Content</vt:lpstr>
      <vt:lpstr>Content</vt:lpstr>
      <vt:lpstr>Beam Collimation</vt:lpstr>
      <vt:lpstr>Example: Collimator alignment – Spike detection</vt:lpstr>
      <vt:lpstr>Collimation Alignment – Spike extraction </vt:lpstr>
      <vt:lpstr>Result Examples (MD)</vt:lpstr>
      <vt:lpstr>ML for Collimation alignment - Summary</vt:lpstr>
      <vt:lpstr>Content</vt:lpstr>
      <vt:lpstr>Example: ZS (Septum) alignment</vt:lpstr>
      <vt:lpstr>PowerPoint Presentation</vt:lpstr>
      <vt:lpstr>ZS alignment - Layout</vt:lpstr>
      <vt:lpstr>ZS alignment Challenges – ML approach</vt:lpstr>
      <vt:lpstr>Content</vt:lpstr>
      <vt:lpstr>Evaluation: ML for optics correction</vt:lpstr>
      <vt:lpstr>Example: Evaluation of ML for Optics correction</vt:lpstr>
      <vt:lpstr>ML for Optics Correction – Estimator examples</vt:lpstr>
      <vt:lpstr>Summary – discussion 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Operational challenges at the LHC and injector synchrotrons</dc:title>
  <dc:creator>Kajetan Fuchsberger</dc:creator>
  <cp:lastModifiedBy>Kajetan Fuchsberger</cp:lastModifiedBy>
  <cp:revision>98</cp:revision>
  <dcterms:created xsi:type="dcterms:W3CDTF">2018-02-19T15:29:51Z</dcterms:created>
  <dcterms:modified xsi:type="dcterms:W3CDTF">2018-02-28T15:04:41Z</dcterms:modified>
</cp:coreProperties>
</file>