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33" r:id="rId2"/>
    <p:sldId id="354" r:id="rId3"/>
    <p:sldId id="334" r:id="rId4"/>
    <p:sldId id="375" r:id="rId5"/>
    <p:sldId id="381" r:id="rId6"/>
    <p:sldId id="386" r:id="rId7"/>
    <p:sldId id="380" r:id="rId8"/>
    <p:sldId id="383" r:id="rId9"/>
    <p:sldId id="382" r:id="rId10"/>
    <p:sldId id="385" r:id="rId11"/>
    <p:sldId id="379" r:id="rId12"/>
    <p:sldId id="384" r:id="rId13"/>
    <p:sldId id="371" r:id="rId14"/>
    <p:sldId id="35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sper NIELS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 scaleToFitPaper="1"/>
  <p:clrMru>
    <a:srgbClr val="C27833"/>
    <a:srgbClr val="DDE7F3"/>
    <a:srgbClr val="FF6600"/>
    <a:srgbClr val="FF9933"/>
    <a:srgbClr val="F6862A"/>
    <a:srgbClr val="DFA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5" autoAdjust="0"/>
    <p:restoredTop sz="83972" autoAdjust="0"/>
  </p:normalViewPr>
  <p:slideViewPr>
    <p:cSldViewPr snapToGrid="0">
      <p:cViewPr varScale="1">
        <p:scale>
          <a:sx n="102" d="100"/>
          <a:sy n="102" d="100"/>
        </p:scale>
        <p:origin x="16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4FBB6-C17D-DE45-945E-A016F0CFA579}" type="datetimeFigureOut">
              <a:rPr lang="en-US" smtClean="0"/>
              <a:t>2/22/18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30F3C-4BFA-C64C-9995-D4B889C94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4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3CA5F-5B01-486B-8771-32D09996733F}" type="datetimeFigureOut">
              <a:rPr lang="en-US" smtClean="0"/>
              <a:pPr/>
              <a:t>2/22/18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7D9621-232E-40EC-9F24-304619A0D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Present myself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Probably already guessed I’ll be talking about ML, since this is a ML workshop after all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 little different though since I don’t know much about programming, and I’m no accelerator pilot either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see a mesh filter full with leafs </a:t>
            </a:r>
          </a:p>
          <a:p>
            <a:endParaRPr lang="en-US" dirty="0"/>
          </a:p>
          <a:p>
            <a:r>
              <a:rPr lang="en-US" dirty="0"/>
              <a:t>Explain event </a:t>
            </a:r>
          </a:p>
          <a:p>
            <a:endParaRPr lang="en-US" dirty="0"/>
          </a:p>
          <a:p>
            <a:r>
              <a:rPr lang="en-US" dirty="0"/>
              <a:t>Not easy to detect by a operator, but the signals where there, and since more than a day. No alarms since the level as such wasn't too low at first.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71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see a trend of cumulated stops, caused by small electrical perturbations on the network during thunderstorms. </a:t>
            </a:r>
          </a:p>
          <a:p>
            <a:endParaRPr lang="en-US" dirty="0"/>
          </a:p>
          <a:p>
            <a:r>
              <a:rPr lang="en-US" dirty="0"/>
              <a:t>Very short faults, quite hard to detect what equipment was impacted. </a:t>
            </a:r>
          </a:p>
          <a:p>
            <a:endParaRPr lang="en-US" dirty="0"/>
          </a:p>
          <a:p>
            <a:r>
              <a:rPr lang="en-US" dirty="0"/>
              <a:t>Many alarms that reset after few </a:t>
            </a:r>
            <a:r>
              <a:rPr lang="en-US" dirty="0" err="1"/>
              <a:t>ms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When we detect an equipment that often cause problems a lot of effort goes into fixing it, the problem is to find which equipment fails.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3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</a:t>
            </a:r>
            <a:r>
              <a:rPr lang="en-US" baseline="0" dirty="0"/>
              <a:t> explaining what happened I will tell you briefly about the electrical network at CERN.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89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with explaining the CCC, we are the ones in the corner, actually only half of it. Still without us, there’s no physics 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18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CERN might be a little different from other facilities since we have a dedicated section to monitor all technical infrastructures for all of the accelerators and facilities at CERN </a:t>
            </a:r>
          </a:p>
          <a:p>
            <a:endParaRPr lang="en-US" dirty="0"/>
          </a:p>
          <a:p>
            <a:r>
              <a:rPr lang="en-US" dirty="0"/>
              <a:t>Electricity: Ranging from discussing directly with local electricity suppliers to monitoring and intervening on 400V breakers! </a:t>
            </a:r>
          </a:p>
          <a:p>
            <a:endParaRPr lang="en-US" dirty="0"/>
          </a:p>
          <a:p>
            <a:r>
              <a:rPr lang="en-US" dirty="0"/>
              <a:t>Again ranging form AC for offices to the entire ventilation for the tunnels and pits </a:t>
            </a:r>
          </a:p>
          <a:p>
            <a:endParaRPr lang="en-US" dirty="0"/>
          </a:p>
          <a:p>
            <a:r>
              <a:rPr lang="en-US" dirty="0"/>
              <a:t>Monitoring of safety related systems in collaboration with FB </a:t>
            </a:r>
          </a:p>
          <a:p>
            <a:endParaRPr lang="en-US" dirty="0"/>
          </a:p>
          <a:p>
            <a:r>
              <a:rPr lang="en-US" dirty="0"/>
              <a:t>Even though last year was remarkably good, we can still do better. And as you will see later we have different use cases in mind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73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dig in. </a:t>
            </a:r>
          </a:p>
          <a:p>
            <a:endParaRPr lang="en-US" dirty="0"/>
          </a:p>
          <a:p>
            <a:r>
              <a:rPr lang="en-US" dirty="0"/>
              <a:t>CERN is very complex, we have a lot of different </a:t>
            </a:r>
            <a:r>
              <a:rPr lang="en-US" dirty="0" err="1"/>
              <a:t>scada</a:t>
            </a:r>
            <a:r>
              <a:rPr lang="en-US" dirty="0"/>
              <a:t> systems, as with our machines, some are very old, some all new. Some custom made in house, some bought of shelf. </a:t>
            </a:r>
          </a:p>
          <a:p>
            <a:r>
              <a:rPr lang="en-US" dirty="0"/>
              <a:t>Many of them can now talk together, thanks to a master application that can connect to all newer </a:t>
            </a:r>
            <a:r>
              <a:rPr lang="en-US" dirty="0" err="1"/>
              <a:t>scadas</a:t>
            </a:r>
            <a:r>
              <a:rPr lang="en-US" dirty="0"/>
              <a:t> and even older ones, with a little tweaking. </a:t>
            </a:r>
          </a:p>
          <a:p>
            <a:r>
              <a:rPr lang="en-US" dirty="0"/>
              <a:t>All alarms are sent to our central alarm service, but often as grouped alarms. Which is really quite a good idea, just not if you want to analyze them programmatically. </a:t>
            </a:r>
          </a:p>
          <a:p>
            <a:endParaRPr lang="en-US" dirty="0"/>
          </a:p>
          <a:p>
            <a:r>
              <a:rPr lang="en-US" dirty="0"/>
              <a:t>Of course no rule without exceptions. </a:t>
            </a:r>
          </a:p>
          <a:p>
            <a:endParaRPr lang="en-US" dirty="0"/>
          </a:p>
          <a:p>
            <a:r>
              <a:rPr lang="en-US" dirty="0"/>
              <a:t>So we have also all the rest. Which is in the end quite a lot </a:t>
            </a:r>
          </a:p>
          <a:p>
            <a:endParaRPr lang="en-US" dirty="0"/>
          </a:p>
          <a:p>
            <a:r>
              <a:rPr lang="en-US" dirty="0"/>
              <a:t>And they cannot all talk together </a:t>
            </a:r>
          </a:p>
          <a:p>
            <a:endParaRPr lang="en-US" dirty="0"/>
          </a:p>
          <a:p>
            <a:r>
              <a:rPr lang="en-US" dirty="0"/>
              <a:t>And the central alarms screen is really only for technical alarms. The accelerator alarms is a different story.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7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other systems also connect to the alarms and </a:t>
            </a:r>
            <a:r>
              <a:rPr lang="en-US" dirty="0" err="1"/>
              <a:t>datapoints</a:t>
            </a:r>
            <a:r>
              <a:rPr lang="en-US" dirty="0"/>
              <a:t>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 tools are interconnected </a:t>
            </a:r>
          </a:p>
          <a:p>
            <a:endParaRPr lang="en-US" dirty="0"/>
          </a:p>
          <a:p>
            <a:r>
              <a:rPr lang="en-US" dirty="0"/>
              <a:t>General rule should be that all tools can talk together by the use of APIs or common databases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3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 you can see when I finished this presentation, but that is not the main point..</a:t>
            </a:r>
          </a:p>
          <a:p>
            <a:endParaRPr lang="en-US" dirty="0"/>
          </a:p>
          <a:p>
            <a:r>
              <a:rPr lang="en-US" dirty="0"/>
              <a:t>Some could think, why not check more manually? Well we do, but with a million value changes per day, and this only for 1 </a:t>
            </a:r>
            <a:r>
              <a:rPr lang="en-US" dirty="0" err="1"/>
              <a:t>scada</a:t>
            </a:r>
            <a:r>
              <a:rPr lang="en-US" dirty="0"/>
              <a:t> type, it is impossible.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takes us to what I think are the biggest challenges if we want to use machine learning.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7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Worked in engineering department made it harder, since they supply some data, not all, and they are not the consumers of the data.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9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thought it'd make good sense to show some examples where I think ML could help us. </a:t>
            </a:r>
          </a:p>
          <a:p>
            <a:endParaRPr lang="en-US" dirty="0"/>
          </a:p>
          <a:p>
            <a:r>
              <a:rPr lang="en-US" dirty="0"/>
              <a:t>Explain EDF SIG </a:t>
            </a:r>
          </a:p>
          <a:p>
            <a:endParaRPr lang="en-US" dirty="0"/>
          </a:p>
          <a:p>
            <a:r>
              <a:rPr lang="en-US" dirty="0"/>
              <a:t>AUG blocks auto transfer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7D9621-232E-40EC-9F24-304619A0D58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47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8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 eaLnBrk="1" latinLnBrk="0" hangingPunct="1">
              <a:defRPr kumimoji="0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pPr eaLnBrk="1" latinLnBrk="1" hangingPunct="1"/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eaLnBrk="1" latinLnBrk="0" hangingPunct="1">
              <a:buNone/>
              <a:defRPr kumimoji="0"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kumimoji="0" lang="en-US" dirty="0"/>
              <a:t>Click to add author information</a:t>
            </a:r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/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 dirty="0"/>
          </a:p>
        </p:txBody>
      </p:sp>
      <p:sp>
        <p:nvSpPr>
          <p:cNvPr id="11" name="Rectangle 16"/>
          <p:cNvSpPr>
            <a:spLocks noGrp="1"/>
          </p:cNvSpPr>
          <p:nvPr>
            <p:ph type="ftr" sz="quarter" idx="12"/>
          </p:nvPr>
        </p:nvSpPr>
        <p:spPr>
          <a:xfrm>
            <a:off x="2705100" y="6477000"/>
            <a:ext cx="3733800" cy="30480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2" name="Rectangle 10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3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 eaLnBrk="1" latinLnBrk="0" hangingPunct="1">
              <a:defRPr kumimoji="0">
                <a:solidFill>
                  <a:srgbClr val="A0A0A0"/>
                </a:solidFill>
              </a:defRPr>
            </a:lvl1pPr>
            <a:extLst/>
          </a:lstStyle>
          <a:p>
            <a:fld id="{5A8D346D-A53F-433C-9D37-45A337EA482C}" type="datetime1">
              <a:rPr kumimoji="0" lang="en-US" smtClean="0"/>
              <a:pPr/>
              <a:t>2/22/18</a:t>
            </a:fld>
            <a:endParaRPr kumimoji="0"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077200" cy="5562600"/>
          </a:xfrm>
          <a:prstGeom prst="rect">
            <a:avLst/>
          </a:prstGeom>
        </p:spPr>
        <p:txBody>
          <a:bodyPr/>
          <a:lstStyle>
            <a:lvl1pPr algn="just"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  <a:lvl2pPr algn="just">
              <a:defRPr sz="1600">
                <a:solidFill>
                  <a:schemeClr val="accent1">
                    <a:lumMod val="75000"/>
                  </a:schemeClr>
                </a:solidFill>
              </a:defRPr>
            </a:lvl2pPr>
            <a:lvl3pPr algn="just">
              <a:defRPr sz="1400">
                <a:solidFill>
                  <a:schemeClr val="accent1">
                    <a:lumMod val="75000"/>
                  </a:schemeClr>
                </a:solidFill>
              </a:defRPr>
            </a:lvl3pPr>
            <a:lvl4pPr algn="just">
              <a:defRPr sz="1200">
                <a:solidFill>
                  <a:schemeClr val="accent1">
                    <a:lumMod val="75000"/>
                  </a:schemeClr>
                </a:solidFill>
              </a:defRPr>
            </a:lvl4pPr>
            <a:lvl5pPr algn="just">
              <a:defRPr sz="1200"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CCD717AA-EA39-47F3-8A0A-15B3575EDB53}" type="datetime1">
              <a:rPr kumimoji="0" lang="en-US" smtClean="0"/>
              <a:pPr algn="r"/>
              <a:t>2/22/18</a:t>
            </a:fld>
            <a:endParaRPr kumimoji="0"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 sz="100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92877"/>
            <a:ext cx="2133600" cy="365125"/>
          </a:xfrm>
          <a:prstGeom prst="rect">
            <a:avLst/>
          </a:prstGeom>
        </p:spPr>
        <p:txBody>
          <a:bodyPr anchor="ctr"/>
          <a:lstStyle/>
          <a:p>
            <a:fld id="{4FB35DA8-EB05-4620-998E-34191E32192D}" type="datetimeFigureOut">
              <a:rPr lang="en-US" smtClean="0"/>
              <a:pPr/>
              <a:t>2/22/18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492877"/>
            <a:ext cx="41910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6492877"/>
            <a:ext cx="838200" cy="365125"/>
          </a:xfrm>
          <a:prstGeom prst="rect">
            <a:avLst/>
          </a:prstGeom>
        </p:spPr>
        <p:txBody>
          <a:bodyPr/>
          <a:lstStyle/>
          <a:p>
            <a:fld id="{D47C1A7F-90AD-456E-8054-20B867E8D6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817" y="2"/>
            <a:ext cx="8761612" cy="532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0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19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CCD717AA-EA39-47F3-8A0A-15B3575EDB53}" type="datetime1">
              <a:rPr kumimoji="0" lang="en-US" smtClean="0"/>
              <a:pPr algn="r"/>
              <a:t>2/22/18</a:t>
            </a:fld>
            <a:endParaRPr kumimoji="0"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20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00"/>
            </a:lvl1pPr>
            <a:extLst/>
          </a:lstStyle>
          <a:p>
            <a:pPr algn="r"/>
            <a:fld id="{256D3EEF-DE4E-429D-8EC4-DDC531AFF587}" type="slidenum">
              <a:rPr kumimoji="0" lang="en-US" sz="1000" smtClean="0"/>
              <a:pPr algn="r"/>
              <a:t>‹#›</a:t>
            </a:fld>
            <a:endParaRPr kumimoji="0" lang="en-US" sz="1000" dirty="0"/>
          </a:p>
        </p:txBody>
      </p:sp>
      <p:sp>
        <p:nvSpPr>
          <p:cNvPr id="21" name="Rectangle 20"/>
          <p:cNvSpPr/>
          <p:nvPr/>
        </p:nvSpPr>
        <p:spPr>
          <a:xfrm flipH="1">
            <a:off x="0" y="0"/>
            <a:ext cx="7204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en-US" sz="1800" dirty="0"/>
          </a:p>
        </p:txBody>
      </p:sp>
      <p:sp>
        <p:nvSpPr>
          <p:cNvPr id="2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000">
                <a:solidFill>
                  <a:sysClr val="windowText" lastClr="000000"/>
                </a:solidFill>
              </a:defRPr>
            </a:lvl1pPr>
            <a:extLst/>
          </a:lstStyle>
          <a:p>
            <a:endParaRPr kumimoji="0" lang="en-US" sz="10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8836430" y="76202"/>
            <a:ext cx="307571" cy="4292599"/>
          </a:xfrm>
          <a:prstGeom prst="rect">
            <a:avLst/>
          </a:prstGeom>
        </p:spPr>
        <p:txBody>
          <a:bodyPr vert="vert270" anchor="ctr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 Technical Infrastructure - Machine Learning</a:t>
            </a:r>
          </a:p>
        </p:txBody>
      </p:sp>
      <p:sp>
        <p:nvSpPr>
          <p:cNvPr id="10" name="Rectangle 2"/>
          <p:cNvSpPr txBox="1">
            <a:spLocks/>
          </p:cNvSpPr>
          <p:nvPr/>
        </p:nvSpPr>
        <p:spPr>
          <a:xfrm>
            <a:off x="8839200" y="2901342"/>
            <a:ext cx="304800" cy="3804258"/>
          </a:xfrm>
          <a:prstGeom prst="rect">
            <a:avLst/>
          </a:prstGeom>
        </p:spPr>
        <p:txBody>
          <a:bodyPr vert="vert27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Jesper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Nielsen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bg2">
              <a:lumMod val="9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CERN– Technical 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86512" y="3735456"/>
            <a:ext cx="15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Jesper Nielsen</a:t>
            </a:r>
          </a:p>
        </p:txBody>
      </p:sp>
      <p:pic>
        <p:nvPicPr>
          <p:cNvPr id="10" name="Picture 9" descr="CCC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3781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950" y="4870111"/>
            <a:ext cx="8513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Presentation about the Technical Control Room in the CERN Control Centre</a:t>
            </a:r>
          </a:p>
          <a:p>
            <a:pPr algn="ctr"/>
            <a:endParaRPr lang="en-US" dirty="0"/>
          </a:p>
          <a:p>
            <a:r>
              <a:rPr lang="en-US" dirty="0"/>
              <a:t>		Investigating usage of Machine Learning for: </a:t>
            </a:r>
          </a:p>
          <a:p>
            <a:pPr marL="3028950" lvl="6" indent="-285750">
              <a:buFont typeface="Arial" charset="0"/>
              <a:buChar char="•"/>
            </a:pPr>
            <a:r>
              <a:rPr lang="en-US" dirty="0"/>
              <a:t>Better diagnostics</a:t>
            </a:r>
          </a:p>
          <a:p>
            <a:pPr marL="3028950" lvl="6" indent="-285750">
              <a:buFont typeface="Arial" charset="0"/>
              <a:buChar char="•"/>
            </a:pPr>
            <a:r>
              <a:rPr lang="en-US" dirty="0"/>
              <a:t>Detect problems before they happen</a:t>
            </a:r>
          </a:p>
          <a:p>
            <a:pPr marL="3028950" lvl="6" indent="-285750">
              <a:buFont typeface="Arial" charset="0"/>
              <a:buChar char="•"/>
            </a:pPr>
            <a:r>
              <a:rPr lang="en-US" dirty="0"/>
              <a:t>Quicker response times</a:t>
            </a:r>
          </a:p>
        </p:txBody>
      </p:sp>
    </p:spTree>
    <p:extLst>
      <p:ext uri="{BB962C8B-B14F-4D97-AF65-F5344CB8AC3E}">
        <p14:creationId xmlns:p14="http://schemas.microsoft.com/office/powerpoint/2010/main" val="1275226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Examples of use cases – Not yet a stop of the accelerators..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E3E8-4094-A740-8139-834B7B063F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5" y="733295"/>
            <a:ext cx="2811555" cy="210866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E573BF-C833-9A48-9EDF-86294EBD613D}"/>
              </a:ext>
            </a:extLst>
          </p:cNvPr>
          <p:cNvGrpSpPr/>
          <p:nvPr/>
        </p:nvGrpSpPr>
        <p:grpSpPr>
          <a:xfrm>
            <a:off x="378375" y="3519743"/>
            <a:ext cx="4807879" cy="2294725"/>
            <a:chOff x="4336121" y="2884549"/>
            <a:chExt cx="4807879" cy="22947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F1746F-5E41-AC48-81AE-6AB4D0FEE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6121" y="2884549"/>
              <a:ext cx="3957746" cy="22947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Left-Right Arrow 2">
              <a:extLst>
                <a:ext uri="{FF2B5EF4-FFF2-40B4-BE49-F238E27FC236}">
                  <a16:creationId xmlns:a16="http://schemas.microsoft.com/office/drawing/2014/main" id="{BB329D1C-4488-8D42-BDE7-017F9D9C9937}"/>
                </a:ext>
              </a:extLst>
            </p:cNvPr>
            <p:cNvSpPr/>
            <p:nvPr/>
          </p:nvSpPr>
          <p:spPr>
            <a:xfrm>
              <a:off x="6430166" y="3701603"/>
              <a:ext cx="1186626" cy="155683"/>
            </a:xfrm>
            <a:prstGeom prst="left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558A0D-2B7D-214D-9652-CABB48D05063}"/>
                </a:ext>
              </a:extLst>
            </p:cNvPr>
            <p:cNvSpPr txBox="1"/>
            <p:nvPr/>
          </p:nvSpPr>
          <p:spPr>
            <a:xfrm>
              <a:off x="6213781" y="2927425"/>
              <a:ext cx="1835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More than 1 day..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F5CAE0-FBED-F84D-A607-4FF55E25C8D0}"/>
                </a:ext>
              </a:extLst>
            </p:cNvPr>
            <p:cNvSpPr txBox="1"/>
            <p:nvPr/>
          </p:nvSpPr>
          <p:spPr>
            <a:xfrm>
              <a:off x="8670794" y="3029387"/>
              <a:ext cx="473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EC3AA9-61DC-474F-A034-BDF78F86F4DE}"/>
              </a:ext>
            </a:extLst>
          </p:cNvPr>
          <p:cNvSpPr txBox="1"/>
          <p:nvPr/>
        </p:nvSpPr>
        <p:spPr>
          <a:xfrm>
            <a:off x="3476116" y="809698"/>
            <a:ext cx="4894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Leafs blocked a filter in a cooling tower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Level in basin got lower over more than 1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Finally reached low level and cut the pumps.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Complete stop of Cryogenics, order of 10 hours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4C69C8-EC2A-FC4B-9FAB-2137AA44B863}"/>
              </a:ext>
            </a:extLst>
          </p:cNvPr>
          <p:cNvSpPr txBox="1"/>
          <p:nvPr/>
        </p:nvSpPr>
        <p:spPr>
          <a:xfrm>
            <a:off x="4788386" y="3519743"/>
            <a:ext cx="39228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What if a tool monitored all analog values and understood if changes in levels, flow, pressures, etc. were not normal ? </a:t>
            </a:r>
          </a:p>
          <a:p>
            <a:pPr marL="285750" indent="-285750"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With operators feedback, it could learn when it’s a normal process or not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0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21EF59-8D76-224C-AD40-FB5CEE77410F}"/>
              </a:ext>
            </a:extLst>
          </p:cNvPr>
          <p:cNvSpPr txBox="1">
            <a:spLocks/>
          </p:cNvSpPr>
          <p:nvPr/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2"/>
                </a:solidFill>
              </a:rPr>
              <a:t>Examples of use cases – Electrical perturbations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6536C0-AABD-7E4F-A7BC-10833DE4B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39041"/>
            <a:ext cx="8394700" cy="3086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72126-0EE1-0642-B21E-95D14B1F1D18}"/>
              </a:ext>
            </a:extLst>
          </p:cNvPr>
          <p:cNvSpPr txBox="1"/>
          <p:nvPr/>
        </p:nvSpPr>
        <p:spPr>
          <a:xfrm>
            <a:off x="448887" y="3965171"/>
            <a:ext cx="5986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thunderstorms in 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cause many stops of accelerators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 to analyze what equipment was impacted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alarms in 1 system, accelerator alarms in another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68EFC-A6B0-1E41-BDC0-ED08B45D143A}"/>
              </a:ext>
            </a:extLst>
          </p:cNvPr>
          <p:cNvSpPr txBox="1"/>
          <p:nvPr/>
        </p:nvSpPr>
        <p:spPr>
          <a:xfrm>
            <a:off x="448887" y="5405530"/>
            <a:ext cx="6870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Could we correlate all these systems and detect  fragile equipment 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Could we make automatic reports in logbook with more details?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2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The ultimate goal – Or what I want for Christmas 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100B74-1AFC-0C4A-90AF-BF109A09D19C}"/>
              </a:ext>
            </a:extLst>
          </p:cNvPr>
          <p:cNvGrpSpPr/>
          <p:nvPr/>
        </p:nvGrpSpPr>
        <p:grpSpPr>
          <a:xfrm>
            <a:off x="381000" y="847256"/>
            <a:ext cx="1206039" cy="1205345"/>
            <a:chOff x="158632" y="747503"/>
            <a:chExt cx="1206039" cy="12053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7C2DA8-1D4D-0644-A147-6F93499CC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326" y="747503"/>
              <a:ext cx="1205345" cy="120534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47CCD1-73CE-224D-BB98-7BD87F115035}"/>
                </a:ext>
              </a:extLst>
            </p:cNvPr>
            <p:cNvSpPr txBox="1"/>
            <p:nvPr/>
          </p:nvSpPr>
          <p:spPr>
            <a:xfrm>
              <a:off x="158632" y="843020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Accelerator</a:t>
              </a:r>
              <a:endParaRPr lang="en-US" sz="7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AFC61F-0551-8748-88FD-DE7176BDC8FD}"/>
              </a:ext>
            </a:extLst>
          </p:cNvPr>
          <p:cNvGrpSpPr/>
          <p:nvPr/>
        </p:nvGrpSpPr>
        <p:grpSpPr>
          <a:xfrm>
            <a:off x="351911" y="3261482"/>
            <a:ext cx="1206039" cy="1205345"/>
            <a:chOff x="158632" y="747503"/>
            <a:chExt cx="1206039" cy="12053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7DB2276-0FBC-6145-AE8C-037512127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326" y="747503"/>
              <a:ext cx="1205345" cy="120534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97E2DF-7C22-C842-934B-86F7A785F224}"/>
                </a:ext>
              </a:extLst>
            </p:cNvPr>
            <p:cNvSpPr txBox="1"/>
            <p:nvPr/>
          </p:nvSpPr>
          <p:spPr>
            <a:xfrm>
              <a:off x="158632" y="843020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All the rest..</a:t>
              </a:r>
              <a:endParaRPr lang="en-US" sz="7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30E33D-6EA5-C24E-B2C4-DF609A2797E7}"/>
              </a:ext>
            </a:extLst>
          </p:cNvPr>
          <p:cNvGrpSpPr/>
          <p:nvPr/>
        </p:nvGrpSpPr>
        <p:grpSpPr>
          <a:xfrm>
            <a:off x="382040" y="2056137"/>
            <a:ext cx="1205345" cy="1205345"/>
            <a:chOff x="159326" y="747503"/>
            <a:chExt cx="1205345" cy="12053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BE53A9B-E2CC-1346-BA77-7B18A4567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326" y="747503"/>
              <a:ext cx="1205345" cy="1205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A1C379-C184-E940-A68C-98D3B7EF1DF4}"/>
                </a:ext>
              </a:extLst>
            </p:cNvPr>
            <p:cNvSpPr txBox="1"/>
            <p:nvPr/>
          </p:nvSpPr>
          <p:spPr>
            <a:xfrm>
              <a:off x="174910" y="871471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Technical</a:t>
              </a:r>
              <a:endParaRPr lang="en-US" sz="7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0531913-35CD-D641-B2C0-6470DAD8E0E2}"/>
              </a:ext>
            </a:extLst>
          </p:cNvPr>
          <p:cNvSpPr txBox="1"/>
          <p:nvPr/>
        </p:nvSpPr>
        <p:spPr>
          <a:xfrm>
            <a:off x="413728" y="1200546"/>
            <a:ext cx="1173484" cy="498764"/>
          </a:xfrm>
          <a:custGeom>
            <a:avLst/>
            <a:gdLst>
              <a:gd name="connsiteX0" fmla="*/ 0 w 931028"/>
              <a:gd name="connsiteY0" fmla="*/ 0 h 230832"/>
              <a:gd name="connsiteX1" fmla="*/ 931028 w 931028"/>
              <a:gd name="connsiteY1" fmla="*/ 0 h 230832"/>
              <a:gd name="connsiteX2" fmla="*/ 931028 w 931028"/>
              <a:gd name="connsiteY2" fmla="*/ 230832 h 230832"/>
              <a:gd name="connsiteX3" fmla="*/ 0 w 931028"/>
              <a:gd name="connsiteY3" fmla="*/ 230832 h 230832"/>
              <a:gd name="connsiteX4" fmla="*/ 0 w 931028"/>
              <a:gd name="connsiteY4" fmla="*/ 0 h 230832"/>
              <a:gd name="connsiteX0" fmla="*/ 0 w 931028"/>
              <a:gd name="connsiteY0" fmla="*/ 0 h 318825"/>
              <a:gd name="connsiteX1" fmla="*/ 931028 w 931028"/>
              <a:gd name="connsiteY1" fmla="*/ 0 h 318825"/>
              <a:gd name="connsiteX2" fmla="*/ 931028 w 931028"/>
              <a:gd name="connsiteY2" fmla="*/ 230832 h 318825"/>
              <a:gd name="connsiteX3" fmla="*/ 415638 w 931028"/>
              <a:gd name="connsiteY3" fmla="*/ 318815 h 318825"/>
              <a:gd name="connsiteX4" fmla="*/ 0 w 931028"/>
              <a:gd name="connsiteY4" fmla="*/ 230832 h 318825"/>
              <a:gd name="connsiteX5" fmla="*/ 0 w 931028"/>
              <a:gd name="connsiteY5" fmla="*/ 0 h 318825"/>
              <a:gd name="connsiteX0" fmla="*/ 0 w 931028"/>
              <a:gd name="connsiteY0" fmla="*/ 0 h 320209"/>
              <a:gd name="connsiteX1" fmla="*/ 931028 w 931028"/>
              <a:gd name="connsiteY1" fmla="*/ 0 h 320209"/>
              <a:gd name="connsiteX2" fmla="*/ 931028 w 931028"/>
              <a:gd name="connsiteY2" fmla="*/ 230832 h 320209"/>
              <a:gd name="connsiteX3" fmla="*/ 847900 w 931028"/>
              <a:gd name="connsiteY3" fmla="*/ 285564 h 320209"/>
              <a:gd name="connsiteX4" fmla="*/ 415638 w 931028"/>
              <a:gd name="connsiteY4" fmla="*/ 318815 h 320209"/>
              <a:gd name="connsiteX5" fmla="*/ 0 w 931028"/>
              <a:gd name="connsiteY5" fmla="*/ 230832 h 320209"/>
              <a:gd name="connsiteX6" fmla="*/ 0 w 931028"/>
              <a:gd name="connsiteY6" fmla="*/ 0 h 3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028" h="320209">
                <a:moveTo>
                  <a:pt x="0" y="0"/>
                </a:moveTo>
                <a:lnTo>
                  <a:pt x="931028" y="0"/>
                </a:lnTo>
                <a:lnTo>
                  <a:pt x="931028" y="230832"/>
                </a:lnTo>
                <a:cubicBezTo>
                  <a:pt x="888079" y="277041"/>
                  <a:pt x="933798" y="270900"/>
                  <a:pt x="847900" y="285564"/>
                </a:cubicBezTo>
                <a:cubicBezTo>
                  <a:pt x="762002" y="300228"/>
                  <a:pt x="527860" y="326552"/>
                  <a:pt x="415638" y="318815"/>
                </a:cubicBez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3585306"/>
              </a:avLst>
            </a:prstTxWarp>
            <a:spAutoFit/>
          </a:bodyPr>
          <a:lstStyle/>
          <a:p>
            <a:r>
              <a:rPr lang="en-US" sz="1400" dirty="0"/>
              <a:t>alarms</a:t>
            </a:r>
            <a:endParaRPr lang="en-US" sz="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90733E-41E1-FD46-B3CA-56A807312A88}"/>
              </a:ext>
            </a:extLst>
          </p:cNvPr>
          <p:cNvSpPr txBox="1"/>
          <p:nvPr/>
        </p:nvSpPr>
        <p:spPr>
          <a:xfrm>
            <a:off x="429485" y="2409427"/>
            <a:ext cx="1173484" cy="498764"/>
          </a:xfrm>
          <a:custGeom>
            <a:avLst/>
            <a:gdLst>
              <a:gd name="connsiteX0" fmla="*/ 0 w 931028"/>
              <a:gd name="connsiteY0" fmla="*/ 0 h 230832"/>
              <a:gd name="connsiteX1" fmla="*/ 931028 w 931028"/>
              <a:gd name="connsiteY1" fmla="*/ 0 h 230832"/>
              <a:gd name="connsiteX2" fmla="*/ 931028 w 931028"/>
              <a:gd name="connsiteY2" fmla="*/ 230832 h 230832"/>
              <a:gd name="connsiteX3" fmla="*/ 0 w 931028"/>
              <a:gd name="connsiteY3" fmla="*/ 230832 h 230832"/>
              <a:gd name="connsiteX4" fmla="*/ 0 w 931028"/>
              <a:gd name="connsiteY4" fmla="*/ 0 h 230832"/>
              <a:gd name="connsiteX0" fmla="*/ 0 w 931028"/>
              <a:gd name="connsiteY0" fmla="*/ 0 h 318825"/>
              <a:gd name="connsiteX1" fmla="*/ 931028 w 931028"/>
              <a:gd name="connsiteY1" fmla="*/ 0 h 318825"/>
              <a:gd name="connsiteX2" fmla="*/ 931028 w 931028"/>
              <a:gd name="connsiteY2" fmla="*/ 230832 h 318825"/>
              <a:gd name="connsiteX3" fmla="*/ 415638 w 931028"/>
              <a:gd name="connsiteY3" fmla="*/ 318815 h 318825"/>
              <a:gd name="connsiteX4" fmla="*/ 0 w 931028"/>
              <a:gd name="connsiteY4" fmla="*/ 230832 h 318825"/>
              <a:gd name="connsiteX5" fmla="*/ 0 w 931028"/>
              <a:gd name="connsiteY5" fmla="*/ 0 h 318825"/>
              <a:gd name="connsiteX0" fmla="*/ 0 w 931028"/>
              <a:gd name="connsiteY0" fmla="*/ 0 h 320209"/>
              <a:gd name="connsiteX1" fmla="*/ 931028 w 931028"/>
              <a:gd name="connsiteY1" fmla="*/ 0 h 320209"/>
              <a:gd name="connsiteX2" fmla="*/ 931028 w 931028"/>
              <a:gd name="connsiteY2" fmla="*/ 230832 h 320209"/>
              <a:gd name="connsiteX3" fmla="*/ 847900 w 931028"/>
              <a:gd name="connsiteY3" fmla="*/ 285564 h 320209"/>
              <a:gd name="connsiteX4" fmla="*/ 415638 w 931028"/>
              <a:gd name="connsiteY4" fmla="*/ 318815 h 320209"/>
              <a:gd name="connsiteX5" fmla="*/ 0 w 931028"/>
              <a:gd name="connsiteY5" fmla="*/ 230832 h 320209"/>
              <a:gd name="connsiteX6" fmla="*/ 0 w 931028"/>
              <a:gd name="connsiteY6" fmla="*/ 0 h 320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1028" h="320209">
                <a:moveTo>
                  <a:pt x="0" y="0"/>
                </a:moveTo>
                <a:lnTo>
                  <a:pt x="931028" y="0"/>
                </a:lnTo>
                <a:lnTo>
                  <a:pt x="931028" y="230832"/>
                </a:lnTo>
                <a:cubicBezTo>
                  <a:pt x="888079" y="277041"/>
                  <a:pt x="933798" y="270900"/>
                  <a:pt x="847900" y="285564"/>
                </a:cubicBezTo>
                <a:cubicBezTo>
                  <a:pt x="762002" y="300228"/>
                  <a:pt x="527860" y="326552"/>
                  <a:pt x="415638" y="318815"/>
                </a:cubicBez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3585306"/>
              </a:avLst>
            </a:prstTxWarp>
            <a:spAutoFit/>
          </a:bodyPr>
          <a:lstStyle/>
          <a:p>
            <a:r>
              <a:rPr lang="en-US" sz="1400" dirty="0"/>
              <a:t>Alarms</a:t>
            </a:r>
            <a:endParaRPr lang="en-US" sz="700" dirty="0"/>
          </a:p>
        </p:txBody>
      </p:sp>
      <p:pic>
        <p:nvPicPr>
          <p:cNvPr id="17" name="Shape 111">
            <a:extLst>
              <a:ext uri="{FF2B5EF4-FFF2-40B4-BE49-F238E27FC236}">
                <a16:creationId xmlns:a16="http://schemas.microsoft.com/office/drawing/2014/main" id="{BF9574CE-F508-E746-A23D-69153A3DBF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70" y="4753854"/>
            <a:ext cx="1601580" cy="11072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7E31D68C-6696-B044-8C85-19B6A34F903C}"/>
              </a:ext>
            </a:extLst>
          </p:cNvPr>
          <p:cNvGrpSpPr/>
          <p:nvPr/>
        </p:nvGrpSpPr>
        <p:grpSpPr>
          <a:xfrm>
            <a:off x="1530842" y="1560095"/>
            <a:ext cx="2247986" cy="3098975"/>
            <a:chOff x="1530842" y="1560095"/>
            <a:chExt cx="2247986" cy="30989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BEA4B03-00E4-1E40-95A7-16600F9EF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89870" l="9870" r="89870">
                          <a14:foregroundMark x1="35584" y1="43377" x2="35584" y2="43377"/>
                          <a14:foregroundMark x1="37922" y1="44935" x2="37922" y2="44935"/>
                          <a14:foregroundMark x1="40000" y1="50130" x2="40000" y2="50130"/>
                          <a14:foregroundMark x1="40000" y1="54026" x2="40000" y2="54026"/>
                          <a14:foregroundMark x1="40000" y1="50130" x2="40000" y2="50130"/>
                          <a14:foregroundMark x1="40000" y1="50130" x2="51169" y2="49610"/>
                          <a14:foregroundMark x1="35584" y1="36883" x2="62857" y2="36883"/>
                          <a14:foregroundMark x1="41299" y1="40519" x2="60779" y2="44675"/>
                          <a14:foregroundMark x1="47792" y1="38961" x2="62857" y2="39221"/>
                          <a14:foregroundMark x1="40260" y1="42078" x2="57662" y2="49091"/>
                          <a14:foregroundMark x1="37922" y1="47532" x2="56623" y2="54286"/>
                          <a14:foregroundMark x1="33766" y1="41299" x2="48571" y2="4649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8519" y="1904716"/>
              <a:ext cx="1780309" cy="1780309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E22ABFE-89B7-664F-AC25-4756AE9DA07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1587212" y="1560095"/>
              <a:ext cx="590723" cy="1058294"/>
            </a:xfrm>
            <a:prstGeom prst="straightConnector1">
              <a:avLst/>
            </a:prstGeom>
            <a:ln w="44450">
              <a:solidFill>
                <a:srgbClr val="C278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80386E-8B43-8F42-BFEE-394B0DCE73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9322" y="3491862"/>
              <a:ext cx="494867" cy="1167208"/>
            </a:xfrm>
            <a:prstGeom prst="straightConnector1">
              <a:avLst/>
            </a:prstGeom>
            <a:ln w="44450">
              <a:solidFill>
                <a:srgbClr val="C278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945FA5-D3E9-AC47-860A-C99C2D0C5909}"/>
                </a:ext>
              </a:extLst>
            </p:cNvPr>
            <p:cNvCxnSpPr>
              <a:cxnSpLocks/>
            </p:cNvCxnSpPr>
            <p:nvPr/>
          </p:nvCxnSpPr>
          <p:spPr>
            <a:xfrm>
              <a:off x="1530842" y="2678869"/>
              <a:ext cx="732991" cy="247205"/>
            </a:xfrm>
            <a:prstGeom prst="straightConnector1">
              <a:avLst/>
            </a:prstGeom>
            <a:ln w="44450">
              <a:solidFill>
                <a:srgbClr val="C278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61E97E5-D618-9D45-BB9A-6C3427F35D7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1557950" y="3201534"/>
              <a:ext cx="705883" cy="662621"/>
            </a:xfrm>
            <a:prstGeom prst="straightConnector1">
              <a:avLst/>
            </a:prstGeom>
            <a:ln w="44450">
              <a:solidFill>
                <a:srgbClr val="C278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49A03D0-A53E-4E4E-8FD4-D76DD5CB6C74}"/>
              </a:ext>
            </a:extLst>
          </p:cNvPr>
          <p:cNvGrpSpPr/>
          <p:nvPr/>
        </p:nvGrpSpPr>
        <p:grpSpPr>
          <a:xfrm>
            <a:off x="3632834" y="992007"/>
            <a:ext cx="5012402" cy="1234352"/>
            <a:chOff x="3632834" y="992007"/>
            <a:chExt cx="5012402" cy="123435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4EC4AD3-909E-E74E-9BCD-8BF3209AB8E3}"/>
                </a:ext>
              </a:extLst>
            </p:cNvPr>
            <p:cNvSpPr txBox="1"/>
            <p:nvPr/>
          </p:nvSpPr>
          <p:spPr>
            <a:xfrm>
              <a:off x="5654579" y="992007"/>
              <a:ext cx="2013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Help for operators 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F43DB9-9674-834E-A034-F311C0DFCF19}"/>
                </a:ext>
              </a:extLst>
            </p:cNvPr>
            <p:cNvGrpSpPr/>
            <p:nvPr/>
          </p:nvGrpSpPr>
          <p:grpSpPr>
            <a:xfrm>
              <a:off x="3632834" y="1303029"/>
              <a:ext cx="5012402" cy="923330"/>
              <a:chOff x="3632834" y="1303029"/>
              <a:chExt cx="5012402" cy="923330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DFA47EB-BC6C-DE41-B0E1-061CE8869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834" y="2173973"/>
                <a:ext cx="786766" cy="6132"/>
              </a:xfrm>
              <a:prstGeom prst="straightConnector1">
                <a:avLst/>
              </a:prstGeom>
              <a:ln w="44450">
                <a:solidFill>
                  <a:srgbClr val="C278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727E7E2-3647-624C-92CD-E8286E22FCFE}"/>
                  </a:ext>
                </a:extLst>
              </p:cNvPr>
              <p:cNvSpPr txBox="1"/>
              <p:nvPr/>
            </p:nvSpPr>
            <p:spPr>
              <a:xfrm>
                <a:off x="4677294" y="1303029"/>
                <a:ext cx="3967942" cy="923330"/>
              </a:xfrm>
              <a:prstGeom prst="rect">
                <a:avLst/>
              </a:prstGeom>
              <a:noFill/>
              <a:ln>
                <a:solidFill>
                  <a:srgbClr val="C27833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Auto create events in logbook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Propose possible causes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Add extra information to events 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F0AA5F-FCBE-4E4B-A657-5C7CFC647D86}"/>
              </a:ext>
            </a:extLst>
          </p:cNvPr>
          <p:cNvGrpSpPr/>
          <p:nvPr/>
        </p:nvGrpSpPr>
        <p:grpSpPr>
          <a:xfrm>
            <a:off x="3632666" y="2832202"/>
            <a:ext cx="5012570" cy="1317170"/>
            <a:chOff x="3632666" y="2832202"/>
            <a:chExt cx="5012570" cy="1317170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DD3C360-389F-3740-9551-F1A9D2FBF675}"/>
                </a:ext>
              </a:extLst>
            </p:cNvPr>
            <p:cNvCxnSpPr>
              <a:cxnSpLocks/>
            </p:cNvCxnSpPr>
            <p:nvPr/>
          </p:nvCxnSpPr>
          <p:spPr>
            <a:xfrm>
              <a:off x="3632666" y="3261482"/>
              <a:ext cx="786934" cy="17336"/>
            </a:xfrm>
            <a:prstGeom prst="straightConnector1">
              <a:avLst/>
            </a:prstGeom>
            <a:ln w="44450">
              <a:solidFill>
                <a:srgbClr val="C278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2EFC7EF-D563-0148-96BE-2DA9A482E3F5}"/>
                </a:ext>
              </a:extLst>
            </p:cNvPr>
            <p:cNvSpPr txBox="1"/>
            <p:nvPr/>
          </p:nvSpPr>
          <p:spPr>
            <a:xfrm>
              <a:off x="6187674" y="2832202"/>
              <a:ext cx="9471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Process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863FC07-F751-5349-8AEE-A38BDF2E1003}"/>
                </a:ext>
              </a:extLst>
            </p:cNvPr>
            <p:cNvSpPr txBox="1"/>
            <p:nvPr/>
          </p:nvSpPr>
          <p:spPr>
            <a:xfrm>
              <a:off x="4677294" y="3226042"/>
              <a:ext cx="3967942" cy="923330"/>
            </a:xfrm>
            <a:prstGeom prst="rect">
              <a:avLst/>
            </a:prstGeom>
            <a:noFill/>
            <a:ln>
              <a:solidFill>
                <a:srgbClr val="C27833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Compare values to “normal” values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Get input from operators on anomalies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7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243" y="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Questions?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73200"/>
            <a:ext cx="5118100" cy="38354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/>
              <a:t>Thanks! </a:t>
            </a:r>
          </a:p>
        </p:txBody>
      </p:sp>
    </p:spTree>
    <p:extLst>
      <p:ext uri="{BB962C8B-B14F-4D97-AF65-F5344CB8AC3E}">
        <p14:creationId xmlns:p14="http://schemas.microsoft.com/office/powerpoint/2010/main" val="3089269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Resau_EL_si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" y="436066"/>
            <a:ext cx="8692445" cy="6248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ellipse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                     3 different sources of electricity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6081890"/>
            <a:ext cx="1634066" cy="66039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70114" y="6364111"/>
            <a:ext cx="279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130.000V Swiss network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050846" y="1041401"/>
            <a:ext cx="279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400.000V French network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096000" y="491067"/>
            <a:ext cx="1171222" cy="55315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39002" y="4823177"/>
            <a:ext cx="159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Diesels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937955" y="4769556"/>
            <a:ext cx="1171222" cy="90311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093179" y="2551291"/>
            <a:ext cx="1199445" cy="1171223"/>
            <a:chOff x="6107288" y="2593622"/>
            <a:chExt cx="1199445" cy="1171223"/>
          </a:xfrm>
        </p:grpSpPr>
        <p:sp>
          <p:nvSpPr>
            <p:cNvPr id="27" name="Oval 26"/>
            <p:cNvSpPr/>
            <p:nvPr/>
          </p:nvSpPr>
          <p:spPr>
            <a:xfrm>
              <a:off x="6194777" y="27093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544733" y="2593622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841066" y="27347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982177" y="3016955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869288" y="3299178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544733" y="3440289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6220177" y="3285066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107288" y="2988733"/>
              <a:ext cx="324556" cy="324556"/>
            </a:xfrm>
            <a:prstGeom prst="ellipse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60778" y="1803402"/>
            <a:ext cx="4699000" cy="3316111"/>
            <a:chOff x="860778" y="1803400"/>
            <a:chExt cx="4699000" cy="3316111"/>
          </a:xfrm>
        </p:grpSpPr>
        <p:grpSp>
          <p:nvGrpSpPr>
            <p:cNvPr id="71" name="Group 70"/>
            <p:cNvGrpSpPr/>
            <p:nvPr/>
          </p:nvGrpSpPr>
          <p:grpSpPr>
            <a:xfrm>
              <a:off x="860778" y="1803400"/>
              <a:ext cx="4699000" cy="3316111"/>
              <a:chOff x="860778" y="1803400"/>
              <a:chExt cx="4699000" cy="3316111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860778" y="3076222"/>
                <a:ext cx="4699000" cy="2043289"/>
                <a:chOff x="860778" y="3076222"/>
                <a:chExt cx="4699000" cy="204328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860778" y="3104444"/>
                  <a:ext cx="0" cy="18344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3073401" y="3880556"/>
                  <a:ext cx="2821" cy="106962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5288845" y="4219222"/>
                  <a:ext cx="2822" cy="90028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3880556" y="3739444"/>
                  <a:ext cx="1665113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3852333" y="3076222"/>
                  <a:ext cx="11292" cy="68862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556956" y="3750733"/>
                  <a:ext cx="2822" cy="454378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9" name="Straight Connector 68"/>
              <p:cNvCxnSpPr/>
              <p:nvPr/>
            </p:nvCxnSpPr>
            <p:spPr>
              <a:xfrm>
                <a:off x="2424292" y="1803400"/>
                <a:ext cx="16930" cy="12587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1080911" y="3282245"/>
              <a:ext cx="27939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Auto Transfer System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623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/>
      <p:bldP spid="25" grpId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5600" y="1"/>
            <a:ext cx="8470900" cy="476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CERN </a:t>
            </a:r>
            <a:r>
              <a:rPr lang="mr-IN" sz="2500" dirty="0">
                <a:solidFill>
                  <a:schemeClr val="tx2"/>
                </a:solidFill>
              </a:rPr>
              <a:t>–</a:t>
            </a:r>
            <a:r>
              <a:rPr lang="en-US" sz="2500" dirty="0">
                <a:solidFill>
                  <a:schemeClr val="tx2"/>
                </a:solidFill>
              </a:rPr>
              <a:t> Technical Infrastructure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80" y="6356352"/>
            <a:ext cx="561975" cy="365125"/>
          </a:xfrm>
        </p:spPr>
        <p:txBody>
          <a:bodyPr/>
          <a:lstStyle/>
          <a:p>
            <a:fld id="{E87D71DF-9E67-2A43-8C54-6D76B19EF66F}" type="slidenum">
              <a:rPr lang="en-US" smtClean="0"/>
              <a:t>2</a:t>
            </a:fld>
            <a:endParaRPr lang="en-US"/>
          </a:p>
        </p:txBody>
      </p:sp>
      <p:sp>
        <p:nvSpPr>
          <p:cNvPr id="9" name="Text Placeholder 5"/>
          <p:cNvSpPr txBox="1">
            <a:spLocks/>
          </p:cNvSpPr>
          <p:nvPr/>
        </p:nvSpPr>
        <p:spPr>
          <a:xfrm>
            <a:off x="260583" y="662775"/>
            <a:ext cx="8226854" cy="1853012"/>
          </a:xfrm>
          <a:prstGeom prst="rect">
            <a:avLst/>
          </a:prstGeom>
        </p:spPr>
        <p:txBody>
          <a:bodyPr vert="horz" anchor="t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000" kern="1200">
                <a:solidFill>
                  <a:schemeClr val="tx1">
                    <a:tint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Description of the Technical Infrastructure </a:t>
            </a:r>
            <a:r>
              <a:rPr lang="mr-IN" sz="2000" dirty="0">
                <a:solidFill>
                  <a:schemeClr val="tx2"/>
                </a:solidFill>
              </a:rPr>
              <a:t>–</a:t>
            </a:r>
            <a:r>
              <a:rPr lang="en-US" sz="2000" dirty="0">
                <a:solidFill>
                  <a:schemeClr val="tx2"/>
                </a:solidFill>
              </a:rPr>
              <a:t> What do we do ?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What are our greatest challenges ?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Why do we think about using Machine Learning technologies? And do I really know what it is? </a:t>
            </a:r>
            <a:endParaRPr lang="en-US" sz="2800" dirty="0">
              <a:solidFill>
                <a:schemeClr val="tx2"/>
              </a:solidFill>
            </a:endParaRPr>
          </a:p>
          <a:p>
            <a:pPr marL="285750" indent="-285750" algn="l">
              <a:buFont typeface="Arial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What we tried so far, and why we didn’t achieve any real results yet ? </a:t>
            </a:r>
          </a:p>
          <a:p>
            <a:pPr marL="285750" indent="-285750" algn="l">
              <a:buFont typeface="Arial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Questions to the community, you !  </a:t>
            </a:r>
          </a:p>
          <a:p>
            <a:pPr marL="285750" indent="-285750" algn="l">
              <a:buFont typeface="Arial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6" name="Picture 5" descr="IMG_6352.JPG">
            <a:extLst>
              <a:ext uri="{FF2B5EF4-FFF2-40B4-BE49-F238E27FC236}">
                <a16:creationId xmlns:a16="http://schemas.microsoft.com/office/drawing/2014/main" id="{D0054FC3-BE03-B840-ABD3-8465FCD657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6" b="6986"/>
          <a:stretch/>
        </p:blipFill>
        <p:spPr>
          <a:xfrm>
            <a:off x="1290066" y="2649697"/>
            <a:ext cx="6601968" cy="407178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64722953-477B-6D4F-B144-4D145D918B2C}"/>
              </a:ext>
            </a:extLst>
          </p:cNvPr>
          <p:cNvSpPr/>
          <p:nvPr/>
        </p:nvSpPr>
        <p:spPr>
          <a:xfrm>
            <a:off x="4564748" y="2463173"/>
            <a:ext cx="436507" cy="323914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BE619B0-054B-2245-A4C2-A4282FC0C8FD}"/>
              </a:ext>
            </a:extLst>
          </p:cNvPr>
          <p:cNvSpPr/>
          <p:nvPr/>
        </p:nvSpPr>
        <p:spPr>
          <a:xfrm>
            <a:off x="3995881" y="2805791"/>
            <a:ext cx="1482020" cy="7640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073400"/>
            <a:ext cx="7620000" cy="431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 – What do we do?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12841" y="838200"/>
            <a:ext cx="4998961" cy="4470400"/>
          </a:xfrm>
          <a:prstGeom prst="rect">
            <a:avLst/>
          </a:prstGeom>
        </p:spPr>
        <p:txBody>
          <a:bodyPr/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2060"/>
                </a:solidFill>
              </a:rPr>
              <a:t>Look out for technical systems: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Electricity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Cooling &amp; Ventilation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Oxygen measures</a:t>
            </a:r>
          </a:p>
          <a:p>
            <a:r>
              <a:rPr lang="en-US" sz="2800" b="1" dirty="0" err="1">
                <a:solidFill>
                  <a:srgbClr val="002060"/>
                </a:solidFill>
              </a:rPr>
              <a:t>Gaz</a:t>
            </a:r>
            <a:r>
              <a:rPr lang="en-US" sz="2800" b="1" dirty="0">
                <a:solidFill>
                  <a:srgbClr val="002060"/>
                </a:solidFill>
              </a:rPr>
              <a:t> &amp; Fire Detection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Access control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IT networks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Cryogenics</a:t>
            </a:r>
          </a:p>
        </p:txBody>
      </p:sp>
      <p:sp>
        <p:nvSpPr>
          <p:cNvPr id="10" name="TextBox 9"/>
          <p:cNvSpPr txBox="1"/>
          <p:nvPr/>
        </p:nvSpPr>
        <p:spPr>
          <a:xfrm rot="20596141">
            <a:off x="2232961" y="4244755"/>
            <a:ext cx="679345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venir Black"/>
                <a:cs typeface="Avenir Black"/>
              </a:rPr>
              <a:t>Minimize impact of technical breakdowns on accelerators</a:t>
            </a:r>
          </a:p>
          <a:p>
            <a:r>
              <a:rPr lang="en-US" sz="2800" dirty="0">
                <a:solidFill>
                  <a:srgbClr val="002060"/>
                </a:solidFill>
                <a:latin typeface="Avenir Black"/>
                <a:cs typeface="Avenir Black"/>
              </a:rPr>
              <a:t>and other important installations at CERN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410C08-0153-2545-BF97-656D5702C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6" y="526830"/>
            <a:ext cx="5169459" cy="3190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4EC433-DEAF-C74B-A997-D1189EEF2BE4}"/>
              </a:ext>
            </a:extLst>
          </p:cNvPr>
          <p:cNvSpPr txBox="1"/>
          <p:nvPr/>
        </p:nvSpPr>
        <p:spPr>
          <a:xfrm>
            <a:off x="5249075" y="796090"/>
            <a:ext cx="35947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This is really good </a:t>
            </a:r>
          </a:p>
          <a:p>
            <a:pPr algn="ctr"/>
            <a:endParaRPr lang="en-US" sz="2800" b="1" dirty="0">
              <a:solidFill>
                <a:srgbClr val="C00000"/>
              </a:solidFill>
            </a:endParaRP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But surely we can do even better!</a:t>
            </a:r>
          </a:p>
        </p:txBody>
      </p:sp>
    </p:spTree>
    <p:extLst>
      <p:ext uri="{BB962C8B-B14F-4D97-AF65-F5344CB8AC3E}">
        <p14:creationId xmlns:p14="http://schemas.microsoft.com/office/powerpoint/2010/main" val="220001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build="allAtOnce"/>
      <p:bldP spid="10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Controls systems – Everything is in the same same program?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9C8BAA3-2B9C-1744-A60F-A307D07D232D}"/>
              </a:ext>
            </a:extLst>
          </p:cNvPr>
          <p:cNvGrpSpPr/>
          <p:nvPr/>
        </p:nvGrpSpPr>
        <p:grpSpPr>
          <a:xfrm>
            <a:off x="1608514" y="748836"/>
            <a:ext cx="4827625" cy="1206489"/>
            <a:chOff x="1608514" y="748836"/>
            <a:chExt cx="4827625" cy="12064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01B09B1-DE97-6847-A014-E1DBB3498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9208" y="748836"/>
              <a:ext cx="1205345" cy="12053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E91976-125A-8249-8BED-3DF3BEEC7432}"/>
                </a:ext>
              </a:extLst>
            </p:cNvPr>
            <p:cNvSpPr txBox="1"/>
            <p:nvPr/>
          </p:nvSpPr>
          <p:spPr>
            <a:xfrm>
              <a:off x="1608514" y="844353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Electricity</a:t>
              </a:r>
              <a:endParaRPr lang="en-US" sz="700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A1CD2A-6A99-3843-8209-C4F002588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7108" y="749979"/>
              <a:ext cx="1205345" cy="120534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EBDE3E1-E211-7D46-920D-772F47E2BE2F}"/>
                </a:ext>
              </a:extLst>
            </p:cNvPr>
            <p:cNvSpPr txBox="1"/>
            <p:nvPr/>
          </p:nvSpPr>
          <p:spPr>
            <a:xfrm>
              <a:off x="2847108" y="860980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4041681"/>
                </a:avLst>
              </a:prstTxWarp>
              <a:spAutoFit/>
            </a:bodyPr>
            <a:lstStyle/>
            <a:p>
              <a:r>
                <a:rPr lang="en-US" sz="1400" dirty="0"/>
                <a:t>Cooling</a:t>
              </a:r>
              <a:endParaRPr lang="en-US" sz="7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AAACB1-CC30-0E46-BCBE-1D13F263C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5955" y="749979"/>
              <a:ext cx="1205345" cy="120534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0F12B1-3C7A-8544-8AD5-3D0B705D4259}"/>
                </a:ext>
              </a:extLst>
            </p:cNvPr>
            <p:cNvSpPr txBox="1"/>
            <p:nvPr/>
          </p:nvSpPr>
          <p:spPr>
            <a:xfrm>
              <a:off x="3985955" y="852666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Ventilation</a:t>
              </a:r>
              <a:endParaRPr lang="en-US" sz="7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4E7C556-E585-4445-B549-DA84847F1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30794" y="749980"/>
              <a:ext cx="1205345" cy="120534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35309A-BC28-1C49-85EC-9E4AE85879E5}"/>
                </a:ext>
              </a:extLst>
            </p:cNvPr>
            <p:cNvSpPr txBox="1"/>
            <p:nvPr/>
          </p:nvSpPr>
          <p:spPr>
            <a:xfrm>
              <a:off x="5230794" y="853888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4368193"/>
                </a:avLst>
              </a:prstTxWarp>
              <a:spAutoFit/>
            </a:bodyPr>
            <a:lstStyle/>
            <a:p>
              <a:r>
                <a:rPr lang="en-US" sz="2400" dirty="0"/>
                <a:t>Safety</a:t>
              </a:r>
              <a:r>
                <a:rPr lang="en-US" sz="1400" dirty="0"/>
                <a:t> </a:t>
              </a:r>
              <a:endParaRPr lang="en-US" sz="7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3EB993B-6A35-1241-8D2C-1639EA3ED90A}"/>
              </a:ext>
            </a:extLst>
          </p:cNvPr>
          <p:cNvGrpSpPr/>
          <p:nvPr/>
        </p:nvGrpSpPr>
        <p:grpSpPr>
          <a:xfrm>
            <a:off x="1446415" y="2837011"/>
            <a:ext cx="7011785" cy="2267004"/>
            <a:chOff x="1446415" y="2837011"/>
            <a:chExt cx="7011785" cy="226700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45EAAAA-327F-CF49-A009-17755DF46013}"/>
                </a:ext>
              </a:extLst>
            </p:cNvPr>
            <p:cNvGrpSpPr/>
            <p:nvPr/>
          </p:nvGrpSpPr>
          <p:grpSpPr>
            <a:xfrm>
              <a:off x="1446415" y="2837011"/>
              <a:ext cx="7011785" cy="2267004"/>
              <a:chOff x="1446415" y="2837011"/>
              <a:chExt cx="7011785" cy="2267004"/>
            </a:xfrm>
          </p:grpSpPr>
          <p:pic>
            <p:nvPicPr>
              <p:cNvPr id="19" name="Shape 111">
                <a:extLst>
                  <a:ext uri="{FF2B5EF4-FFF2-40B4-BE49-F238E27FC236}">
                    <a16:creationId xmlns:a16="http://schemas.microsoft.com/office/drawing/2014/main" id="{EB7717C9-9CFE-4A43-B975-08386B41CE85}"/>
                  </a:ext>
                </a:extLst>
              </p:cNvPr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608512" y="2930465"/>
                <a:ext cx="4827625" cy="20823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4A73632D-D7B2-ED42-A77C-CD2E9231A057}"/>
                  </a:ext>
                </a:extLst>
              </p:cNvPr>
              <p:cNvSpPr/>
              <p:nvPr/>
            </p:nvSpPr>
            <p:spPr>
              <a:xfrm>
                <a:off x="1446415" y="2837011"/>
                <a:ext cx="7011785" cy="226700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1274E73-2094-8D49-838A-631699AB9643}"/>
                  </a:ext>
                </a:extLst>
              </p:cNvPr>
              <p:cNvSpPr txBox="1"/>
              <p:nvPr/>
            </p:nvSpPr>
            <p:spPr>
              <a:xfrm>
                <a:off x="6525491" y="3047183"/>
                <a:ext cx="193270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All alarms for Technical Infrastructure in the same application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A83FA4-6289-9D4F-BC13-3B85CBCF13F8}"/>
                </a:ext>
              </a:extLst>
            </p:cNvPr>
            <p:cNvSpPr/>
            <p:nvPr/>
          </p:nvSpPr>
          <p:spPr>
            <a:xfrm>
              <a:off x="2381602" y="3769141"/>
              <a:ext cx="3277980" cy="452109"/>
            </a:xfrm>
            <a:prstGeom prst="rect">
              <a:avLst/>
            </a:prstGeom>
            <a:ln/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Common alarm system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55FBD1-A364-A446-AC7C-D45942DC3605}"/>
              </a:ext>
            </a:extLst>
          </p:cNvPr>
          <p:cNvGrpSpPr/>
          <p:nvPr/>
        </p:nvGrpSpPr>
        <p:grpSpPr>
          <a:xfrm>
            <a:off x="1608512" y="1954181"/>
            <a:ext cx="4827626" cy="954051"/>
            <a:chOff x="1608512" y="1954181"/>
            <a:chExt cx="4827626" cy="95405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7958FEB-D7DA-9D45-9BA4-790D5083BADD}"/>
                </a:ext>
              </a:extLst>
            </p:cNvPr>
            <p:cNvSpPr txBox="1"/>
            <p:nvPr/>
          </p:nvSpPr>
          <p:spPr>
            <a:xfrm>
              <a:off x="1608512" y="2221562"/>
              <a:ext cx="48276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Many different sources and technologies..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2A4B04C-850E-4140-9005-007E7CCA5843}"/>
                </a:ext>
              </a:extLst>
            </p:cNvPr>
            <p:cNvGrpSpPr/>
            <p:nvPr/>
          </p:nvGrpSpPr>
          <p:grpSpPr>
            <a:xfrm>
              <a:off x="1608513" y="1954181"/>
              <a:ext cx="4827625" cy="954051"/>
              <a:chOff x="1608513" y="1954181"/>
              <a:chExt cx="4827625" cy="95405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60BD4B29-9F22-4047-979F-CE553F4F4FA3}"/>
                  </a:ext>
                </a:extLst>
              </p:cNvPr>
              <p:cNvGrpSpPr/>
              <p:nvPr/>
            </p:nvGrpSpPr>
            <p:grpSpPr>
              <a:xfrm>
                <a:off x="1608513" y="1954181"/>
                <a:ext cx="4827625" cy="775328"/>
                <a:chOff x="1608513" y="1954181"/>
                <a:chExt cx="4827625" cy="775328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8E8C9719-100C-3C41-BE1F-CB35CB1C43C5}"/>
                    </a:ext>
                  </a:extLst>
                </p:cNvPr>
                <p:cNvSpPr/>
                <p:nvPr/>
              </p:nvSpPr>
              <p:spPr>
                <a:xfrm>
                  <a:off x="1608513" y="2116201"/>
                  <a:ext cx="4827625" cy="61330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E75A4E9A-5E2D-754A-B863-F4AE68E5B343}"/>
                    </a:ext>
                  </a:extLst>
                </p:cNvPr>
                <p:cNvCxnSpPr>
                  <a:cxnSpLocks/>
                  <a:stCxn id="6" idx="2"/>
                </p:cNvCxnSpPr>
                <p:nvPr/>
              </p:nvCxnSpPr>
              <p:spPr>
                <a:xfrm>
                  <a:off x="2211881" y="1954181"/>
                  <a:ext cx="0" cy="17041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3073DC70-FF8A-CA4E-915A-A079C65EFB0E}"/>
                    </a:ext>
                  </a:extLst>
                </p:cNvPr>
                <p:cNvCxnSpPr>
                  <a:cxnSpLocks/>
                  <a:stCxn id="13" idx="2"/>
                </p:cNvCxnSpPr>
                <p:nvPr/>
              </p:nvCxnSpPr>
              <p:spPr>
                <a:xfrm>
                  <a:off x="5833467" y="1955325"/>
                  <a:ext cx="0" cy="14424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230E1852-D17D-434E-90F4-D4292465138C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>
                  <a:off x="3449781" y="1955324"/>
                  <a:ext cx="0" cy="17040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A6F9E7A0-4AEF-594E-B95F-B2B29F87EAD5}"/>
                    </a:ext>
                  </a:extLst>
                </p:cNvPr>
                <p:cNvCxnSpPr>
                  <a:cxnSpLocks/>
                  <a:stCxn id="11" idx="2"/>
                </p:cNvCxnSpPr>
                <p:nvPr/>
              </p:nvCxnSpPr>
              <p:spPr>
                <a:xfrm>
                  <a:off x="4588628" y="1955324"/>
                  <a:ext cx="0" cy="170410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F34B3239-CE9F-174D-9164-EB19EC7A6C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0592" y="2737822"/>
                <a:ext cx="0" cy="17041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A1AA610A-589D-B340-898E-AB426076CC25}"/>
              </a:ext>
            </a:extLst>
          </p:cNvPr>
          <p:cNvSpPr/>
          <p:nvPr/>
        </p:nvSpPr>
        <p:spPr>
          <a:xfrm>
            <a:off x="1446415" y="668924"/>
            <a:ext cx="7011785" cy="130866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A2E083-9C5D-1B49-B247-0C1E941D396B}"/>
              </a:ext>
            </a:extLst>
          </p:cNvPr>
          <p:cNvSpPr txBox="1"/>
          <p:nvPr/>
        </p:nvSpPr>
        <p:spPr>
          <a:xfrm>
            <a:off x="6525491" y="906087"/>
            <a:ext cx="2252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Custom application can group all these different tools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6BBB8A6-9A10-4C43-B4D5-5507044B0B28}"/>
              </a:ext>
            </a:extLst>
          </p:cNvPr>
          <p:cNvGrpSpPr/>
          <p:nvPr/>
        </p:nvGrpSpPr>
        <p:grpSpPr>
          <a:xfrm>
            <a:off x="158632" y="747503"/>
            <a:ext cx="1206039" cy="1205345"/>
            <a:chOff x="158632" y="747503"/>
            <a:chExt cx="1206039" cy="120534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F81CC24-F273-8040-A09D-89158DFE9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326" y="747503"/>
              <a:ext cx="1205345" cy="120534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43BA682-9187-3E40-82CD-F68FD9563433}"/>
                </a:ext>
              </a:extLst>
            </p:cNvPr>
            <p:cNvSpPr txBox="1"/>
            <p:nvPr/>
          </p:nvSpPr>
          <p:spPr>
            <a:xfrm>
              <a:off x="158632" y="843020"/>
              <a:ext cx="1173484" cy="498764"/>
            </a:xfrm>
            <a:custGeom>
              <a:avLst/>
              <a:gdLst>
                <a:gd name="connsiteX0" fmla="*/ 0 w 931028"/>
                <a:gd name="connsiteY0" fmla="*/ 0 h 230832"/>
                <a:gd name="connsiteX1" fmla="*/ 931028 w 931028"/>
                <a:gd name="connsiteY1" fmla="*/ 0 h 230832"/>
                <a:gd name="connsiteX2" fmla="*/ 931028 w 931028"/>
                <a:gd name="connsiteY2" fmla="*/ 230832 h 230832"/>
                <a:gd name="connsiteX3" fmla="*/ 0 w 931028"/>
                <a:gd name="connsiteY3" fmla="*/ 230832 h 230832"/>
                <a:gd name="connsiteX4" fmla="*/ 0 w 931028"/>
                <a:gd name="connsiteY4" fmla="*/ 0 h 230832"/>
                <a:gd name="connsiteX0" fmla="*/ 0 w 931028"/>
                <a:gd name="connsiteY0" fmla="*/ 0 h 318825"/>
                <a:gd name="connsiteX1" fmla="*/ 931028 w 931028"/>
                <a:gd name="connsiteY1" fmla="*/ 0 h 318825"/>
                <a:gd name="connsiteX2" fmla="*/ 931028 w 931028"/>
                <a:gd name="connsiteY2" fmla="*/ 230832 h 318825"/>
                <a:gd name="connsiteX3" fmla="*/ 415638 w 931028"/>
                <a:gd name="connsiteY3" fmla="*/ 318815 h 318825"/>
                <a:gd name="connsiteX4" fmla="*/ 0 w 931028"/>
                <a:gd name="connsiteY4" fmla="*/ 230832 h 318825"/>
                <a:gd name="connsiteX5" fmla="*/ 0 w 931028"/>
                <a:gd name="connsiteY5" fmla="*/ 0 h 318825"/>
                <a:gd name="connsiteX0" fmla="*/ 0 w 931028"/>
                <a:gd name="connsiteY0" fmla="*/ 0 h 320209"/>
                <a:gd name="connsiteX1" fmla="*/ 931028 w 931028"/>
                <a:gd name="connsiteY1" fmla="*/ 0 h 320209"/>
                <a:gd name="connsiteX2" fmla="*/ 931028 w 931028"/>
                <a:gd name="connsiteY2" fmla="*/ 230832 h 320209"/>
                <a:gd name="connsiteX3" fmla="*/ 847900 w 931028"/>
                <a:gd name="connsiteY3" fmla="*/ 285564 h 320209"/>
                <a:gd name="connsiteX4" fmla="*/ 415638 w 931028"/>
                <a:gd name="connsiteY4" fmla="*/ 318815 h 320209"/>
                <a:gd name="connsiteX5" fmla="*/ 0 w 931028"/>
                <a:gd name="connsiteY5" fmla="*/ 230832 h 320209"/>
                <a:gd name="connsiteX6" fmla="*/ 0 w 931028"/>
                <a:gd name="connsiteY6" fmla="*/ 0 h 320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028" h="320209">
                  <a:moveTo>
                    <a:pt x="0" y="0"/>
                  </a:moveTo>
                  <a:lnTo>
                    <a:pt x="931028" y="0"/>
                  </a:lnTo>
                  <a:lnTo>
                    <a:pt x="931028" y="230832"/>
                  </a:lnTo>
                  <a:cubicBezTo>
                    <a:pt x="888079" y="277041"/>
                    <a:pt x="933798" y="270900"/>
                    <a:pt x="847900" y="285564"/>
                  </a:cubicBezTo>
                  <a:cubicBezTo>
                    <a:pt x="762002" y="300228"/>
                    <a:pt x="527860" y="326552"/>
                    <a:pt x="415638" y="318815"/>
                  </a:cubicBez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rtlCol="0">
              <a:prstTxWarp prst="textArchDown">
                <a:avLst>
                  <a:gd name="adj" fmla="val 3585306"/>
                </a:avLst>
              </a:prstTxWarp>
              <a:spAutoFit/>
            </a:bodyPr>
            <a:lstStyle/>
            <a:p>
              <a:r>
                <a:rPr lang="en-US" sz="1400" dirty="0"/>
                <a:t>All the rest..</a:t>
              </a:r>
              <a:endParaRPr lang="en-US" sz="700" dirty="0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C348210-BF29-0249-8266-1BEE04A29478}"/>
              </a:ext>
            </a:extLst>
          </p:cNvPr>
          <p:cNvSpPr txBox="1"/>
          <p:nvPr/>
        </p:nvSpPr>
        <p:spPr>
          <a:xfrm>
            <a:off x="97722" y="2027449"/>
            <a:ext cx="134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 all can easily “talk” together..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580CB0D-3173-2845-8720-18CE133973B8}"/>
              </a:ext>
            </a:extLst>
          </p:cNvPr>
          <p:cNvSpPr txBox="1"/>
          <p:nvPr/>
        </p:nvSpPr>
        <p:spPr>
          <a:xfrm>
            <a:off x="97722" y="3416735"/>
            <a:ext cx="134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But only for technical alarms…</a:t>
            </a:r>
          </a:p>
        </p:txBody>
      </p:sp>
    </p:spTree>
    <p:extLst>
      <p:ext uri="{BB962C8B-B14F-4D97-AF65-F5344CB8AC3E}">
        <p14:creationId xmlns:p14="http://schemas.microsoft.com/office/powerpoint/2010/main" val="30532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641BA-B3B7-E04B-93CE-09311C808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21" y="538553"/>
            <a:ext cx="3946761" cy="2021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9CED9-627B-8B43-9BF7-1C5DC37AC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21" y="2678905"/>
            <a:ext cx="3946761" cy="202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5EAE3-0458-1344-AE9A-F8F01D5F3E8E}"/>
              </a:ext>
            </a:extLst>
          </p:cNvPr>
          <p:cNvSpPr txBox="1"/>
          <p:nvPr/>
        </p:nvSpPr>
        <p:spPr>
          <a:xfrm>
            <a:off x="4478591" y="1506433"/>
            <a:ext cx="30415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Logbooks 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Fault trackers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Alarms statistics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Etc.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Many are web based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Uses often APIs 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1F9BBF4-3C31-2741-ACAB-1CDD4CD9D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1" y="40671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Controls systems – Other systems also connect to the alarms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0106D1-6F2C-5242-B8BD-B4088A4AE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1" y="4819256"/>
            <a:ext cx="3793966" cy="19425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7A0C0BD-211E-B049-B136-A57C81A6BBB1}"/>
              </a:ext>
            </a:extLst>
          </p:cNvPr>
          <p:cNvSpPr/>
          <p:nvPr/>
        </p:nvSpPr>
        <p:spPr>
          <a:xfrm>
            <a:off x="4478591" y="1003304"/>
            <a:ext cx="4201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Other tools connect to the same data </a:t>
            </a:r>
          </a:p>
        </p:txBody>
      </p:sp>
    </p:spTree>
    <p:extLst>
      <p:ext uri="{BB962C8B-B14F-4D97-AF65-F5344CB8AC3E}">
        <p14:creationId xmlns:p14="http://schemas.microsoft.com/office/powerpoint/2010/main" val="319818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21EF59-8D76-224C-AD40-FB5CEE77410F}"/>
              </a:ext>
            </a:extLst>
          </p:cNvPr>
          <p:cNvSpPr txBox="1">
            <a:spLocks/>
          </p:cNvSpPr>
          <p:nvPr/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2">
                    <a:lumMod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500" dirty="0">
                <a:solidFill>
                  <a:schemeClr val="tx2"/>
                </a:solidFill>
              </a:rPr>
              <a:t>Why not check more values manually?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CF66F-7E25-414A-B896-F9AA8EDB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33" y="563562"/>
            <a:ext cx="6380041" cy="3376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B3FC76-FFD7-2E42-9ADF-19D381A4B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253" y="4097558"/>
            <a:ext cx="5479420" cy="2706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08FAE-D767-5A4D-B9E6-21BD832BEBFF}"/>
              </a:ext>
            </a:extLst>
          </p:cNvPr>
          <p:cNvSpPr txBox="1"/>
          <p:nvPr/>
        </p:nvSpPr>
        <p:spPr>
          <a:xfrm>
            <a:off x="1919692" y="3062466"/>
            <a:ext cx="4125271" cy="1200329"/>
          </a:xfrm>
          <a:prstGeom prst="rect">
            <a:avLst/>
          </a:prstGeom>
          <a:solidFill>
            <a:srgbClr val="DDE7F3"/>
          </a:solidFill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Several hundreds of supervisions..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Many different technologies..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Millions of value changes per day..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Thousands of alarms per day..</a:t>
            </a:r>
          </a:p>
        </p:txBody>
      </p:sp>
    </p:spTree>
    <p:extLst>
      <p:ext uri="{BB962C8B-B14F-4D97-AF65-F5344CB8AC3E}">
        <p14:creationId xmlns:p14="http://schemas.microsoft.com/office/powerpoint/2010/main" val="327277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Machine learning – What are the most obvious challenges?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90026"/>
            <a:ext cx="8077200" cy="142268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lot of different control systems exist </a:t>
            </a:r>
          </a:p>
          <a:p>
            <a:r>
              <a:rPr lang="en-US" dirty="0">
                <a:solidFill>
                  <a:schemeClr val="tx2"/>
                </a:solidFill>
              </a:rPr>
              <a:t>Many “owners” of data, not everyone share the same vision of sharing data</a:t>
            </a:r>
          </a:p>
          <a:p>
            <a:r>
              <a:rPr lang="en-US" dirty="0">
                <a:solidFill>
                  <a:schemeClr val="tx2"/>
                </a:solidFill>
              </a:rPr>
              <a:t>Should such a system be built into our tools or yet another tool? </a:t>
            </a:r>
          </a:p>
          <a:p>
            <a:r>
              <a:rPr lang="en-US" dirty="0">
                <a:solidFill>
                  <a:schemeClr val="tx2"/>
                </a:solidFill>
              </a:rPr>
              <a:t>We don’t want to add too much complexity… 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26C329-8F7F-004F-A083-E9FFA697A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488" y="2212707"/>
            <a:ext cx="3351249" cy="3351249"/>
          </a:xfrm>
          <a:prstGeom prst="rect">
            <a:avLst/>
          </a:prstGeom>
        </p:spPr>
      </p:pic>
      <p:sp>
        <p:nvSpPr>
          <p:cNvPr id="10" name="Multiply 9">
            <a:extLst>
              <a:ext uri="{FF2B5EF4-FFF2-40B4-BE49-F238E27FC236}">
                <a16:creationId xmlns:a16="http://schemas.microsoft.com/office/drawing/2014/main" id="{1B7D7FBF-FB77-1547-B1F7-16B78BC6BB7F}"/>
              </a:ext>
            </a:extLst>
          </p:cNvPr>
          <p:cNvSpPr/>
          <p:nvPr/>
        </p:nvSpPr>
        <p:spPr>
          <a:xfrm>
            <a:off x="5191487" y="2212706"/>
            <a:ext cx="3351249" cy="3351249"/>
          </a:xfrm>
          <a:prstGeom prst="mathMultiply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92059-24C0-DA40-BC74-32D847BFEC33}"/>
              </a:ext>
            </a:extLst>
          </p:cNvPr>
          <p:cNvSpPr txBox="1"/>
          <p:nvPr/>
        </p:nvSpPr>
        <p:spPr>
          <a:xfrm>
            <a:off x="381001" y="2582655"/>
            <a:ext cx="4484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Machine learning should be well integrated with existing tools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Under the hood, not too visible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If operators input is needed it should be very easy and optional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2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Machine Learning – Lessons learned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544" y="713244"/>
            <a:ext cx="8077200" cy="4384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Student worked on the subject for 2 years, but didn’t succeed, why?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E35A4-E346-6F49-91F6-E56D1ABC73A0}"/>
              </a:ext>
            </a:extLst>
          </p:cNvPr>
          <p:cNvSpPr txBox="1"/>
          <p:nvPr/>
        </p:nvSpPr>
        <p:spPr>
          <a:xfrm>
            <a:off x="795737" y="1326229"/>
            <a:ext cx="74338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Working the same group as the end users seems 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Politics</a:t>
            </a:r>
            <a:r>
              <a:rPr lang="en-US" dirty="0">
                <a:solidFill>
                  <a:schemeClr val="tx2"/>
                </a:solidFill>
              </a:rPr>
              <a:t> are very important, people need to be confident in you using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Using already used controls systems better than yet another tool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Limiting the scope of such tools seems very important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Cleaning up data is even more important, making sure alarms and signals are better understandable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Clear idea of the goal is mandatory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Learned much more about what we </a:t>
            </a:r>
            <a:r>
              <a:rPr lang="en-US" b="1" dirty="0">
                <a:solidFill>
                  <a:srgbClr val="00B050"/>
                </a:solidFill>
              </a:rPr>
              <a:t>can</a:t>
            </a:r>
            <a:r>
              <a:rPr lang="en-US" dirty="0">
                <a:solidFill>
                  <a:srgbClr val="00B050"/>
                </a:solidFill>
              </a:rPr>
              <a:t> do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Helped clean up much data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rgbClr val="00B050"/>
                </a:solidFill>
              </a:rPr>
              <a:t>Categorized much better fault data </a:t>
            </a:r>
          </a:p>
        </p:txBody>
      </p:sp>
    </p:spTree>
    <p:extLst>
      <p:ext uri="{BB962C8B-B14F-4D97-AF65-F5344CB8AC3E}">
        <p14:creationId xmlns:p14="http://schemas.microsoft.com/office/powerpoint/2010/main" val="413228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77200" cy="487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tx2"/>
                </a:solidFill>
              </a:rPr>
              <a:t>Examples of use cases – Total Power Outage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CDCDB-FEFD-B348-9E20-A4048DB000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47" y="739990"/>
            <a:ext cx="4418953" cy="3324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0B1591-E878-ED4B-9391-4017225A544E}"/>
              </a:ext>
            </a:extLst>
          </p:cNvPr>
          <p:cNvSpPr txBox="1"/>
          <p:nvPr/>
        </p:nvSpPr>
        <p:spPr>
          <a:xfrm>
            <a:off x="4572000" y="2765913"/>
            <a:ext cx="42578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could we do with machine learning?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Detect safety alarm (emergency stop)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Correlate safety alarm with power cut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Propose to create event in logbook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Propose possible causes (simple here..)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Propose critical installations that would need special attention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BB6B-4108-8F47-A2B1-7B09AB7FB317}"/>
              </a:ext>
            </a:extLst>
          </p:cNvPr>
          <p:cNvSpPr/>
          <p:nvPr/>
        </p:nvSpPr>
        <p:spPr>
          <a:xfrm>
            <a:off x="4572000" y="11094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happened?</a:t>
            </a:r>
            <a:endParaRPr lang="en-US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Faulty emergency stop button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Complete Power Outage</a:t>
            </a:r>
          </a:p>
        </p:txBody>
      </p:sp>
    </p:spTree>
    <p:extLst>
      <p:ext uri="{BB962C8B-B14F-4D97-AF65-F5344CB8AC3E}">
        <p14:creationId xmlns:p14="http://schemas.microsoft.com/office/powerpoint/2010/main" val="26668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54174</TotalTime>
  <Words>1342</Words>
  <Application>Microsoft Macintosh PowerPoint</Application>
  <PresentationFormat>On-screen Show (4:3)</PresentationFormat>
  <Paragraphs>193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Black</vt:lpstr>
      <vt:lpstr>Calibri</vt:lpstr>
      <vt:lpstr>Mangal</vt:lpstr>
      <vt:lpstr>Wingdings</vt:lpstr>
      <vt:lpstr>Office Theme</vt:lpstr>
      <vt:lpstr>CERN– Technical Infrastructure</vt:lpstr>
      <vt:lpstr>CERN – Technical Infrastructure</vt:lpstr>
      <vt:lpstr>Outline – What do we do?</vt:lpstr>
      <vt:lpstr>Controls systems – Everything is in the same same program?</vt:lpstr>
      <vt:lpstr>Controls systems – Other systems also connect to the alarms</vt:lpstr>
      <vt:lpstr>PowerPoint Presentation</vt:lpstr>
      <vt:lpstr>Machine learning – What are the most obvious challenges?</vt:lpstr>
      <vt:lpstr>Machine Learning – Lessons learned </vt:lpstr>
      <vt:lpstr>Examples of use cases – Total Power Outage  </vt:lpstr>
      <vt:lpstr>Examples of use cases – Not yet a stop of the accelerators..</vt:lpstr>
      <vt:lpstr>PowerPoint Presentation</vt:lpstr>
      <vt:lpstr>The ultimate goal – Or what I want for Christmas !</vt:lpstr>
      <vt:lpstr>Questions? </vt:lpstr>
      <vt:lpstr>                     3 different sources of electricity</vt:lpstr>
    </vt:vector>
  </TitlesOfParts>
  <Company>CERN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mpojer</dc:creator>
  <cp:lastModifiedBy>Microsoft Office User</cp:lastModifiedBy>
  <cp:revision>492</cp:revision>
  <dcterms:created xsi:type="dcterms:W3CDTF">2009-01-17T04:14:16Z</dcterms:created>
  <dcterms:modified xsi:type="dcterms:W3CDTF">2018-02-26T14:05:13Z</dcterms:modified>
</cp:coreProperties>
</file>