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avi"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9" r:id="rId2"/>
    <p:sldId id="260" r:id="rId3"/>
    <p:sldId id="257" r:id="rId4"/>
    <p:sldId id="258" r:id="rId5"/>
    <p:sldId id="261" r:id="rId6"/>
    <p:sldId id="262" r:id="rId7"/>
    <p:sldId id="267" r:id="rId8"/>
    <p:sldId id="270" r:id="rId9"/>
    <p:sldId id="271" r:id="rId10"/>
    <p:sldId id="272" r:id="rId11"/>
    <p:sldId id="273" r:id="rId12"/>
    <p:sldId id="274" r:id="rId13"/>
    <p:sldId id="275" r:id="rId14"/>
    <p:sldId id="276" r:id="rId15"/>
    <p:sldId id="277"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54" d="100"/>
          <a:sy n="54" d="100"/>
        </p:scale>
        <p:origin x="-1736"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6A92D20-3122-C944-8BCF-D79DEB1BD1AD}" type="datetimeFigureOut">
              <a:rPr lang="en-US" smtClean="0"/>
              <a:t>2/27/18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F5D42B-BECC-1946-B088-16579A85CD0B}" type="slidenum">
              <a:rPr lang="en-US" smtClean="0"/>
              <a:t>‹#›</a:t>
            </a:fld>
            <a:endParaRPr lang="en-US"/>
          </a:p>
        </p:txBody>
      </p:sp>
    </p:spTree>
    <p:extLst>
      <p:ext uri="{BB962C8B-B14F-4D97-AF65-F5344CB8AC3E}">
        <p14:creationId xmlns:p14="http://schemas.microsoft.com/office/powerpoint/2010/main" val="4369850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Temporal electric field reconstruction is an important topic in FEL physics, since reconstructed data has much better accuracy compared to the raw measured data. Traditionally, although iterative reconstruction algorithm can lead to high accuracy, the time consumed by this algorithm is huge. My research is using deep learning technique to realize fast and accurate reconstruction. </a:t>
            </a:r>
            <a:endParaRPr lang="en-US" dirty="0"/>
          </a:p>
        </p:txBody>
      </p:sp>
      <p:sp>
        <p:nvSpPr>
          <p:cNvPr id="4" name="Slide Number Placeholder 3"/>
          <p:cNvSpPr>
            <a:spLocks noGrp="1"/>
          </p:cNvSpPr>
          <p:nvPr>
            <p:ph type="sldNum" sz="quarter" idx="10"/>
          </p:nvPr>
        </p:nvSpPr>
        <p:spPr/>
        <p:txBody>
          <a:bodyPr/>
          <a:lstStyle/>
          <a:p>
            <a:fld id="{8043044B-4096-5740-A1BE-2A044AE59C36}" type="slidenum">
              <a:rPr lang="en-US" smtClean="0"/>
              <a:t>12</a:t>
            </a:fld>
            <a:endParaRPr lang="en-US"/>
          </a:p>
        </p:txBody>
      </p:sp>
    </p:spTree>
    <p:extLst>
      <p:ext uri="{BB962C8B-B14F-4D97-AF65-F5344CB8AC3E}">
        <p14:creationId xmlns:p14="http://schemas.microsoft.com/office/powerpoint/2010/main" val="1961440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First, I tried on simulated “fake” SASE dataset, which is</a:t>
            </a:r>
            <a:r>
              <a:rPr lang="en-US" sz="1200" kern="1200" baseline="0" dirty="0" smtClean="0">
                <a:solidFill>
                  <a:schemeClr val="tx1"/>
                </a:solidFill>
                <a:effectLst/>
                <a:latin typeface="+mn-lt"/>
                <a:ea typeface="+mn-ea"/>
                <a:cs typeface="+mn-cs"/>
              </a:rPr>
              <a:t> superposition of several Gaussian packages. Although it is not SASE electric field, the shape of the curve is similar to SASE curve. </a:t>
            </a:r>
            <a:r>
              <a:rPr lang="en-US" sz="1200" kern="1200" dirty="0" smtClean="0">
                <a:solidFill>
                  <a:schemeClr val="tx1"/>
                </a:solidFill>
                <a:effectLst/>
                <a:latin typeface="+mn-lt"/>
                <a:ea typeface="+mn-ea"/>
                <a:cs typeface="+mn-cs"/>
              </a:rPr>
              <a:t>I</a:t>
            </a:r>
            <a:r>
              <a:rPr lang="en-US" sz="1200" kern="1200" baseline="0" dirty="0" smtClean="0">
                <a:solidFill>
                  <a:schemeClr val="tx1"/>
                </a:solidFill>
                <a:effectLst/>
                <a:latin typeface="+mn-lt"/>
                <a:ea typeface="+mn-ea"/>
                <a:cs typeface="+mn-cs"/>
              </a:rPr>
              <a:t> used two methods, traditional iterative method and deep learning method. The result and time consumed are shown above.</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After this,</a:t>
            </a:r>
            <a:r>
              <a:rPr lang="en-US" sz="1200" kern="1200" baseline="0" dirty="0" smtClean="0">
                <a:solidFill>
                  <a:schemeClr val="tx1"/>
                </a:solidFill>
                <a:effectLst/>
                <a:latin typeface="+mn-lt"/>
                <a:ea typeface="+mn-ea"/>
                <a:cs typeface="+mn-cs"/>
              </a:rPr>
              <a:t> the following</a:t>
            </a:r>
            <a:r>
              <a:rPr lang="en-US" sz="1200" kern="1200" dirty="0" smtClean="0">
                <a:solidFill>
                  <a:schemeClr val="tx1"/>
                </a:solidFill>
                <a:effectLst/>
                <a:latin typeface="+mn-lt"/>
                <a:ea typeface="+mn-ea"/>
                <a:cs typeface="+mn-cs"/>
              </a:rPr>
              <a:t> steps are applying neural network on SASE 1d simulated data, GENESIS simulation of SASE and finally real data.</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dirty="0" smtClean="0"/>
              <a:t>Datasets</a:t>
            </a:r>
          </a:p>
          <a:p>
            <a:r>
              <a:rPr lang="en-US" dirty="0" smtClean="0"/>
              <a:t>We trained this simple model on the </a:t>
            </a:r>
            <a:r>
              <a:rPr lang="en-US" altLang="zh-CN" dirty="0" smtClean="0"/>
              <a:t>“fake” SASE dataset which is superposition of several Gaussian packages, and then convoluted by Gaussian </a:t>
            </a:r>
            <a:r>
              <a:rPr lang="en-US" altLang="zh-CN" dirty="0" err="1" smtClean="0"/>
              <a:t>funtions</a:t>
            </a:r>
            <a:r>
              <a:rPr lang="en-US" altLang="zh-CN" dirty="0" smtClean="0"/>
              <a:t> with different </a:t>
            </a:r>
            <a:r>
              <a:rPr lang="en-US" altLang="zh-CN" dirty="0" err="1" smtClean="0"/>
              <a:t>coherant</a:t>
            </a:r>
            <a:r>
              <a:rPr lang="en-US" altLang="zh-CN" dirty="0" smtClean="0"/>
              <a:t> length to simulate low resolution measured data. It </a:t>
            </a:r>
            <a:r>
              <a:rPr lang="en-US" dirty="0" smtClean="0"/>
              <a:t>consists of 37500 training samples and 12500 testing samples.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dirty="0" err="1" smtClean="0"/>
              <a:t>Preprosessing</a:t>
            </a:r>
            <a:r>
              <a:rPr lang="en-US" dirty="0" smtClean="0"/>
              <a:t>: normalization of </a:t>
            </a:r>
            <a:r>
              <a:rPr lang="en-US" dirty="0" err="1" smtClean="0"/>
              <a:t>groundtruth</a:t>
            </a:r>
            <a:r>
              <a:rPr lang="en-US" dirty="0" smtClean="0"/>
              <a:t>, spectral input power and scaling corresponding input temporal power.</a:t>
            </a:r>
          </a:p>
          <a:p>
            <a:r>
              <a:rPr lang="en-US" dirty="0" smtClean="0"/>
              <a:t>The network is implemented in </a:t>
            </a:r>
            <a:r>
              <a:rPr lang="en-US" dirty="0" err="1" smtClean="0"/>
              <a:t>Keras</a:t>
            </a:r>
            <a:r>
              <a:rPr lang="en-US" dirty="0" smtClean="0"/>
              <a:t>. After trying different width and depth of the network, we find the following 3 layers model (2 dense layers following with </a:t>
            </a:r>
            <a:r>
              <a:rPr lang="en-US" dirty="0" err="1" smtClean="0"/>
              <a:t>relu</a:t>
            </a:r>
            <a:r>
              <a:rPr lang="en-US" dirty="0" smtClean="0"/>
              <a:t> activation and 1 dense layer with </a:t>
            </a:r>
            <a:r>
              <a:rPr lang="en-US" dirty="0" err="1" smtClean="0"/>
              <a:t>softmax</a:t>
            </a:r>
            <a:r>
              <a:rPr lang="en-US" dirty="0" smtClean="0"/>
              <a:t>) works best. We choose </a:t>
            </a:r>
            <a:r>
              <a:rPr lang="en-US" dirty="0" err="1" smtClean="0"/>
              <a:t>Adagrad</a:t>
            </a:r>
            <a:r>
              <a:rPr lang="en-US" dirty="0" smtClean="0"/>
              <a:t> for optimization with learning rate of 0.01 and 0 decay. We trained each model from scratch in 500 epochs, batch size 75.</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dirty="0" smtClean="0"/>
              <a:t>Network:</a:t>
            </a:r>
          </a:p>
          <a:p>
            <a:r>
              <a:rPr lang="en-US" dirty="0" smtClean="0"/>
              <a:t>3 layers model (2 dense layers following with </a:t>
            </a:r>
            <a:r>
              <a:rPr lang="en-US" dirty="0" err="1" smtClean="0"/>
              <a:t>relu</a:t>
            </a:r>
            <a:r>
              <a:rPr lang="en-US" dirty="0" smtClean="0"/>
              <a:t> activation and 1 dense layer with </a:t>
            </a:r>
            <a:r>
              <a:rPr lang="en-US" dirty="0" err="1" smtClean="0"/>
              <a:t>softmax</a:t>
            </a:r>
            <a:r>
              <a:rPr lang="en-US" dirty="0" smtClean="0"/>
              <a:t>) </a:t>
            </a:r>
          </a:p>
          <a:p>
            <a:r>
              <a:rPr lang="en-US" dirty="0" err="1" smtClean="0"/>
              <a:t>Adagrad</a:t>
            </a:r>
            <a:r>
              <a:rPr lang="en-US" dirty="0" smtClean="0"/>
              <a:t> for optimization with learning rate of 0.01 and 0 decay. 500 epochs, batch size 75.</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043044B-4096-5740-A1BE-2A044AE59C36}" type="slidenum">
              <a:rPr lang="en-US" smtClean="0"/>
              <a:t>13</a:t>
            </a:fld>
            <a:endParaRPr lang="en-US"/>
          </a:p>
        </p:txBody>
      </p:sp>
    </p:spTree>
    <p:extLst>
      <p:ext uri="{BB962C8B-B14F-4D97-AF65-F5344CB8AC3E}">
        <p14:creationId xmlns:p14="http://schemas.microsoft.com/office/powerpoint/2010/main" val="1588666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5292C85-FB1C-F74E-BFBA-AB2096AC7F53}" type="datetimeFigureOut">
              <a:rPr lang="en-US" smtClean="0"/>
              <a:t>2/27/18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7DC20F-CA36-0940-8649-258FA2CA788A}" type="slidenum">
              <a:rPr lang="en-US" smtClean="0"/>
              <a:t>‹#›</a:t>
            </a:fld>
            <a:endParaRPr lang="en-US"/>
          </a:p>
        </p:txBody>
      </p:sp>
    </p:spTree>
    <p:extLst>
      <p:ext uri="{BB962C8B-B14F-4D97-AF65-F5344CB8AC3E}">
        <p14:creationId xmlns:p14="http://schemas.microsoft.com/office/powerpoint/2010/main" val="216719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292C85-FB1C-F74E-BFBA-AB2096AC7F53}" type="datetimeFigureOut">
              <a:rPr lang="en-US" smtClean="0"/>
              <a:t>2/27/18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7DC20F-CA36-0940-8649-258FA2CA788A}" type="slidenum">
              <a:rPr lang="en-US" smtClean="0"/>
              <a:t>‹#›</a:t>
            </a:fld>
            <a:endParaRPr lang="en-US"/>
          </a:p>
        </p:txBody>
      </p:sp>
    </p:spTree>
    <p:extLst>
      <p:ext uri="{BB962C8B-B14F-4D97-AF65-F5344CB8AC3E}">
        <p14:creationId xmlns:p14="http://schemas.microsoft.com/office/powerpoint/2010/main" val="3106458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292C85-FB1C-F74E-BFBA-AB2096AC7F53}" type="datetimeFigureOut">
              <a:rPr lang="en-US" smtClean="0"/>
              <a:t>2/27/18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7DC20F-CA36-0940-8649-258FA2CA788A}" type="slidenum">
              <a:rPr lang="en-US" smtClean="0"/>
              <a:t>‹#›</a:t>
            </a:fld>
            <a:endParaRPr lang="en-US"/>
          </a:p>
        </p:txBody>
      </p:sp>
    </p:spTree>
    <p:extLst>
      <p:ext uri="{BB962C8B-B14F-4D97-AF65-F5344CB8AC3E}">
        <p14:creationId xmlns:p14="http://schemas.microsoft.com/office/powerpoint/2010/main" val="3446190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7_Titelfolie">
    <p:spTree>
      <p:nvGrpSpPr>
        <p:cNvPr id="1" name=""/>
        <p:cNvGrpSpPr/>
        <p:nvPr/>
      </p:nvGrpSpPr>
      <p:grpSpPr>
        <a:xfrm>
          <a:off x="0" y="0"/>
          <a:ext cx="0" cy="0"/>
          <a:chOff x="0" y="0"/>
          <a:chExt cx="0" cy="0"/>
        </a:xfrm>
      </p:grpSpPr>
      <p:pic>
        <p:nvPicPr>
          <p:cNvPr id="11" name="Picture 2" descr="U:\20160506_PSI_Luftbild_0292.jpg"/>
          <p:cNvPicPr>
            <a:picLocks noChangeArrowheads="1"/>
          </p:cNvPicPr>
          <p:nvPr userDrawn="1"/>
        </p:nvPicPr>
        <p:blipFill rotWithShape="1">
          <a:blip r:embed="rId2">
            <a:extLst>
              <a:ext uri="{28A0092B-C50C-407E-A947-70E740481C1C}">
                <a14:useLocalDpi xmlns:a14="http://schemas.microsoft.com/office/drawing/2010/main" val="0"/>
              </a:ext>
            </a:extLst>
          </a:blip>
          <a:srcRect l="-139" t="13866" r="1" b="14431"/>
          <a:stretch/>
        </p:blipFill>
        <p:spPr bwMode="auto">
          <a:xfrm>
            <a:off x="3260543" y="260651"/>
            <a:ext cx="5055885" cy="3168349"/>
          </a:xfrm>
          <a:prstGeom prst="rect">
            <a:avLst/>
          </a:prstGeom>
          <a:noFill/>
          <a:extLst>
            <a:ext uri="{909E8E84-426E-40dd-AFC4-6F175D3DCCD1}">
              <a14:hiddenFill xmlns:a14="http://schemas.microsoft.com/office/drawing/2010/main">
                <a:solidFill>
                  <a:srgbClr val="FFFFFF"/>
                </a:solidFill>
              </a14:hiddenFill>
            </a:ext>
          </a:extLst>
        </p:spPr>
      </p:pic>
      <p:sp>
        <p:nvSpPr>
          <p:cNvPr id="6" name="Rechteck 5"/>
          <p:cNvSpPr/>
          <p:nvPr/>
        </p:nvSpPr>
        <p:spPr bwMode="auto">
          <a:xfrm>
            <a:off x="-2" y="260650"/>
            <a:ext cx="3152960" cy="3168351"/>
          </a:xfrm>
          <a:prstGeom prst="rect">
            <a:avLst/>
          </a:prstGeom>
          <a:solidFill>
            <a:srgbClr val="E5E5E5"/>
          </a:solidFill>
          <a:ln w="9525" cap="flat" cmpd="sng" algn="ctr">
            <a:noFill/>
            <a:prstDash val="solid"/>
            <a:round/>
            <a:headEnd type="none" w="med" len="med"/>
            <a:tailEnd type="none" w="med" len="med"/>
          </a:ln>
          <a:effectLst/>
        </p:spPr>
        <p:txBody>
          <a:bodyPr/>
          <a:lstStyle/>
          <a:p>
            <a:pPr>
              <a:spcBef>
                <a:spcPct val="0"/>
              </a:spcBef>
              <a:defRPr/>
            </a:pPr>
            <a:endParaRPr lang="de-DE" sz="2400" dirty="0">
              <a:ln>
                <a:solidFill>
                  <a:srgbClr val="FFFFFF"/>
                </a:solidFill>
              </a:ln>
              <a:latin typeface="Times" charset="0"/>
            </a:endParaRPr>
          </a:p>
        </p:txBody>
      </p:sp>
      <p:pic>
        <p:nvPicPr>
          <p:cNvPr id="5" name="Bild 24" descr="PSI-Logo_narrow_30k.eps"/>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auto">
          <a:xfrm>
            <a:off x="830263" y="548697"/>
            <a:ext cx="1220400" cy="579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hteck 15"/>
          <p:cNvSpPr>
            <a:spLocks noChangeArrowheads="1"/>
          </p:cNvSpPr>
          <p:nvPr userDrawn="1"/>
        </p:nvSpPr>
        <p:spPr bwMode="auto">
          <a:xfrm>
            <a:off x="828012" y="6042000"/>
            <a:ext cx="612000" cy="816000"/>
          </a:xfrm>
          <a:prstGeom prst="rect">
            <a:avLst/>
          </a:prstGeom>
          <a:solidFill>
            <a:srgbClr val="B9B9B9"/>
          </a:solidFill>
          <a:ln>
            <a:noFill/>
          </a:ln>
          <a:extLst/>
        </p:spPr>
        <p:txBody>
          <a:bodyPr/>
          <a:lstStyle/>
          <a:p>
            <a:pPr>
              <a:spcBef>
                <a:spcPct val="0"/>
              </a:spcBef>
            </a:pPr>
            <a:endParaRPr lang="de-DE" sz="2400" dirty="0">
              <a:latin typeface="Times" charset="0"/>
            </a:endParaRPr>
          </a:p>
        </p:txBody>
      </p:sp>
      <p:sp>
        <p:nvSpPr>
          <p:cNvPr id="1027" name="Rectangle 8"/>
          <p:cNvSpPr>
            <a:spLocks noGrp="1" noChangeArrowheads="1"/>
          </p:cNvSpPr>
          <p:nvPr>
            <p:ph type="title" hasCustomPrompt="1"/>
          </p:nvPr>
        </p:nvSpPr>
        <p:spPr>
          <a:xfrm>
            <a:off x="814400" y="4365104"/>
            <a:ext cx="7969249" cy="1080120"/>
          </a:xfrm>
        </p:spPr>
        <p:txBody>
          <a:bodyPr/>
          <a:lstStyle>
            <a:lvl1pPr>
              <a:lnSpc>
                <a:spcPct val="100000"/>
              </a:lnSpc>
              <a:defRPr sz="2500">
                <a:solidFill>
                  <a:srgbClr val="686868"/>
                </a:solidFill>
                <a:latin typeface="Georgia" charset="0"/>
                <a:ea typeface="ヒラギノ角ゴ Pro W3" charset="0"/>
              </a:defRPr>
            </a:lvl1pPr>
          </a:lstStyle>
          <a:p>
            <a:pPr lvl="0"/>
            <a:r>
              <a:rPr lang="en-US" dirty="0" smtClean="0"/>
              <a:t>Insert the title of your </a:t>
            </a:r>
            <a:br>
              <a:rPr lang="en-US" dirty="0" smtClean="0"/>
            </a:br>
            <a:r>
              <a:rPr lang="en-US" dirty="0" smtClean="0"/>
              <a:t>presentation here</a:t>
            </a:r>
            <a:endParaRPr lang="en-US" noProof="0" dirty="0"/>
          </a:p>
        </p:txBody>
      </p:sp>
      <p:sp>
        <p:nvSpPr>
          <p:cNvPr id="69649" name="Rectangle 17"/>
          <p:cNvSpPr>
            <a:spLocks noGrp="1" noChangeArrowheads="1"/>
          </p:cNvSpPr>
          <p:nvPr>
            <p:ph type="subTitle" sz="quarter" idx="1" hasCustomPrompt="1"/>
          </p:nvPr>
        </p:nvSpPr>
        <p:spPr bwMode="auto">
          <a:xfrm>
            <a:off x="828013" y="3928576"/>
            <a:ext cx="7955637" cy="36452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lvl1pPr marL="0" indent="0">
              <a:buNone/>
              <a:defRPr sz="1500" b="1">
                <a:solidFill>
                  <a:srgbClr val="969696"/>
                </a:solidFill>
                <a:ea typeface="ヒラギノ角ゴ Pro W3" charset="0"/>
              </a:defRPr>
            </a:lvl1pPr>
          </a:lstStyle>
          <a:p>
            <a:r>
              <a:rPr lang="en-US" dirty="0" smtClean="0"/>
              <a:t>First name and Name Author  ::  Function  ::  Paul </a:t>
            </a:r>
            <a:r>
              <a:rPr lang="en-US" dirty="0" err="1" smtClean="0"/>
              <a:t>Scherrer</a:t>
            </a:r>
            <a:r>
              <a:rPr lang="en-US" dirty="0" smtClean="0"/>
              <a:t> </a:t>
            </a:r>
            <a:r>
              <a:rPr lang="en-US" dirty="0" err="1" smtClean="0"/>
              <a:t>Institut</a:t>
            </a:r>
            <a:endParaRPr lang="en-US" dirty="0" smtClean="0"/>
          </a:p>
        </p:txBody>
      </p:sp>
      <p:sp>
        <p:nvSpPr>
          <p:cNvPr id="10" name="Rechteck 1"/>
          <p:cNvSpPr>
            <a:spLocks noChangeArrowheads="1"/>
          </p:cNvSpPr>
          <p:nvPr userDrawn="1"/>
        </p:nvSpPr>
        <p:spPr bwMode="auto">
          <a:xfrm>
            <a:off x="5796136" y="3196597"/>
            <a:ext cx="2520280" cy="232404"/>
          </a:xfrm>
          <a:prstGeom prst="rect">
            <a:avLst/>
          </a:prstGeom>
          <a:solidFill>
            <a:schemeClr val="bg1">
              <a:alpha val="7411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0"/>
          <a:lstStyle/>
          <a:p>
            <a:pPr algn="ctr">
              <a:spcBef>
                <a:spcPct val="0"/>
              </a:spcBef>
            </a:pPr>
            <a:r>
              <a:rPr lang="de-CH" sz="900" b="1" i="0" kern="0" spc="31" dirty="0" smtClean="0">
                <a:solidFill>
                  <a:srgbClr val="505150"/>
                </a:solidFill>
                <a:latin typeface="+mn-lt"/>
                <a:cs typeface="Arial" charset="0"/>
              </a:rPr>
              <a:t>WIR SCHAFFEN WISSEN – HEUTE FÜR MORGEN</a:t>
            </a:r>
            <a:endParaRPr lang="de-CH" sz="900" b="1" i="0" kern="0" spc="31" dirty="0">
              <a:solidFill>
                <a:srgbClr val="505150"/>
              </a:solidFill>
              <a:latin typeface="+mn-lt"/>
              <a:cs typeface="Arial" charset="0"/>
            </a:endParaRPr>
          </a:p>
        </p:txBody>
      </p:sp>
      <p:sp>
        <p:nvSpPr>
          <p:cNvPr id="9" name="Rechteck 8"/>
          <p:cNvSpPr/>
          <p:nvPr userDrawn="1"/>
        </p:nvSpPr>
        <p:spPr bwMode="auto">
          <a:xfrm>
            <a:off x="8424000" y="260650"/>
            <a:ext cx="720000" cy="3168351"/>
          </a:xfrm>
          <a:prstGeom prst="rect">
            <a:avLst/>
          </a:prstGeom>
          <a:solidFill>
            <a:srgbClr val="E5E5E5"/>
          </a:solidFill>
          <a:ln w="9525" cap="flat" cmpd="sng" algn="ctr">
            <a:noFill/>
            <a:prstDash val="solid"/>
            <a:round/>
            <a:headEnd type="none" w="med" len="med"/>
            <a:tailEnd type="none" w="med" len="med"/>
          </a:ln>
          <a:effectLst/>
        </p:spPr>
        <p:txBody>
          <a:bodyPr/>
          <a:lstStyle/>
          <a:p>
            <a:pPr>
              <a:spcBef>
                <a:spcPct val="0"/>
              </a:spcBef>
              <a:defRPr/>
            </a:pPr>
            <a:endParaRPr lang="de-DE" sz="2400" dirty="0">
              <a:ln>
                <a:solidFill>
                  <a:srgbClr val="FFFFFF"/>
                </a:solidFill>
              </a:ln>
              <a:latin typeface="Times" charset="0"/>
            </a:endParaRPr>
          </a:p>
        </p:txBody>
      </p:sp>
      <p:sp>
        <p:nvSpPr>
          <p:cNvPr id="12" name="Textplatzhalter 11"/>
          <p:cNvSpPr>
            <a:spLocks noGrp="1"/>
          </p:cNvSpPr>
          <p:nvPr>
            <p:ph type="body" sz="quarter" idx="11" hasCustomPrompt="1"/>
          </p:nvPr>
        </p:nvSpPr>
        <p:spPr>
          <a:xfrm>
            <a:off x="828676" y="5534100"/>
            <a:ext cx="7954963" cy="391177"/>
          </a:xfrm>
        </p:spPr>
        <p:txBody>
          <a:bodyPr/>
          <a:lstStyle>
            <a:lvl1pPr marL="0" indent="0">
              <a:buNone/>
              <a:defRPr sz="1500" b="1">
                <a:solidFill>
                  <a:srgbClr val="969696"/>
                </a:solidFill>
              </a:defRPr>
            </a:lvl1pPr>
            <a:lvl2pPr marL="177790" indent="0">
              <a:buNone/>
              <a:defRPr sz="1500" b="1"/>
            </a:lvl2pPr>
            <a:lvl3pPr marL="355582" indent="0">
              <a:buNone/>
              <a:defRPr sz="1500" b="1"/>
            </a:lvl3pPr>
            <a:lvl4pPr marL="539723" indent="0">
              <a:buNone/>
              <a:defRPr sz="1500" b="1"/>
            </a:lvl4pPr>
            <a:lvl5pPr marL="717514" indent="0">
              <a:buNone/>
              <a:defRPr sz="1500" b="1"/>
            </a:lvl5pPr>
          </a:lstStyle>
          <a:p>
            <a:pPr lvl="0"/>
            <a:r>
              <a:rPr lang="en-US" dirty="0" smtClean="0"/>
              <a:t>Insert the occasion and date of your presentation here</a:t>
            </a:r>
          </a:p>
        </p:txBody>
      </p:sp>
    </p:spTree>
    <p:extLst>
      <p:ext uri="{BB962C8B-B14F-4D97-AF65-F5344CB8AC3E}">
        <p14:creationId xmlns:p14="http://schemas.microsoft.com/office/powerpoint/2010/main" val="240946362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8" name="Inhaltsplatzhalter 7"/>
          <p:cNvSpPr>
            <a:spLocks noGrp="1"/>
          </p:cNvSpPr>
          <p:nvPr>
            <p:ph sz="quarter" idx="13" hasCustomPrompt="1"/>
          </p:nvPr>
        </p:nvSpPr>
        <p:spPr/>
        <p:txBody>
          <a:bodyPr/>
          <a:lstStyle>
            <a:lvl1pPr marL="177792" marR="0" indent="-177792" algn="l" defTabSz="914354" rtl="0" eaLnBrk="1" fontAlgn="auto" latinLnBrk="0" hangingPunct="1">
              <a:lnSpc>
                <a:spcPct val="110000"/>
              </a:lnSpc>
              <a:spcBef>
                <a:spcPts val="0"/>
              </a:spcBef>
              <a:spcAft>
                <a:spcPts val="0"/>
              </a:spcAft>
              <a:buClr>
                <a:schemeClr val="tx1"/>
              </a:buClr>
              <a:buSzPct val="100000"/>
              <a:buFont typeface="Arial" panose="020B0604020202020204" pitchFamily="34" charset="0"/>
              <a:buChar char="•"/>
              <a:tabLst/>
              <a:defRPr sz="1700">
                <a:latin typeface="+mn-lt"/>
              </a:defRPr>
            </a:lvl1pPr>
            <a:lvl2pPr marL="355582" marR="0" indent="-177792" algn="l" defTabSz="914354"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mn-lt"/>
              </a:defRPr>
            </a:lvl2pPr>
            <a:lvl3pPr marL="539724" marR="0" indent="-184142" algn="l" defTabSz="914354"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mn-lt"/>
              </a:defRPr>
            </a:lvl3pPr>
            <a:lvl4pPr marL="717515" marR="0" indent="-177792" algn="l" defTabSz="914354"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mn-lt"/>
              </a:defRPr>
            </a:lvl4pPr>
            <a:lvl5pPr marL="895306" marR="0" indent="-177792" algn="l" defTabSz="914354"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sz="1700">
                <a:latin typeface="+mn-lt"/>
              </a:defRPr>
            </a:lvl5pPr>
            <a:lvl6pPr marL="1074685" indent="-179380">
              <a:lnSpc>
                <a:spcPct val="110000"/>
              </a:lnSpc>
              <a:buClr>
                <a:schemeClr val="tx1"/>
              </a:buClr>
              <a:buFont typeface="Symbol" panose="05050102010706020507" pitchFamily="18" charset="2"/>
              <a:buChar char="-"/>
              <a:defRPr sz="1500"/>
            </a:lvl6pPr>
            <a:lvl7pPr marL="1257238" indent="-182554">
              <a:lnSpc>
                <a:spcPct val="110000"/>
              </a:lnSpc>
              <a:buFont typeface="Symbol" panose="05050102010706020507" pitchFamily="18" charset="2"/>
              <a:buChar char="-"/>
              <a:defRPr sz="1500"/>
            </a:lvl7pPr>
            <a:lvl8pPr marL="1436616" indent="-179380">
              <a:lnSpc>
                <a:spcPct val="110000"/>
              </a:lnSpc>
              <a:buFont typeface="Symbol" panose="05050102010706020507" pitchFamily="18" charset="2"/>
              <a:buChar char="-"/>
              <a:defRPr sz="1500"/>
            </a:lvl8pPr>
            <a:lvl9pPr marL="1614408" indent="-177792">
              <a:lnSpc>
                <a:spcPct val="110000"/>
              </a:lnSpc>
              <a:buFont typeface="Symbol" panose="05050102010706020507" pitchFamily="18" charset="2"/>
              <a:buChar char="-"/>
              <a:defRPr sz="1500"/>
            </a:lvl9pPr>
          </a:lstStyle>
          <a:p>
            <a:pPr lvl="0"/>
            <a:r>
              <a:rPr lang="de-CH" dirty="0" smtClean="0"/>
              <a:t>Mastertextformat bearbeiten</a:t>
            </a:r>
          </a:p>
          <a:p>
            <a:pPr lvl="1"/>
            <a:r>
              <a:rPr lang="de-CH" dirty="0" smtClean="0"/>
              <a:t>Zweite Ebene</a:t>
            </a:r>
          </a:p>
          <a:p>
            <a:pPr lvl="2"/>
            <a:r>
              <a:rPr lang="de-CH" dirty="0" smtClean="0"/>
              <a:t>Dritte Ebene</a:t>
            </a:r>
          </a:p>
          <a:p>
            <a:pPr lvl="3"/>
            <a:r>
              <a:rPr lang="de-CH" dirty="0" smtClean="0"/>
              <a:t>Vierte Ebene</a:t>
            </a:r>
          </a:p>
          <a:p>
            <a:pPr lvl="4"/>
            <a:r>
              <a:rPr lang="de-CH" dirty="0" smtClean="0"/>
              <a:t>Fünfte Ebene</a:t>
            </a:r>
          </a:p>
          <a:p>
            <a:pPr lvl="5"/>
            <a:r>
              <a:rPr lang="de-CH" dirty="0" smtClean="0"/>
              <a:t>Sechste Ebene</a:t>
            </a:r>
          </a:p>
          <a:p>
            <a:pPr lvl="6"/>
            <a:r>
              <a:rPr lang="de-CH" dirty="0" smtClean="0"/>
              <a:t>Siebte Ebene</a:t>
            </a:r>
          </a:p>
          <a:p>
            <a:pPr lvl="7"/>
            <a:r>
              <a:rPr lang="de-CH" dirty="0" smtClean="0"/>
              <a:t>Achte Ebene</a:t>
            </a:r>
          </a:p>
          <a:p>
            <a:pPr lvl="8"/>
            <a:r>
              <a:rPr lang="de-CH" dirty="0" smtClean="0"/>
              <a:t>Neunte Ebene</a:t>
            </a:r>
            <a:endParaRPr kumimoji="0" lang="de-CH" sz="1800" b="0" i="0" u="none" strike="noStrike" kern="1200" cap="none" spc="0" normalizeH="0" baseline="0" noProof="0" dirty="0">
              <a:ln>
                <a:noFill/>
              </a:ln>
              <a:solidFill>
                <a:prstClr val="black">
                  <a:lumMod val="65000"/>
                  <a:lumOff val="35000"/>
                </a:prstClr>
              </a:solidFill>
              <a:effectLst/>
              <a:uLnTx/>
              <a:uFillTx/>
              <a:latin typeface="Rockwell"/>
              <a:ea typeface="+mn-ea"/>
              <a:cs typeface="+mn-cs"/>
            </a:endParaRPr>
          </a:p>
        </p:txBody>
      </p:sp>
      <p:sp>
        <p:nvSpPr>
          <p:cNvPr id="10" name="Titel 9"/>
          <p:cNvSpPr>
            <a:spLocks noGrp="1"/>
          </p:cNvSpPr>
          <p:nvPr>
            <p:ph type="title"/>
          </p:nvPr>
        </p:nvSpPr>
        <p:spPr>
          <a:xfrm>
            <a:off x="2077211" y="288001"/>
            <a:ext cx="6708025" cy="508500"/>
          </a:xfrm>
        </p:spPr>
        <p:txBody>
          <a:bodyPr/>
          <a:lstStyle>
            <a:lvl1pPr>
              <a:defRPr sz="2400"/>
            </a:lvl1pPr>
          </a:lstStyle>
          <a:p>
            <a:r>
              <a:rPr lang="en-US" smtClean="0"/>
              <a:t>Click to edit Master title style</a:t>
            </a:r>
            <a:endParaRPr lang="en-GB" dirty="0"/>
          </a:p>
        </p:txBody>
      </p:sp>
      <p:sp>
        <p:nvSpPr>
          <p:cNvPr id="14" name="Foliennummernplatzhalter 13"/>
          <p:cNvSpPr>
            <a:spLocks noGrp="1"/>
          </p:cNvSpPr>
          <p:nvPr>
            <p:ph type="sldNum" sz="quarter" idx="16"/>
          </p:nvPr>
        </p:nvSpPr>
        <p:spPr/>
        <p:txBody>
          <a:bodyPr/>
          <a:lstStyle/>
          <a:p>
            <a:pPr algn="r">
              <a:defRPr/>
            </a:pPr>
            <a:r>
              <a:rPr lang="de-DE" dirty="0" smtClean="0"/>
              <a:t>Page </a:t>
            </a:r>
            <a:fld id="{EBC07571-3134-BB4B-B83F-1A9FE18D34F3}" type="slidenum">
              <a:rPr lang="de-DE" smtClean="0"/>
              <a:pPr algn="r">
                <a:defRPr/>
              </a:pPr>
              <a:t>‹#›</a:t>
            </a:fld>
            <a:endParaRPr lang="de-DE" dirty="0"/>
          </a:p>
        </p:txBody>
      </p:sp>
    </p:spTree>
    <p:extLst>
      <p:ext uri="{BB962C8B-B14F-4D97-AF65-F5344CB8AC3E}">
        <p14:creationId xmlns:p14="http://schemas.microsoft.com/office/powerpoint/2010/main" val="262464817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292C85-FB1C-F74E-BFBA-AB2096AC7F53}" type="datetimeFigureOut">
              <a:rPr lang="en-US" smtClean="0"/>
              <a:t>2/27/18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7DC20F-CA36-0940-8649-258FA2CA788A}" type="slidenum">
              <a:rPr lang="en-US" smtClean="0"/>
              <a:t>‹#›</a:t>
            </a:fld>
            <a:endParaRPr lang="en-US"/>
          </a:p>
        </p:txBody>
      </p:sp>
    </p:spTree>
    <p:extLst>
      <p:ext uri="{BB962C8B-B14F-4D97-AF65-F5344CB8AC3E}">
        <p14:creationId xmlns:p14="http://schemas.microsoft.com/office/powerpoint/2010/main" val="861048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292C85-FB1C-F74E-BFBA-AB2096AC7F53}" type="datetimeFigureOut">
              <a:rPr lang="en-US" smtClean="0"/>
              <a:t>2/27/18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7DC20F-CA36-0940-8649-258FA2CA788A}" type="slidenum">
              <a:rPr lang="en-US" smtClean="0"/>
              <a:t>‹#›</a:t>
            </a:fld>
            <a:endParaRPr lang="en-US"/>
          </a:p>
        </p:txBody>
      </p:sp>
    </p:spTree>
    <p:extLst>
      <p:ext uri="{BB962C8B-B14F-4D97-AF65-F5344CB8AC3E}">
        <p14:creationId xmlns:p14="http://schemas.microsoft.com/office/powerpoint/2010/main" val="3010702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5292C85-FB1C-F74E-BFBA-AB2096AC7F53}" type="datetimeFigureOut">
              <a:rPr lang="en-US" smtClean="0"/>
              <a:t>2/27/18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7DC20F-CA36-0940-8649-258FA2CA788A}" type="slidenum">
              <a:rPr lang="en-US" smtClean="0"/>
              <a:t>‹#›</a:t>
            </a:fld>
            <a:endParaRPr lang="en-US"/>
          </a:p>
        </p:txBody>
      </p:sp>
    </p:spTree>
    <p:extLst>
      <p:ext uri="{BB962C8B-B14F-4D97-AF65-F5344CB8AC3E}">
        <p14:creationId xmlns:p14="http://schemas.microsoft.com/office/powerpoint/2010/main" val="956974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5292C85-FB1C-F74E-BFBA-AB2096AC7F53}" type="datetimeFigureOut">
              <a:rPr lang="en-US" smtClean="0"/>
              <a:t>2/27/18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7DC20F-CA36-0940-8649-258FA2CA788A}" type="slidenum">
              <a:rPr lang="en-US" smtClean="0"/>
              <a:t>‹#›</a:t>
            </a:fld>
            <a:endParaRPr lang="en-US"/>
          </a:p>
        </p:txBody>
      </p:sp>
    </p:spTree>
    <p:extLst>
      <p:ext uri="{BB962C8B-B14F-4D97-AF65-F5344CB8AC3E}">
        <p14:creationId xmlns:p14="http://schemas.microsoft.com/office/powerpoint/2010/main" val="2691222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5292C85-FB1C-F74E-BFBA-AB2096AC7F53}" type="datetimeFigureOut">
              <a:rPr lang="en-US" smtClean="0"/>
              <a:t>2/27/18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7DC20F-CA36-0940-8649-258FA2CA788A}" type="slidenum">
              <a:rPr lang="en-US" smtClean="0"/>
              <a:t>‹#›</a:t>
            </a:fld>
            <a:endParaRPr lang="en-US"/>
          </a:p>
        </p:txBody>
      </p:sp>
    </p:spTree>
    <p:extLst>
      <p:ext uri="{BB962C8B-B14F-4D97-AF65-F5344CB8AC3E}">
        <p14:creationId xmlns:p14="http://schemas.microsoft.com/office/powerpoint/2010/main" val="2634079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292C85-FB1C-F74E-BFBA-AB2096AC7F53}" type="datetimeFigureOut">
              <a:rPr lang="en-US" smtClean="0"/>
              <a:t>2/27/18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7DC20F-CA36-0940-8649-258FA2CA788A}" type="slidenum">
              <a:rPr lang="en-US" smtClean="0"/>
              <a:t>‹#›</a:t>
            </a:fld>
            <a:endParaRPr lang="en-US"/>
          </a:p>
        </p:txBody>
      </p:sp>
    </p:spTree>
    <p:extLst>
      <p:ext uri="{BB962C8B-B14F-4D97-AF65-F5344CB8AC3E}">
        <p14:creationId xmlns:p14="http://schemas.microsoft.com/office/powerpoint/2010/main" val="3302018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292C85-FB1C-F74E-BFBA-AB2096AC7F53}" type="datetimeFigureOut">
              <a:rPr lang="en-US" smtClean="0"/>
              <a:t>2/27/18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7DC20F-CA36-0940-8649-258FA2CA788A}" type="slidenum">
              <a:rPr lang="en-US" smtClean="0"/>
              <a:t>‹#›</a:t>
            </a:fld>
            <a:endParaRPr lang="en-US"/>
          </a:p>
        </p:txBody>
      </p:sp>
    </p:spTree>
    <p:extLst>
      <p:ext uri="{BB962C8B-B14F-4D97-AF65-F5344CB8AC3E}">
        <p14:creationId xmlns:p14="http://schemas.microsoft.com/office/powerpoint/2010/main" val="2443657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292C85-FB1C-F74E-BFBA-AB2096AC7F53}" type="datetimeFigureOut">
              <a:rPr lang="en-US" smtClean="0"/>
              <a:t>2/27/18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7DC20F-CA36-0940-8649-258FA2CA788A}" type="slidenum">
              <a:rPr lang="en-US" smtClean="0"/>
              <a:t>‹#›</a:t>
            </a:fld>
            <a:endParaRPr lang="en-US"/>
          </a:p>
        </p:txBody>
      </p:sp>
    </p:spTree>
    <p:extLst>
      <p:ext uri="{BB962C8B-B14F-4D97-AF65-F5344CB8AC3E}">
        <p14:creationId xmlns:p14="http://schemas.microsoft.com/office/powerpoint/2010/main" val="273121993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292C85-FB1C-F74E-BFBA-AB2096AC7F53}" type="datetimeFigureOut">
              <a:rPr lang="en-US" smtClean="0"/>
              <a:t>2/27/18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7DC20F-CA36-0940-8649-258FA2CA788A}" type="slidenum">
              <a:rPr lang="en-US" smtClean="0"/>
              <a:t>‹#›</a:t>
            </a:fld>
            <a:endParaRPr lang="en-US"/>
          </a:p>
        </p:txBody>
      </p:sp>
    </p:spTree>
    <p:extLst>
      <p:ext uri="{BB962C8B-B14F-4D97-AF65-F5344CB8AC3E}">
        <p14:creationId xmlns:p14="http://schemas.microsoft.com/office/powerpoint/2010/main" val="36935421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emf"/><Relationship Id="rId3"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13.xml"/><Relationship Id="rId2"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13.xml"/><Relationship Id="rId2"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jpg"/><Relationship Id="rId7" Type="http://schemas.openxmlformats.org/officeDocument/2006/relationships/image" Target="../media/image32.jp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3.xml.rels><?xml version="1.0" encoding="UTF-8" standalone="yes"?>
<Relationships xmlns="http://schemas.openxmlformats.org/package/2006/relationships"><Relationship Id="rId11" Type="http://schemas.openxmlformats.org/officeDocument/2006/relationships/image" Target="../media/image41.png"/><Relationship Id="rId12" Type="http://schemas.openxmlformats.org/officeDocument/2006/relationships/image" Target="../media/image42.png"/><Relationship Id="rId13" Type="http://schemas.openxmlformats.org/officeDocument/2006/relationships/image" Target="../media/image43.png"/><Relationship Id="rId14"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39.png"/><Relationship Id="rId10" Type="http://schemas.openxmlformats.org/officeDocument/2006/relationships/image" Target="../media/image4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 Id="rId3"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7.png"/><Relationship Id="rId5" Type="http://schemas.openxmlformats.org/officeDocument/2006/relationships/image" Target="../media/image48.jpg"/><Relationship Id="rId6" Type="http://schemas.openxmlformats.org/officeDocument/2006/relationships/image" Target="../media/image46.png"/><Relationship Id="rId7" Type="http://schemas.openxmlformats.org/officeDocument/2006/relationships/image" Target="../media/image49.png"/><Relationship Id="rId1" Type="http://schemas.microsoft.com/office/2007/relationships/media" Target="../media/media1.avi"/><Relationship Id="rId2" Type="http://schemas.openxmlformats.org/officeDocument/2006/relationships/video" Target="../media/media1.avi"/></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emf"/><Relationship Id="rId3" Type="http://schemas.openxmlformats.org/officeDocument/2006/relationships/image" Target="../media/image7.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12.emf"/><Relationship Id="rId5" Type="http://schemas.openxmlformats.org/officeDocument/2006/relationships/image" Target="../media/image13.emf"/><Relationship Id="rId6" Type="http://schemas.openxmlformats.org/officeDocument/2006/relationships/image" Target="../media/image14.emf"/><Relationship Id="rId7" Type="http://schemas.openxmlformats.org/officeDocument/2006/relationships/image" Target="../media/image15.emf"/><Relationship Id="rId1" Type="http://schemas.openxmlformats.org/officeDocument/2006/relationships/slideLayout" Target="../slideLayouts/slideLayout2.xml"/><Relationship Id="rId2" Type="http://schemas.openxmlformats.org/officeDocument/2006/relationships/image" Target="../media/image10.emf"/></Relationships>
</file>

<file path=ppt/slides/_rels/slide8.x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18.emf"/><Relationship Id="rId5" Type="http://schemas.openxmlformats.org/officeDocument/2006/relationships/image" Target="../media/image19.emf"/><Relationship Id="rId1" Type="http://schemas.openxmlformats.org/officeDocument/2006/relationships/slideLayout" Target="../slideLayouts/slideLayout2.xml"/><Relationship Id="rId2" Type="http://schemas.openxmlformats.org/officeDocument/2006/relationships/image" Target="../media/image16.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oster_blitz_cornel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264" y="0"/>
            <a:ext cx="8447708" cy="6858000"/>
          </a:xfrm>
          <a:prstGeom prst="rect">
            <a:avLst/>
          </a:prstGeom>
        </p:spPr>
      </p:pic>
      <p:pic>
        <p:nvPicPr>
          <p:cNvPr id="2" name="Picture 1" descr="poster_blitz_cornell.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58"/>
            <a:ext cx="9144000" cy="6852242"/>
          </a:xfrm>
          <a:prstGeom prst="rect">
            <a:avLst/>
          </a:prstGeom>
        </p:spPr>
      </p:pic>
    </p:spTree>
    <p:extLst>
      <p:ext uri="{BB962C8B-B14F-4D97-AF65-F5344CB8AC3E}">
        <p14:creationId xmlns:p14="http://schemas.microsoft.com/office/powerpoint/2010/main" val="209730381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Approach 1: NN as Surrogate Model</a:t>
            </a:r>
            <a:endParaRPr lang="en-US" dirty="0"/>
          </a:p>
        </p:txBody>
      </p:sp>
      <p:sp>
        <p:nvSpPr>
          <p:cNvPr id="4" name="Slide Number Placeholder 3"/>
          <p:cNvSpPr>
            <a:spLocks noGrp="1"/>
          </p:cNvSpPr>
          <p:nvPr>
            <p:ph type="sldNum" sz="quarter" idx="16"/>
          </p:nvPr>
        </p:nvSpPr>
        <p:spPr/>
        <p:txBody>
          <a:bodyPr/>
          <a:lstStyle/>
          <a:p>
            <a:pPr algn="r">
              <a:defRPr/>
            </a:pPr>
            <a:r>
              <a:rPr lang="de-DE" smtClean="0"/>
              <a:t>Page </a:t>
            </a:r>
            <a:fld id="{EBC07571-3134-BB4B-B83F-1A9FE18D34F3}" type="slidenum">
              <a:rPr lang="de-DE" smtClean="0"/>
              <a:pPr algn="r">
                <a:defRPr/>
              </a:pPr>
              <a:t>10</a:t>
            </a:fld>
            <a:endParaRPr lang="de-DE" dirty="0"/>
          </a:p>
        </p:txBody>
      </p:sp>
      <p:pic>
        <p:nvPicPr>
          <p:cNvPr id="5" name="Picture 4"/>
          <p:cNvPicPr>
            <a:picLocks noChangeAspect="1"/>
          </p:cNvPicPr>
          <p:nvPr/>
        </p:nvPicPr>
        <p:blipFill>
          <a:blip r:embed="rId2"/>
          <a:stretch>
            <a:fillRect/>
          </a:stretch>
        </p:blipFill>
        <p:spPr>
          <a:xfrm>
            <a:off x="4610100" y="1316766"/>
            <a:ext cx="4533900" cy="1896533"/>
          </a:xfrm>
          <a:prstGeom prst="rect">
            <a:avLst/>
          </a:prstGeom>
        </p:spPr>
      </p:pic>
      <p:pic>
        <p:nvPicPr>
          <p:cNvPr id="6" name="Picture 5"/>
          <p:cNvPicPr>
            <a:picLocks noChangeAspect="1"/>
          </p:cNvPicPr>
          <p:nvPr/>
        </p:nvPicPr>
        <p:blipFill>
          <a:blip r:embed="rId3"/>
          <a:stretch>
            <a:fillRect/>
          </a:stretch>
        </p:blipFill>
        <p:spPr>
          <a:xfrm>
            <a:off x="5652120" y="3332742"/>
            <a:ext cx="2603500" cy="3166533"/>
          </a:xfrm>
          <a:prstGeom prst="rect">
            <a:avLst/>
          </a:prstGeom>
        </p:spPr>
      </p:pic>
      <p:pic>
        <p:nvPicPr>
          <p:cNvPr id="7" name="Picture 6"/>
          <p:cNvPicPr>
            <a:picLocks noChangeAspect="1"/>
          </p:cNvPicPr>
          <p:nvPr/>
        </p:nvPicPr>
        <p:blipFill>
          <a:blip r:embed="rId4"/>
          <a:stretch>
            <a:fillRect/>
          </a:stretch>
        </p:blipFill>
        <p:spPr>
          <a:xfrm>
            <a:off x="539552" y="1375253"/>
            <a:ext cx="4158628" cy="3781940"/>
          </a:xfrm>
          <a:prstGeom prst="rect">
            <a:avLst/>
          </a:prstGeom>
        </p:spPr>
      </p:pic>
      <p:pic>
        <p:nvPicPr>
          <p:cNvPr id="8" name="Picture 7"/>
          <p:cNvPicPr>
            <a:picLocks noChangeAspect="1"/>
          </p:cNvPicPr>
          <p:nvPr/>
        </p:nvPicPr>
        <p:blipFill>
          <a:blip r:embed="rId5"/>
          <a:stretch>
            <a:fillRect/>
          </a:stretch>
        </p:blipFill>
        <p:spPr>
          <a:xfrm>
            <a:off x="899592" y="5253203"/>
            <a:ext cx="3048000" cy="1456267"/>
          </a:xfrm>
          <a:prstGeom prst="rect">
            <a:avLst/>
          </a:prstGeom>
        </p:spPr>
      </p:pic>
    </p:spTree>
    <p:extLst>
      <p:ext uri="{BB962C8B-B14F-4D97-AF65-F5344CB8AC3E}">
        <p14:creationId xmlns:p14="http://schemas.microsoft.com/office/powerpoint/2010/main" val="389035404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Approach 2: PC as Surrogate Model</a:t>
            </a:r>
            <a:endParaRPr lang="en-US" dirty="0"/>
          </a:p>
        </p:txBody>
      </p:sp>
      <p:sp>
        <p:nvSpPr>
          <p:cNvPr id="4" name="Slide Number Placeholder 3"/>
          <p:cNvSpPr>
            <a:spLocks noGrp="1"/>
          </p:cNvSpPr>
          <p:nvPr>
            <p:ph type="sldNum" sz="quarter" idx="16"/>
          </p:nvPr>
        </p:nvSpPr>
        <p:spPr/>
        <p:txBody>
          <a:bodyPr/>
          <a:lstStyle/>
          <a:p>
            <a:pPr algn="r">
              <a:defRPr/>
            </a:pPr>
            <a:r>
              <a:rPr lang="de-DE" smtClean="0"/>
              <a:t>Page </a:t>
            </a:r>
            <a:fld id="{EBC07571-3134-BB4B-B83F-1A9FE18D34F3}" type="slidenum">
              <a:rPr lang="de-DE" smtClean="0"/>
              <a:pPr algn="r">
                <a:defRPr/>
              </a:pPr>
              <a:t>11</a:t>
            </a:fld>
            <a:endParaRPr lang="de-DE" dirty="0"/>
          </a:p>
        </p:txBody>
      </p:sp>
      <p:pic>
        <p:nvPicPr>
          <p:cNvPr id="2" name="Picture 1"/>
          <p:cNvPicPr>
            <a:picLocks noChangeAspect="1"/>
          </p:cNvPicPr>
          <p:nvPr/>
        </p:nvPicPr>
        <p:blipFill>
          <a:blip r:embed="rId2"/>
          <a:stretch>
            <a:fillRect/>
          </a:stretch>
        </p:blipFill>
        <p:spPr>
          <a:xfrm>
            <a:off x="3923928" y="3506700"/>
            <a:ext cx="2552700" cy="3285067"/>
          </a:xfrm>
          <a:prstGeom prst="rect">
            <a:avLst/>
          </a:prstGeom>
        </p:spPr>
      </p:pic>
      <p:pic>
        <p:nvPicPr>
          <p:cNvPr id="8" name="Picture 7"/>
          <p:cNvPicPr>
            <a:picLocks noChangeAspect="1"/>
          </p:cNvPicPr>
          <p:nvPr/>
        </p:nvPicPr>
        <p:blipFill>
          <a:blip r:embed="rId3"/>
          <a:stretch>
            <a:fillRect/>
          </a:stretch>
        </p:blipFill>
        <p:spPr>
          <a:xfrm>
            <a:off x="971600" y="1220754"/>
            <a:ext cx="2880320" cy="5444916"/>
          </a:xfrm>
          <a:prstGeom prst="rect">
            <a:avLst/>
          </a:prstGeom>
        </p:spPr>
      </p:pic>
      <p:pic>
        <p:nvPicPr>
          <p:cNvPr id="9" name="Picture 8"/>
          <p:cNvPicPr>
            <a:picLocks noChangeAspect="1"/>
          </p:cNvPicPr>
          <p:nvPr/>
        </p:nvPicPr>
        <p:blipFill>
          <a:blip r:embed="rId4"/>
          <a:stretch>
            <a:fillRect/>
          </a:stretch>
        </p:blipFill>
        <p:spPr>
          <a:xfrm>
            <a:off x="6300193" y="3378394"/>
            <a:ext cx="2908701" cy="3387021"/>
          </a:xfrm>
          <a:prstGeom prst="rect">
            <a:avLst/>
          </a:prstGeom>
        </p:spPr>
      </p:pic>
      <p:pic>
        <p:nvPicPr>
          <p:cNvPr id="10" name="Picture 9"/>
          <p:cNvPicPr>
            <a:picLocks noChangeAspect="1"/>
          </p:cNvPicPr>
          <p:nvPr/>
        </p:nvPicPr>
        <p:blipFill>
          <a:blip r:embed="rId5"/>
          <a:stretch>
            <a:fillRect/>
          </a:stretch>
        </p:blipFill>
        <p:spPr>
          <a:xfrm>
            <a:off x="4572000" y="1332285"/>
            <a:ext cx="4359920" cy="2005563"/>
          </a:xfrm>
          <a:prstGeom prst="rect">
            <a:avLst/>
          </a:prstGeom>
        </p:spPr>
      </p:pic>
      <p:sp>
        <p:nvSpPr>
          <p:cNvPr id="11" name="Rectangle 10"/>
          <p:cNvSpPr/>
          <p:nvPr/>
        </p:nvSpPr>
        <p:spPr bwMode="auto">
          <a:xfrm>
            <a:off x="6476628" y="1124744"/>
            <a:ext cx="831676" cy="480053"/>
          </a:xfrm>
          <a:prstGeom prst="rect">
            <a:avLst/>
          </a:prstGeom>
          <a:solidFill>
            <a:srgbClr val="FFFFFF"/>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2" name="Rectangle 11"/>
          <p:cNvSpPr/>
          <p:nvPr/>
        </p:nvSpPr>
        <p:spPr bwMode="auto">
          <a:xfrm>
            <a:off x="6629028" y="1418934"/>
            <a:ext cx="831676" cy="298076"/>
          </a:xfrm>
          <a:prstGeom prst="rect">
            <a:avLst/>
          </a:prstGeom>
          <a:solidFill>
            <a:srgbClr val="FFFFFF"/>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3" name="Rectangle 12"/>
          <p:cNvSpPr/>
          <p:nvPr/>
        </p:nvSpPr>
        <p:spPr bwMode="auto">
          <a:xfrm>
            <a:off x="6503290" y="3266674"/>
            <a:ext cx="2281946" cy="480053"/>
          </a:xfrm>
          <a:prstGeom prst="rect">
            <a:avLst/>
          </a:prstGeom>
          <a:solidFill>
            <a:srgbClr val="FFFFFF"/>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245733504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2964" y="2663393"/>
            <a:ext cx="2069163" cy="1919807"/>
          </a:xfrm>
          <a:prstGeom prst="rect">
            <a:avLst/>
          </a:prstGeom>
        </p:spPr>
      </p:pic>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5207" y="2660631"/>
            <a:ext cx="2050512" cy="1935763"/>
          </a:xfrm>
          <a:prstGeom prst="rect">
            <a:avLst/>
          </a:prstGeom>
        </p:spPr>
      </p:pic>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9654" y="5049004"/>
            <a:ext cx="1883745" cy="1613709"/>
          </a:xfrm>
          <a:prstGeom prst="rect">
            <a:avLst/>
          </a:prstGeom>
        </p:spPr>
      </p:pic>
      <p:sp>
        <p:nvSpPr>
          <p:cNvPr id="8" name="TextBox 7"/>
          <p:cNvSpPr txBox="1"/>
          <p:nvPr/>
        </p:nvSpPr>
        <p:spPr>
          <a:xfrm>
            <a:off x="3975141" y="4452512"/>
            <a:ext cx="2208899" cy="646331"/>
          </a:xfrm>
          <a:prstGeom prst="rect">
            <a:avLst/>
          </a:prstGeom>
          <a:noFill/>
        </p:spPr>
        <p:txBody>
          <a:bodyPr wrap="square" rtlCol="0">
            <a:spAutoFit/>
          </a:bodyPr>
          <a:lstStyle/>
          <a:p>
            <a:pPr algn="ctr"/>
            <a:r>
              <a:rPr lang="en-US" dirty="0" smtClean="0"/>
              <a:t>Input power points</a:t>
            </a:r>
          </a:p>
          <a:p>
            <a:pPr algn="ctr"/>
            <a:r>
              <a:rPr lang="en-US" dirty="0" smtClean="0"/>
              <a:t>(1fs resolution)</a:t>
            </a:r>
            <a:endParaRPr lang="en-US" dirty="0"/>
          </a:p>
        </p:txBody>
      </p:sp>
      <p:sp>
        <p:nvSpPr>
          <p:cNvPr id="12" name="TextBox 11"/>
          <p:cNvSpPr txBox="1"/>
          <p:nvPr/>
        </p:nvSpPr>
        <p:spPr>
          <a:xfrm>
            <a:off x="5301438" y="6566706"/>
            <a:ext cx="3152091" cy="369332"/>
          </a:xfrm>
          <a:prstGeom prst="rect">
            <a:avLst/>
          </a:prstGeom>
          <a:noFill/>
        </p:spPr>
        <p:txBody>
          <a:bodyPr wrap="square" rtlCol="0">
            <a:spAutoFit/>
          </a:bodyPr>
          <a:lstStyle/>
          <a:p>
            <a:r>
              <a:rPr lang="en-US" dirty="0" smtClean="0"/>
              <a:t>Prediction and test data</a:t>
            </a:r>
            <a:endParaRPr lang="en-US" dirty="0"/>
          </a:p>
        </p:txBody>
      </p:sp>
      <p:sp>
        <p:nvSpPr>
          <p:cNvPr id="10" name="TextBox 9"/>
          <p:cNvSpPr txBox="1"/>
          <p:nvPr/>
        </p:nvSpPr>
        <p:spPr>
          <a:xfrm>
            <a:off x="7031310" y="4474769"/>
            <a:ext cx="2151401" cy="923330"/>
          </a:xfrm>
          <a:prstGeom prst="rect">
            <a:avLst/>
          </a:prstGeom>
          <a:noFill/>
        </p:spPr>
        <p:txBody>
          <a:bodyPr wrap="square" rtlCol="0">
            <a:spAutoFit/>
          </a:bodyPr>
          <a:lstStyle/>
          <a:p>
            <a:pPr algn="ctr"/>
            <a:r>
              <a:rPr lang="en-US" dirty="0" smtClean="0"/>
              <a:t>Input spectral power </a:t>
            </a:r>
            <a:r>
              <a:rPr lang="en-US" dirty="0" smtClean="0"/>
              <a:t>points (</a:t>
            </a:r>
            <a:r>
              <a:rPr lang="en-US" dirty="0" smtClean="0"/>
              <a:t>80meV </a:t>
            </a:r>
            <a:r>
              <a:rPr lang="en-US" dirty="0"/>
              <a:t>resolution</a:t>
            </a:r>
            <a:r>
              <a:rPr lang="en-US" dirty="0" smtClean="0"/>
              <a:t>)</a:t>
            </a:r>
            <a:endParaRPr lang="en-US" dirty="0"/>
          </a:p>
        </p:txBody>
      </p:sp>
      <p:sp>
        <p:nvSpPr>
          <p:cNvPr id="11" name="Title 1"/>
          <p:cNvSpPr>
            <a:spLocks noGrp="1"/>
          </p:cNvSpPr>
          <p:nvPr>
            <p:ph type="title"/>
          </p:nvPr>
        </p:nvSpPr>
        <p:spPr>
          <a:xfrm>
            <a:off x="2301" y="-349963"/>
            <a:ext cx="8983418" cy="1325563"/>
          </a:xfrm>
        </p:spPr>
        <p:txBody>
          <a:bodyPr>
            <a:normAutofit/>
          </a:bodyPr>
          <a:lstStyle/>
          <a:p>
            <a:r>
              <a:rPr lang="en-US" dirty="0"/>
              <a:t>T</a:t>
            </a:r>
            <a:r>
              <a:rPr lang="en-US" dirty="0" smtClean="0"/>
              <a:t>emporal electric field reconstruction</a:t>
            </a:r>
            <a:endParaRPr lang="en-US" dirty="0"/>
          </a:p>
        </p:txBody>
      </p:sp>
      <p:sp>
        <p:nvSpPr>
          <p:cNvPr id="2" name="Rectangle 1"/>
          <p:cNvSpPr/>
          <p:nvPr/>
        </p:nvSpPr>
        <p:spPr>
          <a:xfrm>
            <a:off x="320674" y="3823396"/>
            <a:ext cx="3238500" cy="1200329"/>
          </a:xfrm>
          <a:prstGeom prst="rect">
            <a:avLst/>
          </a:prstGeom>
        </p:spPr>
        <p:txBody>
          <a:bodyPr wrap="square">
            <a:spAutoFit/>
          </a:bodyPr>
          <a:lstStyle/>
          <a:p>
            <a:r>
              <a:rPr lang="en-US" dirty="0">
                <a:solidFill>
                  <a:srgbClr val="000000"/>
                </a:solidFill>
                <a:latin typeface="Calibri" charset="0"/>
              </a:rPr>
              <a:t>a) Goal: full reconstruction (amplitude AND phase) of a femtosecond X-ray pulse from an XFEL</a:t>
            </a:r>
            <a:endParaRPr lang="en-US" dirty="0"/>
          </a:p>
        </p:txBody>
      </p:sp>
      <p:sp>
        <p:nvSpPr>
          <p:cNvPr id="3" name="Rectangle 2"/>
          <p:cNvSpPr/>
          <p:nvPr/>
        </p:nvSpPr>
        <p:spPr>
          <a:xfrm>
            <a:off x="320674" y="4846289"/>
            <a:ext cx="3238500" cy="923330"/>
          </a:xfrm>
          <a:prstGeom prst="rect">
            <a:avLst/>
          </a:prstGeom>
        </p:spPr>
        <p:txBody>
          <a:bodyPr wrap="square">
            <a:spAutoFit/>
          </a:bodyPr>
          <a:lstStyle/>
          <a:p>
            <a:r>
              <a:rPr lang="en-US" dirty="0">
                <a:solidFill>
                  <a:srgbClr val="000000"/>
                </a:solidFill>
                <a:latin typeface="Calibri" charset="0"/>
              </a:rPr>
              <a:t>b) Problem: temporal diagnostics have bad resolution. </a:t>
            </a:r>
            <a:r>
              <a:rPr lang="en-US" dirty="0" smtClean="0">
                <a:solidFill>
                  <a:srgbClr val="000000"/>
                </a:solidFill>
                <a:latin typeface="Calibri" charset="0"/>
              </a:rPr>
              <a:t>No </a:t>
            </a:r>
            <a:r>
              <a:rPr lang="en-US" dirty="0">
                <a:solidFill>
                  <a:srgbClr val="000000"/>
                </a:solidFill>
                <a:latin typeface="Calibri" charset="0"/>
              </a:rPr>
              <a:t>way to measure phase.  </a:t>
            </a:r>
            <a:endParaRPr lang="en-US" dirty="0"/>
          </a:p>
        </p:txBody>
      </p:sp>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2084" t="14259" r="2361" b="7356"/>
          <a:stretch/>
        </p:blipFill>
        <p:spPr>
          <a:xfrm>
            <a:off x="570868" y="1409627"/>
            <a:ext cx="2672918" cy="2192609"/>
          </a:xfrm>
          <a:prstGeom prst="rect">
            <a:avLst/>
          </a:prstGeom>
        </p:spPr>
      </p:pic>
      <p:sp>
        <p:nvSpPr>
          <p:cNvPr id="7" name="Rectangle 6"/>
          <p:cNvSpPr/>
          <p:nvPr/>
        </p:nvSpPr>
        <p:spPr>
          <a:xfrm>
            <a:off x="320674" y="5669903"/>
            <a:ext cx="3238500" cy="1200329"/>
          </a:xfrm>
          <a:prstGeom prst="rect">
            <a:avLst/>
          </a:prstGeom>
        </p:spPr>
        <p:txBody>
          <a:bodyPr wrap="square">
            <a:spAutoFit/>
          </a:bodyPr>
          <a:lstStyle/>
          <a:p>
            <a:r>
              <a:rPr lang="en-US" dirty="0">
                <a:solidFill>
                  <a:srgbClr val="000000"/>
                </a:solidFill>
                <a:latin typeface="Calibri" charset="0"/>
              </a:rPr>
              <a:t>c) Proposed solution: combine </a:t>
            </a:r>
            <a:r>
              <a:rPr lang="en-US" dirty="0" err="1">
                <a:solidFill>
                  <a:srgbClr val="000000"/>
                </a:solidFill>
                <a:latin typeface="Calibri" charset="0"/>
              </a:rPr>
              <a:t>temporal+spectral</a:t>
            </a:r>
            <a:r>
              <a:rPr lang="en-US" dirty="0">
                <a:solidFill>
                  <a:srgbClr val="000000"/>
                </a:solidFill>
                <a:latin typeface="Calibri" charset="0"/>
              </a:rPr>
              <a:t> diagnostics with iterative optimization... or with a neural network!</a:t>
            </a:r>
            <a:endParaRPr lang="en-US" dirty="0"/>
          </a:p>
        </p:txBody>
      </p:sp>
      <p:cxnSp>
        <p:nvCxnSpPr>
          <p:cNvPr id="13" name="Straight Connector 12"/>
          <p:cNvCxnSpPr/>
          <p:nvPr/>
        </p:nvCxnSpPr>
        <p:spPr>
          <a:xfrm>
            <a:off x="3781425" y="775687"/>
            <a:ext cx="0" cy="6082313"/>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3254" y="697144"/>
            <a:ext cx="3853387" cy="1691125"/>
          </a:xfrm>
          <a:prstGeom prst="rect">
            <a:avLst/>
          </a:prstGeom>
        </p:spPr>
      </p:pic>
      <p:cxnSp>
        <p:nvCxnSpPr>
          <p:cNvPr id="18" name="Straight Arrow Connector 17"/>
          <p:cNvCxnSpPr/>
          <p:nvPr/>
        </p:nvCxnSpPr>
        <p:spPr>
          <a:xfrm flipH="1">
            <a:off x="5781675" y="1761490"/>
            <a:ext cx="520452" cy="15444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7889001" y="1187253"/>
            <a:ext cx="0" cy="14733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6686550" y="4022157"/>
            <a:ext cx="571500" cy="14024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5781675" y="3962401"/>
            <a:ext cx="495410" cy="14622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4736910" y="2350209"/>
            <a:ext cx="3816541" cy="430887"/>
          </a:xfrm>
          <a:prstGeom prst="rect">
            <a:avLst/>
          </a:prstGeom>
        </p:spPr>
        <p:txBody>
          <a:bodyPr wrap="square">
            <a:spAutoFit/>
          </a:bodyPr>
          <a:lstStyle/>
          <a:p>
            <a:r>
              <a:rPr lang="en-US" sz="1100" dirty="0">
                <a:solidFill>
                  <a:srgbClr val="222222"/>
                </a:solidFill>
                <a:latin typeface="Arial" charset="0"/>
              </a:rPr>
              <a:t>Maxwell, Timothy J., et al. </a:t>
            </a:r>
            <a:r>
              <a:rPr lang="en-US" sz="1100" dirty="0" smtClean="0">
                <a:solidFill>
                  <a:srgbClr val="222222"/>
                </a:solidFill>
                <a:latin typeface="Arial" charset="0"/>
              </a:rPr>
              <a:t>International </a:t>
            </a:r>
            <a:r>
              <a:rPr lang="en-US" sz="1100" dirty="0">
                <a:solidFill>
                  <a:srgbClr val="222222"/>
                </a:solidFill>
                <a:latin typeface="Arial" charset="0"/>
              </a:rPr>
              <a:t>Society for Optics and Photonics, 2014.</a:t>
            </a:r>
            <a:endParaRPr lang="en-US" sz="1100" dirty="0"/>
          </a:p>
        </p:txBody>
      </p:sp>
    </p:spTree>
    <p:extLst>
      <p:ext uri="{BB962C8B-B14F-4D97-AF65-F5344CB8AC3E}">
        <p14:creationId xmlns:p14="http://schemas.microsoft.com/office/powerpoint/2010/main" val="394049255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58691" y="4955222"/>
            <a:ext cx="4393357" cy="1200329"/>
          </a:xfrm>
          <a:prstGeom prst="rect">
            <a:avLst/>
          </a:prstGeom>
          <a:noFill/>
        </p:spPr>
        <p:txBody>
          <a:bodyPr wrap="square" rtlCol="0">
            <a:spAutoFit/>
          </a:bodyPr>
          <a:lstStyle/>
          <a:p>
            <a:r>
              <a:rPr lang="en-US" altLang="zh-CN" dirty="0" smtClean="0"/>
              <a:t>Neural network reconstruction:</a:t>
            </a:r>
            <a:r>
              <a:rPr lang="zh-CN" altLang="en-US" dirty="0" smtClean="0"/>
              <a:t> </a:t>
            </a:r>
            <a:r>
              <a:rPr lang="en-US" altLang="zh-CN" dirty="0" smtClean="0"/>
              <a:t>On</a:t>
            </a:r>
            <a:r>
              <a:rPr lang="zh-CN" altLang="en-US" dirty="0" smtClean="0"/>
              <a:t> </a:t>
            </a:r>
            <a:r>
              <a:rPr lang="en-US" altLang="zh-CN" dirty="0" smtClean="0"/>
              <a:t>average</a:t>
            </a:r>
            <a:r>
              <a:rPr lang="zh-CN" altLang="en-US" dirty="0" smtClean="0"/>
              <a:t> </a:t>
            </a:r>
            <a:r>
              <a:rPr lang="en-US" altLang="zh-CN" dirty="0" smtClean="0"/>
              <a:t>0.19ms</a:t>
            </a:r>
            <a:r>
              <a:rPr lang="zh-CN" altLang="en-US" dirty="0" smtClean="0"/>
              <a:t> </a:t>
            </a:r>
            <a:r>
              <a:rPr lang="en-US" altLang="zh-CN" dirty="0" smtClean="0"/>
              <a:t>per</a:t>
            </a:r>
            <a:r>
              <a:rPr lang="zh-CN" altLang="en-US" dirty="0" smtClean="0"/>
              <a:t> </a:t>
            </a:r>
            <a:r>
              <a:rPr lang="en-US" altLang="zh-CN" dirty="0" smtClean="0"/>
              <a:t>prediction</a:t>
            </a:r>
          </a:p>
          <a:p>
            <a:r>
              <a:rPr lang="en-US" altLang="zh-CN" dirty="0" smtClean="0"/>
              <a:t>Iterative reconstruction</a:t>
            </a:r>
            <a:r>
              <a:rPr lang="en-US" altLang="zh-CN" dirty="0"/>
              <a:t>:</a:t>
            </a:r>
            <a:r>
              <a:rPr lang="zh-CN" altLang="en-US" dirty="0"/>
              <a:t> </a:t>
            </a:r>
            <a:r>
              <a:rPr lang="en-US" altLang="zh-CN" dirty="0"/>
              <a:t>30s</a:t>
            </a:r>
            <a:r>
              <a:rPr lang="zh-CN" altLang="en-US" dirty="0"/>
              <a:t> </a:t>
            </a:r>
            <a:r>
              <a:rPr lang="en-US" altLang="zh-CN" dirty="0"/>
              <a:t>per</a:t>
            </a:r>
            <a:r>
              <a:rPr lang="zh-CN" altLang="en-US" dirty="0"/>
              <a:t> </a:t>
            </a:r>
            <a:r>
              <a:rPr lang="en-US" altLang="zh-CN" dirty="0"/>
              <a:t>prediction</a:t>
            </a:r>
            <a:endParaRPr lang="en-US" dirty="0"/>
          </a:p>
          <a:p>
            <a:endParaRPr lang="en-US" dirty="0"/>
          </a:p>
        </p:txBody>
      </p:sp>
      <p:sp>
        <p:nvSpPr>
          <p:cNvPr id="10" name="TextBox 9"/>
          <p:cNvSpPr txBox="1"/>
          <p:nvPr/>
        </p:nvSpPr>
        <p:spPr>
          <a:xfrm>
            <a:off x="157077" y="-60737"/>
            <a:ext cx="6791549" cy="1246495"/>
          </a:xfrm>
          <a:prstGeom prst="rect">
            <a:avLst/>
          </a:prstGeom>
          <a:noFill/>
        </p:spPr>
        <p:txBody>
          <a:bodyPr wrap="square" rtlCol="0">
            <a:spAutoFit/>
          </a:bodyPr>
          <a:lstStyle/>
          <a:p>
            <a:r>
              <a:rPr lang="en-US" altLang="zh-CN" sz="2500" dirty="0" smtClean="0"/>
              <a:t>Prediction on simulated “fake” SASE dataset (superposition of several Gaussian packages):</a:t>
            </a:r>
            <a:endParaRPr lang="en-US" sz="2500" dirty="0"/>
          </a:p>
          <a:p>
            <a:endParaRPr lang="en-US" sz="2500" dirty="0"/>
          </a:p>
        </p:txBody>
      </p:sp>
      <p:sp>
        <p:nvSpPr>
          <p:cNvPr id="11" name="TextBox 10"/>
          <p:cNvSpPr txBox="1"/>
          <p:nvPr/>
        </p:nvSpPr>
        <p:spPr>
          <a:xfrm>
            <a:off x="4658690" y="5840300"/>
            <a:ext cx="4485309" cy="1200329"/>
          </a:xfrm>
          <a:prstGeom prst="rect">
            <a:avLst/>
          </a:prstGeom>
          <a:noFill/>
        </p:spPr>
        <p:txBody>
          <a:bodyPr wrap="square" rtlCol="0">
            <a:spAutoFit/>
          </a:bodyPr>
          <a:lstStyle/>
          <a:p>
            <a:r>
              <a:rPr lang="en-US" altLang="zh-CN" dirty="0" smtClean="0"/>
              <a:t>Next Steps:</a:t>
            </a:r>
          </a:p>
          <a:p>
            <a:r>
              <a:rPr lang="en-US" dirty="0" smtClean="0"/>
              <a:t>Simulated 1D SASE dataset -&gt; Simulated Genesis -&gt; Real temporal electric field data</a:t>
            </a:r>
            <a:endParaRPr lang="en-US" dirty="0"/>
          </a:p>
          <a:p>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0787" y="3882774"/>
            <a:ext cx="1339397" cy="1171826"/>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5514" y="741653"/>
            <a:ext cx="1339397" cy="1161722"/>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0787" y="744866"/>
            <a:ext cx="1339397" cy="1203009"/>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38505" y="3853204"/>
            <a:ext cx="1339397" cy="1198346"/>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05514" y="2291838"/>
            <a:ext cx="1339397" cy="1170369"/>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05451" y="3851649"/>
            <a:ext cx="1339397" cy="1184406"/>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90787" y="2336040"/>
            <a:ext cx="1339397" cy="1196760"/>
          </a:xfrm>
          <a:prstGeom prst="rect">
            <a:avLst/>
          </a:prstGeom>
        </p:spPr>
      </p:pic>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38504" y="2297427"/>
            <a:ext cx="1339398" cy="1199805"/>
          </a:xfrm>
          <a:prstGeom prst="rect">
            <a:avLst/>
          </a:prstGeom>
        </p:spPr>
      </p:pic>
      <p:pic>
        <p:nvPicPr>
          <p:cNvPr id="19" name="Pictur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98150" y="756953"/>
            <a:ext cx="1339397" cy="1146423"/>
          </a:xfrm>
          <a:prstGeom prst="rect">
            <a:avLst/>
          </a:prstGeom>
        </p:spPr>
      </p:pic>
      <p:pic>
        <p:nvPicPr>
          <p:cNvPr id="5"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95260" y="48387"/>
            <a:ext cx="2056787" cy="696478"/>
          </a:xfrm>
          <a:prstGeom prst="rect">
            <a:avLst/>
          </a:prstGeom>
        </p:spPr>
      </p:pic>
      <p:cxnSp>
        <p:nvCxnSpPr>
          <p:cNvPr id="20" name="Straight Connector 19"/>
          <p:cNvCxnSpPr/>
          <p:nvPr/>
        </p:nvCxnSpPr>
        <p:spPr>
          <a:xfrm>
            <a:off x="4457700" y="775687"/>
            <a:ext cx="0" cy="6082313"/>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Content Placeholder 3"/>
          <p:cNvPicPr>
            <a:picLocks noGrp="1" noChangeAspect="1"/>
          </p:cNvPicPr>
          <p:nvPr>
            <p:ph idx="1"/>
          </p:nvPr>
        </p:nvPicPr>
        <p:blipFill>
          <a:blip r:embed="rId13">
            <a:extLst>
              <a:ext uri="{28A0092B-C50C-407E-A947-70E740481C1C}">
                <a14:useLocalDpi xmlns:a14="http://schemas.microsoft.com/office/drawing/2010/main" val="0"/>
              </a:ext>
            </a:extLst>
          </a:blip>
          <a:stretch>
            <a:fillRect/>
          </a:stretch>
        </p:blipFill>
        <p:spPr>
          <a:xfrm>
            <a:off x="994641" y="3088091"/>
            <a:ext cx="3351143" cy="1168726"/>
          </a:xfrm>
        </p:spPr>
      </p:pic>
      <p:sp>
        <p:nvSpPr>
          <p:cNvPr id="22" name="Rectangle 21"/>
          <p:cNvSpPr/>
          <p:nvPr/>
        </p:nvSpPr>
        <p:spPr>
          <a:xfrm>
            <a:off x="19922" y="1104457"/>
            <a:ext cx="4835299" cy="923330"/>
          </a:xfrm>
          <a:prstGeom prst="rect">
            <a:avLst/>
          </a:prstGeom>
        </p:spPr>
        <p:txBody>
          <a:bodyPr wrap="square">
            <a:spAutoFit/>
          </a:bodyPr>
          <a:lstStyle/>
          <a:p>
            <a:r>
              <a:rPr lang="en-US" dirty="0" smtClean="0"/>
              <a:t>Datasets:</a:t>
            </a:r>
            <a:endParaRPr lang="en-US" dirty="0"/>
          </a:p>
          <a:p>
            <a:r>
              <a:rPr lang="en-US" dirty="0" smtClean="0"/>
              <a:t>37500 training samples and 12500 testing samples.</a:t>
            </a:r>
            <a:endParaRPr lang="en-US" dirty="0"/>
          </a:p>
        </p:txBody>
      </p:sp>
      <p:sp>
        <p:nvSpPr>
          <p:cNvPr id="23" name="Rectangle 22"/>
          <p:cNvSpPr/>
          <p:nvPr/>
        </p:nvSpPr>
        <p:spPr>
          <a:xfrm>
            <a:off x="19922" y="1887763"/>
            <a:ext cx="4387766" cy="1477328"/>
          </a:xfrm>
          <a:prstGeom prst="rect">
            <a:avLst/>
          </a:prstGeom>
        </p:spPr>
        <p:txBody>
          <a:bodyPr wrap="square">
            <a:spAutoFit/>
          </a:bodyPr>
          <a:lstStyle/>
          <a:p>
            <a:r>
              <a:rPr lang="en-US" dirty="0" err="1" smtClean="0"/>
              <a:t>Preprosessing</a:t>
            </a:r>
            <a:r>
              <a:rPr lang="en-US" dirty="0" smtClean="0"/>
              <a:t>: </a:t>
            </a:r>
          </a:p>
          <a:p>
            <a:r>
              <a:rPr lang="en-US" dirty="0" smtClean="0"/>
              <a:t>normalization of </a:t>
            </a:r>
            <a:r>
              <a:rPr lang="en-US" dirty="0" err="1" smtClean="0"/>
              <a:t>groundtruth</a:t>
            </a:r>
            <a:r>
              <a:rPr lang="en-US" dirty="0" smtClean="0"/>
              <a:t>, spectral input power and scaling corresponding input </a:t>
            </a:r>
            <a:r>
              <a:rPr lang="en-US" dirty="0"/>
              <a:t>temporal </a:t>
            </a:r>
            <a:r>
              <a:rPr lang="en-US" dirty="0" smtClean="0"/>
              <a:t>power.</a:t>
            </a:r>
            <a:endParaRPr lang="en-US" dirty="0"/>
          </a:p>
          <a:p>
            <a:endParaRPr lang="en-US" dirty="0"/>
          </a:p>
        </p:txBody>
      </p:sp>
      <p:sp>
        <p:nvSpPr>
          <p:cNvPr id="2" name="Rectangle 1"/>
          <p:cNvSpPr/>
          <p:nvPr/>
        </p:nvSpPr>
        <p:spPr>
          <a:xfrm>
            <a:off x="994641" y="4354689"/>
            <a:ext cx="3067296" cy="2585323"/>
          </a:xfrm>
          <a:prstGeom prst="rect">
            <a:avLst/>
          </a:prstGeom>
        </p:spPr>
        <p:txBody>
          <a:bodyPr wrap="square">
            <a:spAutoFit/>
          </a:bodyPr>
          <a:lstStyle/>
          <a:p>
            <a:r>
              <a:rPr lang="en-US" dirty="0"/>
              <a:t>Network:</a:t>
            </a:r>
          </a:p>
          <a:p>
            <a:r>
              <a:rPr lang="en-US" dirty="0"/>
              <a:t>3 layers model (2 dense layers following with </a:t>
            </a:r>
            <a:r>
              <a:rPr lang="en-US" dirty="0" err="1"/>
              <a:t>relu</a:t>
            </a:r>
            <a:r>
              <a:rPr lang="en-US" dirty="0"/>
              <a:t> activation and 1 dense layer with </a:t>
            </a:r>
            <a:r>
              <a:rPr lang="en-US" dirty="0" err="1"/>
              <a:t>softmax</a:t>
            </a:r>
            <a:r>
              <a:rPr lang="en-US" smtClean="0"/>
              <a:t>)</a:t>
            </a:r>
          </a:p>
          <a:p>
            <a:r>
              <a:rPr lang="en-US" smtClean="0"/>
              <a:t> </a:t>
            </a:r>
            <a:endParaRPr lang="en-US" dirty="0"/>
          </a:p>
          <a:p>
            <a:r>
              <a:rPr lang="en-US" dirty="0" err="1"/>
              <a:t>Adagrad</a:t>
            </a:r>
            <a:r>
              <a:rPr lang="en-US" dirty="0"/>
              <a:t> for optimization with learning rate of 0.01 and 0 decay. 500 </a:t>
            </a:r>
            <a:r>
              <a:rPr lang="en-US" dirty="0" smtClean="0"/>
              <a:t>epochs.</a:t>
            </a:r>
            <a:endParaRPr lang="en-US" dirty="0"/>
          </a:p>
        </p:txBody>
      </p:sp>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616" y="3088091"/>
            <a:ext cx="925406" cy="3395794"/>
          </a:xfrm>
          <a:prstGeom prst="rect">
            <a:avLst/>
          </a:prstGeom>
        </p:spPr>
      </p:pic>
    </p:spTree>
    <p:extLst>
      <p:ext uri="{BB962C8B-B14F-4D97-AF65-F5344CB8AC3E}">
        <p14:creationId xmlns:p14="http://schemas.microsoft.com/office/powerpoint/2010/main" val="111226574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1"/>
          </p:nvPr>
        </p:nvSpPr>
        <p:spPr/>
        <p:txBody>
          <a:bodyPr/>
          <a:lstStyle/>
          <a:p>
            <a:fld id="{5BD36294-2849-48A8-8531-5354CF3095D2}" type="slidenum">
              <a:rPr lang="en-US" smtClean="0">
                <a:solidFill>
                  <a:srgbClr val="000000"/>
                </a:solidFill>
              </a:rPr>
              <a:pPr/>
              <a:t>14</a:t>
            </a:fld>
            <a:endParaRPr lang="en-US" dirty="0">
              <a:solidFill>
                <a:srgbClr val="000000"/>
              </a:solidFill>
            </a:endParaRPr>
          </a:p>
        </p:txBody>
      </p:sp>
      <p:sp>
        <p:nvSpPr>
          <p:cNvPr id="3" name="标题 2"/>
          <p:cNvSpPr>
            <a:spLocks noGrp="1"/>
          </p:cNvSpPr>
          <p:nvPr>
            <p:ph type="title"/>
          </p:nvPr>
        </p:nvSpPr>
        <p:spPr/>
        <p:txBody>
          <a:bodyPr>
            <a:normAutofit fontScale="90000"/>
          </a:bodyPr>
          <a:lstStyle/>
          <a:p>
            <a:r>
              <a:rPr lang="en-US" b="0" dirty="0"/>
              <a:t>Spectrometer data description @4.62k</a:t>
            </a:r>
            <a:r>
              <a:rPr lang="en-US" altLang="zh-CN" b="0" dirty="0"/>
              <a:t>eV</a:t>
            </a:r>
            <a:r>
              <a:rPr lang="en-US" b="0" dirty="0"/>
              <a:t> </a:t>
            </a:r>
            <a:r>
              <a:rPr lang="en-US" altLang="zh-CN" dirty="0"/>
              <a:t> </a:t>
            </a:r>
            <a:endParaRPr lang="zh-CN" altLang="en-US" dirty="0"/>
          </a:p>
        </p:txBody>
      </p:sp>
      <p:sp>
        <p:nvSpPr>
          <p:cNvPr id="8" name="TextBox 7"/>
          <p:cNvSpPr txBox="1"/>
          <p:nvPr/>
        </p:nvSpPr>
        <p:spPr>
          <a:xfrm>
            <a:off x="297614" y="1397674"/>
            <a:ext cx="8268535" cy="923330"/>
          </a:xfrm>
          <a:prstGeom prst="rect">
            <a:avLst/>
          </a:prstGeom>
          <a:noFill/>
        </p:spPr>
        <p:txBody>
          <a:bodyPr wrap="square" rtlCol="0">
            <a:spAutoFit/>
          </a:bodyPr>
          <a:lstStyle/>
          <a:p>
            <a:pPr fontAlgn="base"/>
            <a:r>
              <a:rPr lang="en-US" dirty="0"/>
              <a:t>Basically, it a 392x2048 two-dimension array, indicating the strength of each pixel detected on the screen. An example is shown </a:t>
            </a:r>
            <a:r>
              <a:rPr lang="en-US" altLang="zh-CN" dirty="0"/>
              <a:t>below</a:t>
            </a:r>
            <a:r>
              <a:rPr lang="en-US" dirty="0"/>
              <a:t>.</a:t>
            </a:r>
          </a:p>
          <a:p>
            <a:endParaRPr lang="zh-CN" altLang="en-US" dirty="0">
              <a:solidFill>
                <a:srgbClr val="000000"/>
              </a:solidFill>
            </a:endParaRPr>
          </a:p>
        </p:txBody>
      </p:sp>
      <p:pic>
        <p:nvPicPr>
          <p:cNvPr id="4" name="图片 3">
            <a:extLst>
              <a:ext uri="{FF2B5EF4-FFF2-40B4-BE49-F238E27FC236}">
                <a16:creationId xmlns:a16="http://schemas.microsoft.com/office/drawing/2014/main" xmlns="" id="{63B96FEC-911F-4D4F-B040-6AB26401AB80}"/>
              </a:ext>
            </a:extLst>
          </p:cNvPr>
          <p:cNvPicPr>
            <a:picLocks noChangeAspect="1"/>
          </p:cNvPicPr>
          <p:nvPr/>
        </p:nvPicPr>
        <p:blipFill>
          <a:blip r:embed="rId2"/>
          <a:stretch>
            <a:fillRect/>
          </a:stretch>
        </p:blipFill>
        <p:spPr>
          <a:xfrm>
            <a:off x="563784" y="2743200"/>
            <a:ext cx="3853862" cy="2967990"/>
          </a:xfrm>
          <a:prstGeom prst="rect">
            <a:avLst/>
          </a:prstGeom>
        </p:spPr>
      </p:pic>
      <p:pic>
        <p:nvPicPr>
          <p:cNvPr id="7" name="图片 6">
            <a:extLst>
              <a:ext uri="{FF2B5EF4-FFF2-40B4-BE49-F238E27FC236}">
                <a16:creationId xmlns:a16="http://schemas.microsoft.com/office/drawing/2014/main" xmlns="" id="{76BC78DA-6403-459A-B1F3-07984DFE4FB0}"/>
              </a:ext>
            </a:extLst>
          </p:cNvPr>
          <p:cNvPicPr>
            <a:picLocks noChangeAspect="1"/>
          </p:cNvPicPr>
          <p:nvPr/>
        </p:nvPicPr>
        <p:blipFill>
          <a:blip r:embed="rId3"/>
          <a:stretch>
            <a:fillRect/>
          </a:stretch>
        </p:blipFill>
        <p:spPr>
          <a:xfrm>
            <a:off x="4763216" y="2739390"/>
            <a:ext cx="3962400" cy="2971800"/>
          </a:xfrm>
          <a:prstGeom prst="rect">
            <a:avLst/>
          </a:prstGeom>
        </p:spPr>
      </p:pic>
      <p:sp>
        <p:nvSpPr>
          <p:cNvPr id="6" name="文本框 5">
            <a:extLst>
              <a:ext uri="{FF2B5EF4-FFF2-40B4-BE49-F238E27FC236}">
                <a16:creationId xmlns:a16="http://schemas.microsoft.com/office/drawing/2014/main" xmlns="" id="{AA36DE1D-E480-4409-82B8-C83BFECB7154}"/>
              </a:ext>
            </a:extLst>
          </p:cNvPr>
          <p:cNvSpPr txBox="1"/>
          <p:nvPr/>
        </p:nvSpPr>
        <p:spPr>
          <a:xfrm>
            <a:off x="5257800" y="5943600"/>
            <a:ext cx="2544286" cy="646331"/>
          </a:xfrm>
          <a:prstGeom prst="rect">
            <a:avLst/>
          </a:prstGeom>
          <a:noFill/>
        </p:spPr>
        <p:txBody>
          <a:bodyPr wrap="none" rtlCol="0">
            <a:spAutoFit/>
          </a:bodyPr>
          <a:lstStyle/>
          <a:p>
            <a:r>
              <a:rPr lang="en-US" altLang="zh-CN" dirty="0"/>
              <a:t>After projection, we get</a:t>
            </a:r>
          </a:p>
          <a:p>
            <a:r>
              <a:rPr lang="en-US" altLang="zh-CN" dirty="0"/>
              <a:t>the FEL spectrum.</a:t>
            </a:r>
            <a:endParaRPr lang="en-US" dirty="0"/>
          </a:p>
        </p:txBody>
      </p:sp>
      <p:sp>
        <p:nvSpPr>
          <p:cNvPr id="5" name="TextBox 4"/>
          <p:cNvSpPr txBox="1"/>
          <p:nvPr/>
        </p:nvSpPr>
        <p:spPr>
          <a:xfrm>
            <a:off x="187432" y="6356350"/>
            <a:ext cx="2844950" cy="461665"/>
          </a:xfrm>
          <a:prstGeom prst="rect">
            <a:avLst/>
          </a:prstGeom>
          <a:noFill/>
        </p:spPr>
        <p:txBody>
          <a:bodyPr wrap="none" rtlCol="0">
            <a:spAutoFit/>
          </a:bodyPr>
          <a:lstStyle/>
          <a:p>
            <a:r>
              <a:rPr lang="en-US" sz="2400" b="1" dirty="0" err="1" smtClean="0"/>
              <a:t>Guanqun</a:t>
            </a:r>
            <a:r>
              <a:rPr lang="en-US" sz="2400" b="1" dirty="0" smtClean="0"/>
              <a:t> Zhou, SLAC</a:t>
            </a:r>
            <a:endParaRPr lang="en-US" sz="2400" b="1" dirty="0"/>
          </a:p>
        </p:txBody>
      </p:sp>
    </p:spTree>
    <p:extLst>
      <p:ext uri="{BB962C8B-B14F-4D97-AF65-F5344CB8AC3E}">
        <p14:creationId xmlns:p14="http://schemas.microsoft.com/office/powerpoint/2010/main" val="16972370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1"/>
          </p:nvPr>
        </p:nvSpPr>
        <p:spPr/>
        <p:txBody>
          <a:bodyPr/>
          <a:lstStyle/>
          <a:p>
            <a:fld id="{5BD36294-2849-48A8-8531-5354CF3095D2}" type="slidenum">
              <a:rPr lang="en-US" smtClean="0">
                <a:solidFill>
                  <a:srgbClr val="000000"/>
                </a:solidFill>
              </a:rPr>
              <a:pPr/>
              <a:t>15</a:t>
            </a:fld>
            <a:endParaRPr lang="en-US" dirty="0">
              <a:solidFill>
                <a:srgbClr val="000000"/>
              </a:solidFill>
            </a:endParaRPr>
          </a:p>
        </p:txBody>
      </p:sp>
      <p:sp>
        <p:nvSpPr>
          <p:cNvPr id="3" name="标题 2"/>
          <p:cNvSpPr>
            <a:spLocks noGrp="1"/>
          </p:cNvSpPr>
          <p:nvPr>
            <p:ph type="title"/>
          </p:nvPr>
        </p:nvSpPr>
        <p:spPr/>
        <p:txBody>
          <a:bodyPr>
            <a:normAutofit fontScale="90000"/>
          </a:bodyPr>
          <a:lstStyle/>
          <a:p>
            <a:pPr fontAlgn="base"/>
            <a:r>
              <a:rPr lang="en-US" altLang="zh-CN" b="0" dirty="0"/>
              <a:t>Analysis with unsupervised </a:t>
            </a:r>
            <a:r>
              <a:rPr lang="en-US" b="0" dirty="0"/>
              <a:t>clustering</a:t>
            </a:r>
          </a:p>
        </p:txBody>
      </p:sp>
      <p:pic>
        <p:nvPicPr>
          <p:cNvPr id="8" name="illustration">
            <a:hlinkClick r:id="" action="ppaction://media"/>
            <a:extLst>
              <a:ext uri="{FF2B5EF4-FFF2-40B4-BE49-F238E27FC236}">
                <a16:creationId xmlns:a16="http://schemas.microsoft.com/office/drawing/2014/main" xmlns="" id="{B68A7074-0E36-4653-86FF-6E24B6C4611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 y="1066800"/>
            <a:ext cx="4543425" cy="2765319"/>
          </a:xfrm>
          <a:prstGeom prst="rect">
            <a:avLst/>
          </a:prstGeom>
        </p:spPr>
      </p:pic>
      <p:pic>
        <p:nvPicPr>
          <p:cNvPr id="10" name="图片 9">
            <a:extLst>
              <a:ext uri="{FF2B5EF4-FFF2-40B4-BE49-F238E27FC236}">
                <a16:creationId xmlns:a16="http://schemas.microsoft.com/office/drawing/2014/main" xmlns="" id="{950FADC8-9789-48CB-9C5B-84F4D78266E1}"/>
              </a:ext>
            </a:extLst>
          </p:cNvPr>
          <p:cNvPicPr>
            <a:picLocks noChangeAspect="1"/>
          </p:cNvPicPr>
          <p:nvPr/>
        </p:nvPicPr>
        <p:blipFill>
          <a:blip r:embed="rId5"/>
          <a:stretch>
            <a:fillRect/>
          </a:stretch>
        </p:blipFill>
        <p:spPr>
          <a:xfrm>
            <a:off x="4447524" y="1066800"/>
            <a:ext cx="3658994" cy="2743200"/>
          </a:xfrm>
          <a:prstGeom prst="rect">
            <a:avLst/>
          </a:prstGeom>
        </p:spPr>
      </p:pic>
      <p:sp>
        <p:nvSpPr>
          <p:cNvPr id="11" name="等腰三角形 10">
            <a:extLst>
              <a:ext uri="{FF2B5EF4-FFF2-40B4-BE49-F238E27FC236}">
                <a16:creationId xmlns:a16="http://schemas.microsoft.com/office/drawing/2014/main" xmlns="" id="{2DB00D52-320D-48BF-90AC-851B47FC9CA0}"/>
              </a:ext>
            </a:extLst>
          </p:cNvPr>
          <p:cNvSpPr/>
          <p:nvPr/>
        </p:nvSpPr>
        <p:spPr>
          <a:xfrm rot="10800000">
            <a:off x="6237588" y="3200401"/>
            <a:ext cx="228600" cy="152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文本框 11">
            <a:extLst>
              <a:ext uri="{FF2B5EF4-FFF2-40B4-BE49-F238E27FC236}">
                <a16:creationId xmlns:a16="http://schemas.microsoft.com/office/drawing/2014/main" xmlns="" id="{48CCA043-641F-431A-AC5C-E0CBD654F3FE}"/>
              </a:ext>
            </a:extLst>
          </p:cNvPr>
          <p:cNvSpPr txBox="1"/>
          <p:nvPr/>
        </p:nvSpPr>
        <p:spPr>
          <a:xfrm>
            <a:off x="5708360" y="2884920"/>
            <a:ext cx="1335622" cy="261610"/>
          </a:xfrm>
          <a:prstGeom prst="rect">
            <a:avLst/>
          </a:prstGeom>
          <a:noFill/>
        </p:spPr>
        <p:txBody>
          <a:bodyPr wrap="none" rtlCol="0">
            <a:spAutoFit/>
          </a:bodyPr>
          <a:lstStyle/>
          <a:p>
            <a:r>
              <a:rPr lang="en-US" altLang="zh-CN" sz="1050" dirty="0"/>
              <a:t>Central frequency </a:t>
            </a:r>
            <a:endParaRPr lang="en-US" sz="1050" dirty="0"/>
          </a:p>
        </p:txBody>
      </p:sp>
      <p:sp>
        <p:nvSpPr>
          <p:cNvPr id="13" name="文本框 12">
            <a:extLst>
              <a:ext uri="{FF2B5EF4-FFF2-40B4-BE49-F238E27FC236}">
                <a16:creationId xmlns:a16="http://schemas.microsoft.com/office/drawing/2014/main" xmlns="" id="{DCEC5181-03FB-4226-A299-0A0AC1A107E5}"/>
              </a:ext>
            </a:extLst>
          </p:cNvPr>
          <p:cNvSpPr txBox="1"/>
          <p:nvPr/>
        </p:nvSpPr>
        <p:spPr>
          <a:xfrm>
            <a:off x="6542387" y="1968664"/>
            <a:ext cx="2629246" cy="415498"/>
          </a:xfrm>
          <a:prstGeom prst="rect">
            <a:avLst/>
          </a:prstGeom>
          <a:noFill/>
        </p:spPr>
        <p:txBody>
          <a:bodyPr wrap="none" rtlCol="0">
            <a:spAutoFit/>
          </a:bodyPr>
          <a:lstStyle/>
          <a:p>
            <a:r>
              <a:rPr lang="en-US" altLang="zh-CN" sz="1050" dirty="0">
                <a:ea typeface="宋体" panose="02010600030101010101" pitchFamily="2" charset="-122"/>
              </a:rPr>
              <a:t>these two photon energy </a:t>
            </a:r>
          </a:p>
          <a:p>
            <a:r>
              <a:rPr lang="en-US" altLang="zh-CN" sz="1050" dirty="0">
                <a:ea typeface="宋体" panose="02010600030101010101" pitchFamily="2" charset="-122"/>
              </a:rPr>
              <a:t>are out of hard x-ray FEL gain bandwidth</a:t>
            </a:r>
            <a:endParaRPr lang="en-US" sz="1050" dirty="0"/>
          </a:p>
        </p:txBody>
      </p:sp>
      <p:pic>
        <p:nvPicPr>
          <p:cNvPr id="14" name="图片 13">
            <a:extLst>
              <a:ext uri="{FF2B5EF4-FFF2-40B4-BE49-F238E27FC236}">
                <a16:creationId xmlns:a16="http://schemas.microsoft.com/office/drawing/2014/main" xmlns="" id="{A2AC7967-3C76-420F-B776-2C3E1EF901DB}"/>
              </a:ext>
            </a:extLst>
          </p:cNvPr>
          <p:cNvPicPr>
            <a:picLocks noChangeAspect="1"/>
          </p:cNvPicPr>
          <p:nvPr/>
        </p:nvPicPr>
        <p:blipFill>
          <a:blip r:embed="rId6"/>
          <a:stretch>
            <a:fillRect/>
          </a:stretch>
        </p:blipFill>
        <p:spPr>
          <a:xfrm>
            <a:off x="654489" y="3772319"/>
            <a:ext cx="3657600" cy="2743200"/>
          </a:xfrm>
          <a:prstGeom prst="rect">
            <a:avLst/>
          </a:prstGeom>
        </p:spPr>
      </p:pic>
      <p:pic>
        <p:nvPicPr>
          <p:cNvPr id="15" name="图片 14">
            <a:extLst>
              <a:ext uri="{FF2B5EF4-FFF2-40B4-BE49-F238E27FC236}">
                <a16:creationId xmlns:a16="http://schemas.microsoft.com/office/drawing/2014/main" xmlns="" id="{B9322168-7A5B-446C-9E2C-63E2135C610F}"/>
              </a:ext>
            </a:extLst>
          </p:cNvPr>
          <p:cNvPicPr>
            <a:picLocks noChangeAspect="1"/>
          </p:cNvPicPr>
          <p:nvPr/>
        </p:nvPicPr>
        <p:blipFill>
          <a:blip r:embed="rId7"/>
          <a:stretch>
            <a:fillRect/>
          </a:stretch>
        </p:blipFill>
        <p:spPr>
          <a:xfrm>
            <a:off x="4510909" y="3773993"/>
            <a:ext cx="3657600" cy="2743200"/>
          </a:xfrm>
          <a:prstGeom prst="rect">
            <a:avLst/>
          </a:prstGeom>
        </p:spPr>
      </p:pic>
      <p:sp>
        <p:nvSpPr>
          <p:cNvPr id="16" name="TextBox 15"/>
          <p:cNvSpPr txBox="1"/>
          <p:nvPr/>
        </p:nvSpPr>
        <p:spPr>
          <a:xfrm>
            <a:off x="187432" y="6356350"/>
            <a:ext cx="2844950" cy="461665"/>
          </a:xfrm>
          <a:prstGeom prst="rect">
            <a:avLst/>
          </a:prstGeom>
          <a:noFill/>
        </p:spPr>
        <p:txBody>
          <a:bodyPr wrap="none" rtlCol="0">
            <a:spAutoFit/>
          </a:bodyPr>
          <a:lstStyle/>
          <a:p>
            <a:r>
              <a:rPr lang="en-US" sz="2400" b="1" dirty="0" err="1" smtClean="0"/>
              <a:t>Guanqun</a:t>
            </a:r>
            <a:r>
              <a:rPr lang="en-US" sz="2400" b="1" dirty="0" smtClean="0"/>
              <a:t> Zhou, SLAC</a:t>
            </a:r>
            <a:endParaRPr lang="en-US" sz="2400" b="1" dirty="0"/>
          </a:p>
        </p:txBody>
      </p:sp>
    </p:spTree>
    <p:extLst>
      <p:ext uri="{BB962C8B-B14F-4D97-AF65-F5344CB8AC3E}">
        <p14:creationId xmlns:p14="http://schemas.microsoft.com/office/powerpoint/2010/main" val="41947476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5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poster_blitz_cornel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58"/>
            <a:ext cx="9144000" cy="6852242"/>
          </a:xfrm>
          <a:prstGeom prst="rect">
            <a:avLst/>
          </a:prstGeom>
        </p:spPr>
      </p:pic>
    </p:spTree>
    <p:extLst>
      <p:ext uri="{BB962C8B-B14F-4D97-AF65-F5344CB8AC3E}">
        <p14:creationId xmlns:p14="http://schemas.microsoft.com/office/powerpoint/2010/main" val="422647293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fik 22">
            <a:extLst>
              <a:ext uri="{FF2B5EF4-FFF2-40B4-BE49-F238E27FC236}">
                <a16:creationId xmlns:a16="http://schemas.microsoft.com/office/drawing/2014/main" xmlns="" id="{BA99A307-9173-984C-8A5D-111F2B482D4F}"/>
              </a:ext>
            </a:extLst>
          </p:cNvPr>
          <p:cNvPicPr>
            <a:picLocks noChangeAspect="1"/>
          </p:cNvPicPr>
          <p:nvPr/>
        </p:nvPicPr>
        <p:blipFill>
          <a:blip r:embed="rId2"/>
          <a:stretch>
            <a:fillRect/>
          </a:stretch>
        </p:blipFill>
        <p:spPr>
          <a:xfrm>
            <a:off x="235264" y="2127824"/>
            <a:ext cx="4056666" cy="3066586"/>
          </a:xfrm>
          <a:prstGeom prst="rect">
            <a:avLst/>
          </a:prstGeom>
        </p:spPr>
      </p:pic>
      <p:sp>
        <p:nvSpPr>
          <p:cNvPr id="2" name="Titel 1">
            <a:extLst>
              <a:ext uri="{FF2B5EF4-FFF2-40B4-BE49-F238E27FC236}">
                <a16:creationId xmlns:a16="http://schemas.microsoft.com/office/drawing/2014/main" xmlns="" id="{C7B87F93-6F28-0A49-9B73-A2F02A756792}"/>
              </a:ext>
            </a:extLst>
          </p:cNvPr>
          <p:cNvSpPr>
            <a:spLocks noGrp="1"/>
          </p:cNvSpPr>
          <p:nvPr>
            <p:ph type="title"/>
          </p:nvPr>
        </p:nvSpPr>
        <p:spPr>
          <a:xfrm>
            <a:off x="170561" y="114301"/>
            <a:ext cx="6986417" cy="787557"/>
          </a:xfrm>
        </p:spPr>
        <p:txBody>
          <a:bodyPr>
            <a:normAutofit fontScale="90000"/>
          </a:bodyPr>
          <a:lstStyle/>
          <a:p>
            <a:r>
              <a:rPr lang="en-GB" dirty="0"/>
              <a:t>Optimization at GSI using evolutionary algorithms</a:t>
            </a:r>
            <a:endParaRPr lang="en-US" dirty="0"/>
          </a:p>
        </p:txBody>
      </p:sp>
      <p:sp>
        <p:nvSpPr>
          <p:cNvPr id="22" name="Rechteck 21">
            <a:extLst>
              <a:ext uri="{FF2B5EF4-FFF2-40B4-BE49-F238E27FC236}">
                <a16:creationId xmlns:a16="http://schemas.microsoft.com/office/drawing/2014/main" xmlns="" id="{E5D72D2D-860E-604C-867B-DA1ECF877FA0}"/>
              </a:ext>
            </a:extLst>
          </p:cNvPr>
          <p:cNvSpPr/>
          <p:nvPr/>
        </p:nvSpPr>
        <p:spPr>
          <a:xfrm>
            <a:off x="228637" y="1285648"/>
            <a:ext cx="4276083" cy="646331"/>
          </a:xfrm>
          <a:prstGeom prst="rect">
            <a:avLst/>
          </a:prstGeom>
          <a:gradFill flip="none" rotWithShape="1">
            <a:gsLst>
              <a:gs pos="0">
                <a:srgbClr val="FDBB63">
                  <a:tint val="66000"/>
                  <a:satMod val="160000"/>
                </a:srgbClr>
              </a:gs>
              <a:gs pos="50000">
                <a:srgbClr val="FDBB63">
                  <a:tint val="44500"/>
                  <a:satMod val="160000"/>
                </a:srgbClr>
              </a:gs>
              <a:gs pos="100000">
                <a:srgbClr val="FDBB63">
                  <a:tint val="23500"/>
                  <a:satMod val="160000"/>
                </a:srgbClr>
              </a:gs>
            </a:gsLst>
            <a:lin ang="5400000" scaled="1"/>
            <a:tileRect/>
          </a:gradFill>
        </p:spPr>
        <p:txBody>
          <a:bodyPr wrap="square">
            <a:spAutoFit/>
          </a:bodyPr>
          <a:lstStyle/>
          <a:p>
            <a:pPr marL="0" indent="0">
              <a:spcBef>
                <a:spcPts val="1200"/>
              </a:spcBef>
              <a:buNone/>
            </a:pPr>
            <a:r>
              <a:rPr lang="en-US" dirty="0"/>
              <a:t>Multi-turn injection into SIS18 is one bottleneck to reach intense beams for FAIR.</a:t>
            </a:r>
          </a:p>
        </p:txBody>
      </p:sp>
      <p:sp>
        <p:nvSpPr>
          <p:cNvPr id="24" name="Ring 23">
            <a:extLst>
              <a:ext uri="{FF2B5EF4-FFF2-40B4-BE49-F238E27FC236}">
                <a16:creationId xmlns:a16="http://schemas.microsoft.com/office/drawing/2014/main" xmlns="" id="{74448314-4C72-6749-982C-FD64636E2BD4}"/>
              </a:ext>
            </a:extLst>
          </p:cNvPr>
          <p:cNvSpPr/>
          <p:nvPr/>
        </p:nvSpPr>
        <p:spPr>
          <a:xfrm>
            <a:off x="1153433" y="3137663"/>
            <a:ext cx="472258" cy="517156"/>
          </a:xfrm>
          <a:prstGeom prst="donut">
            <a:avLst>
              <a:gd name="adj" fmla="val 6407"/>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endParaRPr lang="en-US">
              <a:solidFill>
                <a:schemeClr val="tx1"/>
              </a:solidFill>
            </a:endParaRPr>
          </a:p>
        </p:txBody>
      </p:sp>
      <p:sp>
        <p:nvSpPr>
          <p:cNvPr id="25" name="Rechteck 24">
            <a:extLst>
              <a:ext uri="{FF2B5EF4-FFF2-40B4-BE49-F238E27FC236}">
                <a16:creationId xmlns:a16="http://schemas.microsoft.com/office/drawing/2014/main" xmlns="" id="{2FB3C80F-9A64-5D4D-AE7A-0D6F0F6E5AFF}"/>
              </a:ext>
            </a:extLst>
          </p:cNvPr>
          <p:cNvSpPr/>
          <p:nvPr/>
        </p:nvSpPr>
        <p:spPr>
          <a:xfrm>
            <a:off x="4689231" y="1197180"/>
            <a:ext cx="3981354" cy="646331"/>
          </a:xfrm>
          <a:prstGeom prst="rect">
            <a:avLst/>
          </a:prstGeom>
        </p:spPr>
        <p:txBody>
          <a:bodyPr wrap="square">
            <a:spAutoFit/>
          </a:bodyPr>
          <a:lstStyle/>
          <a:p>
            <a:pPr algn="just"/>
            <a:r>
              <a:rPr lang="en-US" dirty="0"/>
              <a:t>New approach is the use of genetic algorithms (GA) and particle swarm (PA)</a:t>
            </a:r>
          </a:p>
        </p:txBody>
      </p:sp>
      <p:pic>
        <p:nvPicPr>
          <p:cNvPr id="26" name="Picture 18" descr="f3.eps">
            <a:extLst>
              <a:ext uri="{FF2B5EF4-FFF2-40B4-BE49-F238E27FC236}">
                <a16:creationId xmlns:a16="http://schemas.microsoft.com/office/drawing/2014/main" xmlns="" id="{4E3F1113-0C40-4948-A816-AD35B1C97F8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23693" y="3830238"/>
            <a:ext cx="3735169" cy="2717237"/>
          </a:xfrm>
          <a:prstGeom prst="rect">
            <a:avLst/>
          </a:prstGeom>
        </p:spPr>
      </p:pic>
      <p:sp>
        <p:nvSpPr>
          <p:cNvPr id="27" name="Rechteck 26">
            <a:extLst>
              <a:ext uri="{FF2B5EF4-FFF2-40B4-BE49-F238E27FC236}">
                <a16:creationId xmlns:a16="http://schemas.microsoft.com/office/drawing/2014/main" xmlns="" id="{946576BB-4E62-5145-A4DB-2EC3B5EB0168}"/>
              </a:ext>
            </a:extLst>
          </p:cNvPr>
          <p:cNvSpPr/>
          <p:nvPr/>
        </p:nvSpPr>
        <p:spPr>
          <a:xfrm>
            <a:off x="4673691" y="3065881"/>
            <a:ext cx="4106894" cy="646331"/>
          </a:xfrm>
          <a:prstGeom prst="rect">
            <a:avLst/>
          </a:prstGeom>
        </p:spPr>
        <p:txBody>
          <a:bodyPr wrap="square">
            <a:spAutoFit/>
          </a:bodyPr>
          <a:lstStyle/>
          <a:p>
            <a:r>
              <a:rPr lang="en-US" dirty="0"/>
              <a:t>Required injector brilliance window could be defined for both SIS18 injectors. </a:t>
            </a:r>
          </a:p>
        </p:txBody>
      </p:sp>
      <p:sp>
        <p:nvSpPr>
          <p:cNvPr id="33" name="Rechteck 32">
            <a:extLst>
              <a:ext uri="{FF2B5EF4-FFF2-40B4-BE49-F238E27FC236}">
                <a16:creationId xmlns:a16="http://schemas.microsoft.com/office/drawing/2014/main" xmlns="" id="{3CC1BFFB-4E57-AF41-9FB0-7F607794DC8E}"/>
              </a:ext>
            </a:extLst>
          </p:cNvPr>
          <p:cNvSpPr/>
          <p:nvPr/>
        </p:nvSpPr>
        <p:spPr>
          <a:xfrm>
            <a:off x="4689230" y="2141724"/>
            <a:ext cx="4302370" cy="646331"/>
          </a:xfrm>
          <a:prstGeom prst="rect">
            <a:avLst/>
          </a:prstGeom>
        </p:spPr>
        <p:txBody>
          <a:bodyPr wrap="square">
            <a:spAutoFit/>
          </a:bodyPr>
          <a:lstStyle/>
          <a:p>
            <a:r>
              <a:rPr lang="en-US" dirty="0">
                <a:solidFill>
                  <a:srgbClr val="FF0000"/>
                </a:solidFill>
              </a:rPr>
              <a:t>In simulation </a:t>
            </a:r>
            <a:r>
              <a:rPr lang="en-US" dirty="0"/>
              <a:t>evolutionary algorithms can improve MTI and found a loss-free injection. </a:t>
            </a:r>
          </a:p>
        </p:txBody>
      </p:sp>
      <p:sp>
        <p:nvSpPr>
          <p:cNvPr id="34" name="Rechteck 33">
            <a:extLst>
              <a:ext uri="{FF2B5EF4-FFF2-40B4-BE49-F238E27FC236}">
                <a16:creationId xmlns:a16="http://schemas.microsoft.com/office/drawing/2014/main" xmlns="" id="{172266EC-EB78-7942-AE84-FA8846EBF05B}"/>
              </a:ext>
            </a:extLst>
          </p:cNvPr>
          <p:cNvSpPr/>
          <p:nvPr/>
        </p:nvSpPr>
        <p:spPr>
          <a:xfrm>
            <a:off x="229177" y="5455882"/>
            <a:ext cx="4133091" cy="923330"/>
          </a:xfrm>
          <a:prstGeom prst="rect">
            <a:avLst/>
          </a:prstGeom>
        </p:spPr>
        <p:txBody>
          <a:bodyPr wrap="square">
            <a:spAutoFit/>
          </a:bodyPr>
          <a:lstStyle/>
          <a:p>
            <a:pPr marL="0" indent="0" algn="just">
              <a:spcBef>
                <a:spcPts val="1200"/>
              </a:spcBef>
              <a:buNone/>
            </a:pPr>
            <a:r>
              <a:rPr lang="en-US" dirty="0"/>
              <a:t>The loss-induced vacuum degradation is an important key intensity-limiting factor for intermediate charge state ions. </a:t>
            </a:r>
          </a:p>
        </p:txBody>
      </p:sp>
    </p:spTree>
    <p:extLst>
      <p:ext uri="{BB962C8B-B14F-4D97-AF65-F5344CB8AC3E}">
        <p14:creationId xmlns:p14="http://schemas.microsoft.com/office/powerpoint/2010/main" val="12130440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7B87F93-6F28-0A49-9B73-A2F02A756792}"/>
              </a:ext>
            </a:extLst>
          </p:cNvPr>
          <p:cNvSpPr>
            <a:spLocks noGrp="1"/>
          </p:cNvSpPr>
          <p:nvPr>
            <p:ph type="title"/>
          </p:nvPr>
        </p:nvSpPr>
        <p:spPr>
          <a:xfrm>
            <a:off x="170561" y="114301"/>
            <a:ext cx="6986417" cy="787557"/>
          </a:xfrm>
        </p:spPr>
        <p:txBody>
          <a:bodyPr>
            <a:normAutofit fontScale="90000"/>
          </a:bodyPr>
          <a:lstStyle/>
          <a:p>
            <a:r>
              <a:rPr lang="en-GB" dirty="0"/>
              <a:t>Optimization at GSI using evolutionary algorithms</a:t>
            </a:r>
            <a:endParaRPr lang="en-US" dirty="0"/>
          </a:p>
        </p:txBody>
      </p:sp>
      <p:sp>
        <p:nvSpPr>
          <p:cNvPr id="31" name="Rechteck 30">
            <a:extLst>
              <a:ext uri="{FF2B5EF4-FFF2-40B4-BE49-F238E27FC236}">
                <a16:creationId xmlns:a16="http://schemas.microsoft.com/office/drawing/2014/main" xmlns="" id="{8626D3D4-07F4-3941-BEDA-71D812AE1C62}"/>
              </a:ext>
            </a:extLst>
          </p:cNvPr>
          <p:cNvSpPr/>
          <p:nvPr/>
        </p:nvSpPr>
        <p:spPr>
          <a:xfrm>
            <a:off x="276241" y="4934958"/>
            <a:ext cx="4572000" cy="923330"/>
          </a:xfrm>
          <a:prstGeom prst="rect">
            <a:avLst/>
          </a:prstGeom>
        </p:spPr>
        <p:txBody>
          <a:bodyPr wrap="square">
            <a:spAutoFit/>
          </a:bodyPr>
          <a:lstStyle/>
          <a:p>
            <a:r>
              <a:rPr lang="en-GB" dirty="0"/>
              <a:t>The first results and gained experience of an automatized optimization at the CRYRING injector are presented here.</a:t>
            </a:r>
            <a:endParaRPr lang="en-US" dirty="0"/>
          </a:p>
        </p:txBody>
      </p:sp>
      <p:pic>
        <p:nvPicPr>
          <p:cNvPr id="32" name="Grafik 31">
            <a:extLst>
              <a:ext uri="{FF2B5EF4-FFF2-40B4-BE49-F238E27FC236}">
                <a16:creationId xmlns:a16="http://schemas.microsoft.com/office/drawing/2014/main" xmlns="" id="{076EE43F-92B6-0042-BA52-8162356522D0}"/>
              </a:ext>
            </a:extLst>
          </p:cNvPr>
          <p:cNvPicPr>
            <a:picLocks noChangeAspect="1"/>
          </p:cNvPicPr>
          <p:nvPr/>
        </p:nvPicPr>
        <p:blipFill>
          <a:blip r:embed="rId2"/>
          <a:stretch>
            <a:fillRect/>
          </a:stretch>
        </p:blipFill>
        <p:spPr>
          <a:xfrm>
            <a:off x="5077389" y="2107498"/>
            <a:ext cx="3795089" cy="3137092"/>
          </a:xfrm>
          <a:prstGeom prst="rect">
            <a:avLst/>
          </a:prstGeom>
        </p:spPr>
      </p:pic>
      <p:sp>
        <p:nvSpPr>
          <p:cNvPr id="3" name="Rechteck 2">
            <a:extLst>
              <a:ext uri="{FF2B5EF4-FFF2-40B4-BE49-F238E27FC236}">
                <a16:creationId xmlns:a16="http://schemas.microsoft.com/office/drawing/2014/main" xmlns="" id="{8C99DE82-DAF8-DC48-8784-DB2F900E84C6}"/>
              </a:ext>
            </a:extLst>
          </p:cNvPr>
          <p:cNvSpPr/>
          <p:nvPr/>
        </p:nvSpPr>
        <p:spPr>
          <a:xfrm>
            <a:off x="299516" y="3035109"/>
            <a:ext cx="4527326" cy="1200329"/>
          </a:xfrm>
          <a:prstGeom prst="rect">
            <a:avLst/>
          </a:prstGeom>
        </p:spPr>
        <p:txBody>
          <a:bodyPr wrap="square">
            <a:spAutoFit/>
          </a:bodyPr>
          <a:lstStyle/>
          <a:p>
            <a:pPr marL="0" indent="0">
              <a:spcBef>
                <a:spcPts val="1200"/>
              </a:spcBef>
              <a:buNone/>
            </a:pPr>
            <a:r>
              <a:rPr lang="en-US" dirty="0"/>
              <a:t>Since all GSI accelerators except </a:t>
            </a:r>
            <a:r>
              <a:rPr lang="en-US" dirty="0" err="1"/>
              <a:t>Cryring</a:t>
            </a:r>
            <a:r>
              <a:rPr lang="en-US" dirty="0"/>
              <a:t> has been </a:t>
            </a:r>
            <a:r>
              <a:rPr lang="en-US" dirty="0">
                <a:solidFill>
                  <a:srgbClr val="FF0000"/>
                </a:solidFill>
              </a:rPr>
              <a:t>shut down </a:t>
            </a:r>
            <a:r>
              <a:rPr lang="en-US" dirty="0"/>
              <a:t>till mid 2018, the local </a:t>
            </a:r>
            <a:r>
              <a:rPr lang="en-US" dirty="0" err="1"/>
              <a:t>Cryring</a:t>
            </a:r>
            <a:r>
              <a:rPr lang="en-US" dirty="0"/>
              <a:t> injector was the obvious choice for a proof of principle in online optimization.  </a:t>
            </a:r>
          </a:p>
        </p:txBody>
      </p:sp>
      <p:sp>
        <p:nvSpPr>
          <p:cNvPr id="4" name="Rechteck 3">
            <a:extLst>
              <a:ext uri="{FF2B5EF4-FFF2-40B4-BE49-F238E27FC236}">
                <a16:creationId xmlns:a16="http://schemas.microsoft.com/office/drawing/2014/main" xmlns="" id="{8782DD57-FDFB-4043-90E3-77151951B1B1}"/>
              </a:ext>
            </a:extLst>
          </p:cNvPr>
          <p:cNvSpPr/>
          <p:nvPr/>
        </p:nvSpPr>
        <p:spPr>
          <a:xfrm>
            <a:off x="287964" y="1412768"/>
            <a:ext cx="4572000" cy="923330"/>
          </a:xfrm>
          <a:prstGeom prst="rect">
            <a:avLst/>
          </a:prstGeom>
        </p:spPr>
        <p:txBody>
          <a:bodyPr>
            <a:spAutoFit/>
          </a:bodyPr>
          <a:lstStyle/>
          <a:p>
            <a:pPr marL="0" indent="0">
              <a:spcBef>
                <a:spcPts val="1200"/>
              </a:spcBef>
              <a:buNone/>
            </a:pPr>
            <a:r>
              <a:rPr lang="en-US" dirty="0"/>
              <a:t>As a result of the promising simulation outcome an adjustment project </a:t>
            </a:r>
            <a:r>
              <a:rPr lang="en-GB" dirty="0"/>
              <a:t>evolutionary algorithms </a:t>
            </a:r>
            <a:r>
              <a:rPr lang="en-US" dirty="0"/>
              <a:t>has been launched.</a:t>
            </a:r>
          </a:p>
        </p:txBody>
      </p:sp>
      <p:sp>
        <p:nvSpPr>
          <p:cNvPr id="5" name="Rechteck 4">
            <a:extLst>
              <a:ext uri="{FF2B5EF4-FFF2-40B4-BE49-F238E27FC236}">
                <a16:creationId xmlns:a16="http://schemas.microsoft.com/office/drawing/2014/main" xmlns="" id="{91E42DFE-9263-0C42-8A15-9728F09F46B5}"/>
              </a:ext>
            </a:extLst>
          </p:cNvPr>
          <p:cNvSpPr/>
          <p:nvPr/>
        </p:nvSpPr>
        <p:spPr>
          <a:xfrm>
            <a:off x="5077390" y="1680394"/>
            <a:ext cx="1023688" cy="369332"/>
          </a:xfrm>
          <a:prstGeom prst="rect">
            <a:avLst/>
          </a:prstGeom>
        </p:spPr>
        <p:txBody>
          <a:bodyPr wrap="none">
            <a:spAutoFit/>
          </a:bodyPr>
          <a:lstStyle/>
          <a:p>
            <a:r>
              <a:rPr lang="de-DE" dirty="0"/>
              <a:t>CRYRING</a:t>
            </a:r>
            <a:endParaRPr lang="en-US" dirty="0"/>
          </a:p>
        </p:txBody>
      </p:sp>
    </p:spTree>
    <p:extLst>
      <p:ext uri="{BB962C8B-B14F-4D97-AF65-F5344CB8AC3E}">
        <p14:creationId xmlns:p14="http://schemas.microsoft.com/office/powerpoint/2010/main" val="28638442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 y="0"/>
            <a:ext cx="9144000" cy="885371"/>
          </a:xfrm>
        </p:spPr>
        <p:txBody>
          <a:bodyPr wrap="square">
            <a:spAutoFit/>
          </a:bodyPr>
          <a:lstStyle/>
          <a:p>
            <a:pPr algn="r"/>
            <a:r>
              <a:rPr lang="en-US" sz="1600" b="1" dirty="0" smtClean="0">
                <a:solidFill>
                  <a:srgbClr val="0000FF"/>
                </a:solidFill>
                <a:latin typeface="Times New Roman" panose="02020603050405020304" pitchFamily="18" charset="0"/>
                <a:cs typeface="Times New Roman" panose="02020603050405020304" pitchFamily="18" charset="0"/>
              </a:rPr>
              <a:t>Y. Chao ICFA Workshop 2017</a:t>
            </a:r>
          </a:p>
          <a:p>
            <a:pPr algn="l"/>
            <a:r>
              <a:rPr lang="en-US" sz="3200" b="1" dirty="0" smtClean="0">
                <a:solidFill>
                  <a:srgbClr val="0000FF"/>
                </a:solidFill>
                <a:latin typeface="Times New Roman" panose="02020603050405020304" pitchFamily="18" charset="0"/>
                <a:cs typeface="Times New Roman" panose="02020603050405020304" pitchFamily="18" charset="0"/>
              </a:rPr>
              <a:t>When is a Machine-Learned Model Useful?</a:t>
            </a:r>
          </a:p>
        </p:txBody>
      </p:sp>
      <p:sp>
        <p:nvSpPr>
          <p:cNvPr id="10" name="Subtitle 2"/>
          <p:cNvSpPr txBox="1">
            <a:spLocks/>
          </p:cNvSpPr>
          <p:nvPr/>
        </p:nvSpPr>
        <p:spPr>
          <a:xfrm>
            <a:off x="16934" y="823401"/>
            <a:ext cx="9093199" cy="1771767"/>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Arial" panose="020B0604020202020204" pitchFamily="34" charset="0"/>
              <a:buChar char="•"/>
            </a:pPr>
            <a:r>
              <a:rPr lang="en-US" sz="2800" b="1" dirty="0" smtClean="0">
                <a:solidFill>
                  <a:srgbClr val="0000FF"/>
                </a:solidFill>
                <a:latin typeface="Times New Roman" panose="02020603050405020304" pitchFamily="18" charset="0"/>
                <a:cs typeface="Times New Roman" panose="02020603050405020304" pitchFamily="18" charset="0"/>
              </a:rPr>
              <a:t>Why don’t I simply run the model 10000 times to map out the entire parameter space?</a:t>
            </a:r>
          </a:p>
          <a:p>
            <a:pPr marL="457200" indent="-457200" algn="l">
              <a:buFont typeface="Arial" panose="020B0604020202020204" pitchFamily="34" charset="0"/>
              <a:buChar char="•"/>
            </a:pPr>
            <a:r>
              <a:rPr lang="en-US" sz="2800" b="1" dirty="0" smtClean="0">
                <a:solidFill>
                  <a:srgbClr val="0000FF"/>
                </a:solidFill>
                <a:latin typeface="Times New Roman" panose="02020603050405020304" pitchFamily="18" charset="0"/>
                <a:cs typeface="Times New Roman" panose="02020603050405020304" pitchFamily="18" charset="0"/>
              </a:rPr>
              <a:t>This is pretty much what one has to do to get a machine-learned model in the first place anyway.</a:t>
            </a:r>
          </a:p>
        </p:txBody>
      </p:sp>
      <p:grpSp>
        <p:nvGrpSpPr>
          <p:cNvPr id="15" name="Group 14"/>
          <p:cNvGrpSpPr/>
          <p:nvPr/>
        </p:nvGrpSpPr>
        <p:grpSpPr>
          <a:xfrm>
            <a:off x="5537199" y="2902926"/>
            <a:ext cx="3572934" cy="3572935"/>
            <a:chOff x="4572001" y="1028699"/>
            <a:chExt cx="3877733" cy="3877734"/>
          </a:xfrm>
        </p:grpSpPr>
        <p:grpSp>
          <p:nvGrpSpPr>
            <p:cNvPr id="6" name="Group 5"/>
            <p:cNvGrpSpPr/>
            <p:nvPr/>
          </p:nvGrpSpPr>
          <p:grpSpPr>
            <a:xfrm>
              <a:off x="4572001" y="1032932"/>
              <a:ext cx="1439333" cy="2429933"/>
              <a:chOff x="838200" y="3920067"/>
              <a:chExt cx="1439333" cy="2429933"/>
            </a:xfrm>
          </p:grpSpPr>
          <p:sp>
            <p:nvSpPr>
              <p:cNvPr id="4" name="Rectangle 3"/>
              <p:cNvSpPr/>
              <p:nvPr/>
            </p:nvSpPr>
            <p:spPr>
              <a:xfrm>
                <a:off x="838200" y="3920067"/>
                <a:ext cx="1439333" cy="24299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901700" y="3985742"/>
                <a:ext cx="922867" cy="369332"/>
              </a:xfrm>
              <a:prstGeom prst="rect">
                <a:avLst/>
              </a:prstGeom>
              <a:solidFill>
                <a:schemeClr val="bg1"/>
              </a:solidFill>
            </p:spPr>
            <p:txBody>
              <a:bodyPr wrap="square" rtlCol="0" anchor="ctr" anchorCtr="0">
                <a:spAutoFit/>
              </a:bodyPr>
              <a:lstStyle/>
              <a:p>
                <a:pPr algn="ctr"/>
                <a:r>
                  <a:rPr lang="en-US" b="1" dirty="0" smtClean="0">
                    <a:solidFill>
                      <a:srgbClr val="FF0000"/>
                    </a:solidFill>
                    <a:latin typeface="Times New Roman" panose="02020603050405020304" pitchFamily="18" charset="0"/>
                    <a:cs typeface="Times New Roman" panose="02020603050405020304" pitchFamily="18" charset="0"/>
                  </a:rPr>
                  <a:t>ML 1</a:t>
                </a:r>
                <a:endParaRPr lang="en-US" b="1" dirty="0">
                  <a:solidFill>
                    <a:srgbClr val="FF0000"/>
                  </a:solidFill>
                  <a:latin typeface="Times New Roman" panose="02020603050405020304" pitchFamily="18" charset="0"/>
                  <a:cs typeface="Times New Roman" panose="02020603050405020304" pitchFamily="18" charset="0"/>
                </a:endParaRPr>
              </a:p>
            </p:txBody>
          </p:sp>
        </p:grpSp>
        <p:grpSp>
          <p:nvGrpSpPr>
            <p:cNvPr id="7" name="Group 6"/>
            <p:cNvGrpSpPr/>
            <p:nvPr/>
          </p:nvGrpSpPr>
          <p:grpSpPr>
            <a:xfrm rot="5400000">
              <a:off x="6515101" y="2971800"/>
              <a:ext cx="1439333" cy="2429933"/>
              <a:chOff x="838200" y="3920067"/>
              <a:chExt cx="1439333" cy="2429933"/>
            </a:xfrm>
          </p:grpSpPr>
          <p:sp>
            <p:nvSpPr>
              <p:cNvPr id="8" name="Rectangle 7"/>
              <p:cNvSpPr/>
              <p:nvPr/>
            </p:nvSpPr>
            <p:spPr>
              <a:xfrm>
                <a:off x="838200" y="3920067"/>
                <a:ext cx="1439333" cy="24299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rot="16200000">
                <a:off x="676801" y="5627701"/>
                <a:ext cx="922867" cy="369332"/>
              </a:xfrm>
              <a:prstGeom prst="rect">
                <a:avLst/>
              </a:prstGeom>
              <a:solidFill>
                <a:schemeClr val="bg1"/>
              </a:solidFill>
            </p:spPr>
            <p:txBody>
              <a:bodyPr wrap="square" rtlCol="0" anchor="ctr" anchorCtr="0">
                <a:spAutoFit/>
              </a:bodyPr>
              <a:lstStyle/>
              <a:p>
                <a:pPr algn="ctr"/>
                <a:r>
                  <a:rPr lang="en-US" b="1" dirty="0" smtClean="0">
                    <a:solidFill>
                      <a:srgbClr val="FF0000"/>
                    </a:solidFill>
                    <a:latin typeface="Times New Roman" panose="02020603050405020304" pitchFamily="18" charset="0"/>
                    <a:cs typeface="Times New Roman" panose="02020603050405020304" pitchFamily="18" charset="0"/>
                  </a:rPr>
                  <a:t>ML 2</a:t>
                </a:r>
                <a:endParaRPr lang="en-US" b="1" dirty="0">
                  <a:solidFill>
                    <a:srgbClr val="FF0000"/>
                  </a:solidFill>
                  <a:latin typeface="Times New Roman" panose="02020603050405020304" pitchFamily="18" charset="0"/>
                  <a:cs typeface="Times New Roman" panose="02020603050405020304" pitchFamily="18" charset="0"/>
                </a:endParaRPr>
              </a:p>
            </p:txBody>
          </p:sp>
        </p:grpSp>
        <p:sp>
          <p:nvSpPr>
            <p:cNvPr id="11" name="Rectangle 10"/>
            <p:cNvSpPr/>
            <p:nvPr/>
          </p:nvSpPr>
          <p:spPr>
            <a:xfrm>
              <a:off x="6028266" y="1032932"/>
              <a:ext cx="2421468" cy="2421468"/>
            </a:xfrm>
            <a:prstGeom prst="rect">
              <a:avLst/>
            </a:prstGeom>
            <a:gradFill flip="none" rotWithShape="1">
              <a:gsLst>
                <a:gs pos="24000">
                  <a:schemeClr val="accent1">
                    <a:tint val="66000"/>
                    <a:satMod val="160000"/>
                  </a:schemeClr>
                </a:gs>
                <a:gs pos="62000">
                  <a:schemeClr val="accent1">
                    <a:lumMod val="75000"/>
                  </a:schemeClr>
                </a:gs>
                <a:gs pos="100000">
                  <a:schemeClr val="accent1">
                    <a:tint val="23500"/>
                    <a:satMod val="160000"/>
                  </a:schemeClr>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4572001" y="2082800"/>
              <a:ext cx="3877733"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a:off x="5820834" y="2967566"/>
              <a:ext cx="3877733" cy="0"/>
            </a:xfrm>
            <a:prstGeom prst="line">
              <a:avLst/>
            </a:prstGeom>
            <a:ln w="12700">
              <a:solidFill>
                <a:srgbClr val="00A746"/>
              </a:solidFill>
            </a:ln>
          </p:spPr>
          <p:style>
            <a:lnRef idx="1">
              <a:schemeClr val="accent1"/>
            </a:lnRef>
            <a:fillRef idx="0">
              <a:schemeClr val="accent1"/>
            </a:fillRef>
            <a:effectRef idx="0">
              <a:schemeClr val="accent1"/>
            </a:effectRef>
            <a:fontRef idx="minor">
              <a:schemeClr val="tx1"/>
            </a:fontRef>
          </p:style>
        </p:cxnSp>
      </p:grpSp>
      <p:sp>
        <p:nvSpPr>
          <p:cNvPr id="16" name="Subtitle 2"/>
          <p:cNvSpPr txBox="1">
            <a:spLocks/>
          </p:cNvSpPr>
          <p:nvPr/>
        </p:nvSpPr>
        <p:spPr>
          <a:xfrm>
            <a:off x="-1" y="2544369"/>
            <a:ext cx="5503331" cy="4226798"/>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Font typeface="Arial" panose="020B0604020202020204" pitchFamily="34" charset="0"/>
              <a:buChar char="•"/>
            </a:pPr>
            <a:r>
              <a:rPr lang="en-US" sz="2800" b="1" dirty="0">
                <a:solidFill>
                  <a:srgbClr val="0000FF"/>
                </a:solidFill>
                <a:latin typeface="Times New Roman" panose="02020603050405020304" pitchFamily="18" charset="0"/>
                <a:cs typeface="Times New Roman" panose="02020603050405020304" pitchFamily="18" charset="0"/>
              </a:rPr>
              <a:t>It may be most useful when several ML models are combined to model behavior in the “cross terms”.  </a:t>
            </a:r>
          </a:p>
          <a:p>
            <a:pPr marL="457200" indent="-457200" algn="l">
              <a:buFont typeface="Arial" panose="020B0604020202020204" pitchFamily="34" charset="0"/>
              <a:buChar char="•"/>
            </a:pPr>
            <a:r>
              <a:rPr lang="en-US" sz="2800" b="1" dirty="0" smtClean="0">
                <a:solidFill>
                  <a:srgbClr val="0000FF"/>
                </a:solidFill>
                <a:latin typeface="Times New Roman" panose="02020603050405020304" pitchFamily="18" charset="0"/>
                <a:cs typeface="Times New Roman" panose="02020603050405020304" pitchFamily="18" charset="0"/>
              </a:rPr>
              <a:t>The real gain seems to happen with increasing number of models used in conjunction.  </a:t>
            </a:r>
          </a:p>
          <a:p>
            <a:pPr marL="457200" indent="-457200" algn="l">
              <a:buFont typeface="Arial" panose="020B0604020202020204" pitchFamily="34" charset="0"/>
              <a:buChar char="•"/>
            </a:pPr>
            <a:r>
              <a:rPr lang="en-US" sz="2800" b="1" dirty="0" smtClean="0">
                <a:solidFill>
                  <a:srgbClr val="0000FF"/>
                </a:solidFill>
                <a:latin typeface="Times New Roman" panose="02020603050405020304" pitchFamily="18" charset="0"/>
                <a:cs typeface="Times New Roman" panose="02020603050405020304" pitchFamily="18" charset="0"/>
              </a:rPr>
              <a:t>Examples abound in accelerator design of such optimization schemes.  </a:t>
            </a:r>
          </a:p>
        </p:txBody>
      </p:sp>
    </p:spTree>
    <p:extLst>
      <p:ext uri="{BB962C8B-B14F-4D97-AF65-F5344CB8AC3E}">
        <p14:creationId xmlns:p14="http://schemas.microsoft.com/office/powerpoint/2010/main" val="412258050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310743" y="0"/>
            <a:ext cx="4833257" cy="6858000"/>
          </a:xfrm>
          <a:prstGeom prst="rect">
            <a:avLst/>
          </a:prstGeom>
        </p:spPr>
      </p:pic>
    </p:spTree>
    <p:extLst>
      <p:ext uri="{BB962C8B-B14F-4D97-AF65-F5344CB8AC3E}">
        <p14:creationId xmlns:p14="http://schemas.microsoft.com/office/powerpoint/2010/main" val="193147060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Fraser_MLWS_2Slide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descr="MFraser_MLWS_2Slide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descr="MFraser_MLWS_2Slides.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6" descr="MFraser_MLWS_2Slides.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descr="MFraser_MLWS_2Slides.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8" descr="MFraser_MLWS_2Slides.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546812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Fraser_MLWS_2Slide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descr="MFraser_MLWS_2Slide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6" descr="MFraser_MLWS_2Slides.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descr="MFraser_MLWS_2Slides.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403255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a:xfrm>
            <a:off x="814400" y="4499410"/>
            <a:ext cx="7969249" cy="811509"/>
          </a:xfrm>
        </p:spPr>
        <p:txBody>
          <a:bodyPr>
            <a:normAutofit fontScale="90000"/>
          </a:bodyPr>
          <a:lstStyle/>
          <a:p>
            <a:r>
              <a:rPr lang="de-DE" dirty="0"/>
              <a:t>Surrogate Models </a:t>
            </a:r>
            <a:r>
              <a:rPr lang="de-DE" dirty="0" err="1"/>
              <a:t>based</a:t>
            </a:r>
            <a:r>
              <a:rPr lang="de-DE" dirty="0"/>
              <a:t> on </a:t>
            </a:r>
            <a:r>
              <a:rPr lang="de-DE" dirty="0" err="1"/>
              <a:t>Supervised</a:t>
            </a:r>
            <a:r>
              <a:rPr lang="de-DE" dirty="0"/>
              <a:t> Learning </a:t>
            </a:r>
            <a:r>
              <a:rPr lang="de-DE" dirty="0" err="1"/>
              <a:t>and</a:t>
            </a:r>
            <a:r>
              <a:rPr lang="de-DE" dirty="0"/>
              <a:t> </a:t>
            </a:r>
            <a:r>
              <a:rPr lang="de-DE" dirty="0" err="1"/>
              <a:t>Polynomial</a:t>
            </a:r>
            <a:r>
              <a:rPr lang="de-DE" dirty="0"/>
              <a:t> Chaos </a:t>
            </a:r>
            <a:r>
              <a:rPr lang="de-DE" dirty="0" err="1"/>
              <a:t>for</a:t>
            </a:r>
            <a:r>
              <a:rPr lang="de-DE" dirty="0"/>
              <a:t> </a:t>
            </a:r>
            <a:r>
              <a:rPr lang="de-DE" dirty="0" err="1"/>
              <a:t>the</a:t>
            </a:r>
            <a:r>
              <a:rPr lang="de-DE" dirty="0"/>
              <a:t> </a:t>
            </a:r>
            <a:r>
              <a:rPr lang="de-DE" dirty="0" err="1"/>
              <a:t>Argonne</a:t>
            </a:r>
            <a:r>
              <a:rPr lang="de-DE" dirty="0"/>
              <a:t> </a:t>
            </a:r>
            <a:r>
              <a:rPr lang="de-DE" dirty="0" err="1"/>
              <a:t>Wakefield</a:t>
            </a:r>
            <a:r>
              <a:rPr lang="de-DE" dirty="0"/>
              <a:t> </a:t>
            </a:r>
            <a:r>
              <a:rPr lang="de-DE" dirty="0" err="1"/>
              <a:t>Accelerator</a:t>
            </a:r>
            <a:endParaRPr lang="de-DE" dirty="0"/>
          </a:p>
        </p:txBody>
      </p:sp>
      <p:sp>
        <p:nvSpPr>
          <p:cNvPr id="9" name="Untertitel 8"/>
          <p:cNvSpPr>
            <a:spLocks noGrp="1"/>
          </p:cNvSpPr>
          <p:nvPr>
            <p:ph type="subTitle" sz="quarter" idx="1"/>
          </p:nvPr>
        </p:nvSpPr>
        <p:spPr>
          <a:xfrm>
            <a:off x="828013" y="3746316"/>
            <a:ext cx="7955637" cy="364520"/>
          </a:xfrm>
        </p:spPr>
        <p:txBody>
          <a:bodyPr>
            <a:normAutofit fontScale="85000" lnSpcReduction="20000"/>
          </a:bodyPr>
          <a:lstStyle/>
          <a:p>
            <a:r>
              <a:rPr lang="en-US" dirty="0" smtClean="0"/>
              <a:t>A. Adelmann (PSI)</a:t>
            </a:r>
          </a:p>
          <a:p>
            <a:r>
              <a:rPr lang="en-US" dirty="0"/>
              <a:t>A.L. </a:t>
            </a:r>
            <a:r>
              <a:rPr lang="en-US" dirty="0" err="1"/>
              <a:t>Edelen</a:t>
            </a:r>
            <a:r>
              <a:rPr lang="en-US" dirty="0"/>
              <a:t> (UCO</a:t>
            </a:r>
            <a:r>
              <a:rPr lang="en-US" dirty="0" smtClean="0"/>
              <a:t>) &amp; N. </a:t>
            </a:r>
            <a:r>
              <a:rPr lang="en-US" dirty="0" err="1" smtClean="0"/>
              <a:t>Neveu</a:t>
            </a:r>
            <a:r>
              <a:rPr lang="en-US" dirty="0" smtClean="0"/>
              <a:t> (ANL)</a:t>
            </a:r>
          </a:p>
          <a:p>
            <a:endParaRPr lang="en-US" dirty="0"/>
          </a:p>
        </p:txBody>
      </p:sp>
    </p:spTree>
    <p:extLst>
      <p:ext uri="{BB962C8B-B14F-4D97-AF65-F5344CB8AC3E}">
        <p14:creationId xmlns:p14="http://schemas.microsoft.com/office/powerpoint/2010/main" val="322225693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2754</TotalTime>
  <Words>903</Words>
  <Application>Microsoft Macintosh PowerPoint</Application>
  <PresentationFormat>On-screen Show (4:3)</PresentationFormat>
  <Paragraphs>77</Paragraphs>
  <Slides>15</Slides>
  <Notes>2</Notes>
  <HiddenSlides>0</HiddenSlides>
  <MMClips>1</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PowerPoint Presentation</vt:lpstr>
      <vt:lpstr>Optimization at GSI using evolutionary algorithms</vt:lpstr>
      <vt:lpstr>Optimization at GSI using evolutionary algorithms</vt:lpstr>
      <vt:lpstr>PowerPoint Presentation</vt:lpstr>
      <vt:lpstr>PowerPoint Presentation</vt:lpstr>
      <vt:lpstr>PowerPoint Presentation</vt:lpstr>
      <vt:lpstr>PowerPoint Presentation</vt:lpstr>
      <vt:lpstr>Surrogate Models based on Supervised Learning and Polynomial Chaos for the Argonne Wakefield Accelerator</vt:lpstr>
      <vt:lpstr>Approach 1: NN as Surrogate Model</vt:lpstr>
      <vt:lpstr>Approach 2: PC as Surrogate Model</vt:lpstr>
      <vt:lpstr>Temporal electric field reconstruction</vt:lpstr>
      <vt:lpstr>PowerPoint Presentation</vt:lpstr>
      <vt:lpstr>Spectrometer data description @4.62keV  </vt:lpstr>
      <vt:lpstr>Analysis with unsupervised clustering</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dratner</dc:creator>
  <cp:lastModifiedBy>dratner</cp:lastModifiedBy>
  <cp:revision>8</cp:revision>
  <dcterms:created xsi:type="dcterms:W3CDTF">2018-02-26T20:27:19Z</dcterms:created>
  <dcterms:modified xsi:type="dcterms:W3CDTF">2018-02-28T21:39:59Z</dcterms:modified>
</cp:coreProperties>
</file>