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9"/>
  </p:notesMasterIdLst>
  <p:handoutMasterIdLst>
    <p:handoutMasterId r:id="rId50"/>
  </p:handoutMasterIdLst>
  <p:sldIdLst>
    <p:sldId id="294" r:id="rId2"/>
    <p:sldId id="275" r:id="rId3"/>
    <p:sldId id="297" r:id="rId4"/>
    <p:sldId id="354" r:id="rId5"/>
    <p:sldId id="299" r:id="rId6"/>
    <p:sldId id="300" r:id="rId7"/>
    <p:sldId id="301" r:id="rId8"/>
    <p:sldId id="338" r:id="rId9"/>
    <p:sldId id="347" r:id="rId10"/>
    <p:sldId id="349" r:id="rId11"/>
    <p:sldId id="303" r:id="rId12"/>
    <p:sldId id="304" r:id="rId13"/>
    <p:sldId id="305" r:id="rId14"/>
    <p:sldId id="340" r:id="rId15"/>
    <p:sldId id="309" r:id="rId16"/>
    <p:sldId id="342" r:id="rId17"/>
    <p:sldId id="308" r:id="rId18"/>
    <p:sldId id="310" r:id="rId19"/>
    <p:sldId id="311" r:id="rId20"/>
    <p:sldId id="343" r:id="rId21"/>
    <p:sldId id="344" r:id="rId22"/>
    <p:sldId id="313" r:id="rId23"/>
    <p:sldId id="350" r:id="rId24"/>
    <p:sldId id="351" r:id="rId25"/>
    <p:sldId id="314" r:id="rId26"/>
    <p:sldId id="353" r:id="rId27"/>
    <p:sldId id="319" r:id="rId28"/>
    <p:sldId id="316" r:id="rId29"/>
    <p:sldId id="315" r:id="rId30"/>
    <p:sldId id="317" r:id="rId31"/>
    <p:sldId id="345" r:id="rId32"/>
    <p:sldId id="318" r:id="rId33"/>
    <p:sldId id="321" r:id="rId34"/>
    <p:sldId id="322" r:id="rId35"/>
    <p:sldId id="323" r:id="rId36"/>
    <p:sldId id="324" r:id="rId37"/>
    <p:sldId id="325" r:id="rId38"/>
    <p:sldId id="326" r:id="rId39"/>
    <p:sldId id="327" r:id="rId40"/>
    <p:sldId id="329" r:id="rId41"/>
    <p:sldId id="328" r:id="rId42"/>
    <p:sldId id="333" r:id="rId43"/>
    <p:sldId id="346" r:id="rId44"/>
    <p:sldId id="331" r:id="rId45"/>
    <p:sldId id="334" r:id="rId46"/>
    <p:sldId id="336" r:id="rId47"/>
    <p:sldId id="337" r:id="rId4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63666A"/>
    <a:srgbClr val="4E4E4E"/>
    <a:srgbClr val="404040"/>
    <a:srgbClr val="004C97"/>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7" autoAdjust="0"/>
    <p:restoredTop sz="94737"/>
  </p:normalViewPr>
  <p:slideViewPr>
    <p:cSldViewPr snapToGrid="0" snapToObjects="1" showGuides="1">
      <p:cViewPr varScale="1">
        <p:scale>
          <a:sx n="101" d="100"/>
          <a:sy n="101" d="100"/>
        </p:scale>
        <p:origin x="2272" y="19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6/12/18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6/12/18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04648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124819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20997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1816739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40331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129035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1479907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404342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05847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147458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197982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321478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279355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1783420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583725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1873134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81750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32</a:t>
            </a:fld>
            <a:endParaRPr lang="en-US"/>
          </a:p>
        </p:txBody>
      </p:sp>
    </p:spTree>
    <p:extLst>
      <p:ext uri="{BB962C8B-B14F-4D97-AF65-F5344CB8AC3E}">
        <p14:creationId xmlns:p14="http://schemas.microsoft.com/office/powerpoint/2010/main" val="547543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1829348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1343036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1517812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165290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4101685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37</a:t>
            </a:fld>
            <a:endParaRPr lang="en-US"/>
          </a:p>
        </p:txBody>
      </p:sp>
    </p:spTree>
    <p:extLst>
      <p:ext uri="{BB962C8B-B14F-4D97-AF65-F5344CB8AC3E}">
        <p14:creationId xmlns:p14="http://schemas.microsoft.com/office/powerpoint/2010/main" val="32535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38</a:t>
            </a:fld>
            <a:endParaRPr lang="en-US"/>
          </a:p>
        </p:txBody>
      </p:sp>
    </p:spTree>
    <p:extLst>
      <p:ext uri="{BB962C8B-B14F-4D97-AF65-F5344CB8AC3E}">
        <p14:creationId xmlns:p14="http://schemas.microsoft.com/office/powerpoint/2010/main" val="932630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39</a:t>
            </a:fld>
            <a:endParaRPr lang="en-US"/>
          </a:p>
        </p:txBody>
      </p:sp>
    </p:spTree>
    <p:extLst>
      <p:ext uri="{BB962C8B-B14F-4D97-AF65-F5344CB8AC3E}">
        <p14:creationId xmlns:p14="http://schemas.microsoft.com/office/powerpoint/2010/main" val="2079648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403139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41</a:t>
            </a:fld>
            <a:endParaRPr lang="en-US"/>
          </a:p>
        </p:txBody>
      </p:sp>
    </p:spTree>
    <p:extLst>
      <p:ext uri="{BB962C8B-B14F-4D97-AF65-F5344CB8AC3E}">
        <p14:creationId xmlns:p14="http://schemas.microsoft.com/office/powerpoint/2010/main" val="1426505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42</a:t>
            </a:fld>
            <a:endParaRPr lang="en-US"/>
          </a:p>
        </p:txBody>
      </p:sp>
    </p:spTree>
    <p:extLst>
      <p:ext uri="{BB962C8B-B14F-4D97-AF65-F5344CB8AC3E}">
        <p14:creationId xmlns:p14="http://schemas.microsoft.com/office/powerpoint/2010/main" val="1027338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131893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52036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97470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30513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9830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125203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1961340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34BD1B-646E-224E-AA85-A6258B04739C}" type="datetime1">
              <a:rPr lang="en-US" smtClean="0"/>
              <a:t>6/19/18</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Salles/Nord | How to Talk Science With Just About Anyone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29D6A805-59F5-794A-AB8B-A960C69924D8}" type="datetime1">
              <a:rPr lang="en-US" smtClean="0"/>
              <a:t>6/19/18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Salles/Nord | How to Talk Science With Just About Anyone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BA381B7B-3F18-A04A-88D8-BF8EA5D02A72}" type="datetime1">
              <a:rPr lang="en-US" smtClean="0"/>
              <a:t>6/19/18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Salles/Nord | How to Talk Science With Just About Anyone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01BDB7E-1B25-5C47-B5F3-DE0F5F3C7DBE}" type="datetime1">
              <a:rPr lang="en-US" smtClean="0"/>
              <a:t>6/19/18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Salles/Nord | How to Talk Science With Just About Anyone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472BAA68-CEAE-CA47-A34D-D12EAD6D0985}" type="datetime1">
              <a:rPr lang="en-US" smtClean="0"/>
              <a:t>6/19/18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AE78AFA9-A9B3-3442-8B6D-B6B6B769FF55}" type="datetime1">
              <a:rPr lang="en-US" smtClean="0"/>
              <a:t>6/19/18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012A600-99FC-9746-BAE8-9EEFBD397A81}" type="datetime1">
              <a:rPr lang="en-US" smtClean="0"/>
              <a:t>6/19/18</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Salles/Nord | How to Talk Science With Just About Anyone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Andre Salles and Brian Nord	</a:t>
            </a:r>
          </a:p>
          <a:p>
            <a:r>
              <a:rPr lang="en-US" dirty="0"/>
              <a:t>Users Meeting</a:t>
            </a:r>
          </a:p>
          <a:p>
            <a:r>
              <a:rPr lang="en-US" dirty="0"/>
              <a:t>June 21, 2018</a:t>
            </a:r>
          </a:p>
          <a:p>
            <a:endParaRPr lang="en-US" dirty="0"/>
          </a:p>
        </p:txBody>
      </p:sp>
      <p:sp>
        <p:nvSpPr>
          <p:cNvPr id="3" name="Text Placeholder 2"/>
          <p:cNvSpPr>
            <a:spLocks noGrp="1"/>
          </p:cNvSpPr>
          <p:nvPr>
            <p:ph type="body" sz="quarter" idx="11"/>
          </p:nvPr>
        </p:nvSpPr>
        <p:spPr/>
        <p:txBody>
          <a:bodyPr>
            <a:noAutofit/>
          </a:bodyPr>
          <a:lstStyle/>
          <a:p>
            <a:r>
              <a:rPr lang="en-US" sz="3100" dirty="0"/>
              <a:t>How to Talk Science with Just About Anyone</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426" y="1067398"/>
            <a:ext cx="7570471" cy="1561502"/>
          </a:xfrm>
        </p:spPr>
        <p:txBody>
          <a:bodyPr/>
          <a:lstStyle/>
          <a:p>
            <a:pPr marL="0" indent="0">
              <a:buNone/>
            </a:pPr>
            <a:r>
              <a:rPr lang="en-US" dirty="0"/>
              <a:t>Story is how we learn, but more importantly, story is how we connect, and connection is the most crucial part of communication. Show me a graph or an equation, I probably won’t remember. Tell me a story, I’m in. </a:t>
            </a:r>
          </a:p>
        </p:txBody>
      </p:sp>
      <p:sp>
        <p:nvSpPr>
          <p:cNvPr id="7" name="Title 6"/>
          <p:cNvSpPr>
            <a:spLocks noGrp="1"/>
          </p:cNvSpPr>
          <p:nvPr>
            <p:ph type="title"/>
          </p:nvPr>
        </p:nvSpPr>
        <p:spPr>
          <a:xfrm>
            <a:off x="222250" y="400034"/>
            <a:ext cx="8686800" cy="427877"/>
          </a:xfrm>
        </p:spPr>
        <p:txBody>
          <a:bodyPr/>
          <a:lstStyle/>
          <a:p>
            <a:r>
              <a:rPr lang="en-US" dirty="0"/>
              <a:t>The importance of narrative</a:t>
            </a:r>
          </a:p>
        </p:txBody>
      </p:sp>
      <p:sp>
        <p:nvSpPr>
          <p:cNvPr id="3" name="Date Placeholder 2"/>
          <p:cNvSpPr>
            <a:spLocks noGrp="1"/>
          </p:cNvSpPr>
          <p:nvPr>
            <p:ph type="dt" sz="half" idx="2"/>
          </p:nvPr>
        </p:nvSpPr>
        <p:spPr/>
        <p:txBody>
          <a:bodyPr/>
          <a:lstStyle/>
          <a:p>
            <a:pPr>
              <a:defRPr/>
            </a:pPr>
            <a:fld id="{8ABDDF22-74E4-B64C-8D29-B827F9A23550}"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8" name="Picture 7">
            <a:extLst>
              <a:ext uri="{FF2B5EF4-FFF2-40B4-BE49-F238E27FC236}">
                <a16:creationId xmlns:a16="http://schemas.microsoft.com/office/drawing/2014/main" id="{594D6700-2C0B-3C45-BF81-38B2BF4F2160}"/>
              </a:ext>
            </a:extLst>
          </p:cNvPr>
          <p:cNvPicPr>
            <a:picLocks noChangeAspect="1"/>
          </p:cNvPicPr>
          <p:nvPr/>
        </p:nvPicPr>
        <p:blipFill>
          <a:blip r:embed="rId3"/>
          <a:stretch>
            <a:fillRect/>
          </a:stretch>
        </p:blipFill>
        <p:spPr>
          <a:xfrm>
            <a:off x="3181350" y="2868387"/>
            <a:ext cx="3631083" cy="3162300"/>
          </a:xfrm>
          <a:prstGeom prst="rect">
            <a:avLst/>
          </a:prstGeom>
        </p:spPr>
      </p:pic>
    </p:spTree>
    <p:extLst>
      <p:ext uri="{BB962C8B-B14F-4D97-AF65-F5344CB8AC3E}">
        <p14:creationId xmlns:p14="http://schemas.microsoft.com/office/powerpoint/2010/main" val="225847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Connecting with an audience</a:t>
            </a:r>
          </a:p>
        </p:txBody>
      </p:sp>
      <p:sp>
        <p:nvSpPr>
          <p:cNvPr id="3" name="Date Placeholder 2"/>
          <p:cNvSpPr>
            <a:spLocks noGrp="1"/>
          </p:cNvSpPr>
          <p:nvPr>
            <p:ph type="dt" sz="half" idx="2"/>
          </p:nvPr>
        </p:nvSpPr>
        <p:spPr/>
        <p:txBody>
          <a:bodyPr/>
          <a:lstStyle/>
          <a:p>
            <a:pPr>
              <a:defRPr/>
            </a:pPr>
            <a:fld id="{CB40B400-2EBA-D941-B5A4-2D32F1EEA025}"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2" name="Content Placeholder 1"/>
          <p:cNvSpPr>
            <a:spLocks noGrp="1"/>
          </p:cNvSpPr>
          <p:nvPr>
            <p:ph idx="1"/>
          </p:nvPr>
        </p:nvSpPr>
        <p:spPr>
          <a:xfrm>
            <a:off x="2001870" y="827911"/>
            <a:ext cx="5319584" cy="5059363"/>
          </a:xfrm>
        </p:spPr>
        <p:txBody>
          <a:bodyPr/>
          <a:lstStyle/>
          <a:p>
            <a:pPr marL="0" indent="0">
              <a:buNone/>
            </a:pPr>
            <a:endParaRPr lang="en-US" dirty="0"/>
          </a:p>
          <a:p>
            <a:pPr marL="0" indent="0">
              <a:buNone/>
            </a:pPr>
            <a:r>
              <a:rPr lang="en-US" dirty="0"/>
              <a:t>Personal connections are the most important part of communication. </a:t>
            </a:r>
          </a:p>
          <a:p>
            <a:pPr marL="0" indent="0">
              <a:buNone/>
            </a:pPr>
            <a:r>
              <a:rPr lang="en-US" dirty="0"/>
              <a:t>It’s not what your audience knows as much as it is what they connect with. </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452" y="3143363"/>
            <a:ext cx="4101413" cy="2721408"/>
          </a:xfrm>
          <a:prstGeom prst="rect">
            <a:avLst/>
          </a:prstGeom>
        </p:spPr>
      </p:pic>
    </p:spTree>
    <p:extLst>
      <p:ext uri="{BB962C8B-B14F-4D97-AF65-F5344CB8AC3E}">
        <p14:creationId xmlns:p14="http://schemas.microsoft.com/office/powerpoint/2010/main" val="175757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Who is your audience? </a:t>
            </a:r>
          </a:p>
        </p:txBody>
      </p:sp>
      <p:sp>
        <p:nvSpPr>
          <p:cNvPr id="3" name="Date Placeholder 2"/>
          <p:cNvSpPr>
            <a:spLocks noGrp="1"/>
          </p:cNvSpPr>
          <p:nvPr>
            <p:ph type="dt" sz="half" idx="2"/>
          </p:nvPr>
        </p:nvSpPr>
        <p:spPr/>
        <p:txBody>
          <a:bodyPr/>
          <a:lstStyle/>
          <a:p>
            <a:pPr>
              <a:defRPr/>
            </a:pPr>
            <a:fld id="{A15E90F9-D6C5-0649-B835-6A12E948C841}"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Content Placeholder 1"/>
          <p:cNvSpPr>
            <a:spLocks noGrp="1"/>
          </p:cNvSpPr>
          <p:nvPr>
            <p:ph idx="1"/>
          </p:nvPr>
        </p:nvSpPr>
        <p:spPr>
          <a:xfrm>
            <a:off x="222250" y="988541"/>
            <a:ext cx="8686800" cy="4898733"/>
          </a:xfrm>
        </p:spPr>
        <p:txBody>
          <a:bodyPr/>
          <a:lstStyle/>
          <a:p>
            <a:pPr marL="0" indent="0">
              <a:buNone/>
            </a:pPr>
            <a:r>
              <a:rPr lang="en-US" dirty="0"/>
              <a:t>Remember that this is all about your audience. Connect with them! Ask these important questions:</a:t>
            </a:r>
          </a:p>
          <a:p>
            <a:r>
              <a:rPr lang="en-US" dirty="0"/>
              <a:t>WHO is this for?</a:t>
            </a:r>
          </a:p>
          <a:p>
            <a:r>
              <a:rPr lang="en-US" dirty="0"/>
              <a:t>WHAT are they interested in?</a:t>
            </a:r>
          </a:p>
          <a:p>
            <a:r>
              <a:rPr lang="en-US" dirty="0"/>
              <a:t>WHAT do they already know?</a:t>
            </a:r>
          </a:p>
          <a:p>
            <a:r>
              <a:rPr lang="en-US" dirty="0"/>
              <a:t>HOW can you get this specific audience to engage with you? </a:t>
            </a:r>
          </a:p>
          <a:p>
            <a:pPr marL="0" indent="0">
              <a:buNone/>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351" y="3567360"/>
            <a:ext cx="4053017" cy="2691679"/>
          </a:xfrm>
          <a:prstGeom prst="rect">
            <a:avLst/>
          </a:prstGeom>
        </p:spPr>
      </p:pic>
    </p:spTree>
    <p:extLst>
      <p:ext uri="{BB962C8B-B14F-4D97-AF65-F5344CB8AC3E}">
        <p14:creationId xmlns:p14="http://schemas.microsoft.com/office/powerpoint/2010/main" val="126399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Communication is interaction</a:t>
            </a:r>
          </a:p>
        </p:txBody>
      </p:sp>
      <p:sp>
        <p:nvSpPr>
          <p:cNvPr id="3" name="Date Placeholder 2"/>
          <p:cNvSpPr>
            <a:spLocks noGrp="1"/>
          </p:cNvSpPr>
          <p:nvPr>
            <p:ph type="dt" sz="half" idx="2"/>
          </p:nvPr>
        </p:nvSpPr>
        <p:spPr/>
        <p:txBody>
          <a:bodyPr/>
          <a:lstStyle/>
          <a:p>
            <a:pPr>
              <a:defRPr/>
            </a:pPr>
            <a:fld id="{42770F87-1739-A04A-B169-B83A23BE0288}"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2" name="Content Placeholder 1"/>
          <p:cNvSpPr>
            <a:spLocks noGrp="1"/>
          </p:cNvSpPr>
          <p:nvPr>
            <p:ph idx="1"/>
          </p:nvPr>
        </p:nvSpPr>
        <p:spPr>
          <a:xfrm>
            <a:off x="222250" y="988541"/>
            <a:ext cx="8686800" cy="4898733"/>
          </a:xfrm>
        </p:spPr>
        <p:txBody>
          <a:bodyPr/>
          <a:lstStyle/>
          <a:p>
            <a:pPr marL="0" indent="0">
              <a:buNone/>
            </a:pPr>
            <a:r>
              <a:rPr lang="en-US" dirty="0"/>
              <a:t>This means listening is just as important as talking. </a:t>
            </a:r>
          </a:p>
          <a:p>
            <a:pPr marL="0" indent="0">
              <a:buNone/>
            </a:pPr>
            <a:r>
              <a:rPr lang="en-US" dirty="0"/>
              <a:t>Ask questions, learn about who you are speaking with. </a:t>
            </a:r>
          </a:p>
          <a:p>
            <a:pPr marL="0" indent="0">
              <a:buNone/>
            </a:pPr>
            <a:r>
              <a:rPr lang="en-US" dirty="0"/>
              <a:t>Engage with them, don’t just talk to them. </a:t>
            </a:r>
          </a:p>
          <a:p>
            <a:pPr marL="0" indent="0">
              <a:buNone/>
            </a:pPr>
            <a:r>
              <a:rPr lang="en-US" dirty="0"/>
              <a:t>Watch for the eyes-glazing-over moment. </a:t>
            </a:r>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862" y="2943559"/>
            <a:ext cx="4669137" cy="3104345"/>
          </a:xfrm>
          <a:prstGeom prst="rect">
            <a:avLst/>
          </a:prstGeom>
        </p:spPr>
      </p:pic>
    </p:spTree>
    <p:extLst>
      <p:ext uri="{BB962C8B-B14F-4D97-AF65-F5344CB8AC3E}">
        <p14:creationId xmlns:p14="http://schemas.microsoft.com/office/powerpoint/2010/main" val="196650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You are a story</a:t>
            </a:r>
          </a:p>
        </p:txBody>
      </p:sp>
      <p:sp>
        <p:nvSpPr>
          <p:cNvPr id="3" name="Date Placeholder 2"/>
          <p:cNvSpPr>
            <a:spLocks noGrp="1"/>
          </p:cNvSpPr>
          <p:nvPr>
            <p:ph type="dt" sz="half" idx="2"/>
          </p:nvPr>
        </p:nvSpPr>
        <p:spPr/>
        <p:txBody>
          <a:bodyPr/>
          <a:lstStyle/>
          <a:p>
            <a:pPr>
              <a:defRPr/>
            </a:pPr>
            <a:fld id="{DBD3AB71-818D-EA43-AA9C-9A4DDBED4419}"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9" name="Content Placeholder 8"/>
          <p:cNvSpPr>
            <a:spLocks noGrp="1"/>
          </p:cNvSpPr>
          <p:nvPr>
            <p:ph idx="1"/>
          </p:nvPr>
        </p:nvSpPr>
        <p:spPr>
          <a:xfrm>
            <a:off x="228600" y="971550"/>
            <a:ext cx="8369300" cy="5059363"/>
          </a:xfrm>
        </p:spPr>
        <p:txBody>
          <a:bodyPr/>
          <a:lstStyle/>
          <a:p>
            <a:pPr marL="0" indent="0">
              <a:buNone/>
            </a:pPr>
            <a:r>
              <a:rPr lang="en-US" dirty="0"/>
              <a:t>Your audiences are interested in connecting with you. Tell them your story. Personalizing your science takes nothing away from the work.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848" y="2250089"/>
            <a:ext cx="4357083" cy="3780824"/>
          </a:xfrm>
          <a:prstGeom prst="rect">
            <a:avLst/>
          </a:prstGeom>
        </p:spPr>
      </p:pic>
    </p:spTree>
    <p:extLst>
      <p:ext uri="{BB962C8B-B14F-4D97-AF65-F5344CB8AC3E}">
        <p14:creationId xmlns:p14="http://schemas.microsoft.com/office/powerpoint/2010/main" val="179533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Make it relevant</a:t>
            </a:r>
          </a:p>
        </p:txBody>
      </p:sp>
      <p:sp>
        <p:nvSpPr>
          <p:cNvPr id="3" name="Date Placeholder 2"/>
          <p:cNvSpPr>
            <a:spLocks noGrp="1"/>
          </p:cNvSpPr>
          <p:nvPr>
            <p:ph type="dt" sz="half" idx="2"/>
          </p:nvPr>
        </p:nvSpPr>
        <p:spPr/>
        <p:txBody>
          <a:bodyPr/>
          <a:lstStyle/>
          <a:p>
            <a:pPr>
              <a:defRPr/>
            </a:pPr>
            <a:fld id="{E2B628AB-BEAB-314A-B95E-DB4AB3A9E2E1}"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9" name="Content Placeholder 8"/>
          <p:cNvSpPr>
            <a:spLocks noGrp="1"/>
          </p:cNvSpPr>
          <p:nvPr>
            <p:ph idx="1"/>
          </p:nvPr>
        </p:nvSpPr>
        <p:spPr/>
        <p:txBody>
          <a:bodyPr/>
          <a:lstStyle/>
          <a:p>
            <a:pPr marL="0" indent="0">
              <a:buNone/>
            </a:pPr>
            <a:r>
              <a:rPr lang="en-US" dirty="0"/>
              <a:t>In order for audiences to connect with your work, you need to make it relevant to their lives. Connect it to what is important to them. Make it part of their story.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700" y="2270397"/>
            <a:ext cx="4312850" cy="3626315"/>
          </a:xfrm>
          <a:prstGeom prst="rect">
            <a:avLst/>
          </a:prstGeom>
        </p:spPr>
      </p:pic>
    </p:spTree>
    <p:extLst>
      <p:ext uri="{BB962C8B-B14F-4D97-AF65-F5344CB8AC3E}">
        <p14:creationId xmlns:p14="http://schemas.microsoft.com/office/powerpoint/2010/main" val="73157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Analogies yes, jargon no</a:t>
            </a:r>
          </a:p>
        </p:txBody>
      </p:sp>
      <p:sp>
        <p:nvSpPr>
          <p:cNvPr id="3" name="Date Placeholder 2"/>
          <p:cNvSpPr>
            <a:spLocks noGrp="1"/>
          </p:cNvSpPr>
          <p:nvPr>
            <p:ph type="dt" sz="half" idx="2"/>
          </p:nvPr>
        </p:nvSpPr>
        <p:spPr/>
        <p:txBody>
          <a:bodyPr/>
          <a:lstStyle/>
          <a:p>
            <a:pPr>
              <a:defRPr/>
            </a:pPr>
            <a:fld id="{0CCA4D51-7C24-D945-823C-9401C51D343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9" name="Content Placeholder 8"/>
          <p:cNvSpPr>
            <a:spLocks noGrp="1"/>
          </p:cNvSpPr>
          <p:nvPr>
            <p:ph idx="1"/>
          </p:nvPr>
        </p:nvSpPr>
        <p:spPr>
          <a:xfrm>
            <a:off x="262645" y="983906"/>
            <a:ext cx="8036140" cy="5059363"/>
          </a:xfrm>
        </p:spPr>
        <p:txBody>
          <a:bodyPr/>
          <a:lstStyle/>
          <a:p>
            <a:pPr marL="0" indent="0">
              <a:buNone/>
            </a:pPr>
            <a:r>
              <a:rPr lang="en-US" dirty="0"/>
              <a:t>Reframing concepts in interesting ways can help capture and keep an audience’s attention. Analogies require some brainstorming, but are effective. </a:t>
            </a:r>
          </a:p>
          <a:p>
            <a:pPr marL="0" indent="0">
              <a:buNone/>
            </a:pPr>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899" y="2403569"/>
            <a:ext cx="4821822" cy="3584851"/>
          </a:xfrm>
          <a:prstGeom prst="rect">
            <a:avLst/>
          </a:prstGeom>
        </p:spPr>
      </p:pic>
    </p:spTree>
    <p:extLst>
      <p:ext uri="{BB962C8B-B14F-4D97-AF65-F5344CB8AC3E}">
        <p14:creationId xmlns:p14="http://schemas.microsoft.com/office/powerpoint/2010/main" val="101565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Lego exercise</a:t>
            </a:r>
          </a:p>
        </p:txBody>
      </p:sp>
      <p:sp>
        <p:nvSpPr>
          <p:cNvPr id="3" name="Date Placeholder 2"/>
          <p:cNvSpPr>
            <a:spLocks noGrp="1"/>
          </p:cNvSpPr>
          <p:nvPr>
            <p:ph type="dt" sz="half" idx="2"/>
          </p:nvPr>
        </p:nvSpPr>
        <p:spPr/>
        <p:txBody>
          <a:bodyPr/>
          <a:lstStyle/>
          <a:p>
            <a:pPr>
              <a:defRPr/>
            </a:pPr>
            <a:fld id="{E7EAD81A-86F1-BB45-A22B-9C589C9B2017}"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9" name="Content Placeholder 8"/>
          <p:cNvSpPr>
            <a:spLocks noGrp="1"/>
          </p:cNvSpPr>
          <p:nvPr>
            <p:ph idx="1"/>
          </p:nvPr>
        </p:nvSpPr>
        <p:spPr/>
        <p:txBody>
          <a:bodyPr/>
          <a:lstStyle/>
          <a:p>
            <a:pPr marL="0" indent="0">
              <a:buNone/>
            </a:pPr>
            <a:r>
              <a:rPr lang="en-US"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79500"/>
            <a:ext cx="7620000" cy="4699000"/>
          </a:xfrm>
          <a:prstGeom prst="rect">
            <a:avLst/>
          </a:prstGeom>
        </p:spPr>
      </p:pic>
    </p:spTree>
    <p:extLst>
      <p:ext uri="{BB962C8B-B14F-4D97-AF65-F5344CB8AC3E}">
        <p14:creationId xmlns:p14="http://schemas.microsoft.com/office/powerpoint/2010/main" val="202770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Distilling your message</a:t>
            </a:r>
          </a:p>
        </p:txBody>
      </p:sp>
      <p:sp>
        <p:nvSpPr>
          <p:cNvPr id="3" name="Date Placeholder 2"/>
          <p:cNvSpPr>
            <a:spLocks noGrp="1"/>
          </p:cNvSpPr>
          <p:nvPr>
            <p:ph type="dt" sz="half" idx="2"/>
          </p:nvPr>
        </p:nvSpPr>
        <p:spPr/>
        <p:txBody>
          <a:bodyPr/>
          <a:lstStyle/>
          <a:p>
            <a:pPr>
              <a:defRPr/>
            </a:pPr>
            <a:fld id="{54609244-8D01-D846-93F3-05699205C270}"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9" name="Content Placeholder 8"/>
          <p:cNvSpPr>
            <a:spLocks noGrp="1"/>
          </p:cNvSpPr>
          <p:nvPr>
            <p:ph idx="1"/>
          </p:nvPr>
        </p:nvSpPr>
        <p:spPr/>
        <p:txBody>
          <a:bodyPr/>
          <a:lstStyle/>
          <a:p>
            <a:pPr marL="0" indent="0">
              <a:buNone/>
            </a:pPr>
            <a:r>
              <a:rPr lang="en-US" dirty="0"/>
              <a:t>If you only have a few minutes with someone, what do you most want them to know and understand about your work? </a:t>
            </a:r>
          </a:p>
          <a:p>
            <a:pPr marL="0" indent="0">
              <a:buNone/>
            </a:pPr>
            <a:r>
              <a:rPr lang="en-US" dirty="0"/>
              <a:t>It’s a cliché, but elevator speeches work. </a:t>
            </a:r>
          </a:p>
          <a:p>
            <a:pPr marL="0" indent="0">
              <a:buNone/>
            </a:pPr>
            <a:endParaRPr lang="en-US" dirty="0"/>
          </a:p>
          <a:p>
            <a:pPr marL="0" indent="0">
              <a:buNone/>
            </a:pPr>
            <a:r>
              <a:rPr lang="en-US"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684" y="2536225"/>
            <a:ext cx="6015956" cy="3147884"/>
          </a:xfrm>
          <a:prstGeom prst="rect">
            <a:avLst/>
          </a:prstGeom>
        </p:spPr>
      </p:pic>
    </p:spTree>
    <p:extLst>
      <p:ext uri="{BB962C8B-B14F-4D97-AF65-F5344CB8AC3E}">
        <p14:creationId xmlns:p14="http://schemas.microsoft.com/office/powerpoint/2010/main" val="1967080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Key messages</a:t>
            </a:r>
          </a:p>
        </p:txBody>
      </p:sp>
      <p:sp>
        <p:nvSpPr>
          <p:cNvPr id="3" name="Date Placeholder 2"/>
          <p:cNvSpPr>
            <a:spLocks noGrp="1"/>
          </p:cNvSpPr>
          <p:nvPr>
            <p:ph type="dt" sz="half" idx="2"/>
          </p:nvPr>
        </p:nvSpPr>
        <p:spPr/>
        <p:txBody>
          <a:bodyPr/>
          <a:lstStyle/>
          <a:p>
            <a:pPr>
              <a:defRPr/>
            </a:pPr>
            <a:fld id="{2EC0D934-D34F-F445-9ADD-338F3F72788A}"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9" name="Content Placeholder 8"/>
          <p:cNvSpPr>
            <a:spLocks noGrp="1"/>
          </p:cNvSpPr>
          <p:nvPr>
            <p:ph idx="1"/>
          </p:nvPr>
        </p:nvSpPr>
        <p:spPr/>
        <p:txBody>
          <a:bodyPr/>
          <a:lstStyle/>
          <a:p>
            <a:pPr marL="0" indent="0">
              <a:buNone/>
            </a:pPr>
            <a:r>
              <a:rPr lang="en-US" dirty="0"/>
              <a:t>Think of the two or three most important messages you want to get across. </a:t>
            </a:r>
          </a:p>
          <a:p>
            <a:pPr marL="0" indent="0">
              <a:buNone/>
            </a:pPr>
            <a:endParaRPr lang="en-US" dirty="0"/>
          </a:p>
          <a:p>
            <a:pPr marL="0" indent="0">
              <a:buNone/>
            </a:pPr>
            <a:r>
              <a:rPr lang="en-US" dirty="0"/>
              <a:t>Examples: </a:t>
            </a:r>
          </a:p>
          <a:p>
            <a:pPr marL="457200" indent="-457200">
              <a:buAutoNum type="arabicPeriod"/>
            </a:pPr>
            <a:r>
              <a:rPr lang="en-US" dirty="0"/>
              <a:t>Neutrinos are very hard to study, but important.</a:t>
            </a:r>
          </a:p>
          <a:p>
            <a:pPr marL="457200" indent="-457200">
              <a:buAutoNum type="arabicPeriod"/>
            </a:pPr>
            <a:r>
              <a:rPr lang="en-US" dirty="0"/>
              <a:t>The experiment I am working on is amazing because ____</a:t>
            </a:r>
          </a:p>
          <a:p>
            <a:pPr marL="457200" indent="-457200">
              <a:buAutoNum type="arabicPeriod"/>
            </a:pPr>
            <a:r>
              <a:rPr lang="en-US" dirty="0"/>
              <a:t>It takes a team of hundreds from around the world to make an experiment like this work.</a:t>
            </a:r>
          </a:p>
          <a:p>
            <a:pPr marL="0" indent="0">
              <a:buNone/>
            </a:pPr>
            <a:endParaRPr lang="en-US" dirty="0"/>
          </a:p>
          <a:p>
            <a:pPr marL="0" indent="0">
              <a:buNone/>
            </a:pPr>
            <a:r>
              <a:rPr lang="en-US" dirty="0"/>
              <a:t>Then stick to those messages! When you feel yourself drifting away from them, return to them. </a:t>
            </a:r>
          </a:p>
          <a:p>
            <a:pPr marL="0" indent="0">
              <a:buNone/>
            </a:pPr>
            <a:r>
              <a:rPr lang="en-US" dirty="0"/>
              <a:t> </a:t>
            </a:r>
          </a:p>
        </p:txBody>
      </p:sp>
    </p:spTree>
    <p:extLst>
      <p:ext uri="{BB962C8B-B14F-4D97-AF65-F5344CB8AC3E}">
        <p14:creationId xmlns:p14="http://schemas.microsoft.com/office/powerpoint/2010/main" val="1395518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Hello!</a:t>
            </a:r>
          </a:p>
        </p:txBody>
      </p:sp>
      <p:sp>
        <p:nvSpPr>
          <p:cNvPr id="3" name="Date Placeholder 2"/>
          <p:cNvSpPr>
            <a:spLocks noGrp="1"/>
          </p:cNvSpPr>
          <p:nvPr>
            <p:ph type="dt" sz="half" idx="2"/>
          </p:nvPr>
        </p:nvSpPr>
        <p:spPr/>
        <p:txBody>
          <a:bodyPr/>
          <a:lstStyle/>
          <a:p>
            <a:pPr>
              <a:defRPr/>
            </a:pPr>
            <a:fld id="{E33C21C8-9797-2541-94A9-BAA4956481CD}"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173900"/>
            <a:ext cx="4381500" cy="4381500"/>
          </a:xfrm>
        </p:spPr>
      </p:pic>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Let’s try it out! </a:t>
            </a:r>
          </a:p>
        </p:txBody>
      </p:sp>
      <p:sp>
        <p:nvSpPr>
          <p:cNvPr id="3" name="Date Placeholder 2"/>
          <p:cNvSpPr>
            <a:spLocks noGrp="1"/>
          </p:cNvSpPr>
          <p:nvPr>
            <p:ph type="dt" sz="half" idx="2"/>
          </p:nvPr>
        </p:nvSpPr>
        <p:spPr/>
        <p:txBody>
          <a:bodyPr/>
          <a:lstStyle/>
          <a:p>
            <a:pPr>
              <a:defRPr/>
            </a:pPr>
            <a:fld id="{952D22F4-B17E-304A-AEE5-1D390D511A9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9" name="Content Placeholder 8"/>
          <p:cNvSpPr>
            <a:spLocks noGrp="1"/>
          </p:cNvSpPr>
          <p:nvPr>
            <p:ph idx="1"/>
          </p:nvPr>
        </p:nvSpPr>
        <p:spPr>
          <a:xfrm>
            <a:off x="222250" y="971550"/>
            <a:ext cx="8678863" cy="5059363"/>
          </a:xfrm>
        </p:spPr>
        <p:txBody>
          <a:bodyPr/>
          <a:lstStyle/>
          <a:p>
            <a:pPr marL="0" indent="0">
              <a:buNone/>
            </a:pPr>
            <a:r>
              <a:rPr lang="en-US" dirty="0"/>
              <a:t>Using these example messages (or your own), create your own elevator speech. </a:t>
            </a:r>
          </a:p>
          <a:p>
            <a:pPr marL="457200" indent="-457200">
              <a:buAutoNum type="arabicPeriod"/>
            </a:pPr>
            <a:r>
              <a:rPr lang="en-US" dirty="0"/>
              <a:t>Neutrinos are very hard to study, but important.</a:t>
            </a:r>
          </a:p>
          <a:p>
            <a:pPr marL="457200" indent="-457200">
              <a:buAutoNum type="arabicPeriod"/>
            </a:pPr>
            <a:r>
              <a:rPr lang="en-US" dirty="0"/>
              <a:t>The experiment I am working on is amazing because ____</a:t>
            </a:r>
          </a:p>
          <a:p>
            <a:pPr marL="457200" indent="-457200">
              <a:buAutoNum type="arabicPeriod"/>
            </a:pPr>
            <a:r>
              <a:rPr lang="en-US" dirty="0"/>
              <a:t>It takes a team of hundreds from around the world to make an experiment like this work.</a:t>
            </a:r>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945" y="3818531"/>
            <a:ext cx="3141361" cy="2356021"/>
          </a:xfrm>
          <a:prstGeom prst="rect">
            <a:avLst/>
          </a:prstGeom>
        </p:spPr>
      </p:pic>
    </p:spTree>
    <p:extLst>
      <p:ext uri="{BB962C8B-B14F-4D97-AF65-F5344CB8AC3E}">
        <p14:creationId xmlns:p14="http://schemas.microsoft.com/office/powerpoint/2010/main" val="168950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12391"/>
            <a:ext cx="8686800" cy="427877"/>
          </a:xfrm>
        </p:spPr>
        <p:txBody>
          <a:bodyPr/>
          <a:lstStyle/>
          <a:p>
            <a:r>
              <a:rPr lang="en-US" dirty="0"/>
              <a:t>Sample speech</a:t>
            </a:r>
          </a:p>
        </p:txBody>
      </p:sp>
      <p:sp>
        <p:nvSpPr>
          <p:cNvPr id="3" name="Date Placeholder 2"/>
          <p:cNvSpPr>
            <a:spLocks noGrp="1"/>
          </p:cNvSpPr>
          <p:nvPr>
            <p:ph type="dt" sz="half" idx="2"/>
          </p:nvPr>
        </p:nvSpPr>
        <p:spPr/>
        <p:txBody>
          <a:bodyPr/>
          <a:lstStyle/>
          <a:p>
            <a:pPr>
              <a:defRPr/>
            </a:pPr>
            <a:fld id="{16B60556-67C4-9A4B-8415-3AE53E2D410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9" name="Content Placeholder 8"/>
          <p:cNvSpPr>
            <a:spLocks noGrp="1"/>
          </p:cNvSpPr>
          <p:nvPr>
            <p:ph idx="1"/>
          </p:nvPr>
        </p:nvSpPr>
        <p:spPr>
          <a:xfrm>
            <a:off x="444843" y="1453463"/>
            <a:ext cx="8130746" cy="3526309"/>
          </a:xfrm>
        </p:spPr>
        <p:txBody>
          <a:bodyPr/>
          <a:lstStyle/>
          <a:p>
            <a:pPr marL="0" indent="0">
              <a:buNone/>
            </a:pPr>
            <a:r>
              <a:rPr lang="en-US" dirty="0"/>
              <a:t>Hello, I’m ___ and I study the mysteries of the universe. One of the biggest mysteries is a particle called a neutrino. Trillions of them go through you and everything else every minute, which makes them hard to study, but we know they had an important role in the formation of the universe. My experiment will use a huge machine in an old gold mine to give us insight into how these particles behave. More than a thousand of us around the world work on this, and we’re all excited about it because it might tell us why we exist at all. </a:t>
            </a:r>
          </a:p>
        </p:txBody>
      </p:sp>
    </p:spTree>
    <p:extLst>
      <p:ext uri="{BB962C8B-B14F-4D97-AF65-F5344CB8AC3E}">
        <p14:creationId xmlns:p14="http://schemas.microsoft.com/office/powerpoint/2010/main" val="997660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Your elevator pitch is not a story</a:t>
            </a:r>
          </a:p>
        </p:txBody>
      </p:sp>
      <p:sp>
        <p:nvSpPr>
          <p:cNvPr id="3" name="Date Placeholder 2"/>
          <p:cNvSpPr>
            <a:spLocks noGrp="1"/>
          </p:cNvSpPr>
          <p:nvPr>
            <p:ph type="dt" sz="half" idx="2"/>
          </p:nvPr>
        </p:nvSpPr>
        <p:spPr/>
        <p:txBody>
          <a:bodyPr/>
          <a:lstStyle/>
          <a:p>
            <a:pPr>
              <a:defRPr/>
            </a:pPr>
            <a:fld id="{2C9664EC-03AF-E845-A8E7-135F5E41E43A}"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9" name="Content Placeholder 8"/>
          <p:cNvSpPr>
            <a:spLocks noGrp="1"/>
          </p:cNvSpPr>
          <p:nvPr>
            <p:ph idx="1"/>
          </p:nvPr>
        </p:nvSpPr>
        <p:spPr>
          <a:xfrm>
            <a:off x="532606" y="1136380"/>
            <a:ext cx="7924800" cy="5059363"/>
          </a:xfrm>
        </p:spPr>
        <p:txBody>
          <a:bodyPr/>
          <a:lstStyle/>
          <a:p>
            <a:pPr marL="0" indent="0">
              <a:buNone/>
            </a:pPr>
            <a:r>
              <a:rPr lang="en-US" dirty="0"/>
              <a:t>It is the starting point of a narrative. It’s the crux of the information you want to convey. Telling a story is the best way to convey it so that people will respond.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06" y="2836218"/>
            <a:ext cx="8064500" cy="2717800"/>
          </a:xfrm>
          <a:prstGeom prst="rect">
            <a:avLst/>
          </a:prstGeom>
        </p:spPr>
      </p:pic>
    </p:spTree>
    <p:extLst>
      <p:ext uri="{BB962C8B-B14F-4D97-AF65-F5344CB8AC3E}">
        <p14:creationId xmlns:p14="http://schemas.microsoft.com/office/powerpoint/2010/main" val="130401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426" y="1080098"/>
            <a:ext cx="7570471" cy="1561502"/>
          </a:xfrm>
        </p:spPr>
        <p:txBody>
          <a:bodyPr/>
          <a:lstStyle/>
          <a:p>
            <a:pPr marL="0" indent="0">
              <a:buNone/>
            </a:pPr>
            <a:r>
              <a:rPr lang="en-US" dirty="0"/>
              <a:t>We’re all familiar with narrative structure from the films and television shows we watch and the books we read. </a:t>
            </a:r>
          </a:p>
        </p:txBody>
      </p:sp>
      <p:sp>
        <p:nvSpPr>
          <p:cNvPr id="7" name="Title 6"/>
          <p:cNvSpPr>
            <a:spLocks noGrp="1"/>
          </p:cNvSpPr>
          <p:nvPr>
            <p:ph type="title"/>
          </p:nvPr>
        </p:nvSpPr>
        <p:spPr>
          <a:xfrm>
            <a:off x="222250" y="400034"/>
            <a:ext cx="8686800" cy="427877"/>
          </a:xfrm>
        </p:spPr>
        <p:txBody>
          <a:bodyPr/>
          <a:lstStyle/>
          <a:p>
            <a:r>
              <a:rPr lang="en-US" dirty="0"/>
              <a:t>Types of narrative</a:t>
            </a:r>
          </a:p>
        </p:txBody>
      </p:sp>
      <p:sp>
        <p:nvSpPr>
          <p:cNvPr id="3" name="Date Placeholder 2"/>
          <p:cNvSpPr>
            <a:spLocks noGrp="1"/>
          </p:cNvSpPr>
          <p:nvPr>
            <p:ph type="dt" sz="half" idx="2"/>
          </p:nvPr>
        </p:nvSpPr>
        <p:spPr/>
        <p:txBody>
          <a:bodyPr/>
          <a:lstStyle/>
          <a:p>
            <a:pPr>
              <a:defRPr/>
            </a:pPr>
            <a:fld id="{8B8BD23C-47C9-4A48-86F5-26A39E71D71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9" name="Picture 8">
            <a:extLst>
              <a:ext uri="{FF2B5EF4-FFF2-40B4-BE49-F238E27FC236}">
                <a16:creationId xmlns:a16="http://schemas.microsoft.com/office/drawing/2014/main" id="{D1F59D19-28B7-594C-A59A-5E316A3FE4D5}"/>
              </a:ext>
            </a:extLst>
          </p:cNvPr>
          <p:cNvPicPr>
            <a:picLocks noChangeAspect="1"/>
          </p:cNvPicPr>
          <p:nvPr/>
        </p:nvPicPr>
        <p:blipFill>
          <a:blip r:embed="rId3"/>
          <a:stretch>
            <a:fillRect/>
          </a:stretch>
        </p:blipFill>
        <p:spPr>
          <a:xfrm>
            <a:off x="1879600" y="2190750"/>
            <a:ext cx="5092700" cy="3833724"/>
          </a:xfrm>
          <a:prstGeom prst="rect">
            <a:avLst/>
          </a:prstGeom>
        </p:spPr>
      </p:pic>
    </p:spTree>
    <p:extLst>
      <p:ext uri="{BB962C8B-B14F-4D97-AF65-F5344CB8AC3E}">
        <p14:creationId xmlns:p14="http://schemas.microsoft.com/office/powerpoint/2010/main" val="260490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426" y="1080098"/>
            <a:ext cx="7570471" cy="1561502"/>
          </a:xfrm>
        </p:spPr>
        <p:txBody>
          <a:bodyPr/>
          <a:lstStyle/>
          <a:p>
            <a:pPr marL="0" indent="0">
              <a:buNone/>
            </a:pPr>
            <a:r>
              <a:rPr lang="en-US" dirty="0"/>
              <a:t>Journalism has its own self-imposed structure. The best stories – the ones you remember – ignore this completely. </a:t>
            </a:r>
          </a:p>
        </p:txBody>
      </p:sp>
      <p:sp>
        <p:nvSpPr>
          <p:cNvPr id="7" name="Title 6"/>
          <p:cNvSpPr>
            <a:spLocks noGrp="1"/>
          </p:cNvSpPr>
          <p:nvPr>
            <p:ph type="title"/>
          </p:nvPr>
        </p:nvSpPr>
        <p:spPr>
          <a:xfrm>
            <a:off x="222250" y="400034"/>
            <a:ext cx="8686800" cy="427877"/>
          </a:xfrm>
        </p:spPr>
        <p:txBody>
          <a:bodyPr/>
          <a:lstStyle/>
          <a:p>
            <a:r>
              <a:rPr lang="en-US" dirty="0"/>
              <a:t>Types of narrative</a:t>
            </a:r>
          </a:p>
        </p:txBody>
      </p:sp>
      <p:sp>
        <p:nvSpPr>
          <p:cNvPr id="3" name="Date Placeholder 2"/>
          <p:cNvSpPr>
            <a:spLocks noGrp="1"/>
          </p:cNvSpPr>
          <p:nvPr>
            <p:ph type="dt" sz="half" idx="2"/>
          </p:nvPr>
        </p:nvSpPr>
        <p:spPr/>
        <p:txBody>
          <a:bodyPr/>
          <a:lstStyle/>
          <a:p>
            <a:pPr>
              <a:defRPr/>
            </a:pPr>
            <a:fld id="{EA49B7C9-E014-CF43-AA8F-5E13A895C866}"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8" name="Picture 7">
            <a:extLst>
              <a:ext uri="{FF2B5EF4-FFF2-40B4-BE49-F238E27FC236}">
                <a16:creationId xmlns:a16="http://schemas.microsoft.com/office/drawing/2014/main" id="{96F2667B-95D0-3545-B364-50F9C94605D7}"/>
              </a:ext>
            </a:extLst>
          </p:cNvPr>
          <p:cNvPicPr>
            <a:picLocks noChangeAspect="1"/>
          </p:cNvPicPr>
          <p:nvPr/>
        </p:nvPicPr>
        <p:blipFill>
          <a:blip r:embed="rId3"/>
          <a:stretch>
            <a:fillRect/>
          </a:stretch>
        </p:blipFill>
        <p:spPr>
          <a:xfrm>
            <a:off x="2349500" y="2286931"/>
            <a:ext cx="3921262" cy="3770969"/>
          </a:xfrm>
          <a:prstGeom prst="rect">
            <a:avLst/>
          </a:prstGeom>
        </p:spPr>
      </p:pic>
    </p:spTree>
    <p:extLst>
      <p:ext uri="{BB962C8B-B14F-4D97-AF65-F5344CB8AC3E}">
        <p14:creationId xmlns:p14="http://schemas.microsoft.com/office/powerpoint/2010/main" val="4140656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How to build a story</a:t>
            </a:r>
          </a:p>
        </p:txBody>
      </p:sp>
      <p:sp>
        <p:nvSpPr>
          <p:cNvPr id="3" name="Date Placeholder 2"/>
          <p:cNvSpPr>
            <a:spLocks noGrp="1"/>
          </p:cNvSpPr>
          <p:nvPr>
            <p:ph type="dt" sz="half" idx="2"/>
          </p:nvPr>
        </p:nvSpPr>
        <p:spPr/>
        <p:txBody>
          <a:bodyPr/>
          <a:lstStyle/>
          <a:p>
            <a:pPr>
              <a:defRPr/>
            </a:pPr>
            <a:fld id="{94B4ED15-E04D-2C43-AD56-573F8E104ED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9" name="Content Placeholder 8"/>
          <p:cNvSpPr>
            <a:spLocks noGrp="1"/>
          </p:cNvSpPr>
          <p:nvPr>
            <p:ph idx="1"/>
          </p:nvPr>
        </p:nvSpPr>
        <p:spPr>
          <a:xfrm>
            <a:off x="222250" y="967611"/>
            <a:ext cx="8672513" cy="4827471"/>
          </a:xfrm>
        </p:spPr>
        <p:txBody>
          <a:bodyPr/>
          <a:lstStyle/>
          <a:p>
            <a:pPr marL="0" indent="0">
              <a:buNone/>
            </a:pPr>
            <a:r>
              <a:rPr lang="en-US" dirty="0"/>
              <a:t>Stories have a beginning, a series of events in the middle, and an ending. (That ending can be “we don’t know yet!”) </a:t>
            </a:r>
            <a:br>
              <a:rPr lang="en-US" dirty="0"/>
            </a:br>
            <a:endParaRPr lang="en-US" dirty="0"/>
          </a:p>
          <a:p>
            <a:pPr marL="0" indent="0">
              <a:buNone/>
            </a:pPr>
            <a:r>
              <a:rPr lang="en-US" dirty="0"/>
              <a:t>Start with the question you are aiming to answer. What does your audience want to know? What will grab them? Then work backwards. If we have the answer, how did we find it? Were there any interesting people involved? Were you one of them? </a:t>
            </a:r>
            <a:br>
              <a:rPr lang="en-US" dirty="0"/>
            </a:br>
            <a:br>
              <a:rPr lang="en-US" dirty="0"/>
            </a:br>
            <a:r>
              <a:rPr lang="en-US" dirty="0"/>
              <a:t>Tell a story like you are talking to your neighbor at a backyard barbecue. </a:t>
            </a:r>
          </a:p>
          <a:p>
            <a:pPr marL="0" indent="0">
              <a:buNone/>
            </a:pPr>
            <a:endParaRPr lang="en-US" dirty="0"/>
          </a:p>
        </p:txBody>
      </p:sp>
      <p:pic>
        <p:nvPicPr>
          <p:cNvPr id="6" name="Picture 5">
            <a:extLst>
              <a:ext uri="{FF2B5EF4-FFF2-40B4-BE49-F238E27FC236}">
                <a16:creationId xmlns:a16="http://schemas.microsoft.com/office/drawing/2014/main" id="{72BBDC66-A730-A24B-8B4C-4F468F3D3828}"/>
              </a:ext>
            </a:extLst>
          </p:cNvPr>
          <p:cNvPicPr>
            <a:picLocks noChangeAspect="1"/>
          </p:cNvPicPr>
          <p:nvPr/>
        </p:nvPicPr>
        <p:blipFill>
          <a:blip r:embed="rId3"/>
          <a:stretch>
            <a:fillRect/>
          </a:stretch>
        </p:blipFill>
        <p:spPr>
          <a:xfrm>
            <a:off x="5194300" y="4489790"/>
            <a:ext cx="2337502" cy="1559292"/>
          </a:xfrm>
          <a:prstGeom prst="rect">
            <a:avLst/>
          </a:prstGeom>
        </p:spPr>
      </p:pic>
    </p:spTree>
    <p:extLst>
      <p:ext uri="{BB962C8B-B14F-4D97-AF65-F5344CB8AC3E}">
        <p14:creationId xmlns:p14="http://schemas.microsoft.com/office/powerpoint/2010/main" val="144328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How to build a story</a:t>
            </a:r>
          </a:p>
        </p:txBody>
      </p:sp>
      <p:sp>
        <p:nvSpPr>
          <p:cNvPr id="3" name="Date Placeholder 2"/>
          <p:cNvSpPr>
            <a:spLocks noGrp="1"/>
          </p:cNvSpPr>
          <p:nvPr>
            <p:ph type="dt" sz="half" idx="2"/>
          </p:nvPr>
        </p:nvSpPr>
        <p:spPr/>
        <p:txBody>
          <a:bodyPr/>
          <a:lstStyle/>
          <a:p>
            <a:pPr>
              <a:defRPr/>
            </a:pPr>
            <a:fld id="{71BECFFA-1F3A-A449-820A-52C8595DE74F}"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9" name="Content Placeholder 8"/>
          <p:cNvSpPr>
            <a:spLocks noGrp="1"/>
          </p:cNvSpPr>
          <p:nvPr>
            <p:ph idx="1"/>
          </p:nvPr>
        </p:nvSpPr>
        <p:spPr>
          <a:xfrm>
            <a:off x="222250" y="967611"/>
            <a:ext cx="8672513" cy="4827471"/>
          </a:xfrm>
        </p:spPr>
        <p:txBody>
          <a:bodyPr/>
          <a:lstStyle/>
          <a:p>
            <a:pPr marL="0" indent="0">
              <a:buNone/>
            </a:pPr>
            <a:r>
              <a:rPr lang="en-US" dirty="0"/>
              <a:t>One way to build a story is to keep asking questions. How did we get here? What happened? What happened next? Draw a through-line from the questions to the answers (or the answers to the questions) until you have a compelling tale.</a:t>
            </a:r>
          </a:p>
          <a:p>
            <a:pPr marL="0" indent="0">
              <a:buNone/>
            </a:pPr>
            <a:endParaRPr lang="en-US" dirty="0"/>
          </a:p>
          <a:p>
            <a:pPr marL="0" indent="0">
              <a:buNone/>
            </a:pPr>
            <a:r>
              <a:rPr lang="en-US" dirty="0"/>
              <a:t>Keep the language clear. Use analogies, relate your story to everyday things. Avoid jargon. Ask someone who isn’t in this field to listen and tell you if you say something they don’t understand.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C3499C4B-22A1-5E49-B165-AA9E9819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505" y="4291402"/>
            <a:ext cx="2567781" cy="1643380"/>
          </a:xfrm>
          <a:prstGeom prst="rect">
            <a:avLst/>
          </a:prstGeom>
        </p:spPr>
      </p:pic>
    </p:spTree>
    <p:extLst>
      <p:ext uri="{BB962C8B-B14F-4D97-AF65-F5344CB8AC3E}">
        <p14:creationId xmlns:p14="http://schemas.microsoft.com/office/powerpoint/2010/main" val="56411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Above all</a:t>
            </a:r>
          </a:p>
        </p:txBody>
      </p:sp>
      <p:sp>
        <p:nvSpPr>
          <p:cNvPr id="3" name="Date Placeholder 2"/>
          <p:cNvSpPr>
            <a:spLocks noGrp="1"/>
          </p:cNvSpPr>
          <p:nvPr>
            <p:ph type="dt" sz="half" idx="2"/>
          </p:nvPr>
        </p:nvSpPr>
        <p:spPr/>
        <p:txBody>
          <a:bodyPr/>
          <a:lstStyle/>
          <a:p>
            <a:pPr>
              <a:defRPr/>
            </a:pPr>
            <a:fld id="{91090F0E-13E2-984F-A41C-B3BEEDC0DE56}"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9" name="Content Placeholder 8"/>
          <p:cNvSpPr>
            <a:spLocks noGrp="1"/>
          </p:cNvSpPr>
          <p:nvPr>
            <p:ph idx="1"/>
          </p:nvPr>
        </p:nvSpPr>
        <p:spPr>
          <a:xfrm>
            <a:off x="222250" y="1203656"/>
            <a:ext cx="8672513" cy="2966063"/>
          </a:xfrm>
        </p:spPr>
        <p:txBody>
          <a:bodyPr/>
          <a:lstStyle/>
          <a:p>
            <a:pPr marL="0" indent="0">
              <a:buNone/>
            </a:pPr>
            <a:r>
              <a:rPr lang="en-US" dirty="0"/>
              <a:t>Be excited! If you are not inspired by your story, no one else will be. Craft your story in a way that would make you want to listen to it. Then tell it in a way that will make others want to listen.  </a:t>
            </a:r>
          </a:p>
        </p:txBody>
      </p:sp>
      <p:pic>
        <p:nvPicPr>
          <p:cNvPr id="8" name="Picture 7">
            <a:extLst>
              <a:ext uri="{FF2B5EF4-FFF2-40B4-BE49-F238E27FC236}">
                <a16:creationId xmlns:a16="http://schemas.microsoft.com/office/drawing/2014/main" id="{2CE5CD3D-47D9-864C-B79E-57AFB323013C}"/>
              </a:ext>
            </a:extLst>
          </p:cNvPr>
          <p:cNvPicPr>
            <a:picLocks noChangeAspect="1"/>
          </p:cNvPicPr>
          <p:nvPr/>
        </p:nvPicPr>
        <p:blipFill>
          <a:blip r:embed="rId3"/>
          <a:stretch>
            <a:fillRect/>
          </a:stretch>
        </p:blipFill>
        <p:spPr>
          <a:xfrm>
            <a:off x="1412195" y="2616200"/>
            <a:ext cx="6674193" cy="3314700"/>
          </a:xfrm>
          <a:prstGeom prst="rect">
            <a:avLst/>
          </a:prstGeom>
        </p:spPr>
      </p:pic>
    </p:spTree>
    <p:extLst>
      <p:ext uri="{BB962C8B-B14F-4D97-AF65-F5344CB8AC3E}">
        <p14:creationId xmlns:p14="http://schemas.microsoft.com/office/powerpoint/2010/main" val="202664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When it’s not working</a:t>
            </a:r>
          </a:p>
        </p:txBody>
      </p:sp>
      <p:sp>
        <p:nvSpPr>
          <p:cNvPr id="3" name="Date Placeholder 2"/>
          <p:cNvSpPr>
            <a:spLocks noGrp="1"/>
          </p:cNvSpPr>
          <p:nvPr>
            <p:ph type="dt" sz="half" idx="2"/>
          </p:nvPr>
        </p:nvSpPr>
        <p:spPr/>
        <p:txBody>
          <a:bodyPr/>
          <a:lstStyle/>
          <a:p>
            <a:pPr>
              <a:defRPr/>
            </a:pPr>
            <a:fld id="{C7EA2A19-CEDF-AC4F-9703-E5F015127DC8}"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9" name="Content Placeholder 8"/>
          <p:cNvSpPr>
            <a:spLocks noGrp="1"/>
          </p:cNvSpPr>
          <p:nvPr>
            <p:ph idx="1"/>
          </p:nvPr>
        </p:nvSpPr>
        <p:spPr>
          <a:xfrm>
            <a:off x="222250" y="963386"/>
            <a:ext cx="8672513" cy="5059363"/>
          </a:xfrm>
        </p:spPr>
        <p:txBody>
          <a:bodyPr/>
          <a:lstStyle/>
          <a:p>
            <a:pPr marL="0" indent="0">
              <a:buNone/>
            </a:pPr>
            <a:r>
              <a:rPr lang="en-US" dirty="0"/>
              <a:t>You</a:t>
            </a:r>
            <a:r>
              <a:rPr lang="uk-UA" dirty="0"/>
              <a:t>’</a:t>
            </a:r>
            <a:r>
              <a:rPr lang="en-US" dirty="0"/>
              <a:t>re trying to get your audience to follow, but they’re not getting it. Here are some questions to ask yourself:</a:t>
            </a:r>
          </a:p>
          <a:p>
            <a:pPr marL="0" indent="0">
              <a:buNone/>
            </a:pPr>
            <a:r>
              <a:rPr lang="en-US" dirty="0"/>
              <a:t> </a:t>
            </a:r>
          </a:p>
          <a:p>
            <a:r>
              <a:rPr lang="en-US" dirty="0"/>
              <a:t>Have you provided enough background information to keep them from getting lost?</a:t>
            </a:r>
          </a:p>
          <a:p>
            <a:r>
              <a:rPr lang="en-US" dirty="0"/>
              <a:t>Are you using words they don’t understand?</a:t>
            </a:r>
          </a:p>
          <a:p>
            <a:r>
              <a:rPr lang="en-US" dirty="0"/>
              <a:t>Are you moving too quickly?</a:t>
            </a:r>
          </a:p>
          <a:p>
            <a:r>
              <a:rPr lang="en-US" dirty="0"/>
              <a:t>Are you assuming they know or understand something that they may not? </a:t>
            </a:r>
          </a:p>
          <a:p>
            <a:endParaRPr lang="en-US" dirty="0"/>
          </a:p>
          <a:p>
            <a:pPr marL="0" indent="0">
              <a:buNone/>
            </a:pPr>
            <a:r>
              <a:rPr lang="en-US" dirty="0"/>
              <a:t>It’s OK to ask if they’re not getting it, and find out why!</a:t>
            </a:r>
          </a:p>
        </p:txBody>
      </p:sp>
    </p:spTree>
    <p:extLst>
      <p:ext uri="{BB962C8B-B14F-4D97-AF65-F5344CB8AC3E}">
        <p14:creationId xmlns:p14="http://schemas.microsoft.com/office/powerpoint/2010/main" val="1738843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Keeping that connection</a:t>
            </a:r>
          </a:p>
        </p:txBody>
      </p:sp>
      <p:sp>
        <p:nvSpPr>
          <p:cNvPr id="3" name="Date Placeholder 2"/>
          <p:cNvSpPr>
            <a:spLocks noGrp="1"/>
          </p:cNvSpPr>
          <p:nvPr>
            <p:ph type="dt" sz="half" idx="2"/>
          </p:nvPr>
        </p:nvSpPr>
        <p:spPr/>
        <p:txBody>
          <a:bodyPr/>
          <a:lstStyle/>
          <a:p>
            <a:pPr>
              <a:defRPr/>
            </a:pPr>
            <a:fld id="{B84664F8-6135-264F-A9BB-6422CD2C2937}"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9" name="Content Placeholder 8"/>
          <p:cNvSpPr>
            <a:spLocks noGrp="1"/>
          </p:cNvSpPr>
          <p:nvPr>
            <p:ph idx="1"/>
          </p:nvPr>
        </p:nvSpPr>
        <p:spPr>
          <a:xfrm>
            <a:off x="222250" y="1333380"/>
            <a:ext cx="8672513" cy="5059363"/>
          </a:xfrm>
        </p:spPr>
        <p:txBody>
          <a:bodyPr/>
          <a:lstStyle/>
          <a:p>
            <a:pPr marL="0" indent="0">
              <a:buNone/>
            </a:pPr>
            <a:r>
              <a:rPr lang="en-US" dirty="0"/>
              <a:t>Remember, it’s all about interaction and engagement. </a:t>
            </a:r>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963" y="2358284"/>
            <a:ext cx="4960808" cy="3009557"/>
          </a:xfrm>
          <a:prstGeom prst="rect">
            <a:avLst/>
          </a:prstGeom>
        </p:spPr>
      </p:pic>
    </p:spTree>
    <p:extLst>
      <p:ext uri="{BB962C8B-B14F-4D97-AF65-F5344CB8AC3E}">
        <p14:creationId xmlns:p14="http://schemas.microsoft.com/office/powerpoint/2010/main" val="170900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86800" cy="5169757"/>
          </a:xfrm>
        </p:spPr>
        <p:txBody>
          <a:bodyPr/>
          <a:lstStyle/>
          <a:p>
            <a:r>
              <a:rPr lang="en-US" dirty="0"/>
              <a:t>The basics of connecting with a public audience.</a:t>
            </a:r>
          </a:p>
          <a:p>
            <a:r>
              <a:rPr lang="en-US" dirty="0"/>
              <a:t>How to engage with people so their eyes don’t glaze over.</a:t>
            </a:r>
          </a:p>
          <a:p>
            <a:r>
              <a:rPr lang="en-US" dirty="0"/>
              <a:t>Distilling your message to the essentials.</a:t>
            </a:r>
          </a:p>
          <a:p>
            <a:r>
              <a:rPr lang="en-US" dirty="0"/>
              <a:t>Creating a narrative out of your message.</a:t>
            </a:r>
          </a:p>
          <a:p>
            <a:r>
              <a:rPr lang="en-US" dirty="0"/>
              <a:t>Facing your fear of being the story. </a:t>
            </a:r>
          </a:p>
          <a:p>
            <a:r>
              <a:rPr lang="en-US" dirty="0"/>
              <a:t>Creating engaging presentations. </a:t>
            </a:r>
          </a:p>
          <a:p>
            <a:r>
              <a:rPr lang="en-US" dirty="0"/>
              <a:t>Talking with the media. </a:t>
            </a:r>
          </a:p>
          <a:p>
            <a:r>
              <a:rPr lang="en-US" dirty="0"/>
              <a:t>Spreading science on social media.</a:t>
            </a:r>
          </a:p>
          <a:p>
            <a:r>
              <a:rPr lang="en-US" dirty="0"/>
              <a:t>Anything else you want! </a:t>
            </a:r>
          </a:p>
          <a:p>
            <a:pPr marL="0" indent="0">
              <a:buNone/>
            </a:pPr>
            <a:endParaRPr lang="en-US" dirty="0"/>
          </a:p>
        </p:txBody>
      </p:sp>
      <p:sp>
        <p:nvSpPr>
          <p:cNvPr id="7" name="Title 6"/>
          <p:cNvSpPr>
            <a:spLocks noGrp="1"/>
          </p:cNvSpPr>
          <p:nvPr>
            <p:ph type="title"/>
          </p:nvPr>
        </p:nvSpPr>
        <p:spPr/>
        <p:txBody>
          <a:bodyPr/>
          <a:lstStyle/>
          <a:p>
            <a:r>
              <a:rPr lang="en-US" dirty="0"/>
              <a:t>What we’re going to cover</a:t>
            </a:r>
          </a:p>
        </p:txBody>
      </p:sp>
      <p:sp>
        <p:nvSpPr>
          <p:cNvPr id="3" name="Date Placeholder 2"/>
          <p:cNvSpPr>
            <a:spLocks noGrp="1"/>
          </p:cNvSpPr>
          <p:nvPr>
            <p:ph type="dt" sz="half" idx="2"/>
          </p:nvPr>
        </p:nvSpPr>
        <p:spPr/>
        <p:txBody>
          <a:bodyPr/>
          <a:lstStyle/>
          <a:p>
            <a:pPr>
              <a:defRPr/>
            </a:pPr>
            <a:fld id="{10776BDD-51DE-E543-8410-3C0A6158F2C5}"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727" y="2669059"/>
            <a:ext cx="3174504" cy="3126259"/>
          </a:xfrm>
          <a:prstGeom prst="rect">
            <a:avLst/>
          </a:prstGeom>
        </p:spPr>
      </p:pic>
    </p:spTree>
    <p:extLst>
      <p:ext uri="{BB962C8B-B14F-4D97-AF65-F5344CB8AC3E}">
        <p14:creationId xmlns:p14="http://schemas.microsoft.com/office/powerpoint/2010/main" val="50643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Creating good presentations</a:t>
            </a:r>
          </a:p>
        </p:txBody>
      </p:sp>
      <p:sp>
        <p:nvSpPr>
          <p:cNvPr id="3" name="Date Placeholder 2"/>
          <p:cNvSpPr>
            <a:spLocks noGrp="1"/>
          </p:cNvSpPr>
          <p:nvPr>
            <p:ph type="dt" sz="half" idx="2"/>
          </p:nvPr>
        </p:nvSpPr>
        <p:spPr/>
        <p:txBody>
          <a:bodyPr/>
          <a:lstStyle/>
          <a:p>
            <a:pPr>
              <a:defRPr/>
            </a:pPr>
            <a:fld id="{7B3B5738-7075-1E42-9C5E-93B195EC3F73}"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9" name="Content Placeholder 8"/>
          <p:cNvSpPr>
            <a:spLocks noGrp="1"/>
          </p:cNvSpPr>
          <p:nvPr>
            <p:ph idx="1"/>
          </p:nvPr>
        </p:nvSpPr>
        <p:spPr>
          <a:xfrm>
            <a:off x="222250" y="1588089"/>
            <a:ext cx="4016117" cy="3682412"/>
          </a:xfrm>
        </p:spPr>
        <p:txBody>
          <a:bodyPr/>
          <a:lstStyle/>
          <a:p>
            <a:pPr marL="0" indent="0">
              <a:buNone/>
            </a:pPr>
            <a:r>
              <a:rPr lang="en-US" dirty="0"/>
              <a:t>Here’s what to avoid:</a:t>
            </a:r>
          </a:p>
          <a:p>
            <a:r>
              <a:rPr lang="en-US" dirty="0"/>
              <a:t>Slides with too much text</a:t>
            </a:r>
          </a:p>
          <a:p>
            <a:r>
              <a:rPr lang="en-US" dirty="0"/>
              <a:t>Jargon</a:t>
            </a:r>
          </a:p>
          <a:p>
            <a:r>
              <a:rPr lang="en-US" dirty="0"/>
              <a:t>Charts and graphs</a:t>
            </a:r>
          </a:p>
          <a:p>
            <a:r>
              <a:rPr lang="en-US" dirty="0"/>
              <a:t>Equations</a:t>
            </a:r>
          </a:p>
          <a:p>
            <a:r>
              <a:rPr lang="en-US" dirty="0"/>
              <a:t>Reading slides out loud with a laser pointer</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578" y="1878225"/>
            <a:ext cx="4240076" cy="2516981"/>
          </a:xfrm>
          <a:prstGeom prst="rect">
            <a:avLst/>
          </a:prstGeom>
        </p:spPr>
      </p:pic>
    </p:spTree>
    <p:extLst>
      <p:ext uri="{BB962C8B-B14F-4D97-AF65-F5344CB8AC3E}">
        <p14:creationId xmlns:p14="http://schemas.microsoft.com/office/powerpoint/2010/main" val="1501190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Don’t do this</a:t>
            </a:r>
          </a:p>
        </p:txBody>
      </p:sp>
      <p:sp>
        <p:nvSpPr>
          <p:cNvPr id="3" name="Date Placeholder 2"/>
          <p:cNvSpPr>
            <a:spLocks noGrp="1"/>
          </p:cNvSpPr>
          <p:nvPr>
            <p:ph type="dt" sz="half" idx="2"/>
          </p:nvPr>
        </p:nvSpPr>
        <p:spPr/>
        <p:txBody>
          <a:bodyPr/>
          <a:lstStyle/>
          <a:p>
            <a:pPr>
              <a:defRPr/>
            </a:pPr>
            <a:fld id="{904CBBB9-D555-924E-95A2-12E278023E57}"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9" name="Content Placeholder 8"/>
          <p:cNvSpPr>
            <a:spLocks noGrp="1"/>
          </p:cNvSpPr>
          <p:nvPr>
            <p:ph idx="1"/>
          </p:nvPr>
        </p:nvSpPr>
        <p:spPr>
          <a:xfrm>
            <a:off x="222250" y="1025169"/>
            <a:ext cx="8686800" cy="505936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27" y="1025169"/>
            <a:ext cx="7462119" cy="4609512"/>
          </a:xfrm>
          <a:prstGeom prst="rect">
            <a:avLst/>
          </a:prstGeom>
        </p:spPr>
      </p:pic>
    </p:spTree>
    <p:extLst>
      <p:ext uri="{BB962C8B-B14F-4D97-AF65-F5344CB8AC3E}">
        <p14:creationId xmlns:p14="http://schemas.microsoft.com/office/powerpoint/2010/main" val="1293496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Ask questions and take questions</a:t>
            </a:r>
          </a:p>
        </p:txBody>
      </p:sp>
      <p:sp>
        <p:nvSpPr>
          <p:cNvPr id="3" name="Date Placeholder 2"/>
          <p:cNvSpPr>
            <a:spLocks noGrp="1"/>
          </p:cNvSpPr>
          <p:nvPr>
            <p:ph type="dt" sz="half" idx="2"/>
          </p:nvPr>
        </p:nvSpPr>
        <p:spPr/>
        <p:txBody>
          <a:bodyPr/>
          <a:lstStyle/>
          <a:p>
            <a:pPr>
              <a:defRPr/>
            </a:pPr>
            <a:fld id="{6E5C51E5-52B8-1544-AEFB-E745ED398622}"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9" name="Content Placeholder 8"/>
          <p:cNvSpPr>
            <a:spLocks noGrp="1"/>
          </p:cNvSpPr>
          <p:nvPr>
            <p:ph idx="1"/>
          </p:nvPr>
        </p:nvSpPr>
        <p:spPr>
          <a:xfrm>
            <a:off x="222250" y="1062681"/>
            <a:ext cx="8686800" cy="5021851"/>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377" y="1247592"/>
            <a:ext cx="6595344" cy="4339687"/>
          </a:xfrm>
          <a:prstGeom prst="rect">
            <a:avLst/>
          </a:prstGeom>
        </p:spPr>
      </p:pic>
    </p:spTree>
    <p:extLst>
      <p:ext uri="{BB962C8B-B14F-4D97-AF65-F5344CB8AC3E}">
        <p14:creationId xmlns:p14="http://schemas.microsoft.com/office/powerpoint/2010/main" val="445066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Talking with the media</a:t>
            </a:r>
          </a:p>
        </p:txBody>
      </p:sp>
      <p:sp>
        <p:nvSpPr>
          <p:cNvPr id="3" name="Date Placeholder 2"/>
          <p:cNvSpPr>
            <a:spLocks noGrp="1"/>
          </p:cNvSpPr>
          <p:nvPr>
            <p:ph type="dt" sz="half" idx="2"/>
          </p:nvPr>
        </p:nvSpPr>
        <p:spPr/>
        <p:txBody>
          <a:bodyPr/>
          <a:lstStyle/>
          <a:p>
            <a:pPr>
              <a:defRPr/>
            </a:pPr>
            <a:fld id="{50B45023-6243-2748-80EF-44BB29DBE6B4}"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9" name="Content Placeholder 8"/>
          <p:cNvSpPr>
            <a:spLocks noGrp="1"/>
          </p:cNvSpPr>
          <p:nvPr>
            <p:ph idx="1"/>
          </p:nvPr>
        </p:nvSpPr>
        <p:spPr>
          <a:xfrm>
            <a:off x="222250" y="1062681"/>
            <a:ext cx="8686800" cy="5021851"/>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591" y="1247592"/>
            <a:ext cx="6262118" cy="4619861"/>
          </a:xfrm>
          <a:prstGeom prst="rect">
            <a:avLst/>
          </a:prstGeom>
        </p:spPr>
      </p:pic>
    </p:spTree>
    <p:extLst>
      <p:ext uri="{BB962C8B-B14F-4D97-AF65-F5344CB8AC3E}">
        <p14:creationId xmlns:p14="http://schemas.microsoft.com/office/powerpoint/2010/main" val="732760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Why is media important? </a:t>
            </a:r>
          </a:p>
        </p:txBody>
      </p:sp>
      <p:sp>
        <p:nvSpPr>
          <p:cNvPr id="3" name="Date Placeholder 2"/>
          <p:cNvSpPr>
            <a:spLocks noGrp="1"/>
          </p:cNvSpPr>
          <p:nvPr>
            <p:ph type="dt" sz="half" idx="2"/>
          </p:nvPr>
        </p:nvSpPr>
        <p:spPr/>
        <p:txBody>
          <a:bodyPr/>
          <a:lstStyle/>
          <a:p>
            <a:pPr>
              <a:defRPr/>
            </a:pPr>
            <a:fld id="{997FF547-C23F-AB42-B9F6-E73A5BDA63B9}"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9" name="Content Placeholder 8"/>
          <p:cNvSpPr>
            <a:spLocks noGrp="1"/>
          </p:cNvSpPr>
          <p:nvPr>
            <p:ph idx="1"/>
          </p:nvPr>
        </p:nvSpPr>
        <p:spPr>
          <a:xfrm>
            <a:off x="1003892" y="2381183"/>
            <a:ext cx="3778174" cy="1075038"/>
          </a:xfrm>
        </p:spPr>
        <p:txBody>
          <a:bodyPr/>
          <a:lstStyle/>
          <a:p>
            <a:pPr marL="0" indent="0">
              <a:buNone/>
            </a:pPr>
            <a:r>
              <a:rPr lang="en-US" dirty="0"/>
              <a:t>Amplification!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066" y="548705"/>
            <a:ext cx="3690551" cy="5535827"/>
          </a:xfrm>
          <a:prstGeom prst="rect">
            <a:avLst/>
          </a:prstGeom>
        </p:spPr>
      </p:pic>
    </p:spTree>
    <p:extLst>
      <p:ext uri="{BB962C8B-B14F-4D97-AF65-F5344CB8AC3E}">
        <p14:creationId xmlns:p14="http://schemas.microsoft.com/office/powerpoint/2010/main" val="552571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Things to understand about the media</a:t>
            </a:r>
          </a:p>
        </p:txBody>
      </p:sp>
      <p:sp>
        <p:nvSpPr>
          <p:cNvPr id="3" name="Date Placeholder 2"/>
          <p:cNvSpPr>
            <a:spLocks noGrp="1"/>
          </p:cNvSpPr>
          <p:nvPr>
            <p:ph type="dt" sz="half" idx="2"/>
          </p:nvPr>
        </p:nvSpPr>
        <p:spPr/>
        <p:txBody>
          <a:bodyPr/>
          <a:lstStyle/>
          <a:p>
            <a:pPr>
              <a:defRPr/>
            </a:pPr>
            <a:fld id="{00E79EEF-F4D8-714C-8669-2F0A3A94EF15}"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9" name="Content Placeholder 8"/>
          <p:cNvSpPr>
            <a:spLocks noGrp="1"/>
          </p:cNvSpPr>
          <p:nvPr>
            <p:ph idx="1"/>
          </p:nvPr>
        </p:nvSpPr>
        <p:spPr>
          <a:xfrm>
            <a:off x="222250" y="1185800"/>
            <a:ext cx="8563404" cy="4942703"/>
          </a:xfrm>
        </p:spPr>
        <p:txBody>
          <a:bodyPr/>
          <a:lstStyle/>
          <a:p>
            <a:pPr marL="0" indent="0">
              <a:buNone/>
            </a:pPr>
            <a:r>
              <a:rPr lang="en-US" b="1" dirty="0"/>
              <a:t>They exist to tell stories that people will read/watch.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808" y="2075549"/>
            <a:ext cx="5605683" cy="3163207"/>
          </a:xfrm>
          <a:prstGeom prst="rect">
            <a:avLst/>
          </a:prstGeom>
        </p:spPr>
      </p:pic>
    </p:spTree>
    <p:extLst>
      <p:ext uri="{BB962C8B-B14F-4D97-AF65-F5344CB8AC3E}">
        <p14:creationId xmlns:p14="http://schemas.microsoft.com/office/powerpoint/2010/main" val="1684651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Things to understand about the media</a:t>
            </a:r>
          </a:p>
        </p:txBody>
      </p:sp>
      <p:sp>
        <p:nvSpPr>
          <p:cNvPr id="3" name="Date Placeholder 2"/>
          <p:cNvSpPr>
            <a:spLocks noGrp="1"/>
          </p:cNvSpPr>
          <p:nvPr>
            <p:ph type="dt" sz="half" idx="2"/>
          </p:nvPr>
        </p:nvSpPr>
        <p:spPr/>
        <p:txBody>
          <a:bodyPr/>
          <a:lstStyle/>
          <a:p>
            <a:pPr>
              <a:defRPr/>
            </a:pPr>
            <a:fld id="{515B4931-935A-3D41-AE45-E88856F9A970}"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9" name="Content Placeholder 8"/>
          <p:cNvSpPr>
            <a:spLocks noGrp="1"/>
          </p:cNvSpPr>
          <p:nvPr>
            <p:ph idx="1"/>
          </p:nvPr>
        </p:nvSpPr>
        <p:spPr>
          <a:xfrm>
            <a:off x="222250" y="1759227"/>
            <a:ext cx="6932312" cy="2681416"/>
          </a:xfrm>
        </p:spPr>
        <p:txBody>
          <a:bodyPr/>
          <a:lstStyle/>
          <a:p>
            <a:pPr marL="0" indent="0">
              <a:buNone/>
            </a:pPr>
            <a:r>
              <a:rPr lang="en-US" b="1" dirty="0"/>
              <a:t>We cannot control what they print or broadcast.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82" y="2478207"/>
            <a:ext cx="4765050" cy="6672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310" y="3145471"/>
            <a:ext cx="6105096" cy="2014152"/>
          </a:xfrm>
          <a:prstGeom prst="rect">
            <a:avLst/>
          </a:prstGeom>
        </p:spPr>
      </p:pic>
    </p:spTree>
    <p:extLst>
      <p:ext uri="{BB962C8B-B14F-4D97-AF65-F5344CB8AC3E}">
        <p14:creationId xmlns:p14="http://schemas.microsoft.com/office/powerpoint/2010/main" val="1627289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Your communications office</a:t>
            </a:r>
          </a:p>
        </p:txBody>
      </p:sp>
      <p:sp>
        <p:nvSpPr>
          <p:cNvPr id="3" name="Date Placeholder 2"/>
          <p:cNvSpPr>
            <a:spLocks noGrp="1"/>
          </p:cNvSpPr>
          <p:nvPr>
            <p:ph type="dt" sz="half" idx="2"/>
          </p:nvPr>
        </p:nvSpPr>
        <p:spPr/>
        <p:txBody>
          <a:bodyPr/>
          <a:lstStyle/>
          <a:p>
            <a:pPr>
              <a:defRPr/>
            </a:pPr>
            <a:fld id="{E9CBC461-B963-8749-ABFB-61926C682310}"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9" name="Content Placeholder 8"/>
          <p:cNvSpPr>
            <a:spLocks noGrp="1"/>
          </p:cNvSpPr>
          <p:nvPr>
            <p:ph idx="1"/>
          </p:nvPr>
        </p:nvSpPr>
        <p:spPr>
          <a:xfrm>
            <a:off x="222250" y="1236340"/>
            <a:ext cx="8563404" cy="5288692"/>
          </a:xfrm>
        </p:spPr>
        <p:txBody>
          <a:bodyPr/>
          <a:lstStyle/>
          <a:p>
            <a:pPr marL="0" indent="0">
              <a:buNone/>
            </a:pPr>
            <a:r>
              <a:rPr lang="en-US" dirty="0"/>
              <a:t>Your institution has one, and they are here to help!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2243609"/>
            <a:ext cx="8433315" cy="2827981"/>
          </a:xfrm>
          <a:prstGeom prst="rect">
            <a:avLst/>
          </a:prstGeom>
        </p:spPr>
      </p:pic>
    </p:spTree>
    <p:extLst>
      <p:ext uri="{BB962C8B-B14F-4D97-AF65-F5344CB8AC3E}">
        <p14:creationId xmlns:p14="http://schemas.microsoft.com/office/powerpoint/2010/main" val="357017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The media loves stories</a:t>
            </a:r>
          </a:p>
        </p:txBody>
      </p:sp>
      <p:sp>
        <p:nvSpPr>
          <p:cNvPr id="3" name="Date Placeholder 2"/>
          <p:cNvSpPr>
            <a:spLocks noGrp="1"/>
          </p:cNvSpPr>
          <p:nvPr>
            <p:ph type="dt" sz="half" idx="2"/>
          </p:nvPr>
        </p:nvSpPr>
        <p:spPr/>
        <p:txBody>
          <a:bodyPr/>
          <a:lstStyle/>
          <a:p>
            <a:pPr>
              <a:defRPr/>
            </a:pPr>
            <a:fld id="{7A6E2C41-BB96-5C45-88D2-045B546AEB8C}"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9" name="Content Placeholder 8"/>
          <p:cNvSpPr>
            <a:spLocks noGrp="1"/>
          </p:cNvSpPr>
          <p:nvPr>
            <p:ph idx="1"/>
          </p:nvPr>
        </p:nvSpPr>
        <p:spPr>
          <a:xfrm>
            <a:off x="222250" y="1013254"/>
            <a:ext cx="8563404" cy="5288692"/>
          </a:xfrm>
        </p:spPr>
        <p:txBody>
          <a:bodyPr/>
          <a:lstStyle/>
          <a:p>
            <a:pPr marL="0" indent="0">
              <a:buNone/>
            </a:pPr>
            <a:r>
              <a:rPr lang="en-US" dirty="0"/>
              <a:t>They’re interested in scientific results, but they’re more interested in the stories that surround them.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654" y="2034745"/>
            <a:ext cx="5576330" cy="3708259"/>
          </a:xfrm>
          <a:prstGeom prst="rect">
            <a:avLst/>
          </a:prstGeom>
        </p:spPr>
      </p:pic>
    </p:spTree>
    <p:extLst>
      <p:ext uri="{BB962C8B-B14F-4D97-AF65-F5344CB8AC3E}">
        <p14:creationId xmlns:p14="http://schemas.microsoft.com/office/powerpoint/2010/main" val="1144519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You are a story</a:t>
            </a:r>
          </a:p>
        </p:txBody>
      </p:sp>
      <p:sp>
        <p:nvSpPr>
          <p:cNvPr id="3" name="Date Placeholder 2"/>
          <p:cNvSpPr>
            <a:spLocks noGrp="1"/>
          </p:cNvSpPr>
          <p:nvPr>
            <p:ph type="dt" sz="half" idx="2"/>
          </p:nvPr>
        </p:nvSpPr>
        <p:spPr/>
        <p:txBody>
          <a:bodyPr/>
          <a:lstStyle/>
          <a:p>
            <a:pPr>
              <a:defRPr/>
            </a:pPr>
            <a:fld id="{D663B1F8-157F-1048-ABAA-4A945C476E2B}"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9" name="Content Placeholder 8"/>
          <p:cNvSpPr>
            <a:spLocks noGrp="1"/>
          </p:cNvSpPr>
          <p:nvPr>
            <p:ph idx="1"/>
          </p:nvPr>
        </p:nvSpPr>
        <p:spPr>
          <a:xfrm>
            <a:off x="222250" y="1013254"/>
            <a:ext cx="8563404" cy="5288692"/>
          </a:xfrm>
        </p:spPr>
        <p:txBody>
          <a:bodyPr/>
          <a:lstStyle/>
          <a:p>
            <a:pPr marL="0" indent="0">
              <a:buNone/>
            </a:pPr>
            <a:r>
              <a:rPr lang="en-US" dirty="0"/>
              <a:t>Reporters are looking to personalize any story, especially complex ones. Your story is a way in for them and for their readers/viewers. Don’t be afraid to share your story!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195" y="2517690"/>
            <a:ext cx="6736834" cy="3191132"/>
          </a:xfrm>
          <a:prstGeom prst="rect">
            <a:avLst/>
          </a:prstGeom>
        </p:spPr>
      </p:pic>
    </p:spTree>
    <p:extLst>
      <p:ext uri="{BB962C8B-B14F-4D97-AF65-F5344CB8AC3E}">
        <p14:creationId xmlns:p14="http://schemas.microsoft.com/office/powerpoint/2010/main" val="1283605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31850"/>
            <a:ext cx="8686800" cy="5169757"/>
          </a:xfrm>
        </p:spPr>
        <p:txBody>
          <a:bodyPr/>
          <a:lstStyle/>
          <a:p>
            <a:r>
              <a:rPr lang="en-US" i="1" dirty="0"/>
              <a:t>Raise Hands </a:t>
            </a:r>
            <a:r>
              <a:rPr lang="en-US" dirty="0"/>
              <a:t>if you want to say something</a:t>
            </a:r>
            <a:br>
              <a:rPr lang="en-US" dirty="0"/>
            </a:br>
            <a:endParaRPr lang="en-US" dirty="0"/>
          </a:p>
          <a:p>
            <a:r>
              <a:rPr lang="en-US" i="1" dirty="0"/>
              <a:t>Share the air. </a:t>
            </a:r>
            <a:r>
              <a:rPr lang="en-US" dirty="0"/>
              <a:t>If you have been dominating the discussion or participating disproportionately, let others participate. Alternatively, if you haven’t said much, you are encouraged to participate more.</a:t>
            </a:r>
            <a:br>
              <a:rPr lang="en-US" dirty="0"/>
            </a:br>
            <a:endParaRPr lang="en-US" dirty="0"/>
          </a:p>
          <a:p>
            <a:r>
              <a:rPr lang="en-US" i="1" dirty="0"/>
              <a:t>Be aware of power dynamics in the room. </a:t>
            </a:r>
            <a:r>
              <a:rPr lang="en-US" dirty="0"/>
              <a:t>A frequent occurrence in discussions is that members of historically overrepresented groups often dominate the discussion. We should ask ourselves the questions: Who is talking the most? Who is asking the most questions?</a:t>
            </a:r>
            <a:br>
              <a:rPr lang="en-US" dirty="0"/>
            </a:br>
            <a:endParaRPr lang="en-US" dirty="0"/>
          </a:p>
          <a:p>
            <a:r>
              <a:rPr lang="en-US" dirty="0"/>
              <a:t>Respect the </a:t>
            </a:r>
            <a:r>
              <a:rPr lang="en-US" i="1" dirty="0"/>
              <a:t>preferred pronouns </a:t>
            </a:r>
            <a:r>
              <a:rPr lang="en-US" dirty="0"/>
              <a:t>of others.</a:t>
            </a:r>
          </a:p>
          <a:p>
            <a:endParaRPr lang="en-US" dirty="0"/>
          </a:p>
          <a:p>
            <a:pPr marL="0" indent="0">
              <a:buNone/>
            </a:pPr>
            <a:endParaRPr lang="en-US" dirty="0"/>
          </a:p>
        </p:txBody>
      </p:sp>
      <p:sp>
        <p:nvSpPr>
          <p:cNvPr id="7" name="Title 6"/>
          <p:cNvSpPr>
            <a:spLocks noGrp="1"/>
          </p:cNvSpPr>
          <p:nvPr>
            <p:ph type="title"/>
          </p:nvPr>
        </p:nvSpPr>
        <p:spPr/>
        <p:txBody>
          <a:bodyPr/>
          <a:lstStyle/>
          <a:p>
            <a:r>
              <a:rPr lang="en-US" dirty="0"/>
              <a:t>Ground rules for interacting</a:t>
            </a:r>
          </a:p>
        </p:txBody>
      </p:sp>
      <p:sp>
        <p:nvSpPr>
          <p:cNvPr id="3" name="Date Placeholder 2"/>
          <p:cNvSpPr>
            <a:spLocks noGrp="1"/>
          </p:cNvSpPr>
          <p:nvPr>
            <p:ph type="dt" sz="half" idx="2"/>
          </p:nvPr>
        </p:nvSpPr>
        <p:spPr/>
        <p:txBody>
          <a:bodyPr/>
          <a:lstStyle/>
          <a:p>
            <a:pPr>
              <a:defRPr/>
            </a:pPr>
            <a:fld id="{10776BDD-51DE-E543-8410-3C0A6158F2C5}" type="datetime1">
              <a:rPr lang="en-US" smtClean="0"/>
              <a:t>6/20/18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802622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61416"/>
            <a:ext cx="8686800" cy="427877"/>
          </a:xfrm>
        </p:spPr>
        <p:txBody>
          <a:bodyPr/>
          <a:lstStyle/>
          <a:p>
            <a:r>
              <a:rPr lang="en-US" dirty="0"/>
              <a:t>Media interviews</a:t>
            </a:r>
          </a:p>
        </p:txBody>
      </p:sp>
      <p:sp>
        <p:nvSpPr>
          <p:cNvPr id="3" name="Date Placeholder 2"/>
          <p:cNvSpPr>
            <a:spLocks noGrp="1"/>
          </p:cNvSpPr>
          <p:nvPr>
            <p:ph type="dt" sz="half" idx="2"/>
          </p:nvPr>
        </p:nvSpPr>
        <p:spPr/>
        <p:txBody>
          <a:bodyPr/>
          <a:lstStyle/>
          <a:p>
            <a:pPr>
              <a:defRPr/>
            </a:pPr>
            <a:fld id="{946850E4-7FFA-034A-88DB-89F8A01556A7}"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9" name="Content Placeholder 8"/>
          <p:cNvSpPr>
            <a:spLocks noGrp="1"/>
          </p:cNvSpPr>
          <p:nvPr>
            <p:ph idx="1"/>
          </p:nvPr>
        </p:nvSpPr>
        <p:spPr>
          <a:xfrm>
            <a:off x="222250" y="1215521"/>
            <a:ext cx="4311650" cy="5288692"/>
          </a:xfrm>
        </p:spPr>
        <p:txBody>
          <a:bodyPr/>
          <a:lstStyle/>
          <a:p>
            <a:r>
              <a:rPr lang="en-US" dirty="0"/>
              <a:t>Relax and be yourself.</a:t>
            </a:r>
          </a:p>
          <a:p>
            <a:r>
              <a:rPr lang="en-US" dirty="0"/>
              <a:t>Help them to get it right.</a:t>
            </a:r>
          </a:p>
          <a:p>
            <a:r>
              <a:rPr lang="en-US" dirty="0"/>
              <a:t>Stick to what you know.</a:t>
            </a:r>
          </a:p>
          <a:p>
            <a:r>
              <a:rPr lang="en-US" dirty="0"/>
              <a:t>Don’t bluff or make things up.</a:t>
            </a:r>
          </a:p>
          <a:p>
            <a:r>
              <a:rPr lang="en-US" dirty="0"/>
              <a:t>You don’t have to answer anything that makes you uncomfortable.</a:t>
            </a:r>
          </a:p>
          <a:p>
            <a:r>
              <a:rPr lang="en-US" dirty="0"/>
              <a:t>Stay away from politics, religion, etc. </a:t>
            </a:r>
          </a:p>
          <a:p>
            <a:r>
              <a:rPr lang="en-US" dirty="0"/>
              <a:t>Remember your key messages and tell your story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662" y="1915297"/>
            <a:ext cx="4057342" cy="2759332"/>
          </a:xfrm>
          <a:prstGeom prst="rect">
            <a:avLst/>
          </a:prstGeom>
        </p:spPr>
      </p:pic>
    </p:spTree>
    <p:extLst>
      <p:ext uri="{BB962C8B-B14F-4D97-AF65-F5344CB8AC3E}">
        <p14:creationId xmlns:p14="http://schemas.microsoft.com/office/powerpoint/2010/main" val="1956358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61416"/>
            <a:ext cx="8686800" cy="427877"/>
          </a:xfrm>
        </p:spPr>
        <p:txBody>
          <a:bodyPr/>
          <a:lstStyle/>
          <a:p>
            <a:r>
              <a:rPr lang="en-US" dirty="0"/>
              <a:t>On-camera interviews</a:t>
            </a:r>
          </a:p>
        </p:txBody>
      </p:sp>
      <p:sp>
        <p:nvSpPr>
          <p:cNvPr id="3" name="Date Placeholder 2"/>
          <p:cNvSpPr>
            <a:spLocks noGrp="1"/>
          </p:cNvSpPr>
          <p:nvPr>
            <p:ph type="dt" sz="half" idx="2"/>
          </p:nvPr>
        </p:nvSpPr>
        <p:spPr/>
        <p:txBody>
          <a:bodyPr/>
          <a:lstStyle/>
          <a:p>
            <a:pPr>
              <a:defRPr/>
            </a:pPr>
            <a:fld id="{620D439F-E7D4-6A40-9DED-D3ACD03735E1}"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9" name="Content Placeholder 8"/>
          <p:cNvSpPr>
            <a:spLocks noGrp="1"/>
          </p:cNvSpPr>
          <p:nvPr>
            <p:ph idx="1"/>
          </p:nvPr>
        </p:nvSpPr>
        <p:spPr>
          <a:xfrm>
            <a:off x="222250" y="1512083"/>
            <a:ext cx="4133850" cy="4992130"/>
          </a:xfrm>
        </p:spPr>
        <p:txBody>
          <a:bodyPr/>
          <a:lstStyle/>
          <a:p>
            <a:r>
              <a:rPr lang="en-US" dirty="0"/>
              <a:t>Deep breaths! Relax!</a:t>
            </a:r>
          </a:p>
          <a:p>
            <a:r>
              <a:rPr lang="en-US" dirty="0"/>
              <a:t>Watch your body language.</a:t>
            </a:r>
          </a:p>
          <a:p>
            <a:r>
              <a:rPr lang="en-US" dirty="0"/>
              <a:t>Smile and be engaging.</a:t>
            </a:r>
          </a:p>
          <a:p>
            <a:r>
              <a:rPr lang="en-US" dirty="0"/>
              <a:t>Don’t let them steer the narrative</a:t>
            </a:r>
          </a:p>
          <a:p>
            <a:r>
              <a:rPr lang="en-US" dirty="0"/>
              <a:t>Remember your key messages and tell your story</a:t>
            </a:r>
          </a:p>
          <a:p>
            <a:pPr marL="0" indent="0">
              <a:buNone/>
            </a:pPr>
            <a:endParaRPr lang="en-US" dirty="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860" y="1507525"/>
            <a:ext cx="4272005" cy="3188044"/>
          </a:xfrm>
          <a:prstGeom prst="rect">
            <a:avLst/>
          </a:prstGeom>
        </p:spPr>
      </p:pic>
    </p:spTree>
    <p:extLst>
      <p:ext uri="{BB962C8B-B14F-4D97-AF65-F5344CB8AC3E}">
        <p14:creationId xmlns:p14="http://schemas.microsoft.com/office/powerpoint/2010/main" val="1572333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61416"/>
            <a:ext cx="8686800" cy="427877"/>
          </a:xfrm>
        </p:spPr>
        <p:txBody>
          <a:bodyPr/>
          <a:lstStyle/>
          <a:p>
            <a:r>
              <a:rPr lang="en-US" dirty="0"/>
              <a:t>Communicating on social media</a:t>
            </a:r>
          </a:p>
        </p:txBody>
      </p:sp>
      <p:sp>
        <p:nvSpPr>
          <p:cNvPr id="3" name="Date Placeholder 2"/>
          <p:cNvSpPr>
            <a:spLocks noGrp="1"/>
          </p:cNvSpPr>
          <p:nvPr>
            <p:ph type="dt" sz="half" idx="2"/>
          </p:nvPr>
        </p:nvSpPr>
        <p:spPr/>
        <p:txBody>
          <a:bodyPr/>
          <a:lstStyle/>
          <a:p>
            <a:pPr>
              <a:defRPr/>
            </a:pPr>
            <a:fld id="{24480E6D-03A3-8D4E-BA2D-5D2BE7B9EF54}"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262" y="1134999"/>
            <a:ext cx="8686800" cy="3388924"/>
          </a:xfrm>
        </p:spPr>
      </p:pic>
      <p:sp>
        <p:nvSpPr>
          <p:cNvPr id="6" name="TextBox 5"/>
          <p:cNvSpPr txBox="1"/>
          <p:nvPr/>
        </p:nvSpPr>
        <p:spPr>
          <a:xfrm>
            <a:off x="318262" y="4769629"/>
            <a:ext cx="8590787" cy="461665"/>
          </a:xfrm>
          <a:prstGeom prst="rect">
            <a:avLst/>
          </a:prstGeom>
          <a:noFill/>
        </p:spPr>
        <p:txBody>
          <a:bodyPr wrap="square" rtlCol="0">
            <a:spAutoFit/>
          </a:bodyPr>
          <a:lstStyle/>
          <a:p>
            <a:r>
              <a:rPr lang="en-US" dirty="0">
                <a:solidFill>
                  <a:srgbClr val="50504E"/>
                </a:solidFill>
                <a:latin typeface="Helvetica" charset="0"/>
                <a:ea typeface="Helvetica" charset="0"/>
                <a:cs typeface="Helvetica" charset="0"/>
              </a:rPr>
              <a:t>Should scientists use social media? Hint: Yes. </a:t>
            </a:r>
          </a:p>
        </p:txBody>
      </p:sp>
    </p:spTree>
    <p:extLst>
      <p:ext uri="{BB962C8B-B14F-4D97-AF65-F5344CB8AC3E}">
        <p14:creationId xmlns:p14="http://schemas.microsoft.com/office/powerpoint/2010/main" val="257779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1682135"/>
            <a:ext cx="4899239" cy="5059363"/>
          </a:xfrm>
        </p:spPr>
        <p:txBody>
          <a:bodyPr/>
          <a:lstStyle/>
          <a:p>
            <a:pPr marL="0" indent="0">
              <a:buNone/>
            </a:pPr>
            <a:r>
              <a:rPr lang="en-US" b="1" dirty="0"/>
              <a:t>Benefits:</a:t>
            </a:r>
          </a:p>
          <a:p>
            <a:r>
              <a:rPr lang="en-US" dirty="0"/>
              <a:t>Meet people where they are</a:t>
            </a:r>
          </a:p>
          <a:p>
            <a:r>
              <a:rPr lang="en-US" dirty="0"/>
              <a:t>Reach diverse audiences</a:t>
            </a:r>
          </a:p>
          <a:p>
            <a:r>
              <a:rPr lang="en-US" dirty="0"/>
              <a:t>Relaxed atmosphere</a:t>
            </a:r>
          </a:p>
          <a:p>
            <a:endParaRPr lang="en-US" dirty="0"/>
          </a:p>
          <a:p>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Social media</a:t>
            </a:r>
          </a:p>
        </p:txBody>
      </p:sp>
      <p:sp>
        <p:nvSpPr>
          <p:cNvPr id="3" name="Date Placeholder 2"/>
          <p:cNvSpPr>
            <a:spLocks noGrp="1"/>
          </p:cNvSpPr>
          <p:nvPr>
            <p:ph type="dt" sz="half" idx="2"/>
          </p:nvPr>
        </p:nvSpPr>
        <p:spPr/>
        <p:txBody>
          <a:bodyPr/>
          <a:lstStyle/>
          <a:p>
            <a:pPr>
              <a:defRPr/>
            </a:pPr>
            <a:fld id="{9639DD53-5086-F442-8339-F39386AF8388}"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pic>
        <p:nvPicPr>
          <p:cNvPr id="2" name="Picture 1" descr="twitt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489" y="1682134"/>
            <a:ext cx="3388174" cy="3180735"/>
          </a:xfrm>
          <a:prstGeom prst="rect">
            <a:avLst/>
          </a:prstGeom>
        </p:spPr>
      </p:pic>
    </p:spTree>
    <p:extLst>
      <p:ext uri="{BB962C8B-B14F-4D97-AF65-F5344CB8AC3E}">
        <p14:creationId xmlns:p14="http://schemas.microsoft.com/office/powerpoint/2010/main" val="268785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86799" cy="5133897"/>
          </a:xfrm>
        </p:spPr>
        <p:txBody>
          <a:bodyPr numCol="1"/>
          <a:lstStyle/>
          <a:p>
            <a:pPr marL="0" indent="0">
              <a:buNone/>
            </a:pPr>
            <a:r>
              <a:rPr lang="en-US" b="1" dirty="0"/>
              <a:t>Techniques</a:t>
            </a:r>
          </a:p>
          <a:p>
            <a:r>
              <a:rPr lang="en-US" dirty="0"/>
              <a:t>Be informal but respectful</a:t>
            </a:r>
          </a:p>
          <a:p>
            <a:r>
              <a:rPr lang="en-US" dirty="0"/>
              <a:t>Include imagery whenever relevant/possible</a:t>
            </a:r>
          </a:p>
          <a:p>
            <a:r>
              <a:rPr lang="en-US" dirty="0"/>
              <a:t>Look for ways to tie your science in to pop culture, news items, </a:t>
            </a:r>
            <a:r>
              <a:rPr lang="en-US" dirty="0" err="1"/>
              <a:t>hashtags</a:t>
            </a:r>
            <a:r>
              <a:rPr lang="en-US" dirty="0"/>
              <a:t>, etc.</a:t>
            </a:r>
          </a:p>
          <a:p>
            <a:endParaRPr lang="en-US" dirty="0"/>
          </a:p>
          <a:p>
            <a:endParaRPr lang="en-US" dirty="0"/>
          </a:p>
          <a:p>
            <a:endParaRPr lang="en-US" dirty="0"/>
          </a:p>
          <a:p>
            <a:endParaRPr lang="en-US" dirty="0"/>
          </a:p>
          <a:p>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Social media</a:t>
            </a:r>
          </a:p>
        </p:txBody>
      </p:sp>
      <p:sp>
        <p:nvSpPr>
          <p:cNvPr id="3" name="Date Placeholder 2"/>
          <p:cNvSpPr>
            <a:spLocks noGrp="1"/>
          </p:cNvSpPr>
          <p:nvPr>
            <p:ph type="dt" sz="half" idx="2"/>
          </p:nvPr>
        </p:nvSpPr>
        <p:spPr/>
        <p:txBody>
          <a:bodyPr/>
          <a:lstStyle/>
          <a:p>
            <a:pPr>
              <a:defRPr/>
            </a:pPr>
            <a:fld id="{E825BE51-58BA-BF4D-BAA4-A26771EECD4D}"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421" y="2944340"/>
            <a:ext cx="4002903" cy="3002177"/>
          </a:xfrm>
          <a:prstGeom prst="rect">
            <a:avLst/>
          </a:prstGeom>
        </p:spPr>
      </p:pic>
    </p:spTree>
    <p:extLst>
      <p:ext uri="{BB962C8B-B14F-4D97-AF65-F5344CB8AC3E}">
        <p14:creationId xmlns:p14="http://schemas.microsoft.com/office/powerpoint/2010/main" val="2751343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562463" cy="5133897"/>
          </a:xfrm>
        </p:spPr>
        <p:txBody>
          <a:bodyPr numCol="1"/>
          <a:lstStyle/>
          <a:p>
            <a:pPr marL="0" indent="0">
              <a:buNone/>
            </a:pPr>
            <a:r>
              <a:rPr lang="en-US" dirty="0"/>
              <a:t>Techniques:</a:t>
            </a:r>
          </a:p>
          <a:p>
            <a:r>
              <a:rPr lang="en-US" dirty="0"/>
              <a:t>Interact with others and answer questions</a:t>
            </a:r>
          </a:p>
          <a:p>
            <a:r>
              <a:rPr lang="en-US" dirty="0">
                <a:solidFill>
                  <a:srgbClr val="50504E"/>
                </a:solidFill>
                <a:cs typeface="Helvetica"/>
              </a:rPr>
              <a:t>Show a slice of your life as a scientist (ups, downs, what you actually do) in addition to explaining the science</a:t>
            </a:r>
          </a:p>
          <a:p>
            <a:endParaRPr lang="en-US" dirty="0"/>
          </a:p>
          <a:p>
            <a:endParaRPr lang="en-US" dirty="0"/>
          </a:p>
          <a:p>
            <a:endParaRPr lang="en-US" dirty="0"/>
          </a:p>
          <a:p>
            <a:endParaRPr lang="en-US" dirty="0"/>
          </a:p>
          <a:p>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Social media</a:t>
            </a:r>
          </a:p>
        </p:txBody>
      </p:sp>
      <p:sp>
        <p:nvSpPr>
          <p:cNvPr id="3" name="Date Placeholder 2"/>
          <p:cNvSpPr>
            <a:spLocks noGrp="1"/>
          </p:cNvSpPr>
          <p:nvPr>
            <p:ph type="dt" sz="half" idx="2"/>
          </p:nvPr>
        </p:nvSpPr>
        <p:spPr/>
        <p:txBody>
          <a:bodyPr/>
          <a:lstStyle/>
          <a:p>
            <a:pPr>
              <a:defRPr/>
            </a:pPr>
            <a:fld id="{6D735713-5973-4144-A47C-80B87C934351}"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pic>
        <p:nvPicPr>
          <p:cNvPr id="8" name="Picture 7" descr="instagra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516" y="3131618"/>
            <a:ext cx="4534967" cy="2554698"/>
          </a:xfrm>
          <a:prstGeom prst="rect">
            <a:avLst/>
          </a:prstGeom>
        </p:spPr>
      </p:pic>
    </p:spTree>
    <p:extLst>
      <p:ext uri="{BB962C8B-B14F-4D97-AF65-F5344CB8AC3E}">
        <p14:creationId xmlns:p14="http://schemas.microsoft.com/office/powerpoint/2010/main" val="2016432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562463" cy="5133897"/>
          </a:xfrm>
        </p:spPr>
        <p:txBody>
          <a:bodyPr numCol="1"/>
          <a:lstStyle/>
          <a:p>
            <a:r>
              <a:rPr lang="en-US" dirty="0"/>
              <a:t>Communicating science is vitally important and we all should do it, and get better at it.</a:t>
            </a:r>
          </a:p>
          <a:p>
            <a:r>
              <a:rPr lang="en-US" dirty="0"/>
              <a:t>Science is about people. </a:t>
            </a:r>
          </a:p>
          <a:p>
            <a:r>
              <a:rPr lang="en-US" dirty="0"/>
              <a:t>Forging connections with your audience is step one. Know who they are and what they want to know.</a:t>
            </a:r>
          </a:p>
          <a:p>
            <a:r>
              <a:rPr lang="en-US" dirty="0"/>
              <a:t>Tell stories. Don’t forget that you are a story.</a:t>
            </a:r>
          </a:p>
          <a:p>
            <a:r>
              <a:rPr lang="en-US" dirty="0"/>
              <a:t>Keep your key messages in mind.</a:t>
            </a:r>
          </a:p>
          <a:p>
            <a:r>
              <a:rPr lang="en-US" dirty="0"/>
              <a:t>Use analogies. Stay away from jargon.</a:t>
            </a:r>
          </a:p>
          <a:p>
            <a:r>
              <a:rPr lang="en-US" dirty="0"/>
              <a:t>Work with the media to tell your story. Help them to get it right, and don’t answer anything you don’t know or don’t want to answer.</a:t>
            </a:r>
          </a:p>
          <a:p>
            <a:r>
              <a:rPr lang="en-US" dirty="0"/>
              <a:t>Use social media to spread the word. </a:t>
            </a:r>
          </a:p>
          <a:p>
            <a:endParaRPr lang="en-US" dirty="0"/>
          </a:p>
          <a:p>
            <a:endParaRPr lang="en-US" dirty="0"/>
          </a:p>
          <a:p>
            <a:endParaRPr lang="en-US" dirty="0"/>
          </a:p>
          <a:p>
            <a:endParaRPr lang="en-US" dirty="0"/>
          </a:p>
          <a:p>
            <a:endParaRPr lang="en-US" dirty="0"/>
          </a:p>
          <a:p>
            <a:endParaRPr lang="en-US" dirty="0"/>
          </a:p>
          <a:p>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Summary</a:t>
            </a:r>
          </a:p>
        </p:txBody>
      </p:sp>
      <p:sp>
        <p:nvSpPr>
          <p:cNvPr id="3" name="Date Placeholder 2"/>
          <p:cNvSpPr>
            <a:spLocks noGrp="1"/>
          </p:cNvSpPr>
          <p:nvPr>
            <p:ph type="dt" sz="half" idx="2"/>
          </p:nvPr>
        </p:nvSpPr>
        <p:spPr/>
        <p:txBody>
          <a:bodyPr/>
          <a:lstStyle/>
          <a:p>
            <a:pPr>
              <a:defRPr/>
            </a:pPr>
            <a:fld id="{73AA7052-9874-2645-AF27-14848232A379}"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1594473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562463" cy="5133897"/>
          </a:xfrm>
        </p:spPr>
        <p:txBody>
          <a:bodyPr numCol="1"/>
          <a:lstStyle/>
          <a:p>
            <a:endParaRPr lang="en-US" dirty="0"/>
          </a:p>
          <a:p>
            <a:endParaRPr lang="en-US" dirty="0"/>
          </a:p>
          <a:p>
            <a:endParaRPr lang="en-US" dirty="0"/>
          </a:p>
          <a:p>
            <a:endParaRPr lang="en-US" dirty="0"/>
          </a:p>
          <a:p>
            <a:endParaRPr lang="en-US" dirty="0"/>
          </a:p>
          <a:p>
            <a:endParaRPr lang="en-US" dirty="0"/>
          </a:p>
          <a:p>
            <a:endParaRPr lang="en-US" dirty="0">
              <a:solidFill>
                <a:srgbClr val="50504E"/>
              </a:solidFill>
            </a:endParaRPr>
          </a:p>
          <a:p>
            <a:pPr marL="1828800" lvl="4" indent="0">
              <a:buNone/>
            </a:pPr>
            <a:endParaRPr lang="en-US" dirty="0"/>
          </a:p>
        </p:txBody>
      </p:sp>
      <p:sp>
        <p:nvSpPr>
          <p:cNvPr id="7" name="Title 6"/>
          <p:cNvSpPr>
            <a:spLocks noGrp="1"/>
          </p:cNvSpPr>
          <p:nvPr>
            <p:ph type="title"/>
          </p:nvPr>
        </p:nvSpPr>
        <p:spPr/>
        <p:txBody>
          <a:bodyPr/>
          <a:lstStyle/>
          <a:p>
            <a:r>
              <a:rPr lang="en-US" dirty="0"/>
              <a:t>Always leave time at the end!</a:t>
            </a:r>
          </a:p>
        </p:txBody>
      </p:sp>
      <p:sp>
        <p:nvSpPr>
          <p:cNvPr id="3" name="Date Placeholder 2"/>
          <p:cNvSpPr>
            <a:spLocks noGrp="1"/>
          </p:cNvSpPr>
          <p:nvPr>
            <p:ph type="dt" sz="half" idx="2"/>
          </p:nvPr>
        </p:nvSpPr>
        <p:spPr/>
        <p:txBody>
          <a:bodyPr/>
          <a:lstStyle/>
          <a:p>
            <a:pPr>
              <a:defRPr/>
            </a:pPr>
            <a:fld id="{45C6E783-19AE-3543-AD22-4CC8F7F423A2}"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53" y="971549"/>
            <a:ext cx="7569558" cy="5043397"/>
          </a:xfrm>
          <a:prstGeom prst="rect">
            <a:avLst/>
          </a:prstGeom>
        </p:spPr>
      </p:pic>
    </p:spTree>
    <p:extLst>
      <p:ext uri="{BB962C8B-B14F-4D97-AF65-F5344CB8AC3E}">
        <p14:creationId xmlns:p14="http://schemas.microsoft.com/office/powerpoint/2010/main" val="192563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18262" y="1014803"/>
            <a:ext cx="8686800" cy="832536"/>
          </a:xfrm>
        </p:spPr>
        <p:txBody>
          <a:bodyPr/>
          <a:lstStyle/>
          <a:p>
            <a:pPr marL="0" indent="0">
              <a:buNone/>
            </a:pPr>
            <a:endParaRPr lang="en-US" dirty="0"/>
          </a:p>
          <a:p>
            <a:pPr marL="0" indent="0">
              <a:buNone/>
            </a:pPr>
            <a:r>
              <a:rPr lang="en-US" dirty="0"/>
              <a:t>Who can you name who communicates science well?</a:t>
            </a:r>
          </a:p>
        </p:txBody>
      </p:sp>
      <p:sp>
        <p:nvSpPr>
          <p:cNvPr id="7" name="Title 6"/>
          <p:cNvSpPr>
            <a:spLocks noGrp="1"/>
          </p:cNvSpPr>
          <p:nvPr>
            <p:ph type="title"/>
          </p:nvPr>
        </p:nvSpPr>
        <p:spPr>
          <a:xfrm>
            <a:off x="222250" y="400034"/>
            <a:ext cx="8686800" cy="427877"/>
          </a:xfrm>
        </p:spPr>
        <p:txBody>
          <a:bodyPr/>
          <a:lstStyle/>
          <a:p>
            <a:r>
              <a:rPr lang="en-US" dirty="0"/>
              <a:t>What is successful science communication?</a:t>
            </a:r>
          </a:p>
        </p:txBody>
      </p:sp>
      <p:sp>
        <p:nvSpPr>
          <p:cNvPr id="3" name="Date Placeholder 2"/>
          <p:cNvSpPr>
            <a:spLocks noGrp="1"/>
          </p:cNvSpPr>
          <p:nvPr>
            <p:ph type="dt" sz="half" idx="2"/>
          </p:nvPr>
        </p:nvSpPr>
        <p:spPr/>
        <p:txBody>
          <a:bodyPr/>
          <a:lstStyle/>
          <a:p>
            <a:pPr>
              <a:defRPr/>
            </a:pPr>
            <a:fld id="{AC11B200-DC0F-D845-8F34-75076D08B269}"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2" name="TextBox 1"/>
          <p:cNvSpPr txBox="1"/>
          <p:nvPr/>
        </p:nvSpPr>
        <p:spPr>
          <a:xfrm>
            <a:off x="222250" y="2104595"/>
            <a:ext cx="8680450" cy="461665"/>
          </a:xfrm>
          <a:prstGeom prst="rect">
            <a:avLst/>
          </a:prstGeom>
          <a:noFill/>
        </p:spPr>
        <p:txBody>
          <a:bodyPr wrap="square" rtlCol="0">
            <a:spAutoFit/>
          </a:bodyPr>
          <a:lstStyle/>
          <a:p>
            <a:pPr marL="0" indent="0">
              <a:buNone/>
            </a:pPr>
            <a:r>
              <a:rPr lang="en-US" dirty="0">
                <a:solidFill>
                  <a:srgbClr val="50504E"/>
                </a:solidFill>
                <a:latin typeface="Helvetica" charset="0"/>
                <a:ea typeface="Helvetica" charset="0"/>
                <a:cs typeface="Helvetica" charset="0"/>
              </a:rPr>
              <a:t>What are the qualities of a good science communicator? </a:t>
            </a:r>
          </a:p>
        </p:txBody>
      </p:sp>
      <p:sp>
        <p:nvSpPr>
          <p:cNvPr id="8" name="TextBox 7"/>
          <p:cNvSpPr txBox="1"/>
          <p:nvPr/>
        </p:nvSpPr>
        <p:spPr>
          <a:xfrm>
            <a:off x="222250" y="2866768"/>
            <a:ext cx="8686800" cy="830997"/>
          </a:xfrm>
          <a:prstGeom prst="rect">
            <a:avLst/>
          </a:prstGeom>
          <a:noFill/>
        </p:spPr>
        <p:txBody>
          <a:bodyPr wrap="square" rtlCol="0">
            <a:spAutoFit/>
          </a:bodyPr>
          <a:lstStyle/>
          <a:p>
            <a:pPr marL="0" indent="0">
              <a:buNone/>
            </a:pPr>
            <a:r>
              <a:rPr lang="en-US" dirty="0">
                <a:solidFill>
                  <a:srgbClr val="50504E"/>
                </a:solidFill>
                <a:latin typeface="Helvetica" charset="0"/>
                <a:ea typeface="Helvetica" charset="0"/>
                <a:cs typeface="Helvetica" charset="0"/>
              </a:rPr>
              <a:t>Who should be communicating science? </a:t>
            </a:r>
          </a:p>
          <a:p>
            <a:pPr marL="0" indent="0">
              <a:buNone/>
            </a:pPr>
            <a:endParaRPr lang="en-US" dirty="0">
              <a:solidFill>
                <a:srgbClr val="50504E"/>
              </a:solidFill>
              <a:latin typeface="Helvetica" charset="0"/>
              <a:ea typeface="Helvetica" charset="0"/>
              <a:cs typeface="Helvetica" charset="0"/>
            </a:endParaRPr>
          </a:p>
        </p:txBody>
      </p:sp>
      <p:sp>
        <p:nvSpPr>
          <p:cNvPr id="9" name="TextBox 8"/>
          <p:cNvSpPr txBox="1"/>
          <p:nvPr/>
        </p:nvSpPr>
        <p:spPr>
          <a:xfrm>
            <a:off x="222250" y="4127157"/>
            <a:ext cx="8686800" cy="461665"/>
          </a:xfrm>
          <a:prstGeom prst="rect">
            <a:avLst/>
          </a:prstGeom>
          <a:noFill/>
        </p:spPr>
        <p:txBody>
          <a:bodyPr wrap="square" rtlCol="0">
            <a:spAutoFit/>
          </a:bodyPr>
          <a:lstStyle/>
          <a:p>
            <a:pPr marL="0" indent="0">
              <a:buNone/>
            </a:pPr>
            <a:r>
              <a:rPr lang="en-US" dirty="0">
                <a:solidFill>
                  <a:srgbClr val="50504E"/>
                </a:solidFill>
                <a:latin typeface="Helvetica" charset="0"/>
                <a:ea typeface="Helvetica" charset="0"/>
                <a:cs typeface="Helvetica" charset="0"/>
              </a:rPr>
              <a:t>HINT: The answer to the last one is “all of us.” </a:t>
            </a:r>
          </a:p>
        </p:txBody>
      </p:sp>
    </p:spTree>
    <p:extLst>
      <p:ext uri="{BB962C8B-B14F-4D97-AF65-F5344CB8AC3E}">
        <p14:creationId xmlns:p14="http://schemas.microsoft.com/office/powerpoint/2010/main" val="8289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1192394"/>
            <a:ext cx="4936524" cy="4947336"/>
          </a:xfrm>
        </p:spPr>
        <p:txBody>
          <a:bodyPr/>
          <a:lstStyle/>
          <a:p>
            <a:pPr marL="0" indent="0">
              <a:buNone/>
            </a:pPr>
            <a:r>
              <a:rPr lang="en-US" dirty="0"/>
              <a:t>All communication is interaction. What do we want people to walk away with? </a:t>
            </a:r>
          </a:p>
          <a:p>
            <a:pPr marL="0" indent="0">
              <a:buNone/>
            </a:pPr>
            <a:endParaRPr lang="en-US" dirty="0"/>
          </a:p>
          <a:p>
            <a:pPr marL="0" indent="0">
              <a:buNone/>
            </a:pPr>
            <a:r>
              <a:rPr lang="en-US" dirty="0"/>
              <a:t>A better understanding of your work.</a:t>
            </a:r>
          </a:p>
          <a:p>
            <a:pPr marL="0" indent="0">
              <a:buNone/>
            </a:pPr>
            <a:r>
              <a:rPr lang="en-US" dirty="0"/>
              <a:t>A positive feeling about you and your work.</a:t>
            </a:r>
          </a:p>
          <a:p>
            <a:pPr marL="0" indent="0">
              <a:buNone/>
            </a:pPr>
            <a:r>
              <a:rPr lang="en-US" dirty="0"/>
              <a:t>An excitement to share what they have learned. </a:t>
            </a:r>
          </a:p>
          <a:p>
            <a:pPr marL="0" indent="0">
              <a:buNone/>
            </a:pPr>
            <a:endParaRPr lang="en-US" dirty="0"/>
          </a:p>
        </p:txBody>
      </p:sp>
      <p:sp>
        <p:nvSpPr>
          <p:cNvPr id="7" name="Title 6"/>
          <p:cNvSpPr>
            <a:spLocks noGrp="1"/>
          </p:cNvSpPr>
          <p:nvPr>
            <p:ph type="title"/>
          </p:nvPr>
        </p:nvSpPr>
        <p:spPr>
          <a:xfrm>
            <a:off x="222250" y="400034"/>
            <a:ext cx="8686800" cy="427877"/>
          </a:xfrm>
        </p:spPr>
        <p:txBody>
          <a:bodyPr/>
          <a:lstStyle/>
          <a:p>
            <a:r>
              <a:rPr lang="en-US" dirty="0"/>
              <a:t>What does successful communication look like?</a:t>
            </a:r>
          </a:p>
        </p:txBody>
      </p:sp>
      <p:sp>
        <p:nvSpPr>
          <p:cNvPr id="3" name="Date Placeholder 2"/>
          <p:cNvSpPr>
            <a:spLocks noGrp="1"/>
          </p:cNvSpPr>
          <p:nvPr>
            <p:ph type="dt" sz="half" idx="2"/>
          </p:nvPr>
        </p:nvSpPr>
        <p:spPr/>
        <p:txBody>
          <a:bodyPr/>
          <a:lstStyle/>
          <a:p>
            <a:pPr>
              <a:defRPr/>
            </a:pPr>
            <a:fld id="{26D26816-6A36-E140-B5EF-7E87260BE0D7}"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546" y="1797908"/>
            <a:ext cx="3206578" cy="3206578"/>
          </a:xfrm>
          <a:prstGeom prst="rect">
            <a:avLst/>
          </a:prstGeom>
        </p:spPr>
      </p:pic>
    </p:spTree>
    <p:extLst>
      <p:ext uri="{BB962C8B-B14F-4D97-AF65-F5344CB8AC3E}">
        <p14:creationId xmlns:p14="http://schemas.microsoft.com/office/powerpoint/2010/main" val="22775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208" y="1043417"/>
            <a:ext cx="7024684" cy="4987222"/>
          </a:xfrm>
        </p:spPr>
      </p:pic>
      <p:sp>
        <p:nvSpPr>
          <p:cNvPr id="7" name="Title 6"/>
          <p:cNvSpPr>
            <a:spLocks noGrp="1"/>
          </p:cNvSpPr>
          <p:nvPr>
            <p:ph type="title"/>
          </p:nvPr>
        </p:nvSpPr>
        <p:spPr>
          <a:xfrm>
            <a:off x="222250" y="400034"/>
            <a:ext cx="8686800" cy="427877"/>
          </a:xfrm>
        </p:spPr>
        <p:txBody>
          <a:bodyPr/>
          <a:lstStyle/>
          <a:p>
            <a:r>
              <a:rPr lang="en-US" dirty="0"/>
              <a:t>Trying it out</a:t>
            </a:r>
          </a:p>
        </p:txBody>
      </p:sp>
      <p:sp>
        <p:nvSpPr>
          <p:cNvPr id="3" name="Date Placeholder 2"/>
          <p:cNvSpPr>
            <a:spLocks noGrp="1"/>
          </p:cNvSpPr>
          <p:nvPr>
            <p:ph type="dt" sz="half" idx="2"/>
          </p:nvPr>
        </p:nvSpPr>
        <p:spPr/>
        <p:txBody>
          <a:bodyPr/>
          <a:lstStyle/>
          <a:p>
            <a:pPr>
              <a:defRPr/>
            </a:pPr>
            <a:fld id="{5813FBE3-E58A-1940-A65C-BBCD5877406D}"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97952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400034"/>
            <a:ext cx="8686800" cy="427877"/>
          </a:xfrm>
        </p:spPr>
        <p:txBody>
          <a:bodyPr/>
          <a:lstStyle/>
          <a:p>
            <a:r>
              <a:rPr lang="en-US" dirty="0"/>
              <a:t>The physics equivalent</a:t>
            </a:r>
          </a:p>
        </p:txBody>
      </p:sp>
      <p:sp>
        <p:nvSpPr>
          <p:cNvPr id="3" name="Date Placeholder 2"/>
          <p:cNvSpPr>
            <a:spLocks noGrp="1"/>
          </p:cNvSpPr>
          <p:nvPr>
            <p:ph type="dt" sz="half" idx="2"/>
          </p:nvPr>
        </p:nvSpPr>
        <p:spPr/>
        <p:txBody>
          <a:bodyPr/>
          <a:lstStyle/>
          <a:p>
            <a:pPr>
              <a:defRPr/>
            </a:pPr>
            <a:fld id="{038E57AF-F5D7-AF4F-B74C-573183F96838}"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4511" y="1336375"/>
            <a:ext cx="7487243" cy="4335375"/>
          </a:xfrm>
        </p:spPr>
      </p:pic>
    </p:spTree>
    <p:extLst>
      <p:ext uri="{BB962C8B-B14F-4D97-AF65-F5344CB8AC3E}">
        <p14:creationId xmlns:p14="http://schemas.microsoft.com/office/powerpoint/2010/main" val="194478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426" y="1067398"/>
            <a:ext cx="7570471" cy="1385706"/>
          </a:xfrm>
        </p:spPr>
        <p:txBody>
          <a:bodyPr/>
          <a:lstStyle/>
          <a:p>
            <a:pPr marL="0" indent="0">
              <a:buNone/>
            </a:pPr>
            <a:r>
              <a:rPr lang="en-US" dirty="0"/>
              <a:t>Science is fundamentally about people – either the people who do it or the people who are affected by it. Science communication is fundamentally the story of those people.   </a:t>
            </a:r>
          </a:p>
        </p:txBody>
      </p:sp>
      <p:sp>
        <p:nvSpPr>
          <p:cNvPr id="7" name="Title 6"/>
          <p:cNvSpPr>
            <a:spLocks noGrp="1"/>
          </p:cNvSpPr>
          <p:nvPr>
            <p:ph type="title"/>
          </p:nvPr>
        </p:nvSpPr>
        <p:spPr>
          <a:xfrm>
            <a:off x="222250" y="400034"/>
            <a:ext cx="8686800" cy="427877"/>
          </a:xfrm>
        </p:spPr>
        <p:txBody>
          <a:bodyPr/>
          <a:lstStyle/>
          <a:p>
            <a:r>
              <a:rPr lang="en-US" dirty="0"/>
              <a:t>The importance of narrative</a:t>
            </a:r>
          </a:p>
        </p:txBody>
      </p:sp>
      <p:sp>
        <p:nvSpPr>
          <p:cNvPr id="3" name="Date Placeholder 2"/>
          <p:cNvSpPr>
            <a:spLocks noGrp="1"/>
          </p:cNvSpPr>
          <p:nvPr>
            <p:ph type="dt" sz="half" idx="2"/>
          </p:nvPr>
        </p:nvSpPr>
        <p:spPr/>
        <p:txBody>
          <a:bodyPr/>
          <a:lstStyle/>
          <a:p>
            <a:pPr>
              <a:defRPr/>
            </a:pPr>
            <a:fld id="{E1025A1C-3B61-5B44-9376-6B4FFA1B0513}" type="datetime1">
              <a:rPr lang="en-US" smtClean="0"/>
              <a:t>6/19/18</a:t>
            </a:fld>
            <a:endParaRPr lang="en-US" dirty="0"/>
          </a:p>
        </p:txBody>
      </p:sp>
      <p:sp>
        <p:nvSpPr>
          <p:cNvPr id="4" name="Footer Placeholder 3"/>
          <p:cNvSpPr>
            <a:spLocks noGrp="1"/>
          </p:cNvSpPr>
          <p:nvPr>
            <p:ph type="ftr" sz="quarter" idx="3"/>
          </p:nvPr>
        </p:nvSpPr>
        <p:spPr/>
        <p:txBody>
          <a:bodyPr/>
          <a:lstStyle/>
          <a:p>
            <a:pPr>
              <a:defRPr/>
            </a:pPr>
            <a:r>
              <a:rPr lang="en-US"/>
              <a:t>Salles/Nord | How to Talk Science With Just About Anyone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9" name="Picture 8">
            <a:extLst>
              <a:ext uri="{FF2B5EF4-FFF2-40B4-BE49-F238E27FC236}">
                <a16:creationId xmlns:a16="http://schemas.microsoft.com/office/drawing/2014/main" id="{3350D13F-72D9-8648-9768-E7D13EFEAEB1}"/>
              </a:ext>
            </a:extLst>
          </p:cNvPr>
          <p:cNvPicPr>
            <a:picLocks noChangeAspect="1"/>
          </p:cNvPicPr>
          <p:nvPr/>
        </p:nvPicPr>
        <p:blipFill>
          <a:blip r:embed="rId3"/>
          <a:stretch>
            <a:fillRect/>
          </a:stretch>
        </p:blipFill>
        <p:spPr>
          <a:xfrm>
            <a:off x="1530603" y="2853688"/>
            <a:ext cx="6052821" cy="3026411"/>
          </a:xfrm>
          <a:prstGeom prst="rect">
            <a:avLst/>
          </a:prstGeom>
        </p:spPr>
      </p:pic>
    </p:spTree>
    <p:extLst>
      <p:ext uri="{BB962C8B-B14F-4D97-AF65-F5344CB8AC3E}">
        <p14:creationId xmlns:p14="http://schemas.microsoft.com/office/powerpoint/2010/main" val="4031919027"/>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90F9BF3-2F97-EE44-B494-4A01DC77FAD2}" vid="{BB151D97-DBEF-9F4F-A2B4-45F81817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24023</TotalTime>
  <Words>2276</Words>
  <Application>Microsoft Macintosh PowerPoint</Application>
  <PresentationFormat>On-screen Show (4:3)</PresentationFormat>
  <Paragraphs>390</Paragraphs>
  <Slides>47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Geneva</vt:lpstr>
      <vt:lpstr>Helvetica</vt:lpstr>
      <vt:lpstr>Fermilab_PPT_090815</vt:lpstr>
      <vt:lpstr>PowerPoint Presentation</vt:lpstr>
      <vt:lpstr>Hello!</vt:lpstr>
      <vt:lpstr>What we’re going to cover</vt:lpstr>
      <vt:lpstr>Ground rules for interacting</vt:lpstr>
      <vt:lpstr>What is successful science communication?</vt:lpstr>
      <vt:lpstr>What does successful communication look like?</vt:lpstr>
      <vt:lpstr>Trying it out</vt:lpstr>
      <vt:lpstr>The physics equivalent</vt:lpstr>
      <vt:lpstr>The importance of narrative</vt:lpstr>
      <vt:lpstr>The importance of narrative</vt:lpstr>
      <vt:lpstr>Connecting with an audience</vt:lpstr>
      <vt:lpstr>Who is your audience? </vt:lpstr>
      <vt:lpstr>Communication is interaction</vt:lpstr>
      <vt:lpstr>You are a story</vt:lpstr>
      <vt:lpstr>Make it relevant</vt:lpstr>
      <vt:lpstr>Analogies yes, jargon no</vt:lpstr>
      <vt:lpstr>Lego exercise</vt:lpstr>
      <vt:lpstr>Distilling your message</vt:lpstr>
      <vt:lpstr>Key messages</vt:lpstr>
      <vt:lpstr>Let’s try it out! </vt:lpstr>
      <vt:lpstr>Sample speech</vt:lpstr>
      <vt:lpstr>Your elevator pitch is not a story</vt:lpstr>
      <vt:lpstr>Types of narrative</vt:lpstr>
      <vt:lpstr>Types of narrative</vt:lpstr>
      <vt:lpstr>How to build a story</vt:lpstr>
      <vt:lpstr>How to build a story</vt:lpstr>
      <vt:lpstr>Above all</vt:lpstr>
      <vt:lpstr>When it’s not working</vt:lpstr>
      <vt:lpstr>Keeping that connection</vt:lpstr>
      <vt:lpstr>Creating good presentations</vt:lpstr>
      <vt:lpstr>Don’t do this</vt:lpstr>
      <vt:lpstr>Ask questions and take questions</vt:lpstr>
      <vt:lpstr>Talking with the media</vt:lpstr>
      <vt:lpstr>Why is media important? </vt:lpstr>
      <vt:lpstr>Things to understand about the media</vt:lpstr>
      <vt:lpstr>Things to understand about the media</vt:lpstr>
      <vt:lpstr>Your communications office</vt:lpstr>
      <vt:lpstr>The media loves stories</vt:lpstr>
      <vt:lpstr>You are a story</vt:lpstr>
      <vt:lpstr>Media interviews</vt:lpstr>
      <vt:lpstr>On-camera interviews</vt:lpstr>
      <vt:lpstr>Communicating on social media</vt:lpstr>
      <vt:lpstr>Social media</vt:lpstr>
      <vt:lpstr>Social media</vt:lpstr>
      <vt:lpstr>Social media</vt:lpstr>
      <vt:lpstr>Summary</vt:lpstr>
      <vt:lpstr>Always leave time at the end!</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Salles</dc:creator>
  <cp:lastModifiedBy>Andre Salles</cp:lastModifiedBy>
  <cp:revision>97</cp:revision>
  <cp:lastPrinted>2014-01-20T19:40:21Z</cp:lastPrinted>
  <dcterms:created xsi:type="dcterms:W3CDTF">2017-08-01T21:32:17Z</dcterms:created>
  <dcterms:modified xsi:type="dcterms:W3CDTF">2018-06-22T21:12:42Z</dcterms:modified>
</cp:coreProperties>
</file>