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275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3" r:id="rId16"/>
    <p:sldId id="314" r:id="rId17"/>
    <p:sldId id="315" r:id="rId18"/>
    <p:sldId id="316" r:id="rId19"/>
    <p:sldId id="310" r:id="rId20"/>
    <p:sldId id="311" r:id="rId21"/>
    <p:sldId id="312" r:id="rId22"/>
    <p:sldId id="317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A0A0A"/>
    <a:srgbClr val="070707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8" autoAdjust="0"/>
    <p:restoredTop sz="94682"/>
  </p:normalViewPr>
  <p:slideViewPr>
    <p:cSldViewPr snapToGrid="0" snapToObjects="1" showGuides="1">
      <p:cViewPr>
        <p:scale>
          <a:sx n="160" d="100"/>
          <a:sy n="160" d="100"/>
        </p:scale>
        <p:origin x="344" y="15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7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5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2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5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99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smtClean="0"/>
              <a:t>Amundson | Quantum Computing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th.nist.gov/quantum/zoo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805.09928" TargetMode="External"/><Relationship Id="rId4" Type="http://schemas.openxmlformats.org/officeDocument/2006/relationships/hyperlink" Target="http://arxiv.org/abs/arXiv:1802.07347" TargetMode="External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Quantum Computing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James Amundson</a:t>
            </a:r>
            <a:r>
              <a:rPr lang="en-US" dirty="0"/>
              <a:t>	</a:t>
            </a:r>
          </a:p>
          <a:p>
            <a:r>
              <a:rPr lang="en-US" dirty="0"/>
              <a:t>51st Annual Users </a:t>
            </a:r>
            <a:r>
              <a:rPr lang="en-US" dirty="0" smtClean="0"/>
              <a:t>Meeting</a:t>
            </a:r>
          </a:p>
          <a:p>
            <a:r>
              <a:rPr lang="en-US" dirty="0" smtClean="0"/>
              <a:t>June 20,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Shor’s Algorithm: factorization</a:t>
            </a:r>
          </a:p>
          <a:p>
            <a:pPr lvl="1"/>
            <a:r>
              <a:rPr lang="en-US" dirty="0" smtClean="0"/>
              <a:t>Speedup: </a:t>
            </a:r>
            <a:r>
              <a:rPr lang="en-US" dirty="0" err="1" smtClean="0"/>
              <a:t>Superpolynomial</a:t>
            </a:r>
            <a:endParaRPr lang="en-US" dirty="0" smtClean="0"/>
          </a:p>
          <a:p>
            <a:r>
              <a:rPr lang="en-US" dirty="0" smtClean="0"/>
              <a:t>Grover’s Algorithm: search</a:t>
            </a:r>
          </a:p>
          <a:p>
            <a:pPr lvl="1"/>
            <a:r>
              <a:rPr lang="en-US" dirty="0" smtClean="0"/>
              <a:t>Speedup: Polynomial</a:t>
            </a:r>
          </a:p>
          <a:p>
            <a:r>
              <a:rPr lang="en-US" dirty="0" smtClean="0"/>
              <a:t>Many more available at the Quantum Algorithm Zoo</a:t>
            </a:r>
          </a:p>
          <a:p>
            <a:pPr lvl="1"/>
            <a:r>
              <a:rPr lang="en-US" dirty="0">
                <a:hlinkClick r:id="rId2"/>
              </a:rPr>
              <a:t>https://math.nist.gov/quantum/zoo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Algorithms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0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9" y="588909"/>
            <a:ext cx="6170599" cy="41079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15770" y="728664"/>
            <a:ext cx="2985346" cy="3794522"/>
          </a:xfrm>
        </p:spPr>
        <p:txBody>
          <a:bodyPr/>
          <a:lstStyle/>
          <a:p>
            <a:r>
              <a:rPr lang="en-US" dirty="0" smtClean="0"/>
              <a:t>Thanks to Andy Li</a:t>
            </a:r>
          </a:p>
          <a:p>
            <a:pPr lvl="1"/>
            <a:r>
              <a:rPr lang="en-US" dirty="0" smtClean="0"/>
              <a:t>Fermilab Scientific Computing Division’s first quantum computing postdoc!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and Near-term Quantum Hardware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3CC97F36-2210-4544-902F-678B48189D1F}"/>
              </a:ext>
            </a:extLst>
          </p:cNvPr>
          <p:cNvSpPr txBox="1">
            <a:spLocks/>
          </p:cNvSpPr>
          <p:nvPr/>
        </p:nvSpPr>
        <p:spPr>
          <a:xfrm>
            <a:off x="584295" y="62448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1A8E5C35-63AA-482B-92CB-86F701E14F8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companies have announced that they have produced small quantum computers in the 5-72 qubit range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Google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IBM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Intel</a:t>
            </a:r>
            <a:endParaRPr lang="en-US" dirty="0">
              <a:solidFill>
                <a:schemeClr val="accent3"/>
              </a:solidFill>
            </a:endParaRP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Rigetti</a:t>
            </a:r>
          </a:p>
          <a:p>
            <a:pPr lvl="1"/>
            <a:r>
              <a:rPr lang="en-US" dirty="0" err="1" smtClean="0">
                <a:solidFill>
                  <a:schemeClr val="accent2"/>
                </a:solidFill>
              </a:rPr>
              <a:t>IonQ</a:t>
            </a:r>
            <a:endParaRPr lang="en-US" dirty="0" smtClean="0">
              <a:solidFill>
                <a:schemeClr val="accent2"/>
              </a:solidFill>
            </a:endParaRPr>
          </a:p>
          <a:p>
            <a:pPr lvl="1"/>
            <a:r>
              <a:rPr lang="en-US" dirty="0" smtClean="0"/>
              <a:t>Other companies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Academic efforts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D-Wave</a:t>
            </a:r>
          </a:p>
          <a:p>
            <a:pPr lvl="2"/>
            <a:r>
              <a:rPr lang="en-US" dirty="0" smtClean="0"/>
              <a:t>Quantum Annealing machine</a:t>
            </a:r>
          </a:p>
          <a:p>
            <a:pPr lvl="3"/>
            <a:r>
              <a:rPr lang="en-US" dirty="0" smtClean="0"/>
              <a:t>Subject of a much longer talk</a:t>
            </a:r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Commercial Quantum Computing Efforts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5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3" y="728664"/>
            <a:ext cx="4627465" cy="3794522"/>
          </a:xfrm>
        </p:spPr>
        <p:txBody>
          <a:bodyPr/>
          <a:lstStyle/>
          <a:p>
            <a:r>
              <a:rPr lang="en-US" dirty="0" smtClean="0"/>
              <a:t>The number of gates that can be applied before losing quantum coherence is the limiting factor for most applications</a:t>
            </a:r>
          </a:p>
          <a:p>
            <a:pPr lvl="1"/>
            <a:r>
              <a:rPr lang="en-US" dirty="0" smtClean="0"/>
              <a:t>Current estimates run few </a:t>
            </a:r>
            <a:r>
              <a:rPr lang="mr-IN" dirty="0" smtClean="0"/>
              <a:t>–</a:t>
            </a:r>
            <a:r>
              <a:rPr lang="en-US" dirty="0" smtClean="0"/>
              <a:t> thousand</a:t>
            </a:r>
          </a:p>
          <a:p>
            <a:pPr lvl="1"/>
            <a:r>
              <a:rPr lang="en-US" dirty="0" smtClean="0"/>
              <a:t>Not all gates are the same</a:t>
            </a:r>
          </a:p>
          <a:p>
            <a:pPr lvl="2"/>
            <a:r>
              <a:rPr lang="en-US" dirty="0" smtClean="0"/>
              <a:t>The real world is complicated</a:t>
            </a:r>
          </a:p>
          <a:p>
            <a:r>
              <a:rPr lang="en-US" dirty="0" smtClean="0"/>
              <a:t>IBM has a paper proposing a definition of “Quantum Volume”</a:t>
            </a:r>
          </a:p>
          <a:p>
            <a:pPr lvl="1"/>
            <a:r>
              <a:rPr lang="en-US" dirty="0" smtClean="0"/>
              <a:t>Everyone else seems to dislike the particular definition</a:t>
            </a:r>
          </a:p>
          <a:p>
            <a:pPr lvl="1"/>
            <a:r>
              <a:rPr lang="en-US" dirty="0" smtClean="0"/>
              <a:t>The machines with the largest number of qubits are unlikely to have the largest quantum volume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Qubits is Only the Beginning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642390"/>
              </p:ext>
            </p:extLst>
          </p:nvPr>
        </p:nvGraphicFramePr>
        <p:xfrm>
          <a:off x="4856068" y="966739"/>
          <a:ext cx="403396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490"/>
                <a:gridCol w="1008490"/>
                <a:gridCol w="1008490"/>
                <a:gridCol w="1008490"/>
              </a:tblGrid>
              <a:tr h="32717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num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 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2048 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4096 bits</a:t>
                      </a:r>
                      <a:endParaRPr lang="en-US" dirty="0"/>
                    </a:p>
                  </a:txBody>
                  <a:tcPr/>
                </a:tc>
              </a:tr>
              <a:tr h="327175">
                <a:tc>
                  <a:txBody>
                    <a:bodyPr/>
                    <a:lstStyle/>
                    <a:p>
                      <a:r>
                        <a:rPr lang="en-US" dirty="0" smtClean="0"/>
                        <a:t>qubits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20484</a:t>
                      </a:r>
                      <a:endParaRPr lang="en-US" dirty="0"/>
                    </a:p>
                  </a:txBody>
                  <a:tcPr/>
                </a:tc>
              </a:tr>
              <a:tr h="327175">
                <a:tc>
                  <a:txBody>
                    <a:bodyPr/>
                    <a:lstStyle/>
                    <a:p>
                      <a:r>
                        <a:rPr lang="en-US" dirty="0" smtClean="0"/>
                        <a:t>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3x10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11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12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>
          <a:xfrm>
            <a:off x="4856068" y="2669229"/>
            <a:ext cx="4059332" cy="191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“Logical qubits” incorporating error correction are the goal</a:t>
            </a:r>
          </a:p>
          <a:p>
            <a:pPr lvl="1"/>
            <a:r>
              <a:rPr lang="en-US" dirty="0" smtClean="0"/>
              <a:t>Probably require ~1000 qubits per logical qubit</a:t>
            </a:r>
          </a:p>
          <a:p>
            <a:pPr lvl="2"/>
            <a:r>
              <a:rPr lang="en-US" dirty="0" smtClean="0"/>
              <a:t>Minimum fidelity for constituent qubits is the current goalpost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830696" y="631805"/>
            <a:ext cx="4059332" cy="191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From the earlier factoring estimate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7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Fermilab has a mixture of on-going and proposed work in quantum computing in four areas:</a:t>
            </a:r>
          </a:p>
          <a:p>
            <a:pPr lvl="1"/>
            <a:r>
              <a:rPr lang="en-US" dirty="0"/>
              <a:t>Quantum Computing for Fermilab Science</a:t>
            </a:r>
          </a:p>
          <a:p>
            <a:pPr lvl="1"/>
            <a:r>
              <a:rPr lang="en-US" dirty="0" smtClean="0"/>
              <a:t>HEP Technology for Quantum Computing</a:t>
            </a:r>
          </a:p>
          <a:p>
            <a:pPr lvl="1"/>
            <a:r>
              <a:rPr lang="en-US" dirty="0" smtClean="0"/>
              <a:t>Quantum Technology for HEP Experiments</a:t>
            </a:r>
          </a:p>
          <a:p>
            <a:pPr lvl="1"/>
            <a:r>
              <a:rPr lang="en-US" dirty="0" smtClean="0"/>
              <a:t>Quantum Networking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Quantum Efforts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2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44567"/>
            <a:ext cx="8672513" cy="379452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Quantum Computing will require the sort of infrastructure Fermilab already provides for classical computing</a:t>
            </a:r>
          </a:p>
          <a:p>
            <a:pPr lvl="1"/>
            <a:r>
              <a:rPr lang="en-US" dirty="0" smtClean="0"/>
              <a:t>HEPCloud will extend to Quantum Computing</a:t>
            </a:r>
          </a:p>
          <a:p>
            <a:pPr lvl="1"/>
            <a:r>
              <a:rPr lang="en-US" dirty="0" smtClean="0"/>
              <a:t>On-going testbed effort in collaboration with Google</a:t>
            </a:r>
          </a:p>
          <a:p>
            <a:pPr lvl="2"/>
            <a:r>
              <a:rPr lang="en-US" dirty="0" smtClean="0"/>
              <a:t>Partially funded by Fermilab LDRD</a:t>
            </a:r>
          </a:p>
          <a:p>
            <a:r>
              <a:rPr lang="en-US" dirty="0" smtClean="0"/>
              <a:t>Three promising areas for quantum applications in the HEP realm</a:t>
            </a:r>
          </a:p>
          <a:p>
            <a:pPr lvl="1"/>
            <a:r>
              <a:rPr lang="en-US" dirty="0" smtClean="0"/>
              <a:t>Optimization</a:t>
            </a:r>
          </a:p>
          <a:p>
            <a:pPr lvl="2"/>
            <a:r>
              <a:rPr lang="en-US" dirty="0" smtClean="0"/>
              <a:t>Area under active investigation in the quantum world</a:t>
            </a:r>
          </a:p>
          <a:p>
            <a:pPr lvl="2"/>
            <a:r>
              <a:rPr lang="en-US" dirty="0" smtClean="0"/>
              <a:t>NP-hard problems</a:t>
            </a:r>
          </a:p>
          <a:p>
            <a:pPr lvl="2"/>
            <a:r>
              <a:rPr lang="en-US" dirty="0" smtClean="0"/>
              <a:t>Quantum </a:t>
            </a:r>
            <a:r>
              <a:rPr lang="en-US" dirty="0"/>
              <a:t>Approximate Optimization </a:t>
            </a:r>
            <a:r>
              <a:rPr lang="en-US" dirty="0" smtClean="0"/>
              <a:t>Algorithm (QAOA)</a:t>
            </a:r>
          </a:p>
          <a:p>
            <a:pPr lvl="3"/>
            <a:r>
              <a:rPr lang="en-US" dirty="0" smtClean="0"/>
              <a:t>Farhi, Goldstone and </a:t>
            </a:r>
            <a:r>
              <a:rPr lang="en-US" dirty="0" err="1" smtClean="0"/>
              <a:t>Gutmann</a:t>
            </a:r>
            <a:endParaRPr lang="en-US" dirty="0" smtClean="0"/>
          </a:p>
          <a:p>
            <a:pPr lvl="1"/>
            <a:r>
              <a:rPr lang="en-US" dirty="0" smtClean="0"/>
              <a:t>Machine Learning</a:t>
            </a:r>
          </a:p>
          <a:p>
            <a:pPr lvl="2"/>
            <a:r>
              <a:rPr lang="en-US" dirty="0" smtClean="0"/>
              <a:t>Computationally intensive</a:t>
            </a:r>
          </a:p>
          <a:p>
            <a:pPr lvl="2"/>
            <a:r>
              <a:rPr lang="en-US" dirty="0" smtClean="0"/>
              <a:t>Also under </a:t>
            </a:r>
            <a:r>
              <a:rPr lang="en-US" dirty="0"/>
              <a:t>active investigation in the quantum world</a:t>
            </a:r>
          </a:p>
          <a:p>
            <a:pPr lvl="1"/>
            <a:r>
              <a:rPr lang="en-US" dirty="0" smtClean="0"/>
              <a:t>Quantum Simulation</a:t>
            </a:r>
          </a:p>
          <a:p>
            <a:pPr lvl="2"/>
            <a:r>
              <a:rPr lang="en-US" dirty="0" smtClean="0"/>
              <a:t>Good reason to believe that quantum systems should be well-suited to quantum computation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 for Fermilab </a:t>
            </a:r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61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Quantum Optimization and Machine Learning </a:t>
            </a:r>
            <a:endParaRPr lang="en-US" dirty="0" smtClean="0"/>
          </a:p>
          <a:p>
            <a:pPr lvl="1"/>
            <a:r>
              <a:rPr lang="en-US" dirty="0" smtClean="0"/>
              <a:t>Proposed work by Gabe Purdue, et al.</a:t>
            </a:r>
          </a:p>
          <a:p>
            <a:r>
              <a:rPr lang="en-US" dirty="0"/>
              <a:t>Quantum Information Science for Applied Quantum Field </a:t>
            </a:r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Marcela </a:t>
            </a:r>
            <a:r>
              <a:rPr lang="en-US" dirty="0" err="1" smtClean="0"/>
              <a:t>Carena</a:t>
            </a:r>
            <a:r>
              <a:rPr lang="en-US" dirty="0" smtClean="0"/>
              <a:t>, et al., including </a:t>
            </a:r>
            <a:r>
              <a:rPr lang="en-US" dirty="0" err="1" smtClean="0"/>
              <a:t>y.t</a:t>
            </a:r>
            <a:r>
              <a:rPr lang="en-US" dirty="0" smtClean="0"/>
              <a:t>. (yours truly)</a:t>
            </a:r>
          </a:p>
          <a:p>
            <a:pPr lvl="1"/>
            <a:r>
              <a:rPr lang="en-US" dirty="0" smtClean="0"/>
              <a:t>Scientific Computing Division/Theory Department collaboration</a:t>
            </a:r>
          </a:p>
          <a:p>
            <a:pPr lvl="2"/>
            <a:r>
              <a:rPr lang="en-US" dirty="0" smtClean="0"/>
              <a:t>Also includes University of Washington and California Institute of Technology</a:t>
            </a:r>
          </a:p>
          <a:p>
            <a:pPr lvl="1"/>
            <a:r>
              <a:rPr lang="en-US" dirty="0"/>
              <a:t>First effort: Digital quantum computation of fermion-boson interacting systems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Quantum Application Efforts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08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4" y="2981790"/>
            <a:ext cx="5981366" cy="154139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Quantum Chemistry has the first big successes in quantum simulation.</a:t>
            </a:r>
          </a:p>
          <a:p>
            <a:r>
              <a:rPr lang="en-US" dirty="0" smtClean="0"/>
              <a:t>GitHub has a project for general simulations of interacting fermions.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However, interesting HEP systems, e.g., QCD, also require boson-fermion interactions.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Quantum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122" name="Picture 2" descr="https://www.ibm.com/blogs/research/wp-content/uploads/2017/09/Fig3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73" y="621457"/>
            <a:ext cx="7198177" cy="23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24" y="2839082"/>
            <a:ext cx="2026092" cy="13507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85480" y="3912811"/>
            <a:ext cx="3073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github.com</a:t>
            </a:r>
            <a:r>
              <a:rPr lang="en-US" sz="1200" dirty="0"/>
              <a:t>/</a:t>
            </a:r>
            <a:r>
              <a:rPr lang="en-US" sz="1200" dirty="0" err="1"/>
              <a:t>quantumlib</a:t>
            </a:r>
            <a:r>
              <a:rPr lang="en-US" sz="1200" dirty="0"/>
              <a:t>/</a:t>
            </a:r>
            <a:r>
              <a:rPr lang="en-US" sz="1200" dirty="0" err="1"/>
              <a:t>OpenFermion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19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4" y="728664"/>
            <a:ext cx="5750778" cy="3794522"/>
          </a:xfrm>
        </p:spPr>
        <p:txBody>
          <a:bodyPr/>
          <a:lstStyle/>
          <a:p>
            <a:r>
              <a:rPr lang="en-US" dirty="0" smtClean="0"/>
              <a:t>Previous encoding schemes for bosons on quantum computers had errors of O(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occupation</a:t>
            </a:r>
            <a:r>
              <a:rPr lang="en-US" dirty="0" smtClean="0"/>
              <a:t>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qubits</a:t>
            </a:r>
            <a:r>
              <a:rPr lang="en-US" dirty="0" smtClean="0"/>
              <a:t>)</a:t>
            </a:r>
          </a:p>
          <a:p>
            <a:r>
              <a:rPr lang="en-US" dirty="0"/>
              <a:t>Alexandru Macridin, Panagiotis Spentzouris, James Amundson, Roni </a:t>
            </a:r>
            <a:r>
              <a:rPr lang="en-US" dirty="0" smtClean="0"/>
              <a:t>Harnik</a:t>
            </a:r>
            <a:endParaRPr lang="en-US" dirty="0"/>
          </a:p>
          <a:p>
            <a:pPr lvl="1"/>
            <a:r>
              <a:rPr lang="en-US" dirty="0"/>
              <a:t>Digital quantum computation of fermion-boson interacting </a:t>
            </a:r>
            <a:r>
              <a:rPr lang="en-US" dirty="0" smtClean="0"/>
              <a:t>systems</a:t>
            </a:r>
          </a:p>
          <a:p>
            <a:pPr lvl="2"/>
            <a:r>
              <a:rPr lang="pt-BR" b="1" dirty="0" smtClean="0">
                <a:hlinkClick r:id="rId3"/>
              </a:rPr>
              <a:t>arXiv:1805.09928</a:t>
            </a:r>
            <a:endParaRPr lang="pt-BR" b="1" dirty="0" smtClean="0"/>
          </a:p>
          <a:p>
            <a:pPr lvl="2"/>
            <a:r>
              <a:rPr lang="pt-BR" dirty="0" err="1" smtClean="0"/>
              <a:t>Accurate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efficient</a:t>
            </a:r>
            <a:r>
              <a:rPr lang="pt-BR" dirty="0" smtClean="0"/>
              <a:t> </a:t>
            </a:r>
            <a:r>
              <a:rPr lang="pt-BR" dirty="0" err="1" smtClean="0"/>
              <a:t>simulation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fermion-boson</a:t>
            </a:r>
            <a:r>
              <a:rPr lang="pt-BR" dirty="0" smtClean="0"/>
              <a:t> systems; </a:t>
            </a:r>
            <a:r>
              <a:rPr lang="pt-BR" dirty="0" err="1" smtClean="0"/>
              <a:t>simple</a:t>
            </a:r>
            <a:r>
              <a:rPr lang="pt-BR" dirty="0" smtClean="0"/>
              <a:t> </a:t>
            </a:r>
            <a:r>
              <a:rPr lang="pt-BR" dirty="0" err="1" smtClean="0"/>
              <a:t>enough</a:t>
            </a:r>
            <a:r>
              <a:rPr lang="pt-BR" dirty="0" smtClean="0"/>
              <a:t> for use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near-term</a:t>
            </a:r>
            <a:r>
              <a:rPr lang="pt-BR" dirty="0" smtClean="0"/>
              <a:t> hardware</a:t>
            </a:r>
          </a:p>
          <a:p>
            <a:pPr lvl="1"/>
            <a:r>
              <a:rPr lang="pt-BR" dirty="0" err="1" smtClean="0"/>
              <a:t>Electron-Phonon</a:t>
            </a:r>
            <a:r>
              <a:rPr lang="pt-BR" dirty="0" smtClean="0"/>
              <a:t> </a:t>
            </a:r>
            <a:r>
              <a:rPr lang="pt-BR" dirty="0"/>
              <a:t>Systems </a:t>
            </a:r>
            <a:r>
              <a:rPr lang="pt-BR" dirty="0" err="1"/>
              <a:t>on</a:t>
            </a:r>
            <a:r>
              <a:rPr lang="pt-BR" dirty="0"/>
              <a:t> a Universal Quantum </a:t>
            </a:r>
            <a:r>
              <a:rPr lang="pt-BR" dirty="0" smtClean="0"/>
              <a:t>Computer</a:t>
            </a:r>
          </a:p>
          <a:p>
            <a:pPr lvl="2"/>
            <a:r>
              <a:rPr lang="nb-NO" b="1" dirty="0" smtClean="0">
                <a:hlinkClick r:id="rId4"/>
              </a:rPr>
              <a:t>arXiv:1802.07347</a:t>
            </a:r>
            <a:endParaRPr lang="nb-NO" b="1" dirty="0" smtClean="0"/>
          </a:p>
          <a:p>
            <a:pPr lvl="2"/>
            <a:r>
              <a:rPr lang="nb-NO" dirty="0" smtClean="0"/>
              <a:t>First </a:t>
            </a:r>
            <a:r>
              <a:rPr lang="nb-NO" dirty="0" err="1" smtClean="0"/>
              <a:t>application</a:t>
            </a:r>
            <a:r>
              <a:rPr lang="nb-NO" dirty="0" smtClean="0"/>
              <a:t> </a:t>
            </a:r>
            <a:r>
              <a:rPr lang="nb-NO" dirty="0" err="1" smtClean="0"/>
              <a:t>was</a:t>
            </a:r>
            <a:r>
              <a:rPr lang="nb-NO" dirty="0" smtClean="0"/>
              <a:t> to </a:t>
            </a:r>
            <a:r>
              <a:rPr lang="nb-NO" dirty="0" err="1" smtClean="0"/>
              <a:t>polarons</a:t>
            </a:r>
            <a:r>
              <a:rPr lang="nb-NO" dirty="0" smtClean="0"/>
              <a:t> </a:t>
            </a:r>
            <a:r>
              <a:rPr lang="mr-IN" dirty="0" smtClean="0"/>
              <a:t>–</a:t>
            </a:r>
            <a:r>
              <a:rPr lang="nb-NO" dirty="0" smtClean="0"/>
              <a:t> </a:t>
            </a:r>
            <a:r>
              <a:rPr lang="nb-NO" dirty="0" err="1" smtClean="0"/>
              <a:t>electron</a:t>
            </a:r>
            <a:r>
              <a:rPr lang="nb-NO" dirty="0" smtClean="0"/>
              <a:t> </a:t>
            </a:r>
            <a:r>
              <a:rPr lang="nb-NO" dirty="0" err="1" smtClean="0"/>
              <a:t>dressed</a:t>
            </a:r>
            <a:r>
              <a:rPr lang="nb-NO" dirty="0" smtClean="0"/>
              <a:t> by </a:t>
            </a:r>
            <a:r>
              <a:rPr lang="nb-NO" dirty="0" err="1" smtClean="0"/>
              <a:t>phonons</a:t>
            </a:r>
            <a:r>
              <a:rPr lang="nb-NO" dirty="0" smtClean="0"/>
              <a:t>. Cross-</a:t>
            </a:r>
            <a:r>
              <a:rPr lang="nb-NO" dirty="0" err="1" smtClean="0"/>
              <a:t>disciplinary</a:t>
            </a:r>
            <a:r>
              <a:rPr lang="nb-NO" dirty="0" smtClean="0"/>
              <a:t> </a:t>
            </a:r>
            <a:r>
              <a:rPr lang="nb-NO" dirty="0" err="1" smtClean="0"/>
              <a:t>interest</a:t>
            </a:r>
            <a:r>
              <a:rPr lang="nb-NO" dirty="0" smtClean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Digital quantum computation of fermion-boson interacting systems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509722"/>
            <a:ext cx="3251200" cy="309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702" y="3521058"/>
            <a:ext cx="2387379" cy="11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05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81152" y="260376"/>
            <a:ext cx="4826458" cy="3040671"/>
            <a:chOff x="4317542" y="509722"/>
            <a:chExt cx="4826458" cy="30406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7542" y="987535"/>
              <a:ext cx="4079530" cy="2562858"/>
            </a:xfrm>
            <a:prstGeom prst="rect">
              <a:avLst/>
            </a:prstGeom>
          </p:spPr>
        </p:pic>
        <p:sp>
          <p:nvSpPr>
            <p:cNvPr id="8" name="Star: 5 Points 10"/>
            <p:cNvSpPr/>
            <p:nvPr/>
          </p:nvSpPr>
          <p:spPr>
            <a:xfrm>
              <a:off x="8451817" y="785474"/>
              <a:ext cx="274320" cy="274320"/>
            </a:xfrm>
            <a:prstGeom prst="star5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33953" y="509722"/>
              <a:ext cx="111004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SRF resonators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3" y="728664"/>
            <a:ext cx="4645547" cy="3794522"/>
          </a:xfrm>
        </p:spPr>
        <p:txBody>
          <a:bodyPr/>
          <a:lstStyle/>
          <a:p>
            <a:r>
              <a:rPr lang="en-US" dirty="0"/>
              <a:t>Ultra-High Q Superconducting Accelerator Cavities for Orders of Magnitude Improvement in Qubit </a:t>
            </a:r>
            <a:r>
              <a:rPr lang="en-US" dirty="0" smtClean="0"/>
              <a:t>Coherence</a:t>
            </a:r>
          </a:p>
          <a:p>
            <a:pPr lvl="1"/>
            <a:r>
              <a:rPr lang="en-US" dirty="0" smtClean="0"/>
              <a:t>Alex Romanenko, et al.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Novel </a:t>
            </a:r>
            <a:r>
              <a:rPr lang="en-US" dirty="0"/>
              <a:t>Cold Instrumentation Electronics for Quantum Information </a:t>
            </a:r>
            <a:r>
              <a:rPr lang="en-US" dirty="0" smtClean="0"/>
              <a:t>Systems</a:t>
            </a:r>
          </a:p>
          <a:p>
            <a:pPr lvl="1"/>
            <a:r>
              <a:rPr lang="en-US" dirty="0" err="1"/>
              <a:t>Davide</a:t>
            </a:r>
            <a:r>
              <a:rPr lang="en-US" dirty="0"/>
              <a:t> </a:t>
            </a:r>
            <a:r>
              <a:rPr lang="en-US" dirty="0" smtClean="0"/>
              <a:t>Braga, et al. 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 Technology for Quantum Computing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56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Computing Excitement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19" y="578011"/>
            <a:ext cx="4877761" cy="804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39" y="1382922"/>
            <a:ext cx="4228119" cy="3327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945" y="749633"/>
            <a:ext cx="2155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999999"/>
                </a:solidFill>
                <a:latin typeface="nyt-franklin" charset="0"/>
              </a:rPr>
              <a:t>Nov. 13, </a:t>
            </a:r>
            <a:r>
              <a:rPr lang="sk-SK" dirty="0" smtClean="0">
                <a:solidFill>
                  <a:srgbClr val="999999"/>
                </a:solidFill>
                <a:latin typeface="nyt-franklin" charset="0"/>
              </a:rPr>
              <a:t>2017</a:t>
            </a:r>
            <a:endParaRPr lang="sk-SK" b="0" i="0" dirty="0">
              <a:solidFill>
                <a:srgbClr val="999999"/>
              </a:solidFill>
              <a:effectLst/>
              <a:latin typeface="nyt-frankl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4" y="728664"/>
            <a:ext cx="4250862" cy="3794522"/>
          </a:xfrm>
        </p:spPr>
        <p:txBody>
          <a:bodyPr/>
          <a:lstStyle/>
          <a:p>
            <a:r>
              <a:rPr lang="en-US" dirty="0"/>
              <a:t>Matter-wave Atomic Gradiometer Interferometric Sensor </a:t>
            </a:r>
            <a:br>
              <a:rPr lang="en-US" dirty="0"/>
            </a:br>
            <a:r>
              <a:rPr lang="en-US" dirty="0"/>
              <a:t>(MAGIS-100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Robert Plunkett, et al.</a:t>
            </a:r>
          </a:p>
          <a:p>
            <a:r>
              <a:rPr lang="en-US" dirty="0"/>
              <a:t>Skipper-CCD: new single photon sensor for quantum </a:t>
            </a:r>
            <a:r>
              <a:rPr lang="en-US" dirty="0" smtClean="0"/>
              <a:t>imaging</a:t>
            </a:r>
          </a:p>
          <a:p>
            <a:pPr lvl="1"/>
            <a:r>
              <a:rPr lang="en-US" dirty="0"/>
              <a:t>Juan </a:t>
            </a:r>
            <a:r>
              <a:rPr lang="en-US" dirty="0" smtClean="0"/>
              <a:t>Estrada, et al.</a:t>
            </a:r>
          </a:p>
          <a:p>
            <a:r>
              <a:rPr lang="en-US" dirty="0"/>
              <a:t>Quantum Metrology Techniques for Axion Dark Matter </a:t>
            </a:r>
            <a:r>
              <a:rPr lang="en-US" dirty="0" smtClean="0"/>
              <a:t>Detection</a:t>
            </a:r>
          </a:p>
          <a:p>
            <a:pPr lvl="1"/>
            <a:r>
              <a:rPr lang="en-US" dirty="0" smtClean="0"/>
              <a:t>Aaron Chou, et al.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Technology for HEP Experiments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79466" y="509722"/>
            <a:ext cx="3498251" cy="2442474"/>
            <a:chOff x="3920756" y="697798"/>
            <a:chExt cx="3832729" cy="36988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C89C919-633A-48E7-8A98-011C2C67A3A2}"/>
                </a:ext>
              </a:extLst>
            </p:cNvPr>
            <p:cNvSpPr/>
            <p:nvPr/>
          </p:nvSpPr>
          <p:spPr>
            <a:xfrm>
              <a:off x="3939389" y="721974"/>
              <a:ext cx="3403382" cy="367467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115356" y="1112511"/>
              <a:ext cx="2638129" cy="2773961"/>
              <a:chOff x="7040679" y="1071185"/>
              <a:chExt cx="2638129" cy="2773961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983674" y="3440724"/>
                <a:ext cx="316153" cy="166396"/>
              </a:xfrm>
              <a:prstGeom prst="rect">
                <a:avLst/>
              </a:prstGeom>
              <a:solidFill>
                <a:srgbClr val="5076E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57175" indent="-257175" defTabSz="685800">
                  <a:spcBef>
                    <a:spcPct val="20000"/>
                  </a:spcBef>
                  <a:buFontTx/>
                  <a:buChar char="•"/>
                </a:pPr>
                <a:endParaRPr lang="en-US" sz="675">
                  <a:latin typeface="Tahoma" pitchFamily="34" charset="0"/>
                  <a:cs typeface="Arial" charset="0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7040679" y="1071185"/>
                <a:ext cx="2638129" cy="2773961"/>
                <a:chOff x="8236864" y="452271"/>
                <a:chExt cx="2881771" cy="3030147"/>
              </a:xfrm>
            </p:grpSpPr>
            <p:sp>
              <p:nvSpPr>
                <p:cNvPr id="16" name="Rectangle 15"/>
                <p:cNvSpPr/>
                <p:nvPr/>
              </p:nvSpPr>
              <p:spPr bwMode="auto">
                <a:xfrm>
                  <a:off x="9263921" y="1910947"/>
                  <a:ext cx="345351" cy="181763"/>
                </a:xfrm>
                <a:prstGeom prst="rect">
                  <a:avLst/>
                </a:prstGeom>
                <a:solidFill>
                  <a:srgbClr val="5076E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 dirty="0">
                    <a:latin typeface="Tahoma" pitchFamily="34" charset="0"/>
                    <a:cs typeface="Arial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9263921" y="715828"/>
                  <a:ext cx="345351" cy="181763"/>
                </a:xfrm>
                <a:prstGeom prst="rect">
                  <a:avLst/>
                </a:prstGeom>
                <a:solidFill>
                  <a:srgbClr val="5076E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>
                    <a:latin typeface="Tahoma" pitchFamily="34" charset="0"/>
                    <a:cs typeface="Arial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 bwMode="auto">
                <a:xfrm>
                  <a:off x="8737114" y="503771"/>
                  <a:ext cx="1044833" cy="2911243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 dirty="0">
                    <a:latin typeface="Tahoma" pitchFamily="34" charset="0"/>
                    <a:cs typeface="Arial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9263921" y="715828"/>
                  <a:ext cx="345351" cy="250833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>
                    <a:latin typeface="Tahoma" pitchFamily="34" charset="0"/>
                    <a:cs typeface="Arial" charset="0"/>
                  </a:endParaRPr>
                </a:p>
              </p:txBody>
            </p:sp>
            <p:cxnSp>
              <p:nvCxnSpPr>
                <p:cNvPr id="20" name="Straight Arrow Connector 19"/>
                <p:cNvCxnSpPr>
                  <a:cxnSpLocks/>
                </p:cNvCxnSpPr>
                <p:nvPr/>
              </p:nvCxnSpPr>
              <p:spPr>
                <a:xfrm>
                  <a:off x="9445366" y="1103591"/>
                  <a:ext cx="0" cy="281732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" name="Arrow: Down 19"/>
                <p:cNvSpPr/>
                <p:nvPr/>
              </p:nvSpPr>
              <p:spPr bwMode="auto">
                <a:xfrm>
                  <a:off x="9239685" y="452271"/>
                  <a:ext cx="393821" cy="210543"/>
                </a:xfrm>
                <a:prstGeom prst="downArrow">
                  <a:avLst/>
                </a:prstGeom>
                <a:solidFill>
                  <a:srgbClr val="FF00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>
                    <a:latin typeface="Tahoma" pitchFamily="34" charset="0"/>
                    <a:cs typeface="Arial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781947" y="627365"/>
                  <a:ext cx="914327" cy="5727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788" b="1" dirty="0">
                      <a:solidFill>
                        <a:srgbClr val="5076E2"/>
                      </a:solidFill>
                    </a:rPr>
                    <a:t>Atom Source</a:t>
                  </a:r>
                  <a:r>
                    <a:rPr lang="en-US" sz="825" b="1" dirty="0">
                      <a:solidFill>
                        <a:srgbClr val="5076E2"/>
                      </a:solidFill>
                    </a:rPr>
                    <a:t> 1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763781" y="1938121"/>
                  <a:ext cx="1354854" cy="362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788" b="1" dirty="0">
                      <a:solidFill>
                        <a:srgbClr val="5076E2"/>
                      </a:solidFill>
                    </a:rPr>
                    <a:t>Atom Source</a:t>
                  </a:r>
                  <a:r>
                    <a:rPr lang="en-US" sz="825" b="1" dirty="0">
                      <a:solidFill>
                        <a:srgbClr val="5076E2"/>
                      </a:solidFill>
                    </a:rPr>
                    <a:t> 2</a:t>
                  </a:r>
                </a:p>
              </p:txBody>
            </p:sp>
            <p:sp>
              <p:nvSpPr>
                <p:cNvPr id="24" name="Arrow: Down 24"/>
                <p:cNvSpPr/>
                <p:nvPr/>
              </p:nvSpPr>
              <p:spPr bwMode="auto">
                <a:xfrm flipV="1">
                  <a:off x="9254833" y="3271875"/>
                  <a:ext cx="393821" cy="210543"/>
                </a:xfrm>
                <a:prstGeom prst="downArrow">
                  <a:avLst/>
                </a:prstGeom>
                <a:solidFill>
                  <a:srgbClr val="FF00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>
                    <a:latin typeface="Tahoma" pitchFamily="34" charset="0"/>
                    <a:cs typeface="Arial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 rot="16200000">
                  <a:off x="8616021" y="1160057"/>
                  <a:ext cx="843683" cy="3867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750" dirty="0"/>
                    <a:t>50 meters</a:t>
                  </a:r>
                </a:p>
              </p:txBody>
            </p:sp>
            <p:cxnSp>
              <p:nvCxnSpPr>
                <p:cNvPr id="26" name="Straight Arrow Connector 25"/>
                <p:cNvCxnSpPr>
                  <a:cxnSpLocks/>
                </p:cNvCxnSpPr>
                <p:nvPr/>
              </p:nvCxnSpPr>
              <p:spPr>
                <a:xfrm>
                  <a:off x="9162436" y="815798"/>
                  <a:ext cx="0" cy="1095663"/>
                </a:xfrm>
                <a:prstGeom prst="straightConnector1">
                  <a:avLst/>
                </a:prstGeom>
                <a:ln w="38100"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8654328" y="2373047"/>
                  <a:ext cx="785324" cy="3867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750" dirty="0"/>
                    <a:t>50 meters</a:t>
                  </a:r>
                </a:p>
              </p:txBody>
            </p:sp>
            <p:cxnSp>
              <p:nvCxnSpPr>
                <p:cNvPr id="28" name="Straight Arrow Connector 27"/>
                <p:cNvCxnSpPr>
                  <a:cxnSpLocks/>
                </p:cNvCxnSpPr>
                <p:nvPr/>
              </p:nvCxnSpPr>
              <p:spPr>
                <a:xfrm>
                  <a:off x="9161140" y="2018466"/>
                  <a:ext cx="0" cy="1111786"/>
                </a:xfrm>
                <a:prstGeom prst="straightConnector1">
                  <a:avLst/>
                </a:prstGeom>
                <a:ln w="38100"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 bwMode="auto">
                <a:xfrm>
                  <a:off x="9415779" y="1000921"/>
                  <a:ext cx="59173" cy="591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>
                    <a:latin typeface="Tahoma" pitchFamily="34" charset="0"/>
                    <a:cs typeface="Arial" charset="0"/>
                  </a:endParaRPr>
                </a:p>
              </p:txBody>
            </p:sp>
            <p:cxnSp>
              <p:nvCxnSpPr>
                <p:cNvPr id="30" name="Straight Arrow Connector 29"/>
                <p:cNvCxnSpPr>
                  <a:cxnSpLocks/>
                </p:cNvCxnSpPr>
                <p:nvPr/>
              </p:nvCxnSpPr>
              <p:spPr>
                <a:xfrm>
                  <a:off x="9446562" y="2330493"/>
                  <a:ext cx="0" cy="281732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/>
                <p:cNvSpPr/>
                <p:nvPr/>
              </p:nvSpPr>
              <p:spPr bwMode="auto">
                <a:xfrm>
                  <a:off x="9416975" y="2227823"/>
                  <a:ext cx="59173" cy="591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257175" indent="-257175" defTabSz="685800">
                    <a:spcBef>
                      <a:spcPct val="20000"/>
                    </a:spcBef>
                    <a:buFontTx/>
                    <a:buChar char="•"/>
                  </a:pPr>
                  <a:endParaRPr lang="en-US" sz="675">
                    <a:latin typeface="Tahoma" pitchFamily="34" charset="0"/>
                    <a:cs typeface="Arial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7901829" y="1612015"/>
                  <a:ext cx="1167338" cy="4972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50" dirty="0"/>
                    <a:t>100 meters</a:t>
                  </a:r>
                </a:p>
              </p:txBody>
            </p:sp>
            <p:cxnSp>
              <p:nvCxnSpPr>
                <p:cNvPr id="33" name="Straight Arrow Connector 32"/>
                <p:cNvCxnSpPr>
                  <a:cxnSpLocks/>
                </p:cNvCxnSpPr>
                <p:nvPr/>
              </p:nvCxnSpPr>
              <p:spPr>
                <a:xfrm>
                  <a:off x="8644677" y="528007"/>
                  <a:ext cx="0" cy="2856714"/>
                </a:xfrm>
                <a:prstGeom prst="straightConnector1">
                  <a:avLst/>
                </a:prstGeom>
                <a:ln w="38100">
                  <a:headEnd type="triangle" w="med" len="med"/>
                  <a:tailEnd type="triangl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8446818" y="3315751"/>
                <a:ext cx="837025" cy="5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788" b="1" dirty="0">
                    <a:solidFill>
                      <a:srgbClr val="5076E2"/>
                    </a:solidFill>
                  </a:rPr>
                  <a:t>Atom Source</a:t>
                </a:r>
                <a:r>
                  <a:rPr lang="en-US" sz="825" b="1" dirty="0">
                    <a:solidFill>
                      <a:srgbClr val="5076E2"/>
                    </a:solidFill>
                  </a:rPr>
                  <a:t> 3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63ACA43-E7AE-4891-8DB3-9CA2B48EF3C1}"/>
                </a:ext>
              </a:extLst>
            </p:cNvPr>
            <p:cNvSpPr txBox="1"/>
            <p:nvPr/>
          </p:nvSpPr>
          <p:spPr>
            <a:xfrm>
              <a:off x="5461052" y="3828014"/>
              <a:ext cx="1578657" cy="41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Laser pulse (red)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68C54CC-E40E-4CA9-BF1A-C287586D366F}"/>
                </a:ext>
              </a:extLst>
            </p:cNvPr>
            <p:cNvSpPr txBox="1"/>
            <p:nvPr/>
          </p:nvSpPr>
          <p:spPr>
            <a:xfrm>
              <a:off x="3920756" y="1110694"/>
              <a:ext cx="1505250" cy="3285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25" dirty="0"/>
                <a:t>Atoms in free fall</a:t>
              </a:r>
            </a:p>
            <a:p>
              <a:endParaRPr lang="en-US" sz="1125" dirty="0"/>
            </a:p>
            <a:p>
              <a:r>
                <a:rPr lang="en-US" sz="1125" dirty="0"/>
                <a:t>Probed using common laser pulses</a:t>
              </a:r>
            </a:p>
            <a:p>
              <a:endParaRPr lang="en-US" sz="1125" dirty="0"/>
            </a:p>
            <a:p>
              <a:r>
                <a:rPr lang="en-US" sz="1125" dirty="0"/>
                <a:t>Quantum superposition</a:t>
              </a:r>
            </a:p>
            <a:p>
              <a:endParaRPr lang="en-US" sz="1125" dirty="0"/>
            </a:p>
            <a:p>
              <a:r>
                <a:rPr lang="en-US" sz="1125" dirty="0"/>
                <a:t>Matter wave interference pattern readout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0E33616-21F4-4006-AC38-6D65BC97D0E4}"/>
                </a:ext>
              </a:extLst>
            </p:cNvPr>
            <p:cNvSpPr/>
            <p:nvPr/>
          </p:nvSpPr>
          <p:spPr>
            <a:xfrm>
              <a:off x="4724184" y="697798"/>
              <a:ext cx="1513484" cy="4893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u="sng" dirty="0"/>
                <a:t>Sensor concept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F785821-36A4-44E8-8CD4-097378A8B3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1596" r="3317"/>
          <a:stretch/>
        </p:blipFill>
        <p:spPr>
          <a:xfrm>
            <a:off x="7743589" y="289733"/>
            <a:ext cx="1374523" cy="36805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A1DC1D0-AA49-4A71-BF0F-47DFEE4F7301}"/>
              </a:ext>
            </a:extLst>
          </p:cNvPr>
          <p:cNvSpPr txBox="1"/>
          <p:nvPr/>
        </p:nvSpPr>
        <p:spPr>
          <a:xfrm>
            <a:off x="7318275" y="3891900"/>
            <a:ext cx="1582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CAD model of detector in 100-meter MINOS shaft )</a:t>
            </a:r>
          </a:p>
        </p:txBody>
      </p:sp>
    </p:spTree>
    <p:extLst>
      <p:ext uri="{BB962C8B-B14F-4D97-AF65-F5344CB8AC3E}">
        <p14:creationId xmlns:p14="http://schemas.microsoft.com/office/powerpoint/2010/main" val="791923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Quantum Networking is outside the scope of this talk</a:t>
            </a:r>
          </a:p>
          <a:p>
            <a:pPr lvl="1"/>
            <a:r>
              <a:rPr lang="en-US" dirty="0" smtClean="0"/>
              <a:t>We are working on it at Fermilab, in collaboration with the California Institute of Technology</a:t>
            </a:r>
          </a:p>
          <a:p>
            <a:pPr lvl="1"/>
            <a:r>
              <a:rPr lang="en-US" dirty="0" smtClean="0"/>
              <a:t>Quantum </a:t>
            </a:r>
            <a:r>
              <a:rPr lang="en-US" dirty="0"/>
              <a:t>Communication Channels for Fundamental </a:t>
            </a:r>
            <a:r>
              <a:rPr lang="en-US" dirty="0" smtClean="0"/>
              <a:t>Physics</a:t>
            </a:r>
          </a:p>
          <a:p>
            <a:pPr lvl="2"/>
            <a:r>
              <a:rPr lang="en-US" dirty="0" smtClean="0"/>
              <a:t>Maria </a:t>
            </a:r>
            <a:r>
              <a:rPr lang="en-US" dirty="0" err="1" smtClean="0"/>
              <a:t>Spiropulu</a:t>
            </a:r>
            <a:r>
              <a:rPr lang="en-US" dirty="0" smtClean="0"/>
              <a:t>, et al. (California Institute of Technology)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</a:t>
            </a:r>
            <a:r>
              <a:rPr lang="en-US" dirty="0" smtClean="0"/>
              <a:t>Networking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8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Quantum computing holds the promise of remarkable new computational capabilities</a:t>
            </a:r>
          </a:p>
          <a:p>
            <a:pPr lvl="1"/>
            <a:r>
              <a:rPr lang="en-US" dirty="0" smtClean="0"/>
              <a:t>The future is not here yet</a:t>
            </a:r>
          </a:p>
          <a:p>
            <a:pPr lvl="2"/>
            <a:r>
              <a:rPr lang="mr-IN" dirty="0" smtClean="0"/>
              <a:t>…</a:t>
            </a:r>
            <a:r>
              <a:rPr lang="en-US" dirty="0" smtClean="0"/>
              <a:t> but we are getting there</a:t>
            </a:r>
          </a:p>
          <a:p>
            <a:r>
              <a:rPr lang="en-US" dirty="0" smtClean="0"/>
              <a:t>Fermilab has quantum computing efforts on many fronts</a:t>
            </a:r>
          </a:p>
          <a:p>
            <a:pPr lvl="1"/>
            <a:r>
              <a:rPr lang="en-US" dirty="0" smtClean="0"/>
              <a:t>Quantum Applications</a:t>
            </a:r>
          </a:p>
          <a:p>
            <a:pPr lvl="1"/>
            <a:r>
              <a:rPr lang="en-US" dirty="0" smtClean="0"/>
              <a:t>HEP technology for QC</a:t>
            </a:r>
          </a:p>
          <a:p>
            <a:pPr lvl="1"/>
            <a:r>
              <a:rPr lang="en-US" dirty="0" smtClean="0"/>
              <a:t>QC technology for HEP experiments</a:t>
            </a:r>
          </a:p>
          <a:p>
            <a:pPr lvl="1"/>
            <a:r>
              <a:rPr lang="en-US" dirty="0" smtClean="0"/>
              <a:t>Quantum Networking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6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Quantum Computing Excitement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041" y="732558"/>
            <a:ext cx="4057917" cy="505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0"/>
            <a:ext cx="9144000" cy="24778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807" y="732558"/>
            <a:ext cx="2329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6666"/>
                </a:solidFill>
                <a:latin typeface="Retina" charset="0"/>
              </a:rPr>
              <a:t>October 16,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Computing Excitement Has Reached the U.S. Congress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20" y="542420"/>
            <a:ext cx="1576081" cy="4240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9419" y="659889"/>
            <a:ext cx="1749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666666"/>
                </a:solidFill>
                <a:latin typeface="Retina" charset="0"/>
              </a:rPr>
              <a:t>June 8, 2018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31" y="966478"/>
            <a:ext cx="4521861" cy="371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237" y="1061172"/>
            <a:ext cx="5461298" cy="3528659"/>
          </a:xfrm>
          <a:solidFill>
            <a:srgbClr val="070707"/>
          </a:solidFill>
        </p:spPr>
        <p:txBody>
          <a:bodyPr/>
          <a:lstStyle/>
          <a:p>
            <a:pPr marL="0" indent="0" algn="r">
              <a:buNone/>
            </a:pPr>
            <a:endParaRPr lang="en-US" sz="2800" i="1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i="1" dirty="0" smtClean="0">
                <a:solidFill>
                  <a:schemeClr val="accent2"/>
                </a:solidFill>
              </a:rPr>
              <a:t>Anything </a:t>
            </a:r>
            <a:r>
              <a:rPr lang="en-US" sz="2800" i="1" dirty="0">
                <a:solidFill>
                  <a:schemeClr val="accent2"/>
                </a:solidFill>
              </a:rPr>
              <a:t>in any way beautiful derives its beauty from itself and asks nothing beyond itself. Praise is no part of it, for nothing is made worse or better by praise.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Classical Take on Quantum Computing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 descr="mage result for marcus aurel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34" y="1061173"/>
            <a:ext cx="3398388" cy="352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28605" y="659003"/>
            <a:ext cx="5461298" cy="40217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Marcus Aurelius on Quantum </a:t>
            </a:r>
            <a:r>
              <a:rPr lang="en-US" smtClean="0">
                <a:solidFill>
                  <a:schemeClr val="tx1"/>
                </a:solidFill>
              </a:rPr>
              <a:t>Computing: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2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624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Feynman was one of the originators of the idea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Quantum Take on Quantum Computing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812357" y="1104527"/>
            <a:ext cx="6088759" cy="3531212"/>
          </a:xfrm>
          <a:prstGeom prst="rect">
            <a:avLst/>
          </a:prstGeom>
          <a:solidFill>
            <a:srgbClr val="0A0A0A"/>
          </a:solidFill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solidFill>
                  <a:schemeClr val="bg1"/>
                </a:solidFill>
              </a:rPr>
              <a:t>Trying </a:t>
            </a:r>
            <a:r>
              <a:rPr lang="en-US" sz="2000" i="1" dirty="0">
                <a:solidFill>
                  <a:schemeClr val="bg1"/>
                </a:solidFill>
              </a:rPr>
              <a:t>to find a computer simulation of physics seems to me to be </a:t>
            </a:r>
            <a:r>
              <a:rPr lang="en-US" sz="2000" i="1" dirty="0" smtClean="0">
                <a:solidFill>
                  <a:schemeClr val="bg1"/>
                </a:solidFill>
              </a:rPr>
              <a:t>an excellent </a:t>
            </a:r>
            <a:r>
              <a:rPr lang="en-US" sz="2000" i="1" dirty="0">
                <a:solidFill>
                  <a:schemeClr val="bg1"/>
                </a:solidFill>
              </a:rPr>
              <a:t>program to follow </a:t>
            </a:r>
            <a:r>
              <a:rPr lang="en-US" sz="2000" i="1" dirty="0" smtClean="0">
                <a:solidFill>
                  <a:schemeClr val="bg1"/>
                </a:solidFill>
              </a:rPr>
              <a:t>out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bg1"/>
                </a:solidFill>
              </a:rPr>
              <a:t>. </a:t>
            </a:r>
            <a:r>
              <a:rPr lang="en-US" sz="2000" i="1" dirty="0">
                <a:solidFill>
                  <a:schemeClr val="bg1"/>
                </a:solidFill>
              </a:rPr>
              <a:t>. . 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bg1"/>
                </a:solidFill>
              </a:rPr>
              <a:t>the </a:t>
            </a:r>
            <a:r>
              <a:rPr lang="en-US" sz="2000" i="1" dirty="0">
                <a:solidFill>
                  <a:schemeClr val="bg1"/>
                </a:solidFill>
              </a:rPr>
              <a:t>real use of it would be with quantum </a:t>
            </a:r>
            <a:r>
              <a:rPr lang="en-US" sz="2000" i="1" dirty="0" smtClean="0">
                <a:solidFill>
                  <a:schemeClr val="bg1"/>
                </a:solidFill>
              </a:rPr>
              <a:t>mechanics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. . . </a:t>
            </a:r>
            <a:endParaRPr lang="en-US" sz="2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bg1"/>
                </a:solidFill>
              </a:rPr>
              <a:t>Nature </a:t>
            </a:r>
            <a:r>
              <a:rPr lang="en-US" sz="2000" i="1" dirty="0">
                <a:solidFill>
                  <a:schemeClr val="bg1"/>
                </a:solidFill>
              </a:rPr>
              <a:t>isn’t classical . . . </a:t>
            </a:r>
            <a:r>
              <a:rPr lang="en-US" sz="2000" i="1" dirty="0" smtClean="0">
                <a:solidFill>
                  <a:schemeClr val="bg1"/>
                </a:solidFill>
              </a:rPr>
              <a:t>and </a:t>
            </a:r>
            <a:r>
              <a:rPr lang="en-US" sz="2000" i="1" dirty="0">
                <a:solidFill>
                  <a:schemeClr val="bg1"/>
                </a:solidFill>
              </a:rPr>
              <a:t>if you want to make a simulation of Nature, you’d better make it quantum mechanical, and by golly it’s a wonderful problem, because it doesn’t look so easy</a:t>
            </a:r>
            <a:r>
              <a:rPr lang="en-US" sz="2000" i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bg1"/>
                </a:solidFill>
              </a:rPr>
              <a:t>—</a:t>
            </a:r>
            <a:r>
              <a:rPr lang="en-US" sz="2000" i="1" dirty="0">
                <a:solidFill>
                  <a:schemeClr val="bg1"/>
                </a:solidFill>
              </a:rPr>
              <a:t>1981</a:t>
            </a:r>
          </a:p>
        </p:txBody>
      </p:sp>
      <p:pic>
        <p:nvPicPr>
          <p:cNvPr id="2050" name="Picture 2" descr="http://doorofperception.com/wp-content/uploads/doorofperception.com-richard_feynman-2-560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5" y="1104527"/>
            <a:ext cx="2574842" cy="35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4" y="728664"/>
            <a:ext cx="5114545" cy="742327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n</a:t>
            </a:r>
            <a:r>
              <a:rPr lang="en-US" dirty="0" smtClean="0"/>
              <a:t> classical 2-state systems: </a:t>
            </a:r>
            <a:r>
              <a:rPr lang="en-US" i="1" dirty="0" smtClean="0"/>
              <a:t>n </a:t>
            </a:r>
            <a:r>
              <a:rPr lang="en-US" dirty="0" smtClean="0"/>
              <a:t>bits of information</a:t>
            </a:r>
          </a:p>
          <a:p>
            <a:pPr marL="0" indent="0">
              <a:buNone/>
            </a:pPr>
            <a:r>
              <a:rPr lang="en-US" i="1" dirty="0" smtClean="0"/>
              <a:t>b</a:t>
            </a:r>
            <a:r>
              <a:rPr lang="en-US" i="1" baseline="-25000" dirty="0" smtClean="0"/>
              <a:t>1</a:t>
            </a:r>
            <a:r>
              <a:rPr lang="en-US" i="1" dirty="0" smtClean="0"/>
              <a:t> </a:t>
            </a:r>
            <a:r>
              <a:rPr lang="mr-IN" i="1" dirty="0" smtClean="0"/>
              <a:t>…</a:t>
            </a:r>
            <a:r>
              <a:rPr lang="en-US" i="1" dirty="0"/>
              <a:t> </a:t>
            </a:r>
            <a:r>
              <a:rPr lang="en-US" i="1" dirty="0" err="1" smtClean="0"/>
              <a:t>b</a:t>
            </a:r>
            <a:r>
              <a:rPr lang="en-US" i="1" baseline="-25000" dirty="0" err="1" smtClean="0"/>
              <a:t>n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Information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394" y="728664"/>
            <a:ext cx="3428893" cy="964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59955" y="169347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</a:t>
            </a:r>
            <a:r>
              <a:rPr lang="en-US" sz="1800" baseline="-25000" dirty="0" smtClean="0"/>
              <a:t>1</a:t>
            </a:r>
            <a:endParaRPr lang="en-US" sz="18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84849" y="169347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</a:t>
            </a:r>
            <a:r>
              <a:rPr lang="en-US" sz="1800" baseline="-25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09743" y="1693474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</a:t>
            </a:r>
            <a:r>
              <a:rPr lang="en-US" sz="1800" baseline="-25000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4637" y="169347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1800" dirty="0" smtClean="0"/>
              <a:t>…</a:t>
            </a:r>
            <a:endParaRPr lang="en-US" sz="18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8217853" y="169347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b</a:t>
            </a:r>
            <a:r>
              <a:rPr lang="en-US" sz="1800" baseline="-25000" dirty="0" err="1"/>
              <a:t>n</a:t>
            </a:r>
            <a:endParaRPr lang="en-US" sz="1800" baseline="-25000" dirty="0"/>
          </a:p>
        </p:txBody>
      </p:sp>
      <p:pic>
        <p:nvPicPr>
          <p:cNvPr id="3076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94" y="2447425"/>
            <a:ext cx="736522" cy="6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59" y="2447425"/>
            <a:ext cx="736522" cy="6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24" y="2447425"/>
            <a:ext cx="736522" cy="6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89" y="2447425"/>
            <a:ext cx="736522" cy="6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54" y="2447425"/>
            <a:ext cx="736522" cy="6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222250" y="2403124"/>
            <a:ext cx="5114545" cy="74232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i="1" dirty="0" smtClean="0"/>
              <a:t>n</a:t>
            </a:r>
            <a:r>
              <a:rPr lang="en-US" dirty="0" smtClean="0"/>
              <a:t> quantum 2-state systems: </a:t>
            </a:r>
            <a:r>
              <a:rPr lang="en-US" smtClean="0"/>
              <a:t>2</a:t>
            </a:r>
            <a:r>
              <a:rPr lang="en-US" i="1" baseline="30000" smtClean="0"/>
              <a:t>n</a:t>
            </a:r>
            <a:r>
              <a:rPr lang="en-US" i="1" smtClean="0"/>
              <a:t> </a:t>
            </a:r>
            <a:r>
              <a:rPr lang="en-US" smtClean="0"/>
              <a:t>“bits</a:t>
            </a:r>
            <a:r>
              <a:rPr lang="en-US" dirty="0" smtClean="0"/>
              <a:t>” of information</a:t>
            </a:r>
          </a:p>
          <a:p>
            <a:pPr marL="0" indent="0">
              <a:buNone/>
            </a:pPr>
            <a:r>
              <a:rPr lang="en-US" i="1" dirty="0" smtClean="0"/>
              <a:t>a</a:t>
            </a:r>
            <a:r>
              <a:rPr lang="en-US" i="1" baseline="-25000" dirty="0" smtClean="0"/>
              <a:t>1</a:t>
            </a:r>
            <a:r>
              <a:rPr lang="en-US" i="1" dirty="0" smtClean="0"/>
              <a:t> </a:t>
            </a:r>
            <a:r>
              <a:rPr lang="mr-IN" i="1" dirty="0" smtClean="0"/>
              <a:t>…</a:t>
            </a:r>
            <a:r>
              <a:rPr lang="en-US" i="1" dirty="0" smtClean="0"/>
              <a:t>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k</a:t>
            </a:r>
            <a:r>
              <a:rPr lang="en-US" dirty="0"/>
              <a:t> </a:t>
            </a:r>
            <a:r>
              <a:rPr lang="en-US" dirty="0" smtClean="0"/>
              <a:t>where </a:t>
            </a:r>
            <a:r>
              <a:rPr lang="en-US" i="1" dirty="0" smtClean="0"/>
              <a:t>k</a:t>
            </a:r>
            <a:r>
              <a:rPr lang="en-US" dirty="0" smtClean="0"/>
              <a:t> = 2</a:t>
            </a:r>
            <a:r>
              <a:rPr lang="en-US" baseline="30000" dirty="0" smtClean="0"/>
              <a:t>n</a:t>
            </a:r>
            <a:endParaRPr lang="en-US" i="1" baseline="30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3" y="3499404"/>
            <a:ext cx="8141008" cy="4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918" y="509722"/>
            <a:ext cx="4253410" cy="328305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4" y="728664"/>
            <a:ext cx="4693254" cy="3794522"/>
          </a:xfrm>
        </p:spPr>
        <p:txBody>
          <a:bodyPr/>
          <a:lstStyle/>
          <a:p>
            <a:r>
              <a:rPr lang="en-US" dirty="0" smtClean="0"/>
              <a:t>Peter Shor: A general-purpose quantum computer could be used to efficiently factor large numbers</a:t>
            </a:r>
          </a:p>
          <a:p>
            <a:pPr lvl="1"/>
            <a:r>
              <a:rPr lang="en-US" dirty="0" smtClean="0"/>
              <a:t>Shor’s Algorithm (1994)</a:t>
            </a:r>
          </a:p>
          <a:p>
            <a:pPr lvl="1"/>
            <a:r>
              <a:rPr lang="en-US" dirty="0" smtClean="0"/>
              <a:t>Resource estimates from </a:t>
            </a:r>
            <a:r>
              <a:rPr lang="en-US" dirty="0"/>
              <a:t>LA-UR-97-4986 “Cryptography, Quantum Computation and Trapped Ions</a:t>
            </a:r>
            <a:r>
              <a:rPr lang="en-US" dirty="0" smtClean="0"/>
              <a:t>,”</a:t>
            </a:r>
            <a:r>
              <a:rPr lang="en-US" dirty="0"/>
              <a:t> Richard J. Hughes (1997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the Excitement Started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5548"/>
              </p:ext>
            </p:extLst>
          </p:nvPr>
        </p:nvGraphicFramePr>
        <p:xfrm>
          <a:off x="553941" y="2785826"/>
          <a:ext cx="403396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490"/>
                <a:gridCol w="1008490"/>
                <a:gridCol w="1008490"/>
                <a:gridCol w="1008490"/>
              </a:tblGrid>
              <a:tr h="32717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num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 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2048 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4096 bits</a:t>
                      </a:r>
                      <a:endParaRPr lang="en-US" dirty="0"/>
                    </a:p>
                  </a:txBody>
                  <a:tcPr/>
                </a:tc>
              </a:tr>
              <a:tr h="327175">
                <a:tc>
                  <a:txBody>
                    <a:bodyPr/>
                    <a:lstStyle/>
                    <a:p>
                      <a:r>
                        <a:rPr lang="en-US" dirty="0" smtClean="0"/>
                        <a:t>qubits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20484</a:t>
                      </a:r>
                      <a:endParaRPr lang="en-US" dirty="0"/>
                    </a:p>
                  </a:txBody>
                  <a:tcPr/>
                </a:tc>
              </a:tr>
              <a:tr h="327175">
                <a:tc>
                  <a:txBody>
                    <a:bodyPr/>
                    <a:lstStyle/>
                    <a:p>
                      <a:r>
                        <a:rPr lang="en-US" dirty="0" smtClean="0"/>
                        <a:t>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3x10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11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12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12689" y="3859414"/>
            <a:ext cx="3252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n.b.</a:t>
            </a:r>
            <a:r>
              <a:rPr lang="en-US" sz="1800" dirty="0" smtClean="0"/>
              <a:t> This is an old estimate; improvements have been made in the meantime.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05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5271716" y="2361543"/>
            <a:ext cx="3833167" cy="2321781"/>
          </a:xfrm>
          <a:custGeom>
            <a:avLst/>
            <a:gdLst>
              <a:gd name="connsiteX0" fmla="*/ 946205 w 3833167"/>
              <a:gd name="connsiteY0" fmla="*/ 103367 h 2321781"/>
              <a:gd name="connsiteX1" fmla="*/ 946205 w 3833167"/>
              <a:gd name="connsiteY1" fmla="*/ 103367 h 2321781"/>
              <a:gd name="connsiteX2" fmla="*/ 882595 w 3833167"/>
              <a:gd name="connsiteY2" fmla="*/ 135172 h 2321781"/>
              <a:gd name="connsiteX3" fmla="*/ 858741 w 3833167"/>
              <a:gd name="connsiteY3" fmla="*/ 159026 h 2321781"/>
              <a:gd name="connsiteX4" fmla="*/ 826936 w 3833167"/>
              <a:gd name="connsiteY4" fmla="*/ 182880 h 2321781"/>
              <a:gd name="connsiteX5" fmla="*/ 803082 w 3833167"/>
              <a:gd name="connsiteY5" fmla="*/ 214686 h 2321781"/>
              <a:gd name="connsiteX6" fmla="*/ 779228 w 3833167"/>
              <a:gd name="connsiteY6" fmla="*/ 230588 h 2321781"/>
              <a:gd name="connsiteX7" fmla="*/ 755374 w 3833167"/>
              <a:gd name="connsiteY7" fmla="*/ 254442 h 2321781"/>
              <a:gd name="connsiteX8" fmla="*/ 707666 w 3833167"/>
              <a:gd name="connsiteY8" fmla="*/ 286247 h 2321781"/>
              <a:gd name="connsiteX9" fmla="*/ 683812 w 3833167"/>
              <a:gd name="connsiteY9" fmla="*/ 302150 h 2321781"/>
              <a:gd name="connsiteX10" fmla="*/ 652007 w 3833167"/>
              <a:gd name="connsiteY10" fmla="*/ 318052 h 2321781"/>
              <a:gd name="connsiteX11" fmla="*/ 596348 w 3833167"/>
              <a:gd name="connsiteY11" fmla="*/ 357809 h 2321781"/>
              <a:gd name="connsiteX12" fmla="*/ 564543 w 3833167"/>
              <a:gd name="connsiteY12" fmla="*/ 373712 h 2321781"/>
              <a:gd name="connsiteX13" fmla="*/ 516835 w 3833167"/>
              <a:gd name="connsiteY13" fmla="*/ 405517 h 2321781"/>
              <a:gd name="connsiteX14" fmla="*/ 492981 w 3833167"/>
              <a:gd name="connsiteY14" fmla="*/ 421419 h 2321781"/>
              <a:gd name="connsiteX15" fmla="*/ 461176 w 3833167"/>
              <a:gd name="connsiteY15" fmla="*/ 437322 h 2321781"/>
              <a:gd name="connsiteX16" fmla="*/ 429371 w 3833167"/>
              <a:gd name="connsiteY16" fmla="*/ 461176 h 2321781"/>
              <a:gd name="connsiteX17" fmla="*/ 397565 w 3833167"/>
              <a:gd name="connsiteY17" fmla="*/ 477079 h 2321781"/>
              <a:gd name="connsiteX18" fmla="*/ 357809 w 3833167"/>
              <a:gd name="connsiteY18" fmla="*/ 500932 h 2321781"/>
              <a:gd name="connsiteX19" fmla="*/ 326004 w 3833167"/>
              <a:gd name="connsiteY19" fmla="*/ 516835 h 2321781"/>
              <a:gd name="connsiteX20" fmla="*/ 294198 w 3833167"/>
              <a:gd name="connsiteY20" fmla="*/ 540689 h 2321781"/>
              <a:gd name="connsiteX21" fmla="*/ 254442 w 3833167"/>
              <a:gd name="connsiteY21" fmla="*/ 556592 h 2321781"/>
              <a:gd name="connsiteX22" fmla="*/ 143124 w 3833167"/>
              <a:gd name="connsiteY22" fmla="*/ 620202 h 2321781"/>
              <a:gd name="connsiteX23" fmla="*/ 87464 w 3833167"/>
              <a:gd name="connsiteY23" fmla="*/ 667910 h 2321781"/>
              <a:gd name="connsiteX24" fmla="*/ 39757 w 3833167"/>
              <a:gd name="connsiteY24" fmla="*/ 755374 h 2321781"/>
              <a:gd name="connsiteX25" fmla="*/ 31805 w 3833167"/>
              <a:gd name="connsiteY25" fmla="*/ 787179 h 2321781"/>
              <a:gd name="connsiteX26" fmla="*/ 23854 w 3833167"/>
              <a:gd name="connsiteY26" fmla="*/ 811033 h 2321781"/>
              <a:gd name="connsiteX27" fmla="*/ 0 w 3833167"/>
              <a:gd name="connsiteY27" fmla="*/ 946206 h 2321781"/>
              <a:gd name="connsiteX28" fmla="*/ 7951 w 3833167"/>
              <a:gd name="connsiteY28" fmla="*/ 1065475 h 2321781"/>
              <a:gd name="connsiteX29" fmla="*/ 15903 w 3833167"/>
              <a:gd name="connsiteY29" fmla="*/ 1089329 h 2321781"/>
              <a:gd name="connsiteX30" fmla="*/ 47708 w 3833167"/>
              <a:gd name="connsiteY30" fmla="*/ 1152939 h 2321781"/>
              <a:gd name="connsiteX31" fmla="*/ 71562 w 3833167"/>
              <a:gd name="connsiteY31" fmla="*/ 1200647 h 2321781"/>
              <a:gd name="connsiteX32" fmla="*/ 79513 w 3833167"/>
              <a:gd name="connsiteY32" fmla="*/ 1232452 h 2321781"/>
              <a:gd name="connsiteX33" fmla="*/ 95416 w 3833167"/>
              <a:gd name="connsiteY33" fmla="*/ 1280160 h 2321781"/>
              <a:gd name="connsiteX34" fmla="*/ 103367 w 3833167"/>
              <a:gd name="connsiteY34" fmla="*/ 1343771 h 2321781"/>
              <a:gd name="connsiteX35" fmla="*/ 119270 w 3833167"/>
              <a:gd name="connsiteY35" fmla="*/ 1407381 h 2321781"/>
              <a:gd name="connsiteX36" fmla="*/ 143124 w 3833167"/>
              <a:gd name="connsiteY36" fmla="*/ 1486894 h 2321781"/>
              <a:gd name="connsiteX37" fmla="*/ 174929 w 3833167"/>
              <a:gd name="connsiteY37" fmla="*/ 1534602 h 2321781"/>
              <a:gd name="connsiteX38" fmla="*/ 190831 w 3833167"/>
              <a:gd name="connsiteY38" fmla="*/ 1558456 h 2321781"/>
              <a:gd name="connsiteX39" fmla="*/ 222637 w 3833167"/>
              <a:gd name="connsiteY39" fmla="*/ 1582310 h 2321781"/>
              <a:gd name="connsiteX40" fmla="*/ 238539 w 3833167"/>
              <a:gd name="connsiteY40" fmla="*/ 1606164 h 2321781"/>
              <a:gd name="connsiteX41" fmla="*/ 286247 w 3833167"/>
              <a:gd name="connsiteY41" fmla="*/ 1653872 h 2321781"/>
              <a:gd name="connsiteX42" fmla="*/ 310101 w 3833167"/>
              <a:gd name="connsiteY42" fmla="*/ 1685677 h 2321781"/>
              <a:gd name="connsiteX43" fmla="*/ 326004 w 3833167"/>
              <a:gd name="connsiteY43" fmla="*/ 1709531 h 2321781"/>
              <a:gd name="connsiteX44" fmla="*/ 349858 w 3833167"/>
              <a:gd name="connsiteY44" fmla="*/ 1733385 h 2321781"/>
              <a:gd name="connsiteX45" fmla="*/ 373711 w 3833167"/>
              <a:gd name="connsiteY45" fmla="*/ 1781092 h 2321781"/>
              <a:gd name="connsiteX46" fmla="*/ 381663 w 3833167"/>
              <a:gd name="connsiteY46" fmla="*/ 1804946 h 2321781"/>
              <a:gd name="connsiteX47" fmla="*/ 397565 w 3833167"/>
              <a:gd name="connsiteY47" fmla="*/ 1828800 h 2321781"/>
              <a:gd name="connsiteX48" fmla="*/ 405517 w 3833167"/>
              <a:gd name="connsiteY48" fmla="*/ 1852654 h 2321781"/>
              <a:gd name="connsiteX49" fmla="*/ 469127 w 3833167"/>
              <a:gd name="connsiteY49" fmla="*/ 1876508 h 2321781"/>
              <a:gd name="connsiteX50" fmla="*/ 500932 w 3833167"/>
              <a:gd name="connsiteY50" fmla="*/ 1884459 h 2321781"/>
              <a:gd name="connsiteX51" fmla="*/ 580445 w 3833167"/>
              <a:gd name="connsiteY51" fmla="*/ 1900362 h 2321781"/>
              <a:gd name="connsiteX52" fmla="*/ 628153 w 3833167"/>
              <a:gd name="connsiteY52" fmla="*/ 1916265 h 2321781"/>
              <a:gd name="connsiteX53" fmla="*/ 652007 w 3833167"/>
              <a:gd name="connsiteY53" fmla="*/ 1924216 h 2321781"/>
              <a:gd name="connsiteX54" fmla="*/ 699715 w 3833167"/>
              <a:gd name="connsiteY54" fmla="*/ 1956021 h 2321781"/>
              <a:gd name="connsiteX55" fmla="*/ 723569 w 3833167"/>
              <a:gd name="connsiteY55" fmla="*/ 1971924 h 2321781"/>
              <a:gd name="connsiteX56" fmla="*/ 731520 w 3833167"/>
              <a:gd name="connsiteY56" fmla="*/ 1995778 h 2321781"/>
              <a:gd name="connsiteX57" fmla="*/ 723569 w 3833167"/>
              <a:gd name="connsiteY57" fmla="*/ 2107096 h 2321781"/>
              <a:gd name="connsiteX58" fmla="*/ 763325 w 3833167"/>
              <a:gd name="connsiteY58" fmla="*/ 2194560 h 2321781"/>
              <a:gd name="connsiteX59" fmla="*/ 826936 w 3833167"/>
              <a:gd name="connsiteY59" fmla="*/ 2218414 h 2321781"/>
              <a:gd name="connsiteX60" fmla="*/ 874644 w 3833167"/>
              <a:gd name="connsiteY60" fmla="*/ 2242268 h 2321781"/>
              <a:gd name="connsiteX61" fmla="*/ 898498 w 3833167"/>
              <a:gd name="connsiteY61" fmla="*/ 2258171 h 2321781"/>
              <a:gd name="connsiteX62" fmla="*/ 938254 w 3833167"/>
              <a:gd name="connsiteY62" fmla="*/ 2274073 h 2321781"/>
              <a:gd name="connsiteX63" fmla="*/ 962108 w 3833167"/>
              <a:gd name="connsiteY63" fmla="*/ 2289976 h 2321781"/>
              <a:gd name="connsiteX64" fmla="*/ 1001864 w 3833167"/>
              <a:gd name="connsiteY64" fmla="*/ 2305879 h 2321781"/>
              <a:gd name="connsiteX65" fmla="*/ 1033670 w 3833167"/>
              <a:gd name="connsiteY65" fmla="*/ 2321781 h 2321781"/>
              <a:gd name="connsiteX66" fmla="*/ 1248355 w 3833167"/>
              <a:gd name="connsiteY66" fmla="*/ 2297927 h 2321781"/>
              <a:gd name="connsiteX67" fmla="*/ 1248355 w 3833167"/>
              <a:gd name="connsiteY67" fmla="*/ 2297927 h 2321781"/>
              <a:gd name="connsiteX68" fmla="*/ 1327868 w 3833167"/>
              <a:gd name="connsiteY68" fmla="*/ 2274073 h 2321781"/>
              <a:gd name="connsiteX69" fmla="*/ 1351722 w 3833167"/>
              <a:gd name="connsiteY69" fmla="*/ 2266122 h 2321781"/>
              <a:gd name="connsiteX70" fmla="*/ 1375576 w 3833167"/>
              <a:gd name="connsiteY70" fmla="*/ 2258171 h 2321781"/>
              <a:gd name="connsiteX71" fmla="*/ 1431235 w 3833167"/>
              <a:gd name="connsiteY71" fmla="*/ 2218414 h 2321781"/>
              <a:gd name="connsiteX72" fmla="*/ 1470991 w 3833167"/>
              <a:gd name="connsiteY72" fmla="*/ 2202512 h 2321781"/>
              <a:gd name="connsiteX73" fmla="*/ 1502797 w 3833167"/>
              <a:gd name="connsiteY73" fmla="*/ 2178658 h 2321781"/>
              <a:gd name="connsiteX74" fmla="*/ 1526651 w 3833167"/>
              <a:gd name="connsiteY74" fmla="*/ 2170706 h 2321781"/>
              <a:gd name="connsiteX75" fmla="*/ 1558456 w 3833167"/>
              <a:gd name="connsiteY75" fmla="*/ 2154804 h 2321781"/>
              <a:gd name="connsiteX76" fmla="*/ 1590261 w 3833167"/>
              <a:gd name="connsiteY76" fmla="*/ 2130950 h 2321781"/>
              <a:gd name="connsiteX77" fmla="*/ 1645920 w 3833167"/>
              <a:gd name="connsiteY77" fmla="*/ 2115047 h 2321781"/>
              <a:gd name="connsiteX78" fmla="*/ 1669774 w 3833167"/>
              <a:gd name="connsiteY78" fmla="*/ 2107096 h 2321781"/>
              <a:gd name="connsiteX79" fmla="*/ 1701579 w 3833167"/>
              <a:gd name="connsiteY79" fmla="*/ 2099145 h 2321781"/>
              <a:gd name="connsiteX80" fmla="*/ 1725433 w 3833167"/>
              <a:gd name="connsiteY80" fmla="*/ 2091193 h 2321781"/>
              <a:gd name="connsiteX81" fmla="*/ 1765190 w 3833167"/>
              <a:gd name="connsiteY81" fmla="*/ 2083242 h 2321781"/>
              <a:gd name="connsiteX82" fmla="*/ 1789044 w 3833167"/>
              <a:gd name="connsiteY82" fmla="*/ 2075291 h 2321781"/>
              <a:gd name="connsiteX83" fmla="*/ 1916264 w 3833167"/>
              <a:gd name="connsiteY83" fmla="*/ 2051437 h 2321781"/>
              <a:gd name="connsiteX84" fmla="*/ 1979875 w 3833167"/>
              <a:gd name="connsiteY84" fmla="*/ 2035534 h 2321781"/>
              <a:gd name="connsiteX85" fmla="*/ 2075291 w 3833167"/>
              <a:gd name="connsiteY85" fmla="*/ 2019632 h 2321781"/>
              <a:gd name="connsiteX86" fmla="*/ 2122998 w 3833167"/>
              <a:gd name="connsiteY86" fmla="*/ 2011680 h 2321781"/>
              <a:gd name="connsiteX87" fmla="*/ 2210463 w 3833167"/>
              <a:gd name="connsiteY87" fmla="*/ 1995778 h 2321781"/>
              <a:gd name="connsiteX88" fmla="*/ 2520564 w 3833167"/>
              <a:gd name="connsiteY88" fmla="*/ 2003729 h 2321781"/>
              <a:gd name="connsiteX89" fmla="*/ 2631882 w 3833167"/>
              <a:gd name="connsiteY89" fmla="*/ 2011680 h 2321781"/>
              <a:gd name="connsiteX90" fmla="*/ 3490623 w 3833167"/>
              <a:gd name="connsiteY90" fmla="*/ 2003729 h 2321781"/>
              <a:gd name="connsiteX91" fmla="*/ 3538331 w 3833167"/>
              <a:gd name="connsiteY91" fmla="*/ 1971924 h 2321781"/>
              <a:gd name="connsiteX92" fmla="*/ 3562184 w 3833167"/>
              <a:gd name="connsiteY92" fmla="*/ 1956021 h 2321781"/>
              <a:gd name="connsiteX93" fmla="*/ 3601941 w 3833167"/>
              <a:gd name="connsiteY93" fmla="*/ 1892411 h 2321781"/>
              <a:gd name="connsiteX94" fmla="*/ 3649649 w 3833167"/>
              <a:gd name="connsiteY94" fmla="*/ 1804946 h 2321781"/>
              <a:gd name="connsiteX95" fmla="*/ 3673503 w 3833167"/>
              <a:gd name="connsiteY95" fmla="*/ 1757239 h 2321781"/>
              <a:gd name="connsiteX96" fmla="*/ 3689405 w 3833167"/>
              <a:gd name="connsiteY96" fmla="*/ 1709531 h 2321781"/>
              <a:gd name="connsiteX97" fmla="*/ 3705308 w 3833167"/>
              <a:gd name="connsiteY97" fmla="*/ 1669774 h 2321781"/>
              <a:gd name="connsiteX98" fmla="*/ 3713259 w 3833167"/>
              <a:gd name="connsiteY98" fmla="*/ 1630018 h 2321781"/>
              <a:gd name="connsiteX99" fmla="*/ 3745064 w 3833167"/>
              <a:gd name="connsiteY99" fmla="*/ 1558456 h 2321781"/>
              <a:gd name="connsiteX100" fmla="*/ 3768918 w 3833167"/>
              <a:gd name="connsiteY100" fmla="*/ 1478943 h 2321781"/>
              <a:gd name="connsiteX101" fmla="*/ 3784821 w 3833167"/>
              <a:gd name="connsiteY101" fmla="*/ 1455089 h 2321781"/>
              <a:gd name="connsiteX102" fmla="*/ 3808675 w 3833167"/>
              <a:gd name="connsiteY102" fmla="*/ 1359673 h 2321781"/>
              <a:gd name="connsiteX103" fmla="*/ 3816626 w 3833167"/>
              <a:gd name="connsiteY103" fmla="*/ 1208599 h 2321781"/>
              <a:gd name="connsiteX104" fmla="*/ 3816626 w 3833167"/>
              <a:gd name="connsiteY104" fmla="*/ 906449 h 2321781"/>
              <a:gd name="connsiteX105" fmla="*/ 3800724 w 3833167"/>
              <a:gd name="connsiteY105" fmla="*/ 882595 h 2321781"/>
              <a:gd name="connsiteX106" fmla="*/ 3768918 w 3833167"/>
              <a:gd name="connsiteY106" fmla="*/ 826936 h 2321781"/>
              <a:gd name="connsiteX107" fmla="*/ 3737113 w 3833167"/>
              <a:gd name="connsiteY107" fmla="*/ 779228 h 2321781"/>
              <a:gd name="connsiteX108" fmla="*/ 3705308 w 3833167"/>
              <a:gd name="connsiteY108" fmla="*/ 731520 h 2321781"/>
              <a:gd name="connsiteX109" fmla="*/ 3657600 w 3833167"/>
              <a:gd name="connsiteY109" fmla="*/ 699715 h 2321781"/>
              <a:gd name="connsiteX110" fmla="*/ 3601941 w 3833167"/>
              <a:gd name="connsiteY110" fmla="*/ 675861 h 2321781"/>
              <a:gd name="connsiteX111" fmla="*/ 3578087 w 3833167"/>
              <a:gd name="connsiteY111" fmla="*/ 659959 h 2321781"/>
              <a:gd name="connsiteX112" fmla="*/ 3490623 w 3833167"/>
              <a:gd name="connsiteY112" fmla="*/ 620202 h 2321781"/>
              <a:gd name="connsiteX113" fmla="*/ 3419061 w 3833167"/>
              <a:gd name="connsiteY113" fmla="*/ 580446 h 2321781"/>
              <a:gd name="connsiteX114" fmla="*/ 3363402 w 3833167"/>
              <a:gd name="connsiteY114" fmla="*/ 548640 h 2321781"/>
              <a:gd name="connsiteX115" fmla="*/ 3331597 w 3833167"/>
              <a:gd name="connsiteY115" fmla="*/ 524786 h 2321781"/>
              <a:gd name="connsiteX116" fmla="*/ 3307743 w 3833167"/>
              <a:gd name="connsiteY116" fmla="*/ 516835 h 2321781"/>
              <a:gd name="connsiteX117" fmla="*/ 3275938 w 3833167"/>
              <a:gd name="connsiteY117" fmla="*/ 500932 h 2321781"/>
              <a:gd name="connsiteX118" fmla="*/ 3228230 w 3833167"/>
              <a:gd name="connsiteY118" fmla="*/ 469127 h 2321781"/>
              <a:gd name="connsiteX119" fmla="*/ 3164619 w 3833167"/>
              <a:gd name="connsiteY119" fmla="*/ 437322 h 2321781"/>
              <a:gd name="connsiteX120" fmla="*/ 3132814 w 3833167"/>
              <a:gd name="connsiteY120" fmla="*/ 421419 h 2321781"/>
              <a:gd name="connsiteX121" fmla="*/ 3085106 w 3833167"/>
              <a:gd name="connsiteY121" fmla="*/ 397566 h 2321781"/>
              <a:gd name="connsiteX122" fmla="*/ 2989691 w 3833167"/>
              <a:gd name="connsiteY122" fmla="*/ 341906 h 2321781"/>
              <a:gd name="connsiteX123" fmla="*/ 2957885 w 3833167"/>
              <a:gd name="connsiteY123" fmla="*/ 318052 h 2321781"/>
              <a:gd name="connsiteX124" fmla="*/ 2910178 w 3833167"/>
              <a:gd name="connsiteY124" fmla="*/ 286247 h 2321781"/>
              <a:gd name="connsiteX125" fmla="*/ 2886324 w 3833167"/>
              <a:gd name="connsiteY125" fmla="*/ 262393 h 2321781"/>
              <a:gd name="connsiteX126" fmla="*/ 2782957 w 3833167"/>
              <a:gd name="connsiteY126" fmla="*/ 166978 h 2321781"/>
              <a:gd name="connsiteX127" fmla="*/ 2711395 w 3833167"/>
              <a:gd name="connsiteY127" fmla="*/ 87465 h 2321781"/>
              <a:gd name="connsiteX128" fmla="*/ 2655736 w 3833167"/>
              <a:gd name="connsiteY128" fmla="*/ 31806 h 2321781"/>
              <a:gd name="connsiteX129" fmla="*/ 1741336 w 3833167"/>
              <a:gd name="connsiteY129" fmla="*/ 23854 h 2321781"/>
              <a:gd name="connsiteX130" fmla="*/ 1653871 w 3833167"/>
              <a:gd name="connsiteY130" fmla="*/ 15903 h 2321781"/>
              <a:gd name="connsiteX131" fmla="*/ 1272209 w 3833167"/>
              <a:gd name="connsiteY131" fmla="*/ 0 h 2321781"/>
              <a:gd name="connsiteX132" fmla="*/ 1137037 w 3833167"/>
              <a:gd name="connsiteY132" fmla="*/ 15903 h 2321781"/>
              <a:gd name="connsiteX133" fmla="*/ 1105231 w 3833167"/>
              <a:gd name="connsiteY133" fmla="*/ 31806 h 2321781"/>
              <a:gd name="connsiteX134" fmla="*/ 1057524 w 3833167"/>
              <a:gd name="connsiteY134" fmla="*/ 47708 h 2321781"/>
              <a:gd name="connsiteX135" fmla="*/ 985962 w 3833167"/>
              <a:gd name="connsiteY135" fmla="*/ 95416 h 2321781"/>
              <a:gd name="connsiteX136" fmla="*/ 962108 w 3833167"/>
              <a:gd name="connsiteY136" fmla="*/ 111319 h 2321781"/>
              <a:gd name="connsiteX137" fmla="*/ 946205 w 3833167"/>
              <a:gd name="connsiteY137" fmla="*/ 103367 h 232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833167" h="2321781">
                <a:moveTo>
                  <a:pt x="946205" y="103367"/>
                </a:moveTo>
                <a:lnTo>
                  <a:pt x="946205" y="103367"/>
                </a:lnTo>
                <a:cubicBezTo>
                  <a:pt x="925002" y="113969"/>
                  <a:pt x="902595" y="122445"/>
                  <a:pt x="882595" y="135172"/>
                </a:cubicBezTo>
                <a:cubicBezTo>
                  <a:pt x="873108" y="141209"/>
                  <a:pt x="867279" y="151708"/>
                  <a:pt x="858741" y="159026"/>
                </a:cubicBezTo>
                <a:cubicBezTo>
                  <a:pt x="848679" y="167650"/>
                  <a:pt x="836307" y="173509"/>
                  <a:pt x="826936" y="182880"/>
                </a:cubicBezTo>
                <a:cubicBezTo>
                  <a:pt x="817565" y="192251"/>
                  <a:pt x="812453" y="205315"/>
                  <a:pt x="803082" y="214686"/>
                </a:cubicBezTo>
                <a:cubicBezTo>
                  <a:pt x="796325" y="221443"/>
                  <a:pt x="786569" y="224470"/>
                  <a:pt x="779228" y="230588"/>
                </a:cubicBezTo>
                <a:cubicBezTo>
                  <a:pt x="770589" y="237787"/>
                  <a:pt x="764250" y="247538"/>
                  <a:pt x="755374" y="254442"/>
                </a:cubicBezTo>
                <a:cubicBezTo>
                  <a:pt x="740287" y="266176"/>
                  <a:pt x="723569" y="275645"/>
                  <a:pt x="707666" y="286247"/>
                </a:cubicBezTo>
                <a:cubicBezTo>
                  <a:pt x="699715" y="291548"/>
                  <a:pt x="692360" y="297876"/>
                  <a:pt x="683812" y="302150"/>
                </a:cubicBezTo>
                <a:cubicBezTo>
                  <a:pt x="673210" y="307451"/>
                  <a:pt x="662298" y="312171"/>
                  <a:pt x="652007" y="318052"/>
                </a:cubicBezTo>
                <a:cubicBezTo>
                  <a:pt x="612771" y="340472"/>
                  <a:pt x="641838" y="329377"/>
                  <a:pt x="596348" y="357809"/>
                </a:cubicBezTo>
                <a:cubicBezTo>
                  <a:pt x="586297" y="364091"/>
                  <a:pt x="574707" y="367614"/>
                  <a:pt x="564543" y="373712"/>
                </a:cubicBezTo>
                <a:cubicBezTo>
                  <a:pt x="548154" y="383545"/>
                  <a:pt x="532738" y="394915"/>
                  <a:pt x="516835" y="405517"/>
                </a:cubicBezTo>
                <a:cubicBezTo>
                  <a:pt x="508884" y="410818"/>
                  <a:pt x="501528" y="417145"/>
                  <a:pt x="492981" y="421419"/>
                </a:cubicBezTo>
                <a:cubicBezTo>
                  <a:pt x="482379" y="426720"/>
                  <a:pt x="471227" y="431040"/>
                  <a:pt x="461176" y="437322"/>
                </a:cubicBezTo>
                <a:cubicBezTo>
                  <a:pt x="449938" y="444346"/>
                  <a:pt x="440609" y="454152"/>
                  <a:pt x="429371" y="461176"/>
                </a:cubicBezTo>
                <a:cubicBezTo>
                  <a:pt x="419319" y="467458"/>
                  <a:pt x="407927" y="471323"/>
                  <a:pt x="397565" y="477079"/>
                </a:cubicBezTo>
                <a:cubicBezTo>
                  <a:pt x="384055" y="484584"/>
                  <a:pt x="371318" y="493427"/>
                  <a:pt x="357809" y="500932"/>
                </a:cubicBezTo>
                <a:cubicBezTo>
                  <a:pt x="347448" y="506688"/>
                  <a:pt x="336055" y="510553"/>
                  <a:pt x="326004" y="516835"/>
                </a:cubicBezTo>
                <a:cubicBezTo>
                  <a:pt x="314766" y="523859"/>
                  <a:pt x="305783" y="534253"/>
                  <a:pt x="294198" y="540689"/>
                </a:cubicBezTo>
                <a:cubicBezTo>
                  <a:pt x="281721" y="547621"/>
                  <a:pt x="267401" y="550611"/>
                  <a:pt x="254442" y="556592"/>
                </a:cubicBezTo>
                <a:cubicBezTo>
                  <a:pt x="208653" y="577726"/>
                  <a:pt x="182406" y="590741"/>
                  <a:pt x="143124" y="620202"/>
                </a:cubicBezTo>
                <a:cubicBezTo>
                  <a:pt x="123205" y="635141"/>
                  <a:pt x="102969" y="647975"/>
                  <a:pt x="87464" y="667910"/>
                </a:cubicBezTo>
                <a:cubicBezTo>
                  <a:pt x="61689" y="701049"/>
                  <a:pt x="52342" y="717620"/>
                  <a:pt x="39757" y="755374"/>
                </a:cubicBezTo>
                <a:cubicBezTo>
                  <a:pt x="36301" y="765741"/>
                  <a:pt x="34807" y="776671"/>
                  <a:pt x="31805" y="787179"/>
                </a:cubicBezTo>
                <a:cubicBezTo>
                  <a:pt x="29502" y="795238"/>
                  <a:pt x="25739" y="802866"/>
                  <a:pt x="23854" y="811033"/>
                </a:cubicBezTo>
                <a:cubicBezTo>
                  <a:pt x="9168" y="874670"/>
                  <a:pt x="8380" y="887539"/>
                  <a:pt x="0" y="946206"/>
                </a:cubicBezTo>
                <a:cubicBezTo>
                  <a:pt x="2650" y="985962"/>
                  <a:pt x="3551" y="1025874"/>
                  <a:pt x="7951" y="1065475"/>
                </a:cubicBezTo>
                <a:cubicBezTo>
                  <a:pt x="8877" y="1073805"/>
                  <a:pt x="12435" y="1081699"/>
                  <a:pt x="15903" y="1089329"/>
                </a:cubicBezTo>
                <a:cubicBezTo>
                  <a:pt x="25713" y="1110910"/>
                  <a:pt x="40212" y="1130449"/>
                  <a:pt x="47708" y="1152939"/>
                </a:cubicBezTo>
                <a:cubicBezTo>
                  <a:pt x="58681" y="1185859"/>
                  <a:pt x="51010" y="1169819"/>
                  <a:pt x="71562" y="1200647"/>
                </a:cubicBezTo>
                <a:cubicBezTo>
                  <a:pt x="74212" y="1211249"/>
                  <a:pt x="76373" y="1221985"/>
                  <a:pt x="79513" y="1232452"/>
                </a:cubicBezTo>
                <a:cubicBezTo>
                  <a:pt x="84330" y="1248508"/>
                  <a:pt x="95416" y="1280160"/>
                  <a:pt x="95416" y="1280160"/>
                </a:cubicBezTo>
                <a:cubicBezTo>
                  <a:pt x="98066" y="1301364"/>
                  <a:pt x="99429" y="1322768"/>
                  <a:pt x="103367" y="1343771"/>
                </a:cubicBezTo>
                <a:cubicBezTo>
                  <a:pt x="107395" y="1365253"/>
                  <a:pt x="113969" y="1386178"/>
                  <a:pt x="119270" y="1407381"/>
                </a:cubicBezTo>
                <a:cubicBezTo>
                  <a:pt x="123715" y="1425162"/>
                  <a:pt x="135379" y="1475276"/>
                  <a:pt x="143124" y="1486894"/>
                </a:cubicBezTo>
                <a:lnTo>
                  <a:pt x="174929" y="1534602"/>
                </a:lnTo>
                <a:cubicBezTo>
                  <a:pt x="180230" y="1542553"/>
                  <a:pt x="183186" y="1552722"/>
                  <a:pt x="190831" y="1558456"/>
                </a:cubicBezTo>
                <a:lnTo>
                  <a:pt x="222637" y="1582310"/>
                </a:lnTo>
                <a:cubicBezTo>
                  <a:pt x="227938" y="1590261"/>
                  <a:pt x="232190" y="1599022"/>
                  <a:pt x="238539" y="1606164"/>
                </a:cubicBezTo>
                <a:cubicBezTo>
                  <a:pt x="253480" y="1622973"/>
                  <a:pt x="272753" y="1635880"/>
                  <a:pt x="286247" y="1653872"/>
                </a:cubicBezTo>
                <a:cubicBezTo>
                  <a:pt x="294198" y="1664474"/>
                  <a:pt x="302398" y="1674893"/>
                  <a:pt x="310101" y="1685677"/>
                </a:cubicBezTo>
                <a:cubicBezTo>
                  <a:pt x="315656" y="1693453"/>
                  <a:pt x="319886" y="1702190"/>
                  <a:pt x="326004" y="1709531"/>
                </a:cubicBezTo>
                <a:cubicBezTo>
                  <a:pt x="333203" y="1718170"/>
                  <a:pt x="341907" y="1725434"/>
                  <a:pt x="349858" y="1733385"/>
                </a:cubicBezTo>
                <a:cubicBezTo>
                  <a:pt x="369841" y="1793337"/>
                  <a:pt x="342887" y="1719445"/>
                  <a:pt x="373711" y="1781092"/>
                </a:cubicBezTo>
                <a:cubicBezTo>
                  <a:pt x="377459" y="1788589"/>
                  <a:pt x="377915" y="1797449"/>
                  <a:pt x="381663" y="1804946"/>
                </a:cubicBezTo>
                <a:cubicBezTo>
                  <a:pt x="385937" y="1813493"/>
                  <a:pt x="393291" y="1820253"/>
                  <a:pt x="397565" y="1828800"/>
                </a:cubicBezTo>
                <a:cubicBezTo>
                  <a:pt x="401313" y="1836297"/>
                  <a:pt x="400281" y="1846109"/>
                  <a:pt x="405517" y="1852654"/>
                </a:cubicBezTo>
                <a:cubicBezTo>
                  <a:pt x="421447" y="1872566"/>
                  <a:pt x="447108" y="1871615"/>
                  <a:pt x="469127" y="1876508"/>
                </a:cubicBezTo>
                <a:cubicBezTo>
                  <a:pt x="479795" y="1878879"/>
                  <a:pt x="490216" y="1882316"/>
                  <a:pt x="500932" y="1884459"/>
                </a:cubicBezTo>
                <a:cubicBezTo>
                  <a:pt x="543904" y="1893054"/>
                  <a:pt x="543516" y="1889283"/>
                  <a:pt x="580445" y="1900362"/>
                </a:cubicBezTo>
                <a:cubicBezTo>
                  <a:pt x="596501" y="1905179"/>
                  <a:pt x="612250" y="1910964"/>
                  <a:pt x="628153" y="1916265"/>
                </a:cubicBezTo>
                <a:lnTo>
                  <a:pt x="652007" y="1924216"/>
                </a:lnTo>
                <a:lnTo>
                  <a:pt x="699715" y="1956021"/>
                </a:lnTo>
                <a:lnTo>
                  <a:pt x="723569" y="1971924"/>
                </a:lnTo>
                <a:cubicBezTo>
                  <a:pt x="726219" y="1979875"/>
                  <a:pt x="731520" y="1987397"/>
                  <a:pt x="731520" y="1995778"/>
                </a:cubicBezTo>
                <a:cubicBezTo>
                  <a:pt x="731520" y="2032979"/>
                  <a:pt x="717692" y="2070363"/>
                  <a:pt x="723569" y="2107096"/>
                </a:cubicBezTo>
                <a:cubicBezTo>
                  <a:pt x="728629" y="2138719"/>
                  <a:pt x="743799" y="2169176"/>
                  <a:pt x="763325" y="2194560"/>
                </a:cubicBezTo>
                <a:cubicBezTo>
                  <a:pt x="766604" y="2198823"/>
                  <a:pt x="815531" y="2214612"/>
                  <a:pt x="826936" y="2218414"/>
                </a:cubicBezTo>
                <a:cubicBezTo>
                  <a:pt x="895299" y="2263990"/>
                  <a:pt x="808804" y="2209348"/>
                  <a:pt x="874644" y="2242268"/>
                </a:cubicBezTo>
                <a:cubicBezTo>
                  <a:pt x="883191" y="2246542"/>
                  <a:pt x="889951" y="2253897"/>
                  <a:pt x="898498" y="2258171"/>
                </a:cubicBezTo>
                <a:cubicBezTo>
                  <a:pt x="911264" y="2264554"/>
                  <a:pt x="925488" y="2267690"/>
                  <a:pt x="938254" y="2274073"/>
                </a:cubicBezTo>
                <a:cubicBezTo>
                  <a:pt x="946801" y="2278347"/>
                  <a:pt x="953561" y="2285702"/>
                  <a:pt x="962108" y="2289976"/>
                </a:cubicBezTo>
                <a:cubicBezTo>
                  <a:pt x="974874" y="2296359"/>
                  <a:pt x="988821" y="2300082"/>
                  <a:pt x="1001864" y="2305879"/>
                </a:cubicBezTo>
                <a:cubicBezTo>
                  <a:pt x="1012696" y="2310693"/>
                  <a:pt x="1023068" y="2316480"/>
                  <a:pt x="1033670" y="2321781"/>
                </a:cubicBezTo>
                <a:cubicBezTo>
                  <a:pt x="1217391" y="2313033"/>
                  <a:pt x="1147785" y="2331451"/>
                  <a:pt x="1248355" y="2297927"/>
                </a:cubicBezTo>
                <a:lnTo>
                  <a:pt x="1248355" y="2297927"/>
                </a:lnTo>
                <a:cubicBezTo>
                  <a:pt x="1296426" y="2285910"/>
                  <a:pt x="1269788" y="2293433"/>
                  <a:pt x="1327868" y="2274073"/>
                </a:cubicBezTo>
                <a:lnTo>
                  <a:pt x="1351722" y="2266122"/>
                </a:lnTo>
                <a:lnTo>
                  <a:pt x="1375576" y="2258171"/>
                </a:lnTo>
                <a:cubicBezTo>
                  <a:pt x="1382778" y="2252770"/>
                  <a:pt x="1419609" y="2224227"/>
                  <a:pt x="1431235" y="2218414"/>
                </a:cubicBezTo>
                <a:cubicBezTo>
                  <a:pt x="1444001" y="2212031"/>
                  <a:pt x="1458514" y="2209443"/>
                  <a:pt x="1470991" y="2202512"/>
                </a:cubicBezTo>
                <a:cubicBezTo>
                  <a:pt x="1482576" y="2196076"/>
                  <a:pt x="1491291" y="2185233"/>
                  <a:pt x="1502797" y="2178658"/>
                </a:cubicBezTo>
                <a:cubicBezTo>
                  <a:pt x="1510074" y="2174500"/>
                  <a:pt x="1518947" y="2174008"/>
                  <a:pt x="1526651" y="2170706"/>
                </a:cubicBezTo>
                <a:cubicBezTo>
                  <a:pt x="1537546" y="2166037"/>
                  <a:pt x="1548405" y="2161086"/>
                  <a:pt x="1558456" y="2154804"/>
                </a:cubicBezTo>
                <a:cubicBezTo>
                  <a:pt x="1569694" y="2147780"/>
                  <a:pt x="1578755" y="2137525"/>
                  <a:pt x="1590261" y="2130950"/>
                </a:cubicBezTo>
                <a:cubicBezTo>
                  <a:pt x="1599789" y="2125505"/>
                  <a:pt x="1638180" y="2117259"/>
                  <a:pt x="1645920" y="2115047"/>
                </a:cubicBezTo>
                <a:cubicBezTo>
                  <a:pt x="1653979" y="2112744"/>
                  <a:pt x="1661715" y="2109398"/>
                  <a:pt x="1669774" y="2107096"/>
                </a:cubicBezTo>
                <a:cubicBezTo>
                  <a:pt x="1680281" y="2104094"/>
                  <a:pt x="1691072" y="2102147"/>
                  <a:pt x="1701579" y="2099145"/>
                </a:cubicBezTo>
                <a:cubicBezTo>
                  <a:pt x="1709638" y="2096842"/>
                  <a:pt x="1717302" y="2093226"/>
                  <a:pt x="1725433" y="2091193"/>
                </a:cubicBezTo>
                <a:cubicBezTo>
                  <a:pt x="1738544" y="2087915"/>
                  <a:pt x="1752079" y="2086520"/>
                  <a:pt x="1765190" y="2083242"/>
                </a:cubicBezTo>
                <a:cubicBezTo>
                  <a:pt x="1773321" y="2081209"/>
                  <a:pt x="1780862" y="2077109"/>
                  <a:pt x="1789044" y="2075291"/>
                </a:cubicBezTo>
                <a:cubicBezTo>
                  <a:pt x="1909767" y="2048463"/>
                  <a:pt x="1743226" y="2094697"/>
                  <a:pt x="1916264" y="2051437"/>
                </a:cubicBezTo>
                <a:cubicBezTo>
                  <a:pt x="1937468" y="2046136"/>
                  <a:pt x="1958316" y="2039127"/>
                  <a:pt x="1979875" y="2035534"/>
                </a:cubicBezTo>
                <a:lnTo>
                  <a:pt x="2075291" y="2019632"/>
                </a:lnTo>
                <a:cubicBezTo>
                  <a:pt x="2091193" y="2016982"/>
                  <a:pt x="2107189" y="2014842"/>
                  <a:pt x="2122998" y="2011680"/>
                </a:cubicBezTo>
                <a:cubicBezTo>
                  <a:pt x="2178564" y="2000567"/>
                  <a:pt x="2149424" y="2005951"/>
                  <a:pt x="2210463" y="1995778"/>
                </a:cubicBezTo>
                <a:lnTo>
                  <a:pt x="2520564" y="2003729"/>
                </a:lnTo>
                <a:cubicBezTo>
                  <a:pt x="2557738" y="2005132"/>
                  <a:pt x="2594681" y="2011680"/>
                  <a:pt x="2631882" y="2011680"/>
                </a:cubicBezTo>
                <a:lnTo>
                  <a:pt x="3490623" y="2003729"/>
                </a:lnTo>
                <a:cubicBezTo>
                  <a:pt x="3532542" y="1989757"/>
                  <a:pt x="3498626" y="2005013"/>
                  <a:pt x="3538331" y="1971924"/>
                </a:cubicBezTo>
                <a:cubicBezTo>
                  <a:pt x="3545672" y="1965806"/>
                  <a:pt x="3555427" y="1962778"/>
                  <a:pt x="3562184" y="1956021"/>
                </a:cubicBezTo>
                <a:cubicBezTo>
                  <a:pt x="3587523" y="1930681"/>
                  <a:pt x="3585144" y="1921805"/>
                  <a:pt x="3601941" y="1892411"/>
                </a:cubicBezTo>
                <a:cubicBezTo>
                  <a:pt x="3625169" y="1851763"/>
                  <a:pt x="3628021" y="1869834"/>
                  <a:pt x="3649649" y="1804946"/>
                </a:cubicBezTo>
                <a:cubicBezTo>
                  <a:pt x="3660622" y="1772026"/>
                  <a:pt x="3652951" y="1788066"/>
                  <a:pt x="3673503" y="1757239"/>
                </a:cubicBezTo>
                <a:cubicBezTo>
                  <a:pt x="3678804" y="1741336"/>
                  <a:pt x="3683676" y="1725285"/>
                  <a:pt x="3689405" y="1709531"/>
                </a:cubicBezTo>
                <a:cubicBezTo>
                  <a:pt x="3694283" y="1696117"/>
                  <a:pt x="3701207" y="1683445"/>
                  <a:pt x="3705308" y="1669774"/>
                </a:cubicBezTo>
                <a:cubicBezTo>
                  <a:pt x="3709191" y="1656830"/>
                  <a:pt x="3709703" y="1643056"/>
                  <a:pt x="3713259" y="1630018"/>
                </a:cubicBezTo>
                <a:cubicBezTo>
                  <a:pt x="3726360" y="1581980"/>
                  <a:pt x="3723184" y="1591278"/>
                  <a:pt x="3745064" y="1558456"/>
                </a:cubicBezTo>
                <a:cubicBezTo>
                  <a:pt x="3749508" y="1540680"/>
                  <a:pt x="3761178" y="1490553"/>
                  <a:pt x="3768918" y="1478943"/>
                </a:cubicBezTo>
                <a:lnTo>
                  <a:pt x="3784821" y="1455089"/>
                </a:lnTo>
                <a:cubicBezTo>
                  <a:pt x="3805822" y="1392086"/>
                  <a:pt x="3797968" y="1423916"/>
                  <a:pt x="3808675" y="1359673"/>
                </a:cubicBezTo>
                <a:cubicBezTo>
                  <a:pt x="3811325" y="1309315"/>
                  <a:pt x="3812901" y="1258889"/>
                  <a:pt x="3816626" y="1208599"/>
                </a:cubicBezTo>
                <a:cubicBezTo>
                  <a:pt x="3828641" y="1046396"/>
                  <a:pt x="3846903" y="1239500"/>
                  <a:pt x="3816626" y="906449"/>
                </a:cubicBezTo>
                <a:cubicBezTo>
                  <a:pt x="3815761" y="896932"/>
                  <a:pt x="3804998" y="891142"/>
                  <a:pt x="3800724" y="882595"/>
                </a:cubicBezTo>
                <a:cubicBezTo>
                  <a:pt x="3770371" y="821890"/>
                  <a:pt x="3826592" y="903834"/>
                  <a:pt x="3768918" y="826936"/>
                </a:cubicBezTo>
                <a:cubicBezTo>
                  <a:pt x="3753712" y="781316"/>
                  <a:pt x="3771857" y="823899"/>
                  <a:pt x="3737113" y="779228"/>
                </a:cubicBezTo>
                <a:cubicBezTo>
                  <a:pt x="3725379" y="764141"/>
                  <a:pt x="3721211" y="742122"/>
                  <a:pt x="3705308" y="731520"/>
                </a:cubicBezTo>
                <a:cubicBezTo>
                  <a:pt x="3689405" y="720918"/>
                  <a:pt x="3675732" y="705759"/>
                  <a:pt x="3657600" y="699715"/>
                </a:cubicBezTo>
                <a:cubicBezTo>
                  <a:pt x="3630836" y="690794"/>
                  <a:pt x="3629456" y="691584"/>
                  <a:pt x="3601941" y="675861"/>
                </a:cubicBezTo>
                <a:cubicBezTo>
                  <a:pt x="3593644" y="671120"/>
                  <a:pt x="3586634" y="664233"/>
                  <a:pt x="3578087" y="659959"/>
                </a:cubicBezTo>
                <a:cubicBezTo>
                  <a:pt x="3525995" y="633913"/>
                  <a:pt x="3577990" y="685728"/>
                  <a:pt x="3490623" y="620202"/>
                </a:cubicBezTo>
                <a:cubicBezTo>
                  <a:pt x="3408730" y="558782"/>
                  <a:pt x="3512771" y="632506"/>
                  <a:pt x="3419061" y="580446"/>
                </a:cubicBezTo>
                <a:cubicBezTo>
                  <a:pt x="3346846" y="540327"/>
                  <a:pt x="3421145" y="567889"/>
                  <a:pt x="3363402" y="548640"/>
                </a:cubicBezTo>
                <a:cubicBezTo>
                  <a:pt x="3352800" y="540689"/>
                  <a:pt x="3343103" y="531361"/>
                  <a:pt x="3331597" y="524786"/>
                </a:cubicBezTo>
                <a:cubicBezTo>
                  <a:pt x="3324320" y="520628"/>
                  <a:pt x="3315447" y="520137"/>
                  <a:pt x="3307743" y="516835"/>
                </a:cubicBezTo>
                <a:cubicBezTo>
                  <a:pt x="3296848" y="512166"/>
                  <a:pt x="3286102" y="507030"/>
                  <a:pt x="3275938" y="500932"/>
                </a:cubicBezTo>
                <a:cubicBezTo>
                  <a:pt x="3259549" y="491099"/>
                  <a:pt x="3244824" y="478609"/>
                  <a:pt x="3228230" y="469127"/>
                </a:cubicBezTo>
                <a:cubicBezTo>
                  <a:pt x="3207647" y="457365"/>
                  <a:pt x="3185823" y="447924"/>
                  <a:pt x="3164619" y="437322"/>
                </a:cubicBezTo>
                <a:cubicBezTo>
                  <a:pt x="3154017" y="432021"/>
                  <a:pt x="3142677" y="427994"/>
                  <a:pt x="3132814" y="421419"/>
                </a:cubicBezTo>
                <a:cubicBezTo>
                  <a:pt x="3101986" y="400868"/>
                  <a:pt x="3118026" y="408539"/>
                  <a:pt x="3085106" y="397566"/>
                </a:cubicBezTo>
                <a:cubicBezTo>
                  <a:pt x="3006570" y="345209"/>
                  <a:pt x="3040741" y="358925"/>
                  <a:pt x="2989691" y="341906"/>
                </a:cubicBezTo>
                <a:cubicBezTo>
                  <a:pt x="2979089" y="333955"/>
                  <a:pt x="2968742" y="325652"/>
                  <a:pt x="2957885" y="318052"/>
                </a:cubicBezTo>
                <a:cubicBezTo>
                  <a:pt x="2942228" y="307092"/>
                  <a:pt x="2925264" y="297981"/>
                  <a:pt x="2910178" y="286247"/>
                </a:cubicBezTo>
                <a:cubicBezTo>
                  <a:pt x="2901302" y="279343"/>
                  <a:pt x="2894963" y="269592"/>
                  <a:pt x="2886324" y="262393"/>
                </a:cubicBezTo>
                <a:cubicBezTo>
                  <a:pt x="2827597" y="213454"/>
                  <a:pt x="2883683" y="301280"/>
                  <a:pt x="2782957" y="166978"/>
                </a:cubicBezTo>
                <a:cubicBezTo>
                  <a:pt x="2729515" y="95722"/>
                  <a:pt x="2757302" y="118069"/>
                  <a:pt x="2711395" y="87465"/>
                </a:cubicBezTo>
                <a:cubicBezTo>
                  <a:pt x="2695365" y="63419"/>
                  <a:pt x="2688765" y="32366"/>
                  <a:pt x="2655736" y="31806"/>
                </a:cubicBezTo>
                <a:lnTo>
                  <a:pt x="1741336" y="23854"/>
                </a:lnTo>
                <a:cubicBezTo>
                  <a:pt x="1712181" y="21204"/>
                  <a:pt x="1683125" y="17007"/>
                  <a:pt x="1653871" y="15903"/>
                </a:cubicBezTo>
                <a:lnTo>
                  <a:pt x="1272209" y="0"/>
                </a:lnTo>
                <a:cubicBezTo>
                  <a:pt x="1222544" y="3548"/>
                  <a:pt x="1180409" y="-2685"/>
                  <a:pt x="1137037" y="15903"/>
                </a:cubicBezTo>
                <a:cubicBezTo>
                  <a:pt x="1126142" y="20572"/>
                  <a:pt x="1116237" y="27404"/>
                  <a:pt x="1105231" y="31806"/>
                </a:cubicBezTo>
                <a:cubicBezTo>
                  <a:pt x="1089667" y="38031"/>
                  <a:pt x="1057524" y="47708"/>
                  <a:pt x="1057524" y="47708"/>
                </a:cubicBezTo>
                <a:lnTo>
                  <a:pt x="985962" y="95416"/>
                </a:lnTo>
                <a:cubicBezTo>
                  <a:pt x="978011" y="100717"/>
                  <a:pt x="962108" y="101763"/>
                  <a:pt x="962108" y="111319"/>
                </a:cubicBezTo>
                <a:lnTo>
                  <a:pt x="946205" y="103367"/>
                </a:lnTo>
                <a:close/>
              </a:path>
            </a:pathLst>
          </a:cu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hard</a:t>
            </a: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3" y="728664"/>
            <a:ext cx="4979501" cy="3794522"/>
          </a:xfrm>
        </p:spPr>
        <p:txBody>
          <a:bodyPr/>
          <a:lstStyle/>
          <a:p>
            <a:r>
              <a:rPr lang="en-US" dirty="0" smtClean="0"/>
              <a:t>Classical Computing</a:t>
            </a:r>
          </a:p>
          <a:p>
            <a:pPr lvl="1"/>
            <a:r>
              <a:rPr lang="en-US" dirty="0" smtClean="0"/>
              <a:t>“Easy” problems can be solved in “polynomial time” (</a:t>
            </a:r>
            <a:r>
              <a:rPr lang="en-US" b="1" dirty="0" smtClean="0"/>
              <a:t>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“Hard” problems require “</a:t>
            </a:r>
            <a:r>
              <a:rPr lang="en-US" dirty="0"/>
              <a:t>nondeterministic polynomial </a:t>
            </a:r>
            <a:r>
              <a:rPr lang="en-US" dirty="0" smtClean="0"/>
              <a:t>time” (</a:t>
            </a:r>
            <a:r>
              <a:rPr lang="en-US" b="1" dirty="0" smtClean="0"/>
              <a:t>NP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Proving P </a:t>
            </a:r>
            <a:r>
              <a:rPr lang="en-US" dirty="0"/>
              <a:t>≠</a:t>
            </a:r>
            <a:r>
              <a:rPr lang="en-US" dirty="0" smtClean="0"/>
              <a:t> NP is a great unsolved problem in computer science</a:t>
            </a:r>
          </a:p>
          <a:p>
            <a:r>
              <a:rPr lang="en-US" dirty="0" smtClean="0"/>
              <a:t>Quantum Computing</a:t>
            </a:r>
          </a:p>
          <a:p>
            <a:pPr lvl="1"/>
            <a:r>
              <a:rPr lang="en-US" dirty="0" smtClean="0"/>
              <a:t>Some problems are easy in quantum computing, but hard in classical computing</a:t>
            </a:r>
          </a:p>
          <a:p>
            <a:pPr lvl="1"/>
            <a:r>
              <a:rPr lang="en-US" dirty="0" smtClean="0"/>
              <a:t>Some problems appear to be hard either way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3" y="242379"/>
            <a:ext cx="8686800" cy="320908"/>
          </a:xfrm>
        </p:spPr>
        <p:txBody>
          <a:bodyPr/>
          <a:lstStyle/>
          <a:p>
            <a:r>
              <a:rPr lang="en-US" dirty="0" smtClean="0"/>
              <a:t>Theoretical Computer Science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6/20/18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Amundson | Quantum Computing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098" name="Picture 2" descr="mage result for white whal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04" y="509722"/>
            <a:ext cx="3792772" cy="17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73864" y="1081465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A0A0A"/>
                </a:solidFill>
                <a:latin typeface="Chalkboard" charset="0"/>
                <a:ea typeface="Chalkboard" charset="0"/>
                <a:cs typeface="Chalkboard" charset="0"/>
              </a:rPr>
              <a:t>P≠NP </a:t>
            </a:r>
            <a:endParaRPr lang="en-US" sz="3200" b="1" dirty="0">
              <a:solidFill>
                <a:srgbClr val="0A0A0A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2728" y="789077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A0A0A"/>
                </a:solidFill>
                <a:latin typeface="Chalkboard" charset="0"/>
                <a:ea typeface="Chalkboard" charset="0"/>
                <a:cs typeface="Chalkboard" charset="0"/>
              </a:rPr>
              <a:t>?</a:t>
            </a:r>
            <a:endParaRPr lang="en-US" sz="3200" b="1" dirty="0">
              <a:solidFill>
                <a:srgbClr val="0A0A0A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883967" y="2719352"/>
            <a:ext cx="2456953" cy="1463040"/>
          </a:xfrm>
          <a:custGeom>
            <a:avLst/>
            <a:gdLst>
              <a:gd name="connsiteX0" fmla="*/ 715617 w 2456953"/>
              <a:gd name="connsiteY0" fmla="*/ 111318 h 1463040"/>
              <a:gd name="connsiteX1" fmla="*/ 715617 w 2456953"/>
              <a:gd name="connsiteY1" fmla="*/ 111318 h 1463040"/>
              <a:gd name="connsiteX2" fmla="*/ 596347 w 2456953"/>
              <a:gd name="connsiteY2" fmla="*/ 127221 h 1463040"/>
              <a:gd name="connsiteX3" fmla="*/ 556591 w 2456953"/>
              <a:gd name="connsiteY3" fmla="*/ 151075 h 1463040"/>
              <a:gd name="connsiteX4" fmla="*/ 508883 w 2456953"/>
              <a:gd name="connsiteY4" fmla="*/ 182880 h 1463040"/>
              <a:gd name="connsiteX5" fmla="*/ 453224 w 2456953"/>
              <a:gd name="connsiteY5" fmla="*/ 222637 h 1463040"/>
              <a:gd name="connsiteX6" fmla="*/ 429370 w 2456953"/>
              <a:gd name="connsiteY6" fmla="*/ 246490 h 1463040"/>
              <a:gd name="connsiteX7" fmla="*/ 389613 w 2456953"/>
              <a:gd name="connsiteY7" fmla="*/ 270344 h 1463040"/>
              <a:gd name="connsiteX8" fmla="*/ 326003 w 2456953"/>
              <a:gd name="connsiteY8" fmla="*/ 326003 h 1463040"/>
              <a:gd name="connsiteX9" fmla="*/ 302149 w 2456953"/>
              <a:gd name="connsiteY9" fmla="*/ 341906 h 1463040"/>
              <a:gd name="connsiteX10" fmla="*/ 246490 w 2456953"/>
              <a:gd name="connsiteY10" fmla="*/ 389614 h 1463040"/>
              <a:gd name="connsiteX11" fmla="*/ 214685 w 2456953"/>
              <a:gd name="connsiteY11" fmla="*/ 437322 h 1463040"/>
              <a:gd name="connsiteX12" fmla="*/ 151074 w 2456953"/>
              <a:gd name="connsiteY12" fmla="*/ 516835 h 1463040"/>
              <a:gd name="connsiteX13" fmla="*/ 95415 w 2456953"/>
              <a:gd name="connsiteY13" fmla="*/ 588397 h 1463040"/>
              <a:gd name="connsiteX14" fmla="*/ 71561 w 2456953"/>
              <a:gd name="connsiteY14" fmla="*/ 620202 h 1463040"/>
              <a:gd name="connsiteX15" fmla="*/ 15902 w 2456953"/>
              <a:gd name="connsiteY15" fmla="*/ 723569 h 1463040"/>
              <a:gd name="connsiteX16" fmla="*/ 0 w 2456953"/>
              <a:gd name="connsiteY16" fmla="*/ 795130 h 1463040"/>
              <a:gd name="connsiteX17" fmla="*/ 15902 w 2456953"/>
              <a:gd name="connsiteY17" fmla="*/ 970059 h 1463040"/>
              <a:gd name="connsiteX18" fmla="*/ 39756 w 2456953"/>
              <a:gd name="connsiteY18" fmla="*/ 1025718 h 1463040"/>
              <a:gd name="connsiteX19" fmla="*/ 55659 w 2456953"/>
              <a:gd name="connsiteY19" fmla="*/ 1049572 h 1463040"/>
              <a:gd name="connsiteX20" fmla="*/ 103367 w 2456953"/>
              <a:gd name="connsiteY20" fmla="*/ 1137037 h 1463040"/>
              <a:gd name="connsiteX21" fmla="*/ 135172 w 2456953"/>
              <a:gd name="connsiteY21" fmla="*/ 1168842 h 1463040"/>
              <a:gd name="connsiteX22" fmla="*/ 143123 w 2456953"/>
              <a:gd name="connsiteY22" fmla="*/ 1192696 h 1463040"/>
              <a:gd name="connsiteX23" fmla="*/ 166977 w 2456953"/>
              <a:gd name="connsiteY23" fmla="*/ 1208598 h 1463040"/>
              <a:gd name="connsiteX24" fmla="*/ 214685 w 2456953"/>
              <a:gd name="connsiteY24" fmla="*/ 1248355 h 1463040"/>
              <a:gd name="connsiteX25" fmla="*/ 326003 w 2456953"/>
              <a:gd name="connsiteY25" fmla="*/ 1311965 h 1463040"/>
              <a:gd name="connsiteX26" fmla="*/ 357808 w 2456953"/>
              <a:gd name="connsiteY26" fmla="*/ 1327868 h 1463040"/>
              <a:gd name="connsiteX27" fmla="*/ 397565 w 2456953"/>
              <a:gd name="connsiteY27" fmla="*/ 1335819 h 1463040"/>
              <a:gd name="connsiteX28" fmla="*/ 469127 w 2456953"/>
              <a:gd name="connsiteY28" fmla="*/ 1367624 h 1463040"/>
              <a:gd name="connsiteX29" fmla="*/ 508883 w 2456953"/>
              <a:gd name="connsiteY29" fmla="*/ 1375576 h 1463040"/>
              <a:gd name="connsiteX30" fmla="*/ 548640 w 2456953"/>
              <a:gd name="connsiteY30" fmla="*/ 1391478 h 1463040"/>
              <a:gd name="connsiteX31" fmla="*/ 604299 w 2456953"/>
              <a:gd name="connsiteY31" fmla="*/ 1399430 h 1463040"/>
              <a:gd name="connsiteX32" fmla="*/ 644055 w 2456953"/>
              <a:gd name="connsiteY32" fmla="*/ 1407381 h 1463040"/>
              <a:gd name="connsiteX33" fmla="*/ 691763 w 2456953"/>
              <a:gd name="connsiteY33" fmla="*/ 1415332 h 1463040"/>
              <a:gd name="connsiteX34" fmla="*/ 747422 w 2456953"/>
              <a:gd name="connsiteY34" fmla="*/ 1431235 h 1463040"/>
              <a:gd name="connsiteX35" fmla="*/ 842838 w 2456953"/>
              <a:gd name="connsiteY35" fmla="*/ 1439186 h 1463040"/>
              <a:gd name="connsiteX36" fmla="*/ 890546 w 2456953"/>
              <a:gd name="connsiteY36" fmla="*/ 1447137 h 1463040"/>
              <a:gd name="connsiteX37" fmla="*/ 1033669 w 2456953"/>
              <a:gd name="connsiteY37" fmla="*/ 1463040 h 1463040"/>
              <a:gd name="connsiteX38" fmla="*/ 1630017 w 2456953"/>
              <a:gd name="connsiteY38" fmla="*/ 1455089 h 1463040"/>
              <a:gd name="connsiteX39" fmla="*/ 1677725 w 2456953"/>
              <a:gd name="connsiteY39" fmla="*/ 1447137 h 1463040"/>
              <a:gd name="connsiteX40" fmla="*/ 1916264 w 2456953"/>
              <a:gd name="connsiteY40" fmla="*/ 1431235 h 1463040"/>
              <a:gd name="connsiteX41" fmla="*/ 2035533 w 2456953"/>
              <a:gd name="connsiteY41" fmla="*/ 1415332 h 1463040"/>
              <a:gd name="connsiteX42" fmla="*/ 2083241 w 2456953"/>
              <a:gd name="connsiteY42" fmla="*/ 1399430 h 1463040"/>
              <a:gd name="connsiteX43" fmla="*/ 2154803 w 2456953"/>
              <a:gd name="connsiteY43" fmla="*/ 1367624 h 1463040"/>
              <a:gd name="connsiteX44" fmla="*/ 2258170 w 2456953"/>
              <a:gd name="connsiteY44" fmla="*/ 1288111 h 1463040"/>
              <a:gd name="connsiteX45" fmla="*/ 2282024 w 2456953"/>
              <a:gd name="connsiteY45" fmla="*/ 1256306 h 1463040"/>
              <a:gd name="connsiteX46" fmla="*/ 2305878 w 2456953"/>
              <a:gd name="connsiteY46" fmla="*/ 1240403 h 1463040"/>
              <a:gd name="connsiteX47" fmla="*/ 2345634 w 2456953"/>
              <a:gd name="connsiteY47" fmla="*/ 1176793 h 1463040"/>
              <a:gd name="connsiteX48" fmla="*/ 2369488 w 2456953"/>
              <a:gd name="connsiteY48" fmla="*/ 1152939 h 1463040"/>
              <a:gd name="connsiteX49" fmla="*/ 2385391 w 2456953"/>
              <a:gd name="connsiteY49" fmla="*/ 1113183 h 1463040"/>
              <a:gd name="connsiteX50" fmla="*/ 2401293 w 2456953"/>
              <a:gd name="connsiteY50" fmla="*/ 1081377 h 1463040"/>
              <a:gd name="connsiteX51" fmla="*/ 2417196 w 2456953"/>
              <a:gd name="connsiteY51" fmla="*/ 1025718 h 1463040"/>
              <a:gd name="connsiteX52" fmla="*/ 2433099 w 2456953"/>
              <a:gd name="connsiteY52" fmla="*/ 978010 h 1463040"/>
              <a:gd name="connsiteX53" fmla="*/ 2441050 w 2456953"/>
              <a:gd name="connsiteY53" fmla="*/ 946205 h 1463040"/>
              <a:gd name="connsiteX54" fmla="*/ 2456953 w 2456953"/>
              <a:gd name="connsiteY54" fmla="*/ 890546 h 1463040"/>
              <a:gd name="connsiteX55" fmla="*/ 2441050 w 2456953"/>
              <a:gd name="connsiteY55" fmla="*/ 691763 h 1463040"/>
              <a:gd name="connsiteX56" fmla="*/ 2433099 w 2456953"/>
              <a:gd name="connsiteY56" fmla="*/ 628153 h 1463040"/>
              <a:gd name="connsiteX57" fmla="*/ 2417196 w 2456953"/>
              <a:gd name="connsiteY57" fmla="*/ 540689 h 1463040"/>
              <a:gd name="connsiteX58" fmla="*/ 2401293 w 2456953"/>
              <a:gd name="connsiteY58" fmla="*/ 413468 h 1463040"/>
              <a:gd name="connsiteX59" fmla="*/ 2393342 w 2456953"/>
              <a:gd name="connsiteY59" fmla="*/ 381663 h 1463040"/>
              <a:gd name="connsiteX60" fmla="*/ 2377440 w 2456953"/>
              <a:gd name="connsiteY60" fmla="*/ 286247 h 1463040"/>
              <a:gd name="connsiteX61" fmla="*/ 2369488 w 2456953"/>
              <a:gd name="connsiteY61" fmla="*/ 254442 h 1463040"/>
              <a:gd name="connsiteX62" fmla="*/ 2353586 w 2456953"/>
              <a:gd name="connsiteY62" fmla="*/ 127221 h 1463040"/>
              <a:gd name="connsiteX63" fmla="*/ 2329732 w 2456953"/>
              <a:gd name="connsiteY63" fmla="*/ 55659 h 1463040"/>
              <a:gd name="connsiteX64" fmla="*/ 2297927 w 2456953"/>
              <a:gd name="connsiteY64" fmla="*/ 31805 h 1463040"/>
              <a:gd name="connsiteX65" fmla="*/ 2194560 w 2456953"/>
              <a:gd name="connsiteY65" fmla="*/ 15903 h 1463040"/>
              <a:gd name="connsiteX66" fmla="*/ 1781092 w 2456953"/>
              <a:gd name="connsiteY66" fmla="*/ 23854 h 1463040"/>
              <a:gd name="connsiteX67" fmla="*/ 1717481 w 2456953"/>
              <a:gd name="connsiteY67" fmla="*/ 31805 h 1463040"/>
              <a:gd name="connsiteX68" fmla="*/ 1645920 w 2456953"/>
              <a:gd name="connsiteY68" fmla="*/ 47708 h 1463040"/>
              <a:gd name="connsiteX69" fmla="*/ 1510747 w 2456953"/>
              <a:gd name="connsiteY69" fmla="*/ 39757 h 1463040"/>
              <a:gd name="connsiteX70" fmla="*/ 1478942 w 2456953"/>
              <a:gd name="connsiteY70" fmla="*/ 31805 h 1463040"/>
              <a:gd name="connsiteX71" fmla="*/ 1415332 w 2456953"/>
              <a:gd name="connsiteY71" fmla="*/ 0 h 1463040"/>
              <a:gd name="connsiteX72" fmla="*/ 1272208 w 2456953"/>
              <a:gd name="connsiteY72" fmla="*/ 7951 h 1463040"/>
              <a:gd name="connsiteX73" fmla="*/ 1208598 w 2456953"/>
              <a:gd name="connsiteY73" fmla="*/ 31805 h 1463040"/>
              <a:gd name="connsiteX74" fmla="*/ 1160890 w 2456953"/>
              <a:gd name="connsiteY74" fmla="*/ 39757 h 1463040"/>
              <a:gd name="connsiteX75" fmla="*/ 1113182 w 2456953"/>
              <a:gd name="connsiteY75" fmla="*/ 55659 h 1463040"/>
              <a:gd name="connsiteX76" fmla="*/ 1065474 w 2456953"/>
              <a:gd name="connsiteY76" fmla="*/ 71562 h 1463040"/>
              <a:gd name="connsiteX77" fmla="*/ 993913 w 2456953"/>
              <a:gd name="connsiteY77" fmla="*/ 103367 h 1463040"/>
              <a:gd name="connsiteX78" fmla="*/ 946205 w 2456953"/>
              <a:gd name="connsiteY78" fmla="*/ 119270 h 1463040"/>
              <a:gd name="connsiteX79" fmla="*/ 715617 w 2456953"/>
              <a:gd name="connsiteY79" fmla="*/ 111318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456953" h="1463040">
                <a:moveTo>
                  <a:pt x="715617" y="111318"/>
                </a:moveTo>
                <a:lnTo>
                  <a:pt x="715617" y="111318"/>
                </a:lnTo>
                <a:cubicBezTo>
                  <a:pt x="710926" y="111839"/>
                  <a:pt x="612047" y="121512"/>
                  <a:pt x="596347" y="127221"/>
                </a:cubicBezTo>
                <a:cubicBezTo>
                  <a:pt x="581823" y="132502"/>
                  <a:pt x="569629" y="142778"/>
                  <a:pt x="556591" y="151075"/>
                </a:cubicBezTo>
                <a:cubicBezTo>
                  <a:pt x="540466" y="161336"/>
                  <a:pt x="524786" y="172278"/>
                  <a:pt x="508883" y="182880"/>
                </a:cubicBezTo>
                <a:cubicBezTo>
                  <a:pt x="490005" y="195465"/>
                  <a:pt x="470483" y="207844"/>
                  <a:pt x="453224" y="222637"/>
                </a:cubicBezTo>
                <a:cubicBezTo>
                  <a:pt x="444686" y="229955"/>
                  <a:pt x="438366" y="239743"/>
                  <a:pt x="429370" y="246490"/>
                </a:cubicBezTo>
                <a:cubicBezTo>
                  <a:pt x="417006" y="255763"/>
                  <a:pt x="402274" y="261481"/>
                  <a:pt x="389613" y="270344"/>
                </a:cubicBezTo>
                <a:cubicBezTo>
                  <a:pt x="309849" y="326180"/>
                  <a:pt x="382548" y="278883"/>
                  <a:pt x="326003" y="326003"/>
                </a:cubicBezTo>
                <a:cubicBezTo>
                  <a:pt x="318662" y="332121"/>
                  <a:pt x="309925" y="336351"/>
                  <a:pt x="302149" y="341906"/>
                </a:cubicBezTo>
                <a:cubicBezTo>
                  <a:pt x="283476" y="355244"/>
                  <a:pt x="260938" y="371038"/>
                  <a:pt x="246490" y="389614"/>
                </a:cubicBezTo>
                <a:cubicBezTo>
                  <a:pt x="234756" y="404701"/>
                  <a:pt x="226625" y="422398"/>
                  <a:pt x="214685" y="437322"/>
                </a:cubicBezTo>
                <a:lnTo>
                  <a:pt x="151074" y="516835"/>
                </a:lnTo>
                <a:cubicBezTo>
                  <a:pt x="110981" y="566951"/>
                  <a:pt x="129459" y="543005"/>
                  <a:pt x="95415" y="588397"/>
                </a:cubicBezTo>
                <a:cubicBezTo>
                  <a:pt x="87464" y="598999"/>
                  <a:pt x="78912" y="609175"/>
                  <a:pt x="71561" y="620202"/>
                </a:cubicBezTo>
                <a:cubicBezTo>
                  <a:pt x="48689" y="654511"/>
                  <a:pt x="30576" y="679546"/>
                  <a:pt x="15902" y="723569"/>
                </a:cubicBezTo>
                <a:cubicBezTo>
                  <a:pt x="2853" y="762717"/>
                  <a:pt x="9329" y="739156"/>
                  <a:pt x="0" y="795130"/>
                </a:cubicBezTo>
                <a:cubicBezTo>
                  <a:pt x="4428" y="870410"/>
                  <a:pt x="392" y="908016"/>
                  <a:pt x="15902" y="970059"/>
                </a:cubicBezTo>
                <a:cubicBezTo>
                  <a:pt x="20858" y="989884"/>
                  <a:pt x="29641" y="1008017"/>
                  <a:pt x="39756" y="1025718"/>
                </a:cubicBezTo>
                <a:cubicBezTo>
                  <a:pt x="44497" y="1034015"/>
                  <a:pt x="51083" y="1041182"/>
                  <a:pt x="55659" y="1049572"/>
                </a:cubicBezTo>
                <a:cubicBezTo>
                  <a:pt x="64726" y="1066195"/>
                  <a:pt x="85203" y="1115845"/>
                  <a:pt x="103367" y="1137037"/>
                </a:cubicBezTo>
                <a:cubicBezTo>
                  <a:pt x="113124" y="1148421"/>
                  <a:pt x="124570" y="1158240"/>
                  <a:pt x="135172" y="1168842"/>
                </a:cubicBezTo>
                <a:cubicBezTo>
                  <a:pt x="137822" y="1176793"/>
                  <a:pt x="137887" y="1186151"/>
                  <a:pt x="143123" y="1192696"/>
                </a:cubicBezTo>
                <a:cubicBezTo>
                  <a:pt x="149093" y="1200158"/>
                  <a:pt x="159434" y="1202731"/>
                  <a:pt x="166977" y="1208598"/>
                </a:cubicBezTo>
                <a:cubicBezTo>
                  <a:pt x="183317" y="1221307"/>
                  <a:pt x="197329" y="1237073"/>
                  <a:pt x="214685" y="1248355"/>
                </a:cubicBezTo>
                <a:cubicBezTo>
                  <a:pt x="250517" y="1271646"/>
                  <a:pt x="287778" y="1292852"/>
                  <a:pt x="326003" y="1311965"/>
                </a:cubicBezTo>
                <a:cubicBezTo>
                  <a:pt x="336605" y="1317266"/>
                  <a:pt x="346563" y="1324120"/>
                  <a:pt x="357808" y="1327868"/>
                </a:cubicBezTo>
                <a:cubicBezTo>
                  <a:pt x="370629" y="1332142"/>
                  <a:pt x="384313" y="1333169"/>
                  <a:pt x="397565" y="1335819"/>
                </a:cubicBezTo>
                <a:cubicBezTo>
                  <a:pt x="421064" y="1347569"/>
                  <a:pt x="443739" y="1360007"/>
                  <a:pt x="469127" y="1367624"/>
                </a:cubicBezTo>
                <a:cubicBezTo>
                  <a:pt x="482072" y="1371507"/>
                  <a:pt x="495938" y="1371693"/>
                  <a:pt x="508883" y="1375576"/>
                </a:cubicBezTo>
                <a:cubicBezTo>
                  <a:pt x="522554" y="1379677"/>
                  <a:pt x="534793" y="1388016"/>
                  <a:pt x="548640" y="1391478"/>
                </a:cubicBezTo>
                <a:cubicBezTo>
                  <a:pt x="566822" y="1396023"/>
                  <a:pt x="585813" y="1396349"/>
                  <a:pt x="604299" y="1399430"/>
                </a:cubicBezTo>
                <a:cubicBezTo>
                  <a:pt x="617630" y="1401652"/>
                  <a:pt x="630759" y="1404964"/>
                  <a:pt x="644055" y="1407381"/>
                </a:cubicBezTo>
                <a:cubicBezTo>
                  <a:pt x="659917" y="1410265"/>
                  <a:pt x="676054" y="1411707"/>
                  <a:pt x="691763" y="1415332"/>
                </a:cubicBezTo>
                <a:cubicBezTo>
                  <a:pt x="710564" y="1419671"/>
                  <a:pt x="728363" y="1428226"/>
                  <a:pt x="747422" y="1431235"/>
                </a:cubicBezTo>
                <a:cubicBezTo>
                  <a:pt x="778947" y="1436213"/>
                  <a:pt x="811118" y="1435662"/>
                  <a:pt x="842838" y="1439186"/>
                </a:cubicBezTo>
                <a:cubicBezTo>
                  <a:pt x="858861" y="1440966"/>
                  <a:pt x="874523" y="1445357"/>
                  <a:pt x="890546" y="1447137"/>
                </a:cubicBezTo>
                <a:cubicBezTo>
                  <a:pt x="1057769" y="1465718"/>
                  <a:pt x="926322" y="1445150"/>
                  <a:pt x="1033669" y="1463040"/>
                </a:cubicBezTo>
                <a:lnTo>
                  <a:pt x="1630017" y="1455089"/>
                </a:lnTo>
                <a:cubicBezTo>
                  <a:pt x="1646134" y="1454691"/>
                  <a:pt x="1661650" y="1448374"/>
                  <a:pt x="1677725" y="1447137"/>
                </a:cubicBezTo>
                <a:cubicBezTo>
                  <a:pt x="1990700" y="1423061"/>
                  <a:pt x="1720029" y="1451892"/>
                  <a:pt x="1916264" y="1431235"/>
                </a:cubicBezTo>
                <a:cubicBezTo>
                  <a:pt x="1939120" y="1428829"/>
                  <a:pt x="2007631" y="1422307"/>
                  <a:pt x="2035533" y="1415332"/>
                </a:cubicBezTo>
                <a:cubicBezTo>
                  <a:pt x="2051795" y="1411267"/>
                  <a:pt x="2067677" y="1405656"/>
                  <a:pt x="2083241" y="1399430"/>
                </a:cubicBezTo>
                <a:cubicBezTo>
                  <a:pt x="2105254" y="1390625"/>
                  <a:pt x="2134106" y="1380360"/>
                  <a:pt x="2154803" y="1367624"/>
                </a:cubicBezTo>
                <a:cubicBezTo>
                  <a:pt x="2203708" y="1337529"/>
                  <a:pt x="2224467" y="1326629"/>
                  <a:pt x="2258170" y="1288111"/>
                </a:cubicBezTo>
                <a:cubicBezTo>
                  <a:pt x="2266897" y="1278138"/>
                  <a:pt x="2272653" y="1265677"/>
                  <a:pt x="2282024" y="1256306"/>
                </a:cubicBezTo>
                <a:cubicBezTo>
                  <a:pt x="2288781" y="1249549"/>
                  <a:pt x="2299121" y="1247160"/>
                  <a:pt x="2305878" y="1240403"/>
                </a:cubicBezTo>
                <a:cubicBezTo>
                  <a:pt x="2347650" y="1198631"/>
                  <a:pt x="2314140" y="1220885"/>
                  <a:pt x="2345634" y="1176793"/>
                </a:cubicBezTo>
                <a:cubicBezTo>
                  <a:pt x="2352170" y="1167643"/>
                  <a:pt x="2361537" y="1160890"/>
                  <a:pt x="2369488" y="1152939"/>
                </a:cubicBezTo>
                <a:cubicBezTo>
                  <a:pt x="2374789" y="1139687"/>
                  <a:pt x="2379594" y="1126226"/>
                  <a:pt x="2385391" y="1113183"/>
                </a:cubicBezTo>
                <a:cubicBezTo>
                  <a:pt x="2390205" y="1102351"/>
                  <a:pt x="2397242" y="1092517"/>
                  <a:pt x="2401293" y="1081377"/>
                </a:cubicBezTo>
                <a:cubicBezTo>
                  <a:pt x="2407887" y="1063243"/>
                  <a:pt x="2411521" y="1044160"/>
                  <a:pt x="2417196" y="1025718"/>
                </a:cubicBezTo>
                <a:cubicBezTo>
                  <a:pt x="2422126" y="1009696"/>
                  <a:pt x="2429034" y="994272"/>
                  <a:pt x="2433099" y="978010"/>
                </a:cubicBezTo>
                <a:cubicBezTo>
                  <a:pt x="2435749" y="967408"/>
                  <a:pt x="2438048" y="956712"/>
                  <a:pt x="2441050" y="946205"/>
                </a:cubicBezTo>
                <a:cubicBezTo>
                  <a:pt x="2463875" y="866316"/>
                  <a:pt x="2432081" y="990026"/>
                  <a:pt x="2456953" y="890546"/>
                </a:cubicBezTo>
                <a:cubicBezTo>
                  <a:pt x="2448996" y="763252"/>
                  <a:pt x="2452850" y="792065"/>
                  <a:pt x="2441050" y="691763"/>
                </a:cubicBezTo>
                <a:cubicBezTo>
                  <a:pt x="2438553" y="670541"/>
                  <a:pt x="2436432" y="649260"/>
                  <a:pt x="2433099" y="628153"/>
                </a:cubicBezTo>
                <a:cubicBezTo>
                  <a:pt x="2428477" y="598883"/>
                  <a:pt x="2422068" y="569918"/>
                  <a:pt x="2417196" y="540689"/>
                </a:cubicBezTo>
                <a:cubicBezTo>
                  <a:pt x="2389425" y="374064"/>
                  <a:pt x="2432350" y="615336"/>
                  <a:pt x="2401293" y="413468"/>
                </a:cubicBezTo>
                <a:cubicBezTo>
                  <a:pt x="2399631" y="402667"/>
                  <a:pt x="2395713" y="392331"/>
                  <a:pt x="2393342" y="381663"/>
                </a:cubicBezTo>
                <a:cubicBezTo>
                  <a:pt x="2376857" y="307478"/>
                  <a:pt x="2394040" y="377542"/>
                  <a:pt x="2377440" y="286247"/>
                </a:cubicBezTo>
                <a:cubicBezTo>
                  <a:pt x="2375485" y="275495"/>
                  <a:pt x="2371443" y="265194"/>
                  <a:pt x="2369488" y="254442"/>
                </a:cubicBezTo>
                <a:cubicBezTo>
                  <a:pt x="2360783" y="206568"/>
                  <a:pt x="2360225" y="177012"/>
                  <a:pt x="2353586" y="127221"/>
                </a:cubicBezTo>
                <a:cubicBezTo>
                  <a:pt x="2349486" y="96469"/>
                  <a:pt x="2351362" y="77290"/>
                  <a:pt x="2329732" y="55659"/>
                </a:cubicBezTo>
                <a:cubicBezTo>
                  <a:pt x="2320361" y="46288"/>
                  <a:pt x="2310231" y="36727"/>
                  <a:pt x="2297927" y="31805"/>
                </a:cubicBezTo>
                <a:cubicBezTo>
                  <a:pt x="2291798" y="29354"/>
                  <a:pt x="2196354" y="16159"/>
                  <a:pt x="2194560" y="15903"/>
                </a:cubicBezTo>
                <a:lnTo>
                  <a:pt x="1781092" y="23854"/>
                </a:lnTo>
                <a:cubicBezTo>
                  <a:pt x="1759735" y="24566"/>
                  <a:pt x="1738635" y="28783"/>
                  <a:pt x="1717481" y="31805"/>
                </a:cubicBezTo>
                <a:cubicBezTo>
                  <a:pt x="1668506" y="38802"/>
                  <a:pt x="1681429" y="35872"/>
                  <a:pt x="1645920" y="47708"/>
                </a:cubicBezTo>
                <a:cubicBezTo>
                  <a:pt x="1600862" y="45058"/>
                  <a:pt x="1555679" y="44036"/>
                  <a:pt x="1510747" y="39757"/>
                </a:cubicBezTo>
                <a:cubicBezTo>
                  <a:pt x="1499868" y="38721"/>
                  <a:pt x="1488716" y="36692"/>
                  <a:pt x="1478942" y="31805"/>
                </a:cubicBezTo>
                <a:cubicBezTo>
                  <a:pt x="1397852" y="-8741"/>
                  <a:pt x="1493425" y="19523"/>
                  <a:pt x="1415332" y="0"/>
                </a:cubicBezTo>
                <a:cubicBezTo>
                  <a:pt x="1367624" y="2650"/>
                  <a:pt x="1319793" y="3625"/>
                  <a:pt x="1272208" y="7951"/>
                </a:cubicBezTo>
                <a:cubicBezTo>
                  <a:pt x="1225192" y="12225"/>
                  <a:pt x="1254203" y="18123"/>
                  <a:pt x="1208598" y="31805"/>
                </a:cubicBezTo>
                <a:cubicBezTo>
                  <a:pt x="1193156" y="36438"/>
                  <a:pt x="1176531" y="35847"/>
                  <a:pt x="1160890" y="39757"/>
                </a:cubicBezTo>
                <a:cubicBezTo>
                  <a:pt x="1144628" y="43823"/>
                  <a:pt x="1129085" y="50358"/>
                  <a:pt x="1113182" y="55659"/>
                </a:cubicBezTo>
                <a:lnTo>
                  <a:pt x="1065474" y="71562"/>
                </a:lnTo>
                <a:cubicBezTo>
                  <a:pt x="1032148" y="88225"/>
                  <a:pt x="1031133" y="89832"/>
                  <a:pt x="993913" y="103367"/>
                </a:cubicBezTo>
                <a:cubicBezTo>
                  <a:pt x="978159" y="109096"/>
                  <a:pt x="962935" y="118224"/>
                  <a:pt x="946205" y="119270"/>
                </a:cubicBezTo>
                <a:cubicBezTo>
                  <a:pt x="784595" y="129370"/>
                  <a:pt x="754048" y="112643"/>
                  <a:pt x="715617" y="111318"/>
                </a:cubicBez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A0A0A"/>
                </a:solidFill>
              </a:rPr>
              <a:t>quantumly</a:t>
            </a:r>
            <a:r>
              <a:rPr lang="en-US" sz="1600" dirty="0" smtClean="0">
                <a:solidFill>
                  <a:srgbClr val="0A0A0A"/>
                </a:solidFill>
              </a:rPr>
              <a:t> easy</a:t>
            </a:r>
          </a:p>
          <a:p>
            <a:pPr algn="ctr"/>
            <a:endParaRPr lang="en-US" sz="1600" dirty="0">
              <a:solidFill>
                <a:srgbClr val="0A0A0A"/>
              </a:solidFill>
            </a:endParaRPr>
          </a:p>
          <a:p>
            <a:pPr algn="ctr"/>
            <a:endParaRPr lang="en-US" sz="1600" dirty="0" smtClean="0">
              <a:solidFill>
                <a:srgbClr val="0A0A0A"/>
              </a:solidFill>
            </a:endParaRPr>
          </a:p>
          <a:p>
            <a:pPr algn="ctr"/>
            <a:endParaRPr lang="en-US" sz="1600" dirty="0" smtClean="0">
              <a:solidFill>
                <a:srgbClr val="0A0A0A"/>
              </a:solidFill>
            </a:endParaRPr>
          </a:p>
          <a:p>
            <a:pPr algn="ctr"/>
            <a:endParaRPr lang="en-US" sz="1600" dirty="0">
              <a:solidFill>
                <a:srgbClr val="0A0A0A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465896" y="3077161"/>
            <a:ext cx="1200647" cy="842839"/>
          </a:xfrm>
          <a:custGeom>
            <a:avLst/>
            <a:gdLst>
              <a:gd name="connsiteX0" fmla="*/ 492980 w 1200647"/>
              <a:gd name="connsiteY0" fmla="*/ 0 h 842839"/>
              <a:gd name="connsiteX1" fmla="*/ 492980 w 1200647"/>
              <a:gd name="connsiteY1" fmla="*/ 0 h 842839"/>
              <a:gd name="connsiteX2" fmla="*/ 326003 w 1200647"/>
              <a:gd name="connsiteY2" fmla="*/ 23854 h 842839"/>
              <a:gd name="connsiteX3" fmla="*/ 278295 w 1200647"/>
              <a:gd name="connsiteY3" fmla="*/ 47708 h 842839"/>
              <a:gd name="connsiteX4" fmla="*/ 214685 w 1200647"/>
              <a:gd name="connsiteY4" fmla="*/ 79513 h 842839"/>
              <a:gd name="connsiteX5" fmla="*/ 182880 w 1200647"/>
              <a:gd name="connsiteY5" fmla="*/ 95416 h 842839"/>
              <a:gd name="connsiteX6" fmla="*/ 135172 w 1200647"/>
              <a:gd name="connsiteY6" fmla="*/ 111319 h 842839"/>
              <a:gd name="connsiteX7" fmla="*/ 87464 w 1200647"/>
              <a:gd name="connsiteY7" fmla="*/ 143124 h 842839"/>
              <a:gd name="connsiteX8" fmla="*/ 55659 w 1200647"/>
              <a:gd name="connsiteY8" fmla="*/ 190832 h 842839"/>
              <a:gd name="connsiteX9" fmla="*/ 39756 w 1200647"/>
              <a:gd name="connsiteY9" fmla="*/ 214685 h 842839"/>
              <a:gd name="connsiteX10" fmla="*/ 15902 w 1200647"/>
              <a:gd name="connsiteY10" fmla="*/ 278296 h 842839"/>
              <a:gd name="connsiteX11" fmla="*/ 0 w 1200647"/>
              <a:gd name="connsiteY11" fmla="*/ 381663 h 842839"/>
              <a:gd name="connsiteX12" fmla="*/ 7951 w 1200647"/>
              <a:gd name="connsiteY12" fmla="*/ 588397 h 842839"/>
              <a:gd name="connsiteX13" fmla="*/ 15902 w 1200647"/>
              <a:gd name="connsiteY13" fmla="*/ 620202 h 842839"/>
              <a:gd name="connsiteX14" fmla="*/ 31805 w 1200647"/>
              <a:gd name="connsiteY14" fmla="*/ 652007 h 842839"/>
              <a:gd name="connsiteX15" fmla="*/ 87464 w 1200647"/>
              <a:gd name="connsiteY15" fmla="*/ 699715 h 842839"/>
              <a:gd name="connsiteX16" fmla="*/ 111318 w 1200647"/>
              <a:gd name="connsiteY16" fmla="*/ 723569 h 842839"/>
              <a:gd name="connsiteX17" fmla="*/ 174928 w 1200647"/>
              <a:gd name="connsiteY17" fmla="*/ 755374 h 842839"/>
              <a:gd name="connsiteX18" fmla="*/ 230587 w 1200647"/>
              <a:gd name="connsiteY18" fmla="*/ 779228 h 842839"/>
              <a:gd name="connsiteX19" fmla="*/ 262393 w 1200647"/>
              <a:gd name="connsiteY19" fmla="*/ 795131 h 842839"/>
              <a:gd name="connsiteX20" fmla="*/ 302149 w 1200647"/>
              <a:gd name="connsiteY20" fmla="*/ 803082 h 842839"/>
              <a:gd name="connsiteX21" fmla="*/ 333954 w 1200647"/>
              <a:gd name="connsiteY21" fmla="*/ 811033 h 842839"/>
              <a:gd name="connsiteX22" fmla="*/ 357808 w 1200647"/>
              <a:gd name="connsiteY22" fmla="*/ 818985 h 842839"/>
              <a:gd name="connsiteX23" fmla="*/ 421419 w 1200647"/>
              <a:gd name="connsiteY23" fmla="*/ 826936 h 842839"/>
              <a:gd name="connsiteX24" fmla="*/ 485029 w 1200647"/>
              <a:gd name="connsiteY24" fmla="*/ 842839 h 842839"/>
              <a:gd name="connsiteX25" fmla="*/ 818984 w 1200647"/>
              <a:gd name="connsiteY25" fmla="*/ 818985 h 842839"/>
              <a:gd name="connsiteX26" fmla="*/ 874643 w 1200647"/>
              <a:gd name="connsiteY26" fmla="*/ 803082 h 842839"/>
              <a:gd name="connsiteX27" fmla="*/ 906448 w 1200647"/>
              <a:gd name="connsiteY27" fmla="*/ 795131 h 842839"/>
              <a:gd name="connsiteX28" fmla="*/ 954156 w 1200647"/>
              <a:gd name="connsiteY28" fmla="*/ 779228 h 842839"/>
              <a:gd name="connsiteX29" fmla="*/ 978010 w 1200647"/>
              <a:gd name="connsiteY29" fmla="*/ 771277 h 842839"/>
              <a:gd name="connsiteX30" fmla="*/ 1009815 w 1200647"/>
              <a:gd name="connsiteY30" fmla="*/ 747423 h 842839"/>
              <a:gd name="connsiteX31" fmla="*/ 1065474 w 1200647"/>
              <a:gd name="connsiteY31" fmla="*/ 715618 h 842839"/>
              <a:gd name="connsiteX32" fmla="*/ 1137036 w 1200647"/>
              <a:gd name="connsiteY32" fmla="*/ 636105 h 842839"/>
              <a:gd name="connsiteX33" fmla="*/ 1160890 w 1200647"/>
              <a:gd name="connsiteY33" fmla="*/ 604299 h 842839"/>
              <a:gd name="connsiteX34" fmla="*/ 1176793 w 1200647"/>
              <a:gd name="connsiteY34" fmla="*/ 564543 h 842839"/>
              <a:gd name="connsiteX35" fmla="*/ 1200647 w 1200647"/>
              <a:gd name="connsiteY35" fmla="*/ 508884 h 842839"/>
              <a:gd name="connsiteX36" fmla="*/ 1184744 w 1200647"/>
              <a:gd name="connsiteY36" fmla="*/ 373712 h 842839"/>
              <a:gd name="connsiteX37" fmla="*/ 1144987 w 1200647"/>
              <a:gd name="connsiteY37" fmla="*/ 294199 h 842839"/>
              <a:gd name="connsiteX38" fmla="*/ 1097280 w 1200647"/>
              <a:gd name="connsiteY38" fmla="*/ 206734 h 842839"/>
              <a:gd name="connsiteX39" fmla="*/ 1041620 w 1200647"/>
              <a:gd name="connsiteY39" fmla="*/ 159026 h 842839"/>
              <a:gd name="connsiteX40" fmla="*/ 1017767 w 1200647"/>
              <a:gd name="connsiteY40" fmla="*/ 143124 h 842839"/>
              <a:gd name="connsiteX41" fmla="*/ 993913 w 1200647"/>
              <a:gd name="connsiteY41" fmla="*/ 135172 h 842839"/>
              <a:gd name="connsiteX42" fmla="*/ 970059 w 1200647"/>
              <a:gd name="connsiteY42" fmla="*/ 119270 h 842839"/>
              <a:gd name="connsiteX43" fmla="*/ 946205 w 1200647"/>
              <a:gd name="connsiteY43" fmla="*/ 111319 h 842839"/>
              <a:gd name="connsiteX44" fmla="*/ 890546 w 1200647"/>
              <a:gd name="connsiteY44" fmla="*/ 87465 h 842839"/>
              <a:gd name="connsiteX45" fmla="*/ 866692 w 1200647"/>
              <a:gd name="connsiteY45" fmla="*/ 71562 h 842839"/>
              <a:gd name="connsiteX46" fmla="*/ 795130 w 1200647"/>
              <a:gd name="connsiteY46" fmla="*/ 47708 h 842839"/>
              <a:gd name="connsiteX47" fmla="*/ 771276 w 1200647"/>
              <a:gd name="connsiteY47" fmla="*/ 39757 h 842839"/>
              <a:gd name="connsiteX48" fmla="*/ 747422 w 1200647"/>
              <a:gd name="connsiteY48" fmla="*/ 31805 h 842839"/>
              <a:gd name="connsiteX49" fmla="*/ 715617 w 1200647"/>
              <a:gd name="connsiteY49" fmla="*/ 23854 h 842839"/>
              <a:gd name="connsiteX50" fmla="*/ 675860 w 1200647"/>
              <a:gd name="connsiteY50" fmla="*/ 15903 h 842839"/>
              <a:gd name="connsiteX51" fmla="*/ 508883 w 1200647"/>
              <a:gd name="connsiteY51" fmla="*/ 7952 h 842839"/>
              <a:gd name="connsiteX52" fmla="*/ 492980 w 1200647"/>
              <a:gd name="connsiteY52" fmla="*/ 0 h 84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00647" h="842839">
                <a:moveTo>
                  <a:pt x="492980" y="0"/>
                </a:moveTo>
                <a:lnTo>
                  <a:pt x="492980" y="0"/>
                </a:lnTo>
                <a:cubicBezTo>
                  <a:pt x="341527" y="16829"/>
                  <a:pt x="395395" y="724"/>
                  <a:pt x="326003" y="23854"/>
                </a:cubicBezTo>
                <a:cubicBezTo>
                  <a:pt x="273727" y="58706"/>
                  <a:pt x="330026" y="24194"/>
                  <a:pt x="278295" y="47708"/>
                </a:cubicBezTo>
                <a:cubicBezTo>
                  <a:pt x="256714" y="57518"/>
                  <a:pt x="235888" y="68911"/>
                  <a:pt x="214685" y="79513"/>
                </a:cubicBezTo>
                <a:cubicBezTo>
                  <a:pt x="204083" y="84814"/>
                  <a:pt x="194125" y="91668"/>
                  <a:pt x="182880" y="95416"/>
                </a:cubicBezTo>
                <a:cubicBezTo>
                  <a:pt x="166977" y="100717"/>
                  <a:pt x="149120" y="102021"/>
                  <a:pt x="135172" y="111319"/>
                </a:cubicBezTo>
                <a:lnTo>
                  <a:pt x="87464" y="143124"/>
                </a:lnTo>
                <a:lnTo>
                  <a:pt x="55659" y="190832"/>
                </a:lnTo>
                <a:lnTo>
                  <a:pt x="39756" y="214685"/>
                </a:lnTo>
                <a:cubicBezTo>
                  <a:pt x="9767" y="334647"/>
                  <a:pt x="57477" y="153572"/>
                  <a:pt x="15902" y="278296"/>
                </a:cubicBezTo>
                <a:cubicBezTo>
                  <a:pt x="8617" y="300151"/>
                  <a:pt x="1948" y="366079"/>
                  <a:pt x="0" y="381663"/>
                </a:cubicBezTo>
                <a:cubicBezTo>
                  <a:pt x="2650" y="450574"/>
                  <a:pt x="3364" y="519587"/>
                  <a:pt x="7951" y="588397"/>
                </a:cubicBezTo>
                <a:cubicBezTo>
                  <a:pt x="8678" y="599301"/>
                  <a:pt x="12065" y="609970"/>
                  <a:pt x="15902" y="620202"/>
                </a:cubicBezTo>
                <a:cubicBezTo>
                  <a:pt x="20064" y="631300"/>
                  <a:pt x="24915" y="642362"/>
                  <a:pt x="31805" y="652007"/>
                </a:cubicBezTo>
                <a:cubicBezTo>
                  <a:pt x="47382" y="673814"/>
                  <a:pt x="67461" y="682570"/>
                  <a:pt x="87464" y="699715"/>
                </a:cubicBezTo>
                <a:cubicBezTo>
                  <a:pt x="96002" y="707033"/>
                  <a:pt x="101831" y="717532"/>
                  <a:pt x="111318" y="723569"/>
                </a:cubicBezTo>
                <a:cubicBezTo>
                  <a:pt x="131318" y="736296"/>
                  <a:pt x="153725" y="744772"/>
                  <a:pt x="174928" y="755374"/>
                </a:cubicBezTo>
                <a:cubicBezTo>
                  <a:pt x="280420" y="808120"/>
                  <a:pt x="148688" y="744128"/>
                  <a:pt x="230587" y="779228"/>
                </a:cubicBezTo>
                <a:cubicBezTo>
                  <a:pt x="241482" y="783897"/>
                  <a:pt x="251148" y="791383"/>
                  <a:pt x="262393" y="795131"/>
                </a:cubicBezTo>
                <a:cubicBezTo>
                  <a:pt x="275214" y="799405"/>
                  <a:pt x="288956" y="800150"/>
                  <a:pt x="302149" y="803082"/>
                </a:cubicBezTo>
                <a:cubicBezTo>
                  <a:pt x="312817" y="805453"/>
                  <a:pt x="323447" y="808031"/>
                  <a:pt x="333954" y="811033"/>
                </a:cubicBezTo>
                <a:cubicBezTo>
                  <a:pt x="342013" y="813336"/>
                  <a:pt x="349562" y="817486"/>
                  <a:pt x="357808" y="818985"/>
                </a:cubicBezTo>
                <a:cubicBezTo>
                  <a:pt x="378832" y="822808"/>
                  <a:pt x="400299" y="823687"/>
                  <a:pt x="421419" y="826936"/>
                </a:cubicBezTo>
                <a:cubicBezTo>
                  <a:pt x="457059" y="832419"/>
                  <a:pt x="456004" y="833163"/>
                  <a:pt x="485029" y="842839"/>
                </a:cubicBezTo>
                <a:cubicBezTo>
                  <a:pt x="593109" y="836834"/>
                  <a:pt x="709787" y="840825"/>
                  <a:pt x="818984" y="818985"/>
                </a:cubicBezTo>
                <a:cubicBezTo>
                  <a:pt x="860402" y="810701"/>
                  <a:pt x="839285" y="813184"/>
                  <a:pt x="874643" y="803082"/>
                </a:cubicBezTo>
                <a:cubicBezTo>
                  <a:pt x="885150" y="800080"/>
                  <a:pt x="895981" y="798271"/>
                  <a:pt x="906448" y="795131"/>
                </a:cubicBezTo>
                <a:cubicBezTo>
                  <a:pt x="922504" y="790314"/>
                  <a:pt x="938253" y="784529"/>
                  <a:pt x="954156" y="779228"/>
                </a:cubicBezTo>
                <a:lnTo>
                  <a:pt x="978010" y="771277"/>
                </a:lnTo>
                <a:cubicBezTo>
                  <a:pt x="988612" y="763326"/>
                  <a:pt x="998577" y="754447"/>
                  <a:pt x="1009815" y="747423"/>
                </a:cubicBezTo>
                <a:cubicBezTo>
                  <a:pt x="1033021" y="732919"/>
                  <a:pt x="1045581" y="733521"/>
                  <a:pt x="1065474" y="715618"/>
                </a:cubicBezTo>
                <a:cubicBezTo>
                  <a:pt x="1132135" y="655624"/>
                  <a:pt x="1105034" y="680908"/>
                  <a:pt x="1137036" y="636105"/>
                </a:cubicBezTo>
                <a:cubicBezTo>
                  <a:pt x="1144739" y="625321"/>
                  <a:pt x="1154454" y="615884"/>
                  <a:pt x="1160890" y="604299"/>
                </a:cubicBezTo>
                <a:cubicBezTo>
                  <a:pt x="1167822" y="591822"/>
                  <a:pt x="1170996" y="577586"/>
                  <a:pt x="1176793" y="564543"/>
                </a:cubicBezTo>
                <a:cubicBezTo>
                  <a:pt x="1202994" y="505592"/>
                  <a:pt x="1184315" y="557877"/>
                  <a:pt x="1200647" y="508884"/>
                </a:cubicBezTo>
                <a:cubicBezTo>
                  <a:pt x="1197023" y="461773"/>
                  <a:pt x="1199443" y="417808"/>
                  <a:pt x="1184744" y="373712"/>
                </a:cubicBezTo>
                <a:cubicBezTo>
                  <a:pt x="1167768" y="322783"/>
                  <a:pt x="1171132" y="342754"/>
                  <a:pt x="1144987" y="294199"/>
                </a:cubicBezTo>
                <a:cubicBezTo>
                  <a:pt x="1133970" y="273739"/>
                  <a:pt x="1116229" y="229473"/>
                  <a:pt x="1097280" y="206734"/>
                </a:cubicBezTo>
                <a:cubicBezTo>
                  <a:pt x="1080282" y="186335"/>
                  <a:pt x="1063299" y="174511"/>
                  <a:pt x="1041620" y="159026"/>
                </a:cubicBezTo>
                <a:cubicBezTo>
                  <a:pt x="1033844" y="153472"/>
                  <a:pt x="1026314" y="147398"/>
                  <a:pt x="1017767" y="143124"/>
                </a:cubicBezTo>
                <a:cubicBezTo>
                  <a:pt x="1010270" y="139376"/>
                  <a:pt x="1001410" y="138920"/>
                  <a:pt x="993913" y="135172"/>
                </a:cubicBezTo>
                <a:cubicBezTo>
                  <a:pt x="985366" y="130898"/>
                  <a:pt x="978606" y="123544"/>
                  <a:pt x="970059" y="119270"/>
                </a:cubicBezTo>
                <a:cubicBezTo>
                  <a:pt x="962562" y="115522"/>
                  <a:pt x="953909" y="114621"/>
                  <a:pt x="946205" y="111319"/>
                </a:cubicBezTo>
                <a:cubicBezTo>
                  <a:pt x="877427" y="81843"/>
                  <a:pt x="946488" y="106112"/>
                  <a:pt x="890546" y="87465"/>
                </a:cubicBezTo>
                <a:cubicBezTo>
                  <a:pt x="882595" y="82164"/>
                  <a:pt x="875425" y="75443"/>
                  <a:pt x="866692" y="71562"/>
                </a:cubicBezTo>
                <a:cubicBezTo>
                  <a:pt x="866682" y="71557"/>
                  <a:pt x="807063" y="51685"/>
                  <a:pt x="795130" y="47708"/>
                </a:cubicBezTo>
                <a:lnTo>
                  <a:pt x="771276" y="39757"/>
                </a:lnTo>
                <a:cubicBezTo>
                  <a:pt x="763325" y="37106"/>
                  <a:pt x="755553" y="33838"/>
                  <a:pt x="747422" y="31805"/>
                </a:cubicBezTo>
                <a:cubicBezTo>
                  <a:pt x="736820" y="29155"/>
                  <a:pt x="726285" y="26225"/>
                  <a:pt x="715617" y="23854"/>
                </a:cubicBezTo>
                <a:cubicBezTo>
                  <a:pt x="702424" y="20922"/>
                  <a:pt x="689335" y="16939"/>
                  <a:pt x="675860" y="15903"/>
                </a:cubicBezTo>
                <a:cubicBezTo>
                  <a:pt x="620302" y="11629"/>
                  <a:pt x="564542" y="10602"/>
                  <a:pt x="508883" y="7952"/>
                </a:cubicBezTo>
                <a:lnTo>
                  <a:pt x="492980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A0A0A"/>
                </a:solidFill>
              </a:rPr>
              <a:t>classically easy</a:t>
            </a:r>
            <a:endParaRPr lang="en-US" sz="1600" dirty="0">
              <a:solidFill>
                <a:srgbClr val="0A0A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7571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32C0DE11-E25A-2C48-A650-2A827E6F61B2}" vid="{EE620922-FD23-4A44-891D-89905AE3CD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Fermilab-16x9</Template>
  <TotalTime>1438</TotalTime>
  <Words>1208</Words>
  <Application>Microsoft Macintosh PowerPoint</Application>
  <PresentationFormat>On-screen Show (16:9)</PresentationFormat>
  <Paragraphs>277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Chalkboard</vt:lpstr>
      <vt:lpstr>Geneva</vt:lpstr>
      <vt:lpstr>Helvetica</vt:lpstr>
      <vt:lpstr>ＭＳ Ｐゴシック</vt:lpstr>
      <vt:lpstr>nyt-franklin</vt:lpstr>
      <vt:lpstr>Retina</vt:lpstr>
      <vt:lpstr>Tahoma</vt:lpstr>
      <vt:lpstr>Arial</vt:lpstr>
      <vt:lpstr>Fermilab_PPT_090915</vt:lpstr>
      <vt:lpstr>PowerPoint Presentation</vt:lpstr>
      <vt:lpstr>Quantum Computing Excitement</vt:lpstr>
      <vt:lpstr>More Quantum Computing Excitement</vt:lpstr>
      <vt:lpstr>Quantum Computing Excitement Has Reached the U.S. Congress</vt:lpstr>
      <vt:lpstr>A Classical Take on Quantum Computing</vt:lpstr>
      <vt:lpstr>A Quantum Take on Quantum Computing</vt:lpstr>
      <vt:lpstr>Quantum Information</vt:lpstr>
      <vt:lpstr>Where the Excitement Started</vt:lpstr>
      <vt:lpstr>Theoretical Computer Science</vt:lpstr>
      <vt:lpstr>Quantum Algorithms</vt:lpstr>
      <vt:lpstr>Current and Near-term Quantum Hardware</vt:lpstr>
      <vt:lpstr>Current Commercial Quantum Computing Efforts</vt:lpstr>
      <vt:lpstr>Counting Qubits is Only the Beginning</vt:lpstr>
      <vt:lpstr>Fermilab Quantum Efforts</vt:lpstr>
      <vt:lpstr>Quantum Computing for Fermilab Science</vt:lpstr>
      <vt:lpstr>Fermilab Quantum Application Efforts</vt:lpstr>
      <vt:lpstr>Successful Quantum Simulation</vt:lpstr>
      <vt:lpstr>Digital quantum computation of fermion-boson interacting systems</vt:lpstr>
      <vt:lpstr>HEP Technology for Quantum Computing</vt:lpstr>
      <vt:lpstr>Quantum Technology for HEP Experiments</vt:lpstr>
      <vt:lpstr>Quantum Networking</vt:lpstr>
      <vt:lpstr> Conclusions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Amundson</dc:creator>
  <cp:lastModifiedBy>James Amundson</cp:lastModifiedBy>
  <cp:revision>52</cp:revision>
  <cp:lastPrinted>2018-06-20T15:45:55Z</cp:lastPrinted>
  <dcterms:created xsi:type="dcterms:W3CDTF">2018-06-19T16:01:37Z</dcterms:created>
  <dcterms:modified xsi:type="dcterms:W3CDTF">2018-06-20T15:59:56Z</dcterms:modified>
</cp:coreProperties>
</file>