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6"/>
  </p:notesMasterIdLst>
  <p:handoutMasterIdLst>
    <p:handoutMasterId r:id="rId37"/>
  </p:handoutMasterIdLst>
  <p:sldIdLst>
    <p:sldId id="256" r:id="rId2"/>
    <p:sldId id="367" r:id="rId3"/>
    <p:sldId id="421" r:id="rId4"/>
    <p:sldId id="261" r:id="rId5"/>
    <p:sldId id="425" r:id="rId6"/>
    <p:sldId id="426" r:id="rId7"/>
    <p:sldId id="258" r:id="rId8"/>
    <p:sldId id="437" r:id="rId9"/>
    <p:sldId id="369" r:id="rId10"/>
    <p:sldId id="438" r:id="rId11"/>
    <p:sldId id="265" r:id="rId12"/>
    <p:sldId id="362" r:id="rId13"/>
    <p:sldId id="439" r:id="rId14"/>
    <p:sldId id="337" r:id="rId15"/>
    <p:sldId id="316" r:id="rId16"/>
    <p:sldId id="338" r:id="rId17"/>
    <p:sldId id="440" r:id="rId18"/>
    <p:sldId id="427" r:id="rId19"/>
    <p:sldId id="441" r:id="rId20"/>
    <p:sldId id="442" r:id="rId21"/>
    <p:sldId id="443" r:id="rId22"/>
    <p:sldId id="446" r:id="rId23"/>
    <p:sldId id="444" r:id="rId24"/>
    <p:sldId id="445" r:id="rId25"/>
    <p:sldId id="429" r:id="rId26"/>
    <p:sldId id="430" r:id="rId27"/>
    <p:sldId id="432" r:id="rId28"/>
    <p:sldId id="433" r:id="rId29"/>
    <p:sldId id="434" r:id="rId30"/>
    <p:sldId id="435" r:id="rId31"/>
    <p:sldId id="431" r:id="rId32"/>
    <p:sldId id="383" r:id="rId33"/>
    <p:sldId id="403" r:id="rId34"/>
    <p:sldId id="397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F00FF"/>
    <a:srgbClr val="F37C23"/>
    <a:srgbClr val="3C5A77"/>
    <a:srgbClr val="BC5F2B"/>
    <a:srgbClr val="32547A"/>
    <a:srgbClr val="B8561A"/>
    <a:srgbClr val="B65A1F"/>
    <a:srgbClr val="5680A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7" autoAdjust="0"/>
    <p:restoredTop sz="94627"/>
  </p:normalViewPr>
  <p:slideViewPr>
    <p:cSldViewPr snapToGrid="0" snapToObjects="1">
      <p:cViewPr varScale="1">
        <p:scale>
          <a:sx n="151" d="100"/>
          <a:sy n="151" d="100"/>
        </p:scale>
        <p:origin x="712" y="200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10635-89F2-8343-8CCB-4A89EBE9F7AF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52E30ED9-BAC8-974C-80CA-94F86CE2C868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Single Phase Installation Complete: May 2018</a:t>
          </a:r>
        </a:p>
      </dgm:t>
    </dgm:pt>
    <dgm:pt modelId="{DDCBC255-6D82-064A-A65B-AEF3E8B929F6}" type="parTrans" cxnId="{F653EF38-2E68-D847-A518-BE3E06F43EC5}">
      <dgm:prSet/>
      <dgm:spPr/>
      <dgm:t>
        <a:bodyPr/>
        <a:lstStyle/>
        <a:p>
          <a:endParaRPr lang="en-US"/>
        </a:p>
      </dgm:t>
    </dgm:pt>
    <dgm:pt modelId="{793B998C-CDE7-BA40-ADCF-2B6E54B99D44}" type="sibTrans" cxnId="{F653EF38-2E68-D847-A518-BE3E06F43EC5}">
      <dgm:prSet/>
      <dgm:spPr/>
      <dgm:t>
        <a:bodyPr/>
        <a:lstStyle/>
        <a:p>
          <a:endParaRPr lang="en-US"/>
        </a:p>
      </dgm:t>
    </dgm:pt>
    <dgm:pt modelId="{E78C13E1-2BE4-AC47-89E9-1BCC5FCF68E2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Single Phase </a:t>
          </a:r>
          <a:r>
            <a:rPr lang="en-US" sz="1400" dirty="0" err="1">
              <a:solidFill>
                <a:schemeClr val="tx1"/>
              </a:solidFill>
            </a:rPr>
            <a:t>Cooldown</a:t>
          </a:r>
          <a:r>
            <a:rPr lang="en-US" sz="1400" dirty="0">
              <a:solidFill>
                <a:schemeClr val="tx1"/>
              </a:solidFill>
            </a:rPr>
            <a:t>: July 2018</a:t>
          </a:r>
        </a:p>
      </dgm:t>
    </dgm:pt>
    <dgm:pt modelId="{496F91A1-A16F-BB43-A954-18880785DA0E}" type="parTrans" cxnId="{14AEEAD3-4A86-234C-90B7-C6CF94D025C7}">
      <dgm:prSet/>
      <dgm:spPr/>
      <dgm:t>
        <a:bodyPr/>
        <a:lstStyle/>
        <a:p>
          <a:endParaRPr lang="en-US"/>
        </a:p>
      </dgm:t>
    </dgm:pt>
    <dgm:pt modelId="{9A1036BC-0B61-8D4E-A79A-B7FFCF820BC5}" type="sibTrans" cxnId="{14AEEAD3-4A86-234C-90B7-C6CF94D025C7}">
      <dgm:prSet/>
      <dgm:spPr/>
      <dgm:t>
        <a:bodyPr/>
        <a:lstStyle/>
        <a:p>
          <a:endParaRPr lang="en-US"/>
        </a:p>
      </dgm:t>
    </dgm:pt>
    <dgm:pt modelId="{292663F1-BC0E-6A44-BA22-50D9A9C02095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Single Phase Beam: August-November 2018</a:t>
          </a:r>
        </a:p>
      </dgm:t>
    </dgm:pt>
    <dgm:pt modelId="{33F5A213-EEEA-B542-ACC8-18039E387479}" type="parTrans" cxnId="{039A3AC9-7530-4244-A295-BB490B95B690}">
      <dgm:prSet/>
      <dgm:spPr/>
      <dgm:t>
        <a:bodyPr/>
        <a:lstStyle/>
        <a:p>
          <a:endParaRPr lang="en-US"/>
        </a:p>
      </dgm:t>
    </dgm:pt>
    <dgm:pt modelId="{D71EE47E-4CB3-B045-AEF8-C956A190CC2E}" type="sibTrans" cxnId="{039A3AC9-7530-4244-A295-BB490B95B690}">
      <dgm:prSet/>
      <dgm:spPr/>
      <dgm:t>
        <a:bodyPr/>
        <a:lstStyle/>
        <a:p>
          <a:endParaRPr lang="en-US"/>
        </a:p>
      </dgm:t>
    </dgm:pt>
    <dgm:pt modelId="{96706AD4-6D13-B948-A855-EDFD4E5AE77C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Dual Phase Installation Complete: Fall 2018</a:t>
          </a:r>
        </a:p>
      </dgm:t>
    </dgm:pt>
    <dgm:pt modelId="{8F938E9C-E2D4-7B4C-8756-1D7ECC6D8ADB}" type="parTrans" cxnId="{735682B6-4B66-6348-B228-426A9F3F415B}">
      <dgm:prSet/>
      <dgm:spPr/>
      <dgm:t>
        <a:bodyPr/>
        <a:lstStyle/>
        <a:p>
          <a:endParaRPr lang="en-US"/>
        </a:p>
      </dgm:t>
    </dgm:pt>
    <dgm:pt modelId="{5C6C7371-2C44-E44F-B1CF-69932C211DC6}" type="sibTrans" cxnId="{735682B6-4B66-6348-B228-426A9F3F415B}">
      <dgm:prSet/>
      <dgm:spPr/>
      <dgm:t>
        <a:bodyPr/>
        <a:lstStyle/>
        <a:p>
          <a:endParaRPr lang="en-US"/>
        </a:p>
      </dgm:t>
    </dgm:pt>
    <dgm:pt modelId="{A3D35D2E-7243-F648-8B4E-0BA1FD31421E}" type="pres">
      <dgm:prSet presAssocID="{46C10635-89F2-8343-8CCB-4A89EBE9F7AF}" presName="Name0" presStyleCnt="0">
        <dgm:presLayoutVars>
          <dgm:dir/>
          <dgm:resizeHandles val="exact"/>
        </dgm:presLayoutVars>
      </dgm:prSet>
      <dgm:spPr/>
    </dgm:pt>
    <dgm:pt modelId="{995C0992-FB7E-704A-9A9B-B06776F377F1}" type="pres">
      <dgm:prSet presAssocID="{52E30ED9-BAC8-974C-80CA-94F86CE2C868}" presName="parTxOnly" presStyleLbl="node1" presStyleIdx="0" presStyleCnt="4" custScaleX="56212">
        <dgm:presLayoutVars>
          <dgm:bulletEnabled val="1"/>
        </dgm:presLayoutVars>
      </dgm:prSet>
      <dgm:spPr/>
    </dgm:pt>
    <dgm:pt modelId="{B227BA56-8041-E541-A017-EBC4B19E9A68}" type="pres">
      <dgm:prSet presAssocID="{793B998C-CDE7-BA40-ADCF-2B6E54B99D44}" presName="parSpace" presStyleCnt="0"/>
      <dgm:spPr/>
    </dgm:pt>
    <dgm:pt modelId="{7DDB4CCE-E544-5E40-BC94-CAD74768F040}" type="pres">
      <dgm:prSet presAssocID="{E78C13E1-2BE4-AC47-89E9-1BCC5FCF68E2}" presName="parTxOnly" presStyleLbl="node1" presStyleIdx="1" presStyleCnt="4" custScaleX="74177" custLinFactNeighborY="0">
        <dgm:presLayoutVars>
          <dgm:bulletEnabled val="1"/>
        </dgm:presLayoutVars>
      </dgm:prSet>
      <dgm:spPr/>
    </dgm:pt>
    <dgm:pt modelId="{8937D581-144A-134C-80DD-360965A60783}" type="pres">
      <dgm:prSet presAssocID="{9A1036BC-0B61-8D4E-A79A-B7FFCF820BC5}" presName="parSpace" presStyleCnt="0"/>
      <dgm:spPr/>
    </dgm:pt>
    <dgm:pt modelId="{7929AF83-214C-F740-BBE2-EDEC966A80E2}" type="pres">
      <dgm:prSet presAssocID="{292663F1-BC0E-6A44-BA22-50D9A9C02095}" presName="parTxOnly" presStyleLbl="node1" presStyleIdx="2" presStyleCnt="4" custScaleX="102539">
        <dgm:presLayoutVars>
          <dgm:bulletEnabled val="1"/>
        </dgm:presLayoutVars>
      </dgm:prSet>
      <dgm:spPr/>
    </dgm:pt>
    <dgm:pt modelId="{A9C14599-3326-5848-866A-A2D88B39F900}" type="pres">
      <dgm:prSet presAssocID="{D71EE47E-4CB3-B045-AEF8-C956A190CC2E}" presName="parSpace" presStyleCnt="0"/>
      <dgm:spPr/>
    </dgm:pt>
    <dgm:pt modelId="{883690BB-DE3D-1B4A-BC6E-C38F5905487E}" type="pres">
      <dgm:prSet presAssocID="{96706AD4-6D13-B948-A855-EDFD4E5AE77C}" presName="parTxOnly" presStyleLbl="node1" presStyleIdx="3" presStyleCnt="4" custScaleX="81284">
        <dgm:presLayoutVars>
          <dgm:bulletEnabled val="1"/>
        </dgm:presLayoutVars>
      </dgm:prSet>
      <dgm:spPr/>
    </dgm:pt>
  </dgm:ptLst>
  <dgm:cxnLst>
    <dgm:cxn modelId="{F653EF38-2E68-D847-A518-BE3E06F43EC5}" srcId="{46C10635-89F2-8343-8CCB-4A89EBE9F7AF}" destId="{52E30ED9-BAC8-974C-80CA-94F86CE2C868}" srcOrd="0" destOrd="0" parTransId="{DDCBC255-6D82-064A-A65B-AEF3E8B929F6}" sibTransId="{793B998C-CDE7-BA40-ADCF-2B6E54B99D44}"/>
    <dgm:cxn modelId="{6EEA4585-7AD2-EF49-87F1-A3C6E3B0D248}" type="presOf" srcId="{292663F1-BC0E-6A44-BA22-50D9A9C02095}" destId="{7929AF83-214C-F740-BBE2-EDEC966A80E2}" srcOrd="0" destOrd="0" presId="urn:microsoft.com/office/officeart/2005/8/layout/hChevron3"/>
    <dgm:cxn modelId="{735682B6-4B66-6348-B228-426A9F3F415B}" srcId="{46C10635-89F2-8343-8CCB-4A89EBE9F7AF}" destId="{96706AD4-6D13-B948-A855-EDFD4E5AE77C}" srcOrd="3" destOrd="0" parTransId="{8F938E9C-E2D4-7B4C-8756-1D7ECC6D8ADB}" sibTransId="{5C6C7371-2C44-E44F-B1CF-69932C211DC6}"/>
    <dgm:cxn modelId="{D544E2C8-7E38-5548-8222-DBBDFCFEE89A}" type="presOf" srcId="{96706AD4-6D13-B948-A855-EDFD4E5AE77C}" destId="{883690BB-DE3D-1B4A-BC6E-C38F5905487E}" srcOrd="0" destOrd="0" presId="urn:microsoft.com/office/officeart/2005/8/layout/hChevron3"/>
    <dgm:cxn modelId="{039A3AC9-7530-4244-A295-BB490B95B690}" srcId="{46C10635-89F2-8343-8CCB-4A89EBE9F7AF}" destId="{292663F1-BC0E-6A44-BA22-50D9A9C02095}" srcOrd="2" destOrd="0" parTransId="{33F5A213-EEEA-B542-ACC8-18039E387479}" sibTransId="{D71EE47E-4CB3-B045-AEF8-C956A190CC2E}"/>
    <dgm:cxn modelId="{14AEEAD3-4A86-234C-90B7-C6CF94D025C7}" srcId="{46C10635-89F2-8343-8CCB-4A89EBE9F7AF}" destId="{E78C13E1-2BE4-AC47-89E9-1BCC5FCF68E2}" srcOrd="1" destOrd="0" parTransId="{496F91A1-A16F-BB43-A954-18880785DA0E}" sibTransId="{9A1036BC-0B61-8D4E-A79A-B7FFCF820BC5}"/>
    <dgm:cxn modelId="{702711D5-BB55-5249-A514-8ECC86AC601D}" type="presOf" srcId="{E78C13E1-2BE4-AC47-89E9-1BCC5FCF68E2}" destId="{7DDB4CCE-E544-5E40-BC94-CAD74768F040}" srcOrd="0" destOrd="0" presId="urn:microsoft.com/office/officeart/2005/8/layout/hChevron3"/>
    <dgm:cxn modelId="{E9D158E2-2096-3242-8EBC-53B83913D510}" type="presOf" srcId="{46C10635-89F2-8343-8CCB-4A89EBE9F7AF}" destId="{A3D35D2E-7243-F648-8B4E-0BA1FD31421E}" srcOrd="0" destOrd="0" presId="urn:microsoft.com/office/officeart/2005/8/layout/hChevron3"/>
    <dgm:cxn modelId="{E9003FF0-6476-D04D-B84F-CA1EF3407736}" type="presOf" srcId="{52E30ED9-BAC8-974C-80CA-94F86CE2C868}" destId="{995C0992-FB7E-704A-9A9B-B06776F377F1}" srcOrd="0" destOrd="0" presId="urn:microsoft.com/office/officeart/2005/8/layout/hChevron3"/>
    <dgm:cxn modelId="{A006DC06-A4BA-A343-ABA9-C86189C32793}" type="presParOf" srcId="{A3D35D2E-7243-F648-8B4E-0BA1FD31421E}" destId="{995C0992-FB7E-704A-9A9B-B06776F377F1}" srcOrd="0" destOrd="0" presId="urn:microsoft.com/office/officeart/2005/8/layout/hChevron3"/>
    <dgm:cxn modelId="{FA0EE220-D776-2942-80AF-26970EE4B865}" type="presParOf" srcId="{A3D35D2E-7243-F648-8B4E-0BA1FD31421E}" destId="{B227BA56-8041-E541-A017-EBC4B19E9A68}" srcOrd="1" destOrd="0" presId="urn:microsoft.com/office/officeart/2005/8/layout/hChevron3"/>
    <dgm:cxn modelId="{1A11E0E1-AAD2-ED4D-B9DF-C19238699E5B}" type="presParOf" srcId="{A3D35D2E-7243-F648-8B4E-0BA1FD31421E}" destId="{7DDB4CCE-E544-5E40-BC94-CAD74768F040}" srcOrd="2" destOrd="0" presId="urn:microsoft.com/office/officeart/2005/8/layout/hChevron3"/>
    <dgm:cxn modelId="{5E564484-F388-7D4A-8425-5AF44D4B6DBE}" type="presParOf" srcId="{A3D35D2E-7243-F648-8B4E-0BA1FD31421E}" destId="{8937D581-144A-134C-80DD-360965A60783}" srcOrd="3" destOrd="0" presId="urn:microsoft.com/office/officeart/2005/8/layout/hChevron3"/>
    <dgm:cxn modelId="{C03CC8C2-4BC0-F342-BA19-14F5F3585223}" type="presParOf" srcId="{A3D35D2E-7243-F648-8B4E-0BA1FD31421E}" destId="{7929AF83-214C-F740-BBE2-EDEC966A80E2}" srcOrd="4" destOrd="0" presId="urn:microsoft.com/office/officeart/2005/8/layout/hChevron3"/>
    <dgm:cxn modelId="{0DBF6B17-3B98-9E43-8A69-CC61C78B5441}" type="presParOf" srcId="{A3D35D2E-7243-F648-8B4E-0BA1FD31421E}" destId="{A9C14599-3326-5848-866A-A2D88B39F900}" srcOrd="5" destOrd="0" presId="urn:microsoft.com/office/officeart/2005/8/layout/hChevron3"/>
    <dgm:cxn modelId="{597C2276-04ED-CA4C-9984-DA78589ECFD8}" type="presParOf" srcId="{A3D35D2E-7243-F648-8B4E-0BA1FD31421E}" destId="{883690BB-DE3D-1B4A-BC6E-C38F5905487E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C0992-FB7E-704A-9A9B-B06776F377F1}">
      <dsp:nvSpPr>
        <dsp:cNvPr id="0" name=""/>
        <dsp:cNvSpPr/>
      </dsp:nvSpPr>
      <dsp:spPr>
        <a:xfrm>
          <a:off x="3122" y="258811"/>
          <a:ext cx="1773436" cy="126196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Single Phase Installation Complete: May 2018</a:t>
          </a:r>
        </a:p>
      </dsp:txBody>
      <dsp:txXfrm>
        <a:off x="3122" y="258811"/>
        <a:ext cx="1457945" cy="1261963"/>
      </dsp:txXfrm>
    </dsp:sp>
    <dsp:sp modelId="{7DDB4CCE-E544-5E40-BC94-CAD74768F040}">
      <dsp:nvSpPr>
        <dsp:cNvPr id="0" name=""/>
        <dsp:cNvSpPr/>
      </dsp:nvSpPr>
      <dsp:spPr>
        <a:xfrm>
          <a:off x="1145577" y="258811"/>
          <a:ext cx="2340216" cy="126196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Single Phase </a:t>
          </a:r>
          <a:r>
            <a:rPr lang="en-US" sz="1400" kern="1200" dirty="0" err="1">
              <a:solidFill>
                <a:schemeClr val="tx1"/>
              </a:solidFill>
            </a:rPr>
            <a:t>Cooldown</a:t>
          </a:r>
          <a:r>
            <a:rPr lang="en-US" sz="1400" kern="1200" dirty="0">
              <a:solidFill>
                <a:schemeClr val="tx1"/>
              </a:solidFill>
            </a:rPr>
            <a:t>: July 2018</a:t>
          </a:r>
        </a:p>
      </dsp:txBody>
      <dsp:txXfrm>
        <a:off x="1776559" y="258811"/>
        <a:ext cx="1078253" cy="1261963"/>
      </dsp:txXfrm>
    </dsp:sp>
    <dsp:sp modelId="{7929AF83-214C-F740-BBE2-EDEC966A80E2}">
      <dsp:nvSpPr>
        <dsp:cNvPr id="0" name=""/>
        <dsp:cNvSpPr/>
      </dsp:nvSpPr>
      <dsp:spPr>
        <a:xfrm>
          <a:off x="2854812" y="258811"/>
          <a:ext cx="3235011" cy="126196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Single Phase Beam: August-November 2018</a:t>
          </a:r>
        </a:p>
      </dsp:txBody>
      <dsp:txXfrm>
        <a:off x="3485794" y="258811"/>
        <a:ext cx="1973048" cy="1261963"/>
      </dsp:txXfrm>
    </dsp:sp>
    <dsp:sp modelId="{883690BB-DE3D-1B4A-BC6E-C38F5905487E}">
      <dsp:nvSpPr>
        <dsp:cNvPr id="0" name=""/>
        <dsp:cNvSpPr/>
      </dsp:nvSpPr>
      <dsp:spPr>
        <a:xfrm>
          <a:off x="5458842" y="258811"/>
          <a:ext cx="2564435" cy="12619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Dual Phase Installation Complete: Fall 2018</a:t>
          </a:r>
        </a:p>
      </dsp:txBody>
      <dsp:txXfrm>
        <a:off x="6089824" y="258811"/>
        <a:ext cx="1302472" cy="1261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8037086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8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16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Söldner-Rembold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5048-7102-1542-B3B5-970277F5C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0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8" descr="Manchester_University_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33" y="6489520"/>
            <a:ext cx="1007980" cy="31371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5628" y="6549548"/>
            <a:ext cx="312146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8" r:id="rId3"/>
    <p:sldLayoutId id="2147483691" r:id="rId4"/>
    <p:sldLayoutId id="2147483692" r:id="rId5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2"/>
                </a:solidFill>
              </a:rPr>
              <a:t>DUNE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dirty="0"/>
              <a:t>Stefan Söldner-Rembold</a:t>
            </a:r>
          </a:p>
          <a:p>
            <a:r>
              <a:rPr lang="en-GB" sz="2800" dirty="0"/>
              <a:t>Users Meeting</a:t>
            </a:r>
          </a:p>
          <a:p>
            <a:r>
              <a:rPr lang="en-GB" sz="2800" dirty="0"/>
              <a:t>21 June 2018</a:t>
            </a:r>
          </a:p>
          <a:p>
            <a:r>
              <a:rPr lang="en-GB" sz="2800" dirty="0"/>
              <a:t>Fermilab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A9F84-BAA2-934F-8FCE-C354196A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powerful imaging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A5629-1648-1744-9C56-70D27DF93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0B2E2-51C7-DD45-8E5D-759053116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D8B6EA-23BF-084B-BE9B-63C97EE31C19}"/>
              </a:ext>
            </a:extLst>
          </p:cNvPr>
          <p:cNvGrpSpPr/>
          <p:nvPr/>
        </p:nvGrpSpPr>
        <p:grpSpPr>
          <a:xfrm>
            <a:off x="1054749" y="1312909"/>
            <a:ext cx="6851815" cy="4457007"/>
            <a:chOff x="0" y="1182398"/>
            <a:chExt cx="6851815" cy="4457007"/>
          </a:xfrm>
        </p:grpSpPr>
        <p:pic>
          <p:nvPicPr>
            <p:cNvPr id="20" name="pasted-image.png">
              <a:extLst>
                <a:ext uri="{FF2B5EF4-FFF2-40B4-BE49-F238E27FC236}">
                  <a16:creationId xmlns:a16="http://schemas.microsoft.com/office/drawing/2014/main" id="{1D3B31F5-261E-B846-89A6-79C16108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82398"/>
              <a:ext cx="6851815" cy="4457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Shape 667">
              <a:extLst>
                <a:ext uri="{FF2B5EF4-FFF2-40B4-BE49-F238E27FC236}">
                  <a16:creationId xmlns:a16="http://schemas.microsoft.com/office/drawing/2014/main" id="{5EA54275-4172-1D43-A475-B09E6F5A5E48}"/>
                </a:ext>
              </a:extLst>
            </p:cNvPr>
            <p:cNvSpPr/>
            <p:nvPr/>
          </p:nvSpPr>
          <p:spPr>
            <a:xfrm>
              <a:off x="4698188" y="4191252"/>
              <a:ext cx="356036" cy="355601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" name="Shape 668">
              <a:extLst>
                <a:ext uri="{FF2B5EF4-FFF2-40B4-BE49-F238E27FC236}">
                  <a16:creationId xmlns:a16="http://schemas.microsoft.com/office/drawing/2014/main" id="{CA4CF97F-9A97-F04B-A3BC-ECAB1F470F86}"/>
                </a:ext>
              </a:extLst>
            </p:cNvPr>
            <p:cNvSpPr/>
            <p:nvPr/>
          </p:nvSpPr>
          <p:spPr>
            <a:xfrm>
              <a:off x="4393388" y="4369052"/>
              <a:ext cx="356036" cy="355601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" name="Shape 669">
              <a:extLst>
                <a:ext uri="{FF2B5EF4-FFF2-40B4-BE49-F238E27FC236}">
                  <a16:creationId xmlns:a16="http://schemas.microsoft.com/office/drawing/2014/main" id="{1C4C9072-42CA-2B4A-BD88-489171C45DA4}"/>
                </a:ext>
              </a:extLst>
            </p:cNvPr>
            <p:cNvSpPr/>
            <p:nvPr/>
          </p:nvSpPr>
          <p:spPr>
            <a:xfrm>
              <a:off x="4825188" y="4762752"/>
              <a:ext cx="356036" cy="355601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4" name="Shape 670">
              <a:extLst>
                <a:ext uri="{FF2B5EF4-FFF2-40B4-BE49-F238E27FC236}">
                  <a16:creationId xmlns:a16="http://schemas.microsoft.com/office/drawing/2014/main" id="{9C9A1538-93CB-BC4C-8C34-54FBAEF5C162}"/>
                </a:ext>
              </a:extLst>
            </p:cNvPr>
            <p:cNvSpPr/>
            <p:nvPr/>
          </p:nvSpPr>
          <p:spPr>
            <a:xfrm>
              <a:off x="2767787" y="5194552"/>
              <a:ext cx="356036" cy="355601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5" name="Shape 672">
              <a:extLst>
                <a:ext uri="{FF2B5EF4-FFF2-40B4-BE49-F238E27FC236}">
                  <a16:creationId xmlns:a16="http://schemas.microsoft.com/office/drawing/2014/main" id="{7B628FF3-2B55-D549-B961-C74002203D4B}"/>
                </a:ext>
              </a:extLst>
            </p:cNvPr>
            <p:cNvSpPr/>
            <p:nvPr/>
          </p:nvSpPr>
          <p:spPr>
            <a:xfrm>
              <a:off x="123234" y="1855909"/>
              <a:ext cx="2287398" cy="49654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6" name="Shape 673">
              <a:extLst>
                <a:ext uri="{FF2B5EF4-FFF2-40B4-BE49-F238E27FC236}">
                  <a16:creationId xmlns:a16="http://schemas.microsoft.com/office/drawing/2014/main" id="{20466450-5699-7446-8A1A-BBDFECD174F0}"/>
                </a:ext>
              </a:extLst>
            </p:cNvPr>
            <p:cNvSpPr/>
            <p:nvPr/>
          </p:nvSpPr>
          <p:spPr>
            <a:xfrm rot="729148">
              <a:off x="232633" y="2704158"/>
              <a:ext cx="1343338" cy="364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MIP Region</a:t>
              </a:r>
            </a:p>
          </p:txBody>
        </p:sp>
        <p:sp>
          <p:nvSpPr>
            <p:cNvPr id="27" name="Shape 674">
              <a:extLst>
                <a:ext uri="{FF2B5EF4-FFF2-40B4-BE49-F238E27FC236}">
                  <a16:creationId xmlns:a16="http://schemas.microsoft.com/office/drawing/2014/main" id="{2284B0F1-2686-224E-AC4D-438DC187FA23}"/>
                </a:ext>
              </a:extLst>
            </p:cNvPr>
            <p:cNvSpPr/>
            <p:nvPr/>
          </p:nvSpPr>
          <p:spPr>
            <a:xfrm rot="729148">
              <a:off x="3692319" y="2807276"/>
              <a:ext cx="1360406" cy="364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Bragg Peak</a:t>
              </a:r>
            </a:p>
          </p:txBody>
        </p:sp>
        <p:sp>
          <p:nvSpPr>
            <p:cNvPr id="28" name="Shape 675">
              <a:extLst>
                <a:ext uri="{FF2B5EF4-FFF2-40B4-BE49-F238E27FC236}">
                  <a16:creationId xmlns:a16="http://schemas.microsoft.com/office/drawing/2014/main" id="{C6CEE3CF-0E06-A648-B2B6-1CA1BF820E2F}"/>
                </a:ext>
              </a:extLst>
            </p:cNvPr>
            <p:cNvSpPr/>
            <p:nvPr/>
          </p:nvSpPr>
          <p:spPr>
            <a:xfrm rot="729148">
              <a:off x="393128" y="1648360"/>
              <a:ext cx="1760272" cy="364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Stopping Muon</a:t>
              </a:r>
            </a:p>
          </p:txBody>
        </p:sp>
        <p:sp>
          <p:nvSpPr>
            <p:cNvPr id="29" name="Shape 676">
              <a:extLst>
                <a:ext uri="{FF2B5EF4-FFF2-40B4-BE49-F238E27FC236}">
                  <a16:creationId xmlns:a16="http://schemas.microsoft.com/office/drawing/2014/main" id="{47C6FF7D-4F4D-A340-9EC7-0FCE4607EDB5}"/>
                </a:ext>
              </a:extLst>
            </p:cNvPr>
            <p:cNvSpPr/>
            <p:nvPr/>
          </p:nvSpPr>
          <p:spPr>
            <a:xfrm rot="397914">
              <a:off x="5417058" y="3723567"/>
              <a:ext cx="1021771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Michel </a:t>
              </a:r>
            </a:p>
            <a:p>
              <a:pPr>
                <a:defRPr sz="1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Electron</a:t>
              </a:r>
            </a:p>
          </p:txBody>
        </p:sp>
        <p:sp>
          <p:nvSpPr>
            <p:cNvPr id="30" name="Shape 677">
              <a:extLst>
                <a:ext uri="{FF2B5EF4-FFF2-40B4-BE49-F238E27FC236}">
                  <a16:creationId xmlns:a16="http://schemas.microsoft.com/office/drawing/2014/main" id="{488BDDF9-D56B-8444-8685-C47E38B34ADE}"/>
                </a:ext>
              </a:extLst>
            </p:cNvPr>
            <p:cNvSpPr/>
            <p:nvPr/>
          </p:nvSpPr>
          <p:spPr>
            <a:xfrm rot="397914">
              <a:off x="3099841" y="4603520"/>
              <a:ext cx="974626" cy="364202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7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Photons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E4DEDA4-F6E7-FD48-B7B3-4107028821F6}"/>
              </a:ext>
            </a:extLst>
          </p:cNvPr>
          <p:cNvSpPr txBox="1"/>
          <p:nvPr/>
        </p:nvSpPr>
        <p:spPr>
          <a:xfrm>
            <a:off x="5891748" y="5904166"/>
            <a:ext cx="163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Textbook plot…</a:t>
            </a:r>
          </a:p>
        </p:txBody>
      </p:sp>
    </p:spTree>
    <p:extLst>
      <p:ext uri="{BB962C8B-B14F-4D97-AF65-F5344CB8AC3E}">
        <p14:creationId xmlns:p14="http://schemas.microsoft.com/office/powerpoint/2010/main" val="222513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Sanford Underground Research Facility (SURF)</a:t>
            </a:r>
            <a:endParaRPr lang="en-US" dirty="0"/>
          </a:p>
        </p:txBody>
      </p:sp>
      <p:pic>
        <p:nvPicPr>
          <p:cNvPr id="5" name="Picture 2" descr="Longsection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9" y="1627773"/>
            <a:ext cx="7296065" cy="43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3626" y="4136203"/>
            <a:ext cx="954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1478 m </a:t>
            </a:r>
            <a:endParaRPr lang="en-US" dirty="0"/>
          </a:p>
        </p:txBody>
      </p:sp>
      <p:pic>
        <p:nvPicPr>
          <p:cNvPr id="7" name="Picture 6" descr="p1661225655-o977021183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7" y="1387928"/>
            <a:ext cx="2746148" cy="1833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296" y="4528777"/>
            <a:ext cx="3791935" cy="147732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Experimental facilities at a level</a:t>
            </a:r>
          </a:p>
          <a:p>
            <a:r>
              <a:rPr lang="en-US" dirty="0"/>
              <a:t>      of 1478 m, located in South Dakota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Two vertical access shafts currently</a:t>
            </a:r>
          </a:p>
          <a:p>
            <a:r>
              <a:rPr lang="en-US" dirty="0"/>
              <a:t>      being refurbished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Large excavation for 40 </a:t>
            </a:r>
            <a:r>
              <a:rPr lang="en-US" dirty="0" err="1"/>
              <a:t>kt</a:t>
            </a:r>
            <a:r>
              <a:rPr lang="en-US" dirty="0"/>
              <a:t> modules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929601" y="6549548"/>
            <a:ext cx="3297495" cy="158697"/>
          </a:xfrm>
        </p:spPr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EEA4F-7E54-B249-844F-65EECDD9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82" y="4730091"/>
            <a:ext cx="2266270" cy="1313440"/>
          </a:xfrm>
          <a:prstGeom prst="rect">
            <a:avLst/>
          </a:prstGeom>
          <a:solidFill>
            <a:schemeClr val="bg1"/>
          </a:solidFill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 descr="IMG_2709.jpg">
            <a:extLst>
              <a:ext uri="{FF2B5EF4-FFF2-40B4-BE49-F238E27FC236}">
                <a16:creationId xmlns:a16="http://schemas.microsoft.com/office/drawing/2014/main" id="{75C86083-66FB-214D-BC25-B2BB1A6B3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50" y="1046904"/>
            <a:ext cx="2889250" cy="21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4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" y="1239553"/>
            <a:ext cx="8540390" cy="960916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86" y="3736681"/>
            <a:ext cx="1447379" cy="404829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0" y="3853234"/>
            <a:ext cx="2887384" cy="2887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20726" y="2708752"/>
            <a:ext cx="770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CP Violation in the lepton sector might provide support for </a:t>
            </a:r>
            <a:r>
              <a:rPr lang="en-US" sz="2000" i="1" dirty="0" err="1">
                <a:solidFill>
                  <a:schemeClr val="tx2"/>
                </a:solidFill>
              </a:rPr>
              <a:t>Leptogenesis</a:t>
            </a:r>
            <a:endParaRPr lang="en-US" sz="2000" i="1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as mechanism to generate the Universe’s matter-antimatter asymmetry.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8239" y="3708724"/>
            <a:ext cx="178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1F497D"/>
                </a:solidFill>
              </a:rPr>
              <a:t>CP Violation</a:t>
            </a:r>
            <a:r>
              <a:rPr lang="en-US" sz="2400" dirty="0">
                <a:solidFill>
                  <a:srgbClr val="1F497D"/>
                </a:solidFill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84" y="4792134"/>
            <a:ext cx="8273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Caveat: </a:t>
            </a:r>
          </a:p>
          <a:p>
            <a:r>
              <a:rPr lang="en-US" dirty="0"/>
              <a:t>No direct evidence for </a:t>
            </a:r>
            <a:r>
              <a:rPr lang="en-US" i="1" dirty="0" err="1"/>
              <a:t>Leptogenesis</a:t>
            </a:r>
            <a:r>
              <a:rPr lang="en-US" dirty="0"/>
              <a:t>, since a model is needed to connect the low-scale CPV observed here to high-scale CPV for heavy neutrinos that lead to </a:t>
            </a:r>
            <a:r>
              <a:rPr lang="en-US" i="1" dirty="0" err="1"/>
              <a:t>Leptogenesis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Testing the standard “three-</a:t>
            </a:r>
            <a:r>
              <a:rPr lang="en-US" sz="2800" dirty="0" err="1">
                <a:solidFill>
                  <a:srgbClr val="FF6600"/>
                </a:solidFill>
              </a:rPr>
              <a:t>flavour</a:t>
            </a:r>
            <a:r>
              <a:rPr lang="en-US" sz="2800" dirty="0">
                <a:solidFill>
                  <a:srgbClr val="FF6600"/>
                </a:solidFill>
              </a:rPr>
              <a:t>” paradigm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5396" y="870221"/>
            <a:ext cx="17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complex phase</a:t>
            </a:r>
          </a:p>
        </p:txBody>
      </p:sp>
      <p:pic>
        <p:nvPicPr>
          <p:cNvPr id="15" name="Picture 14" descr="big_bang_nage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" t="14639" r="23015" b="52791"/>
          <a:stretch/>
        </p:blipFill>
        <p:spPr>
          <a:xfrm>
            <a:off x="346196" y="4556435"/>
            <a:ext cx="8333059" cy="16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5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" y="1239553"/>
            <a:ext cx="8540390" cy="960916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86" y="3736681"/>
            <a:ext cx="1447379" cy="404829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0" y="3853234"/>
            <a:ext cx="2887384" cy="2887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20726" y="2708752"/>
            <a:ext cx="770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CP Violation in the lepton sector might provide support for </a:t>
            </a:r>
            <a:r>
              <a:rPr lang="en-US" sz="2000" i="1" dirty="0" err="1">
                <a:solidFill>
                  <a:schemeClr val="tx2"/>
                </a:solidFill>
              </a:rPr>
              <a:t>Leptogenesis</a:t>
            </a:r>
            <a:endParaRPr lang="en-US" sz="2000" i="1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as mechanism to generate the Universe’s matter-antimatter asymmetry.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8239" y="3708724"/>
            <a:ext cx="178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1F497D"/>
                </a:solidFill>
              </a:rPr>
              <a:t>CP Violation</a:t>
            </a:r>
            <a:r>
              <a:rPr lang="en-US" sz="2400" dirty="0">
                <a:solidFill>
                  <a:srgbClr val="1F497D"/>
                </a:solidFill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84" y="4792134"/>
            <a:ext cx="8273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Caveat: </a:t>
            </a:r>
          </a:p>
          <a:p>
            <a:r>
              <a:rPr lang="en-US" dirty="0"/>
              <a:t>No direct evidence for </a:t>
            </a:r>
            <a:r>
              <a:rPr lang="en-US" i="1" dirty="0" err="1"/>
              <a:t>Leptogenesis</a:t>
            </a:r>
            <a:r>
              <a:rPr lang="en-US" dirty="0"/>
              <a:t>, since a model is needed to connect the low-scale CPV observed here to high-scale CPV for heavy neutrinos that lead to </a:t>
            </a:r>
            <a:r>
              <a:rPr lang="en-US" i="1" dirty="0" err="1"/>
              <a:t>Leptogenesis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Testing the standard “three-</a:t>
            </a:r>
            <a:r>
              <a:rPr lang="en-US" sz="2800" dirty="0" err="1">
                <a:solidFill>
                  <a:srgbClr val="FF6600"/>
                </a:solidFill>
              </a:rPr>
              <a:t>flavour</a:t>
            </a:r>
            <a:r>
              <a:rPr lang="en-US" sz="2800" dirty="0">
                <a:solidFill>
                  <a:srgbClr val="FF6600"/>
                </a:solidFill>
              </a:rPr>
              <a:t>” paradigm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5396" y="870221"/>
            <a:ext cx="17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complex phase</a:t>
            </a:r>
          </a:p>
        </p:txBody>
      </p:sp>
    </p:spTree>
    <p:extLst>
      <p:ext uri="{BB962C8B-B14F-4D97-AF65-F5344CB8AC3E}">
        <p14:creationId xmlns:p14="http://schemas.microsoft.com/office/powerpoint/2010/main" val="359624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7-26 at 4.2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185"/>
            <a:ext cx="6814699" cy="1630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71" y="277560"/>
            <a:ext cx="8229600" cy="9906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E95125"/>
                </a:solidFill>
                <a:latin typeface="Helvetica"/>
                <a:cs typeface="Helvetica"/>
              </a:rPr>
              <a:t>DUNE Oscillation Strategy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Söldner-Rembold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8DF7-23A0-904E-829E-39C68FF782A5}" type="slidenum">
              <a:rPr lang="en-US" smtClean="0"/>
              <a:t>14</a:t>
            </a:fld>
            <a:endParaRPr lang="en-US"/>
          </a:p>
        </p:txBody>
      </p:sp>
      <p:pic>
        <p:nvPicPr>
          <p:cNvPr id="9" name="Content Placeholder 6" descr="proboverlay_1300km_nu_n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4" r="-749"/>
          <a:stretch/>
        </p:blipFill>
        <p:spPr>
          <a:xfrm>
            <a:off x="58886" y="3035537"/>
            <a:ext cx="5305531" cy="3122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3674" y="3352080"/>
            <a:ext cx="3601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E95125"/>
                </a:solidFill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>
                <a:solidFill>
                  <a:srgbClr val="E95125"/>
                </a:solidFill>
                <a:cs typeface="Symbol" charset="2"/>
              </a:rPr>
              <a:t>e</a:t>
            </a:r>
            <a:r>
              <a:rPr lang="en-US" sz="2000" dirty="0">
                <a:solidFill>
                  <a:srgbClr val="E95125"/>
                </a:solidFill>
                <a:cs typeface="Symbol" charset="2"/>
              </a:rPr>
              <a:t> appearance </a:t>
            </a:r>
            <a:r>
              <a:rPr lang="en-US" sz="2000" dirty="0">
                <a:solidFill>
                  <a:srgbClr val="000000"/>
                </a:solidFill>
                <a:cs typeface="Symbol" charset="2"/>
              </a:rPr>
              <a:t>amplitude depends on </a:t>
            </a:r>
            <a:r>
              <a:rPr lang="en-US" sz="2000" dirty="0">
                <a:solidFill>
                  <a:schemeClr val="accent3"/>
                </a:solidFill>
                <a:latin typeface="Symbol" charset="2"/>
                <a:cs typeface="Symbol" charset="2"/>
              </a:rPr>
              <a:t>θ</a:t>
            </a:r>
            <a:r>
              <a:rPr lang="en-US" sz="2000" baseline="-25000" dirty="0">
                <a:solidFill>
                  <a:schemeClr val="accent3"/>
                </a:solidFill>
              </a:rPr>
              <a:t>13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>
                <a:solidFill>
                  <a:schemeClr val="accent1"/>
                </a:solidFill>
                <a:latin typeface="Symbol" charset="2"/>
                <a:cs typeface="Symbol" charset="2"/>
              </a:rPr>
              <a:t>θ</a:t>
            </a:r>
            <a:r>
              <a:rPr lang="en-US" sz="2000" baseline="-25000" dirty="0">
                <a:solidFill>
                  <a:schemeClr val="accent1"/>
                </a:solidFill>
              </a:rPr>
              <a:t>23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9C0001"/>
                </a:solidFill>
                <a:latin typeface="Symbol" charset="2"/>
                <a:cs typeface="Symbol" charset="2"/>
              </a:rPr>
              <a:t>δ</a:t>
            </a:r>
            <a:r>
              <a:rPr lang="en-US" sz="2000" baseline="-25000" dirty="0" err="1">
                <a:solidFill>
                  <a:srgbClr val="9C0001"/>
                </a:solidFill>
              </a:rPr>
              <a:t>CP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dirty="0">
                <a:solidFill>
                  <a:schemeClr val="accent6"/>
                </a:solidFill>
              </a:rPr>
              <a:t>matter effects </a:t>
            </a:r>
            <a:r>
              <a:rPr lang="en-US" sz="2000" dirty="0">
                <a:solidFill>
                  <a:srgbClr val="000000"/>
                </a:solidFill>
              </a:rPr>
              <a:t>– measurements of all four possible in a single experiment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Large value of sin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(2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</a:rPr>
              <a:t>13</a:t>
            </a:r>
            <a:r>
              <a:rPr lang="en-US" sz="2000" dirty="0">
                <a:solidFill>
                  <a:srgbClr val="000000"/>
                </a:solidFill>
              </a:rPr>
              <a:t>) allows significant 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 appearance sample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981649" y="1550988"/>
          <a:ext cx="1703388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901700" imgH="685800" progId="Equation.3">
                  <p:embed/>
                </p:oleObj>
              </mc:Choice>
              <mc:Fallback>
                <p:oleObj name="Equation" r:id="rId5" imgW="901700" imgH="6858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81649" y="1550988"/>
                        <a:ext cx="1703388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51277" y="1530668"/>
            <a:ext cx="689991" cy="33419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16256" y="2012944"/>
            <a:ext cx="453852" cy="33419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64193" y="2002805"/>
            <a:ext cx="610614" cy="3420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43419" y="2003157"/>
            <a:ext cx="610614" cy="3420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7372" y="1520515"/>
            <a:ext cx="624065" cy="334197"/>
          </a:xfrm>
          <a:prstGeom prst="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71770" y="4326209"/>
            <a:ext cx="158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Event rate: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82611" y="1696720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53579" y="2516204"/>
            <a:ext cx="610614" cy="3420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5651" y="1422400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5411" y="1910080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83651" y="2184400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69171" y="1930400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7411" y="2184400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43143" y="2417084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60263" y="2681244"/>
            <a:ext cx="278935" cy="276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5478" y="3706673"/>
            <a:ext cx="578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DC01"/>
                </a:solidFill>
              </a:rPr>
              <a:t>-</a:t>
            </a:r>
            <a:r>
              <a:rPr lang="en-US" sz="1600" dirty="0">
                <a:solidFill>
                  <a:srgbClr val="00DC01"/>
                </a:solidFill>
                <a:latin typeface="Symbol" charset="2"/>
                <a:cs typeface="Symbol" charset="2"/>
              </a:rPr>
              <a:t>π</a:t>
            </a:r>
            <a:r>
              <a:rPr lang="en-US" sz="1600" dirty="0">
                <a:solidFill>
                  <a:srgbClr val="00DC01"/>
                </a:solidFill>
              </a:rPr>
              <a:t>/2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40842" y="3954302"/>
            <a:ext cx="578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54033" y="4489637"/>
            <a:ext cx="578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π</a:t>
            </a:r>
            <a:r>
              <a:rPr lang="en-US" sz="1600" dirty="0">
                <a:solidFill>
                  <a:srgbClr val="0000FF"/>
                </a:solidFill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5663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7102"/>
          </a:xfrm>
        </p:spPr>
        <p:txBody>
          <a:bodyPr/>
          <a:lstStyle/>
          <a:p>
            <a:pPr lvl="0"/>
            <a:r>
              <a:rPr lang="en-US" sz="4000" dirty="0"/>
              <a:t>DUNE Oscillation Strategy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270510" y="950538"/>
            <a:ext cx="8602980" cy="1102376"/>
          </a:xfrm>
        </p:spPr>
        <p:txBody>
          <a:bodyPr>
            <a:normAutofit fontScale="70000" lnSpcReduction="20000"/>
          </a:bodyPr>
          <a:lstStyle/>
          <a:p>
            <a:pPr marL="0" lvl="1" indent="-82867">
              <a:spcBef>
                <a:spcPts val="300"/>
              </a:spcBef>
              <a:buNone/>
            </a:pPr>
            <a:endParaRPr lang="en-US" sz="2900" dirty="0">
              <a:solidFill>
                <a:srgbClr val="1F497D"/>
              </a:solidFill>
            </a:endParaRPr>
          </a:p>
          <a:p>
            <a:pPr marL="624840" lvl="2" indent="-342900">
              <a:spcBef>
                <a:spcPts val="300"/>
              </a:spcBef>
            </a:pPr>
            <a:r>
              <a:rPr lang="en-US" sz="2900" dirty="0">
                <a:solidFill>
                  <a:srgbClr val="1F497D"/>
                </a:solidFill>
              </a:rPr>
              <a:t>Measure </a:t>
            </a:r>
            <a:r>
              <a:rPr lang="en-US" sz="2900" dirty="0" err="1">
                <a:solidFill>
                  <a:srgbClr val="1F497D"/>
                </a:solidFill>
              </a:rPr>
              <a:t>ν</a:t>
            </a:r>
            <a:r>
              <a:rPr lang="en-US" sz="2900" baseline="-25000" dirty="0" err="1">
                <a:solidFill>
                  <a:srgbClr val="1F497D"/>
                </a:solidFill>
              </a:rPr>
              <a:t>e</a:t>
            </a:r>
            <a:r>
              <a:rPr lang="en-US" sz="2900" dirty="0">
                <a:solidFill>
                  <a:srgbClr val="1F497D"/>
                </a:solidFill>
              </a:rPr>
              <a:t> appearance and </a:t>
            </a:r>
            <a:r>
              <a:rPr lang="en-US" sz="2900" dirty="0" err="1">
                <a:solidFill>
                  <a:srgbClr val="1F497D"/>
                </a:solidFill>
              </a:rPr>
              <a:t>ν</a:t>
            </a:r>
            <a:r>
              <a:rPr lang="en-US" sz="2900" baseline="-25000" dirty="0" err="1">
                <a:solidFill>
                  <a:srgbClr val="1F497D"/>
                </a:solidFill>
              </a:rPr>
              <a:t>μ</a:t>
            </a:r>
            <a:r>
              <a:rPr lang="en-US" sz="2900" dirty="0">
                <a:solidFill>
                  <a:srgbClr val="1F497D"/>
                </a:solidFill>
              </a:rPr>
              <a:t> disappearance over range of energies</a:t>
            </a:r>
          </a:p>
          <a:p>
            <a:pPr marL="624840" lvl="2" indent="-342900">
              <a:spcBef>
                <a:spcPts val="300"/>
              </a:spcBef>
            </a:pPr>
            <a:r>
              <a:rPr lang="en-US" sz="2900" dirty="0">
                <a:solidFill>
                  <a:srgbClr val="1F497D"/>
                </a:solidFill>
              </a:rPr>
              <a:t>Disentangle mass ordering and CP violation effects</a:t>
            </a:r>
            <a:endParaRPr lang="en-US" sz="2200" dirty="0"/>
          </a:p>
        </p:txBody>
      </p:sp>
      <p:pic>
        <p:nvPicPr>
          <p:cNvPr id="11" name="Picture 10" descr="NumuD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89" y="2585097"/>
            <a:ext cx="2192822" cy="2260600"/>
          </a:xfrm>
          <a:prstGeom prst="rect">
            <a:avLst/>
          </a:prstGeom>
        </p:spPr>
      </p:pic>
      <p:pic>
        <p:nvPicPr>
          <p:cNvPr id="13" name="Picture 12" descr="NueApp_N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6964" y="2584860"/>
            <a:ext cx="2208185" cy="2276438"/>
          </a:xfrm>
          <a:prstGeom prst="rect">
            <a:avLst/>
          </a:prstGeom>
        </p:spPr>
      </p:pic>
      <p:pic>
        <p:nvPicPr>
          <p:cNvPr id="14" name="Picture 13" descr="NueBarApp_N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4386" y="3863790"/>
            <a:ext cx="2271808" cy="2342028"/>
          </a:xfrm>
          <a:prstGeom prst="rect">
            <a:avLst/>
          </a:prstGeom>
        </p:spPr>
      </p:pic>
      <p:pic>
        <p:nvPicPr>
          <p:cNvPr id="15" name="Picture 14" descr="NumuBarDi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3551" y="4005649"/>
            <a:ext cx="2132108" cy="21980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4026" y="216231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  <a:latin typeface="Helvetica"/>
                <a:cs typeface="Helvetica"/>
              </a:rPr>
              <a:t>muon-neutrino disappearance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971" y="2177673"/>
            <a:ext cx="320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  <a:latin typeface="Helvetica"/>
                <a:cs typeface="Helvetica"/>
              </a:rPr>
              <a:t>electron-neutrino appearance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77785" y="4038600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60600" y="2844800"/>
            <a:ext cx="5192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ν</a:t>
            </a:r>
            <a:r>
              <a:rPr lang="en-US" sz="3200" baseline="-25000" dirty="0" err="1"/>
              <a:t>μ</a:t>
            </a:r>
            <a:endParaRPr lang="en-US" sz="32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216371" y="5343104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ν</a:t>
            </a:r>
            <a:r>
              <a:rPr lang="en-US" sz="3200" baseline="-25000" dirty="0" err="1"/>
              <a:t>μ</a:t>
            </a:r>
            <a:endParaRPr lang="en-US" sz="32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679276" y="2743200"/>
            <a:ext cx="5192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ν</a:t>
            </a:r>
            <a:r>
              <a:rPr lang="en-US" sz="3200" baseline="-25000" dirty="0" err="1"/>
              <a:t>e</a:t>
            </a:r>
            <a:endParaRPr lang="en-US" sz="32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7919" y="5403827"/>
            <a:ext cx="505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ν</a:t>
            </a:r>
            <a:r>
              <a:rPr lang="en-US" sz="3200" baseline="-25000" dirty="0" err="1"/>
              <a:t>e</a:t>
            </a:r>
            <a:endParaRPr lang="en-US" sz="32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757865" y="2751211"/>
            <a:ext cx="92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1F497D"/>
                </a:solidFill>
              </a:rPr>
              <a:t>7 years</a:t>
            </a:r>
          </a:p>
          <a:p>
            <a:r>
              <a:rPr lang="en-US" sz="2000" u="sng" dirty="0">
                <a:solidFill>
                  <a:srgbClr val="1F497D"/>
                </a:solidFill>
              </a:rPr>
              <a:t>of data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E05199-F446-FF49-A9E8-7F69D6E42A91}"/>
              </a:ext>
            </a:extLst>
          </p:cNvPr>
          <p:cNvCxnSpPr>
            <a:cxnSpLocks/>
          </p:cNvCxnSpPr>
          <p:nvPr/>
        </p:nvCxnSpPr>
        <p:spPr>
          <a:xfrm>
            <a:off x="5974462" y="5482966"/>
            <a:ext cx="2526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A520C7-E5C9-834B-8EF6-F9CE68543711}"/>
              </a:ext>
            </a:extLst>
          </p:cNvPr>
          <p:cNvCxnSpPr>
            <a:cxnSpLocks/>
          </p:cNvCxnSpPr>
          <p:nvPr/>
        </p:nvCxnSpPr>
        <p:spPr>
          <a:xfrm>
            <a:off x="1241232" y="5485522"/>
            <a:ext cx="2526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C2A53B-B7DE-1F47-8092-BDED868CA794}"/>
              </a:ext>
            </a:extLst>
          </p:cNvPr>
          <p:cNvSpPr txBox="1"/>
          <p:nvPr/>
        </p:nvSpPr>
        <p:spPr>
          <a:xfrm>
            <a:off x="0" y="6016819"/>
            <a:ext cx="243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DUNE CDR, arXiv:1512.06148</a:t>
            </a:r>
          </a:p>
        </p:txBody>
      </p:sp>
    </p:spTree>
    <p:extLst>
      <p:ext uri="{BB962C8B-B14F-4D97-AF65-F5344CB8AC3E}">
        <p14:creationId xmlns:p14="http://schemas.microsoft.com/office/powerpoint/2010/main" val="1301392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Ordering and CPV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" y="1223920"/>
            <a:ext cx="4140701" cy="402385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99" y="1223919"/>
            <a:ext cx="4140701" cy="4023855"/>
          </a:xfrm>
        </p:spPr>
      </p:pic>
      <p:sp>
        <p:nvSpPr>
          <p:cNvPr id="3" name="TextBox 2"/>
          <p:cNvSpPr txBox="1"/>
          <p:nvPr/>
        </p:nvSpPr>
        <p:spPr>
          <a:xfrm>
            <a:off x="320376" y="5362073"/>
            <a:ext cx="869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Sensitivities in DUNE CDR based on </a:t>
            </a:r>
            <a:r>
              <a:rPr lang="en-US" dirty="0" err="1">
                <a:solidFill>
                  <a:srgbClr val="1F497D"/>
                </a:solidFill>
              </a:rPr>
              <a:t>GLoBES</a:t>
            </a:r>
            <a:r>
              <a:rPr lang="en-US" dirty="0">
                <a:solidFill>
                  <a:srgbClr val="1F497D"/>
                </a:solidFill>
              </a:rPr>
              <a:t> calculations, with approximated 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Width of the bands represents the range of sensitivities for 90% C.L. range in </a:t>
            </a:r>
            <a:r>
              <a:rPr lang="en-US" i="1" dirty="0">
                <a:solidFill>
                  <a:srgbClr val="1F497D"/>
                </a:solidFill>
              </a:rPr>
              <a:t>θ</a:t>
            </a:r>
            <a:r>
              <a:rPr lang="en-US" baseline="-25000" dirty="0">
                <a:solidFill>
                  <a:srgbClr val="1F497D"/>
                </a:solidFill>
              </a:rPr>
              <a:t>23</a:t>
            </a:r>
            <a:r>
              <a:rPr lang="en-US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218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5FBC-60CF-254B-83AA-AA57F4E6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 Parameter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37EBA-B095-9444-ACFD-856195E1D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55021-6F46-E94E-A8AA-723806375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E123C9-3537-F040-92E7-CE42A889120A}"/>
              </a:ext>
            </a:extLst>
          </p:cNvPr>
          <p:cNvGrpSpPr/>
          <p:nvPr/>
        </p:nvGrpSpPr>
        <p:grpSpPr>
          <a:xfrm>
            <a:off x="92674" y="1939219"/>
            <a:ext cx="9147376" cy="3077668"/>
            <a:chOff x="-101600" y="1984374"/>
            <a:chExt cx="9147376" cy="30776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339572-D226-B14C-946D-43A23A060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818" y="1996490"/>
              <a:ext cx="3141958" cy="3054164"/>
            </a:xfrm>
            <a:prstGeom prst="rect">
              <a:avLst/>
            </a:prstGeom>
          </p:spPr>
        </p:pic>
        <p:pic>
          <p:nvPicPr>
            <p:cNvPr id="8" name="Content Placeholder 11">
              <a:extLst>
                <a:ext uri="{FF2B5EF4-FFF2-40B4-BE49-F238E27FC236}">
                  <a16:creationId xmlns:a16="http://schemas.microsoft.com/office/drawing/2014/main" id="{08204FE5-23FC-8D4F-A763-81D05D8F6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00" y="2075352"/>
              <a:ext cx="2915442" cy="2833977"/>
            </a:xfrm>
            <a:prstGeom prst="rect">
              <a:avLst/>
            </a:prstGeom>
          </p:spPr>
        </p:pic>
        <p:pic>
          <p:nvPicPr>
            <p:cNvPr id="9" name="Content Placeholder 12">
              <a:extLst>
                <a:ext uri="{FF2B5EF4-FFF2-40B4-BE49-F238E27FC236}">
                  <a16:creationId xmlns:a16="http://schemas.microsoft.com/office/drawing/2014/main" id="{4D272EC0-24BA-1344-A8F9-E4097DE2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640" y="1984374"/>
              <a:ext cx="3166138" cy="307766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16A27B-625A-A84D-A3EC-7C934528C83E}"/>
              </a:ext>
            </a:extLst>
          </p:cNvPr>
          <p:cNvSpPr txBox="1"/>
          <p:nvPr/>
        </p:nvSpPr>
        <p:spPr>
          <a:xfrm>
            <a:off x="6400800" y="540819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 CDR</a:t>
            </a:r>
          </a:p>
        </p:txBody>
      </p:sp>
    </p:spTree>
    <p:extLst>
      <p:ext uri="{BB962C8B-B14F-4D97-AF65-F5344CB8AC3E}">
        <p14:creationId xmlns:p14="http://schemas.microsoft.com/office/powerpoint/2010/main" val="2200107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D523-C7F0-8C45-B21F-0DB68E55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7764A-9B9E-5242-9A73-82287482E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DEF59-A346-0F45-A96A-F4F0668124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1207770"/>
            <a:ext cx="8232774" cy="503162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E95125"/>
                </a:solidFill>
              </a:rPr>
              <a:t>GEANT4 beam simulation </a:t>
            </a:r>
            <a:r>
              <a:rPr lang="en-US" dirty="0"/>
              <a:t>of updated beam design</a:t>
            </a:r>
          </a:p>
          <a:p>
            <a:r>
              <a:rPr lang="en-US" dirty="0">
                <a:solidFill>
                  <a:srgbClr val="E95125"/>
                </a:solidFill>
              </a:rPr>
              <a:t>Full </a:t>
            </a:r>
            <a:r>
              <a:rPr lang="en-US" dirty="0" err="1">
                <a:solidFill>
                  <a:srgbClr val="E95125"/>
                </a:solidFill>
              </a:rPr>
              <a:t>LArSoft</a:t>
            </a:r>
            <a:r>
              <a:rPr lang="en-US" dirty="0">
                <a:solidFill>
                  <a:srgbClr val="E95125"/>
                </a:solidFill>
              </a:rPr>
              <a:t> Monte Carlo </a:t>
            </a:r>
            <a:r>
              <a:rPr lang="en-US" dirty="0"/>
              <a:t>simulation</a:t>
            </a:r>
          </a:p>
          <a:p>
            <a:pPr lvl="1"/>
            <a:r>
              <a:rPr lang="en-US" dirty="0"/>
              <a:t>Shared framework among many </a:t>
            </a:r>
            <a:r>
              <a:rPr lang="en-US" dirty="0" err="1"/>
              <a:t>LArTPC</a:t>
            </a:r>
            <a:r>
              <a:rPr lang="en-US" dirty="0"/>
              <a:t> experiments</a:t>
            </a:r>
          </a:p>
          <a:p>
            <a:pPr lvl="1"/>
            <a:r>
              <a:rPr lang="en-US" dirty="0"/>
              <a:t>GENIE event generator and GEANT4 particle propagation</a:t>
            </a:r>
          </a:p>
          <a:p>
            <a:pPr lvl="1"/>
            <a:r>
              <a:rPr lang="en-US" dirty="0"/>
              <a:t>Detector readout simulation including realistic waveforms and white noise</a:t>
            </a:r>
          </a:p>
          <a:p>
            <a:r>
              <a:rPr lang="en-US" dirty="0">
                <a:solidFill>
                  <a:srgbClr val="E95125"/>
                </a:solidFill>
              </a:rPr>
              <a:t>Automated signal processing </a:t>
            </a:r>
            <a:r>
              <a:rPr lang="en-US" dirty="0"/>
              <a:t>and hit finding</a:t>
            </a:r>
          </a:p>
          <a:p>
            <a:r>
              <a:rPr lang="en-US" dirty="0">
                <a:solidFill>
                  <a:srgbClr val="E95125"/>
                </a:solidFill>
              </a:rPr>
              <a:t>Automated energy reconstruction</a:t>
            </a:r>
          </a:p>
          <a:p>
            <a:pPr lvl="1"/>
            <a:r>
              <a:rPr lang="en-US" dirty="0"/>
              <a:t>Muon momentum from range (contained) or multiple Coulomb scattering (exiting)</a:t>
            </a:r>
          </a:p>
          <a:p>
            <a:pPr lvl="1"/>
            <a:r>
              <a:rPr lang="en-US" dirty="0"/>
              <a:t>Electron and hadron energy from calorimetry</a:t>
            </a:r>
          </a:p>
          <a:p>
            <a:r>
              <a:rPr lang="en-US" dirty="0"/>
              <a:t>Event selection using </a:t>
            </a:r>
            <a:r>
              <a:rPr lang="en-US" dirty="0">
                <a:solidFill>
                  <a:srgbClr val="E95125"/>
                </a:solidFill>
              </a:rPr>
              <a:t>Convolutional Visual Network (CVN)</a:t>
            </a:r>
          </a:p>
          <a:p>
            <a:r>
              <a:rPr lang="en-US" dirty="0">
                <a:solidFill>
                  <a:srgbClr val="E95125"/>
                </a:solidFill>
              </a:rPr>
              <a:t>Oscillation analysis </a:t>
            </a:r>
            <a:r>
              <a:rPr lang="en-US" dirty="0"/>
              <a:t>using </a:t>
            </a:r>
            <a:r>
              <a:rPr lang="en-US" dirty="0" err="1"/>
              <a:t>CAFAna</a:t>
            </a:r>
            <a:r>
              <a:rPr lang="en-US" dirty="0"/>
              <a:t> fitting framework (shared with </a:t>
            </a:r>
            <a:r>
              <a:rPr lang="en-US" dirty="0" err="1"/>
              <a:t>NOvA</a:t>
            </a:r>
            <a:r>
              <a:rPr lang="en-US" dirty="0"/>
              <a:t>)</a:t>
            </a:r>
          </a:p>
          <a:p>
            <a:r>
              <a:rPr lang="en-US" dirty="0"/>
              <a:t>CDR-style systematics analysis (update coming in 2019)</a:t>
            </a:r>
          </a:p>
          <a:p>
            <a:r>
              <a:rPr lang="en-US" dirty="0">
                <a:solidFill>
                  <a:srgbClr val="E95125"/>
                </a:solidFill>
              </a:rPr>
              <a:t>Results are for single phase</a:t>
            </a:r>
            <a:r>
              <a:rPr lang="en-US" dirty="0"/>
              <a:t>; dual phase analysis in progress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11A59-C760-C64C-9AEF-4A08F3B6E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1026" name="Picture 2" descr="Logo NEUTRINO 2018">
            <a:extLst>
              <a:ext uri="{FF2B5EF4-FFF2-40B4-BE49-F238E27FC236}">
                <a16:creationId xmlns:a16="http://schemas.microsoft.com/office/drawing/2014/main" id="{CDD5F073-F390-3D4B-BEBC-957301EC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92" y="336717"/>
            <a:ext cx="3165828" cy="7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Image result for new">
            <a:extLst>
              <a:ext uri="{FF2B5EF4-FFF2-40B4-BE49-F238E27FC236}">
                <a16:creationId xmlns:a16="http://schemas.microsoft.com/office/drawing/2014/main" id="{493BF542-9100-7946-B624-2D0FC80C9E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4-8productions.com/wp-content/uploads/2015/05/New.jpg">
            <a:extLst>
              <a:ext uri="{FF2B5EF4-FFF2-40B4-BE49-F238E27FC236}">
                <a16:creationId xmlns:a16="http://schemas.microsoft.com/office/drawing/2014/main" id="{7AB980C3-E2BB-DD4F-B854-B9F9F1816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1150844"/>
            <a:ext cx="1569720" cy="12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15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947B-63D6-9241-9EF4-2621B61F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CVN Event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12CE6-86DF-5549-919D-DA20143FD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85D99-9C23-BE43-BC0D-12C6FC58A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CD2431B-F01E-B848-9C0A-DADCA09DC964}"/>
              </a:ext>
            </a:extLst>
          </p:cNvPr>
          <p:cNvSpPr txBox="1">
            <a:spLocks/>
          </p:cNvSpPr>
          <p:nvPr/>
        </p:nvSpPr>
        <p:spPr>
          <a:xfrm>
            <a:off x="365346" y="1385527"/>
            <a:ext cx="4418226" cy="465850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/>
              <a:t>ResNet</a:t>
            </a:r>
            <a:r>
              <a:rPr lang="en-US" dirty="0"/>
              <a:t> architecture implemented in TensorFlow</a:t>
            </a:r>
          </a:p>
          <a:p>
            <a:pPr>
              <a:lnSpc>
                <a:spcPct val="120000"/>
              </a:lnSpc>
            </a:pPr>
            <a:r>
              <a:rPr lang="en-US" dirty="0"/>
              <a:t>Training performed on sets of 500 x 500 DUNE MC images</a:t>
            </a:r>
          </a:p>
          <a:p>
            <a:pPr>
              <a:lnSpc>
                <a:spcPct val="120000"/>
              </a:lnSpc>
            </a:pPr>
            <a:r>
              <a:rPr lang="en-US" dirty="0"/>
              <a:t>DUNE MC images classified into categories 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solidFill>
                  <a:srgbClr val="E95125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>
                <a:solidFill>
                  <a:srgbClr val="E95125"/>
                </a:solidFill>
              </a:rPr>
              <a:t>e</a:t>
            </a:r>
            <a:r>
              <a:rPr lang="en-US" baseline="30000" dirty="0" err="1">
                <a:solidFill>
                  <a:srgbClr val="E95125"/>
                </a:solidFill>
              </a:rPr>
              <a:t>CC</a:t>
            </a:r>
            <a:r>
              <a:rPr lang="en-US" dirty="0">
                <a:solidFill>
                  <a:srgbClr val="E95125"/>
                </a:solidFill>
              </a:rPr>
              <a:t>, </a:t>
            </a:r>
            <a:r>
              <a:rPr lang="en-US" dirty="0" err="1">
                <a:solidFill>
                  <a:srgbClr val="E95125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>
                <a:solidFill>
                  <a:srgbClr val="E95125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solidFill>
                  <a:srgbClr val="E95125"/>
                </a:solidFill>
              </a:rPr>
              <a:t>CC</a:t>
            </a:r>
            <a:r>
              <a:rPr lang="en-US" dirty="0">
                <a:solidFill>
                  <a:srgbClr val="E95125"/>
                </a:solidFill>
              </a:rPr>
              <a:t>, </a:t>
            </a:r>
            <a:r>
              <a:rPr lang="en-US" dirty="0" err="1">
                <a:solidFill>
                  <a:srgbClr val="E95125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>
                <a:solidFill>
                  <a:srgbClr val="E95125"/>
                </a:solidFill>
                <a:latin typeface="Symbol" charset="2"/>
                <a:cs typeface="Symbol" charset="2"/>
              </a:rPr>
              <a:t>t</a:t>
            </a:r>
            <a:r>
              <a:rPr lang="en-US" baseline="30000" dirty="0" err="1">
                <a:solidFill>
                  <a:srgbClr val="E95125"/>
                </a:solidFill>
              </a:rPr>
              <a:t>CC</a:t>
            </a:r>
            <a:r>
              <a:rPr lang="en-US" dirty="0">
                <a:solidFill>
                  <a:srgbClr val="E95125"/>
                </a:solidFill>
              </a:rPr>
              <a:t>, NC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Symbol" charset="2"/>
              </a:rPr>
              <a:t>Event selection by applying cuts on </a:t>
            </a:r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baseline="-25000" dirty="0" err="1"/>
              <a:t>e</a:t>
            </a:r>
            <a:r>
              <a:rPr lang="en-US" baseline="30000" dirty="0" err="1"/>
              <a:t>CC</a:t>
            </a:r>
            <a:r>
              <a:rPr lang="en-US" dirty="0"/>
              <a:t>-like and </a:t>
            </a:r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baseline="-25000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/>
              <a:t>CC</a:t>
            </a:r>
            <a:r>
              <a:rPr lang="en-US" dirty="0"/>
              <a:t>-like </a:t>
            </a:r>
            <a:r>
              <a:rPr lang="en-US" dirty="0">
                <a:cs typeface="Symbol" charset="2"/>
              </a:rPr>
              <a:t>CVN classifiers</a:t>
            </a:r>
          </a:p>
          <a:p>
            <a:pPr lvl="1">
              <a:lnSpc>
                <a:spcPct val="120000"/>
              </a:lnSpc>
            </a:pPr>
            <a:r>
              <a:rPr lang="en-US" dirty="0" err="1">
                <a:solidFill>
                  <a:srgbClr val="E95125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>
                <a:solidFill>
                  <a:srgbClr val="E95125"/>
                </a:solidFill>
              </a:rPr>
              <a:t>e</a:t>
            </a:r>
            <a:r>
              <a:rPr lang="en-US" baseline="30000" dirty="0" err="1">
                <a:solidFill>
                  <a:srgbClr val="E95125"/>
                </a:solidFill>
              </a:rPr>
              <a:t>CC</a:t>
            </a:r>
            <a:r>
              <a:rPr lang="en-US" dirty="0">
                <a:solidFill>
                  <a:srgbClr val="E95125"/>
                </a:solidFill>
              </a:rPr>
              <a:t>-like cut chosen by optimizing CPV sensitivity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D7208-7528-F743-874C-0920EBC7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58" y="269330"/>
            <a:ext cx="3288079" cy="318506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858F7F-97F0-BD4D-B25A-9B1ECC5D46A1}"/>
              </a:ext>
            </a:extLst>
          </p:cNvPr>
          <p:cNvCxnSpPr/>
          <p:nvPr/>
        </p:nvCxnSpPr>
        <p:spPr>
          <a:xfrm>
            <a:off x="8294511" y="2328334"/>
            <a:ext cx="0" cy="7239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D3023E-FAD7-D84A-8F11-2DCF892845AB}"/>
              </a:ext>
            </a:extLst>
          </p:cNvPr>
          <p:cNvSpPr txBox="1"/>
          <p:nvPr/>
        </p:nvSpPr>
        <p:spPr>
          <a:xfrm>
            <a:off x="7035800" y="1926169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D16207"/>
                </a:solidFill>
              </a:rPr>
              <a:t>Optimized cut = 0.85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08C52901-7B3F-B14E-BCAC-85BA3813D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957"/>
          <a:stretch/>
        </p:blipFill>
        <p:spPr>
          <a:xfrm>
            <a:off x="4666362" y="3714781"/>
            <a:ext cx="4703416" cy="24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7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is growing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929601" y="6549548"/>
            <a:ext cx="3297495" cy="158697"/>
          </a:xfrm>
        </p:spPr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689" y="1200892"/>
            <a:ext cx="778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1132 collaborators from 179 institutions in 32 countries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624 faculty/scientists, 188 postdocs, 106 engineers, 214 PhD students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Growing at a rate of about 100 collaborators/year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5676900" y="2335056"/>
            <a:ext cx="33655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Armenia, Brazil, Bulgaria, Canada,</a:t>
            </a:r>
          </a:p>
          <a:p>
            <a:r>
              <a:rPr lang="en-US" dirty="0"/>
              <a:t>CERN, Chile, China, Colombia,</a:t>
            </a:r>
          </a:p>
          <a:p>
            <a:r>
              <a:rPr lang="en-US" dirty="0"/>
              <a:t>Czech Republic, Spain, Finland,</a:t>
            </a:r>
          </a:p>
          <a:p>
            <a:r>
              <a:rPr lang="en-US" dirty="0"/>
              <a:t>France, Greece, India, Iran, Italy,</a:t>
            </a:r>
          </a:p>
          <a:p>
            <a:r>
              <a:rPr lang="en-US" dirty="0"/>
              <a:t>Japan, Madagascar, Mexico,</a:t>
            </a:r>
          </a:p>
          <a:p>
            <a:r>
              <a:rPr lang="en-US" dirty="0"/>
              <a:t>Netherlands, Paraguay, Peru,</a:t>
            </a:r>
          </a:p>
          <a:p>
            <a:r>
              <a:rPr lang="en-US" dirty="0"/>
              <a:t>Poland, Romania, Russia, South</a:t>
            </a:r>
          </a:p>
          <a:p>
            <a:r>
              <a:rPr lang="en-US" dirty="0"/>
              <a:t>Korea, Sweden, Switzerland,</a:t>
            </a:r>
          </a:p>
          <a:p>
            <a:r>
              <a:rPr lang="en-US" dirty="0"/>
              <a:t>Turkey, UK, Ukraine, USA.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Recently joined: </a:t>
            </a:r>
            <a:r>
              <a:rPr lang="en-US" dirty="0"/>
              <a:t>Portugal</a:t>
            </a:r>
          </a:p>
        </p:txBody>
      </p:sp>
      <p:pic>
        <p:nvPicPr>
          <p:cNvPr id="3" name="Picture 2" descr="DUNE_CollabMap_wHeader_0509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195361"/>
            <a:ext cx="5336319" cy="40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89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2EC6-FF25-9444-92DB-FC6784F2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improved MC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597A9E-54DF-E44D-812C-743743AED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6E556-448C-AB46-B729-3E6BD277B74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4855834"/>
            <a:ext cx="8136818" cy="140373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Sensitivity from MC-based analysis with automated reconstruction and event selection exceeds CDR sensitivity</a:t>
            </a:r>
          </a:p>
          <a:p>
            <a:r>
              <a:rPr lang="en-US" sz="2400" dirty="0"/>
              <a:t>Full update planned for TDR in 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EB58B-C46B-FA40-BFB9-A91FF27F7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6" descr="NueApp_no_2017.png">
            <a:extLst>
              <a:ext uri="{FF2B5EF4-FFF2-40B4-BE49-F238E27FC236}">
                <a16:creationId xmlns:a16="http://schemas.microsoft.com/office/drawing/2014/main" id="{4D5B0991-D8AC-374D-941F-0E02EBAD3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2" y="1254607"/>
            <a:ext cx="3566487" cy="3456240"/>
          </a:xfrm>
          <a:prstGeom prst="rect">
            <a:avLst/>
          </a:prstGeom>
        </p:spPr>
      </p:pic>
      <p:pic>
        <p:nvPicPr>
          <p:cNvPr id="8" name="Picture 7" descr="spec_app_nu.png">
            <a:extLst>
              <a:ext uri="{FF2B5EF4-FFF2-40B4-BE49-F238E27FC236}">
                <a16:creationId xmlns:a16="http://schemas.microsoft.com/office/drawing/2014/main" id="{BB1E1F5C-E1BE-634B-8BBE-E5F1B47E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115568"/>
            <a:ext cx="3563886" cy="3456432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84CA41D-CB11-1449-8968-3A8463307746}"/>
              </a:ext>
            </a:extLst>
          </p:cNvPr>
          <p:cNvSpPr/>
          <p:nvPr/>
        </p:nvSpPr>
        <p:spPr>
          <a:xfrm>
            <a:off x="3784863" y="2532634"/>
            <a:ext cx="1475144" cy="6223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72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8236-D6D5-F944-9264-065A180F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FEA93-81A1-914D-BB58-B35F6B4AA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571F-056E-214E-9538-857270591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92E4BF7F-B7E9-0440-A285-6B8F13F7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389398"/>
            <a:ext cx="2755900" cy="33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F4647-E8BA-5D48-9B8E-FDE811E5CEE2}"/>
              </a:ext>
            </a:extLst>
          </p:cNvPr>
          <p:cNvSpPr txBox="1"/>
          <p:nvPr/>
        </p:nvSpPr>
        <p:spPr>
          <a:xfrm>
            <a:off x="598208" y="1261135"/>
            <a:ext cx="354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LArTPC</a:t>
            </a:r>
            <a:r>
              <a:rPr lang="en-US" dirty="0"/>
              <a:t>, SNB signal dominated by electron neutrinos: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9F1A112-9218-A441-9FEF-96045CE5E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71"/>
          <a:stretch>
            <a:fillRect/>
          </a:stretch>
        </p:blipFill>
        <p:spPr bwMode="auto">
          <a:xfrm>
            <a:off x="-77839" y="3005094"/>
            <a:ext cx="9956800" cy="223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736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88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8236-D6D5-F944-9264-065A180F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FEA93-81A1-914D-BB58-B35F6B4AA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571F-056E-214E-9538-857270591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92E4BF7F-B7E9-0440-A285-6B8F13F7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389398"/>
            <a:ext cx="2755900" cy="33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F4647-E8BA-5D48-9B8E-FDE811E5CEE2}"/>
              </a:ext>
            </a:extLst>
          </p:cNvPr>
          <p:cNvSpPr txBox="1"/>
          <p:nvPr/>
        </p:nvSpPr>
        <p:spPr>
          <a:xfrm>
            <a:off x="598208" y="1261135"/>
            <a:ext cx="354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LArTPC</a:t>
            </a:r>
            <a:r>
              <a:rPr lang="en-US" dirty="0"/>
              <a:t>, SNB signal dominated by electron neutrinos: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CF7634-D6F7-0649-A519-C73C13E537C7}"/>
              </a:ext>
            </a:extLst>
          </p:cNvPr>
          <p:cNvGrpSpPr/>
          <p:nvPr/>
        </p:nvGrpSpPr>
        <p:grpSpPr>
          <a:xfrm>
            <a:off x="1738488" y="1907466"/>
            <a:ext cx="5147734" cy="4293655"/>
            <a:chOff x="1105779" y="141572"/>
            <a:chExt cx="3944610" cy="32948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B1AE4F-A62A-424C-9646-1C897E66B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779" y="141572"/>
              <a:ext cx="3869489" cy="32948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C528C8-98F4-2346-8B51-41449FC6DAFE}"/>
                </a:ext>
              </a:extLst>
            </p:cNvPr>
            <p:cNvSpPr txBox="1"/>
            <p:nvPr/>
          </p:nvSpPr>
          <p:spPr>
            <a:xfrm>
              <a:off x="1105779" y="141572"/>
              <a:ext cx="3944610" cy="3467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rgbClr val="B54721"/>
                  </a:solidFill>
                </a:rPr>
                <a:t>MARLEY event generator: </a:t>
              </a:r>
              <a:r>
                <a:rPr lang="en-US" sz="1600" b="0" dirty="0" err="1">
                  <a:solidFill>
                    <a:srgbClr val="B54721"/>
                  </a:solidFill>
                </a:rPr>
                <a:t>marleygen.org</a:t>
              </a:r>
              <a:endParaRPr lang="en-US" sz="1600" b="0" dirty="0">
                <a:solidFill>
                  <a:srgbClr val="B547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625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8236-D6D5-F944-9264-065A180F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FEA93-81A1-914D-BB58-B35F6B4AA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571F-056E-214E-9538-857270591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92E4BF7F-B7E9-0440-A285-6B8F13F7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389398"/>
            <a:ext cx="2755900" cy="330200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C6C40356-77D1-764E-A8C2-B0AA3FE02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52" b="10"/>
          <a:stretch/>
        </p:blipFill>
        <p:spPr>
          <a:xfrm>
            <a:off x="561393" y="2238145"/>
            <a:ext cx="8021214" cy="3581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EB6A12-0510-BD4C-BFFF-65816AD610EF}"/>
              </a:ext>
            </a:extLst>
          </p:cNvPr>
          <p:cNvSpPr/>
          <p:nvPr/>
        </p:nvSpPr>
        <p:spPr>
          <a:xfrm>
            <a:off x="561393" y="5819945"/>
            <a:ext cx="4562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Events per 0.5 MeV per </a:t>
            </a:r>
            <a:r>
              <a:rPr lang="en-US" sz="1600" dirty="0" err="1">
                <a:solidFill>
                  <a:schemeClr val="tx2"/>
                </a:solidFill>
              </a:rPr>
              <a:t>ms</a:t>
            </a:r>
            <a:r>
              <a:rPr lang="en-US" sz="1600" dirty="0">
                <a:solidFill>
                  <a:schemeClr val="tx2"/>
                </a:solidFill>
              </a:rPr>
              <a:t>, 40 </a:t>
            </a:r>
            <a:r>
              <a:rPr lang="en-US" sz="1600" dirty="0" err="1">
                <a:solidFill>
                  <a:schemeClr val="tx2"/>
                </a:solidFill>
              </a:rPr>
              <a:t>kton</a:t>
            </a:r>
            <a:r>
              <a:rPr lang="en-US" sz="1600" dirty="0">
                <a:solidFill>
                  <a:schemeClr val="tx2"/>
                </a:solidFill>
              </a:rPr>
              <a:t> @10 </a:t>
            </a:r>
            <a:r>
              <a:rPr lang="en-US" sz="1600" dirty="0" err="1">
                <a:solidFill>
                  <a:schemeClr val="tx2"/>
                </a:solidFill>
              </a:rPr>
              <a:t>kpc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F4647-E8BA-5D48-9B8E-FDE811E5CEE2}"/>
              </a:ext>
            </a:extLst>
          </p:cNvPr>
          <p:cNvSpPr txBox="1"/>
          <p:nvPr/>
        </p:nvSpPr>
        <p:spPr>
          <a:xfrm>
            <a:off x="598208" y="1261135"/>
            <a:ext cx="354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LArTPC</a:t>
            </a:r>
            <a:r>
              <a:rPr lang="en-US" dirty="0"/>
              <a:t>, SNB signal dominated by electron neutrinos:</a:t>
            </a:r>
          </a:p>
        </p:txBody>
      </p:sp>
    </p:spTree>
    <p:extLst>
      <p:ext uri="{BB962C8B-B14F-4D97-AF65-F5344CB8AC3E}">
        <p14:creationId xmlns:p14="http://schemas.microsoft.com/office/powerpoint/2010/main" val="4183579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8236-D6D5-F944-9264-065A180F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FEA93-81A1-914D-BB58-B35F6B4AA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571F-056E-214E-9538-857270591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92E4BF7F-B7E9-0440-A285-6B8F13F7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389398"/>
            <a:ext cx="2755900" cy="330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EB6A12-0510-BD4C-BFFF-65816AD610EF}"/>
              </a:ext>
            </a:extLst>
          </p:cNvPr>
          <p:cNvSpPr/>
          <p:nvPr/>
        </p:nvSpPr>
        <p:spPr>
          <a:xfrm>
            <a:off x="561392" y="5819945"/>
            <a:ext cx="5665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Measurement at early times tests mass ordering and SNB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F4647-E8BA-5D48-9B8E-FDE811E5CEE2}"/>
              </a:ext>
            </a:extLst>
          </p:cNvPr>
          <p:cNvSpPr txBox="1"/>
          <p:nvPr/>
        </p:nvSpPr>
        <p:spPr>
          <a:xfrm>
            <a:off x="598208" y="1261135"/>
            <a:ext cx="354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LArTPC</a:t>
            </a:r>
            <a:r>
              <a:rPr lang="en-US" dirty="0"/>
              <a:t>, SNB signal dominated by electron neutrinos:</a:t>
            </a:r>
          </a:p>
        </p:txBody>
      </p:sp>
      <p:pic>
        <p:nvPicPr>
          <p:cNvPr id="11" name="Content Placeholder 8" descr="early_time_argon.pdf">
            <a:extLst>
              <a:ext uri="{FF2B5EF4-FFF2-40B4-BE49-F238E27FC236}">
                <a16:creationId xmlns:a16="http://schemas.microsoft.com/office/drawing/2014/main" id="{59CE16D5-F973-9F4A-8AE6-F5182E727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" r="232"/>
          <a:stretch/>
        </p:blipFill>
        <p:spPr>
          <a:xfrm rot="5400000">
            <a:off x="2666189" y="-343627"/>
            <a:ext cx="3933227" cy="835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4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3D8B-99CE-954C-96F1-827D91045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(s)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74252-3EC2-B441-A81B-89BC322FB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F6FD-1B5B-7E44-BCFD-514B7EC10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11" descr="SPdiagram.png">
            <a:extLst>
              <a:ext uri="{FF2B5EF4-FFF2-40B4-BE49-F238E27FC236}">
                <a16:creationId xmlns:a16="http://schemas.microsoft.com/office/drawing/2014/main" id="{67659F17-8E27-9840-A746-B54429D8D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1" b="-7521"/>
          <a:stretch>
            <a:fillRect/>
          </a:stretch>
        </p:blipFill>
        <p:spPr>
          <a:xfrm>
            <a:off x="457200" y="1395745"/>
            <a:ext cx="3848100" cy="4869164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235FF8B-DACB-5E45-88BD-659C693C7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8" y="1649848"/>
            <a:ext cx="3847073" cy="4145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6CDEBB-87F7-6246-84E0-AAA4B3810366}"/>
              </a:ext>
            </a:extLst>
          </p:cNvPr>
          <p:cNvSpPr txBox="1"/>
          <p:nvPr/>
        </p:nvSpPr>
        <p:spPr>
          <a:xfrm>
            <a:off x="489527" y="120996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C5E2C-5E13-AB4B-A5AB-CC4647492A03}"/>
              </a:ext>
            </a:extLst>
          </p:cNvPr>
          <p:cNvSpPr txBox="1"/>
          <p:nvPr/>
        </p:nvSpPr>
        <p:spPr>
          <a:xfrm>
            <a:off x="4752108" y="1147620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CEFAF-0FCC-B542-8A4E-81D342DF2345}"/>
              </a:ext>
            </a:extLst>
          </p:cNvPr>
          <p:cNvSpPr txBox="1"/>
          <p:nvPr/>
        </p:nvSpPr>
        <p:spPr>
          <a:xfrm>
            <a:off x="454026" y="5895577"/>
            <a:ext cx="340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Active volume 6.9 x 7.2 x 6 m</a:t>
            </a:r>
            <a:r>
              <a:rPr lang="en-US" baseline="30000" dirty="0">
                <a:solidFill>
                  <a:schemeClr val="accent5"/>
                </a:solidFill>
              </a:rPr>
              <a:t>3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D28F0-5603-D840-924C-24877B0CDEDD}"/>
              </a:ext>
            </a:extLst>
          </p:cNvPr>
          <p:cNvSpPr txBox="1"/>
          <p:nvPr/>
        </p:nvSpPr>
        <p:spPr>
          <a:xfrm>
            <a:off x="4855469" y="5855582"/>
            <a:ext cx="340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Active volume 6 x 6 x 6 m</a:t>
            </a:r>
            <a:r>
              <a:rPr lang="en-US" baseline="30000" dirty="0">
                <a:solidFill>
                  <a:schemeClr val="accent5"/>
                </a:solidFill>
              </a:rPr>
              <a:t>3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93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D3C5C-A140-E947-B7C1-1BAED800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North Area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EAD17-52C2-7D42-BD1B-44D61D1AB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1344D-A28A-B643-8C0A-86279AB00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B11395EE-4352-9642-961F-9A4EF591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1205536"/>
            <a:ext cx="6622473" cy="49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0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2E3E-8296-1B47-9E6B-D4F5866B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3x1x1 Dual Phase Prototype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394BD-7086-0843-ACFD-BFCD9EC01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11D6D-03AE-F741-9BF9-C07CD767E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7" descr="3x1x1diagram.png">
            <a:extLst>
              <a:ext uri="{FF2B5EF4-FFF2-40B4-BE49-F238E27FC236}">
                <a16:creationId xmlns:a16="http://schemas.microsoft.com/office/drawing/2014/main" id="{72773B25-05D7-994D-B055-4D6F2C3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00" b="-29800"/>
          <a:stretch>
            <a:fillRect/>
          </a:stretch>
        </p:blipFill>
        <p:spPr>
          <a:xfrm>
            <a:off x="457200" y="671845"/>
            <a:ext cx="4038600" cy="5110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7F6B0-1CE1-D840-989A-D6197B09340E}"/>
              </a:ext>
            </a:extLst>
          </p:cNvPr>
          <p:cNvSpPr txBox="1"/>
          <p:nvPr/>
        </p:nvSpPr>
        <p:spPr>
          <a:xfrm>
            <a:off x="6860659" y="546863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arXiv:1806.03317</a:t>
            </a:r>
          </a:p>
        </p:txBody>
      </p:sp>
      <p:pic>
        <p:nvPicPr>
          <p:cNvPr id="10" name="Content Placeholder 9" descr="EDmuon.png">
            <a:extLst>
              <a:ext uri="{FF2B5EF4-FFF2-40B4-BE49-F238E27FC236}">
                <a16:creationId xmlns:a16="http://schemas.microsoft.com/office/drawing/2014/main" id="{C1FA2420-D0FC-D94C-BA5E-6133F38F7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t="-12898" b="-9056"/>
          <a:stretch/>
        </p:blipFill>
        <p:spPr>
          <a:xfrm>
            <a:off x="4806151" y="1544480"/>
            <a:ext cx="4053186" cy="1803400"/>
          </a:xfrm>
          <a:prstGeom prst="rect">
            <a:avLst/>
          </a:prstGeom>
        </p:spPr>
      </p:pic>
      <p:pic>
        <p:nvPicPr>
          <p:cNvPr id="11" name="Picture 10" descr="EDshower.png">
            <a:extLst>
              <a:ext uri="{FF2B5EF4-FFF2-40B4-BE49-F238E27FC236}">
                <a16:creationId xmlns:a16="http://schemas.microsoft.com/office/drawing/2014/main" id="{6F9D483E-36B1-3849-B395-1A07AEEEDB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8"/>
          <a:stretch/>
        </p:blipFill>
        <p:spPr>
          <a:xfrm>
            <a:off x="4806151" y="3642556"/>
            <a:ext cx="4059936" cy="1483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2BA17A-5C5A-1248-8192-6975FF3C4EA0}"/>
              </a:ext>
            </a:extLst>
          </p:cNvPr>
          <p:cNvSpPr txBox="1"/>
          <p:nvPr/>
        </p:nvSpPr>
        <p:spPr>
          <a:xfrm>
            <a:off x="4962237" y="137262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273B4-273F-6A45-A934-387DA1BEE481}"/>
              </a:ext>
            </a:extLst>
          </p:cNvPr>
          <p:cNvSpPr txBox="1"/>
          <p:nvPr/>
        </p:nvSpPr>
        <p:spPr>
          <a:xfrm>
            <a:off x="4944387" y="3228742"/>
            <a:ext cx="125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 Shower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4D386-ED6A-D241-9609-E1EACC6831BF}"/>
              </a:ext>
            </a:extLst>
          </p:cNvPr>
          <p:cNvSpPr txBox="1"/>
          <p:nvPr/>
        </p:nvSpPr>
        <p:spPr>
          <a:xfrm>
            <a:off x="208625" y="5001996"/>
            <a:ext cx="8574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3x1x1 prototype ran from June to November 2017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Successful demonstration of dual phase </a:t>
            </a:r>
            <a:r>
              <a:rPr lang="en-US" sz="2000" dirty="0" err="1"/>
              <a:t>LArTPC</a:t>
            </a:r>
            <a:r>
              <a:rPr lang="en-US" sz="2000" dirty="0"/>
              <a:t> concept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ENC &lt;1800 e</a:t>
            </a:r>
            <a:r>
              <a:rPr lang="en-US" sz="2000" baseline="30000" dirty="0"/>
              <a:t>-</a:t>
            </a:r>
            <a:r>
              <a:rPr lang="en-US" sz="2000" dirty="0"/>
              <a:t> (S/N ≈ 100 for a MIP)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Led to improved designs for </a:t>
            </a:r>
            <a:r>
              <a:rPr lang="en-US" sz="2000" dirty="0" err="1"/>
              <a:t>protoDUNE</a:t>
            </a:r>
            <a:r>
              <a:rPr lang="en-US" sz="2000" dirty="0"/>
              <a:t> dual phase</a:t>
            </a:r>
          </a:p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82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FAAE-C1B1-304A-A203-80D8372E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DP Field Cage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559C4-5F1E-F343-BD6A-16C50089B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86B8-E31E-E941-8771-B7F1B7D03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5" descr="FCdone.png">
            <a:extLst>
              <a:ext uri="{FF2B5EF4-FFF2-40B4-BE49-F238E27FC236}">
                <a16:creationId xmlns:a16="http://schemas.microsoft.com/office/drawing/2014/main" id="{C50C8AFD-DB4F-CE4A-938C-892909350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6828"/>
          <a:stretch>
            <a:fillRect/>
          </a:stretch>
        </p:blipFill>
        <p:spPr>
          <a:xfrm>
            <a:off x="548294" y="1178994"/>
            <a:ext cx="7807580" cy="504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34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FAAE-C1B1-304A-A203-80D8372E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/>
              <a:t> DP Field </a:t>
            </a:r>
            <a:r>
              <a:rPr lang="en-US" dirty="0"/>
              <a:t>Cage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559C4-5F1E-F343-BD6A-16C50089B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86B8-E31E-E941-8771-B7F1B7D03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5" descr="FCdone.png">
            <a:extLst>
              <a:ext uri="{FF2B5EF4-FFF2-40B4-BE49-F238E27FC236}">
                <a16:creationId xmlns:a16="http://schemas.microsoft.com/office/drawing/2014/main" id="{C50C8AFD-DB4F-CE4A-938C-892909350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6828"/>
          <a:stretch>
            <a:fillRect/>
          </a:stretch>
        </p:blipFill>
        <p:spPr>
          <a:xfrm>
            <a:off x="548294" y="1178994"/>
            <a:ext cx="7807580" cy="5049925"/>
          </a:xfrm>
          <a:prstGeom prst="rect">
            <a:avLst/>
          </a:prstGeom>
        </p:spPr>
      </p:pic>
      <p:pic>
        <p:nvPicPr>
          <p:cNvPr id="8" name="Picture 7" descr="stupidPS.png">
            <a:extLst>
              <a:ext uri="{FF2B5EF4-FFF2-40B4-BE49-F238E27FC236}">
                <a16:creationId xmlns:a16="http://schemas.microsoft.com/office/drawing/2014/main" id="{75711696-2657-E149-91CA-4BBF1E63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69" y="3548494"/>
            <a:ext cx="3060192" cy="229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otherStupidPS.png">
            <a:extLst>
              <a:ext uri="{FF2B5EF4-FFF2-40B4-BE49-F238E27FC236}">
                <a16:creationId xmlns:a16="http://schemas.microsoft.com/office/drawing/2014/main" id="{9D26F09A-7B20-894E-99FD-3031E9197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2" y="1558835"/>
            <a:ext cx="3544899" cy="1767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A444F-E6F5-DA4C-A462-91966816222C}"/>
              </a:ext>
            </a:extLst>
          </p:cNvPr>
          <p:cNvSpPr txBox="1"/>
          <p:nvPr/>
        </p:nvSpPr>
        <p:spPr>
          <a:xfrm>
            <a:off x="2137719" y="2038184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Holding 150 kV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D1A49-ABB1-7747-8834-9390E6CDF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5" y="3023260"/>
            <a:ext cx="3547777" cy="2189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60805-025E-8D46-B052-A8FC5C2855DF}"/>
              </a:ext>
            </a:extLst>
          </p:cNvPr>
          <p:cNvSpPr txBox="1"/>
          <p:nvPr/>
        </p:nvSpPr>
        <p:spPr>
          <a:xfrm>
            <a:off x="248051" y="3141905"/>
            <a:ext cx="198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CRP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5555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3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E27D-AED8-814B-877D-2A937016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SP Cold Box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885962-2539-B443-B7A1-DF04A9C66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B8065-4DA5-0A4D-BCE4-275E0C5100C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Allows testing of assembled APA and electronics before installation in </a:t>
            </a:r>
            <a:r>
              <a:rPr lang="en-US" dirty="0" err="1"/>
              <a:t>protoDUNE</a:t>
            </a:r>
            <a:r>
              <a:rPr lang="en-US" dirty="0"/>
              <a:t> </a:t>
            </a:r>
          </a:p>
          <a:p>
            <a:r>
              <a:rPr lang="en-US" dirty="0"/>
              <a:t>Incorporates feed-through, cabling, and readout system identical to </a:t>
            </a:r>
            <a:r>
              <a:rPr lang="en-US" dirty="0" err="1"/>
              <a:t>protoDUNE</a:t>
            </a:r>
            <a:endParaRPr lang="en-US" dirty="0"/>
          </a:p>
          <a:p>
            <a:r>
              <a:rPr lang="en-US" dirty="0"/>
              <a:t>Filled with cold nitrogen gas for testing at “cool” temperature (~160 K)</a:t>
            </a:r>
          </a:p>
          <a:p>
            <a:r>
              <a:rPr lang="en-US" dirty="0"/>
              <a:t>Successful demonstration of required noise levels at cryogenic temperature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EDB84-9BD2-8842-A9FC-978DDE938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1" descr="page10image71630208">
            <a:extLst>
              <a:ext uri="{FF2B5EF4-FFF2-40B4-BE49-F238E27FC236}">
                <a16:creationId xmlns:a16="http://schemas.microsoft.com/office/drawing/2014/main" id="{3BCA9DB8-E952-604E-9581-AEDE7109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b="2550"/>
          <a:stretch>
            <a:fillRect/>
          </a:stretch>
        </p:blipFill>
        <p:spPr bwMode="auto">
          <a:xfrm>
            <a:off x="4709274" y="1109620"/>
            <a:ext cx="4038600" cy="5110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4853A7-0124-9B4B-A30B-549C8616541D}"/>
              </a:ext>
            </a:extLst>
          </p:cNvPr>
          <p:cNvSpPr txBox="1"/>
          <p:nvPr/>
        </p:nvSpPr>
        <p:spPr>
          <a:xfrm>
            <a:off x="5268074" y="1289007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Box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F604D7-EB6A-5045-89E1-268C5313A58E}"/>
              </a:ext>
            </a:extLst>
          </p:cNvPr>
          <p:cNvCxnSpPr/>
          <p:nvPr/>
        </p:nvCxnSpPr>
        <p:spPr>
          <a:xfrm flipH="1">
            <a:off x="5204574" y="1897238"/>
            <a:ext cx="304800" cy="12586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C570D-3E66-0E47-B32D-449A44F2420F}"/>
              </a:ext>
            </a:extLst>
          </p:cNvPr>
          <p:cNvSpPr txBox="1"/>
          <p:nvPr/>
        </p:nvSpPr>
        <p:spPr>
          <a:xfrm>
            <a:off x="5890374" y="3562307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APA</a:t>
            </a:r>
          </a:p>
        </p:txBody>
      </p:sp>
    </p:spTree>
    <p:extLst>
      <p:ext uri="{BB962C8B-B14F-4D97-AF65-F5344CB8AC3E}">
        <p14:creationId xmlns:p14="http://schemas.microsoft.com/office/powerpoint/2010/main" val="3826077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BB5A0-01E2-FA46-AF02-C8A94008A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16A32-EFBB-BF48-934B-A43CC9A56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5" descr="coldbox.png">
            <a:extLst>
              <a:ext uri="{FF2B5EF4-FFF2-40B4-BE49-F238E27FC236}">
                <a16:creationId xmlns:a16="http://schemas.microsoft.com/office/drawing/2014/main" id="{DFA2138E-117F-E84C-A110-C4B7A8D9C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5" r="-1535"/>
          <a:stretch>
            <a:fillRect/>
          </a:stretch>
        </p:blipFill>
        <p:spPr>
          <a:xfrm>
            <a:off x="666623" y="1211220"/>
            <a:ext cx="7867938" cy="50890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837D7B-0629-A04B-A88D-4433210E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SP Cold Box</a:t>
            </a:r>
          </a:p>
        </p:txBody>
      </p:sp>
    </p:spTree>
    <p:extLst>
      <p:ext uri="{BB962C8B-B14F-4D97-AF65-F5344CB8AC3E}">
        <p14:creationId xmlns:p14="http://schemas.microsoft.com/office/powerpoint/2010/main" val="2692656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35305"/>
            <a:ext cx="8229600" cy="647102"/>
          </a:xfrm>
        </p:spPr>
        <p:txBody>
          <a:bodyPr/>
          <a:lstStyle/>
          <a:p>
            <a:r>
              <a:rPr lang="en-US" sz="3600" dirty="0" err="1"/>
              <a:t>ProtoDUNE</a:t>
            </a:r>
            <a:r>
              <a:rPr lang="en-US" sz="3600" dirty="0"/>
              <a:t> Schedule 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75573D53-368A-8B47-98C1-A45FA4EBF2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000460"/>
              </p:ext>
            </p:extLst>
          </p:nvPr>
        </p:nvGraphicFramePr>
        <p:xfrm>
          <a:off x="723900" y="950913"/>
          <a:ext cx="8026400" cy="177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PANO_20180326_173100.jpg">
            <a:extLst>
              <a:ext uri="{FF2B5EF4-FFF2-40B4-BE49-F238E27FC236}">
                <a16:creationId xmlns:a16="http://schemas.microsoft.com/office/drawing/2014/main" id="{C6441FAA-7240-3A4B-B1D5-5466179AA1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2"/>
          <a:stretch/>
        </p:blipFill>
        <p:spPr>
          <a:xfrm>
            <a:off x="178525" y="2730500"/>
            <a:ext cx="3822701" cy="342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protodune-team.png">
            <a:extLst>
              <a:ext uri="{FF2B5EF4-FFF2-40B4-BE49-F238E27FC236}">
                <a16:creationId xmlns:a16="http://schemas.microsoft.com/office/drawing/2014/main" id="{EFDFF67B-492D-C948-BA11-99B0619BC1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7466"/>
          <a:stretch/>
        </p:blipFill>
        <p:spPr>
          <a:xfrm>
            <a:off x="4216400" y="2728762"/>
            <a:ext cx="44704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510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499061"/>
            <a:ext cx="8229600" cy="647102"/>
          </a:xfrm>
        </p:spPr>
        <p:txBody>
          <a:bodyPr/>
          <a:lstStyle/>
          <a:p>
            <a:r>
              <a:rPr lang="en-US" sz="3600" dirty="0"/>
              <a:t>Far Detector Interim Design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1"/>
          </p:nvPr>
        </p:nvSpPr>
        <p:spPr>
          <a:xfrm>
            <a:off x="578076" y="1690163"/>
            <a:ext cx="7809568" cy="3745468"/>
          </a:xfrm>
        </p:spPr>
        <p:txBody>
          <a:bodyPr>
            <a:normAutofit/>
          </a:bodyPr>
          <a:lstStyle/>
          <a:p>
            <a:r>
              <a:rPr lang="en-US" sz="2400" dirty="0"/>
              <a:t>Three Volumes (Executive Summary, Single Phase, Dual Phase), about 600 pages</a:t>
            </a:r>
          </a:p>
          <a:p>
            <a:r>
              <a:rPr lang="en-US" sz="2400" dirty="0"/>
              <a:t>Describes the first two FD modules (DP,SP)</a:t>
            </a:r>
          </a:p>
          <a:p>
            <a:r>
              <a:rPr lang="en-US" sz="2400" dirty="0"/>
              <a:t>Not yet a detailed technical document, no costing </a:t>
            </a:r>
          </a:p>
          <a:p>
            <a:r>
              <a:rPr lang="en-US" sz="2400" dirty="0"/>
              <a:t>Important milestone on the way to the TDR in 2019 </a:t>
            </a:r>
          </a:p>
          <a:p>
            <a:r>
              <a:rPr lang="en-US" sz="2400" dirty="0"/>
              <a:t>Will be made public within ~ 1 month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62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Progress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571500" y="1207770"/>
            <a:ext cx="7759700" cy="477393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95125"/>
              </a:buClr>
            </a:pPr>
            <a:r>
              <a:rPr lang="en-US" sz="1600" dirty="0">
                <a:solidFill>
                  <a:srgbClr val="000000"/>
                </a:solidFill>
              </a:rPr>
              <a:t>now</a:t>
            </a:r>
            <a:r>
              <a:rPr lang="en-US" sz="1600" dirty="0">
                <a:solidFill>
                  <a:srgbClr val="1F497D"/>
                </a:solidFill>
              </a:rPr>
              <a:t>: Decision on conceptual design of ND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95125"/>
              </a:buClr>
            </a:pPr>
            <a:r>
              <a:rPr lang="en-US" sz="1600" dirty="0">
                <a:solidFill>
                  <a:srgbClr val="000000"/>
                </a:solidFill>
              </a:rPr>
              <a:t>now</a:t>
            </a:r>
            <a:r>
              <a:rPr lang="en-US" sz="1600" dirty="0">
                <a:solidFill>
                  <a:srgbClr val="1F497D"/>
                </a:solidFill>
              </a:rPr>
              <a:t>: Far Detector Interim Design Report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95125"/>
              </a:buClr>
            </a:pPr>
            <a:r>
              <a:rPr lang="en-US" sz="1600" dirty="0">
                <a:solidFill>
                  <a:srgbClr val="000000"/>
                </a:solidFill>
              </a:rPr>
              <a:t>July 2018</a:t>
            </a:r>
            <a:r>
              <a:rPr lang="en-US" sz="1600" dirty="0">
                <a:solidFill>
                  <a:srgbClr val="1F497D"/>
                </a:solidFill>
              </a:rPr>
              <a:t>: Completion of DUNE prototypes at CERN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95125"/>
              </a:buClr>
            </a:pPr>
            <a:r>
              <a:rPr lang="en-US" sz="1600" dirty="0">
                <a:solidFill>
                  <a:srgbClr val="000000"/>
                </a:solidFill>
              </a:rPr>
              <a:t>April 2019</a:t>
            </a:r>
            <a:r>
              <a:rPr lang="en-US" sz="1600" dirty="0">
                <a:solidFill>
                  <a:srgbClr val="1F497D"/>
                </a:solidFill>
              </a:rPr>
              <a:t>: DUNE TDR submitted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95125"/>
              </a:buClr>
            </a:pPr>
            <a:r>
              <a:rPr lang="en-US" sz="1600" dirty="0">
                <a:solidFill>
                  <a:srgbClr val="000000"/>
                </a:solidFill>
              </a:rPr>
              <a:t>Oct 2019</a:t>
            </a:r>
            <a:r>
              <a:rPr lang="en-US" sz="1600" dirty="0">
                <a:solidFill>
                  <a:srgbClr val="1F497D"/>
                </a:solidFill>
              </a:rPr>
              <a:t>: CD2/3b Review of LBNF, US DUNE scope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8D1640B-1A54-427B-A976-6642F273B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214582"/>
              </p:ext>
            </p:extLst>
          </p:nvPr>
        </p:nvGraphicFramePr>
        <p:xfrm>
          <a:off x="1519595" y="3594735"/>
          <a:ext cx="5863510" cy="198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4219">
                  <a:extLst>
                    <a:ext uri="{9D8B030D-6E8A-4147-A177-3AD203B41FA5}">
                      <a16:colId xmlns:a16="http://schemas.microsoft.com/office/drawing/2014/main" val="2496717431"/>
                    </a:ext>
                  </a:extLst>
                </a:gridCol>
                <a:gridCol w="1449291">
                  <a:extLst>
                    <a:ext uri="{9D8B030D-6E8A-4147-A177-3AD203B41FA5}">
                      <a16:colId xmlns:a16="http://schemas.microsoft.com/office/drawing/2014/main" val="3872224628"/>
                    </a:ext>
                  </a:extLst>
                </a:gridCol>
              </a:tblGrid>
              <a:tr h="496682">
                <a:tc>
                  <a:txBody>
                    <a:bodyPr/>
                    <a:lstStyle/>
                    <a:p>
                      <a:r>
                        <a:rPr lang="en-US" sz="1800" dirty="0"/>
                        <a:t>International Project Milestones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002223"/>
                  </a:ext>
                </a:extLst>
              </a:tr>
              <a:tr h="4966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Main Cavern Excavation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4410689"/>
                  </a:ext>
                </a:extLst>
              </a:tr>
              <a:tr h="4966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Detector #1 Installation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2431322"/>
                  </a:ext>
                </a:extLst>
              </a:tr>
              <a:tr h="4966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 on with two detectors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203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03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2" y="484423"/>
            <a:ext cx="8229600" cy="647102"/>
          </a:xfrm>
        </p:spPr>
        <p:txBody>
          <a:bodyPr/>
          <a:lstStyle/>
          <a:p>
            <a:r>
              <a:rPr lang="en-US" dirty="0"/>
              <a:t>DUNE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3572" y="1460576"/>
            <a:ext cx="8579556" cy="2677042"/>
            <a:chOff x="0" y="2329019"/>
            <a:chExt cx="9144000" cy="30391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29019"/>
              <a:ext cx="9144000" cy="30391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25402" y="4207459"/>
              <a:ext cx="43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FD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0308" y="478318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ND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20856675">
              <a:off x="2720946" y="3708370"/>
              <a:ext cx="1603647" cy="187665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968053">
              <a:off x="3194562" y="3630246"/>
              <a:ext cx="7415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2">
                      <a:lumMod val="75000"/>
                    </a:schemeClr>
                  </a:solidFill>
                  <a:latin typeface="Helvetica"/>
                  <a:cs typeface="Helvetica"/>
                </a:rPr>
                <a:t>1300 km 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13572" y="4385761"/>
            <a:ext cx="8295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Approximately 40 </a:t>
            </a:r>
            <a:r>
              <a:rPr lang="en-US" sz="2000" dirty="0" err="1">
                <a:latin typeface="Helvetica"/>
                <a:cs typeface="Helvetica"/>
              </a:rPr>
              <a:t>kt</a:t>
            </a:r>
            <a:r>
              <a:rPr lang="en-US" sz="2000" dirty="0">
                <a:latin typeface="Helvetica"/>
                <a:cs typeface="Helvetica"/>
              </a:rPr>
              <a:t> fiducial mass liquid-argon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Far Detector</a:t>
            </a:r>
            <a:r>
              <a:rPr lang="en-US" sz="2000" dirty="0">
                <a:latin typeface="Helvetica"/>
                <a:cs typeface="Helvetica"/>
              </a:rPr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Located at SURF’s 1478 m level with 1300 km baseline.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Near Detector </a:t>
            </a:r>
            <a:r>
              <a:rPr lang="en-US" sz="2000" dirty="0">
                <a:latin typeface="Helvetica"/>
                <a:cs typeface="Helvetica"/>
              </a:rPr>
              <a:t>located approximately 575 m from neutrino source.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Wide-band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neutrino beam</a:t>
            </a:r>
            <a:r>
              <a:rPr lang="en-US" sz="2000" dirty="0">
                <a:latin typeface="Helvetica"/>
                <a:cs typeface="Helvetica"/>
              </a:rPr>
              <a:t> (~ GeV range).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Flagship physics topics: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CPV, supernova neutrinos, proton decay</a:t>
            </a:r>
            <a:r>
              <a:rPr lang="en-US" sz="2000" dirty="0">
                <a:solidFill>
                  <a:srgbClr val="E95125"/>
                </a:solidFill>
                <a:latin typeface="Helvetica"/>
                <a:cs typeface="Helvetica"/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9601" y="6549548"/>
            <a:ext cx="3297495" cy="158697"/>
          </a:xfrm>
        </p:spPr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1" name="Picture 20" descr="Collab 0518.jpg">
            <a:extLst>
              <a:ext uri="{FF2B5EF4-FFF2-40B4-BE49-F238E27FC236}">
                <a16:creationId xmlns:a16="http://schemas.microsoft.com/office/drawing/2014/main" id="{2C9F44F4-4E0E-DC4F-908C-D4B98DCA4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77" y="134354"/>
            <a:ext cx="3768551" cy="2119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7495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212027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78DE-F879-744A-982D-8E2FD36C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LBNF Beam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31EEF-39DD-E343-BE7E-BA88C1B90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D01F0-4812-4148-83C5-02469FB4902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88264" y="4058214"/>
            <a:ext cx="7865886" cy="3070719"/>
          </a:xfrm>
        </p:spPr>
        <p:txBody>
          <a:bodyPr/>
          <a:lstStyle/>
          <a:p>
            <a:r>
              <a:rPr lang="en-US" sz="1800" dirty="0"/>
              <a:t>60-120 GeV proton beam at 1.2 MW, upgradeable to 2.4 MW</a:t>
            </a:r>
          </a:p>
          <a:p>
            <a:r>
              <a:rPr lang="en-US" sz="1800" dirty="0"/>
              <a:t>Horn-focused neutrino beam line optimized for CP violation sensitivity using genetic algorithm</a:t>
            </a:r>
          </a:p>
          <a:p>
            <a:r>
              <a:rPr lang="en-US" sz="1800" dirty="0"/>
              <a:t>Engineering design of 3-horn focusing system based on optimized parameters in progress</a:t>
            </a:r>
          </a:p>
          <a:p>
            <a:r>
              <a:rPr lang="en-US" sz="1800" dirty="0"/>
              <a:t>Neutrino (FHC) and antineutrino (RHC) modes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A73B5-A255-BD40-996F-97543604E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Content Placeholder 6" descr="accelerator-complex-14-0007-01D.hr.jpg">
            <a:extLst>
              <a:ext uri="{FF2B5EF4-FFF2-40B4-BE49-F238E27FC236}">
                <a16:creationId xmlns:a16="http://schemas.microsoft.com/office/drawing/2014/main" id="{8818F7DB-E844-A24E-9F50-7F4A58C33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" b="4024"/>
          <a:stretch/>
        </p:blipFill>
        <p:spPr>
          <a:xfrm>
            <a:off x="557457" y="1109620"/>
            <a:ext cx="3822632" cy="2728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51DBB0-7F8C-524A-B976-4F5BB1CED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54" y="1010214"/>
            <a:ext cx="4478955" cy="30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9016DB-DF98-9649-828C-6AE385115D36}"/>
              </a:ext>
            </a:extLst>
          </p:cNvPr>
          <p:cNvSpPr txBox="1"/>
          <p:nvPr/>
        </p:nvSpPr>
        <p:spPr>
          <a:xfrm>
            <a:off x="4866553" y="695107"/>
            <a:ext cx="44693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B54721"/>
                </a:solidFill>
              </a:rPr>
              <a:t>Neutrino Flux at 1300 km</a:t>
            </a:r>
          </a:p>
          <a:p>
            <a:r>
              <a:rPr lang="en-US" sz="1600" dirty="0">
                <a:solidFill>
                  <a:srgbClr val="B54721"/>
                </a:solidFill>
              </a:rPr>
              <a:t>(CDR Optimized Beam)</a:t>
            </a:r>
          </a:p>
        </p:txBody>
      </p:sp>
    </p:spTree>
    <p:extLst>
      <p:ext uri="{BB962C8B-B14F-4D97-AF65-F5344CB8AC3E}">
        <p14:creationId xmlns:p14="http://schemas.microsoft.com/office/powerpoint/2010/main" val="296144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FBB9-56C0-D244-B825-5DF10AF0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DUNE Near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83F21F-C5B0-A043-AEC3-91DC63321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2B259-6A88-604B-8B80-17C91D8A1DA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9902" y="1313771"/>
            <a:ext cx="8464196" cy="5031626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Constrain systematic uncertainties for long-baseline oscillation analysis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flux, cross-section, and detector</a:t>
            </a:r>
          </a:p>
          <a:p>
            <a:r>
              <a:rPr lang="en-US" sz="1800" dirty="0"/>
              <a:t>DUNE ND design concept near final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Active ND Design Group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ND Conceptual Design Report (CDR) planned for 2019</a:t>
            </a:r>
          </a:p>
          <a:p>
            <a:r>
              <a:rPr lang="en-US" sz="1800" dirty="0"/>
              <a:t>DUNE ND design concept is an integrated system composed of multiple detectors: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Highly segmented </a:t>
            </a:r>
            <a:r>
              <a:rPr lang="en-US" sz="1800" dirty="0" err="1">
                <a:solidFill>
                  <a:schemeClr val="tx1"/>
                </a:solidFill>
              </a:rPr>
              <a:t>LArTPC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Magnetized multi-purpose tracker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Electromagnetic calorimeter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Muon chambers</a:t>
            </a:r>
          </a:p>
          <a:p>
            <a:r>
              <a:rPr lang="en-US" sz="1800" dirty="0"/>
              <a:t>Conceptual design will preserve option to move ND for off-axis measurements</a:t>
            </a:r>
          </a:p>
          <a:p>
            <a:r>
              <a:rPr lang="en-US" sz="1800" dirty="0"/>
              <a:t>&gt;100 million interactions will also enable a rich non-oscillation physics </a:t>
            </a:r>
            <a:r>
              <a:rPr lang="en-US" sz="1800" dirty="0" err="1"/>
              <a:t>programme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9DCE8-C408-D34C-9A63-339E2F7A9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 Users' Meeting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80E23C9-FC18-7A44-A101-3936BF43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04" y="3838222"/>
            <a:ext cx="3954714" cy="15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09274D3-92AA-284A-9361-909C6811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36" y="1729224"/>
            <a:ext cx="1737164" cy="155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13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DUNE Far Detector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29601" y="6549548"/>
            <a:ext cx="3297495" cy="158697"/>
          </a:xfrm>
        </p:spPr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68E4719-1ABE-5D45-B3B0-3F1A0AC829C7}"/>
              </a:ext>
            </a:extLst>
          </p:cNvPr>
          <p:cNvSpPr txBox="1">
            <a:spLocks/>
          </p:cNvSpPr>
          <p:nvPr/>
        </p:nvSpPr>
        <p:spPr>
          <a:xfrm>
            <a:off x="426826" y="1143073"/>
            <a:ext cx="4483100" cy="16882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Four 10-kt (fiducial) liquid argon TPC modules</a:t>
            </a:r>
          </a:p>
          <a:p>
            <a:r>
              <a:rPr lang="en-US" sz="1600" dirty="0"/>
              <a:t>Single and dual-phase detector designs (1</a:t>
            </a:r>
            <a:r>
              <a:rPr lang="en-US" sz="1600" baseline="30000" dirty="0"/>
              <a:t>st</a:t>
            </a:r>
            <a:r>
              <a:rPr lang="en-US" sz="1600" dirty="0"/>
              <a:t> module will be single phase)</a:t>
            </a:r>
          </a:p>
          <a:p>
            <a:r>
              <a:rPr lang="en-US" sz="1600" dirty="0"/>
              <a:t>Integrated photon detection (need wavelength shifting to visible)</a:t>
            </a:r>
          </a:p>
          <a:p>
            <a:r>
              <a:rPr lang="en-US" sz="1600" dirty="0"/>
              <a:t>Modules will not be identical </a:t>
            </a:r>
          </a:p>
        </p:txBody>
      </p:sp>
      <p:pic>
        <p:nvPicPr>
          <p:cNvPr id="12" name="Content Placeholder 3" descr="LBNF_DUNE_Chamber_One_Integration_Example_notext_26APR16.jpeg">
            <a:extLst>
              <a:ext uri="{FF2B5EF4-FFF2-40B4-BE49-F238E27FC236}">
                <a16:creationId xmlns:a16="http://schemas.microsoft.com/office/drawing/2014/main" id="{4B3143A3-19F9-AF4B-85E4-B8E84B1D0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r="659"/>
          <a:stretch/>
        </p:blipFill>
        <p:spPr>
          <a:xfrm>
            <a:off x="4995765" y="570931"/>
            <a:ext cx="3839905" cy="2832517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2AB63A78-20E0-D14D-A4F0-C6639F258773}"/>
              </a:ext>
            </a:extLst>
          </p:cNvPr>
          <p:cNvSpPr txBox="1">
            <a:spLocks/>
          </p:cNvSpPr>
          <p:nvPr/>
        </p:nvSpPr>
        <p:spPr>
          <a:xfrm>
            <a:off x="5168264" y="3715247"/>
            <a:ext cx="31593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</a:pPr>
            <a:r>
              <a:rPr lang="en-US" sz="2000" dirty="0">
                <a:solidFill>
                  <a:schemeClr val="accent5"/>
                </a:solidFill>
              </a:rPr>
              <a:t>384,000 readout wires</a:t>
            </a:r>
          </a:p>
          <a:p>
            <a:pPr marL="0" indent="0" algn="r">
              <a:buFont typeface="Arial" charset="0"/>
              <a:buNone/>
            </a:pPr>
            <a:r>
              <a:rPr lang="en-US" sz="2000" dirty="0">
                <a:solidFill>
                  <a:schemeClr val="accent5"/>
                </a:solidFill>
              </a:rPr>
              <a:t>150 “APAs” (2.3 m x 6 m) </a:t>
            </a:r>
          </a:p>
          <a:p>
            <a:pPr marL="0" indent="0" algn="r">
              <a:buFont typeface="Arial" charset="0"/>
              <a:buNone/>
            </a:pPr>
            <a:r>
              <a:rPr lang="en-US" sz="2000" dirty="0">
                <a:solidFill>
                  <a:schemeClr val="accent5"/>
                </a:solidFill>
              </a:rPr>
              <a:t>12 m high</a:t>
            </a:r>
          </a:p>
          <a:p>
            <a:pPr marL="0" indent="0" algn="r">
              <a:buFont typeface="Arial" charset="0"/>
              <a:buNone/>
            </a:pPr>
            <a:r>
              <a:rPr lang="en-US" sz="2000" dirty="0">
                <a:solidFill>
                  <a:schemeClr val="accent5"/>
                </a:solidFill>
              </a:rPr>
              <a:t>15.5 m wide</a:t>
            </a:r>
          </a:p>
          <a:p>
            <a:pPr marL="0" indent="0" algn="r">
              <a:buFont typeface="Arial" charset="0"/>
              <a:buNone/>
            </a:pPr>
            <a:r>
              <a:rPr lang="en-US" sz="2000" dirty="0">
                <a:solidFill>
                  <a:schemeClr val="accent5"/>
                </a:solidFill>
              </a:rPr>
              <a:t>58 m long</a:t>
            </a:r>
          </a:p>
        </p:txBody>
      </p:sp>
      <p:pic>
        <p:nvPicPr>
          <p:cNvPr id="17" name="Content Placeholder 5" descr="FarDet-endview-SP.jpg">
            <a:extLst>
              <a:ext uri="{FF2B5EF4-FFF2-40B4-BE49-F238E27FC236}">
                <a16:creationId xmlns:a16="http://schemas.microsoft.com/office/drawing/2014/main" id="{3016D517-1B13-804B-A103-A866A424C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r="-3105"/>
          <a:stretch/>
        </p:blipFill>
        <p:spPr>
          <a:xfrm>
            <a:off x="666623" y="2825392"/>
            <a:ext cx="3314700" cy="2914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B15412-CD38-D243-9B05-F2DEEB37BBA2}"/>
              </a:ext>
            </a:extLst>
          </p:cNvPr>
          <p:cNvSpPr txBox="1"/>
          <p:nvPr/>
        </p:nvSpPr>
        <p:spPr>
          <a:xfrm>
            <a:off x="444500" y="5886450"/>
            <a:ext cx="481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Single-phase: charge drifts to wire planes (APAs)</a:t>
            </a:r>
          </a:p>
        </p:txBody>
      </p:sp>
    </p:spTree>
    <p:extLst>
      <p:ext uri="{BB962C8B-B14F-4D97-AF65-F5344CB8AC3E}">
        <p14:creationId xmlns:p14="http://schemas.microsoft.com/office/powerpoint/2010/main" val="339785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flanni\Desktop\TP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2" y="649802"/>
            <a:ext cx="6633326" cy="558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Single Phase Concept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170215" y="5682734"/>
            <a:ext cx="1780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3.4 m </a:t>
            </a:r>
            <a:r>
              <a:rPr lang="en-US" dirty="0">
                <a:sym typeface="Wingdings" charset="0"/>
              </a:rPr>
              <a:t></a:t>
            </a:r>
            <a:r>
              <a:rPr lang="en-US" dirty="0"/>
              <a:t> 2.13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101725" y="3505200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170 kV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5444192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29601" y="6549548"/>
            <a:ext cx="3297495" cy="158697"/>
          </a:xfrm>
        </p:spPr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1189" y="135467"/>
            <a:ext cx="2120900" cy="22038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612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Dual Phase TPC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1"/>
          </p:nvPr>
        </p:nvPicPr>
        <p:blipFill>
          <a:blip r:embed="rId2"/>
          <a:srcRect l="4815" r="4815"/>
          <a:stretch>
            <a:fillRect/>
          </a:stretch>
        </p:blipFill>
        <p:spPr>
          <a:xfrm>
            <a:off x="705300" y="1109620"/>
            <a:ext cx="3990750" cy="5031626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Söldner-Rembold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8430" y="462518"/>
            <a:ext cx="2781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Helvetica"/>
                <a:cs typeface="Helvetica"/>
              </a:rPr>
              <a:t>Larger drift distance (12 m) </a:t>
            </a:r>
            <a:r>
              <a:rPr lang="mr-IN" dirty="0">
                <a:solidFill>
                  <a:srgbClr val="1F497D"/>
                </a:solidFill>
                <a:latin typeface="Helvetica"/>
                <a:cs typeface="Helvetica"/>
              </a:rPr>
              <a:t>–</a:t>
            </a:r>
            <a:r>
              <a:rPr lang="en-US" dirty="0">
                <a:solidFill>
                  <a:srgbClr val="1F497D"/>
                </a:solidFill>
                <a:latin typeface="Helvetica"/>
                <a:cs typeface="Helvetica"/>
              </a:rPr>
              <a:t> higher fields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Helvetica"/>
                <a:cs typeface="Helvetica"/>
              </a:rPr>
              <a:t>Potentially better signal to noise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Helvetica"/>
                <a:cs typeface="Helvetica"/>
              </a:rPr>
              <a:t>Readout/HV access through chimneys on top.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06" y="2905000"/>
            <a:ext cx="2993624" cy="2293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B20AE2-79B3-AF4D-8736-8655BA6DF14E}"/>
              </a:ext>
            </a:extLst>
          </p:cNvPr>
          <p:cNvSpPr txBox="1"/>
          <p:nvPr/>
        </p:nvSpPr>
        <p:spPr>
          <a:xfrm>
            <a:off x="5253032" y="5493559"/>
            <a:ext cx="341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153,600 channels</a:t>
            </a:r>
          </a:p>
          <a:p>
            <a:r>
              <a:rPr lang="en-US" dirty="0">
                <a:solidFill>
                  <a:schemeClr val="accent5"/>
                </a:solidFill>
              </a:rPr>
              <a:t>80 3x3 m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Charge Readout Planes</a:t>
            </a:r>
          </a:p>
        </p:txBody>
      </p:sp>
    </p:spTree>
    <p:extLst>
      <p:ext uri="{BB962C8B-B14F-4D97-AF65-F5344CB8AC3E}">
        <p14:creationId xmlns:p14="http://schemas.microsoft.com/office/powerpoint/2010/main" val="2264793317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40874</TotalTime>
  <Words>1439</Words>
  <Application>Microsoft Macintosh PowerPoint</Application>
  <PresentationFormat>On-screen Show (4:3)</PresentationFormat>
  <Paragraphs>281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ＭＳ Ｐゴシック</vt:lpstr>
      <vt:lpstr>Arial</vt:lpstr>
      <vt:lpstr>Calibri</vt:lpstr>
      <vt:lpstr>Geneva</vt:lpstr>
      <vt:lpstr>Helvetica</vt:lpstr>
      <vt:lpstr>Lucida Grande</vt:lpstr>
      <vt:lpstr>Symbol</vt:lpstr>
      <vt:lpstr>Times New Roman</vt:lpstr>
      <vt:lpstr>Wingdings</vt:lpstr>
      <vt:lpstr>LBNF Content-Footer Theme</vt:lpstr>
      <vt:lpstr>Equation</vt:lpstr>
      <vt:lpstr>DUNE</vt:lpstr>
      <vt:lpstr>DUNE is growing</vt:lpstr>
      <vt:lpstr>PowerPoint Presentation</vt:lpstr>
      <vt:lpstr>DUNE</vt:lpstr>
      <vt:lpstr>The LBNF Beam</vt:lpstr>
      <vt:lpstr>The DUNE Near Detector</vt:lpstr>
      <vt:lpstr>DUNE Far Detector</vt:lpstr>
      <vt:lpstr>Single Phase Concept</vt:lpstr>
      <vt:lpstr>Dual Phase TPC</vt:lpstr>
      <vt:lpstr>A powerful imaging technology</vt:lpstr>
      <vt:lpstr>Sanford Underground Research Facility (SURF)</vt:lpstr>
      <vt:lpstr>Testing the standard “three-flavour” paradigm</vt:lpstr>
      <vt:lpstr>Testing the standard “three-flavour” paradigm</vt:lpstr>
      <vt:lpstr>DUNE Oscillation Strategy</vt:lpstr>
      <vt:lpstr>DUNE Oscillation Strategy</vt:lpstr>
      <vt:lpstr>Mass Ordering and CPV</vt:lpstr>
      <vt:lpstr>Oscillation Parameter Sensitivity</vt:lpstr>
      <vt:lpstr>Monte Carlo Analysis</vt:lpstr>
      <vt:lpstr>CVN Event Selection</vt:lpstr>
      <vt:lpstr>Results of improved MC analysis</vt:lpstr>
      <vt:lpstr>Supernova Neutrinos</vt:lpstr>
      <vt:lpstr>Supernova Neutrinos</vt:lpstr>
      <vt:lpstr>Supernova Neutrinos</vt:lpstr>
      <vt:lpstr>Supernova Neutrinos</vt:lpstr>
      <vt:lpstr>ProtoDUNE(s)</vt:lpstr>
      <vt:lpstr>CERN North Area</vt:lpstr>
      <vt:lpstr>3x1x1 Dual Phase Prototype</vt:lpstr>
      <vt:lpstr>ProtoDUNE DP Field Cage</vt:lpstr>
      <vt:lpstr>ProtoDUNE DP Field Cage</vt:lpstr>
      <vt:lpstr>ProtoDUNE SP Cold Box</vt:lpstr>
      <vt:lpstr>ProtoDUNE SP Cold Box</vt:lpstr>
      <vt:lpstr>ProtoDUNE Schedule </vt:lpstr>
      <vt:lpstr>Far Detector Interim Design Report</vt:lpstr>
      <vt:lpstr>DUNE Progress</vt:lpstr>
    </vt:vector>
  </TitlesOfParts>
  <Manager/>
  <Company>Sandbox Studio</Company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Stefan Soldner-Rembold</cp:lastModifiedBy>
  <cp:revision>529</cp:revision>
  <dcterms:created xsi:type="dcterms:W3CDTF">2015-04-30T14:29:22Z</dcterms:created>
  <dcterms:modified xsi:type="dcterms:W3CDTF">2018-06-21T18:40:59Z</dcterms:modified>
  <cp:category/>
</cp:coreProperties>
</file>